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4" r:id="rId2"/>
    <p:sldId id="256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C524"/>
    <a:srgbClr val="48BA2E"/>
    <a:srgbClr val="80BA87"/>
    <a:srgbClr val="B2B2B2"/>
    <a:srgbClr val="16981F"/>
    <a:srgbClr val="AADA7B"/>
    <a:srgbClr val="C4E6A6"/>
    <a:srgbClr val="243E85"/>
    <a:srgbClr val="202020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76" y="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11/16/2024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Замещающий текст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Замещающая дата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  <a:t>11/16/2024</a:t>
            </a:fld>
            <a:endParaRPr lang="en-US" dirty="0"/>
          </a:p>
        </p:txBody>
      </p:sp>
      <p:sp>
        <p:nvSpPr>
          <p:cNvPr id="1029" name="Замещающий 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Замещающий 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5.xml"/><Relationship Id="rId7" Type="http://schemas.openxmlformats.org/officeDocument/2006/relationships/image" Target="../media/image12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10" Type="http://schemas.openxmlformats.org/officeDocument/2006/relationships/image" Target="../media/image15.jpeg"/><Relationship Id="rId4" Type="http://schemas.openxmlformats.org/officeDocument/2006/relationships/tags" Target="../tags/tag31.xml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10" Type="http://schemas.openxmlformats.org/officeDocument/2006/relationships/image" Target="../media/image5.jpeg"/><Relationship Id="rId4" Type="http://schemas.openxmlformats.org/officeDocument/2006/relationships/tags" Target="../tags/tag38.xml"/><Relationship Id="rId9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17.jpe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16.jpeg"/><Relationship Id="rId5" Type="http://schemas.openxmlformats.org/officeDocument/2006/relationships/tags" Target="../tags/tag4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5.xml"/><Relationship Id="rId9" Type="http://schemas.openxmlformats.org/officeDocument/2006/relationships/tags" Target="../tags/tag5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image" Target="../media/image19.jpeg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18.jpe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5.xml"/><Relationship Id="rId10" Type="http://schemas.openxmlformats.org/officeDocument/2006/relationships/tags" Target="../tags/tag60.xml"/><Relationship Id="rId4" Type="http://schemas.openxmlformats.org/officeDocument/2006/relationships/tags" Target="../tags/tag54.xml"/><Relationship Id="rId9" Type="http://schemas.openxmlformats.org/officeDocument/2006/relationships/tags" Target="../tags/tag5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65.xml"/><Relationship Id="rId10" Type="http://schemas.openxmlformats.org/officeDocument/2006/relationships/tags" Target="../tags/tag70.xml"/><Relationship Id="rId4" Type="http://schemas.openxmlformats.org/officeDocument/2006/relationships/tags" Target="../tags/tag64.xml"/><Relationship Id="rId9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9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20.xml"/><Relationship Id="rId7" Type="http://schemas.openxmlformats.org/officeDocument/2006/relationships/image" Target="../media/image10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CC524"/>
            </a:gs>
            <a:gs pos="46000">
              <a:srgbClr val="80BA87"/>
            </a:gs>
            <a:gs pos="100000">
              <a:srgbClr val="00B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B7B3FAC1-8640-44DB-B24F-FA94F7DA1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5596" y="2640647"/>
            <a:ext cx="113064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Разработчик: Чеканова А. студентка 1 курса </a:t>
            </a:r>
            <a:r>
              <a:rPr kumimoji="0" lang="ru-RU" altLang="ru-RU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Финуниверситет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при Правительства РФ (Курский филиал). </a:t>
            </a:r>
          </a:p>
        </p:txBody>
      </p:sp>
    </p:spTree>
    <p:extLst>
      <p:ext uri="{BB962C8B-B14F-4D97-AF65-F5344CB8AC3E}">
        <p14:creationId xmlns:p14="http://schemas.microsoft.com/office/powerpoint/2010/main" val="2829929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800" b="1"/>
              <a:t> 6.Сумма, которую банк берет за свои услуги по выдачи кредита и его обслуживанию.</a:t>
            </a:r>
          </a:p>
        </p:txBody>
      </p:sp>
      <p:graphicFrame>
        <p:nvGraphicFramePr>
          <p:cNvPr id="4" name="Замещающее содержимое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3846195" y="2095500"/>
          <a:ext cx="42545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э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/>
          <p:nvPr>
            <p:custDataLst>
              <p:tags r:id="rId2"/>
            </p:custDataLst>
          </p:nvPr>
        </p:nvGraphicFramePr>
        <p:xfrm>
          <a:off x="4271645" y="2095500"/>
          <a:ext cx="426720" cy="330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у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д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/>
          <p:nvPr>
            <p:custDataLst>
              <p:tags r:id="rId3"/>
            </p:custDataLst>
          </p:nvPr>
        </p:nvGraphicFramePr>
        <p:xfrm>
          <a:off x="4698365" y="1737360"/>
          <a:ext cx="438150" cy="290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ы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/>
          <p:nvPr>
            <p:custDataLst>
              <p:tags r:id="rId4"/>
            </p:custDataLst>
          </p:nvPr>
        </p:nvGraphicFramePr>
        <p:xfrm>
          <a:off x="5850255" y="1074420"/>
          <a:ext cx="490855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 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5 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л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г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ц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/>
          <p:nvPr>
            <p:custDataLst>
              <p:tags r:id="rId5"/>
            </p:custDataLst>
          </p:nvPr>
        </p:nvGraphicFramePr>
        <p:xfrm>
          <a:off x="6341110" y="1990725"/>
          <a:ext cx="1503045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к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Изображение 9" descr="4c8bd53f9e09942ca454d485895501d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385" y="1417955"/>
            <a:ext cx="3260090" cy="2251075"/>
          </a:xfrm>
          <a:prstGeom prst="rect">
            <a:avLst/>
          </a:prstGeom>
        </p:spPr>
      </p:pic>
      <p:pic>
        <p:nvPicPr>
          <p:cNvPr id="13" name="Изображение 12" descr="5-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7095" y="3220085"/>
            <a:ext cx="4345305" cy="295973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91160"/>
            <a:ext cx="10972800" cy="666115"/>
          </a:xfrm>
          <a:noFill/>
        </p:spPr>
        <p:txBody>
          <a:bodyPr/>
          <a:lstStyle/>
          <a:p>
            <a:r>
              <a:rPr lang="ru-RU" altLang="en-US" sz="1800" b="1">
                <a:cs typeface="+mj-lt"/>
              </a:rPr>
              <a:t>7. Регулярное пособие студентам вузов, ссузов и техникумов, а также аспирантам университетов.</a:t>
            </a:r>
          </a:p>
        </p:txBody>
      </p:sp>
      <p:graphicFrame>
        <p:nvGraphicFramePr>
          <p:cNvPr id="4" name="Замещающее содержимое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6805930" y="1919605"/>
          <a:ext cx="51879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/>
          <p:nvPr>
            <p:custDataLst>
              <p:tags r:id="rId2"/>
            </p:custDataLst>
          </p:nvPr>
        </p:nvGraphicFramePr>
        <p:xfrm>
          <a:off x="3035935" y="1670685"/>
          <a:ext cx="52260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э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/>
          <p:nvPr>
            <p:custDataLst>
              <p:tags r:id="rId3"/>
            </p:custDataLst>
          </p:nvPr>
        </p:nvGraphicFramePr>
        <p:xfrm>
          <a:off x="3558540" y="2025650"/>
          <a:ext cx="522605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у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д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/>
          <p:nvPr>
            <p:custDataLst>
              <p:tags r:id="rId4"/>
            </p:custDataLst>
          </p:nvPr>
        </p:nvGraphicFramePr>
        <p:xfrm>
          <a:off x="4100195" y="1670685"/>
          <a:ext cx="52260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ы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/>
          <p:nvPr>
            <p:custDataLst>
              <p:tags r:id="rId5"/>
            </p:custDataLst>
          </p:nvPr>
        </p:nvGraphicFramePr>
        <p:xfrm>
          <a:off x="5213350" y="1151890"/>
          <a:ext cx="52260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л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г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ц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/>
          <p:nvPr>
            <p:custDataLst>
              <p:tags r:id="rId6"/>
            </p:custDataLst>
          </p:nvPr>
        </p:nvGraphicFramePr>
        <p:xfrm>
          <a:off x="5735955" y="1538605"/>
          <a:ext cx="158877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  к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/>
          <p:nvPr>
            <p:custDataLst>
              <p:tags r:id="rId7"/>
            </p:custDataLst>
          </p:nvPr>
        </p:nvGraphicFramePr>
        <p:xfrm>
          <a:off x="7630795" y="1670685"/>
          <a:ext cx="501650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2" name="Изображение 11" descr="25146710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7880" y="2515235"/>
            <a:ext cx="3457575" cy="3190875"/>
          </a:xfrm>
          <a:prstGeom prst="rect">
            <a:avLst/>
          </a:prstGeom>
        </p:spPr>
      </p:pic>
      <p:pic>
        <p:nvPicPr>
          <p:cNvPr id="13" name="Изображение 12" descr="b317b07d86089b32806ad3bdc969cccc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905" y="4453890"/>
            <a:ext cx="3071495" cy="227711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800" b="1"/>
              <a:t>8. Плановый документ, в котором устанавливается объём бюджетных ассигнований, и их постатейное и поквартальное распределение. </a:t>
            </a:r>
          </a:p>
        </p:txBody>
      </p:sp>
      <p:graphicFrame>
        <p:nvGraphicFramePr>
          <p:cNvPr id="5" name="Таблица 4"/>
          <p:cNvGraphicFramePr/>
          <p:nvPr>
            <p:custDataLst>
              <p:tags r:id="rId1"/>
            </p:custDataLst>
          </p:nvPr>
        </p:nvGraphicFramePr>
        <p:xfrm>
          <a:off x="3035935" y="1670685"/>
          <a:ext cx="52260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э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/>
          <p:nvPr>
            <p:custDataLst>
              <p:tags r:id="rId2"/>
            </p:custDataLst>
          </p:nvPr>
        </p:nvGraphicFramePr>
        <p:xfrm>
          <a:off x="5213350" y="1151890"/>
          <a:ext cx="52260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л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г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ц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/>
          <p:nvPr>
            <p:custDataLst>
              <p:tags r:id="rId3"/>
            </p:custDataLst>
          </p:nvPr>
        </p:nvGraphicFramePr>
        <p:xfrm>
          <a:off x="5735955" y="1538605"/>
          <a:ext cx="158877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  к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/>
          <p:nvPr>
            <p:custDataLst>
              <p:tags r:id="rId4"/>
            </p:custDataLst>
          </p:nvPr>
        </p:nvGraphicFramePr>
        <p:xfrm>
          <a:off x="7669530" y="1714500"/>
          <a:ext cx="52260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п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е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д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/>
          <p:nvPr>
            <p:custDataLst>
              <p:tags r:id="rId5"/>
            </p:custDataLst>
          </p:nvPr>
        </p:nvGraphicFramePr>
        <p:xfrm>
          <a:off x="6805930" y="1919605"/>
          <a:ext cx="51879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Замещающее содержимое 12"/>
          <p:cNvGraphicFramePr>
            <a:graphicFrameLocks noGrp="1"/>
          </p:cNvGraphicFramePr>
          <p:nvPr>
            <p:ph idx="1"/>
            <p:custDataLst>
              <p:tags r:id="rId6"/>
            </p:custDataLst>
          </p:nvPr>
        </p:nvGraphicFramePr>
        <p:xfrm>
          <a:off x="3558540" y="2024380"/>
          <a:ext cx="499745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у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д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/>
          <p:nvPr>
            <p:custDataLst>
              <p:tags r:id="rId7"/>
            </p:custDataLst>
          </p:nvPr>
        </p:nvGraphicFramePr>
        <p:xfrm>
          <a:off x="4100195" y="1670685"/>
          <a:ext cx="52260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ы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" name="Изображение 14" descr="69c892d5cda33b6e6b58da3a9d12e7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9335" y="1919605"/>
            <a:ext cx="2933065" cy="1955800"/>
          </a:xfrm>
          <a:prstGeom prst="rect">
            <a:avLst/>
          </a:prstGeom>
        </p:spPr>
      </p:pic>
      <p:pic>
        <p:nvPicPr>
          <p:cNvPr id="20" name="Изображение 19" descr="73c3fede350697c3f27aeba0bfad91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" y="4590415"/>
            <a:ext cx="2672715" cy="178244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altLang="en-US" sz="1800" b="1"/>
              <a:t>9. Сумма превышения доходов государственного бюджета над его расходами. </a:t>
            </a:r>
            <a:r>
              <a:rPr lang="ru-RU" altLang="en-US" sz="1800"/>
              <a:t> </a:t>
            </a:r>
          </a:p>
        </p:txBody>
      </p:sp>
      <p:graphicFrame>
        <p:nvGraphicFramePr>
          <p:cNvPr id="4" name="Замещающее содержимое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4823460" y="4982845"/>
          <a:ext cx="2374900" cy="401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19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8 </a:t>
                      </a: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е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/>
          <p:nvPr>
            <p:custDataLst>
              <p:tags r:id="rId2"/>
            </p:custDataLst>
          </p:nvPr>
        </p:nvGraphicFramePr>
        <p:xfrm>
          <a:off x="3035935" y="1670685"/>
          <a:ext cx="52260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э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/>
          <p:nvPr>
            <p:custDataLst>
              <p:tags r:id="rId3"/>
            </p:custDataLst>
          </p:nvPr>
        </p:nvGraphicFramePr>
        <p:xfrm>
          <a:off x="4100195" y="1670685"/>
          <a:ext cx="52260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ы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/>
          <p:nvPr>
            <p:custDataLst>
              <p:tags r:id="rId4"/>
            </p:custDataLst>
          </p:nvPr>
        </p:nvGraphicFramePr>
        <p:xfrm>
          <a:off x="3558540" y="2025650"/>
          <a:ext cx="522605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у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д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/>
          <p:nvPr>
            <p:custDataLst>
              <p:tags r:id="rId5"/>
            </p:custDataLst>
          </p:nvPr>
        </p:nvGraphicFramePr>
        <p:xfrm>
          <a:off x="5213350" y="1151890"/>
          <a:ext cx="52260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л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г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ц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/>
          <p:nvPr>
            <p:custDataLst>
              <p:tags r:id="rId6"/>
            </p:custDataLst>
          </p:nvPr>
        </p:nvGraphicFramePr>
        <p:xfrm>
          <a:off x="5735955" y="1538605"/>
          <a:ext cx="158877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  к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/>
          <p:nvPr>
            <p:custDataLst>
              <p:tags r:id="rId7"/>
            </p:custDataLst>
          </p:nvPr>
        </p:nvGraphicFramePr>
        <p:xfrm>
          <a:off x="6805930" y="1919605"/>
          <a:ext cx="51879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/>
          <p:nvPr>
            <p:custDataLst>
              <p:tags r:id="rId8"/>
            </p:custDataLst>
          </p:nvPr>
        </p:nvGraphicFramePr>
        <p:xfrm>
          <a:off x="7669530" y="1714500"/>
          <a:ext cx="52260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п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е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д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2" name="Изображение 11" descr="7b6483384ff924da064c17a2a47025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200" y="4452620"/>
            <a:ext cx="2720340" cy="2040890"/>
          </a:xfrm>
          <a:prstGeom prst="rect">
            <a:avLst/>
          </a:prstGeom>
        </p:spPr>
      </p:pic>
      <p:pic>
        <p:nvPicPr>
          <p:cNvPr id="13" name="Изображение 12" descr="30658.97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6940" y="3911600"/>
            <a:ext cx="2956560" cy="2142490"/>
          </a:xfrm>
          <a:prstGeom prst="rect">
            <a:avLst/>
          </a:prstGeom>
        </p:spPr>
      </p:pic>
      <p:graphicFrame>
        <p:nvGraphicFramePr>
          <p:cNvPr id="15" name="Таблица 14"/>
          <p:cNvGraphicFramePr/>
          <p:nvPr>
            <p:custDataLst>
              <p:tags r:id="rId9"/>
            </p:custDataLst>
          </p:nvPr>
        </p:nvGraphicFramePr>
        <p:xfrm>
          <a:off x="8192135" y="2857500"/>
          <a:ext cx="320929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800" b="1"/>
              <a:t>10. Средства, передаваемые из вышестоящего бюджета в твердой сумме для сбалансирования нижестоящих бюджетов при их дефиците. </a:t>
            </a:r>
          </a:p>
        </p:txBody>
      </p:sp>
      <p:graphicFrame>
        <p:nvGraphicFramePr>
          <p:cNvPr id="5" name="Замещающее содержимое 4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8372475" y="4013835"/>
          <a:ext cx="2853690" cy="387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5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56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56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/>
          <p:nvPr>
            <p:custDataLst>
              <p:tags r:id="rId2"/>
            </p:custDataLst>
          </p:nvPr>
        </p:nvGraphicFramePr>
        <p:xfrm>
          <a:off x="3035935" y="1670685"/>
          <a:ext cx="52260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э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/>
          <p:nvPr>
            <p:custDataLst>
              <p:tags r:id="rId3"/>
            </p:custDataLst>
          </p:nvPr>
        </p:nvGraphicFramePr>
        <p:xfrm>
          <a:off x="3558540" y="2025650"/>
          <a:ext cx="522605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у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д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/>
          <p:nvPr>
            <p:custDataLst>
              <p:tags r:id="rId4"/>
            </p:custDataLst>
          </p:nvPr>
        </p:nvGraphicFramePr>
        <p:xfrm>
          <a:off x="4100195" y="1670685"/>
          <a:ext cx="52260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ы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/>
          <p:nvPr>
            <p:custDataLst>
              <p:tags r:id="rId5"/>
            </p:custDataLst>
          </p:nvPr>
        </p:nvGraphicFramePr>
        <p:xfrm>
          <a:off x="5213350" y="1151890"/>
          <a:ext cx="52260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л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г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ц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/>
          <p:nvPr>
            <p:custDataLst>
              <p:tags r:id="rId6"/>
            </p:custDataLst>
          </p:nvPr>
        </p:nvGraphicFramePr>
        <p:xfrm>
          <a:off x="5735955" y="1538605"/>
          <a:ext cx="158877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  к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/>
          <p:nvPr>
            <p:custDataLst>
              <p:tags r:id="rId7"/>
            </p:custDataLst>
          </p:nvPr>
        </p:nvGraphicFramePr>
        <p:xfrm>
          <a:off x="6805930" y="1919605"/>
          <a:ext cx="51879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/>
          <p:nvPr>
            <p:custDataLst>
              <p:tags r:id="rId8"/>
            </p:custDataLst>
          </p:nvPr>
        </p:nvGraphicFramePr>
        <p:xfrm>
          <a:off x="4823460" y="4982845"/>
          <a:ext cx="2374900" cy="401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19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8 </a:t>
                      </a: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е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/>
          <p:nvPr>
            <p:custDataLst>
              <p:tags r:id="rId9"/>
            </p:custDataLst>
          </p:nvPr>
        </p:nvGraphicFramePr>
        <p:xfrm>
          <a:off x="7669530" y="1714500"/>
          <a:ext cx="68135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9 п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е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д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/>
          <p:nvPr>
            <p:custDataLst>
              <p:tags r:id="rId10"/>
            </p:custDataLst>
          </p:nvPr>
        </p:nvGraphicFramePr>
        <p:xfrm>
          <a:off x="8362315" y="2887980"/>
          <a:ext cx="320929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р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ц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Изображение 12" descr="23D4SgAKbTw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930" y="1670685"/>
            <a:ext cx="2487295" cy="2181225"/>
          </a:xfrm>
          <a:prstGeom prst="rect">
            <a:avLst/>
          </a:prstGeom>
        </p:spPr>
      </p:pic>
      <p:pic>
        <p:nvPicPr>
          <p:cNvPr id="16" name="Изображение 15" descr="scale_1200 (2)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08670" y="4586605"/>
            <a:ext cx="3658235" cy="192595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136843"/>
            <a:ext cx="10972800" cy="1143000"/>
          </a:xfrm>
        </p:spPr>
        <p:txBody>
          <a:bodyPr/>
          <a:lstStyle/>
          <a:p>
            <a:r>
              <a:rPr lang="ru-RU" altLang="en-US"/>
              <a:t>итоги:</a:t>
            </a:r>
          </a:p>
        </p:txBody>
      </p:sp>
      <p:graphicFrame>
        <p:nvGraphicFramePr>
          <p:cNvPr id="6" name="Таблица 5"/>
          <p:cNvGraphicFramePr/>
          <p:nvPr>
            <p:custDataLst>
              <p:tags r:id="rId1"/>
            </p:custDataLst>
          </p:nvPr>
        </p:nvGraphicFramePr>
        <p:xfrm>
          <a:off x="3035935" y="1670685"/>
          <a:ext cx="52260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э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/>
          <p:nvPr>
            <p:custDataLst>
              <p:tags r:id="rId2"/>
            </p:custDataLst>
          </p:nvPr>
        </p:nvGraphicFramePr>
        <p:xfrm>
          <a:off x="3558540" y="2025650"/>
          <a:ext cx="522605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у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д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/>
          <p:nvPr>
            <p:custDataLst>
              <p:tags r:id="rId3"/>
            </p:custDataLst>
          </p:nvPr>
        </p:nvGraphicFramePr>
        <p:xfrm>
          <a:off x="4100195" y="1670685"/>
          <a:ext cx="52260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ы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/>
          <p:nvPr>
            <p:custDataLst>
              <p:tags r:id="rId4"/>
            </p:custDataLst>
          </p:nvPr>
        </p:nvGraphicFramePr>
        <p:xfrm>
          <a:off x="5213350" y="1151890"/>
          <a:ext cx="52260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л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г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ц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/>
          <p:nvPr>
            <p:custDataLst>
              <p:tags r:id="rId5"/>
            </p:custDataLst>
          </p:nvPr>
        </p:nvGraphicFramePr>
        <p:xfrm>
          <a:off x="5735955" y="1538605"/>
          <a:ext cx="158877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  к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/>
          <p:nvPr>
            <p:custDataLst>
              <p:tags r:id="rId6"/>
            </p:custDataLst>
          </p:nvPr>
        </p:nvGraphicFramePr>
        <p:xfrm>
          <a:off x="6805930" y="1919605"/>
          <a:ext cx="51879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/>
          <p:nvPr>
            <p:custDataLst>
              <p:tags r:id="rId7"/>
            </p:custDataLst>
          </p:nvPr>
        </p:nvGraphicFramePr>
        <p:xfrm>
          <a:off x="7669530" y="1714500"/>
          <a:ext cx="660400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9 п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е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bg1"/>
                          </a:solidFill>
                        </a:rPr>
                        <a:t>10</a:t>
                      </a: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 д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/>
          <p:nvPr>
            <p:custDataLst>
              <p:tags r:id="rId8"/>
            </p:custDataLst>
          </p:nvPr>
        </p:nvGraphicFramePr>
        <p:xfrm>
          <a:off x="8329930" y="2857500"/>
          <a:ext cx="320929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84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р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ц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/>
          <p:nvPr>
            <p:custDataLst>
              <p:tags r:id="rId9"/>
            </p:custDataLst>
          </p:nvPr>
        </p:nvGraphicFramePr>
        <p:xfrm>
          <a:off x="4823460" y="4982845"/>
          <a:ext cx="2374900" cy="401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19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8 </a:t>
                      </a: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е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/>
          <p:nvPr>
            <p:custDataLst>
              <p:tags r:id="rId10"/>
            </p:custDataLst>
          </p:nvPr>
        </p:nvGraphicFramePr>
        <p:xfrm>
          <a:off x="8350885" y="4013835"/>
          <a:ext cx="2815590" cy="387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9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9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2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ц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0425" y="4171950"/>
            <a:ext cx="9144000" cy="117475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ru-RU" altLang="en-US" sz="5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Бюджетный кроссворд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86410"/>
            <a:ext cx="9144000" cy="359410"/>
          </a:xfrm>
        </p:spPr>
        <p:txBody>
          <a:bodyPr/>
          <a:lstStyle/>
          <a:p>
            <a:r>
              <a:rPr lang="ru-RU" altLang="en-US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0200" y="323850"/>
            <a:ext cx="5431790" cy="2477135"/>
          </a:xfrm>
        </p:spPr>
        <p:txBody>
          <a:bodyPr/>
          <a:lstStyle/>
          <a:p>
            <a:r>
              <a:rPr lang="ru-RU" altLang="en-US" sz="2800"/>
              <a:t>Кроссворд (с англ. «cross» — пересечение и «word» — слово) — одна из самых распространенных головоломок в мире.</a:t>
            </a:r>
          </a:p>
        </p:txBody>
      </p:sp>
      <p:sp>
        <p:nvSpPr>
          <p:cNvPr id="2" name="Замещающий текст 1"/>
          <p:cNvSpPr>
            <a:spLocks noGrp="1"/>
          </p:cNvSpPr>
          <p:nvPr>
            <p:ph type="body" idx="1"/>
          </p:nvPr>
        </p:nvSpPr>
        <p:spPr>
          <a:xfrm>
            <a:off x="7188835" y="3429000"/>
            <a:ext cx="4137660" cy="2451735"/>
          </a:xfrm>
        </p:spPr>
        <p:txBody>
          <a:bodyPr/>
          <a:lstStyle/>
          <a:p>
            <a:pPr algn="ctr"/>
            <a:r>
              <a:rPr lang="ru-RU" altLang="en-US" sz="2800" dirty="0">
                <a:solidFill>
                  <a:schemeClr val="tx1"/>
                </a:solidFill>
              </a:rPr>
              <a:t>Свое признание в России кроссворд получил после публикации в журнале "Огонёк" в 1929 году.</a:t>
            </a:r>
          </a:p>
        </p:txBody>
      </p:sp>
      <p:graphicFrame>
        <p:nvGraphicFramePr>
          <p:cNvPr id="5" name="Таблица 4"/>
          <p:cNvGraphicFramePr/>
          <p:nvPr>
            <p:custDataLst>
              <p:tags r:id="rId1"/>
            </p:custDataLst>
          </p:nvPr>
        </p:nvGraphicFramePr>
        <p:xfrm>
          <a:off x="7788910" y="420370"/>
          <a:ext cx="294005" cy="2406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5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 marL="36195" marR="71755" marT="0" marB="7175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 marL="36195" marR="71755" marT="0" marB="7175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 marL="36195" marR="71755" marT="0" marB="7175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 marL="36195" marR="71755" marT="0" marB="7175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 marL="36195" marR="71755" marT="0" marB="7175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 marL="36195" marR="71755" marT="0" marB="7175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/>
          <p:nvPr>
            <p:custDataLst>
              <p:tags r:id="rId2"/>
            </p:custDataLst>
          </p:nvPr>
        </p:nvGraphicFramePr>
        <p:xfrm>
          <a:off x="7788910" y="1313180"/>
          <a:ext cx="131064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7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/>
          <p:nvPr>
            <p:custDataLst>
              <p:tags r:id="rId3"/>
            </p:custDataLst>
          </p:nvPr>
        </p:nvGraphicFramePr>
        <p:xfrm>
          <a:off x="8448040" y="1313180"/>
          <a:ext cx="305435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/>
          <p:nvPr>
            <p:custDataLst>
              <p:tags r:id="rId4"/>
            </p:custDataLst>
          </p:nvPr>
        </p:nvGraphicFramePr>
        <p:xfrm>
          <a:off x="9118600" y="1313180"/>
          <a:ext cx="1026795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925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/>
          <p:nvPr>
            <p:custDataLst>
              <p:tags r:id="rId5"/>
            </p:custDataLst>
          </p:nvPr>
        </p:nvGraphicFramePr>
        <p:xfrm>
          <a:off x="1734185" y="4464050"/>
          <a:ext cx="225425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solidFill>
                      <a:schemeClr val="tx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/>
          <p:nvPr>
            <p:custDataLst>
              <p:tags r:id="rId6"/>
            </p:custDataLst>
          </p:nvPr>
        </p:nvGraphicFramePr>
        <p:xfrm>
          <a:off x="2204720" y="3709670"/>
          <a:ext cx="37846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/>
          <p:nvPr>
            <p:custDataLst>
              <p:tags r:id="rId7"/>
            </p:custDataLst>
          </p:nvPr>
        </p:nvGraphicFramePr>
        <p:xfrm>
          <a:off x="3083560" y="4063365"/>
          <a:ext cx="46164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20040"/>
            <a:ext cx="10515600" cy="93853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ru-RU" altLang="en-US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История появления кроссвордов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602615" y="2011680"/>
            <a:ext cx="10042525" cy="2691130"/>
          </a:xfrm>
        </p:spPr>
        <p:txBody>
          <a:bodyPr/>
          <a:lstStyle/>
          <a:p>
            <a:pPr algn="l"/>
            <a:r>
              <a:rPr lang="ru-RU" altLang="en-US">
                <a:solidFill>
                  <a:schemeClr val="tx1"/>
                </a:solidFill>
              </a:rPr>
              <a:t>Предполагается, что первые кроссворды составляли еще в древности в виде разнообразных буквенных головоломок. Так, один из них нашли во время археологической экспедиции в Помпеи в 1963 году. </a:t>
            </a:r>
          </a:p>
          <a:p>
            <a:pPr algn="l"/>
            <a:endParaRPr lang="ru-RU" altLang="en-US">
              <a:solidFill>
                <a:schemeClr val="tx1"/>
              </a:solidFill>
            </a:endParaRPr>
          </a:p>
          <a:p>
            <a:pPr algn="l"/>
            <a:endParaRPr lang="ru-RU" altLang="en-US">
              <a:solidFill>
                <a:schemeClr val="tx1"/>
              </a:solidFill>
            </a:endParaRPr>
          </a:p>
          <a:p>
            <a:pPr algn="l"/>
            <a:r>
              <a:rPr lang="ru-RU" altLang="en-US">
                <a:solidFill>
                  <a:schemeClr val="tx1"/>
                </a:solidFill>
              </a:rPr>
              <a:t>Кроссворд был изображен на колонне в виде «магического квадрата», якобы приносящего удачу. Сетка головоломки заполнена буквами так, что в разных направлениях можно прочитать одинаковые слова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99565" y="373380"/>
            <a:ext cx="8642985" cy="56515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ru-RU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sym typeface="+mn-ea"/>
              </a:rPr>
              <a:t>1. Выпуск ценных бумаг с целью привлечения денежных средств.</a:t>
            </a:r>
            <a:br>
              <a:rPr lang="ru-RU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sym typeface="+mn-ea"/>
              </a:rPr>
            </a:br>
            <a:endParaRPr lang="ru-RU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6" name="Замещающий текст 5"/>
          <p:cNvSpPr>
            <a:spLocks noGrp="1"/>
          </p:cNvSpPr>
          <p:nvPr>
            <p:ph type="body" idx="1"/>
          </p:nvPr>
        </p:nvSpPr>
        <p:spPr>
          <a:xfrm>
            <a:off x="840105" y="2345690"/>
            <a:ext cx="107315" cy="159385"/>
          </a:xfrm>
        </p:spPr>
        <p:txBody>
          <a:bodyPr/>
          <a:lstStyle/>
          <a:p>
            <a:r>
              <a:rPr lang="ru-RU" altLang="en-US">
                <a:highlight>
                  <a:srgbClr val="0000FF"/>
                </a:highlight>
              </a:rPr>
              <a:t>.</a:t>
            </a:r>
          </a:p>
        </p:txBody>
      </p:sp>
      <p:graphicFrame>
        <p:nvGraphicFramePr>
          <p:cNvPr id="11" name="Замещающее содержимое 10"/>
          <p:cNvGraphicFramePr>
            <a:graphicFrameLocks noGrp="1"/>
          </p:cNvGraphicFramePr>
          <p:nvPr>
            <p:ph sz="half" idx="2"/>
            <p:custDataLst>
              <p:tags r:id="rId1"/>
            </p:custDataLst>
          </p:nvPr>
        </p:nvGraphicFramePr>
        <p:xfrm>
          <a:off x="5699760" y="1437640"/>
          <a:ext cx="441960" cy="3510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54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4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4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4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4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Замещающее содержимое 11" descr="e452d027824fa49acd8eb2cf1248279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976235" y="3768090"/>
            <a:ext cx="3081655" cy="2265680"/>
          </a:xfrm>
          <a:prstGeom prst="rect">
            <a:avLst/>
          </a:prstGeom>
        </p:spPr>
      </p:pic>
      <p:sp>
        <p:nvSpPr>
          <p:cNvPr id="13" name="Замещающий текст 12"/>
          <p:cNvSpPr>
            <a:spLocks noGrp="1"/>
          </p:cNvSpPr>
          <p:nvPr>
            <p:ph type="body" sz="quarter" idx="3"/>
          </p:nvPr>
        </p:nvSpPr>
        <p:spPr>
          <a:xfrm flipV="1">
            <a:off x="219075" y="6563360"/>
            <a:ext cx="109855" cy="76200"/>
          </a:xfrm>
        </p:spPr>
        <p:txBody>
          <a:bodyPr/>
          <a:lstStyle/>
          <a:p>
            <a:r>
              <a:rPr lang="ru-RU" altLang="en-US"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4" name="Изображение 13" descr="m1000x1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55" y="1437640"/>
            <a:ext cx="3054350" cy="25209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1605" y="492125"/>
            <a:ext cx="12050395" cy="936625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ru-RU" altLang="en-US" sz="1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sym typeface="+mn-ea"/>
              </a:rPr>
              <a:t>2.Сумма средств в денежной или натуральной форме, которая выплачивается одноразово и целенаправленно.</a:t>
            </a:r>
            <a:br>
              <a:rPr lang="ru-RU" altLang="en-US" sz="1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sym typeface="+mn-ea"/>
              </a:rPr>
            </a:br>
            <a:br>
              <a:rPr lang="ru-RU" altLang="en-US" sz="1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sym typeface="+mn-ea"/>
              </a:rPr>
            </a:br>
            <a:endParaRPr lang="ru-RU" altLang="en-US" sz="1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sym typeface="+mn-ea"/>
            </a:endParaRPr>
          </a:p>
        </p:txBody>
      </p:sp>
      <p:graphicFrame>
        <p:nvGraphicFramePr>
          <p:cNvPr id="10" name="Замещающее содержимое 9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5312410" y="1610995"/>
          <a:ext cx="457200" cy="314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87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Э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/>
          <p:nvPr>
            <p:custDataLst>
              <p:tags r:id="rId2"/>
            </p:custDataLst>
          </p:nvPr>
        </p:nvGraphicFramePr>
        <p:xfrm>
          <a:off x="5769610" y="2100580"/>
          <a:ext cx="434975" cy="3552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323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7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23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23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23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" name="Изображение 11" descr="144262747-heap-of-banknotes-of-euro-currency-with-coin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429000"/>
            <a:ext cx="3914775" cy="2611120"/>
          </a:xfrm>
          <a:prstGeom prst="rect">
            <a:avLst/>
          </a:prstGeom>
        </p:spPr>
      </p:pic>
      <p:pic>
        <p:nvPicPr>
          <p:cNvPr id="13" name="Изображение 12" descr="73c3fede350697c3f27aeba0bfad91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690" y="1610995"/>
            <a:ext cx="3760470" cy="25069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455" y="427355"/>
            <a:ext cx="11601450" cy="823595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ru-RU" altLang="en-US" sz="1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sym typeface="+mn-ea"/>
              </a:rPr>
              <a:t>3.Система сложившихся экономических отношений по формированию и использованию фондов денежных средств.</a:t>
            </a:r>
          </a:p>
        </p:txBody>
      </p:sp>
      <p:graphicFrame>
        <p:nvGraphicFramePr>
          <p:cNvPr id="4" name="Замещающее содержимое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4800600" y="1970405"/>
          <a:ext cx="41529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54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1Э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/>
          <p:nvPr>
            <p:custDataLst>
              <p:tags r:id="rId2"/>
            </p:custDataLst>
          </p:nvPr>
        </p:nvGraphicFramePr>
        <p:xfrm>
          <a:off x="5215890" y="2426970"/>
          <a:ext cx="403860" cy="3673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18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2С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8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У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Д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/>
          <p:nvPr>
            <p:custDataLst>
              <p:tags r:id="rId3"/>
            </p:custDataLst>
          </p:nvPr>
        </p:nvGraphicFramePr>
        <p:xfrm>
          <a:off x="5619750" y="1627505"/>
          <a:ext cx="399415" cy="305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561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41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71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71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61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61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61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Изображение 6" descr="kapita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190" y="1627505"/>
            <a:ext cx="3376930" cy="2305685"/>
          </a:xfrm>
          <a:prstGeom prst="rect">
            <a:avLst/>
          </a:prstGeom>
        </p:spPr>
      </p:pic>
      <p:pic>
        <p:nvPicPr>
          <p:cNvPr id="8" name="Изображение 7" descr="463ce444f00e8915681fc5c929c6c5c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05" y="3429000"/>
            <a:ext cx="3061970" cy="233362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274955"/>
            <a:ext cx="11908155" cy="675005"/>
          </a:xfrm>
        </p:spPr>
        <p:txBody>
          <a:bodyPr/>
          <a:lstStyle/>
          <a:p>
            <a:r>
              <a:rPr lang="ru-RU" altLang="en-US" sz="1800" b="1">
                <a:sym typeface="+mn-ea"/>
              </a:rPr>
              <a:t>4. Ценная бумага, выпускаемая акционерными обществами и государством как</a:t>
            </a:r>
            <a:br>
              <a:rPr lang="ru-RU" altLang="en-US" sz="1800" b="1">
                <a:sym typeface="+mn-ea"/>
              </a:rPr>
            </a:br>
            <a:r>
              <a:rPr lang="ru-RU" altLang="en-US" sz="1800" b="1">
                <a:sym typeface="+mn-ea"/>
              </a:rPr>
              <a:t>долговое обязательство. </a:t>
            </a:r>
            <a:endParaRPr lang="ru-RU" altLang="en-US" sz="1800" b="1"/>
          </a:p>
        </p:txBody>
      </p:sp>
      <p:graphicFrame>
        <p:nvGraphicFramePr>
          <p:cNvPr id="5" name="Замещающее содержимое 4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4256405" y="2095500"/>
          <a:ext cx="41402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1Э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/>
          <p:nvPr>
            <p:custDataLst>
              <p:tags r:id="rId2"/>
            </p:custDataLst>
          </p:nvPr>
        </p:nvGraphicFramePr>
        <p:xfrm>
          <a:off x="4670425" y="2471420"/>
          <a:ext cx="392430" cy="330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2С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У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Д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/>
          <p:nvPr>
            <p:custDataLst>
              <p:tags r:id="rId3"/>
            </p:custDataLst>
          </p:nvPr>
        </p:nvGraphicFramePr>
        <p:xfrm>
          <a:off x="5062855" y="1747520"/>
          <a:ext cx="370205" cy="2867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3Ф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Ы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/>
          <p:nvPr>
            <p:custDataLst>
              <p:tags r:id="rId4"/>
            </p:custDataLst>
          </p:nvPr>
        </p:nvGraphicFramePr>
        <p:xfrm>
          <a:off x="6096000" y="1374775"/>
          <a:ext cx="414020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" name="Изображение 9" descr="7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55" y="920115"/>
            <a:ext cx="3298825" cy="2715260"/>
          </a:xfrm>
          <a:prstGeom prst="rect">
            <a:avLst/>
          </a:prstGeom>
        </p:spPr>
      </p:pic>
      <p:pic>
        <p:nvPicPr>
          <p:cNvPr id="11" name="Изображение 10" descr="gettyimages-4653754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1280" y="3635375"/>
            <a:ext cx="4051300" cy="270129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800" b="1"/>
              <a:t>5. Автономное независимое коммерческое предприятие.</a:t>
            </a:r>
          </a:p>
        </p:txBody>
      </p:sp>
      <p:graphicFrame>
        <p:nvGraphicFramePr>
          <p:cNvPr id="4" name="Замещающее содержимое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3241675" y="1706880"/>
          <a:ext cx="39306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1э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/>
          <p:nvPr>
            <p:custDataLst>
              <p:tags r:id="rId2"/>
            </p:custDataLst>
          </p:nvPr>
        </p:nvGraphicFramePr>
        <p:xfrm>
          <a:off x="3634740" y="2360930"/>
          <a:ext cx="448945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2с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у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д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/>
          <p:nvPr>
            <p:custDataLst>
              <p:tags r:id="rId3"/>
            </p:custDataLst>
          </p:nvPr>
        </p:nvGraphicFramePr>
        <p:xfrm>
          <a:off x="4083685" y="1343660"/>
          <a:ext cx="43815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3ф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ы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/>
          <p:nvPr>
            <p:custDataLst>
              <p:tags r:id="rId4"/>
            </p:custDataLst>
          </p:nvPr>
        </p:nvGraphicFramePr>
        <p:xfrm>
          <a:off x="5553075" y="1092200"/>
          <a:ext cx="438150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4о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5б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л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г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ц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b="1">
                          <a:solidFill>
                            <a:schemeClr val="tx1"/>
                          </a:solidFill>
                        </a:rPr>
                        <a:t>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/>
          <p:nvPr>
            <p:custDataLst>
              <p:tags r:id="rId5"/>
            </p:custDataLst>
          </p:nvPr>
        </p:nvGraphicFramePr>
        <p:xfrm>
          <a:off x="5991225" y="1958340"/>
          <a:ext cx="1297305" cy="402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4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259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Изображение 8" descr="prmanmx_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545" y="1092200"/>
            <a:ext cx="3327400" cy="2218690"/>
          </a:xfrm>
          <a:prstGeom prst="rect">
            <a:avLst/>
          </a:prstGeom>
        </p:spPr>
      </p:pic>
      <p:pic>
        <p:nvPicPr>
          <p:cNvPr id="10" name="Изображение 9" descr="24595.750x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8565" y="3715385"/>
            <a:ext cx="3858260" cy="275018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3*187"/>
  <p:tag name="TABLE_ENDDRAG_RECT" val="144*180*23*18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4*278"/>
  <p:tag name="TABLE_ENDDRAG_RECT" val="454*165*34*2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2*256"/>
  <p:tag name="TABLE_ENDDRAG_RECT" val="378*155*32*2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1*263"/>
  <p:tag name="TABLE_ENDDRAG_RECT" val="144*126*31*2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1*240"/>
  <p:tag name="TABLE_ENDDRAG_RECT" val="339*155*31*24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2*210"/>
  <p:tag name="TABLE_ENDDRAG_RECT" val="48*126*32*2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0*240"/>
  <p:tag name="TABLE_ENDDRAG_RECT" val="144*150*30*24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9*210"/>
  <p:tag name="TABLE_ENDDRAG_RECT" val="144*165*29*2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2*270"/>
  <p:tag name="TABLE_ENDDRAG_RECT" val="467*85*32*2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0*210"/>
  <p:tag name="TABLE_ENDDRAG_RECT" val="255*134*30*2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5*240"/>
  <p:tag name="TABLE_ENDDRAG_RECT" val="144*150*35*2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03*28"/>
  <p:tag name="TABLE_ENDDRAG_RECT" val="613*103*103*2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4*210"/>
  <p:tag name="TABLE_ENDDRAG_RECT" val="144*165*34*2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4*270"/>
  <p:tag name="TABLE_ENDDRAG_RECT" val="144*135*34*2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02*34"/>
  <p:tag name="TABLE_ENDDRAG_RECT" val="471*135*102*3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3*210"/>
  <p:tag name="TABLE_ENDDRAG_RECT" val="48*126*33*21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3*240"/>
  <p:tag name="TABLE_ENDDRAG_RECT" val="144*150*33*24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4*210"/>
  <p:tag name="TABLE_ENDDRAG_RECT" val="144*165*34*2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9*270"/>
  <p:tag name="TABLE_ENDDRAG_RECT" val="144*135*39*27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18*28"/>
  <p:tag name="TABLE_ENDDRAG_RECT" val="499*156*118*2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0*210"/>
  <p:tag name="TABLE_ENDDRAG_RECT" val="535*151*40*2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10"/>
  <p:tag name="TABLE_ENDDRAG_RECT" val="144*165*41*2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4*120"/>
  <p:tag name="TABLE_ENDDRAG_RECT" val="144*210*24*1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40"/>
  <p:tag name="TABLE_ENDDRAG_RECT" val="144*150*41*24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10"/>
  <p:tag name="TABLE_ENDDRAG_RECT" val="144*165*41*21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70"/>
  <p:tag name="TABLE_ENDDRAG_RECT" val="144*135*41*27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5*30"/>
  <p:tag name="TABLE_ENDDRAG_RECT" val="451*121*125*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9*270"/>
  <p:tag name="TABLE_ENDDRAG_RECT" val="144*135*39*27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10"/>
  <p:tag name="TABLE_ENDDRAG_RECT" val="144*165*41*2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70"/>
  <p:tag name="TABLE_ENDDRAG_RECT" val="144*135*41*27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5*30"/>
  <p:tag name="TABLE_ENDDRAG_RECT" val="451*121*125*3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9*270"/>
  <p:tag name="TABLE_ENDDRAG_RECT" val="144*135*39*27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0*210"/>
  <p:tag name="TABLE_ENDDRAG_RECT" val="535*151*40*2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0*30"/>
  <p:tag name="TABLE_ENDDRAG_RECT" val="144*255*80*3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9*240"/>
  <p:tag name="TABLE_ENDDRAG_RECT" val="48*126*39*24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10"/>
  <p:tag name="TABLE_ENDDRAG_RECT" val="144*165*41*21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87*31"/>
  <p:tag name="TABLE_ENDDRAG_RECT" val="410*360*187*3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10"/>
  <p:tag name="TABLE_ENDDRAG_RECT" val="144*165*41*21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10"/>
  <p:tag name="TABLE_ENDDRAG_RECT" val="144*165*41*2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40"/>
  <p:tag name="TABLE_ENDDRAG_RECT" val="144*150*41*24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70"/>
  <p:tag name="TABLE_ENDDRAG_RECT" val="144*135*41*27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5*30"/>
  <p:tag name="TABLE_ENDDRAG_RECT" val="451*121*125*3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0*210"/>
  <p:tag name="TABLE_ENDDRAG_RECT" val="535*151*40*21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9*270"/>
  <p:tag name="TABLE_ENDDRAG_RECT" val="144*135*39*27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77*30"/>
  <p:tag name="TABLE_ENDDRAG_RECT" val="136*351*177*3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52*30"/>
  <p:tag name="TABLE_ENDDRAG_RECT" val="645*225*252*3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24*30"/>
  <p:tag name="TABLE_ENDDRAG_RECT" val="645*316*224*3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10"/>
  <p:tag name="TABLE_ENDDRAG_RECT" val="144*165*41*21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40"/>
  <p:tag name="TABLE_ENDDRAG_RECT" val="144*150*41*24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10"/>
  <p:tag name="TABLE_ENDDRAG_RECT" val="144*165*41*21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70"/>
  <p:tag name="TABLE_ENDDRAG_RECT" val="144*135*41*27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5*30"/>
  <p:tag name="TABLE_ENDDRAG_RECT" val="451*121*125*3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0*210"/>
  <p:tag name="TABLE_ENDDRAG_RECT" val="535*151*40*21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87*31"/>
  <p:tag name="TABLE_ENDDRAG_RECT" val="410*360*187*3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9*270"/>
  <p:tag name="TABLE_ENDDRAG_RECT" val="144*135*39*2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9*148"/>
  <p:tag name="TABLE_ENDDRAG_RECT" val="136*299*29*14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52*30"/>
  <p:tag name="TABLE_ENDDRAG_RECT" val="645*225*252*3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10"/>
  <p:tag name="TABLE_ENDDRAG_RECT" val="144*165*41*21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40"/>
  <p:tag name="TABLE_ENDDRAG_RECT" val="144*150*41*24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10"/>
  <p:tag name="TABLE_ENDDRAG_RECT" val="144*165*41*21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*270"/>
  <p:tag name="TABLE_ENDDRAG_RECT" val="144*135*41*27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5*30"/>
  <p:tag name="TABLE_ENDDRAG_RECT" val="451*121*125*3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0*210"/>
  <p:tag name="TABLE_ENDDRAG_RECT" val="535*151*40*21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9*270"/>
  <p:tag name="TABLE_ENDDRAG_RECT" val="144*135*39*27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52*30"/>
  <p:tag name="TABLE_ENDDRAG_RECT" val="645*225*252*3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87*31"/>
  <p:tag name="TABLE_ENDDRAG_RECT" val="410*360*187*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6*180"/>
  <p:tag name="TABLE_ENDDRAG_RECT" val="144*180*36*18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21*30"/>
  <p:tag name="TABLE_ENDDRAG_RECT" val="645*316*221*3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4*278"/>
  <p:tag name="TABLE_ENDDRAG_RECT" val="432*132*34*27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6*263"/>
  <p:tag name="TABLE_ENDDRAG_RECT" val="418*126*36*263"/>
</p:tagLst>
</file>

<file path=ppt/theme/theme1.xml><?xml version="1.0" encoding="utf-8"?>
<a:theme xmlns:a="http://schemas.openxmlformats.org/drawingml/2006/main" name="Default Design">
  <a:themeElements>
    <a:clrScheme name="Dragon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677</Words>
  <Application>Microsoft Office PowerPoint</Application>
  <PresentationFormat>Широкоэкранный</PresentationFormat>
  <Paragraphs>409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微软雅黑</vt:lpstr>
      <vt:lpstr>Arial</vt:lpstr>
      <vt:lpstr>Calibri</vt:lpstr>
      <vt:lpstr>Default Design</vt:lpstr>
      <vt:lpstr>Разработчик: Чеканова А. студентка 1 курса Финуниверситет при Правительства РФ (Курский филиал). </vt:lpstr>
      <vt:lpstr>Бюджетный кроссворд</vt:lpstr>
      <vt:lpstr>Кроссворд (с англ. «cross» — пересечение и «word» — слово) — одна из самых распространенных головоломок в мире.</vt:lpstr>
      <vt:lpstr>История появления кроссвордов</vt:lpstr>
      <vt:lpstr>1. Выпуск ценных бумаг с целью привлечения денежных средств. </vt:lpstr>
      <vt:lpstr>2.Сумма средств в денежной или натуральной форме, которая выплачивается одноразово и целенаправленно.  </vt:lpstr>
      <vt:lpstr>3.Система сложившихся экономических отношений по формированию и использованию фондов денежных средств.</vt:lpstr>
      <vt:lpstr>4. Ценная бумага, выпускаемая акционерными обществами и государством как долговое обязательство. </vt:lpstr>
      <vt:lpstr>5. Автономное независимое коммерческое предприятие.</vt:lpstr>
      <vt:lpstr> 6.Сумма, которую банк берет за свои услуги по выдачи кредита и его обслуживанию.</vt:lpstr>
      <vt:lpstr>7. Регулярное пособие студентам вузов, ссузов и техникумов, а также аспирантам университетов.</vt:lpstr>
      <vt:lpstr>8. Плановый документ, в котором устанавливается объём бюджетных ассигнований, и их постатейное и поквартальное распределение. </vt:lpstr>
      <vt:lpstr>9. Сумма превышения доходов государственного бюджета над его расходами.  </vt:lpstr>
      <vt:lpstr>10. Средства, передаваемые из вышестоящего бюджета в твердой сумме для сбалансирования нижестоящих бюджетов при их дефиците. </vt:lpstr>
      <vt:lpstr>итоги: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11</cp:revision>
  <dcterms:created xsi:type="dcterms:W3CDTF">2024-10-17T15:11:00Z</dcterms:created>
  <dcterms:modified xsi:type="dcterms:W3CDTF">2024-11-16T15:42:10Z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1049-12.2.0.18607</vt:lpwstr>
  </property>
  <property fmtid="{D5CDD505-2E9C-101B-9397-08002B2CF9AE}" pid="3" name="ICV">
    <vt:lpwstr>3C62FF0D802B415BA05628C521E45D2A_11</vt:lpwstr>
  </property>
</Properties>
</file>