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2"/>
  </p:notesMasterIdLst>
  <p:sldIdLst>
    <p:sldId id="256" r:id="rId2"/>
    <p:sldId id="258" r:id="rId3"/>
    <p:sldId id="259" r:id="rId4"/>
    <p:sldId id="261" r:id="rId5"/>
    <p:sldId id="260"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01513"/>
    <a:srgbClr val="A2A6B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10" d="100"/>
          <a:sy n="110" d="100"/>
        </p:scale>
        <p:origin x="59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08A81D8-39BD-4043-B86B-7F812BB0DD9D}" type="doc">
      <dgm:prSet loTypeId="urn:microsoft.com/office/officeart/2005/8/layout/radial5" loCatId="cycle" qsTypeId="urn:microsoft.com/office/officeart/2005/8/quickstyle/simple1" qsCatId="simple" csTypeId="urn:microsoft.com/office/officeart/2005/8/colors/accent1_2" csCatId="accent1" phldr="1"/>
      <dgm:spPr/>
      <dgm:t>
        <a:bodyPr/>
        <a:lstStyle/>
        <a:p>
          <a:endParaRPr lang="ru-RU"/>
        </a:p>
      </dgm:t>
    </dgm:pt>
    <dgm:pt modelId="{D2884066-3A2A-4F46-BA45-9BA6D4762463}">
      <dgm:prSet phldrT="[Текст]"/>
      <dgm:spPr>
        <a:solidFill>
          <a:schemeClr val="accent5">
            <a:lumMod val="50000"/>
          </a:schemeClr>
        </a:solidFill>
        <a:effectLst>
          <a:outerShdw blurRad="50800" dist="38100" dir="2700000" algn="tl" rotWithShape="0">
            <a:prstClr val="black">
              <a:alpha val="40000"/>
            </a:prstClr>
          </a:outerShdw>
        </a:effectLst>
      </dgm:spPr>
      <dgm:t>
        <a:bodyPr/>
        <a:lstStyle/>
        <a:p>
          <a:r>
            <a:rPr lang="ru-RU" b="1" dirty="0" smtClean="0"/>
            <a:t>КНМ (за исключением КНМ без взаимодействия)</a:t>
          </a:r>
          <a:endParaRPr lang="ru-RU" b="1" dirty="0"/>
        </a:p>
      </dgm:t>
    </dgm:pt>
    <dgm:pt modelId="{44AFA918-9A3E-43F1-A571-C8359EB123EB}" type="parTrans" cxnId="{C08D74C1-1ED0-4150-99E8-B6488C0040DC}">
      <dgm:prSet/>
      <dgm:spPr/>
      <dgm:t>
        <a:bodyPr/>
        <a:lstStyle/>
        <a:p>
          <a:endParaRPr lang="ru-RU"/>
        </a:p>
      </dgm:t>
    </dgm:pt>
    <dgm:pt modelId="{186BE7CF-18E7-4A8E-892D-1716BC98B7EE}" type="sibTrans" cxnId="{C08D74C1-1ED0-4150-99E8-B6488C0040DC}">
      <dgm:prSet/>
      <dgm:spPr/>
      <dgm:t>
        <a:bodyPr/>
        <a:lstStyle/>
        <a:p>
          <a:endParaRPr lang="ru-RU"/>
        </a:p>
      </dgm:t>
    </dgm:pt>
    <dgm:pt modelId="{FF60670F-D6DC-49F9-B243-B3A765F4C2C1}">
      <dgm:prSet phldrT="[Текст]"/>
      <dgm:spPr>
        <a:solidFill>
          <a:schemeClr val="accent5">
            <a:lumMod val="50000"/>
          </a:schemeClr>
        </a:solidFill>
      </dgm:spPr>
      <dgm:t>
        <a:bodyPr/>
        <a:lstStyle/>
        <a:p>
          <a:r>
            <a:rPr lang="ru-RU" b="1" dirty="0" smtClean="0">
              <a:effectLst>
                <a:outerShdw blurRad="38100" dist="38100" dir="2700000" algn="tl">
                  <a:srgbClr val="000000">
                    <a:alpha val="43137"/>
                  </a:srgbClr>
                </a:outerShdw>
              </a:effectLst>
            </a:rPr>
            <a:t>внеплановые</a:t>
          </a:r>
          <a:endParaRPr lang="ru-RU" b="1" dirty="0">
            <a:effectLst>
              <a:outerShdw blurRad="38100" dist="38100" dir="2700000" algn="tl">
                <a:srgbClr val="000000">
                  <a:alpha val="43137"/>
                </a:srgbClr>
              </a:outerShdw>
            </a:effectLst>
          </a:endParaRPr>
        </a:p>
      </dgm:t>
    </dgm:pt>
    <dgm:pt modelId="{EF101DFE-FEE5-4554-A925-A96036401124}" type="parTrans" cxnId="{4C25E0DD-0157-499C-97DD-955F51CE561F}">
      <dgm:prSet/>
      <dgm:spPr>
        <a:solidFill>
          <a:srgbClr val="C00000"/>
        </a:solidFill>
      </dgm:spPr>
      <dgm:t>
        <a:bodyPr/>
        <a:lstStyle/>
        <a:p>
          <a:endParaRPr lang="ru-RU"/>
        </a:p>
      </dgm:t>
    </dgm:pt>
    <dgm:pt modelId="{2798621E-FA83-40C6-83B2-E1A58AEDF626}" type="sibTrans" cxnId="{4C25E0DD-0157-499C-97DD-955F51CE561F}">
      <dgm:prSet/>
      <dgm:spPr/>
      <dgm:t>
        <a:bodyPr/>
        <a:lstStyle/>
        <a:p>
          <a:endParaRPr lang="ru-RU"/>
        </a:p>
      </dgm:t>
    </dgm:pt>
    <dgm:pt modelId="{83426620-98C5-45CB-9108-13F4DEFC9B4C}">
      <dgm:prSet phldrT="[Текст]"/>
      <dgm:spPr>
        <a:solidFill>
          <a:schemeClr val="accent5">
            <a:lumMod val="50000"/>
          </a:schemeClr>
        </a:solidFill>
      </dgm:spPr>
      <dgm:t>
        <a:bodyPr/>
        <a:lstStyle/>
        <a:p>
          <a:r>
            <a:rPr lang="ru-RU" b="1" dirty="0" smtClean="0">
              <a:effectLst>
                <a:outerShdw blurRad="38100" dist="38100" dir="2700000" algn="tl">
                  <a:srgbClr val="000000">
                    <a:alpha val="43137"/>
                  </a:srgbClr>
                </a:outerShdw>
              </a:effectLst>
            </a:rPr>
            <a:t>плановые</a:t>
          </a:r>
          <a:endParaRPr lang="ru-RU" b="1" dirty="0">
            <a:effectLst>
              <a:outerShdw blurRad="38100" dist="38100" dir="2700000" algn="tl">
                <a:srgbClr val="000000">
                  <a:alpha val="43137"/>
                </a:srgbClr>
              </a:outerShdw>
            </a:effectLst>
          </a:endParaRPr>
        </a:p>
      </dgm:t>
    </dgm:pt>
    <dgm:pt modelId="{2A2FF4C5-0FCD-48E2-BD52-943A8E8A8774}" type="parTrans" cxnId="{3B433DC4-EDEF-4523-BE65-04C34C537F9F}">
      <dgm:prSet/>
      <dgm:spPr>
        <a:solidFill>
          <a:srgbClr val="C00000"/>
        </a:solidFill>
      </dgm:spPr>
      <dgm:t>
        <a:bodyPr/>
        <a:lstStyle/>
        <a:p>
          <a:endParaRPr lang="ru-RU"/>
        </a:p>
      </dgm:t>
    </dgm:pt>
    <dgm:pt modelId="{A1592830-8FBF-4909-A8AC-971E664758B0}" type="sibTrans" cxnId="{3B433DC4-EDEF-4523-BE65-04C34C537F9F}">
      <dgm:prSet/>
      <dgm:spPr/>
      <dgm:t>
        <a:bodyPr/>
        <a:lstStyle/>
        <a:p>
          <a:endParaRPr lang="ru-RU"/>
        </a:p>
      </dgm:t>
    </dgm:pt>
    <dgm:pt modelId="{7D16176B-2834-4E17-9135-7987BBD0CE80}">
      <dgm:prSet phldrT="[Текст]"/>
      <dgm:spPr>
        <a:solidFill>
          <a:schemeClr val="accent5">
            <a:lumMod val="50000"/>
          </a:schemeClr>
        </a:solidFill>
      </dgm:spPr>
      <dgm:t>
        <a:bodyPr/>
        <a:lstStyle/>
        <a:p>
          <a:r>
            <a:rPr lang="ru-RU" b="1" dirty="0" smtClean="0"/>
            <a:t>КНД: осмотр; досмотр; опрос; получение письменных объяснений, истребование документов; отбор проб (образцов), инструментальное обследование; испытание; экспертиза; эксперимент (устанавливаются положением о виде контроля)</a:t>
          </a:r>
          <a:endParaRPr lang="ru-RU" b="1" dirty="0"/>
        </a:p>
      </dgm:t>
    </dgm:pt>
    <dgm:pt modelId="{5BC072C9-2A89-4B6D-B456-9A0BBE0D75EF}" type="sibTrans" cxnId="{1FDABBB5-1C3A-4E6E-8D3D-9D61572B117A}">
      <dgm:prSet/>
      <dgm:spPr/>
      <dgm:t>
        <a:bodyPr/>
        <a:lstStyle/>
        <a:p>
          <a:endParaRPr lang="ru-RU"/>
        </a:p>
      </dgm:t>
    </dgm:pt>
    <dgm:pt modelId="{8F808D1C-A164-4CA4-A476-2731BED35A1A}" type="parTrans" cxnId="{1FDABBB5-1C3A-4E6E-8D3D-9D61572B117A}">
      <dgm:prSet/>
      <dgm:spPr>
        <a:solidFill>
          <a:srgbClr val="C00000"/>
        </a:solidFill>
      </dgm:spPr>
      <dgm:t>
        <a:bodyPr/>
        <a:lstStyle/>
        <a:p>
          <a:endParaRPr lang="ru-RU"/>
        </a:p>
      </dgm:t>
    </dgm:pt>
    <dgm:pt modelId="{2D0BF213-34DE-4E02-AD85-C40651BB6C02}" type="pres">
      <dgm:prSet presAssocID="{908A81D8-39BD-4043-B86B-7F812BB0DD9D}" presName="Name0" presStyleCnt="0">
        <dgm:presLayoutVars>
          <dgm:chMax val="1"/>
          <dgm:dir/>
          <dgm:animLvl val="ctr"/>
          <dgm:resizeHandles val="exact"/>
        </dgm:presLayoutVars>
      </dgm:prSet>
      <dgm:spPr/>
      <dgm:t>
        <a:bodyPr/>
        <a:lstStyle/>
        <a:p>
          <a:endParaRPr lang="ru-RU"/>
        </a:p>
      </dgm:t>
    </dgm:pt>
    <dgm:pt modelId="{BFE73236-F2B0-4F0B-B38E-49978C0951E6}" type="pres">
      <dgm:prSet presAssocID="{D2884066-3A2A-4F46-BA45-9BA6D4762463}" presName="centerShape" presStyleLbl="node0" presStyleIdx="0" presStyleCnt="1" custScaleX="229692" custLinFactNeighborX="-598" custLinFactNeighborY="-60276"/>
      <dgm:spPr/>
      <dgm:t>
        <a:bodyPr/>
        <a:lstStyle/>
        <a:p>
          <a:endParaRPr lang="ru-RU"/>
        </a:p>
      </dgm:t>
    </dgm:pt>
    <dgm:pt modelId="{4CCB16E4-3D24-494D-9180-98B718B12FC4}" type="pres">
      <dgm:prSet presAssocID="{8F808D1C-A164-4CA4-A476-2731BED35A1A}" presName="parTrans" presStyleLbl="sibTrans2D1" presStyleIdx="0" presStyleCnt="3"/>
      <dgm:spPr/>
      <dgm:t>
        <a:bodyPr/>
        <a:lstStyle/>
        <a:p>
          <a:endParaRPr lang="ru-RU"/>
        </a:p>
      </dgm:t>
    </dgm:pt>
    <dgm:pt modelId="{63BBAC26-95A4-4872-963E-6A97463B6E9F}" type="pres">
      <dgm:prSet presAssocID="{8F808D1C-A164-4CA4-A476-2731BED35A1A}" presName="connectorText" presStyleLbl="sibTrans2D1" presStyleIdx="0" presStyleCnt="3"/>
      <dgm:spPr/>
      <dgm:t>
        <a:bodyPr/>
        <a:lstStyle/>
        <a:p>
          <a:endParaRPr lang="ru-RU"/>
        </a:p>
      </dgm:t>
    </dgm:pt>
    <dgm:pt modelId="{E74B1508-FE22-4CE9-83C7-49D0E9828A8E}" type="pres">
      <dgm:prSet presAssocID="{7D16176B-2834-4E17-9135-7987BBD0CE80}" presName="node" presStyleLbl="node1" presStyleIdx="0" presStyleCnt="3" custScaleX="205979" custScaleY="167080" custRadScaleRad="1857" custRadScaleInc="61241">
        <dgm:presLayoutVars>
          <dgm:bulletEnabled val="1"/>
        </dgm:presLayoutVars>
      </dgm:prSet>
      <dgm:spPr/>
      <dgm:t>
        <a:bodyPr/>
        <a:lstStyle/>
        <a:p>
          <a:endParaRPr lang="ru-RU"/>
        </a:p>
      </dgm:t>
    </dgm:pt>
    <dgm:pt modelId="{A1A73E2F-7057-4731-B797-C4EB9271D5A6}" type="pres">
      <dgm:prSet presAssocID="{EF101DFE-FEE5-4554-A925-A96036401124}" presName="parTrans" presStyleLbl="sibTrans2D1" presStyleIdx="1" presStyleCnt="3"/>
      <dgm:spPr/>
      <dgm:t>
        <a:bodyPr/>
        <a:lstStyle/>
        <a:p>
          <a:endParaRPr lang="ru-RU"/>
        </a:p>
      </dgm:t>
    </dgm:pt>
    <dgm:pt modelId="{49FFD6C5-5DD0-4AEC-85FD-00CA738834C8}" type="pres">
      <dgm:prSet presAssocID="{EF101DFE-FEE5-4554-A925-A96036401124}" presName="connectorText" presStyleLbl="sibTrans2D1" presStyleIdx="1" presStyleCnt="3"/>
      <dgm:spPr/>
      <dgm:t>
        <a:bodyPr/>
        <a:lstStyle/>
        <a:p>
          <a:endParaRPr lang="ru-RU"/>
        </a:p>
      </dgm:t>
    </dgm:pt>
    <dgm:pt modelId="{84CDB8E7-45E0-4B93-9F2F-356E2BC94836}" type="pres">
      <dgm:prSet presAssocID="{FF60670F-D6DC-49F9-B243-B3A765F4C2C1}" presName="node" presStyleLbl="node1" presStyleIdx="1" presStyleCnt="3" custScaleY="60913" custRadScaleRad="129251" custRadScaleInc="-74821">
        <dgm:presLayoutVars>
          <dgm:bulletEnabled val="1"/>
        </dgm:presLayoutVars>
      </dgm:prSet>
      <dgm:spPr/>
      <dgm:t>
        <a:bodyPr/>
        <a:lstStyle/>
        <a:p>
          <a:endParaRPr lang="ru-RU"/>
        </a:p>
      </dgm:t>
    </dgm:pt>
    <dgm:pt modelId="{0152A11F-4390-4AB1-97A8-BBC43063057A}" type="pres">
      <dgm:prSet presAssocID="{2A2FF4C5-0FCD-48E2-BD52-943A8E8A8774}" presName="parTrans" presStyleLbl="sibTrans2D1" presStyleIdx="2" presStyleCnt="3"/>
      <dgm:spPr/>
      <dgm:t>
        <a:bodyPr/>
        <a:lstStyle/>
        <a:p>
          <a:endParaRPr lang="ru-RU"/>
        </a:p>
      </dgm:t>
    </dgm:pt>
    <dgm:pt modelId="{C249293C-0E77-49A6-8305-21D64D79B9FA}" type="pres">
      <dgm:prSet presAssocID="{2A2FF4C5-0FCD-48E2-BD52-943A8E8A8774}" presName="connectorText" presStyleLbl="sibTrans2D1" presStyleIdx="2" presStyleCnt="3"/>
      <dgm:spPr/>
      <dgm:t>
        <a:bodyPr/>
        <a:lstStyle/>
        <a:p>
          <a:endParaRPr lang="ru-RU"/>
        </a:p>
      </dgm:t>
    </dgm:pt>
    <dgm:pt modelId="{87F0BE78-CDE6-4CD2-A2B5-86368BF28520}" type="pres">
      <dgm:prSet presAssocID="{83426620-98C5-45CB-9108-13F4DEFC9B4C}" presName="node" presStyleLbl="node1" presStyleIdx="2" presStyleCnt="3" custScaleX="119049" custScaleY="65149" custRadScaleRad="138237" custRadScaleInc="70664">
        <dgm:presLayoutVars>
          <dgm:bulletEnabled val="1"/>
        </dgm:presLayoutVars>
      </dgm:prSet>
      <dgm:spPr/>
      <dgm:t>
        <a:bodyPr/>
        <a:lstStyle/>
        <a:p>
          <a:endParaRPr lang="ru-RU"/>
        </a:p>
      </dgm:t>
    </dgm:pt>
  </dgm:ptLst>
  <dgm:cxnLst>
    <dgm:cxn modelId="{D19D6CDF-1906-41E4-8B89-64E74CD4ADF1}" type="presOf" srcId="{EF101DFE-FEE5-4554-A925-A96036401124}" destId="{49FFD6C5-5DD0-4AEC-85FD-00CA738834C8}" srcOrd="1" destOrd="0" presId="urn:microsoft.com/office/officeart/2005/8/layout/radial5"/>
    <dgm:cxn modelId="{4B9FB93C-7D43-454B-9688-B8F6C73EE60C}" type="presOf" srcId="{83426620-98C5-45CB-9108-13F4DEFC9B4C}" destId="{87F0BE78-CDE6-4CD2-A2B5-86368BF28520}" srcOrd="0" destOrd="0" presId="urn:microsoft.com/office/officeart/2005/8/layout/radial5"/>
    <dgm:cxn modelId="{F2B35FB5-B939-4156-AF04-306DCC5E2796}" type="presOf" srcId="{8F808D1C-A164-4CA4-A476-2731BED35A1A}" destId="{63BBAC26-95A4-4872-963E-6A97463B6E9F}" srcOrd="1" destOrd="0" presId="urn:microsoft.com/office/officeart/2005/8/layout/radial5"/>
    <dgm:cxn modelId="{3B433DC4-EDEF-4523-BE65-04C34C537F9F}" srcId="{D2884066-3A2A-4F46-BA45-9BA6D4762463}" destId="{83426620-98C5-45CB-9108-13F4DEFC9B4C}" srcOrd="2" destOrd="0" parTransId="{2A2FF4C5-0FCD-48E2-BD52-943A8E8A8774}" sibTransId="{A1592830-8FBF-4909-A8AC-971E664758B0}"/>
    <dgm:cxn modelId="{4C25E0DD-0157-499C-97DD-955F51CE561F}" srcId="{D2884066-3A2A-4F46-BA45-9BA6D4762463}" destId="{FF60670F-D6DC-49F9-B243-B3A765F4C2C1}" srcOrd="1" destOrd="0" parTransId="{EF101DFE-FEE5-4554-A925-A96036401124}" sibTransId="{2798621E-FA83-40C6-83B2-E1A58AEDF626}"/>
    <dgm:cxn modelId="{B8B2E21C-892D-44A4-AF13-FCB2ABE05152}" type="presOf" srcId="{7D16176B-2834-4E17-9135-7987BBD0CE80}" destId="{E74B1508-FE22-4CE9-83C7-49D0E9828A8E}" srcOrd="0" destOrd="0" presId="urn:microsoft.com/office/officeart/2005/8/layout/radial5"/>
    <dgm:cxn modelId="{63814BC4-F8E6-49E0-8F81-1AFEBFE761A4}" type="presOf" srcId="{D2884066-3A2A-4F46-BA45-9BA6D4762463}" destId="{BFE73236-F2B0-4F0B-B38E-49978C0951E6}" srcOrd="0" destOrd="0" presId="urn:microsoft.com/office/officeart/2005/8/layout/radial5"/>
    <dgm:cxn modelId="{1FDABBB5-1C3A-4E6E-8D3D-9D61572B117A}" srcId="{D2884066-3A2A-4F46-BA45-9BA6D4762463}" destId="{7D16176B-2834-4E17-9135-7987BBD0CE80}" srcOrd="0" destOrd="0" parTransId="{8F808D1C-A164-4CA4-A476-2731BED35A1A}" sibTransId="{5BC072C9-2A89-4B6D-B456-9A0BBE0D75EF}"/>
    <dgm:cxn modelId="{5FB3C49C-75D2-4B51-9EE4-D3CB023880CF}" type="presOf" srcId="{EF101DFE-FEE5-4554-A925-A96036401124}" destId="{A1A73E2F-7057-4731-B797-C4EB9271D5A6}" srcOrd="0" destOrd="0" presId="urn:microsoft.com/office/officeart/2005/8/layout/radial5"/>
    <dgm:cxn modelId="{C08D74C1-1ED0-4150-99E8-B6488C0040DC}" srcId="{908A81D8-39BD-4043-B86B-7F812BB0DD9D}" destId="{D2884066-3A2A-4F46-BA45-9BA6D4762463}" srcOrd="0" destOrd="0" parTransId="{44AFA918-9A3E-43F1-A571-C8359EB123EB}" sibTransId="{186BE7CF-18E7-4A8E-892D-1716BC98B7EE}"/>
    <dgm:cxn modelId="{560C8D04-7D7C-4BD1-8777-B3AB4C1A4B63}" type="presOf" srcId="{908A81D8-39BD-4043-B86B-7F812BB0DD9D}" destId="{2D0BF213-34DE-4E02-AD85-C40651BB6C02}" srcOrd="0" destOrd="0" presId="urn:microsoft.com/office/officeart/2005/8/layout/radial5"/>
    <dgm:cxn modelId="{3F431684-5E16-4B3D-98F4-0F9BA93C8F1C}" type="presOf" srcId="{2A2FF4C5-0FCD-48E2-BD52-943A8E8A8774}" destId="{0152A11F-4390-4AB1-97A8-BBC43063057A}" srcOrd="0" destOrd="0" presId="urn:microsoft.com/office/officeart/2005/8/layout/radial5"/>
    <dgm:cxn modelId="{96E51025-D901-41E1-8201-DEC16CE1AEE1}" type="presOf" srcId="{2A2FF4C5-0FCD-48E2-BD52-943A8E8A8774}" destId="{C249293C-0E77-49A6-8305-21D64D79B9FA}" srcOrd="1" destOrd="0" presId="urn:microsoft.com/office/officeart/2005/8/layout/radial5"/>
    <dgm:cxn modelId="{4FE8444A-2CE5-4085-85BF-91405813A209}" type="presOf" srcId="{FF60670F-D6DC-49F9-B243-B3A765F4C2C1}" destId="{84CDB8E7-45E0-4B93-9F2F-356E2BC94836}" srcOrd="0" destOrd="0" presId="urn:microsoft.com/office/officeart/2005/8/layout/radial5"/>
    <dgm:cxn modelId="{8722309F-5984-4C47-A72C-EA77DDC4F44A}" type="presOf" srcId="{8F808D1C-A164-4CA4-A476-2731BED35A1A}" destId="{4CCB16E4-3D24-494D-9180-98B718B12FC4}" srcOrd="0" destOrd="0" presId="urn:microsoft.com/office/officeart/2005/8/layout/radial5"/>
    <dgm:cxn modelId="{2836EDD5-DD1A-4399-A4CA-5F7F50BDB7AD}" type="presParOf" srcId="{2D0BF213-34DE-4E02-AD85-C40651BB6C02}" destId="{BFE73236-F2B0-4F0B-B38E-49978C0951E6}" srcOrd="0" destOrd="0" presId="urn:microsoft.com/office/officeart/2005/8/layout/radial5"/>
    <dgm:cxn modelId="{7AC7B9BA-EF85-462E-994F-BBA78A836735}" type="presParOf" srcId="{2D0BF213-34DE-4E02-AD85-C40651BB6C02}" destId="{4CCB16E4-3D24-494D-9180-98B718B12FC4}" srcOrd="1" destOrd="0" presId="urn:microsoft.com/office/officeart/2005/8/layout/radial5"/>
    <dgm:cxn modelId="{85BA6AC6-82F7-4C97-8415-EA8A28AAFF5E}" type="presParOf" srcId="{4CCB16E4-3D24-494D-9180-98B718B12FC4}" destId="{63BBAC26-95A4-4872-963E-6A97463B6E9F}" srcOrd="0" destOrd="0" presId="urn:microsoft.com/office/officeart/2005/8/layout/radial5"/>
    <dgm:cxn modelId="{4879BE69-D5BB-403C-A204-1CEEAE4A16CD}" type="presParOf" srcId="{2D0BF213-34DE-4E02-AD85-C40651BB6C02}" destId="{E74B1508-FE22-4CE9-83C7-49D0E9828A8E}" srcOrd="2" destOrd="0" presId="urn:microsoft.com/office/officeart/2005/8/layout/radial5"/>
    <dgm:cxn modelId="{430EAB89-9037-4B3B-A902-165F131AE4ED}" type="presParOf" srcId="{2D0BF213-34DE-4E02-AD85-C40651BB6C02}" destId="{A1A73E2F-7057-4731-B797-C4EB9271D5A6}" srcOrd="3" destOrd="0" presId="urn:microsoft.com/office/officeart/2005/8/layout/radial5"/>
    <dgm:cxn modelId="{A0B48984-ACE1-4B49-97B7-0BBF9964F0CB}" type="presParOf" srcId="{A1A73E2F-7057-4731-B797-C4EB9271D5A6}" destId="{49FFD6C5-5DD0-4AEC-85FD-00CA738834C8}" srcOrd="0" destOrd="0" presId="urn:microsoft.com/office/officeart/2005/8/layout/radial5"/>
    <dgm:cxn modelId="{90271F16-3E65-459C-8C49-3AE1ADB288D2}" type="presParOf" srcId="{2D0BF213-34DE-4E02-AD85-C40651BB6C02}" destId="{84CDB8E7-45E0-4B93-9F2F-356E2BC94836}" srcOrd="4" destOrd="0" presId="urn:microsoft.com/office/officeart/2005/8/layout/radial5"/>
    <dgm:cxn modelId="{60E63AD0-40F4-4495-96A1-E1FC88496725}" type="presParOf" srcId="{2D0BF213-34DE-4E02-AD85-C40651BB6C02}" destId="{0152A11F-4390-4AB1-97A8-BBC43063057A}" srcOrd="5" destOrd="0" presId="urn:microsoft.com/office/officeart/2005/8/layout/radial5"/>
    <dgm:cxn modelId="{C1699285-457A-4B10-8328-5ED06210F099}" type="presParOf" srcId="{0152A11F-4390-4AB1-97A8-BBC43063057A}" destId="{C249293C-0E77-49A6-8305-21D64D79B9FA}" srcOrd="0" destOrd="0" presId="urn:microsoft.com/office/officeart/2005/8/layout/radial5"/>
    <dgm:cxn modelId="{ACD90B1A-CF54-45F4-B68F-D1E51FF83A5F}" type="presParOf" srcId="{2D0BF213-34DE-4E02-AD85-C40651BB6C02}" destId="{87F0BE78-CDE6-4CD2-A2B5-86368BF28520}" srcOrd="6"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D630CD4-F4C5-4F0F-AEA5-69490D403593}" type="datetimeFigureOut">
              <a:rPr lang="ru-RU" smtClean="0"/>
              <a:t>25.05.2026</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449828B-E2CB-498A-AD60-C313415D3843}" type="slidenum">
              <a:rPr lang="ru-RU" smtClean="0"/>
              <a:t>‹#›</a:t>
            </a:fld>
            <a:endParaRPr lang="ru-RU"/>
          </a:p>
        </p:txBody>
      </p:sp>
    </p:spTree>
    <p:extLst>
      <p:ext uri="{BB962C8B-B14F-4D97-AF65-F5344CB8AC3E}">
        <p14:creationId xmlns:p14="http://schemas.microsoft.com/office/powerpoint/2010/main" val="39232794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6449828B-E2CB-498A-AD60-C313415D3843}" type="slidenum">
              <a:rPr lang="ru-RU" smtClean="0"/>
              <a:t>10</a:t>
            </a:fld>
            <a:endParaRPr lang="ru-RU"/>
          </a:p>
        </p:txBody>
      </p:sp>
    </p:spTree>
    <p:extLst>
      <p:ext uri="{BB962C8B-B14F-4D97-AF65-F5344CB8AC3E}">
        <p14:creationId xmlns:p14="http://schemas.microsoft.com/office/powerpoint/2010/main" val="39609851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6449828B-E2CB-498A-AD60-C313415D3843}" type="slidenum">
              <a:rPr lang="ru-RU" smtClean="0"/>
              <a:t>13</a:t>
            </a:fld>
            <a:endParaRPr lang="ru-RU"/>
          </a:p>
        </p:txBody>
      </p:sp>
    </p:spTree>
    <p:extLst>
      <p:ext uri="{BB962C8B-B14F-4D97-AF65-F5344CB8AC3E}">
        <p14:creationId xmlns:p14="http://schemas.microsoft.com/office/powerpoint/2010/main" val="1056689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6449828B-E2CB-498A-AD60-C313415D3843}" type="slidenum">
              <a:rPr lang="ru-RU" smtClean="0"/>
              <a:t>16</a:t>
            </a:fld>
            <a:endParaRPr lang="ru-RU"/>
          </a:p>
        </p:txBody>
      </p:sp>
    </p:spTree>
    <p:extLst>
      <p:ext uri="{BB962C8B-B14F-4D97-AF65-F5344CB8AC3E}">
        <p14:creationId xmlns:p14="http://schemas.microsoft.com/office/powerpoint/2010/main" val="8967218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6449828B-E2CB-498A-AD60-C313415D3843}" type="slidenum">
              <a:rPr lang="ru-RU" smtClean="0"/>
              <a:t>18</a:t>
            </a:fld>
            <a:endParaRPr lang="ru-RU"/>
          </a:p>
        </p:txBody>
      </p:sp>
    </p:spTree>
    <p:extLst>
      <p:ext uri="{BB962C8B-B14F-4D97-AF65-F5344CB8AC3E}">
        <p14:creationId xmlns:p14="http://schemas.microsoft.com/office/powerpoint/2010/main" val="25530483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6449828B-E2CB-498A-AD60-C313415D3843}" type="slidenum">
              <a:rPr lang="ru-RU" smtClean="0"/>
              <a:t>21</a:t>
            </a:fld>
            <a:endParaRPr lang="ru-RU"/>
          </a:p>
        </p:txBody>
      </p:sp>
    </p:spTree>
    <p:extLst>
      <p:ext uri="{BB962C8B-B14F-4D97-AF65-F5344CB8AC3E}">
        <p14:creationId xmlns:p14="http://schemas.microsoft.com/office/powerpoint/2010/main" val="3908303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6449828B-E2CB-498A-AD60-C313415D3843}" type="slidenum">
              <a:rPr lang="ru-RU" smtClean="0"/>
              <a:t>24</a:t>
            </a:fld>
            <a:endParaRPr lang="ru-RU"/>
          </a:p>
        </p:txBody>
      </p:sp>
    </p:spTree>
    <p:extLst>
      <p:ext uri="{BB962C8B-B14F-4D97-AF65-F5344CB8AC3E}">
        <p14:creationId xmlns:p14="http://schemas.microsoft.com/office/powerpoint/2010/main" val="22543322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6449828B-E2CB-498A-AD60-C313415D3843}" type="slidenum">
              <a:rPr lang="ru-RU" smtClean="0"/>
              <a:t>27</a:t>
            </a:fld>
            <a:endParaRPr lang="ru-RU"/>
          </a:p>
        </p:txBody>
      </p:sp>
    </p:spTree>
    <p:extLst>
      <p:ext uri="{BB962C8B-B14F-4D97-AF65-F5344CB8AC3E}">
        <p14:creationId xmlns:p14="http://schemas.microsoft.com/office/powerpoint/2010/main" val="34503399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ru-RU" smtClean="0"/>
              <a:t>Образец заголовка</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10C0A34-A2DD-404A-9A9D-0293C5C83DD9}" type="datetimeFigureOut">
              <a:rPr lang="ru-RU" smtClean="0"/>
              <a:t>25.05.2026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CE81646-B960-4827-AEA8-8A13BD64FB09}" type="slidenum">
              <a:rPr lang="ru-RU" smtClean="0"/>
              <a:t>‹#›</a:t>
            </a:fld>
            <a:endParaRPr lang="ru-RU"/>
          </a:p>
        </p:txBody>
      </p:sp>
    </p:spTree>
    <p:extLst>
      <p:ext uri="{BB962C8B-B14F-4D97-AF65-F5344CB8AC3E}">
        <p14:creationId xmlns:p14="http://schemas.microsoft.com/office/powerpoint/2010/main" val="3982486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10C0A34-A2DD-404A-9A9D-0293C5C83DD9}" type="datetimeFigureOut">
              <a:rPr lang="ru-RU" smtClean="0"/>
              <a:t>25.05.2026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CE81646-B960-4827-AEA8-8A13BD64FB09}" type="slidenum">
              <a:rPr lang="ru-RU" smtClean="0"/>
              <a:t>‹#›</a:t>
            </a:fld>
            <a:endParaRPr lang="ru-RU"/>
          </a:p>
        </p:txBody>
      </p:sp>
    </p:spTree>
    <p:extLst>
      <p:ext uri="{BB962C8B-B14F-4D97-AF65-F5344CB8AC3E}">
        <p14:creationId xmlns:p14="http://schemas.microsoft.com/office/powerpoint/2010/main" val="2483192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ru-RU" smtClean="0"/>
              <a:t>Образец заголовка</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4" name="Date Placeholder 3"/>
          <p:cNvSpPr>
            <a:spLocks noGrp="1"/>
          </p:cNvSpPr>
          <p:nvPr>
            <p:ph type="dt" sz="half" idx="10"/>
          </p:nvPr>
        </p:nvSpPr>
        <p:spPr/>
        <p:txBody>
          <a:bodyPr/>
          <a:lstStyle/>
          <a:p>
            <a:fld id="{B10C0A34-A2DD-404A-9A9D-0293C5C83DD9}" type="datetimeFigureOut">
              <a:rPr lang="ru-RU" smtClean="0"/>
              <a:t>25.05.2026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CE81646-B960-4827-AEA8-8A13BD64FB09}" type="slidenum">
              <a:rPr lang="ru-RU" smtClean="0"/>
              <a:t>‹#›</a:t>
            </a:fld>
            <a:endParaRPr lang="ru-RU"/>
          </a:p>
        </p:txBody>
      </p:sp>
    </p:spTree>
    <p:extLst>
      <p:ext uri="{BB962C8B-B14F-4D97-AF65-F5344CB8AC3E}">
        <p14:creationId xmlns:p14="http://schemas.microsoft.com/office/powerpoint/2010/main" val="6340607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ru-RU" smtClean="0"/>
              <a:t>Образец заголовка</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ru-RU" smtClean="0"/>
              <a:t>Образец текста</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4" name="Date Placeholder 3"/>
          <p:cNvSpPr>
            <a:spLocks noGrp="1"/>
          </p:cNvSpPr>
          <p:nvPr>
            <p:ph type="dt" sz="half" idx="10"/>
          </p:nvPr>
        </p:nvSpPr>
        <p:spPr/>
        <p:txBody>
          <a:bodyPr/>
          <a:lstStyle/>
          <a:p>
            <a:fld id="{B10C0A34-A2DD-404A-9A9D-0293C5C83DD9}" type="datetimeFigureOut">
              <a:rPr lang="ru-RU" smtClean="0"/>
              <a:t>25.05.2026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CE81646-B960-4827-AEA8-8A13BD64FB09}" type="slidenum">
              <a:rPr lang="ru-RU" smtClean="0"/>
              <a:t>‹#›</a:t>
            </a:fld>
            <a:endParaRPr lang="ru-RU"/>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8461672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10C0A34-A2DD-404A-9A9D-0293C5C83DD9}" type="datetimeFigureOut">
              <a:rPr lang="ru-RU" smtClean="0"/>
              <a:t>25.05.2026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CE81646-B960-4827-AEA8-8A13BD64FB09}" type="slidenum">
              <a:rPr lang="ru-RU" smtClean="0"/>
              <a:t>‹#›</a:t>
            </a:fld>
            <a:endParaRPr lang="ru-RU"/>
          </a:p>
        </p:txBody>
      </p:sp>
    </p:spTree>
    <p:extLst>
      <p:ext uri="{BB962C8B-B14F-4D97-AF65-F5344CB8AC3E}">
        <p14:creationId xmlns:p14="http://schemas.microsoft.com/office/powerpoint/2010/main" val="5306073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smtClean="0"/>
              <a:t>Образец заголовка</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10C0A34-A2DD-404A-9A9D-0293C5C83DD9}" type="datetimeFigureOut">
              <a:rPr lang="ru-RU" smtClean="0"/>
              <a:t>25.05.2026</a:t>
            </a:fld>
            <a:endParaRPr lang="ru-RU"/>
          </a:p>
        </p:txBody>
      </p:sp>
      <p:sp>
        <p:nvSpPr>
          <p:cNvPr id="4"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CE81646-B960-4827-AEA8-8A13BD64FB09}" type="slidenum">
              <a:rPr lang="ru-RU" smtClean="0"/>
              <a:t>‹#›</a:t>
            </a:fld>
            <a:endParaRPr lang="ru-RU"/>
          </a:p>
        </p:txBody>
      </p:sp>
    </p:spTree>
    <p:extLst>
      <p:ext uri="{BB962C8B-B14F-4D97-AF65-F5344CB8AC3E}">
        <p14:creationId xmlns:p14="http://schemas.microsoft.com/office/powerpoint/2010/main" val="33906086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smtClean="0"/>
              <a:t>Образец заголовка</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10C0A34-A2DD-404A-9A9D-0293C5C83DD9}" type="datetimeFigureOut">
              <a:rPr lang="ru-RU" smtClean="0"/>
              <a:t>25.05.2026</a:t>
            </a:fld>
            <a:endParaRPr lang="ru-RU"/>
          </a:p>
        </p:txBody>
      </p:sp>
      <p:sp>
        <p:nvSpPr>
          <p:cNvPr id="4"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CE81646-B960-4827-AEA8-8A13BD64FB09}" type="slidenum">
              <a:rPr lang="ru-RU" smtClean="0"/>
              <a:t>‹#›</a:t>
            </a:fld>
            <a:endParaRPr lang="ru-RU"/>
          </a:p>
        </p:txBody>
      </p:sp>
    </p:spTree>
    <p:extLst>
      <p:ext uri="{BB962C8B-B14F-4D97-AF65-F5344CB8AC3E}">
        <p14:creationId xmlns:p14="http://schemas.microsoft.com/office/powerpoint/2010/main" val="10135777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nchorCtr="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10C0A34-A2DD-404A-9A9D-0293C5C83DD9}" type="datetimeFigureOut">
              <a:rPr lang="ru-RU" smtClean="0"/>
              <a:t>25.05.2026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CE81646-B960-4827-AEA8-8A13BD64FB09}" type="slidenum">
              <a:rPr lang="ru-RU" smtClean="0"/>
              <a:t>‹#›</a:t>
            </a:fld>
            <a:endParaRPr lang="ru-RU"/>
          </a:p>
        </p:txBody>
      </p:sp>
    </p:spTree>
    <p:extLst>
      <p:ext uri="{BB962C8B-B14F-4D97-AF65-F5344CB8AC3E}">
        <p14:creationId xmlns:p14="http://schemas.microsoft.com/office/powerpoint/2010/main" val="31983617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10C0A34-A2DD-404A-9A9D-0293C5C83DD9}" type="datetimeFigureOut">
              <a:rPr lang="ru-RU" smtClean="0"/>
              <a:t>25.05.2026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CE81646-B960-4827-AEA8-8A13BD64FB09}" type="slidenum">
              <a:rPr lang="ru-RU" smtClean="0"/>
              <a:t>‹#›</a:t>
            </a:fld>
            <a:endParaRPr lang="ru-RU"/>
          </a:p>
        </p:txBody>
      </p:sp>
    </p:spTree>
    <p:extLst>
      <p:ext uri="{BB962C8B-B14F-4D97-AF65-F5344CB8AC3E}">
        <p14:creationId xmlns:p14="http://schemas.microsoft.com/office/powerpoint/2010/main" val="1428817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3"/>
          <p:cNvSpPr>
            <a:spLocks noGrp="1"/>
          </p:cNvSpPr>
          <p:nvPr>
            <p:ph type="dt" sz="half" idx="10"/>
          </p:nvPr>
        </p:nvSpPr>
        <p:spPr/>
        <p:txBody>
          <a:bodyPr/>
          <a:lstStyle/>
          <a:p>
            <a:fld id="{B10C0A34-A2DD-404A-9A9D-0293C5C83DD9}" type="datetimeFigureOut">
              <a:rPr lang="ru-RU" smtClean="0"/>
              <a:t>25.05.2026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CE81646-B960-4827-AEA8-8A13BD64FB09}" type="slidenum">
              <a:rPr lang="ru-RU" smtClean="0"/>
              <a:t>‹#›</a:t>
            </a:fld>
            <a:endParaRPr lang="ru-RU"/>
          </a:p>
        </p:txBody>
      </p:sp>
    </p:spTree>
    <p:extLst>
      <p:ext uri="{BB962C8B-B14F-4D97-AF65-F5344CB8AC3E}">
        <p14:creationId xmlns:p14="http://schemas.microsoft.com/office/powerpoint/2010/main" val="33842497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10C0A34-A2DD-404A-9A9D-0293C5C83DD9}" type="datetimeFigureOut">
              <a:rPr lang="ru-RU" smtClean="0"/>
              <a:t>25.05.2026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CE81646-B960-4827-AEA8-8A13BD64FB09}" type="slidenum">
              <a:rPr lang="ru-RU" smtClean="0"/>
              <a:t>‹#›</a:t>
            </a:fld>
            <a:endParaRPr lang="ru-RU"/>
          </a:p>
        </p:txBody>
      </p:sp>
    </p:spTree>
    <p:extLst>
      <p:ext uri="{BB962C8B-B14F-4D97-AF65-F5344CB8AC3E}">
        <p14:creationId xmlns:p14="http://schemas.microsoft.com/office/powerpoint/2010/main" val="39875316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10C0A34-A2DD-404A-9A9D-0293C5C83DD9}" type="datetimeFigureOut">
              <a:rPr lang="ru-RU" smtClean="0"/>
              <a:t>25.05.2026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CE81646-B960-4827-AEA8-8A13BD64FB09}" type="slidenum">
              <a:rPr lang="ru-RU" smtClean="0"/>
              <a:t>‹#›</a:t>
            </a:fld>
            <a:endParaRPr lang="ru-RU"/>
          </a:p>
        </p:txBody>
      </p:sp>
    </p:spTree>
    <p:extLst>
      <p:ext uri="{BB962C8B-B14F-4D97-AF65-F5344CB8AC3E}">
        <p14:creationId xmlns:p14="http://schemas.microsoft.com/office/powerpoint/2010/main" val="4697583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10C0A34-A2DD-404A-9A9D-0293C5C83DD9}" type="datetimeFigureOut">
              <a:rPr lang="ru-RU" smtClean="0"/>
              <a:t>25.05.2026</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7CE81646-B960-4827-AEA8-8A13BD64FB09}" type="slidenum">
              <a:rPr lang="ru-RU" smtClean="0"/>
              <a:t>‹#›</a:t>
            </a:fld>
            <a:endParaRPr lang="ru-RU"/>
          </a:p>
        </p:txBody>
      </p:sp>
    </p:spTree>
    <p:extLst>
      <p:ext uri="{BB962C8B-B14F-4D97-AF65-F5344CB8AC3E}">
        <p14:creationId xmlns:p14="http://schemas.microsoft.com/office/powerpoint/2010/main" val="19748120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7" name="Date Placeholder 2"/>
          <p:cNvSpPr>
            <a:spLocks noGrp="1"/>
          </p:cNvSpPr>
          <p:nvPr>
            <p:ph type="dt" sz="half" idx="10"/>
          </p:nvPr>
        </p:nvSpPr>
        <p:spPr/>
        <p:txBody>
          <a:bodyPr/>
          <a:lstStyle/>
          <a:p>
            <a:fld id="{B10C0A34-A2DD-404A-9A9D-0293C5C83DD9}" type="datetimeFigureOut">
              <a:rPr lang="ru-RU" smtClean="0"/>
              <a:t>25.05.2026</a:t>
            </a:fld>
            <a:endParaRPr lang="ru-RU"/>
          </a:p>
        </p:txBody>
      </p:sp>
      <p:sp>
        <p:nvSpPr>
          <p:cNvPr id="5" name="Footer Placeholder 3"/>
          <p:cNvSpPr>
            <a:spLocks noGrp="1"/>
          </p:cNvSpPr>
          <p:nvPr>
            <p:ph type="ftr" sz="quarter" idx="11"/>
          </p:nvPr>
        </p:nvSpPr>
        <p:spPr/>
        <p:txBody>
          <a:bodyPr/>
          <a:lstStyle/>
          <a:p>
            <a:endParaRPr lang="ru-RU"/>
          </a:p>
        </p:txBody>
      </p:sp>
      <p:sp>
        <p:nvSpPr>
          <p:cNvPr id="6" name="Slide Number Placeholder 4"/>
          <p:cNvSpPr>
            <a:spLocks noGrp="1"/>
          </p:cNvSpPr>
          <p:nvPr>
            <p:ph type="sldNum" sz="quarter" idx="12"/>
          </p:nvPr>
        </p:nvSpPr>
        <p:spPr/>
        <p:txBody>
          <a:bodyPr/>
          <a:lstStyle/>
          <a:p>
            <a:fld id="{7CE81646-B960-4827-AEA8-8A13BD64FB09}" type="slidenum">
              <a:rPr lang="ru-RU" smtClean="0"/>
              <a:t>‹#›</a:t>
            </a:fld>
            <a:endParaRPr lang="ru-RU"/>
          </a:p>
        </p:txBody>
      </p:sp>
    </p:spTree>
    <p:extLst>
      <p:ext uri="{BB962C8B-B14F-4D97-AF65-F5344CB8AC3E}">
        <p14:creationId xmlns:p14="http://schemas.microsoft.com/office/powerpoint/2010/main" val="22864229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B10C0A34-A2DD-404A-9A9D-0293C5C83DD9}" type="datetimeFigureOut">
              <a:rPr lang="ru-RU" smtClean="0"/>
              <a:t>25.05.2026</a:t>
            </a:fld>
            <a:endParaRPr lang="ru-RU"/>
          </a:p>
        </p:txBody>
      </p:sp>
      <p:sp>
        <p:nvSpPr>
          <p:cNvPr id="5" name="Footer Placeholder 2"/>
          <p:cNvSpPr>
            <a:spLocks noGrp="1"/>
          </p:cNvSpPr>
          <p:nvPr>
            <p:ph type="ftr" sz="quarter" idx="11"/>
          </p:nvPr>
        </p:nvSpPr>
        <p:spPr/>
        <p:txBody>
          <a:bodyPr/>
          <a:lstStyle/>
          <a:p>
            <a:endParaRPr lang="ru-RU"/>
          </a:p>
        </p:txBody>
      </p:sp>
      <p:sp>
        <p:nvSpPr>
          <p:cNvPr id="6" name="Slide Number Placeholder 3"/>
          <p:cNvSpPr>
            <a:spLocks noGrp="1"/>
          </p:cNvSpPr>
          <p:nvPr>
            <p:ph type="sldNum" sz="quarter" idx="12"/>
          </p:nvPr>
        </p:nvSpPr>
        <p:spPr/>
        <p:txBody>
          <a:bodyPr/>
          <a:lstStyle/>
          <a:p>
            <a:fld id="{7CE81646-B960-4827-AEA8-8A13BD64FB09}" type="slidenum">
              <a:rPr lang="ru-RU" smtClean="0"/>
              <a:t>‹#›</a:t>
            </a:fld>
            <a:endParaRPr lang="ru-RU"/>
          </a:p>
        </p:txBody>
      </p:sp>
    </p:spTree>
    <p:extLst>
      <p:ext uri="{BB962C8B-B14F-4D97-AF65-F5344CB8AC3E}">
        <p14:creationId xmlns:p14="http://schemas.microsoft.com/office/powerpoint/2010/main" val="32311338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7" name="Date Placeholder 4"/>
          <p:cNvSpPr>
            <a:spLocks noGrp="1"/>
          </p:cNvSpPr>
          <p:nvPr>
            <p:ph type="dt" sz="half" idx="10"/>
          </p:nvPr>
        </p:nvSpPr>
        <p:spPr/>
        <p:txBody>
          <a:bodyPr/>
          <a:lstStyle/>
          <a:p>
            <a:fld id="{B10C0A34-A2DD-404A-9A9D-0293C5C83DD9}" type="datetimeFigureOut">
              <a:rPr lang="ru-RU" smtClean="0"/>
              <a:t>25.05.2026</a:t>
            </a:fld>
            <a:endParaRPr lang="ru-RU"/>
          </a:p>
        </p:txBody>
      </p:sp>
      <p:sp>
        <p:nvSpPr>
          <p:cNvPr id="5" name="Footer Placeholder 5"/>
          <p:cNvSpPr>
            <a:spLocks noGrp="1"/>
          </p:cNvSpPr>
          <p:nvPr>
            <p:ph type="ftr" sz="quarter" idx="11"/>
          </p:nvPr>
        </p:nvSpPr>
        <p:spPr/>
        <p:txBody>
          <a:bodyPr/>
          <a:lstStyle/>
          <a:p>
            <a:endParaRPr lang="ru-RU"/>
          </a:p>
        </p:txBody>
      </p:sp>
      <p:sp>
        <p:nvSpPr>
          <p:cNvPr id="6" name="Slide Number Placeholder 6"/>
          <p:cNvSpPr>
            <a:spLocks noGrp="1"/>
          </p:cNvSpPr>
          <p:nvPr>
            <p:ph type="sldNum" sz="quarter" idx="12"/>
          </p:nvPr>
        </p:nvSpPr>
        <p:spPr/>
        <p:txBody>
          <a:bodyPr/>
          <a:lstStyle/>
          <a:p>
            <a:fld id="{7CE81646-B960-4827-AEA8-8A13BD64FB09}" type="slidenum">
              <a:rPr lang="ru-RU" smtClean="0"/>
              <a:t>‹#›</a:t>
            </a:fld>
            <a:endParaRPr lang="ru-RU"/>
          </a:p>
        </p:txBody>
      </p:sp>
    </p:spTree>
    <p:extLst>
      <p:ext uri="{BB962C8B-B14F-4D97-AF65-F5344CB8AC3E}">
        <p14:creationId xmlns:p14="http://schemas.microsoft.com/office/powerpoint/2010/main" val="7792031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10C0A34-A2DD-404A-9A9D-0293C5C83DD9}" type="datetimeFigureOut">
              <a:rPr lang="ru-RU" smtClean="0"/>
              <a:t>25.05.2026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CE81646-B960-4827-AEA8-8A13BD64FB09}" type="slidenum">
              <a:rPr lang="ru-RU" smtClean="0"/>
              <a:t>‹#›</a:t>
            </a:fld>
            <a:endParaRPr lang="ru-RU"/>
          </a:p>
        </p:txBody>
      </p:sp>
    </p:spTree>
    <p:extLst>
      <p:ext uri="{BB962C8B-B14F-4D97-AF65-F5344CB8AC3E}">
        <p14:creationId xmlns:p14="http://schemas.microsoft.com/office/powerpoint/2010/main" val="2504132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B10C0A34-A2DD-404A-9A9D-0293C5C83DD9}" type="datetimeFigureOut">
              <a:rPr lang="ru-RU" smtClean="0"/>
              <a:t>25.05.2026</a:t>
            </a:fld>
            <a:endParaRPr lang="ru-RU"/>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ru-RU"/>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7CE81646-B960-4827-AEA8-8A13BD64FB09}" type="slidenum">
              <a:rPr lang="ru-RU" smtClean="0"/>
              <a:t>‹#›</a:t>
            </a:fld>
            <a:endParaRPr lang="ru-RU"/>
          </a:p>
        </p:txBody>
      </p:sp>
    </p:spTree>
    <p:extLst>
      <p:ext uri="{BB962C8B-B14F-4D97-AF65-F5344CB8AC3E}">
        <p14:creationId xmlns:p14="http://schemas.microsoft.com/office/powerpoint/2010/main" val="249434895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0.xml.rels><?xml version="1.0" encoding="UTF-8" standalone="yes"?>
<Relationships xmlns="http://schemas.openxmlformats.org/package/2006/relationships"><Relationship Id="rId2" Type="http://schemas.openxmlformats.org/officeDocument/2006/relationships/hyperlink" Target="https://login.consultant.ru/link/?req=doc&amp;base=RZR&amp;n=523248&amp;dst=100336" TargetMode="Externa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hyperlink" Target="https://login.consultant.ru/link/?req=doc&amp;base=RZR&amp;n=532260&amp;dst=100230" TargetMode="Externa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hyperlink" Target="https://login.consultant.ru/link/?req=doc&amp;base=RZR&amp;n=532260&amp;dst=24" TargetMode="Externa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54955" y="3108960"/>
            <a:ext cx="9432834" cy="1668421"/>
          </a:xfrm>
        </p:spPr>
        <p:txBody>
          <a:bodyPr/>
          <a:lstStyle/>
          <a:p>
            <a:r>
              <a:rPr lang="ru-RU" sz="5400" b="1" dirty="0" smtClean="0"/>
              <a:t>Проведение контрольных (надзорных) мероприятий</a:t>
            </a:r>
            <a:endParaRPr lang="ru-RU" sz="5400" b="1" dirty="0"/>
          </a:p>
        </p:txBody>
      </p:sp>
      <p:sp>
        <p:nvSpPr>
          <p:cNvPr id="3" name="Подзаголовок 2"/>
          <p:cNvSpPr>
            <a:spLocks noGrp="1"/>
          </p:cNvSpPr>
          <p:nvPr>
            <p:ph type="subTitle" idx="1"/>
          </p:nvPr>
        </p:nvSpPr>
        <p:spPr>
          <a:xfrm>
            <a:off x="1762131" y="5306769"/>
            <a:ext cx="8825658" cy="861420"/>
          </a:xfrm>
        </p:spPr>
        <p:txBody>
          <a:bodyPr/>
          <a:lstStyle/>
          <a:p>
            <a:pPr lvl="0" algn="r" defTabSz="914400">
              <a:spcBef>
                <a:spcPts val="0"/>
              </a:spcBef>
              <a:buClrTx/>
              <a:buSzTx/>
            </a:pPr>
            <a:r>
              <a:rPr lang="ru-RU" sz="1600" b="1" cap="none" dirty="0">
                <a:solidFill>
                  <a:prstClr val="white">
                    <a:lumMod val="85000"/>
                  </a:prstClr>
                </a:solidFill>
                <a:latin typeface="Trebuchet MS" panose="020B0603020202020204"/>
                <a:ea typeface="+mn-ea"/>
                <a:cs typeface="+mn-cs"/>
              </a:rPr>
              <a:t>Памятка по Федеральному закону от 31.07.2020 </a:t>
            </a:r>
            <a:r>
              <a:rPr lang="en-US" sz="1600" b="1" cap="none" dirty="0">
                <a:solidFill>
                  <a:prstClr val="white">
                    <a:lumMod val="85000"/>
                  </a:prstClr>
                </a:solidFill>
                <a:latin typeface="Trebuchet MS" panose="020B0603020202020204"/>
                <a:ea typeface="+mn-ea"/>
                <a:cs typeface="+mn-cs"/>
              </a:rPr>
              <a:t>N 248-</a:t>
            </a:r>
            <a:r>
              <a:rPr lang="ru-RU" sz="1600" b="1" cap="none" dirty="0">
                <a:solidFill>
                  <a:prstClr val="white">
                    <a:lumMod val="85000"/>
                  </a:prstClr>
                </a:solidFill>
                <a:latin typeface="Trebuchet MS" panose="020B0603020202020204"/>
                <a:ea typeface="+mn-ea"/>
                <a:cs typeface="+mn-cs"/>
              </a:rPr>
              <a:t>ФЗ </a:t>
            </a:r>
          </a:p>
          <a:p>
            <a:pPr lvl="0" algn="r" defTabSz="914400">
              <a:spcBef>
                <a:spcPts val="0"/>
              </a:spcBef>
              <a:buClrTx/>
              <a:buSzTx/>
            </a:pPr>
            <a:r>
              <a:rPr lang="ru-RU" sz="1600" b="1" cap="none" dirty="0">
                <a:solidFill>
                  <a:prstClr val="white">
                    <a:lumMod val="85000"/>
                  </a:prstClr>
                </a:solidFill>
                <a:latin typeface="Trebuchet MS" panose="020B0603020202020204"/>
                <a:ea typeface="+mn-ea"/>
                <a:cs typeface="+mn-cs"/>
              </a:rPr>
              <a:t>"О государственном контроле (надзоре) и муниципальном контроле </a:t>
            </a:r>
          </a:p>
          <a:p>
            <a:pPr lvl="0" algn="r" defTabSz="914400">
              <a:spcBef>
                <a:spcPts val="0"/>
              </a:spcBef>
              <a:buClrTx/>
              <a:buSzTx/>
            </a:pPr>
            <a:r>
              <a:rPr lang="ru-RU" sz="1600" b="1" cap="none" dirty="0">
                <a:solidFill>
                  <a:prstClr val="white">
                    <a:lumMod val="85000"/>
                  </a:prstClr>
                </a:solidFill>
                <a:latin typeface="Trebuchet MS" panose="020B0603020202020204"/>
                <a:ea typeface="+mn-ea"/>
                <a:cs typeface="+mn-cs"/>
              </a:rPr>
              <a:t>в Российской Федерации"</a:t>
            </a:r>
          </a:p>
          <a:p>
            <a:endParaRPr lang="ru-RU" dirty="0"/>
          </a:p>
        </p:txBody>
      </p:sp>
      <p:sp>
        <p:nvSpPr>
          <p:cNvPr id="4" name="Подзаголовок 2"/>
          <p:cNvSpPr txBox="1">
            <a:spLocks/>
          </p:cNvSpPr>
          <p:nvPr/>
        </p:nvSpPr>
        <p:spPr>
          <a:xfrm>
            <a:off x="5475186" y="162966"/>
            <a:ext cx="5112603" cy="1331241"/>
          </a:xfrm>
          <a:prstGeom prst="rect">
            <a:avLst/>
          </a:prstGeom>
        </p:spPr>
        <p:txBody>
          <a:bodyPr vert="horz" lIns="91440" tIns="45720" rIns="91440" bIns="45720" rtlCol="0" anchor="t">
            <a:normAutofit fontScale="85000" lnSpcReduction="10000"/>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 typeface="Wingdings 3" charset="2"/>
              <a:buNone/>
              <a:tabLst/>
              <a:defRPr/>
            </a:pPr>
            <a:r>
              <a:rPr kumimoji="0" lang="ru-RU" sz="1900" b="1" i="0" u="none" strike="noStrike" kern="1200" cap="none" spc="0" normalizeH="0" baseline="0" noProof="0" dirty="0">
                <a:ln>
                  <a:noFill/>
                </a:ln>
                <a:solidFill>
                  <a:prstClr val="white">
                    <a:lumMod val="85000"/>
                  </a:prstClr>
                </a:solidFill>
                <a:effectLst/>
                <a:uLnTx/>
                <a:uFillTx/>
                <a:latin typeface="Trebuchet MS" panose="020B0603020202020204"/>
                <a:ea typeface="+mn-ea"/>
                <a:cs typeface="+mn-cs"/>
              </a:rPr>
              <a:t>управление мониторинга </a:t>
            </a:r>
          </a:p>
          <a:p>
            <a:pPr marL="0" marR="0" lvl="0" indent="0" algn="l" defTabSz="914400" rtl="0" eaLnBrk="1" fontAlgn="auto" latinLnBrk="0" hangingPunct="1">
              <a:lnSpc>
                <a:spcPct val="100000"/>
              </a:lnSpc>
              <a:spcBef>
                <a:spcPts val="0"/>
              </a:spcBef>
              <a:spcAft>
                <a:spcPts val="0"/>
              </a:spcAft>
              <a:buClrTx/>
              <a:buSzTx/>
              <a:buFont typeface="Wingdings 3" charset="2"/>
              <a:buNone/>
              <a:tabLst/>
              <a:defRPr/>
            </a:pPr>
            <a:r>
              <a:rPr kumimoji="0" lang="ru-RU" sz="1900" b="1" i="0" u="none" strike="noStrike" kern="1200" cap="none" spc="0" normalizeH="0" baseline="0" noProof="0" dirty="0">
                <a:ln>
                  <a:noFill/>
                </a:ln>
                <a:solidFill>
                  <a:prstClr val="white">
                    <a:lumMod val="85000"/>
                  </a:prstClr>
                </a:solidFill>
                <a:effectLst/>
                <a:uLnTx/>
                <a:uFillTx/>
                <a:latin typeface="Trebuchet MS" panose="020B0603020202020204"/>
                <a:ea typeface="+mn-ea"/>
                <a:cs typeface="+mn-cs"/>
              </a:rPr>
              <a:t>контрольно-надзорной деятельности </a:t>
            </a:r>
          </a:p>
          <a:p>
            <a:pPr marL="0" marR="0" lvl="0" indent="0" algn="l" defTabSz="914400" rtl="0" eaLnBrk="1" fontAlgn="auto" latinLnBrk="0" hangingPunct="1">
              <a:lnSpc>
                <a:spcPct val="100000"/>
              </a:lnSpc>
              <a:spcBef>
                <a:spcPts val="0"/>
              </a:spcBef>
              <a:spcAft>
                <a:spcPts val="0"/>
              </a:spcAft>
              <a:buClrTx/>
              <a:buSzTx/>
              <a:buFont typeface="Wingdings 3" charset="2"/>
              <a:buNone/>
              <a:tabLst/>
              <a:defRPr/>
            </a:pPr>
            <a:r>
              <a:rPr kumimoji="0" lang="ru-RU" sz="1900" b="1" i="0" u="none" strike="noStrike" kern="1200" cap="none" spc="0" normalizeH="0" baseline="0" noProof="0" dirty="0">
                <a:ln>
                  <a:noFill/>
                </a:ln>
                <a:solidFill>
                  <a:prstClr val="white">
                    <a:lumMod val="85000"/>
                  </a:prstClr>
                </a:solidFill>
                <a:effectLst/>
                <a:uLnTx/>
                <a:uFillTx/>
                <a:latin typeface="Trebuchet MS" panose="020B0603020202020204"/>
                <a:ea typeface="+mn-ea"/>
                <a:cs typeface="+mn-cs"/>
              </a:rPr>
              <a:t>Министерства экономического развития, </a:t>
            </a:r>
          </a:p>
          <a:p>
            <a:pPr marL="0" marR="0" lvl="0" indent="0" algn="l" defTabSz="914400" rtl="0" eaLnBrk="1" fontAlgn="auto" latinLnBrk="0" hangingPunct="1">
              <a:lnSpc>
                <a:spcPct val="100000"/>
              </a:lnSpc>
              <a:spcBef>
                <a:spcPts val="0"/>
              </a:spcBef>
              <a:spcAft>
                <a:spcPts val="0"/>
              </a:spcAft>
              <a:buClrTx/>
              <a:buSzTx/>
              <a:buFont typeface="Wingdings 3" charset="2"/>
              <a:buNone/>
              <a:tabLst/>
              <a:defRPr/>
            </a:pPr>
            <a:r>
              <a:rPr kumimoji="0" lang="ru-RU" sz="1900" b="1" i="0" u="none" strike="noStrike" kern="1200" cap="none" spc="0" normalizeH="0" baseline="0" noProof="0" dirty="0">
                <a:ln>
                  <a:noFill/>
                </a:ln>
                <a:solidFill>
                  <a:prstClr val="white">
                    <a:lumMod val="85000"/>
                  </a:prstClr>
                </a:solidFill>
                <a:effectLst/>
                <a:uLnTx/>
                <a:uFillTx/>
                <a:latin typeface="Trebuchet MS" panose="020B0603020202020204"/>
                <a:ea typeface="+mn-ea"/>
                <a:cs typeface="+mn-cs"/>
              </a:rPr>
              <a:t>занятости населения и туризма Курской области</a:t>
            </a:r>
          </a:p>
          <a:p>
            <a:pPr marL="0" marR="0" lvl="0" indent="0" algn="r" defTabSz="457200" rtl="0" eaLnBrk="1" fontAlgn="auto" latinLnBrk="0" hangingPunct="1">
              <a:lnSpc>
                <a:spcPct val="100000"/>
              </a:lnSpc>
              <a:spcBef>
                <a:spcPts val="1000"/>
              </a:spcBef>
              <a:spcAft>
                <a:spcPts val="0"/>
              </a:spcAft>
              <a:buClr>
                <a:srgbClr val="90C226"/>
              </a:buClr>
              <a:buSzPct val="80000"/>
              <a:buFont typeface="Wingdings 3" charset="2"/>
              <a:buNone/>
              <a:tabLst/>
              <a:defRPr/>
            </a:pPr>
            <a:r>
              <a:rPr kumimoji="0" lang="ru-RU" sz="1800" b="1" i="0" u="none" strike="noStrike" kern="1200" cap="none" spc="0" normalizeH="0" baseline="0" noProof="0" dirty="0" smtClean="0">
                <a:ln>
                  <a:noFill/>
                </a:ln>
                <a:solidFill>
                  <a:prstClr val="black">
                    <a:lumMod val="50000"/>
                    <a:lumOff val="50000"/>
                  </a:prstClr>
                </a:solidFill>
                <a:effectLst/>
                <a:uLnTx/>
                <a:uFillTx/>
                <a:latin typeface="Trebuchet MS" panose="020B0603020202020204"/>
                <a:ea typeface="+mn-ea"/>
                <a:cs typeface="+mn-cs"/>
              </a:rPr>
              <a:t> </a:t>
            </a:r>
          </a:p>
          <a:p>
            <a:pPr marL="0" marR="0" lvl="0" indent="0" algn="l" defTabSz="457200" rtl="0" eaLnBrk="1" fontAlgn="auto" latinLnBrk="0" hangingPunct="1">
              <a:lnSpc>
                <a:spcPct val="100000"/>
              </a:lnSpc>
              <a:spcBef>
                <a:spcPts val="1000"/>
              </a:spcBef>
              <a:spcAft>
                <a:spcPts val="0"/>
              </a:spcAft>
              <a:buClr>
                <a:srgbClr val="A53010"/>
              </a:buClr>
              <a:buSzTx/>
              <a:buFont typeface="Wingdings 3" charset="2"/>
              <a:buNone/>
              <a:tabLst/>
              <a:defRPr/>
            </a:pPr>
            <a:endParaRPr kumimoji="0" lang="ru-RU" sz="1800" b="0" i="0" u="none" strike="noStrike" kern="1200" cap="none" spc="0" normalizeH="0" baseline="0" noProof="0" dirty="0">
              <a:ln>
                <a:noFill/>
              </a:ln>
              <a:solidFill>
                <a:prstClr val="black">
                  <a:lumMod val="65000"/>
                  <a:lumOff val="3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7195541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2920" y="375385"/>
            <a:ext cx="8825659" cy="748021"/>
          </a:xfrm>
        </p:spPr>
        <p:txBody>
          <a:bodyPr/>
          <a:lstStyle/>
          <a:p>
            <a:pPr algn="ctr"/>
            <a:r>
              <a:rPr lang="ru-RU" sz="3600" b="1" dirty="0" smtClean="0">
                <a:solidFill>
                  <a:srgbClr val="C00000"/>
                </a:solidFill>
                <a:effectLst>
                  <a:outerShdw blurRad="38100" dist="38100" dir="2700000" algn="tl">
                    <a:srgbClr val="000000">
                      <a:alpha val="43137"/>
                    </a:srgbClr>
                  </a:outerShdw>
                </a:effectLst>
              </a:rPr>
              <a:t>Контрольная закупка</a:t>
            </a:r>
            <a:br>
              <a:rPr lang="ru-RU" sz="3600" b="1" dirty="0" smtClean="0">
                <a:solidFill>
                  <a:srgbClr val="C00000"/>
                </a:solidFill>
                <a:effectLst>
                  <a:outerShdw blurRad="38100" dist="38100" dir="2700000" algn="tl">
                    <a:srgbClr val="000000">
                      <a:alpha val="43137"/>
                    </a:srgbClr>
                  </a:outerShdw>
                </a:effectLst>
              </a:rPr>
            </a:br>
            <a:endParaRPr lang="ru-RU" sz="3600" b="1" dirty="0">
              <a:solidFill>
                <a:srgbClr val="C00000"/>
              </a:solidFill>
              <a:effectLst>
                <a:outerShdw blurRad="38100" dist="38100" dir="2700000" algn="tl">
                  <a:srgbClr val="000000">
                    <a:alpha val="43137"/>
                  </a:srgbClr>
                </a:outerShdw>
              </a:effectLst>
            </a:endParaRPr>
          </a:p>
        </p:txBody>
      </p:sp>
      <p:sp>
        <p:nvSpPr>
          <p:cNvPr id="5" name="Текст 2"/>
          <p:cNvSpPr txBox="1">
            <a:spLocks/>
          </p:cNvSpPr>
          <p:nvPr/>
        </p:nvSpPr>
        <p:spPr>
          <a:xfrm>
            <a:off x="1384664" y="1341120"/>
            <a:ext cx="9292046" cy="1027611"/>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Autofit/>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pPr algn="ctr"/>
            <a:r>
              <a:rPr lang="ru-RU" sz="1600" b="1" dirty="0">
                <a:solidFill>
                  <a:srgbClr val="C00000"/>
                </a:solidFill>
                <a:effectLst>
                  <a:outerShdw blurRad="38100" dist="38100" dir="2700000" algn="tl">
                    <a:srgbClr val="000000">
                      <a:alpha val="43137"/>
                    </a:srgbClr>
                  </a:outerShdw>
                </a:effectLst>
              </a:rPr>
              <a:t>Внеплановая контрольная </a:t>
            </a:r>
            <a:r>
              <a:rPr lang="ru-RU" sz="1600" b="1" dirty="0" smtClean="0">
                <a:solidFill>
                  <a:srgbClr val="C00000"/>
                </a:solidFill>
                <a:effectLst>
                  <a:outerShdw blurRad="38100" dist="38100" dir="2700000" algn="tl">
                    <a:srgbClr val="000000">
                      <a:alpha val="43137"/>
                    </a:srgbClr>
                  </a:outerShdw>
                </a:effectLst>
              </a:rPr>
              <a:t>закупка –  </a:t>
            </a:r>
            <a:r>
              <a:rPr lang="ru-RU" sz="1600" b="1" dirty="0">
                <a:solidFill>
                  <a:srgbClr val="C00000"/>
                </a:solidFill>
                <a:effectLst>
                  <a:outerShdw blurRad="38100" dist="38100" dir="2700000" algn="tl">
                    <a:srgbClr val="000000">
                      <a:alpha val="43137"/>
                    </a:srgbClr>
                  </a:outerShdw>
                </a:effectLst>
              </a:rPr>
              <a:t/>
            </a:r>
            <a:br>
              <a:rPr lang="ru-RU" sz="1600" b="1" dirty="0">
                <a:solidFill>
                  <a:srgbClr val="C00000"/>
                </a:solidFill>
                <a:effectLst>
                  <a:outerShdw blurRad="38100" dist="38100" dir="2700000" algn="tl">
                    <a:srgbClr val="000000">
                      <a:alpha val="43137"/>
                    </a:srgbClr>
                  </a:outerShdw>
                </a:effectLst>
              </a:rPr>
            </a:br>
            <a:r>
              <a:rPr lang="ru-RU" sz="1600" b="1" dirty="0" smtClean="0">
                <a:solidFill>
                  <a:schemeClr val="bg2">
                    <a:lumMod val="50000"/>
                  </a:schemeClr>
                </a:solidFill>
                <a:effectLst>
                  <a:outerShdw blurRad="38100" dist="38100" dir="2700000" algn="tl">
                    <a:srgbClr val="000000">
                      <a:alpha val="43137"/>
                    </a:srgbClr>
                  </a:outerShdw>
                </a:effectLst>
              </a:rPr>
              <a:t>по </a:t>
            </a:r>
            <a:r>
              <a:rPr lang="ru-RU" sz="1600" b="1" dirty="0">
                <a:solidFill>
                  <a:schemeClr val="bg2">
                    <a:lumMod val="50000"/>
                  </a:schemeClr>
                </a:solidFill>
                <a:effectLst>
                  <a:outerShdw blurRad="38100" dist="38100" dir="2700000" algn="tl">
                    <a:srgbClr val="000000">
                      <a:alpha val="43137"/>
                    </a:srgbClr>
                  </a:outerShdw>
                </a:effectLst>
              </a:rPr>
              <a:t>согласованию с </a:t>
            </a:r>
            <a:r>
              <a:rPr lang="ru-RU" sz="1600" b="1" dirty="0" smtClean="0">
                <a:solidFill>
                  <a:schemeClr val="bg2">
                    <a:lumMod val="50000"/>
                  </a:schemeClr>
                </a:solidFill>
                <a:effectLst>
                  <a:outerShdw blurRad="38100" dist="38100" dir="2700000" algn="tl">
                    <a:srgbClr val="000000">
                      <a:alpha val="43137"/>
                    </a:srgbClr>
                  </a:outerShdw>
                </a:effectLst>
              </a:rPr>
              <a:t>прокуратурой </a:t>
            </a:r>
          </a:p>
          <a:p>
            <a:pPr algn="ctr"/>
            <a:r>
              <a:rPr lang="ru-RU" sz="1600" b="1" dirty="0" smtClean="0">
                <a:solidFill>
                  <a:schemeClr val="bg2">
                    <a:lumMod val="50000"/>
                  </a:schemeClr>
                </a:solidFill>
                <a:effectLst>
                  <a:outerShdw blurRad="38100" dist="38100" dir="2700000" algn="tl">
                    <a:srgbClr val="000000">
                      <a:alpha val="43137"/>
                    </a:srgbClr>
                  </a:outerShdw>
                </a:effectLst>
              </a:rPr>
              <a:t>(</a:t>
            </a:r>
            <a:r>
              <a:rPr lang="ru-RU" sz="1600" b="1" dirty="0" err="1" smtClean="0">
                <a:solidFill>
                  <a:schemeClr val="bg2">
                    <a:lumMod val="50000"/>
                  </a:schemeClr>
                </a:solidFill>
                <a:effectLst>
                  <a:outerShdw blurRad="38100" dist="38100" dir="2700000" algn="tl">
                    <a:srgbClr val="000000">
                      <a:alpha val="43137"/>
                    </a:srgbClr>
                  </a:outerShdw>
                </a:effectLst>
              </a:rPr>
              <a:t>искл</a:t>
            </a:r>
            <a:r>
              <a:rPr lang="ru-RU" sz="1600" b="1" dirty="0" smtClean="0">
                <a:solidFill>
                  <a:schemeClr val="bg2">
                    <a:lumMod val="50000"/>
                  </a:schemeClr>
                </a:solidFill>
                <a:effectLst>
                  <a:outerShdw blurRad="38100" dist="38100" dir="2700000" algn="tl">
                    <a:srgbClr val="000000">
                      <a:alpha val="43137"/>
                    </a:srgbClr>
                  </a:outerShdw>
                </a:effectLst>
              </a:rPr>
              <a:t>. – ч.11 ст. 67 ФЗ № 248-ФЗ)</a:t>
            </a:r>
            <a:endParaRPr lang="ru-RU" sz="1600" b="1" dirty="0">
              <a:solidFill>
                <a:schemeClr val="bg2">
                  <a:lumMod val="50000"/>
                </a:schemeClr>
              </a:solidFill>
            </a:endParaRPr>
          </a:p>
        </p:txBody>
      </p:sp>
      <p:sp>
        <p:nvSpPr>
          <p:cNvPr id="6" name="Текст 2"/>
          <p:cNvSpPr txBox="1">
            <a:spLocks/>
          </p:cNvSpPr>
          <p:nvPr/>
        </p:nvSpPr>
        <p:spPr>
          <a:xfrm>
            <a:off x="1356058" y="2793273"/>
            <a:ext cx="9320652" cy="1872344"/>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Autofit/>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r>
              <a:rPr lang="ru-RU" sz="1600" b="1" dirty="0">
                <a:solidFill>
                  <a:schemeClr val="bg2">
                    <a:lumMod val="50000"/>
                  </a:schemeClr>
                </a:solidFill>
                <a:effectLst>
                  <a:outerShdw blurRad="38100" dist="38100" dir="2700000" algn="tl">
                    <a:srgbClr val="000000">
                      <a:alpha val="43137"/>
                    </a:srgbClr>
                  </a:outerShdw>
                </a:effectLst>
              </a:rPr>
              <a:t>При выявлении </a:t>
            </a:r>
            <a:r>
              <a:rPr lang="ru-RU" sz="1600" b="1" dirty="0">
                <a:solidFill>
                  <a:srgbClr val="C00000"/>
                </a:solidFill>
                <a:effectLst>
                  <a:outerShdw blurRad="38100" dist="38100" dir="2700000" algn="tl">
                    <a:srgbClr val="000000">
                      <a:alpha val="43137"/>
                    </a:srgbClr>
                  </a:outerShdw>
                </a:effectLst>
              </a:rPr>
              <a:t>нарушений ОТ в </a:t>
            </a:r>
            <a:r>
              <a:rPr lang="ru-RU" sz="1600" b="1" dirty="0" smtClean="0">
                <a:solidFill>
                  <a:srgbClr val="C00000"/>
                </a:solidFill>
                <a:effectLst>
                  <a:outerShdw blurRad="38100" dist="38100" dir="2700000" algn="tl">
                    <a:srgbClr val="000000">
                      <a:alpha val="43137"/>
                    </a:srgbClr>
                  </a:outerShdw>
                </a:effectLst>
              </a:rPr>
              <a:t>применении </a:t>
            </a:r>
            <a:r>
              <a:rPr lang="ru-RU" sz="1600" b="1" dirty="0">
                <a:solidFill>
                  <a:srgbClr val="C00000"/>
                </a:solidFill>
                <a:effectLst>
                  <a:outerShdw blurRad="38100" dist="38100" dir="2700000" algn="tl">
                    <a:srgbClr val="000000">
                      <a:alpha val="43137"/>
                    </a:srgbClr>
                  </a:outerShdw>
                </a:effectLst>
              </a:rPr>
              <a:t>контрольно-кассовой техники </a:t>
            </a:r>
            <a:r>
              <a:rPr lang="ru-RU" sz="1600" b="1" dirty="0">
                <a:solidFill>
                  <a:schemeClr val="bg2">
                    <a:lumMod val="50000"/>
                  </a:schemeClr>
                </a:solidFill>
                <a:effectLst>
                  <a:outerShdw blurRad="38100" dist="38100" dir="2700000" algn="tl">
                    <a:srgbClr val="000000">
                      <a:alpha val="43137"/>
                    </a:srgbClr>
                  </a:outerShdw>
                </a:effectLst>
              </a:rPr>
              <a:t>- вправе незамедлительно начать </a:t>
            </a:r>
            <a:r>
              <a:rPr lang="ru-RU" sz="1600" b="1" dirty="0">
                <a:solidFill>
                  <a:srgbClr val="C00000"/>
                </a:solidFill>
                <a:effectLst>
                  <a:outerShdw blurRad="38100" dist="38100" dir="2700000" algn="tl">
                    <a:srgbClr val="000000">
                      <a:alpha val="43137"/>
                    </a:srgbClr>
                  </a:outerShdw>
                </a:effectLst>
              </a:rPr>
              <a:t>проведение документарной проверки или выездной проверки</a:t>
            </a:r>
            <a:r>
              <a:rPr lang="ru-RU" sz="1600" b="1" dirty="0">
                <a:solidFill>
                  <a:schemeClr val="bg2">
                    <a:lumMod val="50000"/>
                  </a:schemeClr>
                </a:solidFill>
                <a:effectLst>
                  <a:outerShdw blurRad="38100" dist="38100" dir="2700000" algn="tl">
                    <a:srgbClr val="000000">
                      <a:alpha val="43137"/>
                    </a:srgbClr>
                  </a:outerShdw>
                </a:effectLst>
              </a:rPr>
              <a:t> с извещением о начале и результатах проведения (в течение  5 раб. дней) органа прокуратуры. Решение о проведении КНМ и согласование с прокуратурой не требуются. Информация о документарной проверке или выездной проверке – </a:t>
            </a:r>
            <a:r>
              <a:rPr lang="ru-RU" sz="1600" b="1" dirty="0" smtClean="0">
                <a:solidFill>
                  <a:schemeClr val="bg2">
                    <a:lumMod val="50000"/>
                  </a:schemeClr>
                </a:solidFill>
                <a:effectLst>
                  <a:outerShdw blurRad="38100" dist="38100" dir="2700000" algn="tl">
                    <a:srgbClr val="000000">
                      <a:alpha val="43137"/>
                    </a:srgbClr>
                  </a:outerShdw>
                </a:effectLst>
              </a:rPr>
              <a:t>в ЕРКНМ </a:t>
            </a:r>
            <a:r>
              <a:rPr lang="ru-RU" sz="1600" b="1" dirty="0">
                <a:solidFill>
                  <a:schemeClr val="bg2">
                    <a:lumMod val="50000"/>
                  </a:schemeClr>
                </a:solidFill>
                <a:effectLst>
                  <a:outerShdw blurRad="38100" dist="38100" dir="2700000" algn="tl">
                    <a:srgbClr val="000000">
                      <a:alpha val="43137"/>
                    </a:srgbClr>
                  </a:outerShdw>
                </a:effectLst>
              </a:rPr>
              <a:t>в течение 5 раб. дней со дня начала </a:t>
            </a:r>
            <a:r>
              <a:rPr lang="ru-RU" sz="1600" b="1" dirty="0" smtClean="0">
                <a:solidFill>
                  <a:schemeClr val="bg2">
                    <a:lumMod val="50000"/>
                  </a:schemeClr>
                </a:solidFill>
                <a:effectLst>
                  <a:outerShdw blurRad="38100" dist="38100" dir="2700000" algn="tl">
                    <a:srgbClr val="000000">
                      <a:alpha val="43137"/>
                    </a:srgbClr>
                  </a:outerShdw>
                </a:effectLst>
              </a:rPr>
              <a:t>проверки</a:t>
            </a:r>
            <a:endParaRPr lang="ru-RU" sz="1600" b="1" dirty="0">
              <a:solidFill>
                <a:schemeClr val="bg2">
                  <a:lumMod val="50000"/>
                </a:schemeClr>
              </a:solidFill>
              <a:effectLst>
                <a:outerShdw blurRad="38100" dist="38100" dir="2700000" algn="tl">
                  <a:srgbClr val="000000">
                    <a:alpha val="43137"/>
                  </a:srgbClr>
                </a:outerShdw>
              </a:effectLst>
            </a:endParaRPr>
          </a:p>
        </p:txBody>
      </p:sp>
      <p:sp>
        <p:nvSpPr>
          <p:cNvPr id="8" name="Текст 2"/>
          <p:cNvSpPr txBox="1">
            <a:spLocks/>
          </p:cNvSpPr>
          <p:nvPr/>
        </p:nvSpPr>
        <p:spPr>
          <a:xfrm>
            <a:off x="1356058" y="5090159"/>
            <a:ext cx="9320652" cy="1119053"/>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Autofit/>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pPr algn="ctr"/>
            <a:r>
              <a:rPr lang="ru-RU" sz="1600" b="1" dirty="0" smtClean="0">
                <a:solidFill>
                  <a:srgbClr val="C00000"/>
                </a:solidFill>
                <a:effectLst>
                  <a:outerShdw blurRad="38100" dist="38100" dir="2700000" algn="tl">
                    <a:srgbClr val="000000">
                      <a:alpha val="43137"/>
                    </a:srgbClr>
                  </a:outerShdw>
                </a:effectLst>
              </a:rPr>
              <a:t>Акт </a:t>
            </a:r>
            <a:r>
              <a:rPr lang="ru-RU" sz="1600" b="1" dirty="0" smtClean="0">
                <a:solidFill>
                  <a:schemeClr val="bg2">
                    <a:lumMod val="50000"/>
                  </a:schemeClr>
                </a:solidFill>
                <a:effectLst>
                  <a:outerShdw blurRad="38100" dist="38100" dir="2700000" algn="tl">
                    <a:srgbClr val="000000">
                      <a:alpha val="43137"/>
                    </a:srgbClr>
                  </a:outerShdw>
                </a:effectLst>
              </a:rPr>
              <a:t>по результатам контрольной закупки – </a:t>
            </a:r>
            <a:r>
              <a:rPr lang="ru-RU" sz="1600" b="1" dirty="0" smtClean="0">
                <a:solidFill>
                  <a:srgbClr val="C00000"/>
                </a:solidFill>
                <a:effectLst>
                  <a:outerShdw blurRad="38100" dist="38100" dir="2700000" algn="tl">
                    <a:srgbClr val="000000">
                      <a:alpha val="43137"/>
                    </a:srgbClr>
                  </a:outerShdw>
                </a:effectLst>
              </a:rPr>
              <a:t>5 дней </a:t>
            </a:r>
            <a:r>
              <a:rPr lang="ru-RU" sz="1600" b="1" dirty="0" smtClean="0">
                <a:solidFill>
                  <a:schemeClr val="bg2">
                    <a:lumMod val="50000"/>
                  </a:schemeClr>
                </a:solidFill>
                <a:effectLst>
                  <a:outerShdw blurRad="38100" dist="38100" dir="2700000" algn="tl">
                    <a:srgbClr val="000000">
                      <a:alpha val="43137"/>
                    </a:srgbClr>
                  </a:outerShdw>
                </a:effectLst>
              </a:rPr>
              <a:t>со дня окончания</a:t>
            </a:r>
          </a:p>
          <a:p>
            <a:pPr algn="ctr"/>
            <a:r>
              <a:rPr lang="ru-RU" sz="1600" b="1" dirty="0" smtClean="0">
                <a:solidFill>
                  <a:schemeClr val="bg2">
                    <a:lumMod val="50000"/>
                  </a:schemeClr>
                </a:solidFill>
                <a:effectLst>
                  <a:outerShdw blurRad="38100" dist="38100" dir="2700000" algn="tl">
                    <a:srgbClr val="000000">
                      <a:alpha val="43137"/>
                    </a:srgbClr>
                  </a:outerShdw>
                </a:effectLst>
              </a:rPr>
              <a:t>Акт направляется КЛ</a:t>
            </a:r>
            <a:endParaRPr lang="ru-RU" sz="1600" b="1" dirty="0">
              <a:solidFill>
                <a:schemeClr val="bg2">
                  <a:lumMod val="50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0813469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2920" y="375386"/>
            <a:ext cx="8825659" cy="683394"/>
          </a:xfrm>
        </p:spPr>
        <p:txBody>
          <a:bodyPr/>
          <a:lstStyle/>
          <a:p>
            <a:pPr algn="ctr"/>
            <a:r>
              <a:rPr lang="ru-RU" sz="3600" b="1" dirty="0" smtClean="0">
                <a:solidFill>
                  <a:srgbClr val="C00000"/>
                </a:solidFill>
                <a:effectLst>
                  <a:outerShdw blurRad="38100" dist="38100" dir="2700000" algn="tl">
                    <a:srgbClr val="000000">
                      <a:alpha val="43137"/>
                    </a:srgbClr>
                  </a:outerShdw>
                </a:effectLst>
              </a:rPr>
              <a:t>Мониторинговая закупка</a:t>
            </a:r>
            <a:endParaRPr lang="ru-RU" sz="3600" b="1" dirty="0">
              <a:solidFill>
                <a:srgbClr val="C00000"/>
              </a:solidFill>
              <a:effectLst>
                <a:outerShdw blurRad="38100" dist="38100" dir="2700000" algn="tl">
                  <a:srgbClr val="000000">
                    <a:alpha val="43137"/>
                  </a:srgbClr>
                </a:outerShdw>
              </a:effectLst>
            </a:endParaRPr>
          </a:p>
        </p:txBody>
      </p:sp>
      <p:sp>
        <p:nvSpPr>
          <p:cNvPr id="3" name="Текст 2"/>
          <p:cNvSpPr>
            <a:spLocks noGrp="1"/>
          </p:cNvSpPr>
          <p:nvPr>
            <p:ph type="body" sz="half" idx="2"/>
          </p:nvPr>
        </p:nvSpPr>
        <p:spPr>
          <a:xfrm>
            <a:off x="1308958" y="1058780"/>
            <a:ext cx="9413585" cy="2011675"/>
          </a:xfr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fontScale="92500" lnSpcReduction="10000"/>
          </a:bodyPr>
          <a:lstStyle/>
          <a:p>
            <a:endParaRPr lang="ru-RU" b="1" dirty="0" smtClean="0">
              <a:solidFill>
                <a:srgbClr val="C00000"/>
              </a:solidFill>
              <a:effectLst>
                <a:outerShdw blurRad="38100" dist="38100" dir="2700000" algn="tl">
                  <a:srgbClr val="000000">
                    <a:alpha val="43137"/>
                  </a:srgbClr>
                </a:outerShdw>
              </a:effectLst>
            </a:endParaRPr>
          </a:p>
          <a:p>
            <a:r>
              <a:rPr lang="ru-RU" b="1" dirty="0" smtClean="0">
                <a:solidFill>
                  <a:srgbClr val="C00000"/>
                </a:solidFill>
                <a:effectLst>
                  <a:outerShdw blurRad="38100" dist="38100" dir="2700000" algn="tl">
                    <a:srgbClr val="000000">
                      <a:alpha val="43137"/>
                    </a:srgbClr>
                  </a:outerShdw>
                </a:effectLst>
              </a:rPr>
              <a:t>Мониторинговая закупка </a:t>
            </a:r>
            <a:r>
              <a:rPr lang="ru-RU" b="1" dirty="0" smtClean="0">
                <a:solidFill>
                  <a:schemeClr val="bg1"/>
                </a:solidFill>
                <a:effectLst>
                  <a:outerShdw blurRad="38100" dist="38100" dir="2700000" algn="tl">
                    <a:srgbClr val="000000">
                      <a:alpha val="43137"/>
                    </a:srgbClr>
                  </a:outerShdw>
                </a:effectLst>
              </a:rPr>
              <a:t>– КНМ, в ходе которого совершаются </a:t>
            </a:r>
            <a:r>
              <a:rPr lang="ru-RU" b="1" dirty="0">
                <a:solidFill>
                  <a:schemeClr val="bg1"/>
                </a:solidFill>
                <a:effectLst>
                  <a:outerShdw blurRad="38100" dist="38100" dir="2700000" algn="tl">
                    <a:srgbClr val="000000">
                      <a:alpha val="43137"/>
                    </a:srgbClr>
                  </a:outerShdw>
                </a:effectLst>
              </a:rPr>
              <a:t>действия по созданию ситуации для осуществления сделки в целях последующего направления продукции (</a:t>
            </a:r>
            <a:r>
              <a:rPr lang="ru-RU" b="1" dirty="0" smtClean="0">
                <a:solidFill>
                  <a:schemeClr val="bg1"/>
                </a:solidFill>
                <a:effectLst>
                  <a:outerShdw blurRad="38100" dist="38100" dir="2700000" algn="tl">
                    <a:srgbClr val="000000">
                      <a:alpha val="43137"/>
                    </a:srgbClr>
                  </a:outerShdw>
                </a:effectLst>
              </a:rPr>
              <a:t>товаров, работ, услуг) </a:t>
            </a:r>
            <a:r>
              <a:rPr lang="ru-RU" b="1" dirty="0">
                <a:solidFill>
                  <a:schemeClr val="bg1"/>
                </a:solidFill>
                <a:effectLst>
                  <a:outerShdw blurRad="38100" dist="38100" dir="2700000" algn="tl">
                    <a:srgbClr val="000000">
                      <a:alpha val="43137"/>
                    </a:srgbClr>
                  </a:outerShdw>
                </a:effectLst>
              </a:rPr>
              <a:t>на испытание, экспертизу, </a:t>
            </a:r>
            <a:r>
              <a:rPr lang="ru-RU" b="1" dirty="0" smtClean="0">
                <a:solidFill>
                  <a:schemeClr val="bg1"/>
                </a:solidFill>
                <a:effectLst>
                  <a:outerShdw blurRad="38100" dist="38100" dir="2700000" algn="tl">
                    <a:srgbClr val="000000">
                      <a:alpha val="43137"/>
                    </a:srgbClr>
                  </a:outerShdw>
                </a:effectLst>
              </a:rPr>
              <a:t>исследования </a:t>
            </a:r>
            <a:r>
              <a:rPr lang="ru-RU" b="1" dirty="0">
                <a:solidFill>
                  <a:schemeClr val="bg1"/>
                </a:solidFill>
                <a:effectLst>
                  <a:outerShdw blurRad="38100" dist="38100" dir="2700000" algn="tl">
                    <a:srgbClr val="000000">
                      <a:alpha val="43137"/>
                    </a:srgbClr>
                  </a:outerShdw>
                </a:effectLst>
              </a:rPr>
              <a:t>продукции (</a:t>
            </a:r>
            <a:r>
              <a:rPr lang="ru-RU" b="1" dirty="0" smtClean="0">
                <a:solidFill>
                  <a:schemeClr val="bg1"/>
                </a:solidFill>
                <a:effectLst>
                  <a:outerShdw blurRad="38100" dist="38100" dir="2700000" algn="tl">
                    <a:srgbClr val="000000">
                      <a:alpha val="43137"/>
                    </a:srgbClr>
                  </a:outerShdw>
                </a:effectLst>
              </a:rPr>
              <a:t>товаров, работ, услуг) </a:t>
            </a:r>
            <a:r>
              <a:rPr lang="ru-RU" b="1" dirty="0">
                <a:solidFill>
                  <a:schemeClr val="bg1"/>
                </a:solidFill>
                <a:effectLst>
                  <a:outerShdw blurRad="38100" dist="38100" dir="2700000" algn="tl">
                    <a:srgbClr val="000000">
                      <a:alpha val="43137"/>
                    </a:srgbClr>
                  </a:outerShdw>
                </a:effectLst>
              </a:rPr>
              <a:t>на предмет их соответствия </a:t>
            </a:r>
            <a:r>
              <a:rPr lang="ru-RU" b="1" dirty="0" smtClean="0">
                <a:solidFill>
                  <a:schemeClr val="bg1"/>
                </a:solidFill>
                <a:effectLst>
                  <a:outerShdw blurRad="38100" dist="38100" dir="2700000" algn="tl">
                    <a:srgbClr val="000000">
                      <a:alpha val="43137"/>
                    </a:srgbClr>
                  </a:outerShdw>
                </a:effectLst>
              </a:rPr>
              <a:t> ОТ к </a:t>
            </a:r>
            <a:r>
              <a:rPr lang="ru-RU" b="1" dirty="0">
                <a:solidFill>
                  <a:schemeClr val="bg1"/>
                </a:solidFill>
                <a:effectLst>
                  <a:outerShdw blurRad="38100" dist="38100" dir="2700000" algn="tl">
                    <a:srgbClr val="000000">
                      <a:alpha val="43137"/>
                    </a:srgbClr>
                  </a:outerShdw>
                </a:effectLst>
              </a:rPr>
              <a:t>безопасности и (или) </a:t>
            </a:r>
            <a:r>
              <a:rPr lang="ru-RU" b="1" dirty="0" smtClean="0">
                <a:solidFill>
                  <a:schemeClr val="bg1"/>
                </a:solidFill>
                <a:effectLst>
                  <a:outerShdw blurRad="38100" dist="38100" dir="2700000" algn="tl">
                    <a:srgbClr val="000000">
                      <a:alpha val="43137"/>
                    </a:srgbClr>
                  </a:outerShdw>
                </a:effectLst>
              </a:rPr>
              <a:t>качеству (может использоваться почтовая связь, ИТ сети, в </a:t>
            </a:r>
            <a:r>
              <a:rPr lang="ru-RU" b="1" dirty="0" err="1" smtClean="0">
                <a:solidFill>
                  <a:schemeClr val="bg1"/>
                </a:solidFill>
                <a:effectLst>
                  <a:outerShdw blurRad="38100" dist="38100" dir="2700000" algn="tl">
                    <a:srgbClr val="000000">
                      <a:alpha val="43137"/>
                    </a:srgbClr>
                  </a:outerShdw>
                </a:effectLst>
              </a:rPr>
              <a:t>т.ч</a:t>
            </a:r>
            <a:r>
              <a:rPr lang="ru-RU" b="1" dirty="0" smtClean="0">
                <a:solidFill>
                  <a:schemeClr val="bg1"/>
                </a:solidFill>
                <a:effectLst>
                  <a:outerShdw blurRad="38100" dist="38100" dir="2700000" algn="tl">
                    <a:srgbClr val="000000">
                      <a:alpha val="43137"/>
                    </a:srgbClr>
                  </a:outerShdw>
                </a:effectLst>
              </a:rPr>
              <a:t>. «Интернет», теле-, радиоканалы)</a:t>
            </a:r>
            <a:endParaRPr lang="ru-RU" b="1" dirty="0">
              <a:solidFill>
                <a:schemeClr val="bg1"/>
              </a:solidFill>
              <a:effectLst>
                <a:outerShdw blurRad="38100" dist="38100" dir="2700000" algn="tl">
                  <a:srgbClr val="000000">
                    <a:alpha val="43137"/>
                  </a:srgbClr>
                </a:outerShdw>
              </a:effectLst>
            </a:endParaRPr>
          </a:p>
          <a:p>
            <a:endParaRPr lang="ru-RU" b="1" dirty="0">
              <a:solidFill>
                <a:schemeClr val="bg1"/>
              </a:solidFill>
              <a:effectLst>
                <a:outerShdw blurRad="38100" dist="38100" dir="2700000" algn="tl">
                  <a:srgbClr val="000000">
                    <a:alpha val="43137"/>
                  </a:srgbClr>
                </a:outerShdw>
              </a:effectLst>
            </a:endParaRPr>
          </a:p>
        </p:txBody>
      </p:sp>
      <p:sp>
        <p:nvSpPr>
          <p:cNvPr id="4" name="Текст 2"/>
          <p:cNvSpPr txBox="1">
            <a:spLocks/>
          </p:cNvSpPr>
          <p:nvPr/>
        </p:nvSpPr>
        <p:spPr>
          <a:xfrm>
            <a:off x="1308958" y="3205211"/>
            <a:ext cx="3070537" cy="2338939"/>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rmAutofit fontScale="92500" lnSpcReduction="20000"/>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pPr algn="ctr">
              <a:spcBef>
                <a:spcPts val="0"/>
              </a:spcBef>
            </a:pPr>
            <a:r>
              <a:rPr lang="ru-RU" b="1" dirty="0" smtClean="0">
                <a:solidFill>
                  <a:srgbClr val="C00000"/>
                </a:solidFill>
                <a:effectLst>
                  <a:outerShdw blurRad="38100" dist="38100" dir="2700000" algn="tl">
                    <a:srgbClr val="000000">
                      <a:alpha val="43137"/>
                    </a:srgbClr>
                  </a:outerShdw>
                </a:effectLst>
              </a:rPr>
              <a:t>КНД:</a:t>
            </a:r>
          </a:p>
          <a:p>
            <a:pPr>
              <a:spcBef>
                <a:spcPts val="0"/>
              </a:spcBef>
            </a:pPr>
            <a:r>
              <a:rPr lang="ru-RU" b="1" dirty="0">
                <a:solidFill>
                  <a:schemeClr val="bg1"/>
                </a:solidFill>
                <a:effectLst>
                  <a:outerShdw blurRad="38100" dist="38100" dir="2700000" algn="tl">
                    <a:srgbClr val="000000">
                      <a:alpha val="43137"/>
                    </a:srgbClr>
                  </a:outerShdw>
                </a:effectLst>
              </a:rPr>
              <a:t>о</a:t>
            </a:r>
            <a:r>
              <a:rPr lang="ru-RU" b="1" dirty="0" smtClean="0">
                <a:solidFill>
                  <a:schemeClr val="bg1"/>
                </a:solidFill>
                <a:effectLst>
                  <a:outerShdw blurRad="38100" dist="38100" dir="2700000" algn="tl">
                    <a:srgbClr val="000000">
                      <a:alpha val="43137"/>
                    </a:srgbClr>
                  </a:outerShdw>
                </a:effectLst>
              </a:rPr>
              <a:t>смотр;</a:t>
            </a:r>
          </a:p>
          <a:p>
            <a:pPr>
              <a:spcBef>
                <a:spcPts val="0"/>
              </a:spcBef>
            </a:pPr>
            <a:r>
              <a:rPr lang="ru-RU" b="1" dirty="0">
                <a:solidFill>
                  <a:schemeClr val="bg1"/>
                </a:solidFill>
                <a:effectLst>
                  <a:outerShdw blurRad="38100" dist="38100" dir="2700000" algn="tl">
                    <a:srgbClr val="000000">
                      <a:alpha val="43137"/>
                    </a:srgbClr>
                  </a:outerShdw>
                </a:effectLst>
              </a:rPr>
              <a:t>о</a:t>
            </a:r>
            <a:r>
              <a:rPr lang="ru-RU" b="1" dirty="0" smtClean="0">
                <a:solidFill>
                  <a:schemeClr val="bg1"/>
                </a:solidFill>
                <a:effectLst>
                  <a:outerShdw blurRad="38100" dist="38100" dir="2700000" algn="tl">
                    <a:srgbClr val="000000">
                      <a:alpha val="43137"/>
                    </a:srgbClr>
                  </a:outerShdw>
                </a:effectLst>
              </a:rPr>
              <a:t>прос;</a:t>
            </a:r>
          </a:p>
          <a:p>
            <a:pPr>
              <a:spcBef>
                <a:spcPts val="0"/>
              </a:spcBef>
            </a:pPr>
            <a:r>
              <a:rPr lang="ru-RU" b="1" dirty="0">
                <a:solidFill>
                  <a:schemeClr val="bg1"/>
                </a:solidFill>
                <a:effectLst>
                  <a:outerShdw blurRad="38100" dist="38100" dir="2700000" algn="tl">
                    <a:srgbClr val="000000">
                      <a:alpha val="43137"/>
                    </a:srgbClr>
                  </a:outerShdw>
                </a:effectLst>
              </a:rPr>
              <a:t>э</a:t>
            </a:r>
            <a:r>
              <a:rPr lang="ru-RU" b="1" dirty="0" smtClean="0">
                <a:solidFill>
                  <a:schemeClr val="bg1"/>
                </a:solidFill>
                <a:effectLst>
                  <a:outerShdw blurRad="38100" dist="38100" dir="2700000" algn="tl">
                    <a:srgbClr val="000000">
                      <a:alpha val="43137"/>
                    </a:srgbClr>
                  </a:outerShdw>
                </a:effectLst>
              </a:rPr>
              <a:t>ксперимент;</a:t>
            </a:r>
          </a:p>
          <a:p>
            <a:pPr>
              <a:spcBef>
                <a:spcPts val="0"/>
              </a:spcBef>
            </a:pPr>
            <a:r>
              <a:rPr lang="ru-RU" b="1" dirty="0">
                <a:solidFill>
                  <a:schemeClr val="bg1"/>
                </a:solidFill>
                <a:effectLst>
                  <a:outerShdw blurRad="38100" dist="38100" dir="2700000" algn="tl">
                    <a:srgbClr val="000000">
                      <a:alpha val="43137"/>
                    </a:srgbClr>
                  </a:outerShdw>
                </a:effectLst>
              </a:rPr>
              <a:t>и</a:t>
            </a:r>
            <a:r>
              <a:rPr lang="ru-RU" b="1" dirty="0" smtClean="0">
                <a:solidFill>
                  <a:schemeClr val="bg1"/>
                </a:solidFill>
                <a:effectLst>
                  <a:outerShdw blurRad="38100" dist="38100" dir="2700000" algn="tl">
                    <a:srgbClr val="000000">
                      <a:alpha val="43137"/>
                    </a:srgbClr>
                  </a:outerShdw>
                </a:effectLst>
              </a:rPr>
              <a:t>нструментальное обследование</a:t>
            </a:r>
          </a:p>
          <a:p>
            <a:pPr>
              <a:spcBef>
                <a:spcPts val="0"/>
              </a:spcBef>
            </a:pPr>
            <a:r>
              <a:rPr lang="ru-RU" b="1" dirty="0">
                <a:solidFill>
                  <a:schemeClr val="bg1"/>
                </a:solidFill>
                <a:effectLst>
                  <a:outerShdw blurRad="38100" dist="38100" dir="2700000" algn="tl">
                    <a:srgbClr val="000000">
                      <a:alpha val="43137"/>
                    </a:srgbClr>
                  </a:outerShdw>
                </a:effectLst>
              </a:rPr>
              <a:t>и</a:t>
            </a:r>
            <a:r>
              <a:rPr lang="ru-RU" b="1" dirty="0" smtClean="0">
                <a:solidFill>
                  <a:schemeClr val="bg1"/>
                </a:solidFill>
                <a:effectLst>
                  <a:outerShdw blurRad="38100" dist="38100" dir="2700000" algn="tl">
                    <a:srgbClr val="000000">
                      <a:alpha val="43137"/>
                    </a:srgbClr>
                  </a:outerShdw>
                </a:effectLst>
              </a:rPr>
              <a:t>стребование документов;</a:t>
            </a:r>
          </a:p>
          <a:p>
            <a:pPr>
              <a:spcBef>
                <a:spcPts val="0"/>
              </a:spcBef>
            </a:pPr>
            <a:r>
              <a:rPr lang="ru-RU" b="1" dirty="0">
                <a:solidFill>
                  <a:schemeClr val="bg1"/>
                </a:solidFill>
                <a:effectLst>
                  <a:outerShdw blurRad="38100" dist="38100" dir="2700000" algn="tl">
                    <a:srgbClr val="000000">
                      <a:alpha val="43137"/>
                    </a:srgbClr>
                  </a:outerShdw>
                </a:effectLst>
              </a:rPr>
              <a:t>и</a:t>
            </a:r>
            <a:r>
              <a:rPr lang="ru-RU" b="1" dirty="0" smtClean="0">
                <a:solidFill>
                  <a:schemeClr val="bg1"/>
                </a:solidFill>
                <a:effectLst>
                  <a:outerShdw blurRad="38100" dist="38100" dir="2700000" algn="tl">
                    <a:srgbClr val="000000">
                      <a:alpha val="43137"/>
                    </a:srgbClr>
                  </a:outerShdw>
                </a:effectLst>
              </a:rPr>
              <a:t>спытание;</a:t>
            </a:r>
          </a:p>
          <a:p>
            <a:pPr>
              <a:spcBef>
                <a:spcPts val="0"/>
              </a:spcBef>
            </a:pPr>
            <a:r>
              <a:rPr lang="ru-RU" b="1" dirty="0" smtClean="0">
                <a:solidFill>
                  <a:schemeClr val="bg1"/>
                </a:solidFill>
                <a:effectLst>
                  <a:outerShdw blurRad="38100" dist="38100" dir="2700000" algn="tl">
                    <a:srgbClr val="000000">
                      <a:alpha val="43137"/>
                    </a:srgbClr>
                  </a:outerShdw>
                </a:effectLst>
              </a:rPr>
              <a:t>экспертиза</a:t>
            </a:r>
          </a:p>
        </p:txBody>
      </p:sp>
      <p:sp>
        <p:nvSpPr>
          <p:cNvPr id="5" name="Текст 2"/>
          <p:cNvSpPr txBox="1">
            <a:spLocks/>
          </p:cNvSpPr>
          <p:nvPr/>
        </p:nvSpPr>
        <p:spPr>
          <a:xfrm>
            <a:off x="4571120" y="3214835"/>
            <a:ext cx="3070537" cy="2338940"/>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rmAutofit/>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pPr algn="ctr"/>
            <a:r>
              <a:rPr lang="ru-RU" b="1" dirty="0" smtClean="0">
                <a:solidFill>
                  <a:srgbClr val="C00000"/>
                </a:solidFill>
                <a:effectLst>
                  <a:outerShdw blurRad="38100" dist="38100" dir="2700000" algn="tl">
                    <a:srgbClr val="000000">
                      <a:alpha val="43137"/>
                    </a:srgbClr>
                  </a:outerShdw>
                </a:effectLst>
              </a:rPr>
              <a:t>Можно</a:t>
            </a:r>
            <a:r>
              <a:rPr lang="ru-RU" b="1" dirty="0" smtClean="0">
                <a:solidFill>
                  <a:schemeClr val="bg1"/>
                </a:solidFill>
                <a:effectLst>
                  <a:outerShdw blurRad="38100" dist="38100" dir="2700000" algn="tl">
                    <a:srgbClr val="000000">
                      <a:alpha val="43137"/>
                    </a:srgbClr>
                  </a:outerShdw>
                </a:effectLst>
              </a:rPr>
              <a:t> применять:  фотосъемка, аудио-, видеозапись</a:t>
            </a:r>
            <a:endParaRPr lang="ru-RU" b="1" dirty="0">
              <a:solidFill>
                <a:schemeClr val="bg1"/>
              </a:solidFill>
              <a:effectLst>
                <a:outerShdw blurRad="38100" dist="38100" dir="2700000" algn="tl">
                  <a:srgbClr val="000000">
                    <a:alpha val="43137"/>
                  </a:srgbClr>
                </a:outerShdw>
              </a:effectLst>
            </a:endParaRPr>
          </a:p>
        </p:txBody>
      </p:sp>
      <p:sp>
        <p:nvSpPr>
          <p:cNvPr id="6" name="Текст 2"/>
          <p:cNvSpPr txBox="1">
            <a:spLocks/>
          </p:cNvSpPr>
          <p:nvPr/>
        </p:nvSpPr>
        <p:spPr>
          <a:xfrm>
            <a:off x="1309036" y="5698155"/>
            <a:ext cx="9413507" cy="904775"/>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rmAutofit/>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pPr algn="ctr"/>
            <a:r>
              <a:rPr lang="ru-RU" sz="3200" b="1" dirty="0" smtClean="0">
                <a:solidFill>
                  <a:srgbClr val="C00000"/>
                </a:solidFill>
                <a:effectLst>
                  <a:outerShdw blurRad="38100" dist="38100" dir="2700000" algn="tl">
                    <a:srgbClr val="000000">
                      <a:alpha val="43137"/>
                    </a:srgbClr>
                  </a:outerShdw>
                </a:effectLst>
              </a:rPr>
              <a:t>Без уведомления КЛ</a:t>
            </a:r>
            <a:endParaRPr lang="ru-RU" sz="3200" b="1" dirty="0">
              <a:solidFill>
                <a:srgbClr val="C00000"/>
              </a:solidFill>
              <a:effectLst>
                <a:outerShdw blurRad="38100" dist="38100" dir="2700000" algn="tl">
                  <a:srgbClr val="000000">
                    <a:alpha val="43137"/>
                  </a:srgbClr>
                </a:outerShdw>
              </a:effectLst>
            </a:endParaRPr>
          </a:p>
        </p:txBody>
      </p:sp>
      <p:sp>
        <p:nvSpPr>
          <p:cNvPr id="7" name="Текст 2"/>
          <p:cNvSpPr txBox="1">
            <a:spLocks/>
          </p:cNvSpPr>
          <p:nvPr/>
        </p:nvSpPr>
        <p:spPr>
          <a:xfrm>
            <a:off x="7833283" y="3214835"/>
            <a:ext cx="2889260" cy="2338940"/>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rmAutofit/>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pPr algn="ctr"/>
            <a:r>
              <a:rPr lang="ru-RU" b="1" dirty="0" smtClean="0">
                <a:solidFill>
                  <a:srgbClr val="C00000"/>
                </a:solidFill>
              </a:rPr>
              <a:t>Срок:</a:t>
            </a:r>
            <a:r>
              <a:rPr lang="ru-RU" b="1" dirty="0" smtClean="0">
                <a:solidFill>
                  <a:schemeClr val="bg1"/>
                </a:solidFill>
              </a:rPr>
              <a:t> время сделки и инструментального обследования, испытания или экспертизы</a:t>
            </a:r>
            <a:endParaRPr lang="ru-RU" b="1" dirty="0">
              <a:solidFill>
                <a:schemeClr val="bg1"/>
              </a:solidFill>
            </a:endParaRPr>
          </a:p>
        </p:txBody>
      </p:sp>
    </p:spTree>
    <p:extLst>
      <p:ext uri="{BB962C8B-B14F-4D97-AF65-F5344CB8AC3E}">
        <p14:creationId xmlns:p14="http://schemas.microsoft.com/office/powerpoint/2010/main" val="42361960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0824" y="375386"/>
            <a:ext cx="9287756" cy="852523"/>
          </a:xfrm>
        </p:spPr>
        <p:txBody>
          <a:bodyPr/>
          <a:lstStyle/>
          <a:p>
            <a:pPr algn="ctr"/>
            <a:r>
              <a:rPr lang="ru-RU" sz="3600" b="1" dirty="0" smtClean="0">
                <a:solidFill>
                  <a:srgbClr val="C00000"/>
                </a:solidFill>
                <a:effectLst>
                  <a:outerShdw blurRad="38100" dist="38100" dir="2700000" algn="tl">
                    <a:srgbClr val="000000">
                      <a:alpha val="43137"/>
                    </a:srgbClr>
                  </a:outerShdw>
                </a:effectLst>
              </a:rPr>
              <a:t>Завершение мониторинговой закупки</a:t>
            </a:r>
            <a:br>
              <a:rPr lang="ru-RU" sz="3600" b="1" dirty="0" smtClean="0">
                <a:solidFill>
                  <a:srgbClr val="C00000"/>
                </a:solidFill>
                <a:effectLst>
                  <a:outerShdw blurRad="38100" dist="38100" dir="2700000" algn="tl">
                    <a:srgbClr val="000000">
                      <a:alpha val="43137"/>
                    </a:srgbClr>
                  </a:outerShdw>
                </a:effectLst>
              </a:rPr>
            </a:br>
            <a:endParaRPr lang="ru-RU" sz="3600" b="1" dirty="0">
              <a:solidFill>
                <a:srgbClr val="C00000"/>
              </a:solidFill>
              <a:effectLst>
                <a:outerShdw blurRad="38100" dist="38100" dir="2700000" algn="tl">
                  <a:srgbClr val="000000">
                    <a:alpha val="43137"/>
                  </a:srgbClr>
                </a:outerShdw>
              </a:effectLst>
            </a:endParaRPr>
          </a:p>
        </p:txBody>
      </p:sp>
      <p:sp>
        <p:nvSpPr>
          <p:cNvPr id="4" name="Текст 2"/>
          <p:cNvSpPr txBox="1">
            <a:spLocks/>
          </p:cNvSpPr>
          <p:nvPr/>
        </p:nvSpPr>
        <p:spPr>
          <a:xfrm>
            <a:off x="1350001" y="1703672"/>
            <a:ext cx="3070537" cy="4581624"/>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rmAutofit/>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pPr algn="ctr">
              <a:spcBef>
                <a:spcPts val="0"/>
              </a:spcBef>
            </a:pPr>
            <a:r>
              <a:rPr lang="ru-RU" b="1" dirty="0">
                <a:solidFill>
                  <a:srgbClr val="C00000"/>
                </a:solidFill>
                <a:effectLst>
                  <a:outerShdw blurRad="38100" dist="38100" dir="2700000" algn="tl">
                    <a:srgbClr val="000000">
                      <a:alpha val="43137"/>
                    </a:srgbClr>
                  </a:outerShdw>
                </a:effectLst>
              </a:rPr>
              <a:t>Инспектор</a:t>
            </a:r>
            <a:r>
              <a:rPr lang="ru-RU" b="1" dirty="0" smtClean="0">
                <a:solidFill>
                  <a:srgbClr val="C00000"/>
                </a:solidFill>
                <a:effectLst>
                  <a:outerShdw blurRad="38100" dist="38100" dir="2700000" algn="tl">
                    <a:srgbClr val="000000">
                      <a:alpha val="43137"/>
                    </a:srgbClr>
                  </a:outerShdw>
                </a:effectLst>
              </a:rPr>
              <a:t>:</a:t>
            </a:r>
          </a:p>
          <a:p>
            <a:pPr>
              <a:spcBef>
                <a:spcPts val="0"/>
              </a:spcBef>
            </a:pPr>
            <a:r>
              <a:rPr lang="ru-RU" b="1" dirty="0" smtClean="0">
                <a:solidFill>
                  <a:schemeClr val="bg1"/>
                </a:solidFill>
                <a:effectLst>
                  <a:outerShdw blurRad="38100" dist="38100" dir="2700000" algn="tl">
                    <a:srgbClr val="000000">
                      <a:alpha val="43137"/>
                    </a:srgbClr>
                  </a:outerShdw>
                </a:effectLst>
              </a:rPr>
              <a:t>объявляет КЛ о проведении закупки;</a:t>
            </a:r>
          </a:p>
          <a:p>
            <a:pPr>
              <a:spcBef>
                <a:spcPts val="0"/>
              </a:spcBef>
            </a:pPr>
            <a:r>
              <a:rPr lang="ru-RU" b="1" dirty="0" smtClean="0">
                <a:solidFill>
                  <a:schemeClr val="bg1"/>
                </a:solidFill>
                <a:effectLst>
                  <a:outerShdw blurRad="38100" dist="38100" dir="2700000" algn="tl">
                    <a:srgbClr val="000000">
                      <a:alpha val="43137"/>
                    </a:srgbClr>
                  </a:outerShdw>
                </a:effectLst>
              </a:rPr>
              <a:t>предъявляет КЛ (представителю) удостоверение, копию решения о проведении закупки;</a:t>
            </a:r>
          </a:p>
          <a:p>
            <a:pPr>
              <a:spcBef>
                <a:spcPts val="0"/>
              </a:spcBef>
            </a:pPr>
            <a:r>
              <a:rPr lang="ru-RU" b="1" dirty="0">
                <a:solidFill>
                  <a:schemeClr val="bg1"/>
                </a:solidFill>
                <a:effectLst>
                  <a:outerShdw blurRad="38100" dist="38100" dir="2700000" algn="tl">
                    <a:srgbClr val="000000">
                      <a:alpha val="43137"/>
                    </a:srgbClr>
                  </a:outerShdw>
                </a:effectLst>
              </a:rPr>
              <a:t>н</a:t>
            </a:r>
            <a:r>
              <a:rPr lang="ru-RU" b="1" dirty="0" smtClean="0">
                <a:solidFill>
                  <a:schemeClr val="bg1"/>
                </a:solidFill>
                <a:effectLst>
                  <a:outerShdw blurRad="38100" dist="38100" dir="2700000" algn="tl">
                    <a:srgbClr val="000000">
                      <a:alpha val="43137"/>
                    </a:srgbClr>
                  </a:outerShdw>
                </a:effectLst>
              </a:rPr>
              <a:t>а месте составляет протокол (в 2 экз.) о проведении МЗ и направлении продукции (товаров, работ, услуг) на инструментальное обследование, испытание, экспертизу</a:t>
            </a:r>
            <a:endParaRPr lang="ru-RU" b="1" dirty="0">
              <a:solidFill>
                <a:schemeClr val="bg1"/>
              </a:solidFill>
              <a:effectLst>
                <a:outerShdw blurRad="38100" dist="38100" dir="2700000" algn="tl">
                  <a:srgbClr val="000000">
                    <a:alpha val="43137"/>
                  </a:srgbClr>
                </a:outerShdw>
              </a:effectLst>
            </a:endParaRPr>
          </a:p>
        </p:txBody>
      </p:sp>
      <p:sp>
        <p:nvSpPr>
          <p:cNvPr id="5" name="Текст 2"/>
          <p:cNvSpPr txBox="1">
            <a:spLocks/>
          </p:cNvSpPr>
          <p:nvPr/>
        </p:nvSpPr>
        <p:spPr>
          <a:xfrm>
            <a:off x="4673457" y="1703672"/>
            <a:ext cx="3070537" cy="4581625"/>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rmAutofit/>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pPr algn="ctr"/>
            <a:r>
              <a:rPr lang="ru-RU" b="1" dirty="0" smtClean="0">
                <a:solidFill>
                  <a:schemeClr val="bg1"/>
                </a:solidFill>
                <a:effectLst>
                  <a:outerShdw blurRad="38100" dist="38100" dir="2700000" algn="tl">
                    <a:srgbClr val="000000">
                      <a:alpha val="43137"/>
                    </a:srgbClr>
                  </a:outerShdw>
                </a:effectLst>
              </a:rPr>
              <a:t>Денежные средства возвращаются КНО (за исключением утраты потребит. свойств, расходов КЛ в связи с работами (услугами) в ходе МЗ) путем незамедлительного:</a:t>
            </a:r>
          </a:p>
          <a:p>
            <a:pPr algn="ctr"/>
            <a:r>
              <a:rPr lang="ru-RU" b="1" dirty="0">
                <a:solidFill>
                  <a:schemeClr val="bg1"/>
                </a:solidFill>
                <a:effectLst>
                  <a:outerShdw blurRad="38100" dist="38100" dir="2700000" algn="tl">
                    <a:srgbClr val="000000">
                      <a:alpha val="43137"/>
                    </a:srgbClr>
                  </a:outerShdw>
                </a:effectLst>
              </a:rPr>
              <a:t>в</a:t>
            </a:r>
            <a:r>
              <a:rPr lang="ru-RU" b="1" dirty="0" smtClean="0">
                <a:solidFill>
                  <a:schemeClr val="bg1"/>
                </a:solidFill>
                <a:effectLst>
                  <a:outerShdw blurRad="38100" dist="38100" dir="2700000" algn="tl">
                    <a:srgbClr val="000000">
                      <a:alpha val="43137"/>
                    </a:srgbClr>
                  </a:outerShdw>
                </a:effectLst>
              </a:rPr>
              <a:t>озврата наличных денежных средств;</a:t>
            </a:r>
          </a:p>
          <a:p>
            <a:pPr algn="ctr"/>
            <a:r>
              <a:rPr lang="ru-RU" b="1" dirty="0" smtClean="0">
                <a:solidFill>
                  <a:schemeClr val="bg1"/>
                </a:solidFill>
                <a:effectLst>
                  <a:outerShdw blurRad="38100" dist="38100" dir="2700000" algn="tl">
                    <a:srgbClr val="000000">
                      <a:alpha val="43137"/>
                    </a:srgbClr>
                  </a:outerShdw>
                </a:effectLst>
              </a:rPr>
              <a:t>принятия мер по возврату безналичных денежных средств</a:t>
            </a:r>
            <a:endParaRPr lang="ru-RU" b="1" dirty="0">
              <a:solidFill>
                <a:schemeClr val="bg1"/>
              </a:solidFill>
              <a:effectLst>
                <a:outerShdw blurRad="38100" dist="38100" dir="2700000" algn="tl">
                  <a:srgbClr val="000000">
                    <a:alpha val="43137"/>
                  </a:srgbClr>
                </a:outerShdw>
              </a:effectLst>
            </a:endParaRPr>
          </a:p>
        </p:txBody>
      </p:sp>
      <p:sp>
        <p:nvSpPr>
          <p:cNvPr id="7" name="Текст 2"/>
          <p:cNvSpPr txBox="1">
            <a:spLocks/>
          </p:cNvSpPr>
          <p:nvPr/>
        </p:nvSpPr>
        <p:spPr>
          <a:xfrm>
            <a:off x="7996913" y="1703672"/>
            <a:ext cx="2889260" cy="4581624"/>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rmAutofit/>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pPr algn="ctr"/>
            <a:r>
              <a:rPr lang="ru-RU" b="1" dirty="0" smtClean="0">
                <a:solidFill>
                  <a:schemeClr val="bg1"/>
                </a:solidFill>
                <a:effectLst>
                  <a:outerShdw blurRad="38100" dist="38100" dir="2700000" algn="tl">
                    <a:srgbClr val="000000">
                      <a:alpha val="43137"/>
                    </a:srgbClr>
                  </a:outerShdw>
                </a:effectLst>
              </a:rPr>
              <a:t>Продукция (товары) возвращаются КЛ (за исключением утраты потребит. свойств, расходов КЛ в связи с работами (услугами) в ходе МЗ) </a:t>
            </a:r>
            <a:endParaRPr lang="ru-RU"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1916471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2920" y="375385"/>
            <a:ext cx="8825659" cy="748021"/>
          </a:xfrm>
        </p:spPr>
        <p:txBody>
          <a:bodyPr/>
          <a:lstStyle/>
          <a:p>
            <a:pPr algn="ctr"/>
            <a:r>
              <a:rPr lang="ru-RU" sz="3600" b="1" dirty="0" smtClean="0">
                <a:solidFill>
                  <a:srgbClr val="C00000"/>
                </a:solidFill>
                <a:effectLst>
                  <a:outerShdw blurRad="38100" dist="38100" dir="2700000" algn="tl">
                    <a:srgbClr val="000000">
                      <a:alpha val="43137"/>
                    </a:srgbClr>
                  </a:outerShdw>
                </a:effectLst>
              </a:rPr>
              <a:t>Мониторинговая закупка</a:t>
            </a:r>
            <a:br>
              <a:rPr lang="ru-RU" sz="3600" b="1" dirty="0" smtClean="0">
                <a:solidFill>
                  <a:srgbClr val="C00000"/>
                </a:solidFill>
                <a:effectLst>
                  <a:outerShdw blurRad="38100" dist="38100" dir="2700000" algn="tl">
                    <a:srgbClr val="000000">
                      <a:alpha val="43137"/>
                    </a:srgbClr>
                  </a:outerShdw>
                </a:effectLst>
              </a:rPr>
            </a:br>
            <a:endParaRPr lang="ru-RU" sz="3600" b="1" dirty="0">
              <a:solidFill>
                <a:srgbClr val="C00000"/>
              </a:solidFill>
              <a:effectLst>
                <a:outerShdw blurRad="38100" dist="38100" dir="2700000" algn="tl">
                  <a:srgbClr val="000000">
                    <a:alpha val="43137"/>
                  </a:srgbClr>
                </a:outerShdw>
              </a:effectLst>
            </a:endParaRPr>
          </a:p>
        </p:txBody>
      </p:sp>
      <p:sp>
        <p:nvSpPr>
          <p:cNvPr id="5" name="Текст 2"/>
          <p:cNvSpPr txBox="1">
            <a:spLocks/>
          </p:cNvSpPr>
          <p:nvPr/>
        </p:nvSpPr>
        <p:spPr>
          <a:xfrm>
            <a:off x="1384664" y="1341120"/>
            <a:ext cx="9292046" cy="1027611"/>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Autofit/>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pPr algn="ctr"/>
            <a:r>
              <a:rPr lang="ru-RU" sz="1600" b="1" dirty="0">
                <a:solidFill>
                  <a:srgbClr val="C00000"/>
                </a:solidFill>
                <a:effectLst>
                  <a:outerShdw blurRad="38100" dist="38100" dir="2700000" algn="tl">
                    <a:srgbClr val="000000">
                      <a:alpha val="43137"/>
                    </a:srgbClr>
                  </a:outerShdw>
                </a:effectLst>
              </a:rPr>
              <a:t>Внеплановая </a:t>
            </a:r>
            <a:r>
              <a:rPr lang="ru-RU" sz="1600" b="1" dirty="0" smtClean="0">
                <a:solidFill>
                  <a:srgbClr val="C00000"/>
                </a:solidFill>
                <a:effectLst>
                  <a:outerShdw blurRad="38100" dist="38100" dir="2700000" algn="tl">
                    <a:srgbClr val="000000">
                      <a:alpha val="43137"/>
                    </a:srgbClr>
                  </a:outerShdw>
                </a:effectLst>
              </a:rPr>
              <a:t>мониторинговая закупка –  </a:t>
            </a:r>
            <a:r>
              <a:rPr lang="ru-RU" sz="1600" b="1" dirty="0">
                <a:solidFill>
                  <a:srgbClr val="C00000"/>
                </a:solidFill>
                <a:effectLst>
                  <a:outerShdw blurRad="38100" dist="38100" dir="2700000" algn="tl">
                    <a:srgbClr val="000000">
                      <a:alpha val="43137"/>
                    </a:srgbClr>
                  </a:outerShdw>
                </a:effectLst>
              </a:rPr>
              <a:t/>
            </a:r>
            <a:br>
              <a:rPr lang="ru-RU" sz="1600" b="1" dirty="0">
                <a:solidFill>
                  <a:srgbClr val="C00000"/>
                </a:solidFill>
                <a:effectLst>
                  <a:outerShdw blurRad="38100" dist="38100" dir="2700000" algn="tl">
                    <a:srgbClr val="000000">
                      <a:alpha val="43137"/>
                    </a:srgbClr>
                  </a:outerShdw>
                </a:effectLst>
              </a:rPr>
            </a:br>
            <a:r>
              <a:rPr lang="ru-RU" sz="1600" b="1" dirty="0" smtClean="0">
                <a:solidFill>
                  <a:schemeClr val="bg2">
                    <a:lumMod val="50000"/>
                  </a:schemeClr>
                </a:solidFill>
                <a:effectLst>
                  <a:outerShdw blurRad="38100" dist="38100" dir="2700000" algn="tl">
                    <a:srgbClr val="000000">
                      <a:alpha val="43137"/>
                    </a:srgbClr>
                  </a:outerShdw>
                </a:effectLst>
              </a:rPr>
              <a:t>по </a:t>
            </a:r>
            <a:r>
              <a:rPr lang="ru-RU" sz="1600" b="1" dirty="0">
                <a:solidFill>
                  <a:schemeClr val="bg2">
                    <a:lumMod val="50000"/>
                  </a:schemeClr>
                </a:solidFill>
                <a:effectLst>
                  <a:outerShdw blurRad="38100" dist="38100" dir="2700000" algn="tl">
                    <a:srgbClr val="000000">
                      <a:alpha val="43137"/>
                    </a:srgbClr>
                  </a:outerShdw>
                </a:effectLst>
              </a:rPr>
              <a:t>согласованию с </a:t>
            </a:r>
            <a:r>
              <a:rPr lang="ru-RU" sz="1600" b="1" dirty="0" smtClean="0">
                <a:solidFill>
                  <a:schemeClr val="bg2">
                    <a:lumMod val="50000"/>
                  </a:schemeClr>
                </a:solidFill>
                <a:effectLst>
                  <a:outerShdw blurRad="38100" dist="38100" dir="2700000" algn="tl">
                    <a:srgbClr val="000000">
                      <a:alpha val="43137"/>
                    </a:srgbClr>
                  </a:outerShdw>
                </a:effectLst>
              </a:rPr>
              <a:t>прокуратурой </a:t>
            </a:r>
          </a:p>
          <a:p>
            <a:pPr algn="ctr"/>
            <a:r>
              <a:rPr lang="ru-RU" sz="1600" b="1" dirty="0" smtClean="0">
                <a:solidFill>
                  <a:schemeClr val="bg2">
                    <a:lumMod val="50000"/>
                  </a:schemeClr>
                </a:solidFill>
                <a:effectLst>
                  <a:outerShdw blurRad="38100" dist="38100" dir="2700000" algn="tl">
                    <a:srgbClr val="000000">
                      <a:alpha val="43137"/>
                    </a:srgbClr>
                  </a:outerShdw>
                </a:effectLst>
              </a:rPr>
              <a:t>(</a:t>
            </a:r>
            <a:r>
              <a:rPr lang="ru-RU" sz="1600" b="1" dirty="0" err="1" smtClean="0">
                <a:solidFill>
                  <a:schemeClr val="bg2">
                    <a:lumMod val="50000"/>
                  </a:schemeClr>
                </a:solidFill>
                <a:effectLst>
                  <a:outerShdw blurRad="38100" dist="38100" dir="2700000" algn="tl">
                    <a:srgbClr val="000000">
                      <a:alpha val="43137"/>
                    </a:srgbClr>
                  </a:outerShdw>
                </a:effectLst>
              </a:rPr>
              <a:t>искл</a:t>
            </a:r>
            <a:r>
              <a:rPr lang="ru-RU" sz="1600" b="1" dirty="0" smtClean="0">
                <a:solidFill>
                  <a:schemeClr val="bg2">
                    <a:lumMod val="50000"/>
                  </a:schemeClr>
                </a:solidFill>
                <a:effectLst>
                  <a:outerShdw blurRad="38100" dist="38100" dir="2700000" algn="tl">
                    <a:srgbClr val="000000">
                      <a:alpha val="43137"/>
                    </a:srgbClr>
                  </a:outerShdw>
                </a:effectLst>
              </a:rPr>
              <a:t>. – ч.14 ст. 68 ФЗ № 248-ФЗ)</a:t>
            </a:r>
            <a:endParaRPr lang="ru-RU" sz="1600" b="1" dirty="0">
              <a:solidFill>
                <a:schemeClr val="bg2">
                  <a:lumMod val="50000"/>
                </a:schemeClr>
              </a:solidFill>
            </a:endParaRPr>
          </a:p>
        </p:txBody>
      </p:sp>
      <p:sp>
        <p:nvSpPr>
          <p:cNvPr id="6" name="Текст 2"/>
          <p:cNvSpPr txBox="1">
            <a:spLocks/>
          </p:cNvSpPr>
          <p:nvPr/>
        </p:nvSpPr>
        <p:spPr>
          <a:xfrm>
            <a:off x="1356058" y="2793273"/>
            <a:ext cx="9320652" cy="1872344"/>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Autofit/>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pPr algn="ctr"/>
            <a:r>
              <a:rPr lang="ru-RU" b="1" dirty="0">
                <a:solidFill>
                  <a:schemeClr val="bg2">
                    <a:lumMod val="50000"/>
                  </a:schemeClr>
                </a:solidFill>
                <a:effectLst>
                  <a:outerShdw blurRad="38100" dist="38100" dir="2700000" algn="tl">
                    <a:srgbClr val="000000">
                      <a:alpha val="43137"/>
                    </a:srgbClr>
                  </a:outerShdw>
                </a:effectLst>
              </a:rPr>
              <a:t>При выявлении </a:t>
            </a:r>
            <a:r>
              <a:rPr lang="ru-RU" b="1" dirty="0">
                <a:solidFill>
                  <a:srgbClr val="C00000"/>
                </a:solidFill>
                <a:effectLst>
                  <a:outerShdw blurRad="38100" dist="38100" dir="2700000" algn="tl">
                    <a:srgbClr val="000000">
                      <a:alpha val="43137"/>
                    </a:srgbClr>
                  </a:outerShdw>
                </a:effectLst>
              </a:rPr>
              <a:t>нарушений </a:t>
            </a:r>
            <a:r>
              <a:rPr lang="ru-RU" b="1" dirty="0" smtClean="0">
                <a:solidFill>
                  <a:srgbClr val="C00000"/>
                </a:solidFill>
                <a:effectLst>
                  <a:outerShdw blurRad="38100" dist="38100" dir="2700000" algn="tl">
                    <a:srgbClr val="000000">
                      <a:alpha val="43137"/>
                    </a:srgbClr>
                  </a:outerShdw>
                </a:effectLst>
              </a:rPr>
              <a:t>ОТ</a:t>
            </a:r>
            <a:r>
              <a:rPr lang="ru-RU" b="1" dirty="0">
                <a:solidFill>
                  <a:schemeClr val="bg2">
                    <a:lumMod val="50000"/>
                  </a:schemeClr>
                </a:solidFill>
                <a:effectLst>
                  <a:outerShdw blurRad="38100" dist="38100" dir="2700000" algn="tl">
                    <a:srgbClr val="000000">
                      <a:alpha val="43137"/>
                    </a:srgbClr>
                  </a:outerShdw>
                </a:effectLst>
              </a:rPr>
              <a:t>, за которые предусмотрена </a:t>
            </a:r>
            <a:r>
              <a:rPr lang="ru-RU" b="1" dirty="0" smtClean="0">
                <a:solidFill>
                  <a:srgbClr val="C00000"/>
                </a:solidFill>
                <a:effectLst>
                  <a:outerShdw blurRad="38100" dist="38100" dir="2700000" algn="tl">
                    <a:srgbClr val="000000">
                      <a:alpha val="43137"/>
                    </a:srgbClr>
                  </a:outerShdw>
                </a:effectLst>
              </a:rPr>
              <a:t>административная ответственность </a:t>
            </a:r>
            <a:r>
              <a:rPr lang="ru-RU" b="1" dirty="0">
                <a:solidFill>
                  <a:schemeClr val="bg2">
                    <a:lumMod val="50000"/>
                  </a:schemeClr>
                </a:solidFill>
                <a:effectLst>
                  <a:outerShdw blurRad="38100" dist="38100" dir="2700000" algn="tl">
                    <a:srgbClr val="000000">
                      <a:alpha val="43137"/>
                    </a:srgbClr>
                  </a:outerShdw>
                </a:effectLst>
              </a:rPr>
              <a:t>и связанных с</a:t>
            </a:r>
            <a:r>
              <a:rPr lang="ru-RU" b="1" dirty="0" smtClean="0">
                <a:solidFill>
                  <a:srgbClr val="C00000"/>
                </a:solidFill>
                <a:effectLst>
                  <a:outerShdw blurRad="38100" dist="38100" dir="2700000" algn="tl">
                    <a:srgbClr val="000000">
                      <a:alpha val="43137"/>
                    </a:srgbClr>
                  </a:outerShdw>
                </a:effectLst>
              </a:rPr>
              <a:t> производством продукции (товаров, работ, услуг), </a:t>
            </a:r>
            <a:r>
              <a:rPr lang="ru-RU" b="1" dirty="0" smtClean="0">
                <a:solidFill>
                  <a:schemeClr val="bg2">
                    <a:lumMod val="50000"/>
                  </a:schemeClr>
                </a:solidFill>
                <a:effectLst>
                  <a:outerShdw blurRad="38100" dist="38100" dir="2700000" algn="tl">
                    <a:srgbClr val="000000">
                      <a:alpha val="43137"/>
                    </a:srgbClr>
                  </a:outerShdw>
                </a:effectLst>
              </a:rPr>
              <a:t>- инспектор в течение 24 час. направляет уполномоченному </a:t>
            </a:r>
            <a:r>
              <a:rPr lang="ru-RU" b="1" dirty="0" err="1" smtClean="0">
                <a:solidFill>
                  <a:schemeClr val="bg2">
                    <a:lumMod val="50000"/>
                  </a:schemeClr>
                </a:solidFill>
                <a:effectLst>
                  <a:outerShdw blurRad="38100" dist="38100" dir="2700000" algn="tl">
                    <a:srgbClr val="000000">
                      <a:alpha val="43137"/>
                    </a:srgbClr>
                  </a:outerShdw>
                </a:effectLst>
              </a:rPr>
              <a:t>долж</a:t>
            </a:r>
            <a:r>
              <a:rPr lang="ru-RU" b="1" dirty="0" smtClean="0">
                <a:solidFill>
                  <a:schemeClr val="bg2">
                    <a:lumMod val="50000"/>
                  </a:schemeClr>
                </a:solidFill>
                <a:effectLst>
                  <a:outerShdw blurRad="38100" dist="38100" dir="2700000" algn="tl">
                    <a:srgbClr val="000000">
                      <a:alpha val="43137"/>
                    </a:srgbClr>
                  </a:outerShdw>
                </a:effectLst>
              </a:rPr>
              <a:t>. </a:t>
            </a:r>
            <a:r>
              <a:rPr lang="ru-RU" b="1" dirty="0">
                <a:solidFill>
                  <a:schemeClr val="bg2">
                    <a:lumMod val="50000"/>
                  </a:schemeClr>
                </a:solidFill>
                <a:effectLst>
                  <a:outerShdw blurRad="38100" dist="38100" dir="2700000" algn="tl">
                    <a:srgbClr val="000000">
                      <a:alpha val="43137"/>
                    </a:srgbClr>
                  </a:outerShdw>
                </a:effectLst>
              </a:rPr>
              <a:t>л</a:t>
            </a:r>
            <a:r>
              <a:rPr lang="ru-RU" b="1" dirty="0" smtClean="0">
                <a:solidFill>
                  <a:schemeClr val="bg2">
                    <a:lumMod val="50000"/>
                  </a:schemeClr>
                </a:solidFill>
                <a:effectLst>
                  <a:outerShdw blurRad="38100" dist="38100" dir="2700000" algn="tl">
                    <a:srgbClr val="000000">
                      <a:alpha val="43137"/>
                    </a:srgbClr>
                  </a:outerShdw>
                </a:effectLst>
              </a:rPr>
              <a:t>ицу КНО представление о проведении КНМ в отношении производителя (лица, выполняющего работы, услуги)</a:t>
            </a:r>
            <a:endParaRPr lang="ru-RU" b="1" dirty="0">
              <a:solidFill>
                <a:schemeClr val="bg2">
                  <a:lumMod val="50000"/>
                </a:schemeClr>
              </a:solidFill>
              <a:effectLst>
                <a:outerShdw blurRad="38100" dist="38100" dir="2700000" algn="tl">
                  <a:srgbClr val="000000">
                    <a:alpha val="43137"/>
                  </a:srgbClr>
                </a:outerShdw>
              </a:effectLst>
            </a:endParaRPr>
          </a:p>
        </p:txBody>
      </p:sp>
      <p:sp>
        <p:nvSpPr>
          <p:cNvPr id="8" name="Текст 2"/>
          <p:cNvSpPr txBox="1">
            <a:spLocks/>
          </p:cNvSpPr>
          <p:nvPr/>
        </p:nvSpPr>
        <p:spPr>
          <a:xfrm>
            <a:off x="1356058" y="5090159"/>
            <a:ext cx="9320652" cy="1119053"/>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Autofit/>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pPr algn="ctr"/>
            <a:r>
              <a:rPr lang="ru-RU" sz="1600" b="1" dirty="0" smtClean="0">
                <a:solidFill>
                  <a:srgbClr val="C00000"/>
                </a:solidFill>
                <a:effectLst>
                  <a:outerShdw blurRad="38100" dist="38100" dir="2700000" algn="tl">
                    <a:srgbClr val="000000">
                      <a:alpha val="43137"/>
                    </a:srgbClr>
                  </a:outerShdw>
                </a:effectLst>
              </a:rPr>
              <a:t>Акт </a:t>
            </a:r>
            <a:r>
              <a:rPr lang="ru-RU" sz="1600" b="1" dirty="0" smtClean="0">
                <a:solidFill>
                  <a:schemeClr val="bg2">
                    <a:lumMod val="50000"/>
                  </a:schemeClr>
                </a:solidFill>
                <a:effectLst>
                  <a:outerShdw blurRad="38100" dist="38100" dir="2700000" algn="tl">
                    <a:srgbClr val="000000">
                      <a:alpha val="43137"/>
                    </a:srgbClr>
                  </a:outerShdw>
                </a:effectLst>
              </a:rPr>
              <a:t>по результатам мониторинговой закупки – </a:t>
            </a:r>
            <a:r>
              <a:rPr lang="ru-RU" sz="1600" b="1" dirty="0" smtClean="0">
                <a:solidFill>
                  <a:srgbClr val="C00000"/>
                </a:solidFill>
                <a:effectLst>
                  <a:outerShdw blurRad="38100" dist="38100" dir="2700000" algn="tl">
                    <a:srgbClr val="000000">
                      <a:alpha val="43137"/>
                    </a:srgbClr>
                  </a:outerShdw>
                </a:effectLst>
              </a:rPr>
              <a:t>5 дней </a:t>
            </a:r>
            <a:r>
              <a:rPr lang="ru-RU" sz="1600" b="1" dirty="0" smtClean="0">
                <a:solidFill>
                  <a:schemeClr val="bg2">
                    <a:lumMod val="50000"/>
                  </a:schemeClr>
                </a:solidFill>
                <a:effectLst>
                  <a:outerShdw blurRad="38100" dist="38100" dir="2700000" algn="tl">
                    <a:srgbClr val="000000">
                      <a:alpha val="43137"/>
                    </a:srgbClr>
                  </a:outerShdw>
                </a:effectLst>
              </a:rPr>
              <a:t>со дня окончания</a:t>
            </a:r>
          </a:p>
          <a:p>
            <a:pPr algn="ctr"/>
            <a:r>
              <a:rPr lang="ru-RU" sz="1600" b="1" dirty="0" smtClean="0">
                <a:solidFill>
                  <a:schemeClr val="bg2">
                    <a:lumMod val="50000"/>
                  </a:schemeClr>
                </a:solidFill>
                <a:effectLst>
                  <a:outerShdw blurRad="38100" dist="38100" dir="2700000" algn="tl">
                    <a:srgbClr val="000000">
                      <a:alpha val="43137"/>
                    </a:srgbClr>
                  </a:outerShdw>
                </a:effectLst>
              </a:rPr>
              <a:t>Акт направляется КЛ</a:t>
            </a:r>
            <a:endParaRPr lang="ru-RU" sz="1600" b="1" dirty="0">
              <a:solidFill>
                <a:schemeClr val="bg2">
                  <a:lumMod val="50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664580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2920" y="375386"/>
            <a:ext cx="8825659" cy="683394"/>
          </a:xfrm>
        </p:spPr>
        <p:txBody>
          <a:bodyPr/>
          <a:lstStyle/>
          <a:p>
            <a:pPr algn="ctr"/>
            <a:r>
              <a:rPr lang="ru-RU" sz="3600" b="1" dirty="0" smtClean="0">
                <a:solidFill>
                  <a:srgbClr val="C00000"/>
                </a:solidFill>
                <a:effectLst>
                  <a:outerShdw blurRad="38100" dist="38100" dir="2700000" algn="tl">
                    <a:srgbClr val="000000">
                      <a:alpha val="43137"/>
                    </a:srgbClr>
                  </a:outerShdw>
                </a:effectLst>
              </a:rPr>
              <a:t>Выборочный контроль</a:t>
            </a:r>
            <a:endParaRPr lang="ru-RU" sz="3600" b="1" dirty="0">
              <a:solidFill>
                <a:srgbClr val="C00000"/>
              </a:solidFill>
              <a:effectLst>
                <a:outerShdw blurRad="38100" dist="38100" dir="2700000" algn="tl">
                  <a:srgbClr val="000000">
                    <a:alpha val="43137"/>
                  </a:srgbClr>
                </a:outerShdw>
              </a:effectLst>
            </a:endParaRPr>
          </a:p>
        </p:txBody>
      </p:sp>
      <p:sp>
        <p:nvSpPr>
          <p:cNvPr id="3" name="Текст 2"/>
          <p:cNvSpPr>
            <a:spLocks noGrp="1"/>
          </p:cNvSpPr>
          <p:nvPr>
            <p:ph type="body" sz="half" idx="2"/>
          </p:nvPr>
        </p:nvSpPr>
        <p:spPr>
          <a:xfrm>
            <a:off x="1308958" y="1058780"/>
            <a:ext cx="9413585" cy="2011675"/>
          </a:xfr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r>
              <a:rPr lang="ru-RU" sz="1700" b="1" dirty="0">
                <a:solidFill>
                  <a:srgbClr val="C00000"/>
                </a:solidFill>
                <a:effectLst>
                  <a:outerShdw blurRad="38100" dist="38100" dir="2700000" algn="tl">
                    <a:srgbClr val="000000">
                      <a:alpha val="43137"/>
                    </a:srgbClr>
                  </a:outerShdw>
                </a:effectLst>
              </a:rPr>
              <a:t>Выборочный контроль </a:t>
            </a:r>
            <a:r>
              <a:rPr lang="ru-RU" sz="1700" b="1" dirty="0">
                <a:solidFill>
                  <a:schemeClr val="bg1"/>
                </a:solidFill>
                <a:effectLst>
                  <a:outerShdw blurRad="38100" dist="38100" dir="2700000" algn="tl">
                    <a:srgbClr val="000000">
                      <a:alpha val="43137"/>
                    </a:srgbClr>
                  </a:outerShdw>
                </a:effectLst>
              </a:rPr>
              <a:t>– КНМ, проводимое по месту хранения, применения (эксплуатации) и (или) реализации продукции (товаров), представляющее собой инструментальное обследование и (или) отбор проб (образцов) продукции (товаров) в целях подтверждения их соответствия </a:t>
            </a:r>
            <a:r>
              <a:rPr lang="ru-RU" sz="1700" b="1" dirty="0" smtClean="0">
                <a:solidFill>
                  <a:schemeClr val="bg1"/>
                </a:solidFill>
                <a:effectLst>
                  <a:outerShdw blurRad="38100" dist="38100" dir="2700000" algn="tl">
                    <a:srgbClr val="000000">
                      <a:alpha val="43137"/>
                    </a:srgbClr>
                  </a:outerShdw>
                </a:effectLst>
              </a:rPr>
              <a:t> ОТ к </a:t>
            </a:r>
            <a:r>
              <a:rPr lang="ru-RU" sz="1700" b="1" dirty="0">
                <a:solidFill>
                  <a:schemeClr val="bg1"/>
                </a:solidFill>
                <a:effectLst>
                  <a:outerShdw blurRad="38100" dist="38100" dir="2700000" algn="tl">
                    <a:srgbClr val="000000">
                      <a:alpha val="43137"/>
                    </a:srgbClr>
                  </a:outerShdw>
                </a:effectLst>
              </a:rPr>
              <a:t>безопасности и (или) </a:t>
            </a:r>
            <a:r>
              <a:rPr lang="ru-RU" sz="1700" b="1" dirty="0" smtClean="0">
                <a:solidFill>
                  <a:schemeClr val="bg1"/>
                </a:solidFill>
                <a:effectLst>
                  <a:outerShdw blurRad="38100" dist="38100" dir="2700000" algn="tl">
                    <a:srgbClr val="000000">
                      <a:alpha val="43137"/>
                    </a:srgbClr>
                  </a:outerShdw>
                </a:effectLst>
              </a:rPr>
              <a:t>качеству</a:t>
            </a:r>
            <a:r>
              <a:rPr lang="ru-RU" dirty="0" smtClean="0">
                <a:effectLst>
                  <a:outerShdw blurRad="38100" dist="38100" dir="2700000" algn="tl">
                    <a:srgbClr val="000000">
                      <a:alpha val="43137"/>
                    </a:srgbClr>
                  </a:outerShdw>
                </a:effectLst>
              </a:rPr>
              <a:t> </a:t>
            </a:r>
            <a:endParaRPr lang="ru-RU" dirty="0">
              <a:effectLst>
                <a:outerShdw blurRad="38100" dist="38100" dir="2700000" algn="tl">
                  <a:srgbClr val="000000">
                    <a:alpha val="43137"/>
                  </a:srgbClr>
                </a:outerShdw>
              </a:effectLst>
            </a:endParaRPr>
          </a:p>
        </p:txBody>
      </p:sp>
      <p:sp>
        <p:nvSpPr>
          <p:cNvPr id="4" name="Текст 2"/>
          <p:cNvSpPr txBox="1">
            <a:spLocks/>
          </p:cNvSpPr>
          <p:nvPr/>
        </p:nvSpPr>
        <p:spPr>
          <a:xfrm>
            <a:off x="1308957" y="3205211"/>
            <a:ext cx="6363293" cy="2338939"/>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rmAutofit fontScale="85000" lnSpcReduction="20000"/>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pPr algn="ctr"/>
            <a:r>
              <a:rPr lang="ru-RU" sz="2400" b="1" dirty="0">
                <a:solidFill>
                  <a:srgbClr val="C00000"/>
                </a:solidFill>
              </a:rPr>
              <a:t>КНД:</a:t>
            </a:r>
          </a:p>
          <a:p>
            <a:pPr>
              <a:spcBef>
                <a:spcPts val="0"/>
              </a:spcBef>
            </a:pPr>
            <a:r>
              <a:rPr lang="ru-RU" b="1" dirty="0">
                <a:solidFill>
                  <a:schemeClr val="bg1"/>
                </a:solidFill>
              </a:rPr>
              <a:t>о</a:t>
            </a:r>
            <a:r>
              <a:rPr lang="ru-RU" b="1" dirty="0" smtClean="0">
                <a:solidFill>
                  <a:schemeClr val="bg1"/>
                </a:solidFill>
              </a:rPr>
              <a:t>смотр;</a:t>
            </a:r>
          </a:p>
          <a:p>
            <a:pPr>
              <a:spcBef>
                <a:spcPts val="0"/>
              </a:spcBef>
            </a:pPr>
            <a:r>
              <a:rPr lang="ru-RU" b="1" dirty="0">
                <a:solidFill>
                  <a:schemeClr val="bg1"/>
                </a:solidFill>
              </a:rPr>
              <a:t>п</a:t>
            </a:r>
            <a:r>
              <a:rPr lang="ru-RU" b="1" dirty="0" smtClean="0">
                <a:solidFill>
                  <a:schemeClr val="bg1"/>
                </a:solidFill>
              </a:rPr>
              <a:t>олучение письменных объяснений;</a:t>
            </a:r>
          </a:p>
          <a:p>
            <a:pPr>
              <a:spcBef>
                <a:spcPts val="0"/>
              </a:spcBef>
            </a:pPr>
            <a:r>
              <a:rPr lang="ru-RU" b="1" dirty="0" smtClean="0">
                <a:solidFill>
                  <a:schemeClr val="bg1"/>
                </a:solidFill>
              </a:rPr>
              <a:t>истребование документов;</a:t>
            </a:r>
          </a:p>
          <a:p>
            <a:pPr>
              <a:spcBef>
                <a:spcPts val="0"/>
              </a:spcBef>
            </a:pPr>
            <a:r>
              <a:rPr lang="ru-RU" b="1" dirty="0">
                <a:solidFill>
                  <a:schemeClr val="bg1"/>
                </a:solidFill>
              </a:rPr>
              <a:t>о</a:t>
            </a:r>
            <a:r>
              <a:rPr lang="ru-RU" b="1" dirty="0" smtClean="0">
                <a:solidFill>
                  <a:schemeClr val="bg1"/>
                </a:solidFill>
              </a:rPr>
              <a:t>тбор проб (образцов) (при отсутствии возможности оценки соблюдения ОТ иными способами; в присутствии КЛ; с применением видеозаписи (предусмотрено положением о контроле);</a:t>
            </a:r>
          </a:p>
          <a:p>
            <a:pPr>
              <a:spcBef>
                <a:spcPts val="0"/>
              </a:spcBef>
            </a:pPr>
            <a:r>
              <a:rPr lang="ru-RU" b="1" dirty="0">
                <a:solidFill>
                  <a:schemeClr val="bg1"/>
                </a:solidFill>
              </a:rPr>
              <a:t>и</a:t>
            </a:r>
            <a:r>
              <a:rPr lang="ru-RU" b="1" dirty="0" smtClean="0">
                <a:solidFill>
                  <a:schemeClr val="bg1"/>
                </a:solidFill>
              </a:rPr>
              <a:t>нструментальное обследование;</a:t>
            </a:r>
          </a:p>
          <a:p>
            <a:pPr>
              <a:spcBef>
                <a:spcPts val="0"/>
              </a:spcBef>
            </a:pPr>
            <a:r>
              <a:rPr lang="ru-RU" b="1" dirty="0">
                <a:solidFill>
                  <a:schemeClr val="bg1"/>
                </a:solidFill>
              </a:rPr>
              <a:t>и</a:t>
            </a:r>
            <a:r>
              <a:rPr lang="ru-RU" b="1" dirty="0" smtClean="0">
                <a:solidFill>
                  <a:schemeClr val="bg1"/>
                </a:solidFill>
              </a:rPr>
              <a:t>спытание;</a:t>
            </a:r>
          </a:p>
          <a:p>
            <a:pPr>
              <a:spcBef>
                <a:spcPts val="0"/>
              </a:spcBef>
            </a:pPr>
            <a:r>
              <a:rPr lang="ru-RU" b="1" dirty="0" smtClean="0">
                <a:solidFill>
                  <a:schemeClr val="bg1"/>
                </a:solidFill>
              </a:rPr>
              <a:t>экспертиза</a:t>
            </a:r>
          </a:p>
        </p:txBody>
      </p:sp>
      <p:sp>
        <p:nvSpPr>
          <p:cNvPr id="6" name="Текст 2"/>
          <p:cNvSpPr txBox="1">
            <a:spLocks/>
          </p:cNvSpPr>
          <p:nvPr/>
        </p:nvSpPr>
        <p:spPr>
          <a:xfrm>
            <a:off x="1309036" y="5698155"/>
            <a:ext cx="9413507" cy="904775"/>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rmAutofit/>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pPr algn="ctr"/>
            <a:r>
              <a:rPr lang="ru-RU" sz="3200" b="1" dirty="0" smtClean="0">
                <a:solidFill>
                  <a:srgbClr val="C00000"/>
                </a:solidFill>
                <a:effectLst>
                  <a:outerShdw blurRad="38100" dist="38100" dir="2700000" algn="tl">
                    <a:srgbClr val="000000">
                      <a:alpha val="43137"/>
                    </a:srgbClr>
                  </a:outerShdw>
                </a:effectLst>
              </a:rPr>
              <a:t>Без уведомления КЛ</a:t>
            </a:r>
            <a:endParaRPr lang="ru-RU" sz="3200" b="1" dirty="0">
              <a:solidFill>
                <a:srgbClr val="C00000"/>
              </a:solidFill>
              <a:effectLst>
                <a:outerShdw blurRad="38100" dist="38100" dir="2700000" algn="tl">
                  <a:srgbClr val="000000">
                    <a:alpha val="43137"/>
                  </a:srgbClr>
                </a:outerShdw>
              </a:effectLst>
            </a:endParaRPr>
          </a:p>
        </p:txBody>
      </p:sp>
      <p:sp>
        <p:nvSpPr>
          <p:cNvPr id="7" name="Текст 2"/>
          <p:cNvSpPr txBox="1">
            <a:spLocks/>
          </p:cNvSpPr>
          <p:nvPr/>
        </p:nvSpPr>
        <p:spPr>
          <a:xfrm>
            <a:off x="7833283" y="3214835"/>
            <a:ext cx="2889260" cy="2329315"/>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rmAutofit/>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pPr algn="ctr"/>
            <a:endParaRPr lang="ru-RU" sz="2000" b="1" dirty="0" smtClean="0">
              <a:solidFill>
                <a:srgbClr val="C00000"/>
              </a:solidFill>
              <a:effectLst>
                <a:outerShdw blurRad="38100" dist="38100" dir="2700000" algn="tl">
                  <a:srgbClr val="000000">
                    <a:alpha val="43137"/>
                  </a:srgbClr>
                </a:outerShdw>
              </a:effectLst>
            </a:endParaRPr>
          </a:p>
          <a:p>
            <a:pPr algn="ctr"/>
            <a:r>
              <a:rPr lang="ru-RU" sz="2000" b="1" dirty="0" smtClean="0">
                <a:solidFill>
                  <a:srgbClr val="C00000"/>
                </a:solidFill>
              </a:rPr>
              <a:t>Срок: </a:t>
            </a:r>
          </a:p>
          <a:p>
            <a:pPr algn="ctr"/>
            <a:r>
              <a:rPr lang="ru-RU" sz="1500" b="1" dirty="0" smtClean="0">
                <a:solidFill>
                  <a:schemeClr val="bg1"/>
                </a:solidFill>
              </a:rPr>
              <a:t>период </a:t>
            </a:r>
            <a:r>
              <a:rPr lang="ru-RU" sz="1500" b="1" dirty="0">
                <a:solidFill>
                  <a:schemeClr val="bg1"/>
                </a:solidFill>
              </a:rPr>
              <a:t>времени, в течение которого проводятся изъятие проб (</a:t>
            </a:r>
            <a:r>
              <a:rPr lang="ru-RU" sz="1500" b="1" dirty="0" smtClean="0">
                <a:solidFill>
                  <a:schemeClr val="bg1"/>
                </a:solidFill>
              </a:rPr>
              <a:t>образцов), экспертизы</a:t>
            </a:r>
          </a:p>
          <a:p>
            <a:pPr algn="ctr"/>
            <a:endParaRPr lang="ru-RU" sz="1500" b="1" dirty="0">
              <a:solidFill>
                <a:schemeClr val="bg1"/>
              </a:solidFill>
            </a:endParaRPr>
          </a:p>
        </p:txBody>
      </p:sp>
    </p:spTree>
    <p:extLst>
      <p:ext uri="{BB962C8B-B14F-4D97-AF65-F5344CB8AC3E}">
        <p14:creationId xmlns:p14="http://schemas.microsoft.com/office/powerpoint/2010/main" val="37941132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0824" y="375386"/>
            <a:ext cx="9287756" cy="852523"/>
          </a:xfrm>
        </p:spPr>
        <p:txBody>
          <a:bodyPr/>
          <a:lstStyle/>
          <a:p>
            <a:pPr algn="ctr"/>
            <a:r>
              <a:rPr lang="ru-RU" sz="3600" b="1" dirty="0" smtClean="0">
                <a:solidFill>
                  <a:srgbClr val="C00000"/>
                </a:solidFill>
                <a:effectLst>
                  <a:outerShdw blurRad="38100" dist="38100" dir="2700000" algn="tl">
                    <a:srgbClr val="000000">
                      <a:alpha val="43137"/>
                    </a:srgbClr>
                  </a:outerShdw>
                </a:effectLst>
              </a:rPr>
              <a:t>Выборочный контроль</a:t>
            </a:r>
            <a:br>
              <a:rPr lang="ru-RU" sz="3600" b="1" dirty="0" smtClean="0">
                <a:solidFill>
                  <a:srgbClr val="C00000"/>
                </a:solidFill>
                <a:effectLst>
                  <a:outerShdw blurRad="38100" dist="38100" dir="2700000" algn="tl">
                    <a:srgbClr val="000000">
                      <a:alpha val="43137"/>
                    </a:srgbClr>
                  </a:outerShdw>
                </a:effectLst>
              </a:rPr>
            </a:br>
            <a:endParaRPr lang="ru-RU" sz="3600" b="1" dirty="0">
              <a:solidFill>
                <a:srgbClr val="C00000"/>
              </a:solidFill>
              <a:effectLst>
                <a:outerShdw blurRad="38100" dist="38100" dir="2700000" algn="tl">
                  <a:srgbClr val="000000">
                    <a:alpha val="43137"/>
                  </a:srgbClr>
                </a:outerShdw>
              </a:effectLst>
            </a:endParaRPr>
          </a:p>
        </p:txBody>
      </p:sp>
      <p:sp>
        <p:nvSpPr>
          <p:cNvPr id="4" name="Текст 2"/>
          <p:cNvSpPr txBox="1">
            <a:spLocks/>
          </p:cNvSpPr>
          <p:nvPr/>
        </p:nvSpPr>
        <p:spPr>
          <a:xfrm>
            <a:off x="1350001" y="1349830"/>
            <a:ext cx="3070537" cy="4935466"/>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rmAutofit/>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pPr algn="ctr">
              <a:spcBef>
                <a:spcPts val="0"/>
              </a:spcBef>
            </a:pPr>
            <a:r>
              <a:rPr lang="ru-RU" b="1" dirty="0" smtClean="0">
                <a:solidFill>
                  <a:srgbClr val="C00000"/>
                </a:solidFill>
                <a:effectLst>
                  <a:outerShdw blurRad="38100" dist="38100" dir="2700000" algn="tl">
                    <a:srgbClr val="000000">
                      <a:alpha val="43137"/>
                    </a:srgbClr>
                  </a:outerShdw>
                </a:effectLst>
              </a:rPr>
              <a:t>Сокращенный объем </a:t>
            </a:r>
            <a:r>
              <a:rPr lang="ru-RU" b="1" dirty="0" smtClean="0">
                <a:solidFill>
                  <a:schemeClr val="bg1"/>
                </a:solidFill>
                <a:effectLst>
                  <a:outerShdw blurRad="38100" dist="38100" dir="2700000" algn="tl">
                    <a:srgbClr val="000000">
                      <a:alpha val="43137"/>
                    </a:srgbClr>
                  </a:outerShdw>
                </a:effectLst>
              </a:rPr>
              <a:t>совершения КНД  в отношении объекта контроля, отнесенного к определенным категориям риска (в положении о виде контроля) </a:t>
            </a:r>
            <a:endParaRPr lang="ru-RU" b="1" dirty="0">
              <a:solidFill>
                <a:schemeClr val="bg1"/>
              </a:solidFill>
              <a:effectLst>
                <a:outerShdw blurRad="38100" dist="38100" dir="2700000" algn="tl">
                  <a:srgbClr val="000000">
                    <a:alpha val="43137"/>
                  </a:srgbClr>
                </a:outerShdw>
              </a:effectLst>
            </a:endParaRPr>
          </a:p>
        </p:txBody>
      </p:sp>
      <p:sp>
        <p:nvSpPr>
          <p:cNvPr id="5" name="Текст 2"/>
          <p:cNvSpPr txBox="1">
            <a:spLocks/>
          </p:cNvSpPr>
          <p:nvPr/>
        </p:nvSpPr>
        <p:spPr>
          <a:xfrm>
            <a:off x="4673457" y="1349830"/>
            <a:ext cx="3070537" cy="4935468"/>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rmAutofit/>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pPr algn="ctr"/>
            <a:r>
              <a:rPr lang="ru-RU" b="1" dirty="0" smtClean="0">
                <a:solidFill>
                  <a:srgbClr val="C00000"/>
                </a:solidFill>
                <a:effectLst>
                  <a:outerShdw blurRad="38100" dist="38100" dir="2700000" algn="tl">
                    <a:srgbClr val="000000">
                      <a:alpha val="43137"/>
                    </a:srgbClr>
                  </a:outerShdw>
                </a:effectLst>
              </a:rPr>
              <a:t>Граждане, организации</a:t>
            </a:r>
            <a:r>
              <a:rPr lang="ru-RU" b="1" dirty="0" smtClean="0">
                <a:solidFill>
                  <a:schemeClr val="bg1"/>
                </a:solidFill>
                <a:effectLst>
                  <a:outerShdw blurRad="38100" dist="38100" dir="2700000" algn="tl">
                    <a:srgbClr val="000000">
                      <a:alpha val="43137"/>
                    </a:srgbClr>
                  </a:outerShdw>
                </a:effectLst>
              </a:rPr>
              <a:t>, осуществляющие хранение, применение (эксплуатацию), реализацию продукции (товаров) </a:t>
            </a:r>
            <a:r>
              <a:rPr lang="ru-RU" b="1" dirty="0" smtClean="0">
                <a:solidFill>
                  <a:srgbClr val="C00000"/>
                </a:solidFill>
                <a:effectLst>
                  <a:outerShdw blurRad="38100" dist="38100" dir="2700000" algn="tl">
                    <a:srgbClr val="000000">
                      <a:alpha val="43137"/>
                    </a:srgbClr>
                  </a:outerShdw>
                </a:effectLst>
              </a:rPr>
              <a:t>обязаны обеспечить </a:t>
            </a:r>
            <a:r>
              <a:rPr lang="ru-RU" b="1" dirty="0" smtClean="0">
                <a:solidFill>
                  <a:schemeClr val="bg1"/>
                </a:solidFill>
                <a:effectLst>
                  <a:outerShdw blurRad="38100" dist="38100" dir="2700000" algn="tl">
                    <a:srgbClr val="000000">
                      <a:alpha val="43137"/>
                    </a:srgbClr>
                  </a:outerShdw>
                </a:effectLst>
              </a:rPr>
              <a:t>беспрепятственный доступ инспектору  </a:t>
            </a:r>
            <a:endParaRPr lang="ru-RU" b="1" dirty="0">
              <a:solidFill>
                <a:schemeClr val="bg1"/>
              </a:solidFill>
              <a:effectLst>
                <a:outerShdw blurRad="38100" dist="38100" dir="2700000" algn="tl">
                  <a:srgbClr val="000000">
                    <a:alpha val="43137"/>
                  </a:srgbClr>
                </a:outerShdw>
              </a:effectLst>
            </a:endParaRPr>
          </a:p>
        </p:txBody>
      </p:sp>
      <p:sp>
        <p:nvSpPr>
          <p:cNvPr id="7" name="Текст 2"/>
          <p:cNvSpPr txBox="1">
            <a:spLocks/>
          </p:cNvSpPr>
          <p:nvPr/>
        </p:nvSpPr>
        <p:spPr>
          <a:xfrm>
            <a:off x="7996913" y="1349830"/>
            <a:ext cx="2889260" cy="4935466"/>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rmAutofit/>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pPr algn="ctr"/>
            <a:r>
              <a:rPr lang="ru-RU" b="1" dirty="0">
                <a:solidFill>
                  <a:schemeClr val="bg1"/>
                </a:solidFill>
                <a:effectLst>
                  <a:outerShdw blurRad="38100" dist="38100" dir="2700000" algn="tl">
                    <a:srgbClr val="000000">
                      <a:alpha val="43137"/>
                    </a:srgbClr>
                  </a:outerShdw>
                </a:effectLst>
              </a:rPr>
              <a:t>После завершения </a:t>
            </a:r>
            <a:r>
              <a:rPr lang="ru-RU" b="1" dirty="0" smtClean="0">
                <a:solidFill>
                  <a:schemeClr val="bg1"/>
                </a:solidFill>
                <a:effectLst>
                  <a:outerShdw blurRad="38100" dist="38100" dir="2700000" algn="tl">
                    <a:srgbClr val="000000">
                      <a:alpha val="43137"/>
                    </a:srgbClr>
                  </a:outerShdw>
                </a:effectLst>
              </a:rPr>
              <a:t>КНМ (за </a:t>
            </a:r>
            <a:r>
              <a:rPr lang="ru-RU" b="1" dirty="0" err="1" smtClean="0">
                <a:solidFill>
                  <a:schemeClr val="bg1"/>
                </a:solidFill>
                <a:effectLst>
                  <a:outerShdw blurRad="38100" dist="38100" dir="2700000" algn="tl">
                    <a:srgbClr val="000000">
                      <a:alpha val="43137"/>
                    </a:srgbClr>
                  </a:outerShdw>
                </a:effectLst>
              </a:rPr>
              <a:t>искл</a:t>
            </a:r>
            <a:r>
              <a:rPr lang="ru-RU" b="1" dirty="0" smtClean="0">
                <a:solidFill>
                  <a:schemeClr val="bg1"/>
                </a:solidFill>
                <a:effectLst>
                  <a:outerShdw blurRad="38100" dist="38100" dir="2700000" algn="tl">
                    <a:srgbClr val="000000">
                      <a:alpha val="43137"/>
                    </a:srgbClr>
                  </a:outerShdw>
                </a:effectLst>
              </a:rPr>
              <a:t>. утраты </a:t>
            </a:r>
            <a:r>
              <a:rPr lang="ru-RU" b="1" dirty="0">
                <a:solidFill>
                  <a:schemeClr val="bg1"/>
                </a:solidFill>
                <a:effectLst>
                  <a:outerShdw blurRad="38100" dist="38100" dir="2700000" algn="tl">
                    <a:srgbClr val="000000">
                      <a:alpha val="43137"/>
                    </a:srgbClr>
                  </a:outerShdw>
                </a:effectLst>
              </a:rPr>
              <a:t>приобретенной продукцией (приобретенными товарами) потребительских свойств) продукция (товары) </a:t>
            </a:r>
            <a:r>
              <a:rPr lang="ru-RU" b="1" dirty="0">
                <a:solidFill>
                  <a:srgbClr val="C00000"/>
                </a:solidFill>
                <a:effectLst>
                  <a:outerShdw blurRad="38100" dist="38100" dir="2700000" algn="tl">
                    <a:srgbClr val="000000">
                      <a:alpha val="43137"/>
                    </a:srgbClr>
                  </a:outerShdw>
                </a:effectLst>
              </a:rPr>
              <a:t>возвращается лицу</a:t>
            </a:r>
            <a:r>
              <a:rPr lang="ru-RU" b="1" dirty="0">
                <a:solidFill>
                  <a:schemeClr val="bg1"/>
                </a:solidFill>
                <a:effectLst>
                  <a:outerShdw blurRad="38100" dist="38100" dir="2700000" algn="tl">
                    <a:srgbClr val="000000">
                      <a:alpha val="43137"/>
                    </a:srgbClr>
                  </a:outerShdw>
                </a:effectLst>
              </a:rPr>
              <a:t>, у которого она была </a:t>
            </a:r>
            <a:r>
              <a:rPr lang="ru-RU" b="1" dirty="0" smtClean="0">
                <a:solidFill>
                  <a:schemeClr val="bg1"/>
                </a:solidFill>
                <a:effectLst>
                  <a:outerShdw blurRad="38100" dist="38100" dir="2700000" algn="tl">
                    <a:srgbClr val="000000">
                      <a:alpha val="43137"/>
                    </a:srgbClr>
                  </a:outerShdw>
                </a:effectLst>
              </a:rPr>
              <a:t>изъята</a:t>
            </a:r>
            <a:endParaRPr lang="ru-RU"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7309757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2920" y="375385"/>
            <a:ext cx="8825659" cy="748021"/>
          </a:xfrm>
        </p:spPr>
        <p:txBody>
          <a:bodyPr/>
          <a:lstStyle/>
          <a:p>
            <a:pPr algn="ctr"/>
            <a:r>
              <a:rPr lang="ru-RU" sz="3600" b="1" dirty="0" smtClean="0">
                <a:solidFill>
                  <a:srgbClr val="C00000"/>
                </a:solidFill>
                <a:effectLst>
                  <a:outerShdw blurRad="38100" dist="38100" dir="2700000" algn="tl">
                    <a:srgbClr val="000000">
                      <a:alpha val="43137"/>
                    </a:srgbClr>
                  </a:outerShdw>
                </a:effectLst>
              </a:rPr>
              <a:t>Выборочный контроль</a:t>
            </a:r>
            <a:br>
              <a:rPr lang="ru-RU" sz="3600" b="1" dirty="0" smtClean="0">
                <a:solidFill>
                  <a:srgbClr val="C00000"/>
                </a:solidFill>
                <a:effectLst>
                  <a:outerShdw blurRad="38100" dist="38100" dir="2700000" algn="tl">
                    <a:srgbClr val="000000">
                      <a:alpha val="43137"/>
                    </a:srgbClr>
                  </a:outerShdw>
                </a:effectLst>
              </a:rPr>
            </a:br>
            <a:endParaRPr lang="ru-RU" sz="3600" b="1" dirty="0">
              <a:solidFill>
                <a:srgbClr val="C00000"/>
              </a:solidFill>
              <a:effectLst>
                <a:outerShdw blurRad="38100" dist="38100" dir="2700000" algn="tl">
                  <a:srgbClr val="000000">
                    <a:alpha val="43137"/>
                  </a:srgbClr>
                </a:outerShdw>
              </a:effectLst>
            </a:endParaRPr>
          </a:p>
        </p:txBody>
      </p:sp>
      <p:sp>
        <p:nvSpPr>
          <p:cNvPr id="5" name="Текст 2"/>
          <p:cNvSpPr txBox="1">
            <a:spLocks/>
          </p:cNvSpPr>
          <p:nvPr/>
        </p:nvSpPr>
        <p:spPr>
          <a:xfrm>
            <a:off x="1384664" y="1341120"/>
            <a:ext cx="9292046" cy="1027611"/>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Autofit/>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pPr algn="ctr"/>
            <a:r>
              <a:rPr lang="ru-RU" sz="2000" b="1" dirty="0" smtClean="0">
                <a:solidFill>
                  <a:srgbClr val="C00000"/>
                </a:solidFill>
                <a:effectLst>
                  <a:outerShdw blurRad="38100" dist="38100" dir="2700000" algn="tl">
                    <a:srgbClr val="000000">
                      <a:alpha val="43137"/>
                    </a:srgbClr>
                  </a:outerShdw>
                </a:effectLst>
              </a:rPr>
              <a:t>Внеплановый выборочный контроль –  </a:t>
            </a:r>
            <a:r>
              <a:rPr lang="ru-RU" sz="2000" b="1" dirty="0">
                <a:solidFill>
                  <a:srgbClr val="C00000"/>
                </a:solidFill>
                <a:effectLst>
                  <a:outerShdw blurRad="38100" dist="38100" dir="2700000" algn="tl">
                    <a:srgbClr val="000000">
                      <a:alpha val="43137"/>
                    </a:srgbClr>
                  </a:outerShdw>
                </a:effectLst>
              </a:rPr>
              <a:t/>
            </a:r>
            <a:br>
              <a:rPr lang="ru-RU" sz="2000" b="1" dirty="0">
                <a:solidFill>
                  <a:srgbClr val="C00000"/>
                </a:solidFill>
                <a:effectLst>
                  <a:outerShdw blurRad="38100" dist="38100" dir="2700000" algn="tl">
                    <a:srgbClr val="000000">
                      <a:alpha val="43137"/>
                    </a:srgbClr>
                  </a:outerShdw>
                </a:effectLst>
              </a:rPr>
            </a:br>
            <a:r>
              <a:rPr lang="ru-RU" sz="2000" b="1" dirty="0" smtClean="0">
                <a:solidFill>
                  <a:schemeClr val="bg2">
                    <a:lumMod val="50000"/>
                  </a:schemeClr>
                </a:solidFill>
                <a:effectLst>
                  <a:outerShdw blurRad="38100" dist="38100" dir="2700000" algn="tl">
                    <a:srgbClr val="000000">
                      <a:alpha val="43137"/>
                    </a:srgbClr>
                  </a:outerShdw>
                </a:effectLst>
              </a:rPr>
              <a:t>по </a:t>
            </a:r>
            <a:r>
              <a:rPr lang="ru-RU" sz="2000" b="1" dirty="0">
                <a:solidFill>
                  <a:schemeClr val="bg2">
                    <a:lumMod val="50000"/>
                  </a:schemeClr>
                </a:solidFill>
                <a:effectLst>
                  <a:outerShdw blurRad="38100" dist="38100" dir="2700000" algn="tl">
                    <a:srgbClr val="000000">
                      <a:alpha val="43137"/>
                    </a:srgbClr>
                  </a:outerShdw>
                </a:effectLst>
              </a:rPr>
              <a:t>согласованию с </a:t>
            </a:r>
            <a:r>
              <a:rPr lang="ru-RU" sz="2000" b="1" dirty="0" smtClean="0">
                <a:solidFill>
                  <a:schemeClr val="bg2">
                    <a:lumMod val="50000"/>
                  </a:schemeClr>
                </a:solidFill>
                <a:effectLst>
                  <a:outerShdw blurRad="38100" dist="38100" dir="2700000" algn="tl">
                    <a:srgbClr val="000000">
                      <a:alpha val="43137"/>
                    </a:srgbClr>
                  </a:outerShdw>
                </a:effectLst>
              </a:rPr>
              <a:t>прокуратурой </a:t>
            </a:r>
          </a:p>
          <a:p>
            <a:pPr algn="ctr"/>
            <a:r>
              <a:rPr lang="ru-RU" sz="2000" b="1" dirty="0" smtClean="0">
                <a:solidFill>
                  <a:schemeClr val="bg2">
                    <a:lumMod val="50000"/>
                  </a:schemeClr>
                </a:solidFill>
                <a:effectLst>
                  <a:outerShdw blurRad="38100" dist="38100" dir="2700000" algn="tl">
                    <a:srgbClr val="000000">
                      <a:alpha val="43137"/>
                    </a:srgbClr>
                  </a:outerShdw>
                </a:effectLst>
              </a:rPr>
              <a:t>(</a:t>
            </a:r>
            <a:r>
              <a:rPr lang="ru-RU" sz="2000" b="1" dirty="0" err="1" smtClean="0">
                <a:solidFill>
                  <a:schemeClr val="bg2">
                    <a:lumMod val="50000"/>
                  </a:schemeClr>
                </a:solidFill>
                <a:effectLst>
                  <a:outerShdw blurRad="38100" dist="38100" dir="2700000" algn="tl">
                    <a:srgbClr val="000000">
                      <a:alpha val="43137"/>
                    </a:srgbClr>
                  </a:outerShdw>
                </a:effectLst>
              </a:rPr>
              <a:t>искл</a:t>
            </a:r>
            <a:r>
              <a:rPr lang="ru-RU" sz="2000" b="1" dirty="0" smtClean="0">
                <a:solidFill>
                  <a:schemeClr val="bg2">
                    <a:lumMod val="50000"/>
                  </a:schemeClr>
                </a:solidFill>
                <a:effectLst>
                  <a:outerShdw blurRad="38100" dist="38100" dir="2700000" algn="tl">
                    <a:srgbClr val="000000">
                      <a:alpha val="43137"/>
                    </a:srgbClr>
                  </a:outerShdw>
                </a:effectLst>
              </a:rPr>
              <a:t>. – ч.12 ст. 69 ФЗ № 248-ФЗ)</a:t>
            </a:r>
            <a:endParaRPr lang="ru-RU" sz="2000" b="1" dirty="0">
              <a:solidFill>
                <a:schemeClr val="bg2">
                  <a:lumMod val="50000"/>
                </a:schemeClr>
              </a:solidFill>
            </a:endParaRPr>
          </a:p>
        </p:txBody>
      </p:sp>
      <p:sp>
        <p:nvSpPr>
          <p:cNvPr id="6" name="Текст 2"/>
          <p:cNvSpPr txBox="1">
            <a:spLocks/>
          </p:cNvSpPr>
          <p:nvPr/>
        </p:nvSpPr>
        <p:spPr>
          <a:xfrm>
            <a:off x="1363038" y="2490651"/>
            <a:ext cx="9320652" cy="2316479"/>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Autofit/>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pPr algn="just"/>
            <a:r>
              <a:rPr lang="ru-RU" sz="1600" b="1" dirty="0">
                <a:solidFill>
                  <a:schemeClr val="bg2">
                    <a:lumMod val="50000"/>
                  </a:schemeClr>
                </a:solidFill>
                <a:effectLst>
                  <a:outerShdw blurRad="38100" dist="38100" dir="2700000" algn="tl">
                    <a:srgbClr val="000000">
                      <a:alpha val="43137"/>
                    </a:srgbClr>
                  </a:outerShdw>
                </a:effectLst>
              </a:rPr>
              <a:t>Отбор проб (образцов) продукции (товаров)  -  не выявлены нарушения  ОТ к безопасности и (или) качеству продукции (товаров), влекущие риски причинения вреда (ущерба) охраняемым законом ценностям, и продукция (товары) не подлежит возврату  - КЛ, лицо, у которого осуществлялся отбор вправе обратиться с требованием о </a:t>
            </a:r>
            <a:r>
              <a:rPr lang="ru-RU" sz="1600" b="1" dirty="0">
                <a:solidFill>
                  <a:srgbClr val="C00000"/>
                </a:solidFill>
                <a:effectLst>
                  <a:outerShdw blurRad="38100" dist="38100" dir="2700000" algn="tl">
                    <a:srgbClr val="000000">
                      <a:alpha val="43137"/>
                    </a:srgbClr>
                  </a:outerShdw>
                </a:effectLst>
              </a:rPr>
              <a:t>возмещении стоимости утраченной </a:t>
            </a:r>
            <a:r>
              <a:rPr lang="ru-RU" sz="1600" b="1" dirty="0">
                <a:solidFill>
                  <a:schemeClr val="bg2">
                    <a:lumMod val="50000"/>
                  </a:schemeClr>
                </a:solidFill>
                <a:effectLst>
                  <a:outerShdw blurRad="38100" dist="38100" dir="2700000" algn="tl">
                    <a:srgbClr val="000000">
                      <a:alpha val="43137"/>
                    </a:srgbClr>
                  </a:outerShdw>
                </a:effectLst>
              </a:rPr>
              <a:t>продукции (утраченных товаров за счет средств бюджета (за </a:t>
            </a:r>
            <a:r>
              <a:rPr lang="ru-RU" sz="1600" b="1" dirty="0" err="1">
                <a:solidFill>
                  <a:schemeClr val="bg2">
                    <a:lumMod val="50000"/>
                  </a:schemeClr>
                </a:solidFill>
                <a:effectLst>
                  <a:outerShdw blurRad="38100" dist="38100" dir="2700000" algn="tl">
                    <a:srgbClr val="000000">
                      <a:alpha val="43137"/>
                    </a:srgbClr>
                  </a:outerShdw>
                </a:effectLst>
              </a:rPr>
              <a:t>искл</a:t>
            </a:r>
            <a:r>
              <a:rPr lang="ru-RU" sz="1600" b="1" dirty="0">
                <a:solidFill>
                  <a:schemeClr val="bg2">
                    <a:lumMod val="50000"/>
                  </a:schemeClr>
                </a:solidFill>
                <a:effectLst>
                  <a:outerShdw blurRad="38100" dist="38100" dir="2700000" algn="tl">
                    <a:srgbClr val="000000">
                      <a:alpha val="43137"/>
                    </a:srgbClr>
                  </a:outerShdw>
                </a:effectLst>
              </a:rPr>
              <a:t>. контроля (надзора) в сфере обращения лек. средств, мед. изделий, донорской крови, ее компонентов и </a:t>
            </a:r>
            <a:r>
              <a:rPr lang="ru-RU" sz="1600" b="1" dirty="0" err="1">
                <a:solidFill>
                  <a:schemeClr val="bg2">
                    <a:lumMod val="50000"/>
                  </a:schemeClr>
                </a:solidFill>
                <a:effectLst>
                  <a:outerShdw blurRad="38100" dist="38100" dir="2700000" algn="tl">
                    <a:srgbClr val="000000">
                      <a:alpha val="43137"/>
                    </a:srgbClr>
                  </a:outerShdw>
                </a:effectLst>
              </a:rPr>
              <a:t>биомед</a:t>
            </a:r>
            <a:r>
              <a:rPr lang="ru-RU" sz="1600" b="1" dirty="0">
                <a:solidFill>
                  <a:schemeClr val="bg2">
                    <a:lumMod val="50000"/>
                  </a:schemeClr>
                </a:solidFill>
                <a:effectLst>
                  <a:outerShdw blurRad="38100" dist="38100" dir="2700000" algn="tl">
                    <a:srgbClr val="000000">
                      <a:alpha val="43137"/>
                    </a:srgbClr>
                  </a:outerShdw>
                </a:effectLst>
              </a:rPr>
              <a:t>. клеточных продуктов) в случаях и порядке, установленных  Правительством РФ</a:t>
            </a:r>
          </a:p>
        </p:txBody>
      </p:sp>
      <p:sp>
        <p:nvSpPr>
          <p:cNvPr id="9" name="Текст 2"/>
          <p:cNvSpPr txBox="1">
            <a:spLocks/>
          </p:cNvSpPr>
          <p:nvPr/>
        </p:nvSpPr>
        <p:spPr>
          <a:xfrm>
            <a:off x="1334662" y="4894216"/>
            <a:ext cx="9362173" cy="1698173"/>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rmAutofit fontScale="85000" lnSpcReduction="10000"/>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pPr algn="ctr"/>
            <a:r>
              <a:rPr lang="ru-RU" b="1" dirty="0" smtClean="0">
                <a:solidFill>
                  <a:srgbClr val="C00000"/>
                </a:solidFill>
                <a:effectLst>
                  <a:outerShdw blurRad="38100" dist="38100" dir="2700000" algn="tl">
                    <a:srgbClr val="000000">
                      <a:alpha val="43137"/>
                    </a:srgbClr>
                  </a:outerShdw>
                </a:effectLst>
              </a:rPr>
              <a:t>Результаты </a:t>
            </a:r>
          </a:p>
          <a:p>
            <a:pPr algn="ctr"/>
            <a:r>
              <a:rPr lang="ru-RU" b="1" dirty="0">
                <a:solidFill>
                  <a:schemeClr val="bg1"/>
                </a:solidFill>
                <a:effectLst>
                  <a:outerShdw blurRad="38100" dist="38100" dir="2700000" algn="tl">
                    <a:srgbClr val="000000">
                      <a:alpha val="43137"/>
                    </a:srgbClr>
                  </a:outerShdw>
                </a:effectLst>
              </a:rPr>
              <a:t>р</a:t>
            </a:r>
            <a:r>
              <a:rPr lang="ru-RU" b="1" dirty="0" smtClean="0">
                <a:solidFill>
                  <a:schemeClr val="bg1"/>
                </a:solidFill>
                <a:effectLst>
                  <a:outerShdw blurRad="38100" dist="38100" dir="2700000" algn="tl">
                    <a:srgbClr val="000000">
                      <a:alpha val="43137"/>
                    </a:srgbClr>
                  </a:outerShdw>
                </a:effectLst>
              </a:rPr>
              <a:t>езультаты инструментального обследования, испытания, экспертизы – </a:t>
            </a:r>
            <a:r>
              <a:rPr lang="ru-RU" b="1" dirty="0">
                <a:solidFill>
                  <a:schemeClr val="bg1"/>
                </a:solidFill>
                <a:effectLst>
                  <a:outerShdw blurRad="38100" dist="38100" dir="2700000" algn="tl">
                    <a:srgbClr val="000000">
                      <a:alpha val="43137"/>
                    </a:srgbClr>
                  </a:outerShdw>
                </a:effectLst>
              </a:rPr>
              <a:t>КЛ</a:t>
            </a:r>
            <a:r>
              <a:rPr lang="ru-RU" b="1" dirty="0" smtClean="0">
                <a:solidFill>
                  <a:srgbClr val="C00000"/>
                </a:solidFill>
                <a:effectLst>
                  <a:outerShdw blurRad="38100" dist="38100" dir="2700000" algn="tl">
                    <a:srgbClr val="000000">
                      <a:alpha val="43137"/>
                    </a:srgbClr>
                  </a:outerShdw>
                </a:effectLst>
              </a:rPr>
              <a:t> </a:t>
            </a:r>
            <a:r>
              <a:rPr lang="ru-RU" b="1" dirty="0" smtClean="0">
                <a:solidFill>
                  <a:schemeClr val="bg1"/>
                </a:solidFill>
                <a:effectLst>
                  <a:outerShdw blurRad="38100" dist="38100" dir="2700000" algn="tl">
                    <a:srgbClr val="000000">
                      <a:alpha val="43137"/>
                    </a:srgbClr>
                  </a:outerShdw>
                </a:effectLst>
              </a:rPr>
              <a:t>в течение </a:t>
            </a:r>
            <a:r>
              <a:rPr lang="ru-RU" b="1" dirty="0" smtClean="0">
                <a:solidFill>
                  <a:srgbClr val="C00000"/>
                </a:solidFill>
                <a:effectLst>
                  <a:outerShdw blurRad="38100" dist="38100" dir="2700000" algn="tl">
                    <a:srgbClr val="000000">
                      <a:alpha val="43137"/>
                    </a:srgbClr>
                  </a:outerShdw>
                </a:effectLst>
              </a:rPr>
              <a:t>24 час. </a:t>
            </a:r>
            <a:r>
              <a:rPr lang="ru-RU" b="1" dirty="0" smtClean="0">
                <a:solidFill>
                  <a:schemeClr val="bg1"/>
                </a:solidFill>
                <a:effectLst>
                  <a:outerShdw blurRad="38100" dist="38100" dir="2700000" algn="tl">
                    <a:srgbClr val="000000">
                      <a:alpha val="43137"/>
                    </a:srgbClr>
                  </a:outerShdw>
                </a:effectLst>
              </a:rPr>
              <a:t>после получения данных</a:t>
            </a:r>
          </a:p>
          <a:p>
            <a:pPr algn="ctr"/>
            <a:r>
              <a:rPr lang="ru-RU" b="1" dirty="0">
                <a:solidFill>
                  <a:schemeClr val="bg1"/>
                </a:solidFill>
                <a:effectLst>
                  <a:outerShdw blurRad="38100" dist="38100" dir="2700000" algn="tl">
                    <a:srgbClr val="000000">
                      <a:alpha val="43137"/>
                    </a:srgbClr>
                  </a:outerShdw>
                </a:effectLst>
              </a:rPr>
              <a:t>р</a:t>
            </a:r>
            <a:r>
              <a:rPr lang="ru-RU" b="1" dirty="0" smtClean="0">
                <a:solidFill>
                  <a:schemeClr val="bg1"/>
                </a:solidFill>
                <a:effectLst>
                  <a:outerShdw blurRad="38100" dist="38100" dir="2700000" algn="tl">
                    <a:srgbClr val="000000">
                      <a:alpha val="43137"/>
                    </a:srgbClr>
                  </a:outerShdw>
                </a:effectLst>
              </a:rPr>
              <a:t>езультаты выборочного контроля – </a:t>
            </a:r>
            <a:r>
              <a:rPr lang="ru-RU" b="1" dirty="0" smtClean="0">
                <a:solidFill>
                  <a:srgbClr val="C00000"/>
                </a:solidFill>
                <a:effectLst>
                  <a:outerShdw blurRad="38100" dist="38100" dir="2700000" algn="tl">
                    <a:srgbClr val="000000">
                      <a:alpha val="43137"/>
                    </a:srgbClr>
                  </a:outerShdw>
                </a:effectLst>
              </a:rPr>
              <a:t>не более 15 раб. дней</a:t>
            </a:r>
            <a:r>
              <a:rPr lang="ru-RU" b="1" dirty="0" smtClean="0">
                <a:solidFill>
                  <a:schemeClr val="bg1"/>
                </a:solidFill>
                <a:effectLst>
                  <a:outerShdw blurRad="38100" dist="38100" dir="2700000" algn="tl">
                    <a:srgbClr val="000000">
                      <a:alpha val="43137"/>
                    </a:srgbClr>
                  </a:outerShdw>
                </a:effectLst>
              </a:rPr>
              <a:t> после получения данных и направляются лицу, у которого осуществлялся отбор проб (образцов) с приложением результатов инструментального обследования, испытания, экспертизы </a:t>
            </a:r>
            <a:endParaRPr lang="ru-RU"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6325093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2920" y="375386"/>
            <a:ext cx="8825659" cy="683394"/>
          </a:xfrm>
        </p:spPr>
        <p:txBody>
          <a:bodyPr/>
          <a:lstStyle/>
          <a:p>
            <a:pPr algn="ctr"/>
            <a:r>
              <a:rPr lang="ru-RU" sz="3600" b="1" dirty="0" smtClean="0">
                <a:solidFill>
                  <a:srgbClr val="C00000"/>
                </a:solidFill>
                <a:effectLst>
                  <a:outerShdw blurRad="38100" dist="38100" dir="2700000" algn="tl">
                    <a:srgbClr val="000000">
                      <a:alpha val="43137"/>
                    </a:srgbClr>
                  </a:outerShdw>
                </a:effectLst>
              </a:rPr>
              <a:t>Инспекционный визит</a:t>
            </a:r>
            <a:endParaRPr lang="ru-RU" sz="3600" b="1" dirty="0">
              <a:solidFill>
                <a:srgbClr val="C00000"/>
              </a:solidFill>
              <a:effectLst>
                <a:outerShdw blurRad="38100" dist="38100" dir="2700000" algn="tl">
                  <a:srgbClr val="000000">
                    <a:alpha val="43137"/>
                  </a:srgbClr>
                </a:outerShdw>
              </a:effectLst>
            </a:endParaRPr>
          </a:p>
        </p:txBody>
      </p:sp>
      <p:sp>
        <p:nvSpPr>
          <p:cNvPr id="3" name="Текст 2"/>
          <p:cNvSpPr>
            <a:spLocks noGrp="1"/>
          </p:cNvSpPr>
          <p:nvPr>
            <p:ph type="body" sz="half" idx="2"/>
          </p:nvPr>
        </p:nvSpPr>
        <p:spPr>
          <a:xfrm>
            <a:off x="1308958" y="1058780"/>
            <a:ext cx="9413585" cy="2011675"/>
          </a:xfr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endParaRPr lang="ru-RU" b="1" dirty="0" smtClean="0">
              <a:solidFill>
                <a:srgbClr val="C00000"/>
              </a:solidFill>
              <a:effectLst>
                <a:outerShdw blurRad="38100" dist="38100" dir="2700000" algn="tl">
                  <a:srgbClr val="000000">
                    <a:alpha val="43137"/>
                  </a:srgbClr>
                </a:outerShdw>
              </a:effectLst>
            </a:endParaRPr>
          </a:p>
          <a:p>
            <a:r>
              <a:rPr lang="ru-RU" sz="1900" b="1" dirty="0" smtClean="0">
                <a:solidFill>
                  <a:srgbClr val="C00000"/>
                </a:solidFill>
                <a:effectLst>
                  <a:outerShdw blurRad="38100" dist="38100" dir="2700000" algn="tl">
                    <a:srgbClr val="000000">
                      <a:alpha val="43137"/>
                    </a:srgbClr>
                  </a:outerShdw>
                </a:effectLst>
              </a:rPr>
              <a:t>Инспекционный визит </a:t>
            </a:r>
            <a:r>
              <a:rPr lang="ru-RU" sz="1900" b="1" dirty="0">
                <a:solidFill>
                  <a:schemeClr val="bg1"/>
                </a:solidFill>
              </a:rPr>
              <a:t>- </a:t>
            </a:r>
            <a:r>
              <a:rPr lang="ru-RU" sz="1900" b="1" dirty="0">
                <a:solidFill>
                  <a:schemeClr val="bg1"/>
                </a:solidFill>
                <a:effectLst>
                  <a:outerShdw blurRad="38100" dist="38100" dir="2700000" algn="tl">
                    <a:srgbClr val="000000">
                      <a:alpha val="43137"/>
                    </a:srgbClr>
                  </a:outerShdw>
                </a:effectLst>
              </a:rPr>
              <a:t>КНМ , проводимое путем взаимодействия с конкретным </a:t>
            </a:r>
            <a:r>
              <a:rPr lang="ru-RU" sz="1900" b="1" dirty="0" smtClean="0">
                <a:solidFill>
                  <a:schemeClr val="bg1"/>
                </a:solidFill>
                <a:effectLst>
                  <a:outerShdw blurRad="38100" dist="38100" dir="2700000" algn="tl">
                    <a:srgbClr val="000000">
                      <a:alpha val="43137"/>
                    </a:srgbClr>
                  </a:outerShdw>
                </a:effectLst>
              </a:rPr>
              <a:t> КЛ и </a:t>
            </a:r>
            <a:r>
              <a:rPr lang="ru-RU" sz="1900" b="1" dirty="0">
                <a:solidFill>
                  <a:schemeClr val="bg1"/>
                </a:solidFill>
                <a:effectLst>
                  <a:outerShdw blurRad="38100" dist="38100" dir="2700000" algn="tl">
                    <a:srgbClr val="000000">
                      <a:alpha val="43137"/>
                    </a:srgbClr>
                  </a:outerShdw>
                </a:effectLst>
              </a:rPr>
              <a:t>(или) владельцем (пользователем) производственного </a:t>
            </a:r>
            <a:r>
              <a:rPr lang="ru-RU" sz="1900" b="1" dirty="0" smtClean="0">
                <a:solidFill>
                  <a:schemeClr val="bg1"/>
                </a:solidFill>
                <a:effectLst>
                  <a:outerShdw blurRad="38100" dist="38100" dir="2700000" algn="tl">
                    <a:srgbClr val="000000">
                      <a:alpha val="43137"/>
                    </a:srgbClr>
                  </a:outerShdw>
                </a:effectLst>
              </a:rPr>
              <a:t>объекта по </a:t>
            </a:r>
            <a:r>
              <a:rPr lang="ru-RU" sz="1900" b="1" dirty="0">
                <a:solidFill>
                  <a:schemeClr val="bg1"/>
                </a:solidFill>
                <a:effectLst>
                  <a:outerShdw blurRad="38100" dist="38100" dir="2700000" algn="tl">
                    <a:srgbClr val="000000">
                      <a:alpha val="43137"/>
                    </a:srgbClr>
                  </a:outerShdw>
                </a:effectLst>
              </a:rPr>
              <a:t>месту нахождения (осуществления деятельности) </a:t>
            </a:r>
            <a:r>
              <a:rPr lang="ru-RU" sz="1900" b="1" dirty="0" smtClean="0">
                <a:solidFill>
                  <a:schemeClr val="bg1"/>
                </a:solidFill>
                <a:effectLst>
                  <a:outerShdw blurRad="38100" dist="38100" dir="2700000" algn="tl">
                    <a:srgbClr val="000000">
                      <a:alpha val="43137"/>
                    </a:srgbClr>
                  </a:outerShdw>
                </a:effectLst>
              </a:rPr>
              <a:t> КЛ (его </a:t>
            </a:r>
            <a:r>
              <a:rPr lang="ru-RU" sz="1900" b="1" dirty="0">
                <a:solidFill>
                  <a:schemeClr val="bg1"/>
                </a:solidFill>
                <a:effectLst>
                  <a:outerShdw blurRad="38100" dist="38100" dir="2700000" algn="tl">
                    <a:srgbClr val="000000">
                      <a:alpha val="43137"/>
                    </a:srgbClr>
                  </a:outerShdw>
                </a:effectLst>
              </a:rPr>
              <a:t>филиалов, представительств, обособленных структурных подразделений) либо объекта </a:t>
            </a:r>
            <a:r>
              <a:rPr lang="ru-RU" sz="1900" b="1" dirty="0" smtClean="0">
                <a:solidFill>
                  <a:schemeClr val="bg1"/>
                </a:solidFill>
                <a:effectLst>
                  <a:outerShdw blurRad="38100" dist="38100" dir="2700000" algn="tl">
                    <a:srgbClr val="000000">
                      <a:alpha val="43137"/>
                    </a:srgbClr>
                  </a:outerShdw>
                </a:effectLst>
              </a:rPr>
              <a:t>контроля</a:t>
            </a:r>
            <a:endParaRPr lang="ru-RU" sz="2400" b="1" dirty="0">
              <a:solidFill>
                <a:schemeClr val="bg1"/>
              </a:solidFill>
              <a:effectLst>
                <a:outerShdw blurRad="38100" dist="38100" dir="2700000" algn="tl">
                  <a:srgbClr val="000000">
                    <a:alpha val="43137"/>
                  </a:srgbClr>
                </a:outerShdw>
              </a:effectLst>
            </a:endParaRPr>
          </a:p>
          <a:p>
            <a:endParaRPr lang="ru-RU" b="1" dirty="0">
              <a:solidFill>
                <a:schemeClr val="bg1"/>
              </a:solidFill>
              <a:effectLst>
                <a:outerShdw blurRad="38100" dist="38100" dir="2700000" algn="tl">
                  <a:srgbClr val="000000">
                    <a:alpha val="43137"/>
                  </a:srgbClr>
                </a:outerShdw>
              </a:effectLst>
            </a:endParaRPr>
          </a:p>
        </p:txBody>
      </p:sp>
      <p:sp>
        <p:nvSpPr>
          <p:cNvPr id="4" name="Текст 2"/>
          <p:cNvSpPr txBox="1">
            <a:spLocks/>
          </p:cNvSpPr>
          <p:nvPr/>
        </p:nvSpPr>
        <p:spPr>
          <a:xfrm>
            <a:off x="1308958" y="3205211"/>
            <a:ext cx="3070537" cy="2338939"/>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rmAutofit fontScale="85000" lnSpcReduction="20000"/>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pPr algn="ctr">
              <a:spcBef>
                <a:spcPts val="0"/>
              </a:spcBef>
            </a:pPr>
            <a:r>
              <a:rPr lang="ru-RU" b="1" dirty="0" smtClean="0">
                <a:solidFill>
                  <a:srgbClr val="C00000"/>
                </a:solidFill>
                <a:effectLst>
                  <a:outerShdw blurRad="38100" dist="38100" dir="2700000" algn="tl">
                    <a:srgbClr val="000000">
                      <a:alpha val="43137"/>
                    </a:srgbClr>
                  </a:outerShdw>
                </a:effectLst>
              </a:rPr>
              <a:t>КНД:</a:t>
            </a:r>
          </a:p>
          <a:p>
            <a:pPr>
              <a:spcBef>
                <a:spcPts val="0"/>
              </a:spcBef>
            </a:pPr>
            <a:r>
              <a:rPr lang="ru-RU" b="1" dirty="0">
                <a:solidFill>
                  <a:schemeClr val="bg1"/>
                </a:solidFill>
                <a:effectLst>
                  <a:outerShdw blurRad="38100" dist="38100" dir="2700000" algn="tl">
                    <a:srgbClr val="000000">
                      <a:alpha val="43137"/>
                    </a:srgbClr>
                  </a:outerShdw>
                </a:effectLst>
              </a:rPr>
              <a:t>о</a:t>
            </a:r>
            <a:r>
              <a:rPr lang="ru-RU" b="1" dirty="0" smtClean="0">
                <a:solidFill>
                  <a:schemeClr val="bg1"/>
                </a:solidFill>
                <a:effectLst>
                  <a:outerShdw blurRad="38100" dist="38100" dir="2700000" algn="tl">
                    <a:srgbClr val="000000">
                      <a:alpha val="43137"/>
                    </a:srgbClr>
                  </a:outerShdw>
                </a:effectLst>
              </a:rPr>
              <a:t>смотр;</a:t>
            </a:r>
          </a:p>
          <a:p>
            <a:pPr>
              <a:spcBef>
                <a:spcPts val="0"/>
              </a:spcBef>
            </a:pPr>
            <a:r>
              <a:rPr lang="ru-RU" b="1" dirty="0">
                <a:solidFill>
                  <a:schemeClr val="bg1"/>
                </a:solidFill>
                <a:effectLst>
                  <a:outerShdw blurRad="38100" dist="38100" dir="2700000" algn="tl">
                    <a:srgbClr val="000000">
                      <a:alpha val="43137"/>
                    </a:srgbClr>
                  </a:outerShdw>
                </a:effectLst>
              </a:rPr>
              <a:t>о</a:t>
            </a:r>
            <a:r>
              <a:rPr lang="ru-RU" b="1" dirty="0" smtClean="0">
                <a:solidFill>
                  <a:schemeClr val="bg1"/>
                </a:solidFill>
                <a:effectLst>
                  <a:outerShdw blurRad="38100" dist="38100" dir="2700000" algn="tl">
                    <a:srgbClr val="000000">
                      <a:alpha val="43137"/>
                    </a:srgbClr>
                  </a:outerShdw>
                </a:effectLst>
              </a:rPr>
              <a:t>прос;</a:t>
            </a:r>
          </a:p>
          <a:p>
            <a:pPr>
              <a:spcBef>
                <a:spcPts val="0"/>
              </a:spcBef>
            </a:pPr>
            <a:r>
              <a:rPr lang="ru-RU" b="1" dirty="0">
                <a:solidFill>
                  <a:schemeClr val="bg1"/>
                </a:solidFill>
                <a:effectLst>
                  <a:outerShdw blurRad="38100" dist="38100" dir="2700000" algn="tl">
                    <a:srgbClr val="000000">
                      <a:alpha val="43137"/>
                    </a:srgbClr>
                  </a:outerShdw>
                </a:effectLst>
              </a:rPr>
              <a:t>э</a:t>
            </a:r>
            <a:r>
              <a:rPr lang="ru-RU" b="1" dirty="0" smtClean="0">
                <a:solidFill>
                  <a:schemeClr val="bg1"/>
                </a:solidFill>
                <a:effectLst>
                  <a:outerShdw blurRad="38100" dist="38100" dir="2700000" algn="tl">
                    <a:srgbClr val="000000">
                      <a:alpha val="43137"/>
                    </a:srgbClr>
                  </a:outerShdw>
                </a:effectLst>
              </a:rPr>
              <a:t>ксперимент;</a:t>
            </a:r>
          </a:p>
          <a:p>
            <a:pPr>
              <a:spcBef>
                <a:spcPts val="0"/>
              </a:spcBef>
            </a:pPr>
            <a:r>
              <a:rPr lang="ru-RU" b="1" dirty="0" smtClean="0">
                <a:solidFill>
                  <a:schemeClr val="bg1"/>
                </a:solidFill>
                <a:effectLst>
                  <a:outerShdw blurRad="38100" dist="38100" dir="2700000" algn="tl">
                    <a:srgbClr val="000000">
                      <a:alpha val="43137"/>
                    </a:srgbClr>
                  </a:outerShdw>
                </a:effectLst>
              </a:rPr>
              <a:t>получение письменных объяснений;</a:t>
            </a:r>
          </a:p>
          <a:p>
            <a:pPr>
              <a:spcBef>
                <a:spcPts val="0"/>
              </a:spcBef>
            </a:pPr>
            <a:r>
              <a:rPr lang="ru-RU" b="1" dirty="0">
                <a:solidFill>
                  <a:schemeClr val="bg1"/>
                </a:solidFill>
                <a:effectLst>
                  <a:outerShdw blurRad="38100" dist="38100" dir="2700000" algn="tl">
                    <a:srgbClr val="000000">
                      <a:alpha val="43137"/>
                    </a:srgbClr>
                  </a:outerShdw>
                </a:effectLst>
              </a:rPr>
              <a:t>и</a:t>
            </a:r>
            <a:r>
              <a:rPr lang="ru-RU" b="1" dirty="0" smtClean="0">
                <a:solidFill>
                  <a:schemeClr val="bg1"/>
                </a:solidFill>
                <a:effectLst>
                  <a:outerShdw blurRad="38100" dist="38100" dir="2700000" algn="tl">
                    <a:srgbClr val="000000">
                      <a:alpha val="43137"/>
                    </a:srgbClr>
                  </a:outerShdw>
                </a:effectLst>
              </a:rPr>
              <a:t>нструментальное обследование;</a:t>
            </a:r>
          </a:p>
          <a:p>
            <a:pPr>
              <a:spcBef>
                <a:spcPts val="0"/>
              </a:spcBef>
            </a:pPr>
            <a:r>
              <a:rPr lang="ru-RU" b="1" dirty="0">
                <a:solidFill>
                  <a:schemeClr val="bg1"/>
                </a:solidFill>
                <a:effectLst>
                  <a:outerShdw blurRad="38100" dist="38100" dir="2700000" algn="tl">
                    <a:srgbClr val="000000">
                      <a:alpha val="43137"/>
                    </a:srgbClr>
                  </a:outerShdw>
                </a:effectLst>
              </a:rPr>
              <a:t>и</a:t>
            </a:r>
            <a:r>
              <a:rPr lang="ru-RU" b="1" dirty="0" smtClean="0">
                <a:solidFill>
                  <a:schemeClr val="bg1"/>
                </a:solidFill>
                <a:effectLst>
                  <a:outerShdw blurRad="38100" dist="38100" dir="2700000" algn="tl">
                    <a:srgbClr val="000000">
                      <a:alpha val="43137"/>
                    </a:srgbClr>
                  </a:outerShdw>
                </a:effectLst>
              </a:rPr>
              <a:t>стребование документов (в соответствии с ОТ должны храниться по месту осуществления КНМ)</a:t>
            </a:r>
          </a:p>
        </p:txBody>
      </p:sp>
      <p:sp>
        <p:nvSpPr>
          <p:cNvPr id="5" name="Текст 2"/>
          <p:cNvSpPr txBox="1">
            <a:spLocks/>
          </p:cNvSpPr>
          <p:nvPr/>
        </p:nvSpPr>
        <p:spPr>
          <a:xfrm>
            <a:off x="4571120" y="3214835"/>
            <a:ext cx="3070537" cy="2338940"/>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rmAutofit/>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pPr algn="ctr"/>
            <a:r>
              <a:rPr lang="ru-RU" b="1" dirty="0" smtClean="0">
                <a:solidFill>
                  <a:srgbClr val="C00000"/>
                </a:solidFill>
                <a:effectLst>
                  <a:outerShdw blurRad="38100" dist="38100" dir="2700000" algn="tl">
                    <a:srgbClr val="000000">
                      <a:alpha val="43137"/>
                    </a:srgbClr>
                  </a:outerShdw>
                </a:effectLst>
              </a:rPr>
              <a:t>Можно</a:t>
            </a:r>
            <a:r>
              <a:rPr lang="ru-RU" b="1" dirty="0" smtClean="0">
                <a:solidFill>
                  <a:schemeClr val="bg1"/>
                </a:solidFill>
                <a:effectLst>
                  <a:outerShdw blurRad="38100" dist="38100" dir="2700000" algn="tl">
                    <a:srgbClr val="000000">
                      <a:alpha val="43137"/>
                    </a:srgbClr>
                  </a:outerShdw>
                </a:effectLst>
              </a:rPr>
              <a:t> использовать дистанционное взаимодействие, в </a:t>
            </a:r>
            <a:r>
              <a:rPr lang="ru-RU" b="1" dirty="0" err="1" smtClean="0">
                <a:solidFill>
                  <a:schemeClr val="bg1"/>
                </a:solidFill>
                <a:effectLst>
                  <a:outerShdw blurRad="38100" dist="38100" dir="2700000" algn="tl">
                    <a:srgbClr val="000000">
                      <a:alpha val="43137"/>
                    </a:srgbClr>
                  </a:outerShdw>
                </a:effectLst>
              </a:rPr>
              <a:t>т.ч</a:t>
            </a:r>
            <a:r>
              <a:rPr lang="ru-RU" b="1" dirty="0" smtClean="0">
                <a:solidFill>
                  <a:schemeClr val="bg1"/>
                </a:solidFill>
                <a:effectLst>
                  <a:outerShdw blurRad="38100" dist="38100" dir="2700000" algn="tl">
                    <a:srgbClr val="000000">
                      <a:alpha val="43137"/>
                    </a:srgbClr>
                  </a:outerShdw>
                </a:effectLst>
              </a:rPr>
              <a:t>. ВКС, МП «Инспектор»</a:t>
            </a:r>
          </a:p>
        </p:txBody>
      </p:sp>
      <p:sp>
        <p:nvSpPr>
          <p:cNvPr id="6" name="Текст 2"/>
          <p:cNvSpPr txBox="1">
            <a:spLocks/>
          </p:cNvSpPr>
          <p:nvPr/>
        </p:nvSpPr>
        <p:spPr>
          <a:xfrm>
            <a:off x="1309036" y="5698155"/>
            <a:ext cx="9413507" cy="904775"/>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rmAutofit fontScale="92500" lnSpcReduction="20000"/>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pPr algn="ctr"/>
            <a:r>
              <a:rPr lang="ru-RU" sz="3200" b="1" dirty="0" smtClean="0">
                <a:solidFill>
                  <a:srgbClr val="C00000"/>
                </a:solidFill>
                <a:effectLst>
                  <a:outerShdw blurRad="38100" dist="38100" dir="2700000" algn="tl">
                    <a:srgbClr val="000000">
                      <a:alpha val="43137"/>
                    </a:srgbClr>
                  </a:outerShdw>
                </a:effectLst>
              </a:rPr>
              <a:t>Без уведомления КЛ и собственника производственного объекта</a:t>
            </a:r>
            <a:endParaRPr lang="ru-RU" sz="3200" b="1" dirty="0">
              <a:solidFill>
                <a:srgbClr val="C00000"/>
              </a:solidFill>
              <a:effectLst>
                <a:outerShdw blurRad="38100" dist="38100" dir="2700000" algn="tl">
                  <a:srgbClr val="000000">
                    <a:alpha val="43137"/>
                  </a:srgbClr>
                </a:outerShdw>
              </a:effectLst>
            </a:endParaRPr>
          </a:p>
        </p:txBody>
      </p:sp>
      <p:sp>
        <p:nvSpPr>
          <p:cNvPr id="7" name="Текст 2"/>
          <p:cNvSpPr txBox="1">
            <a:spLocks/>
          </p:cNvSpPr>
          <p:nvPr/>
        </p:nvSpPr>
        <p:spPr>
          <a:xfrm>
            <a:off x="7833283" y="3214835"/>
            <a:ext cx="2889260" cy="2338940"/>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rmAutofit/>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pPr algn="ctr"/>
            <a:r>
              <a:rPr lang="ru-RU" b="1" dirty="0" smtClean="0">
                <a:solidFill>
                  <a:srgbClr val="C00000"/>
                </a:solidFill>
              </a:rPr>
              <a:t>Срок: </a:t>
            </a:r>
            <a:r>
              <a:rPr lang="ru-RU" b="1" dirty="0" smtClean="0">
                <a:solidFill>
                  <a:schemeClr val="bg1"/>
                </a:solidFill>
              </a:rPr>
              <a:t>в одном месте (одном производственном объекте) – не более </a:t>
            </a:r>
            <a:r>
              <a:rPr lang="ru-RU" b="1" dirty="0" smtClean="0">
                <a:solidFill>
                  <a:srgbClr val="C00000"/>
                </a:solidFill>
              </a:rPr>
              <a:t>1 раб. дня</a:t>
            </a:r>
            <a:endParaRPr lang="ru-RU" b="1" dirty="0">
              <a:solidFill>
                <a:schemeClr val="bg1"/>
              </a:solidFill>
            </a:endParaRPr>
          </a:p>
        </p:txBody>
      </p:sp>
    </p:spTree>
    <p:extLst>
      <p:ext uri="{BB962C8B-B14F-4D97-AF65-F5344CB8AC3E}">
        <p14:creationId xmlns:p14="http://schemas.microsoft.com/office/powerpoint/2010/main" val="23290558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2920" y="375385"/>
            <a:ext cx="8825659" cy="748021"/>
          </a:xfrm>
        </p:spPr>
        <p:txBody>
          <a:bodyPr/>
          <a:lstStyle/>
          <a:p>
            <a:pPr algn="ctr"/>
            <a:r>
              <a:rPr lang="ru-RU" sz="3600" b="1" dirty="0" smtClean="0">
                <a:solidFill>
                  <a:srgbClr val="C00000"/>
                </a:solidFill>
                <a:effectLst>
                  <a:outerShdw blurRad="38100" dist="38100" dir="2700000" algn="tl">
                    <a:srgbClr val="000000">
                      <a:alpha val="43137"/>
                    </a:srgbClr>
                  </a:outerShdw>
                </a:effectLst>
              </a:rPr>
              <a:t>Инспекционный визит</a:t>
            </a:r>
            <a:br>
              <a:rPr lang="ru-RU" sz="3600" b="1" dirty="0" smtClean="0">
                <a:solidFill>
                  <a:srgbClr val="C00000"/>
                </a:solidFill>
                <a:effectLst>
                  <a:outerShdw blurRad="38100" dist="38100" dir="2700000" algn="tl">
                    <a:srgbClr val="000000">
                      <a:alpha val="43137"/>
                    </a:srgbClr>
                  </a:outerShdw>
                </a:effectLst>
              </a:rPr>
            </a:br>
            <a:endParaRPr lang="ru-RU" sz="3600" b="1" dirty="0">
              <a:solidFill>
                <a:srgbClr val="C00000"/>
              </a:solidFill>
              <a:effectLst>
                <a:outerShdw blurRad="38100" dist="38100" dir="2700000" algn="tl">
                  <a:srgbClr val="000000">
                    <a:alpha val="43137"/>
                  </a:srgbClr>
                </a:outerShdw>
              </a:effectLst>
            </a:endParaRPr>
          </a:p>
        </p:txBody>
      </p:sp>
      <p:sp>
        <p:nvSpPr>
          <p:cNvPr id="5" name="Текст 2"/>
          <p:cNvSpPr txBox="1">
            <a:spLocks/>
          </p:cNvSpPr>
          <p:nvPr/>
        </p:nvSpPr>
        <p:spPr>
          <a:xfrm>
            <a:off x="1384664" y="1428206"/>
            <a:ext cx="9292046" cy="1419497"/>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Autofit/>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pPr algn="ctr"/>
            <a:r>
              <a:rPr lang="ru-RU" sz="2400" b="1" dirty="0" smtClean="0">
                <a:solidFill>
                  <a:srgbClr val="C00000"/>
                </a:solidFill>
                <a:effectLst>
                  <a:outerShdw blurRad="38100" dist="38100" dir="2700000" algn="tl">
                    <a:srgbClr val="000000">
                      <a:alpha val="43137"/>
                    </a:srgbClr>
                  </a:outerShdw>
                </a:effectLst>
              </a:rPr>
              <a:t>Внеплановый инспекционный визит –  </a:t>
            </a:r>
            <a:r>
              <a:rPr lang="ru-RU" sz="2400" b="1" dirty="0">
                <a:solidFill>
                  <a:srgbClr val="C00000"/>
                </a:solidFill>
                <a:effectLst>
                  <a:outerShdw blurRad="38100" dist="38100" dir="2700000" algn="tl">
                    <a:srgbClr val="000000">
                      <a:alpha val="43137"/>
                    </a:srgbClr>
                  </a:outerShdw>
                </a:effectLst>
              </a:rPr>
              <a:t/>
            </a:r>
            <a:br>
              <a:rPr lang="ru-RU" sz="2400" b="1" dirty="0">
                <a:solidFill>
                  <a:srgbClr val="C00000"/>
                </a:solidFill>
                <a:effectLst>
                  <a:outerShdw blurRad="38100" dist="38100" dir="2700000" algn="tl">
                    <a:srgbClr val="000000">
                      <a:alpha val="43137"/>
                    </a:srgbClr>
                  </a:outerShdw>
                </a:effectLst>
              </a:rPr>
            </a:br>
            <a:r>
              <a:rPr lang="ru-RU" sz="2400" b="1" dirty="0" smtClean="0">
                <a:solidFill>
                  <a:schemeClr val="bg2">
                    <a:lumMod val="50000"/>
                  </a:schemeClr>
                </a:solidFill>
                <a:effectLst>
                  <a:outerShdw blurRad="38100" dist="38100" dir="2700000" algn="tl">
                    <a:srgbClr val="000000">
                      <a:alpha val="43137"/>
                    </a:srgbClr>
                  </a:outerShdw>
                </a:effectLst>
              </a:rPr>
              <a:t>по </a:t>
            </a:r>
            <a:r>
              <a:rPr lang="ru-RU" sz="2400" b="1" dirty="0">
                <a:solidFill>
                  <a:schemeClr val="bg2">
                    <a:lumMod val="50000"/>
                  </a:schemeClr>
                </a:solidFill>
                <a:effectLst>
                  <a:outerShdw blurRad="38100" dist="38100" dir="2700000" algn="tl">
                    <a:srgbClr val="000000">
                      <a:alpha val="43137"/>
                    </a:srgbClr>
                  </a:outerShdw>
                </a:effectLst>
              </a:rPr>
              <a:t>согласованию с </a:t>
            </a:r>
            <a:r>
              <a:rPr lang="ru-RU" sz="2400" b="1" dirty="0" smtClean="0">
                <a:solidFill>
                  <a:schemeClr val="bg2">
                    <a:lumMod val="50000"/>
                  </a:schemeClr>
                </a:solidFill>
                <a:effectLst>
                  <a:outerShdw blurRad="38100" dist="38100" dir="2700000" algn="tl">
                    <a:srgbClr val="000000">
                      <a:alpha val="43137"/>
                    </a:srgbClr>
                  </a:outerShdw>
                </a:effectLst>
              </a:rPr>
              <a:t>прокуратурой </a:t>
            </a:r>
          </a:p>
          <a:p>
            <a:pPr algn="ctr"/>
            <a:r>
              <a:rPr lang="ru-RU" sz="2400" b="1" dirty="0" smtClean="0">
                <a:solidFill>
                  <a:schemeClr val="bg2">
                    <a:lumMod val="50000"/>
                  </a:schemeClr>
                </a:solidFill>
                <a:effectLst>
                  <a:outerShdw blurRad="38100" dist="38100" dir="2700000" algn="tl">
                    <a:srgbClr val="000000">
                      <a:alpha val="43137"/>
                    </a:srgbClr>
                  </a:outerShdw>
                </a:effectLst>
              </a:rPr>
              <a:t>(</a:t>
            </a:r>
            <a:r>
              <a:rPr lang="ru-RU" sz="2400" b="1" dirty="0" err="1" smtClean="0">
                <a:solidFill>
                  <a:schemeClr val="bg2">
                    <a:lumMod val="50000"/>
                  </a:schemeClr>
                </a:solidFill>
                <a:effectLst>
                  <a:outerShdw blurRad="38100" dist="38100" dir="2700000" algn="tl">
                    <a:srgbClr val="000000">
                      <a:alpha val="43137"/>
                    </a:srgbClr>
                  </a:outerShdw>
                </a:effectLst>
              </a:rPr>
              <a:t>искл</a:t>
            </a:r>
            <a:r>
              <a:rPr lang="ru-RU" sz="2400" b="1" dirty="0" smtClean="0">
                <a:solidFill>
                  <a:schemeClr val="bg2">
                    <a:lumMod val="50000"/>
                  </a:schemeClr>
                </a:solidFill>
                <a:effectLst>
                  <a:outerShdw blurRad="38100" dist="38100" dir="2700000" algn="tl">
                    <a:srgbClr val="000000">
                      <a:alpha val="43137"/>
                    </a:srgbClr>
                  </a:outerShdw>
                </a:effectLst>
              </a:rPr>
              <a:t>. – ч.7 ст. 70 ФЗ № 248-ФЗ)</a:t>
            </a:r>
            <a:endParaRPr lang="ru-RU" sz="2400" b="1" dirty="0">
              <a:solidFill>
                <a:schemeClr val="bg2">
                  <a:lumMod val="50000"/>
                </a:schemeClr>
              </a:solidFill>
            </a:endParaRPr>
          </a:p>
        </p:txBody>
      </p:sp>
      <p:sp>
        <p:nvSpPr>
          <p:cNvPr id="7" name="Текст 2"/>
          <p:cNvSpPr txBox="1">
            <a:spLocks/>
          </p:cNvSpPr>
          <p:nvPr/>
        </p:nvSpPr>
        <p:spPr>
          <a:xfrm>
            <a:off x="1384664" y="4076983"/>
            <a:ext cx="9292046" cy="1601006"/>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rmAutofit/>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pPr algn="ctr"/>
            <a:r>
              <a:rPr lang="ru-RU" b="1" dirty="0" smtClean="0">
                <a:solidFill>
                  <a:schemeClr val="bg1"/>
                </a:solidFill>
                <a:effectLst>
                  <a:outerShdw blurRad="38100" dist="38100" dir="2700000" algn="tl">
                    <a:srgbClr val="000000">
                      <a:alpha val="43137"/>
                    </a:srgbClr>
                  </a:outerShdw>
                </a:effectLst>
              </a:rPr>
              <a:t>КЛ (представители) </a:t>
            </a:r>
            <a:r>
              <a:rPr lang="ru-RU" b="1" dirty="0" smtClean="0">
                <a:solidFill>
                  <a:srgbClr val="C00000"/>
                </a:solidFill>
                <a:effectLst>
                  <a:outerShdw blurRad="38100" dist="38100" dir="2700000" algn="tl">
                    <a:srgbClr val="000000">
                      <a:alpha val="43137"/>
                    </a:srgbClr>
                  </a:outerShdw>
                </a:effectLst>
              </a:rPr>
              <a:t>обязаны обеспечить </a:t>
            </a:r>
            <a:r>
              <a:rPr lang="ru-RU" b="1" dirty="0" smtClean="0">
                <a:solidFill>
                  <a:schemeClr val="bg1"/>
                </a:solidFill>
                <a:effectLst>
                  <a:outerShdw blurRad="38100" dist="38100" dir="2700000" algn="tl">
                    <a:srgbClr val="000000">
                      <a:alpha val="43137"/>
                    </a:srgbClr>
                  </a:outerShdw>
                </a:effectLst>
              </a:rPr>
              <a:t>доступ в здания, сооружения, помещения</a:t>
            </a:r>
            <a:endParaRPr lang="ru-RU"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8046200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2920" y="375386"/>
            <a:ext cx="8825659" cy="683394"/>
          </a:xfrm>
        </p:spPr>
        <p:txBody>
          <a:bodyPr/>
          <a:lstStyle/>
          <a:p>
            <a:pPr algn="ctr"/>
            <a:r>
              <a:rPr lang="ru-RU" sz="3600" b="1" dirty="0" smtClean="0">
                <a:solidFill>
                  <a:srgbClr val="C00000"/>
                </a:solidFill>
                <a:effectLst>
                  <a:outerShdw blurRad="38100" dist="38100" dir="2700000" algn="tl">
                    <a:srgbClr val="000000">
                      <a:alpha val="43137"/>
                    </a:srgbClr>
                  </a:outerShdw>
                </a:effectLst>
              </a:rPr>
              <a:t>Рейдовый осмотр</a:t>
            </a:r>
            <a:endParaRPr lang="ru-RU" sz="3600" b="1" dirty="0">
              <a:solidFill>
                <a:srgbClr val="C00000"/>
              </a:solidFill>
              <a:effectLst>
                <a:outerShdw blurRad="38100" dist="38100" dir="2700000" algn="tl">
                  <a:srgbClr val="000000">
                    <a:alpha val="43137"/>
                  </a:srgbClr>
                </a:outerShdw>
              </a:effectLst>
            </a:endParaRPr>
          </a:p>
        </p:txBody>
      </p:sp>
      <p:sp>
        <p:nvSpPr>
          <p:cNvPr id="3" name="Текст 2"/>
          <p:cNvSpPr>
            <a:spLocks noGrp="1"/>
          </p:cNvSpPr>
          <p:nvPr>
            <p:ph type="body" sz="half" idx="2"/>
          </p:nvPr>
        </p:nvSpPr>
        <p:spPr>
          <a:xfrm>
            <a:off x="1308958" y="1058780"/>
            <a:ext cx="9413585" cy="1450661"/>
          </a:xfr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r>
              <a:rPr lang="ru-RU" sz="1900" b="1" dirty="0" smtClean="0">
                <a:solidFill>
                  <a:srgbClr val="C00000"/>
                </a:solidFill>
                <a:effectLst>
                  <a:outerShdw blurRad="38100" dist="38100" dir="2700000" algn="tl">
                    <a:srgbClr val="000000">
                      <a:alpha val="43137"/>
                    </a:srgbClr>
                  </a:outerShdw>
                </a:effectLst>
              </a:rPr>
              <a:t>Рейдовый осмотр </a:t>
            </a:r>
            <a:r>
              <a:rPr lang="ru-RU" sz="1900" b="1" dirty="0" smtClean="0">
                <a:solidFill>
                  <a:schemeClr val="bg1"/>
                </a:solidFill>
              </a:rPr>
              <a:t>- </a:t>
            </a:r>
            <a:r>
              <a:rPr lang="ru-RU" sz="1900" b="1" dirty="0" smtClean="0">
                <a:solidFill>
                  <a:schemeClr val="bg1"/>
                </a:solidFill>
                <a:effectLst>
                  <a:outerShdw blurRad="38100" dist="38100" dir="2700000" algn="tl">
                    <a:srgbClr val="000000">
                      <a:alpha val="43137"/>
                    </a:srgbClr>
                  </a:outerShdw>
                </a:effectLst>
              </a:rPr>
              <a:t>КНМ</a:t>
            </a:r>
            <a:r>
              <a:rPr lang="ru-RU" sz="2000" b="1" dirty="0" smtClean="0">
                <a:solidFill>
                  <a:schemeClr val="bg1"/>
                </a:solidFill>
                <a:effectLst>
                  <a:outerShdw blurRad="38100" dist="38100" dir="2700000" algn="tl">
                    <a:srgbClr val="000000">
                      <a:alpha val="43137"/>
                    </a:srgbClr>
                  </a:outerShdw>
                </a:effectLst>
              </a:rPr>
              <a:t>, </a:t>
            </a:r>
            <a:r>
              <a:rPr lang="ru-RU" sz="2000" b="1" dirty="0">
                <a:solidFill>
                  <a:schemeClr val="bg1"/>
                </a:solidFill>
                <a:effectLst>
                  <a:outerShdw blurRad="38100" dist="38100" dir="2700000" algn="tl">
                    <a:srgbClr val="000000">
                      <a:alpha val="43137"/>
                    </a:srgbClr>
                  </a:outerShdw>
                </a:effectLst>
              </a:rPr>
              <a:t>проводимое в целях оценки соблюдения </a:t>
            </a:r>
            <a:r>
              <a:rPr lang="ru-RU" sz="2000" b="1" dirty="0" smtClean="0">
                <a:solidFill>
                  <a:schemeClr val="bg1"/>
                </a:solidFill>
                <a:effectLst>
                  <a:outerShdw blurRad="38100" dist="38100" dir="2700000" algn="tl">
                    <a:srgbClr val="000000">
                      <a:alpha val="43137"/>
                    </a:srgbClr>
                  </a:outerShdw>
                </a:effectLst>
              </a:rPr>
              <a:t>ОТ по </a:t>
            </a:r>
            <a:r>
              <a:rPr lang="ru-RU" sz="2000" b="1" dirty="0">
                <a:solidFill>
                  <a:schemeClr val="bg1"/>
                </a:solidFill>
                <a:effectLst>
                  <a:outerShdw blurRad="38100" dist="38100" dir="2700000" algn="tl">
                    <a:srgbClr val="000000">
                      <a:alpha val="43137"/>
                    </a:srgbClr>
                  </a:outerShdw>
                </a:effectLst>
              </a:rPr>
              <a:t>использованию (эксплуатации) производственных объектов, которыми владеют, пользуются или управляют несколько лиц, находящиеся на территории, на которой расположено </a:t>
            </a:r>
            <a:r>
              <a:rPr lang="ru-RU" sz="2000" b="1" dirty="0" smtClean="0">
                <a:solidFill>
                  <a:schemeClr val="bg1"/>
                </a:solidFill>
                <a:effectLst>
                  <a:outerShdw blurRad="38100" dist="38100" dir="2700000" algn="tl">
                    <a:srgbClr val="000000">
                      <a:alpha val="43137"/>
                    </a:srgbClr>
                  </a:outerShdw>
                </a:effectLst>
              </a:rPr>
              <a:t>несколько КЛ</a:t>
            </a:r>
            <a:endParaRPr lang="ru-RU" b="1" dirty="0">
              <a:solidFill>
                <a:schemeClr val="bg1"/>
              </a:solidFill>
              <a:effectLst>
                <a:outerShdw blurRad="38100" dist="38100" dir="2700000" algn="tl">
                  <a:srgbClr val="000000">
                    <a:alpha val="43137"/>
                  </a:srgbClr>
                </a:outerShdw>
              </a:effectLst>
            </a:endParaRPr>
          </a:p>
        </p:txBody>
      </p:sp>
      <p:sp>
        <p:nvSpPr>
          <p:cNvPr id="4" name="Текст 2"/>
          <p:cNvSpPr txBox="1">
            <a:spLocks/>
          </p:cNvSpPr>
          <p:nvPr/>
        </p:nvSpPr>
        <p:spPr>
          <a:xfrm>
            <a:off x="1308958" y="2795451"/>
            <a:ext cx="3070537" cy="3509555"/>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rmAutofit fontScale="85000" lnSpcReduction="10000"/>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pPr algn="ctr">
              <a:spcBef>
                <a:spcPts val="0"/>
              </a:spcBef>
            </a:pPr>
            <a:r>
              <a:rPr lang="ru-RU" b="1" dirty="0" smtClean="0">
                <a:solidFill>
                  <a:srgbClr val="C00000"/>
                </a:solidFill>
                <a:effectLst>
                  <a:outerShdw blurRad="38100" dist="38100" dir="2700000" algn="tl">
                    <a:srgbClr val="000000">
                      <a:alpha val="43137"/>
                    </a:srgbClr>
                  </a:outerShdw>
                </a:effectLst>
              </a:rPr>
              <a:t>КНД:</a:t>
            </a:r>
          </a:p>
          <a:p>
            <a:pPr>
              <a:spcBef>
                <a:spcPts val="0"/>
              </a:spcBef>
            </a:pPr>
            <a:r>
              <a:rPr lang="ru-RU" b="1" dirty="0">
                <a:solidFill>
                  <a:schemeClr val="bg1"/>
                </a:solidFill>
                <a:effectLst>
                  <a:outerShdw blurRad="38100" dist="38100" dir="2700000" algn="tl">
                    <a:srgbClr val="000000">
                      <a:alpha val="43137"/>
                    </a:srgbClr>
                  </a:outerShdw>
                </a:effectLst>
              </a:rPr>
              <a:t>о</a:t>
            </a:r>
            <a:r>
              <a:rPr lang="ru-RU" b="1" dirty="0" smtClean="0">
                <a:solidFill>
                  <a:schemeClr val="bg1"/>
                </a:solidFill>
                <a:effectLst>
                  <a:outerShdw blurRad="38100" dist="38100" dir="2700000" algn="tl">
                    <a:srgbClr val="000000">
                      <a:alpha val="43137"/>
                    </a:srgbClr>
                  </a:outerShdw>
                </a:effectLst>
              </a:rPr>
              <a:t>смотр;</a:t>
            </a:r>
          </a:p>
          <a:p>
            <a:pPr>
              <a:spcBef>
                <a:spcPts val="0"/>
              </a:spcBef>
            </a:pPr>
            <a:r>
              <a:rPr lang="ru-RU" b="1" dirty="0">
                <a:solidFill>
                  <a:schemeClr val="bg1"/>
                </a:solidFill>
                <a:effectLst>
                  <a:outerShdw blurRad="38100" dist="38100" dir="2700000" algn="tl">
                    <a:srgbClr val="000000">
                      <a:alpha val="43137"/>
                    </a:srgbClr>
                  </a:outerShdw>
                </a:effectLst>
              </a:rPr>
              <a:t>д</a:t>
            </a:r>
            <a:r>
              <a:rPr lang="ru-RU" b="1" dirty="0" smtClean="0">
                <a:solidFill>
                  <a:schemeClr val="bg1"/>
                </a:solidFill>
                <a:effectLst>
                  <a:outerShdw blurRad="38100" dist="38100" dir="2700000" algn="tl">
                    <a:srgbClr val="000000">
                      <a:alpha val="43137"/>
                    </a:srgbClr>
                  </a:outerShdw>
                </a:effectLst>
              </a:rPr>
              <a:t>осмотр;</a:t>
            </a:r>
          </a:p>
          <a:p>
            <a:pPr>
              <a:spcBef>
                <a:spcPts val="0"/>
              </a:spcBef>
            </a:pPr>
            <a:r>
              <a:rPr lang="ru-RU" b="1" dirty="0">
                <a:solidFill>
                  <a:schemeClr val="bg1"/>
                </a:solidFill>
                <a:effectLst>
                  <a:outerShdw blurRad="38100" dist="38100" dir="2700000" algn="tl">
                    <a:srgbClr val="000000">
                      <a:alpha val="43137"/>
                    </a:srgbClr>
                  </a:outerShdw>
                </a:effectLst>
              </a:rPr>
              <a:t>о</a:t>
            </a:r>
            <a:r>
              <a:rPr lang="ru-RU" b="1" dirty="0" smtClean="0">
                <a:solidFill>
                  <a:schemeClr val="bg1"/>
                </a:solidFill>
                <a:effectLst>
                  <a:outerShdw blurRad="38100" dist="38100" dir="2700000" algn="tl">
                    <a:srgbClr val="000000">
                      <a:alpha val="43137"/>
                    </a:srgbClr>
                  </a:outerShdw>
                </a:effectLst>
              </a:rPr>
              <a:t>прос;</a:t>
            </a:r>
          </a:p>
          <a:p>
            <a:pPr>
              <a:spcBef>
                <a:spcPts val="0"/>
              </a:spcBef>
            </a:pPr>
            <a:r>
              <a:rPr lang="ru-RU" b="1" dirty="0" smtClean="0">
                <a:solidFill>
                  <a:schemeClr val="bg1"/>
                </a:solidFill>
                <a:effectLst>
                  <a:outerShdw blurRad="38100" dist="38100" dir="2700000" algn="tl">
                    <a:srgbClr val="000000">
                      <a:alpha val="43137"/>
                    </a:srgbClr>
                  </a:outerShdw>
                </a:effectLst>
              </a:rPr>
              <a:t>получение письменных объяснений;</a:t>
            </a:r>
          </a:p>
          <a:p>
            <a:pPr>
              <a:spcBef>
                <a:spcPts val="0"/>
              </a:spcBef>
            </a:pPr>
            <a:r>
              <a:rPr lang="ru-RU" b="1" dirty="0" smtClean="0">
                <a:solidFill>
                  <a:schemeClr val="bg1"/>
                </a:solidFill>
                <a:effectLst>
                  <a:outerShdw blurRad="38100" dist="38100" dir="2700000" algn="tl">
                    <a:srgbClr val="000000">
                      <a:alpha val="43137"/>
                    </a:srgbClr>
                  </a:outerShdw>
                </a:effectLst>
              </a:rPr>
              <a:t>истребование документов;</a:t>
            </a:r>
          </a:p>
          <a:p>
            <a:pPr>
              <a:spcBef>
                <a:spcPts val="0"/>
              </a:spcBef>
            </a:pPr>
            <a:r>
              <a:rPr lang="ru-RU" b="1" dirty="0">
                <a:solidFill>
                  <a:schemeClr val="bg1"/>
                </a:solidFill>
                <a:effectLst>
                  <a:outerShdw blurRad="38100" dist="38100" dir="2700000" algn="tl">
                    <a:srgbClr val="000000">
                      <a:alpha val="43137"/>
                    </a:srgbClr>
                  </a:outerShdw>
                </a:effectLst>
              </a:rPr>
              <a:t>о</a:t>
            </a:r>
            <a:r>
              <a:rPr lang="ru-RU" b="1" dirty="0" smtClean="0">
                <a:solidFill>
                  <a:schemeClr val="bg1"/>
                </a:solidFill>
                <a:effectLst>
                  <a:outerShdw blurRad="38100" dist="38100" dir="2700000" algn="tl">
                    <a:srgbClr val="000000">
                      <a:alpha val="43137"/>
                    </a:srgbClr>
                  </a:outerShdw>
                </a:effectLst>
              </a:rPr>
              <a:t>тбор проб (образцов) (при отсутствие возможности оценки соблюдения ОТ иным способом);</a:t>
            </a:r>
          </a:p>
          <a:p>
            <a:pPr>
              <a:spcBef>
                <a:spcPts val="0"/>
              </a:spcBef>
            </a:pPr>
            <a:r>
              <a:rPr lang="ru-RU" b="1" dirty="0">
                <a:solidFill>
                  <a:schemeClr val="bg1"/>
                </a:solidFill>
                <a:effectLst>
                  <a:outerShdw blurRad="38100" dist="38100" dir="2700000" algn="tl">
                    <a:srgbClr val="000000">
                      <a:alpha val="43137"/>
                    </a:srgbClr>
                  </a:outerShdw>
                </a:effectLst>
              </a:rPr>
              <a:t>и</a:t>
            </a:r>
            <a:r>
              <a:rPr lang="ru-RU" b="1" dirty="0" smtClean="0">
                <a:solidFill>
                  <a:schemeClr val="bg1"/>
                </a:solidFill>
                <a:effectLst>
                  <a:outerShdw blurRad="38100" dist="38100" dir="2700000" algn="tl">
                    <a:srgbClr val="000000">
                      <a:alpha val="43137"/>
                    </a:srgbClr>
                  </a:outerShdw>
                </a:effectLst>
              </a:rPr>
              <a:t>нструментальное обследование;</a:t>
            </a:r>
          </a:p>
          <a:p>
            <a:pPr>
              <a:spcBef>
                <a:spcPts val="0"/>
              </a:spcBef>
            </a:pPr>
            <a:r>
              <a:rPr lang="ru-RU" b="1" dirty="0">
                <a:solidFill>
                  <a:schemeClr val="bg1"/>
                </a:solidFill>
                <a:effectLst>
                  <a:outerShdw blurRad="38100" dist="38100" dir="2700000" algn="tl">
                    <a:srgbClr val="000000">
                      <a:alpha val="43137"/>
                    </a:srgbClr>
                  </a:outerShdw>
                </a:effectLst>
              </a:rPr>
              <a:t>и</a:t>
            </a:r>
            <a:r>
              <a:rPr lang="ru-RU" b="1" dirty="0" smtClean="0">
                <a:solidFill>
                  <a:schemeClr val="bg1"/>
                </a:solidFill>
                <a:effectLst>
                  <a:outerShdw blurRad="38100" dist="38100" dir="2700000" algn="tl">
                    <a:srgbClr val="000000">
                      <a:alpha val="43137"/>
                    </a:srgbClr>
                  </a:outerShdw>
                </a:effectLst>
              </a:rPr>
              <a:t>спытание;</a:t>
            </a:r>
          </a:p>
          <a:p>
            <a:pPr>
              <a:spcBef>
                <a:spcPts val="0"/>
              </a:spcBef>
            </a:pPr>
            <a:r>
              <a:rPr lang="ru-RU" b="1" dirty="0">
                <a:solidFill>
                  <a:schemeClr val="bg1"/>
                </a:solidFill>
                <a:effectLst>
                  <a:outerShdw blurRad="38100" dist="38100" dir="2700000" algn="tl">
                    <a:srgbClr val="000000">
                      <a:alpha val="43137"/>
                    </a:srgbClr>
                  </a:outerShdw>
                </a:effectLst>
              </a:rPr>
              <a:t>э</a:t>
            </a:r>
            <a:r>
              <a:rPr lang="ru-RU" b="1" dirty="0" smtClean="0">
                <a:solidFill>
                  <a:schemeClr val="bg1"/>
                </a:solidFill>
                <a:effectLst>
                  <a:outerShdw blurRad="38100" dist="38100" dir="2700000" algn="tl">
                    <a:srgbClr val="000000">
                      <a:alpha val="43137"/>
                    </a:srgbClr>
                  </a:outerShdw>
                </a:effectLst>
              </a:rPr>
              <a:t>кспертиза;</a:t>
            </a:r>
          </a:p>
          <a:p>
            <a:pPr>
              <a:spcBef>
                <a:spcPts val="0"/>
              </a:spcBef>
            </a:pPr>
            <a:r>
              <a:rPr lang="ru-RU" b="1" dirty="0" smtClean="0">
                <a:solidFill>
                  <a:schemeClr val="bg1"/>
                </a:solidFill>
                <a:effectLst>
                  <a:outerShdw blurRad="38100" dist="38100" dir="2700000" algn="tl">
                    <a:srgbClr val="000000">
                      <a:alpha val="43137"/>
                    </a:srgbClr>
                  </a:outerShdw>
                </a:effectLst>
              </a:rPr>
              <a:t>эксперимент</a:t>
            </a:r>
          </a:p>
        </p:txBody>
      </p:sp>
      <p:sp>
        <p:nvSpPr>
          <p:cNvPr id="5" name="Текст 2"/>
          <p:cNvSpPr txBox="1">
            <a:spLocks/>
          </p:cNvSpPr>
          <p:nvPr/>
        </p:nvSpPr>
        <p:spPr>
          <a:xfrm>
            <a:off x="4571120" y="2795450"/>
            <a:ext cx="3070537" cy="3509556"/>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rmAutofit fontScale="92500" lnSpcReduction="20000"/>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pPr algn="ctr"/>
            <a:r>
              <a:rPr lang="ru-RU" b="1" dirty="0" smtClean="0">
                <a:solidFill>
                  <a:srgbClr val="C00000"/>
                </a:solidFill>
                <a:effectLst>
                  <a:outerShdw blurRad="38100" dist="38100" dir="2700000" algn="tl">
                    <a:srgbClr val="000000">
                      <a:alpha val="43137"/>
                    </a:srgbClr>
                  </a:outerShdw>
                </a:effectLst>
              </a:rPr>
              <a:t>Можно</a:t>
            </a:r>
            <a:r>
              <a:rPr lang="ru-RU" b="1" dirty="0" smtClean="0">
                <a:solidFill>
                  <a:schemeClr val="bg1"/>
                </a:solidFill>
                <a:effectLst>
                  <a:outerShdw blurRad="38100" dist="38100" dir="2700000" algn="tl">
                    <a:srgbClr val="000000">
                      <a:alpha val="43137"/>
                    </a:srgbClr>
                  </a:outerShdw>
                </a:effectLst>
              </a:rPr>
              <a:t> использовать дистанционное взаимодействие, в </a:t>
            </a:r>
            <a:r>
              <a:rPr lang="ru-RU" b="1" dirty="0" err="1" smtClean="0">
                <a:solidFill>
                  <a:schemeClr val="bg1"/>
                </a:solidFill>
                <a:effectLst>
                  <a:outerShdw blurRad="38100" dist="38100" dir="2700000" algn="tl">
                    <a:srgbClr val="000000">
                      <a:alpha val="43137"/>
                    </a:srgbClr>
                  </a:outerShdw>
                </a:effectLst>
              </a:rPr>
              <a:t>т.ч</a:t>
            </a:r>
            <a:r>
              <a:rPr lang="ru-RU" b="1" dirty="0" smtClean="0">
                <a:solidFill>
                  <a:schemeClr val="bg1"/>
                </a:solidFill>
                <a:effectLst>
                  <a:outerShdw blurRad="38100" dist="38100" dir="2700000" algn="tl">
                    <a:srgbClr val="000000">
                      <a:alpha val="43137"/>
                    </a:srgbClr>
                  </a:outerShdw>
                </a:effectLst>
              </a:rPr>
              <a:t>. ВКС, МП «Инспектор»</a:t>
            </a:r>
          </a:p>
          <a:p>
            <a:pPr algn="ctr"/>
            <a:r>
              <a:rPr lang="ru-RU" b="1" dirty="0" smtClean="0">
                <a:solidFill>
                  <a:schemeClr val="bg1"/>
                </a:solidFill>
                <a:effectLst>
                  <a:outerShdw blurRad="38100" dist="38100" dir="2700000" algn="tl">
                    <a:srgbClr val="000000">
                      <a:alpha val="43137"/>
                    </a:srgbClr>
                  </a:outerShdw>
                </a:effectLst>
              </a:rPr>
              <a:t>Проводится в отношении </a:t>
            </a:r>
            <a:r>
              <a:rPr lang="ru-RU" b="1" dirty="0" smtClean="0">
                <a:solidFill>
                  <a:srgbClr val="C00000"/>
                </a:solidFill>
                <a:effectLst>
                  <a:outerShdw blurRad="38100" dist="38100" dir="2700000" algn="tl">
                    <a:srgbClr val="000000">
                      <a:alpha val="43137"/>
                    </a:srgbClr>
                  </a:outerShdw>
                </a:effectLst>
              </a:rPr>
              <a:t>любого числа КЛ</a:t>
            </a:r>
            <a:r>
              <a:rPr lang="ru-RU" b="1" dirty="0" smtClean="0">
                <a:solidFill>
                  <a:schemeClr val="bg1"/>
                </a:solidFill>
                <a:effectLst>
                  <a:outerShdw blurRad="38100" dist="38100" dir="2700000" algn="tl">
                    <a:srgbClr val="000000">
                      <a:alpha val="43137"/>
                    </a:srgbClr>
                  </a:outerShdw>
                </a:effectLst>
              </a:rPr>
              <a:t>, владеющих, пользующихся или управляющих производственным объектом</a:t>
            </a:r>
          </a:p>
          <a:p>
            <a:pPr algn="ctr"/>
            <a:r>
              <a:rPr lang="ru-RU" b="1" dirty="0" smtClean="0">
                <a:solidFill>
                  <a:schemeClr val="bg1"/>
                </a:solidFill>
                <a:effectLst>
                  <a:outerShdw blurRad="38100" dist="38100" dir="2700000" algn="tl">
                    <a:srgbClr val="000000">
                      <a:alpha val="43137"/>
                    </a:srgbClr>
                  </a:outerShdw>
                </a:effectLst>
              </a:rPr>
              <a:t>Возможно </a:t>
            </a:r>
            <a:r>
              <a:rPr lang="ru-RU" b="1" dirty="0" smtClean="0">
                <a:solidFill>
                  <a:srgbClr val="C00000"/>
                </a:solidFill>
                <a:effectLst>
                  <a:outerShdw blurRad="38100" dist="38100" dir="2700000" algn="tl">
                    <a:srgbClr val="000000">
                      <a:alpha val="43137"/>
                    </a:srgbClr>
                  </a:outerShdw>
                </a:effectLst>
              </a:rPr>
              <a:t>совместное (межведомственное) </a:t>
            </a:r>
            <a:r>
              <a:rPr lang="ru-RU" b="1" dirty="0" smtClean="0">
                <a:solidFill>
                  <a:schemeClr val="bg1"/>
                </a:solidFill>
                <a:effectLst>
                  <a:outerShdw blurRad="38100" dist="38100" dir="2700000" algn="tl">
                    <a:srgbClr val="000000">
                      <a:alpha val="43137"/>
                    </a:srgbClr>
                  </a:outerShdw>
                </a:effectLst>
              </a:rPr>
              <a:t>КНМ</a:t>
            </a:r>
          </a:p>
        </p:txBody>
      </p:sp>
      <p:sp>
        <p:nvSpPr>
          <p:cNvPr id="7" name="Текст 2"/>
          <p:cNvSpPr txBox="1">
            <a:spLocks/>
          </p:cNvSpPr>
          <p:nvPr/>
        </p:nvSpPr>
        <p:spPr>
          <a:xfrm>
            <a:off x="7833283" y="2795450"/>
            <a:ext cx="2889260" cy="3509555"/>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rmAutofit/>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pPr algn="ctr"/>
            <a:endParaRPr lang="ru-RU" b="1" dirty="0" smtClean="0">
              <a:solidFill>
                <a:srgbClr val="C00000"/>
              </a:solidFill>
              <a:effectLst>
                <a:outerShdw blurRad="38100" dist="38100" dir="2700000" algn="tl">
                  <a:srgbClr val="000000">
                    <a:alpha val="43137"/>
                  </a:srgbClr>
                </a:outerShdw>
              </a:effectLst>
            </a:endParaRPr>
          </a:p>
          <a:p>
            <a:pPr algn="ctr"/>
            <a:r>
              <a:rPr lang="ru-RU" b="1" dirty="0" smtClean="0">
                <a:solidFill>
                  <a:srgbClr val="C00000"/>
                </a:solidFill>
                <a:effectLst>
                  <a:outerShdw blurRad="38100" dist="38100" dir="2700000" algn="tl">
                    <a:srgbClr val="000000">
                      <a:alpha val="43137"/>
                    </a:srgbClr>
                  </a:outerShdw>
                </a:effectLst>
              </a:rPr>
              <a:t>Срок: </a:t>
            </a:r>
            <a:r>
              <a:rPr lang="ru-RU" b="1" dirty="0" smtClean="0">
                <a:solidFill>
                  <a:schemeClr val="bg1"/>
                </a:solidFill>
                <a:effectLst>
                  <a:outerShdw blurRad="38100" dist="38100" dir="2700000" algn="tl">
                    <a:srgbClr val="000000">
                      <a:alpha val="43137"/>
                    </a:srgbClr>
                  </a:outerShdw>
                </a:effectLst>
              </a:rPr>
              <a:t>не более </a:t>
            </a:r>
            <a:r>
              <a:rPr lang="ru-RU" b="1" dirty="0" smtClean="0">
                <a:solidFill>
                  <a:srgbClr val="C00000"/>
                </a:solidFill>
                <a:effectLst>
                  <a:outerShdw blurRad="38100" dist="38100" dir="2700000" algn="tl">
                    <a:srgbClr val="000000">
                      <a:alpha val="43137"/>
                    </a:srgbClr>
                  </a:outerShdw>
                </a:effectLst>
              </a:rPr>
              <a:t>10 раб. дней</a:t>
            </a:r>
            <a:r>
              <a:rPr lang="ru-RU" b="1" dirty="0" smtClean="0">
                <a:solidFill>
                  <a:schemeClr val="bg1"/>
                </a:solidFill>
                <a:effectLst>
                  <a:outerShdw blurRad="38100" dist="38100" dir="2700000" algn="tl">
                    <a:srgbClr val="000000">
                      <a:alpha val="43137"/>
                    </a:srgbClr>
                  </a:outerShdw>
                </a:effectLst>
              </a:rPr>
              <a:t>. Взаимодействие с 1 КЛ – не превышает </a:t>
            </a:r>
            <a:r>
              <a:rPr lang="ru-RU" b="1" dirty="0" smtClean="0">
                <a:solidFill>
                  <a:srgbClr val="C00000"/>
                </a:solidFill>
                <a:effectLst>
                  <a:outerShdw blurRad="38100" dist="38100" dir="2700000" algn="tl">
                    <a:srgbClr val="000000">
                      <a:alpha val="43137"/>
                    </a:srgbClr>
                  </a:outerShdw>
                </a:effectLst>
              </a:rPr>
              <a:t>1 раб. день. </a:t>
            </a:r>
            <a:r>
              <a:rPr lang="ru-RU" b="1" dirty="0" smtClean="0">
                <a:solidFill>
                  <a:schemeClr val="bg2">
                    <a:lumMod val="50000"/>
                  </a:schemeClr>
                </a:solidFill>
                <a:effectLst>
                  <a:outerShdw blurRad="38100" dist="38100" dir="2700000" algn="tl">
                    <a:srgbClr val="000000">
                      <a:alpha val="43137"/>
                    </a:srgbClr>
                  </a:outerShdw>
                </a:effectLst>
              </a:rPr>
              <a:t>Если на объекте несколько КЛ – срок взаимодействия </a:t>
            </a:r>
            <a:r>
              <a:rPr lang="ru-RU" b="1" dirty="0" smtClean="0">
                <a:solidFill>
                  <a:srgbClr val="C00000"/>
                </a:solidFill>
                <a:effectLst>
                  <a:outerShdw blurRad="38100" dist="38100" dir="2700000" algn="tl">
                    <a:srgbClr val="000000">
                      <a:alpha val="43137"/>
                    </a:srgbClr>
                  </a:outerShdw>
                </a:effectLst>
              </a:rPr>
              <a:t>может превышать 1 раб. день </a:t>
            </a:r>
            <a:r>
              <a:rPr lang="ru-RU" b="1" dirty="0" smtClean="0">
                <a:solidFill>
                  <a:schemeClr val="bg2">
                    <a:lumMod val="50000"/>
                  </a:schemeClr>
                </a:solidFill>
                <a:effectLst>
                  <a:outerShdw blurRad="38100" dist="38100" dir="2700000" algn="tl">
                    <a:srgbClr val="000000">
                      <a:alpha val="43137"/>
                    </a:srgbClr>
                  </a:outerShdw>
                </a:effectLst>
              </a:rPr>
              <a:t>(если предусмотрено ФЗ)</a:t>
            </a:r>
          </a:p>
          <a:p>
            <a:pPr algn="ctr"/>
            <a:endParaRPr lang="ru-RU" b="1" dirty="0">
              <a:solidFill>
                <a:srgbClr val="C00000"/>
              </a:solidFill>
            </a:endParaRPr>
          </a:p>
        </p:txBody>
      </p:sp>
    </p:spTree>
    <p:extLst>
      <p:ext uri="{BB962C8B-B14F-4D97-AF65-F5344CB8AC3E}">
        <p14:creationId xmlns:p14="http://schemas.microsoft.com/office/powerpoint/2010/main" val="14129624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Объект 6"/>
          <p:cNvGraphicFramePr>
            <a:graphicFrameLocks noGrp="1"/>
          </p:cNvGraphicFramePr>
          <p:nvPr>
            <p:ph idx="1"/>
            <p:extLst>
              <p:ext uri="{D42A27DB-BD31-4B8C-83A1-F6EECF244321}">
                <p14:modId xmlns:p14="http://schemas.microsoft.com/office/powerpoint/2010/main" val="3910633618"/>
              </p:ext>
            </p:extLst>
          </p:nvPr>
        </p:nvGraphicFramePr>
        <p:xfrm>
          <a:off x="1103313" y="365760"/>
          <a:ext cx="9340098" cy="61890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95425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0824" y="375386"/>
            <a:ext cx="9287756" cy="852523"/>
          </a:xfrm>
        </p:spPr>
        <p:txBody>
          <a:bodyPr/>
          <a:lstStyle/>
          <a:p>
            <a:pPr algn="ctr"/>
            <a:r>
              <a:rPr lang="ru-RU" sz="3600" b="1" dirty="0" smtClean="0">
                <a:solidFill>
                  <a:srgbClr val="C00000"/>
                </a:solidFill>
                <a:effectLst>
                  <a:outerShdw blurRad="38100" dist="38100" dir="2700000" algn="tl">
                    <a:srgbClr val="000000">
                      <a:alpha val="43137"/>
                    </a:srgbClr>
                  </a:outerShdw>
                </a:effectLst>
              </a:rPr>
              <a:t>Рейдовый осмотр</a:t>
            </a:r>
            <a:endParaRPr lang="ru-RU" sz="3600" b="1" dirty="0">
              <a:solidFill>
                <a:srgbClr val="C00000"/>
              </a:solidFill>
              <a:effectLst>
                <a:outerShdw blurRad="38100" dist="38100" dir="2700000" algn="tl">
                  <a:srgbClr val="000000">
                    <a:alpha val="43137"/>
                  </a:srgbClr>
                </a:outerShdw>
              </a:effectLst>
            </a:endParaRPr>
          </a:p>
        </p:txBody>
      </p:sp>
      <p:sp>
        <p:nvSpPr>
          <p:cNvPr id="4" name="Текст 2"/>
          <p:cNvSpPr txBox="1">
            <a:spLocks/>
          </p:cNvSpPr>
          <p:nvPr/>
        </p:nvSpPr>
        <p:spPr>
          <a:xfrm>
            <a:off x="1350001" y="1349830"/>
            <a:ext cx="3070537" cy="4935466"/>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rmAutofit/>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pPr algn="ctr">
              <a:spcBef>
                <a:spcPts val="0"/>
              </a:spcBef>
            </a:pPr>
            <a:r>
              <a:rPr lang="ru-RU" b="1" dirty="0" smtClean="0">
                <a:solidFill>
                  <a:srgbClr val="C00000"/>
                </a:solidFill>
                <a:effectLst>
                  <a:outerShdw blurRad="38100" dist="38100" dir="2700000" algn="tl">
                    <a:srgbClr val="000000">
                      <a:alpha val="43137"/>
                    </a:srgbClr>
                  </a:outerShdw>
                </a:effectLst>
              </a:rPr>
              <a:t>Сокращенный объем </a:t>
            </a:r>
            <a:r>
              <a:rPr lang="ru-RU" b="1" dirty="0" smtClean="0">
                <a:solidFill>
                  <a:schemeClr val="bg1"/>
                </a:solidFill>
                <a:effectLst>
                  <a:outerShdw blurRad="38100" dist="38100" dir="2700000" algn="tl">
                    <a:srgbClr val="000000">
                      <a:alpha val="43137"/>
                    </a:srgbClr>
                  </a:outerShdw>
                </a:effectLst>
              </a:rPr>
              <a:t>совершения КНД  в отношении объекта контроля, отнесенного к определенным категориям риска (в положении о виде контроля) </a:t>
            </a:r>
            <a:endParaRPr lang="ru-RU" b="1" dirty="0">
              <a:solidFill>
                <a:schemeClr val="bg1"/>
              </a:solidFill>
              <a:effectLst>
                <a:outerShdw blurRad="38100" dist="38100" dir="2700000" algn="tl">
                  <a:srgbClr val="000000">
                    <a:alpha val="43137"/>
                  </a:srgbClr>
                </a:outerShdw>
              </a:effectLst>
            </a:endParaRPr>
          </a:p>
        </p:txBody>
      </p:sp>
      <p:sp>
        <p:nvSpPr>
          <p:cNvPr id="5" name="Текст 2"/>
          <p:cNvSpPr txBox="1">
            <a:spLocks/>
          </p:cNvSpPr>
          <p:nvPr/>
        </p:nvSpPr>
        <p:spPr>
          <a:xfrm>
            <a:off x="4673457" y="1349830"/>
            <a:ext cx="3070537" cy="4935468"/>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rmAutofit/>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pPr algn="ctr"/>
            <a:r>
              <a:rPr lang="ru-RU" b="1" dirty="0" smtClean="0">
                <a:solidFill>
                  <a:schemeClr val="bg2">
                    <a:lumMod val="50000"/>
                  </a:schemeClr>
                </a:solidFill>
                <a:effectLst>
                  <a:outerShdw blurRad="38100" dist="38100" dir="2700000" algn="tl">
                    <a:srgbClr val="000000">
                      <a:alpha val="43137"/>
                    </a:srgbClr>
                  </a:outerShdw>
                </a:effectLst>
              </a:rPr>
              <a:t>КЛ, которые владеют, пользуются или управляют производственными объектами, </a:t>
            </a:r>
            <a:r>
              <a:rPr lang="ru-RU" b="1" dirty="0" smtClean="0">
                <a:solidFill>
                  <a:srgbClr val="C00000"/>
                </a:solidFill>
                <a:effectLst>
                  <a:outerShdw blurRad="38100" dist="38100" dir="2700000" algn="tl">
                    <a:srgbClr val="000000">
                      <a:alpha val="43137"/>
                    </a:srgbClr>
                  </a:outerShdw>
                </a:effectLst>
              </a:rPr>
              <a:t>обязаны обеспечить </a:t>
            </a:r>
            <a:r>
              <a:rPr lang="ru-RU" b="1" dirty="0" smtClean="0">
                <a:solidFill>
                  <a:schemeClr val="bg1"/>
                </a:solidFill>
                <a:effectLst>
                  <a:outerShdw blurRad="38100" dist="38100" dir="2700000" algn="tl">
                    <a:srgbClr val="000000">
                      <a:alpha val="43137"/>
                    </a:srgbClr>
                  </a:outerShdw>
                </a:effectLst>
              </a:rPr>
              <a:t>беспрепятственный доступ инспектору к объектам, указанным в решении о КНМ, во все помещения (за иск. </a:t>
            </a:r>
            <a:r>
              <a:rPr lang="ru-RU" b="1" dirty="0">
                <a:solidFill>
                  <a:schemeClr val="bg1"/>
                </a:solidFill>
                <a:effectLst>
                  <a:outerShdw blurRad="38100" dist="38100" dir="2700000" algn="tl">
                    <a:srgbClr val="000000">
                      <a:alpha val="43137"/>
                    </a:srgbClr>
                  </a:outerShdw>
                </a:effectLst>
              </a:rPr>
              <a:t>ж</a:t>
            </a:r>
            <a:r>
              <a:rPr lang="ru-RU" b="1" dirty="0" smtClean="0">
                <a:solidFill>
                  <a:schemeClr val="bg1"/>
                </a:solidFill>
                <a:effectLst>
                  <a:outerShdw blurRad="38100" dist="38100" dir="2700000" algn="tl">
                    <a:srgbClr val="000000">
                      <a:alpha val="43137"/>
                    </a:srgbClr>
                  </a:outerShdw>
                </a:effectLst>
              </a:rPr>
              <a:t>илых) </a:t>
            </a:r>
          </a:p>
          <a:p>
            <a:pPr algn="ctr"/>
            <a:r>
              <a:rPr lang="ru-RU" b="1" dirty="0" smtClean="0">
                <a:solidFill>
                  <a:schemeClr val="bg1"/>
                </a:solidFill>
                <a:effectLst>
                  <a:outerShdw blurRad="38100" dist="38100" dir="2700000" algn="tl">
                    <a:srgbClr val="000000">
                      <a:alpha val="43137"/>
                    </a:srgbClr>
                  </a:outerShdw>
                </a:effectLst>
              </a:rPr>
              <a:t>Инспекторы </a:t>
            </a:r>
            <a:r>
              <a:rPr lang="ru-RU" b="1" dirty="0" smtClean="0">
                <a:solidFill>
                  <a:srgbClr val="C00000"/>
                </a:solidFill>
                <a:effectLst>
                  <a:outerShdw blurRad="38100" dist="38100" dir="2700000" algn="tl">
                    <a:srgbClr val="000000">
                      <a:alpha val="43137"/>
                    </a:srgbClr>
                  </a:outerShdw>
                </a:effectLst>
              </a:rPr>
              <a:t>взаимодействуют</a:t>
            </a:r>
            <a:r>
              <a:rPr lang="ru-RU" b="1" dirty="0" smtClean="0">
                <a:solidFill>
                  <a:schemeClr val="bg1"/>
                </a:solidFill>
                <a:effectLst>
                  <a:outerShdw blurRad="38100" dist="38100" dir="2700000" algn="tl">
                    <a:srgbClr val="000000">
                      <a:alpha val="43137"/>
                    </a:srgbClr>
                  </a:outerShdw>
                </a:effectLst>
              </a:rPr>
              <a:t> с находящимися на объекте лицами </a:t>
            </a:r>
            <a:endParaRPr lang="ru-RU" b="1" dirty="0">
              <a:solidFill>
                <a:schemeClr val="bg1"/>
              </a:solidFill>
              <a:effectLst>
                <a:outerShdw blurRad="38100" dist="38100" dir="2700000" algn="tl">
                  <a:srgbClr val="000000">
                    <a:alpha val="43137"/>
                  </a:srgbClr>
                </a:outerShdw>
              </a:effectLst>
            </a:endParaRPr>
          </a:p>
        </p:txBody>
      </p:sp>
      <p:sp>
        <p:nvSpPr>
          <p:cNvPr id="7" name="Текст 2"/>
          <p:cNvSpPr txBox="1">
            <a:spLocks/>
          </p:cNvSpPr>
          <p:nvPr/>
        </p:nvSpPr>
        <p:spPr>
          <a:xfrm>
            <a:off x="8023039" y="1349830"/>
            <a:ext cx="2889260" cy="4935466"/>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rmAutofit fontScale="92500" lnSpcReduction="10000"/>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pPr algn="ctr"/>
            <a:r>
              <a:rPr lang="ru-RU" b="1" dirty="0" smtClean="0">
                <a:solidFill>
                  <a:schemeClr val="bg2">
                    <a:lumMod val="50000"/>
                  </a:schemeClr>
                </a:solidFill>
                <a:effectLst>
                  <a:outerShdw blurRad="38100" dist="38100" dir="2700000" algn="tl">
                    <a:srgbClr val="000000">
                      <a:alpha val="43137"/>
                    </a:srgbClr>
                  </a:outerShdw>
                </a:effectLst>
              </a:rPr>
              <a:t>Отбор проб (образцов) – нарушения ОТ не выявлены, а продукция (товары) не подлежит возврату в связи с утратой потребительских свойств – КЛ вправе требовать </a:t>
            </a:r>
            <a:r>
              <a:rPr lang="ru-RU" b="1" dirty="0" smtClean="0">
                <a:solidFill>
                  <a:srgbClr val="C00000"/>
                </a:solidFill>
                <a:effectLst>
                  <a:outerShdw blurRad="38100" dist="38100" dir="2700000" algn="tl">
                    <a:srgbClr val="000000">
                      <a:alpha val="43137"/>
                    </a:srgbClr>
                  </a:outerShdw>
                </a:effectLst>
              </a:rPr>
              <a:t>возмещения стоимости </a:t>
            </a:r>
            <a:r>
              <a:rPr lang="ru-RU" b="1" dirty="0" smtClean="0">
                <a:solidFill>
                  <a:schemeClr val="bg2">
                    <a:lumMod val="50000"/>
                  </a:schemeClr>
                </a:solidFill>
                <a:effectLst>
                  <a:outerShdw blurRad="38100" dist="38100" dir="2700000" algn="tl">
                    <a:srgbClr val="000000">
                      <a:alpha val="43137"/>
                    </a:srgbClr>
                  </a:outerShdw>
                </a:effectLst>
              </a:rPr>
              <a:t>утраченной продукции (товаров) за счет средств бюджета (за </a:t>
            </a:r>
            <a:r>
              <a:rPr lang="ru-RU" b="1" dirty="0" err="1" smtClean="0">
                <a:solidFill>
                  <a:schemeClr val="bg2">
                    <a:lumMod val="50000"/>
                  </a:schemeClr>
                </a:solidFill>
                <a:effectLst>
                  <a:outerShdw blurRad="38100" dist="38100" dir="2700000" algn="tl">
                    <a:srgbClr val="000000">
                      <a:alpha val="43137"/>
                    </a:srgbClr>
                  </a:outerShdw>
                </a:effectLst>
              </a:rPr>
              <a:t>искл</a:t>
            </a:r>
            <a:r>
              <a:rPr lang="ru-RU" b="1" dirty="0" smtClean="0">
                <a:solidFill>
                  <a:schemeClr val="bg2">
                    <a:lumMod val="50000"/>
                  </a:schemeClr>
                </a:solidFill>
                <a:effectLst>
                  <a:outerShdw blurRad="38100" dist="38100" dir="2700000" algn="tl">
                    <a:srgbClr val="000000">
                      <a:alpha val="43137"/>
                    </a:srgbClr>
                  </a:outerShdw>
                </a:effectLst>
              </a:rPr>
              <a:t>. лек. средств, мед. изделий, донорской крови, ее компонентов и </a:t>
            </a:r>
            <a:r>
              <a:rPr lang="ru-RU" b="1" dirty="0" err="1" smtClean="0">
                <a:solidFill>
                  <a:schemeClr val="bg2">
                    <a:lumMod val="50000"/>
                  </a:schemeClr>
                </a:solidFill>
                <a:effectLst>
                  <a:outerShdw blurRad="38100" dist="38100" dir="2700000" algn="tl">
                    <a:srgbClr val="000000">
                      <a:alpha val="43137"/>
                    </a:srgbClr>
                  </a:outerShdw>
                </a:effectLst>
              </a:rPr>
              <a:t>биомед</a:t>
            </a:r>
            <a:r>
              <a:rPr lang="ru-RU" b="1" dirty="0" smtClean="0">
                <a:solidFill>
                  <a:schemeClr val="bg2">
                    <a:lumMod val="50000"/>
                  </a:schemeClr>
                </a:solidFill>
                <a:effectLst>
                  <a:outerShdw blurRad="38100" dist="38100" dir="2700000" algn="tl">
                    <a:srgbClr val="000000">
                      <a:alpha val="43137"/>
                    </a:srgbClr>
                  </a:outerShdw>
                </a:effectLst>
              </a:rPr>
              <a:t>. клеточных продуктов) – порядок - Правительством РФ</a:t>
            </a:r>
            <a:endParaRPr lang="ru-RU" b="1" dirty="0">
              <a:solidFill>
                <a:schemeClr val="bg2">
                  <a:lumMod val="50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922618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2920" y="375385"/>
            <a:ext cx="8825659" cy="748021"/>
          </a:xfrm>
        </p:spPr>
        <p:txBody>
          <a:bodyPr/>
          <a:lstStyle/>
          <a:p>
            <a:pPr algn="ctr"/>
            <a:r>
              <a:rPr lang="ru-RU" sz="3600" b="1" dirty="0" smtClean="0">
                <a:solidFill>
                  <a:srgbClr val="C00000"/>
                </a:solidFill>
                <a:effectLst>
                  <a:outerShdw blurRad="38100" dist="38100" dir="2700000" algn="tl">
                    <a:srgbClr val="000000">
                      <a:alpha val="43137"/>
                    </a:srgbClr>
                  </a:outerShdw>
                </a:effectLst>
              </a:rPr>
              <a:t>Рейдовый осмотр</a:t>
            </a:r>
            <a:br>
              <a:rPr lang="ru-RU" sz="3600" b="1" dirty="0" smtClean="0">
                <a:solidFill>
                  <a:srgbClr val="C00000"/>
                </a:solidFill>
                <a:effectLst>
                  <a:outerShdw blurRad="38100" dist="38100" dir="2700000" algn="tl">
                    <a:srgbClr val="000000">
                      <a:alpha val="43137"/>
                    </a:srgbClr>
                  </a:outerShdw>
                </a:effectLst>
              </a:rPr>
            </a:br>
            <a:endParaRPr lang="ru-RU" sz="3600" b="1" dirty="0">
              <a:solidFill>
                <a:srgbClr val="C00000"/>
              </a:solidFill>
              <a:effectLst>
                <a:outerShdw blurRad="38100" dist="38100" dir="2700000" algn="tl">
                  <a:srgbClr val="000000">
                    <a:alpha val="43137"/>
                  </a:srgbClr>
                </a:outerShdw>
              </a:effectLst>
            </a:endParaRPr>
          </a:p>
        </p:txBody>
      </p:sp>
      <p:sp>
        <p:nvSpPr>
          <p:cNvPr id="5" name="Текст 2"/>
          <p:cNvSpPr txBox="1">
            <a:spLocks/>
          </p:cNvSpPr>
          <p:nvPr/>
        </p:nvSpPr>
        <p:spPr>
          <a:xfrm>
            <a:off x="1384664" y="1428206"/>
            <a:ext cx="9292046" cy="1419497"/>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Autofit/>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pPr algn="ctr"/>
            <a:r>
              <a:rPr lang="ru-RU" sz="2400" b="1" dirty="0" smtClean="0">
                <a:solidFill>
                  <a:srgbClr val="C00000"/>
                </a:solidFill>
                <a:effectLst>
                  <a:outerShdw blurRad="38100" dist="38100" dir="2700000" algn="tl">
                    <a:srgbClr val="000000">
                      <a:alpha val="43137"/>
                    </a:srgbClr>
                  </a:outerShdw>
                </a:effectLst>
              </a:rPr>
              <a:t>Рейдовый осмотр –  </a:t>
            </a:r>
            <a:r>
              <a:rPr lang="ru-RU" sz="2400" b="1" dirty="0">
                <a:solidFill>
                  <a:srgbClr val="C00000"/>
                </a:solidFill>
                <a:effectLst>
                  <a:outerShdw blurRad="38100" dist="38100" dir="2700000" algn="tl">
                    <a:srgbClr val="000000">
                      <a:alpha val="43137"/>
                    </a:srgbClr>
                  </a:outerShdw>
                </a:effectLst>
              </a:rPr>
              <a:t/>
            </a:r>
            <a:br>
              <a:rPr lang="ru-RU" sz="2400" b="1" dirty="0">
                <a:solidFill>
                  <a:srgbClr val="C00000"/>
                </a:solidFill>
                <a:effectLst>
                  <a:outerShdw blurRad="38100" dist="38100" dir="2700000" algn="tl">
                    <a:srgbClr val="000000">
                      <a:alpha val="43137"/>
                    </a:srgbClr>
                  </a:outerShdw>
                </a:effectLst>
              </a:rPr>
            </a:br>
            <a:r>
              <a:rPr lang="ru-RU" sz="2400" b="1" dirty="0" smtClean="0">
                <a:solidFill>
                  <a:schemeClr val="bg2">
                    <a:lumMod val="50000"/>
                  </a:schemeClr>
                </a:solidFill>
                <a:effectLst>
                  <a:outerShdw blurRad="38100" dist="38100" dir="2700000" algn="tl">
                    <a:srgbClr val="000000">
                      <a:alpha val="43137"/>
                    </a:srgbClr>
                  </a:outerShdw>
                </a:effectLst>
              </a:rPr>
              <a:t>по </a:t>
            </a:r>
            <a:r>
              <a:rPr lang="ru-RU" sz="2400" b="1" dirty="0">
                <a:solidFill>
                  <a:schemeClr val="bg2">
                    <a:lumMod val="50000"/>
                  </a:schemeClr>
                </a:solidFill>
                <a:effectLst>
                  <a:outerShdw blurRad="38100" dist="38100" dir="2700000" algn="tl">
                    <a:srgbClr val="000000">
                      <a:alpha val="43137"/>
                    </a:srgbClr>
                  </a:outerShdw>
                </a:effectLst>
              </a:rPr>
              <a:t>согласованию с </a:t>
            </a:r>
            <a:r>
              <a:rPr lang="ru-RU" sz="2400" b="1" dirty="0" smtClean="0">
                <a:solidFill>
                  <a:schemeClr val="bg2">
                    <a:lumMod val="50000"/>
                  </a:schemeClr>
                </a:solidFill>
                <a:effectLst>
                  <a:outerShdw blurRad="38100" dist="38100" dir="2700000" algn="tl">
                    <a:srgbClr val="000000">
                      <a:alpha val="43137"/>
                    </a:srgbClr>
                  </a:outerShdw>
                </a:effectLst>
              </a:rPr>
              <a:t>прокуратурой </a:t>
            </a:r>
          </a:p>
          <a:p>
            <a:pPr algn="ctr"/>
            <a:r>
              <a:rPr lang="ru-RU" sz="2400" b="1" dirty="0" smtClean="0">
                <a:solidFill>
                  <a:schemeClr val="bg2">
                    <a:lumMod val="50000"/>
                  </a:schemeClr>
                </a:solidFill>
                <a:effectLst>
                  <a:outerShdw blurRad="38100" dist="38100" dir="2700000" algn="tl">
                    <a:srgbClr val="000000">
                      <a:alpha val="43137"/>
                    </a:srgbClr>
                  </a:outerShdw>
                </a:effectLst>
              </a:rPr>
              <a:t>(</a:t>
            </a:r>
            <a:r>
              <a:rPr lang="ru-RU" sz="2400" b="1" dirty="0" err="1" smtClean="0">
                <a:solidFill>
                  <a:schemeClr val="bg2">
                    <a:lumMod val="50000"/>
                  </a:schemeClr>
                </a:solidFill>
                <a:effectLst>
                  <a:outerShdw blurRad="38100" dist="38100" dir="2700000" algn="tl">
                    <a:srgbClr val="000000">
                      <a:alpha val="43137"/>
                    </a:srgbClr>
                  </a:outerShdw>
                </a:effectLst>
              </a:rPr>
              <a:t>искл</a:t>
            </a:r>
            <a:r>
              <a:rPr lang="ru-RU" sz="2400" b="1" dirty="0" smtClean="0">
                <a:solidFill>
                  <a:schemeClr val="bg2">
                    <a:lumMod val="50000"/>
                  </a:schemeClr>
                </a:solidFill>
                <a:effectLst>
                  <a:outerShdw blurRad="38100" dist="38100" dir="2700000" algn="tl">
                    <a:srgbClr val="000000">
                      <a:alpha val="43137"/>
                    </a:srgbClr>
                  </a:outerShdw>
                </a:effectLst>
              </a:rPr>
              <a:t>. – ч.12 ст. 71 ФЗ № 248-ФЗ)</a:t>
            </a:r>
            <a:endParaRPr lang="ru-RU" sz="2400" b="1" dirty="0">
              <a:solidFill>
                <a:schemeClr val="bg2">
                  <a:lumMod val="50000"/>
                </a:schemeClr>
              </a:solidFill>
            </a:endParaRPr>
          </a:p>
        </p:txBody>
      </p:sp>
      <p:sp>
        <p:nvSpPr>
          <p:cNvPr id="6" name="Текст 2"/>
          <p:cNvSpPr txBox="1">
            <a:spLocks/>
          </p:cNvSpPr>
          <p:nvPr/>
        </p:nvSpPr>
        <p:spPr>
          <a:xfrm>
            <a:off x="1384665" y="3692433"/>
            <a:ext cx="9292046" cy="1576253"/>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rmAutofit/>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pPr algn="ctr"/>
            <a:r>
              <a:rPr lang="ru-RU" sz="2400" b="1" dirty="0" smtClean="0">
                <a:solidFill>
                  <a:schemeClr val="bg1"/>
                </a:solidFill>
                <a:effectLst>
                  <a:outerShdw blurRad="38100" dist="38100" dir="2700000" algn="tl">
                    <a:srgbClr val="000000">
                      <a:alpha val="43137"/>
                    </a:srgbClr>
                  </a:outerShdw>
                </a:effectLst>
              </a:rPr>
              <a:t>При выявлении нарушений ОТ – на месте проведения составляется </a:t>
            </a:r>
            <a:r>
              <a:rPr lang="ru-RU" sz="2400" b="1" dirty="0" smtClean="0">
                <a:solidFill>
                  <a:srgbClr val="C00000"/>
                </a:solidFill>
                <a:effectLst>
                  <a:outerShdw blurRad="38100" dist="38100" dir="2700000" algn="tl">
                    <a:srgbClr val="000000">
                      <a:alpha val="43137"/>
                    </a:srgbClr>
                  </a:outerShdw>
                </a:effectLst>
              </a:rPr>
              <a:t>акт КНМ </a:t>
            </a:r>
            <a:r>
              <a:rPr lang="ru-RU" sz="2400" b="1" dirty="0" smtClean="0">
                <a:solidFill>
                  <a:schemeClr val="bg1"/>
                </a:solidFill>
                <a:effectLst>
                  <a:outerShdw blurRad="38100" dist="38100" dir="2700000" algn="tl">
                    <a:srgbClr val="000000">
                      <a:alpha val="43137"/>
                    </a:srgbClr>
                  </a:outerShdw>
                </a:effectLst>
              </a:rPr>
              <a:t>в отношении каждого КЛ, </a:t>
            </a:r>
            <a:r>
              <a:rPr lang="ru-RU" sz="2400" b="1" dirty="0" smtClean="0">
                <a:solidFill>
                  <a:srgbClr val="C00000"/>
                </a:solidFill>
                <a:effectLst>
                  <a:outerShdw blurRad="38100" dist="38100" dir="2700000" algn="tl">
                    <a:srgbClr val="000000">
                      <a:alpha val="43137"/>
                    </a:srgbClr>
                  </a:outerShdw>
                </a:effectLst>
              </a:rPr>
              <a:t>допустившего нарушение ОТ</a:t>
            </a:r>
            <a:endParaRPr lang="ru-RU" sz="2400" b="1" dirty="0">
              <a:solidFill>
                <a:srgbClr val="C0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5741392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2920" y="375386"/>
            <a:ext cx="8825659" cy="683394"/>
          </a:xfrm>
        </p:spPr>
        <p:txBody>
          <a:bodyPr/>
          <a:lstStyle/>
          <a:p>
            <a:pPr algn="ctr"/>
            <a:r>
              <a:rPr lang="ru-RU" sz="3600" b="1" dirty="0" smtClean="0">
                <a:solidFill>
                  <a:srgbClr val="C00000"/>
                </a:solidFill>
                <a:effectLst>
                  <a:outerShdw blurRad="38100" dist="38100" dir="2700000" algn="tl">
                    <a:srgbClr val="000000">
                      <a:alpha val="43137"/>
                    </a:srgbClr>
                  </a:outerShdw>
                </a:effectLst>
              </a:rPr>
              <a:t>Документарная проверка</a:t>
            </a:r>
            <a:endParaRPr lang="ru-RU" sz="3600" b="1" dirty="0">
              <a:solidFill>
                <a:srgbClr val="C00000"/>
              </a:solidFill>
              <a:effectLst>
                <a:outerShdw blurRad="38100" dist="38100" dir="2700000" algn="tl">
                  <a:srgbClr val="000000">
                    <a:alpha val="43137"/>
                  </a:srgbClr>
                </a:outerShdw>
              </a:effectLst>
            </a:endParaRPr>
          </a:p>
        </p:txBody>
      </p:sp>
      <p:sp>
        <p:nvSpPr>
          <p:cNvPr id="3" name="Текст 2"/>
          <p:cNvSpPr>
            <a:spLocks noGrp="1"/>
          </p:cNvSpPr>
          <p:nvPr>
            <p:ph type="body" sz="half" idx="2"/>
          </p:nvPr>
        </p:nvSpPr>
        <p:spPr>
          <a:xfrm>
            <a:off x="1308958" y="1058780"/>
            <a:ext cx="9413585" cy="2011675"/>
          </a:xfr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fontScale="92500" lnSpcReduction="20000"/>
          </a:bodyPr>
          <a:lstStyle/>
          <a:p>
            <a:endParaRPr lang="ru-RU" b="1" dirty="0" smtClean="0">
              <a:solidFill>
                <a:srgbClr val="C00000"/>
              </a:solidFill>
              <a:effectLst>
                <a:outerShdw blurRad="38100" dist="38100" dir="2700000" algn="tl">
                  <a:srgbClr val="000000">
                    <a:alpha val="43137"/>
                  </a:srgbClr>
                </a:outerShdw>
              </a:effectLst>
            </a:endParaRPr>
          </a:p>
          <a:p>
            <a:r>
              <a:rPr lang="ru-RU" sz="1900" b="1" dirty="0" smtClean="0">
                <a:solidFill>
                  <a:srgbClr val="C00000"/>
                </a:solidFill>
                <a:effectLst>
                  <a:outerShdw blurRad="38100" dist="38100" dir="2700000" algn="tl">
                    <a:srgbClr val="000000">
                      <a:alpha val="43137"/>
                    </a:srgbClr>
                  </a:outerShdw>
                </a:effectLst>
              </a:rPr>
              <a:t>Документарная проверка </a:t>
            </a:r>
            <a:r>
              <a:rPr lang="ru-RU" sz="1900" b="1" dirty="0" smtClean="0">
                <a:solidFill>
                  <a:schemeClr val="bg1"/>
                </a:solidFill>
              </a:rPr>
              <a:t>- </a:t>
            </a:r>
            <a:r>
              <a:rPr lang="ru-RU" sz="1900" b="1" dirty="0">
                <a:solidFill>
                  <a:schemeClr val="bg1"/>
                </a:solidFill>
              </a:rPr>
              <a:t>КНМ </a:t>
            </a:r>
            <a:r>
              <a:rPr lang="ru-RU" sz="1900" b="1" dirty="0" smtClean="0">
                <a:solidFill>
                  <a:schemeClr val="bg1"/>
                </a:solidFill>
              </a:rPr>
              <a:t>, </a:t>
            </a:r>
            <a:r>
              <a:rPr lang="ru-RU" sz="1900" b="1" dirty="0">
                <a:solidFill>
                  <a:schemeClr val="bg1"/>
                </a:solidFill>
              </a:rPr>
              <a:t>которое проводится по месту нахождения КНО и предметом которого являются исключительно сведения, содержащиеся в документах КЛ, устанавливающих их организационно-правовую форму, права и обязанности, а также документы, используемые при осуществлении их деятельности и связанные с исполнением ими  ОТ и решений  </a:t>
            </a:r>
            <a:r>
              <a:rPr lang="ru-RU" sz="1900" b="1" dirty="0" smtClean="0">
                <a:solidFill>
                  <a:schemeClr val="bg1"/>
                </a:solidFill>
              </a:rPr>
              <a:t>КНО: документы КЛ, имеющиеся в распоряжении КНО, результаты предыдущих КНМ, материалы рассмотрения адм. </a:t>
            </a:r>
            <a:r>
              <a:rPr lang="ru-RU" sz="1900" b="1" dirty="0">
                <a:solidFill>
                  <a:schemeClr val="bg1"/>
                </a:solidFill>
              </a:rPr>
              <a:t>д</a:t>
            </a:r>
            <a:r>
              <a:rPr lang="ru-RU" sz="1900" b="1" dirty="0" smtClean="0">
                <a:solidFill>
                  <a:schemeClr val="bg1"/>
                </a:solidFill>
              </a:rPr>
              <a:t>ел и иные документы.</a:t>
            </a:r>
            <a:endParaRPr lang="ru-RU" sz="1900" b="1" dirty="0">
              <a:solidFill>
                <a:schemeClr val="bg1"/>
              </a:solidFill>
            </a:endParaRPr>
          </a:p>
          <a:p>
            <a:endParaRPr lang="ru-RU" b="1" dirty="0">
              <a:solidFill>
                <a:schemeClr val="bg1"/>
              </a:solidFill>
              <a:effectLst>
                <a:outerShdw blurRad="38100" dist="38100" dir="2700000" algn="tl">
                  <a:srgbClr val="000000">
                    <a:alpha val="43137"/>
                  </a:srgbClr>
                </a:outerShdw>
              </a:effectLst>
            </a:endParaRPr>
          </a:p>
        </p:txBody>
      </p:sp>
      <p:sp>
        <p:nvSpPr>
          <p:cNvPr id="4" name="Текст 2"/>
          <p:cNvSpPr txBox="1">
            <a:spLocks/>
          </p:cNvSpPr>
          <p:nvPr/>
        </p:nvSpPr>
        <p:spPr>
          <a:xfrm>
            <a:off x="1308958" y="3205211"/>
            <a:ext cx="3070537" cy="3169463"/>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rmAutofit/>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pPr algn="ctr">
              <a:spcBef>
                <a:spcPts val="0"/>
              </a:spcBef>
            </a:pPr>
            <a:r>
              <a:rPr lang="ru-RU" b="1" dirty="0" smtClean="0">
                <a:solidFill>
                  <a:srgbClr val="C00000"/>
                </a:solidFill>
                <a:effectLst>
                  <a:outerShdw blurRad="38100" dist="38100" dir="2700000" algn="tl">
                    <a:srgbClr val="000000">
                      <a:alpha val="43137"/>
                    </a:srgbClr>
                  </a:outerShdw>
                </a:effectLst>
              </a:rPr>
              <a:t>КНД:</a:t>
            </a:r>
          </a:p>
          <a:p>
            <a:pPr algn="ctr">
              <a:spcBef>
                <a:spcPts val="0"/>
              </a:spcBef>
            </a:pPr>
            <a:endParaRPr lang="ru-RU" b="1" dirty="0" smtClean="0">
              <a:solidFill>
                <a:srgbClr val="C00000"/>
              </a:solidFill>
              <a:effectLst>
                <a:outerShdw blurRad="38100" dist="38100" dir="2700000" algn="tl">
                  <a:srgbClr val="000000">
                    <a:alpha val="43137"/>
                  </a:srgbClr>
                </a:outerShdw>
              </a:effectLst>
            </a:endParaRPr>
          </a:p>
          <a:p>
            <a:pPr>
              <a:spcBef>
                <a:spcPts val="0"/>
              </a:spcBef>
            </a:pPr>
            <a:r>
              <a:rPr lang="ru-RU" b="1" dirty="0" smtClean="0">
                <a:solidFill>
                  <a:schemeClr val="bg1"/>
                </a:solidFill>
                <a:effectLst>
                  <a:outerShdw blurRad="38100" dist="38100" dir="2700000" algn="tl">
                    <a:srgbClr val="000000">
                      <a:alpha val="43137"/>
                    </a:srgbClr>
                  </a:outerShdw>
                </a:effectLst>
              </a:rPr>
              <a:t>получение письменных объяснений;</a:t>
            </a:r>
          </a:p>
          <a:p>
            <a:pPr>
              <a:spcBef>
                <a:spcPts val="0"/>
              </a:spcBef>
            </a:pPr>
            <a:r>
              <a:rPr lang="ru-RU" b="1" dirty="0" smtClean="0">
                <a:solidFill>
                  <a:schemeClr val="bg1"/>
                </a:solidFill>
                <a:effectLst>
                  <a:outerShdw blurRad="38100" dist="38100" dir="2700000" algn="tl">
                    <a:srgbClr val="000000">
                      <a:alpha val="43137"/>
                    </a:srgbClr>
                  </a:outerShdw>
                </a:effectLst>
              </a:rPr>
              <a:t>истребование документов;</a:t>
            </a:r>
          </a:p>
          <a:p>
            <a:pPr>
              <a:spcBef>
                <a:spcPts val="0"/>
              </a:spcBef>
            </a:pPr>
            <a:r>
              <a:rPr lang="ru-RU" b="1" dirty="0" smtClean="0">
                <a:solidFill>
                  <a:schemeClr val="bg1"/>
                </a:solidFill>
                <a:effectLst>
                  <a:outerShdw blurRad="38100" dist="38100" dir="2700000" algn="tl">
                    <a:srgbClr val="000000">
                      <a:alpha val="43137"/>
                    </a:srgbClr>
                  </a:outerShdw>
                </a:effectLst>
              </a:rPr>
              <a:t>экспертиза</a:t>
            </a:r>
          </a:p>
        </p:txBody>
      </p:sp>
      <p:sp>
        <p:nvSpPr>
          <p:cNvPr id="5" name="Текст 2"/>
          <p:cNvSpPr txBox="1">
            <a:spLocks/>
          </p:cNvSpPr>
          <p:nvPr/>
        </p:nvSpPr>
        <p:spPr>
          <a:xfrm>
            <a:off x="4571120" y="3224460"/>
            <a:ext cx="3070537" cy="3150214"/>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rmAutofit/>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pPr algn="ctr"/>
            <a:r>
              <a:rPr lang="ru-RU" b="1" dirty="0">
                <a:solidFill>
                  <a:schemeClr val="bg1"/>
                </a:solidFill>
                <a:effectLst>
                  <a:outerShdw blurRad="38100" dist="38100" dir="2700000" algn="tl">
                    <a:srgbClr val="000000">
                      <a:alpha val="43137"/>
                    </a:srgbClr>
                  </a:outerShdw>
                </a:effectLst>
              </a:rPr>
              <a:t>Документы </a:t>
            </a:r>
            <a:r>
              <a:rPr lang="ru-RU" b="1" dirty="0">
                <a:solidFill>
                  <a:srgbClr val="C00000"/>
                </a:solidFill>
                <a:effectLst>
                  <a:outerShdw blurRad="38100" dist="38100" dir="2700000" algn="tl">
                    <a:srgbClr val="000000">
                      <a:alpha val="43137"/>
                    </a:srgbClr>
                  </a:outerShdw>
                </a:effectLst>
              </a:rPr>
              <a:t>могут предоставляться</a:t>
            </a:r>
            <a:r>
              <a:rPr lang="ru-RU" b="1" dirty="0">
                <a:solidFill>
                  <a:schemeClr val="bg1"/>
                </a:solidFill>
                <a:effectLst>
                  <a:outerShdw blurRad="38100" dist="38100" dir="2700000" algn="tl">
                    <a:srgbClr val="000000">
                      <a:alpha val="43137"/>
                    </a:srgbClr>
                  </a:outerShdw>
                </a:effectLst>
              </a:rPr>
              <a:t> с использованием ЕПГУ или </a:t>
            </a:r>
            <a:r>
              <a:rPr lang="ru-RU" b="1" dirty="0" smtClean="0">
                <a:solidFill>
                  <a:schemeClr val="bg1"/>
                </a:solidFill>
                <a:effectLst>
                  <a:outerShdw blurRad="38100" dist="38100" dir="2700000" algn="tl">
                    <a:srgbClr val="000000">
                      <a:alpha val="43137"/>
                    </a:srgbClr>
                  </a:outerShdw>
                </a:effectLst>
              </a:rPr>
              <a:t>МП «Инспектор»</a:t>
            </a:r>
          </a:p>
        </p:txBody>
      </p:sp>
      <p:sp>
        <p:nvSpPr>
          <p:cNvPr id="7" name="Текст 2"/>
          <p:cNvSpPr txBox="1">
            <a:spLocks/>
          </p:cNvSpPr>
          <p:nvPr/>
        </p:nvSpPr>
        <p:spPr>
          <a:xfrm>
            <a:off x="7833283" y="3214834"/>
            <a:ext cx="2889260" cy="3159839"/>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rmAutofit fontScale="92500" lnSpcReduction="10000"/>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pPr algn="ctr"/>
            <a:r>
              <a:rPr lang="ru-RU" b="1" dirty="0" smtClean="0">
                <a:solidFill>
                  <a:srgbClr val="C00000"/>
                </a:solidFill>
                <a:effectLst>
                  <a:outerShdw blurRad="38100" dist="38100" dir="2700000" algn="tl">
                    <a:srgbClr val="000000">
                      <a:alpha val="43137"/>
                    </a:srgbClr>
                  </a:outerShdw>
                </a:effectLst>
              </a:rPr>
              <a:t>Срок: </a:t>
            </a:r>
            <a:r>
              <a:rPr lang="ru-RU" b="1" dirty="0" smtClean="0">
                <a:solidFill>
                  <a:schemeClr val="bg2">
                    <a:lumMod val="50000"/>
                  </a:schemeClr>
                </a:solidFill>
                <a:effectLst>
                  <a:outerShdw blurRad="38100" dist="38100" dir="2700000" algn="tl">
                    <a:srgbClr val="000000">
                      <a:alpha val="43137"/>
                    </a:srgbClr>
                  </a:outerShdw>
                </a:effectLst>
              </a:rPr>
              <a:t>не превышает </a:t>
            </a:r>
            <a:r>
              <a:rPr lang="ru-RU" b="1" dirty="0" smtClean="0">
                <a:solidFill>
                  <a:srgbClr val="C00000"/>
                </a:solidFill>
                <a:effectLst>
                  <a:outerShdw blurRad="38100" dist="38100" dir="2700000" algn="tl">
                    <a:srgbClr val="000000">
                      <a:alpha val="43137"/>
                    </a:srgbClr>
                  </a:outerShdw>
                </a:effectLst>
              </a:rPr>
              <a:t>10 раб. дней</a:t>
            </a:r>
            <a:r>
              <a:rPr lang="ru-RU" b="1" dirty="0" smtClean="0">
                <a:solidFill>
                  <a:schemeClr val="bg2">
                    <a:lumMod val="50000"/>
                  </a:schemeClr>
                </a:solidFill>
                <a:effectLst>
                  <a:outerShdw blurRad="38100" dist="38100" dir="2700000" algn="tl">
                    <a:srgbClr val="000000">
                      <a:alpha val="43137"/>
                    </a:srgbClr>
                  </a:outerShdw>
                </a:effectLst>
              </a:rPr>
              <a:t>. </a:t>
            </a:r>
            <a:r>
              <a:rPr lang="ru-RU" b="1" dirty="0" smtClean="0">
                <a:solidFill>
                  <a:srgbClr val="C00000"/>
                </a:solidFill>
                <a:effectLst>
                  <a:outerShdw blurRad="38100" dist="38100" dir="2700000" algn="tl">
                    <a:srgbClr val="000000">
                      <a:alpha val="43137"/>
                    </a:srgbClr>
                  </a:outerShdw>
                </a:effectLst>
              </a:rPr>
              <a:t>Приостановление</a:t>
            </a:r>
            <a:r>
              <a:rPr lang="ru-RU" b="1" dirty="0" smtClean="0">
                <a:solidFill>
                  <a:schemeClr val="bg2">
                    <a:lumMod val="50000"/>
                  </a:schemeClr>
                </a:solidFill>
                <a:effectLst>
                  <a:outerShdw blurRad="38100" dist="38100" dir="2700000" algn="tl">
                    <a:srgbClr val="000000">
                      <a:alpha val="43137"/>
                    </a:srgbClr>
                  </a:outerShdw>
                </a:effectLst>
              </a:rPr>
              <a:t> срока в период: истребования необходимых КНО документов;  устранения выявленных ошибок (несоответствий) до предоставления объяснений</a:t>
            </a:r>
            <a:endParaRPr lang="ru-RU" b="1" dirty="0">
              <a:solidFill>
                <a:schemeClr val="bg2">
                  <a:lumMod val="50000"/>
                </a:schemeClr>
              </a:solidFill>
            </a:endParaRPr>
          </a:p>
        </p:txBody>
      </p:sp>
    </p:spTree>
    <p:extLst>
      <p:ext uri="{BB962C8B-B14F-4D97-AF65-F5344CB8AC3E}">
        <p14:creationId xmlns:p14="http://schemas.microsoft.com/office/powerpoint/2010/main" val="13641038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0824" y="375386"/>
            <a:ext cx="9287756" cy="852523"/>
          </a:xfrm>
        </p:spPr>
        <p:txBody>
          <a:bodyPr/>
          <a:lstStyle/>
          <a:p>
            <a:pPr algn="ctr"/>
            <a:r>
              <a:rPr lang="ru-RU" sz="3600" b="1" dirty="0" smtClean="0">
                <a:solidFill>
                  <a:srgbClr val="C00000"/>
                </a:solidFill>
                <a:effectLst>
                  <a:outerShdw blurRad="38100" dist="38100" dir="2700000" algn="tl">
                    <a:srgbClr val="000000">
                      <a:alpha val="43137"/>
                    </a:srgbClr>
                  </a:outerShdw>
                </a:effectLst>
              </a:rPr>
              <a:t>Документарная проверка</a:t>
            </a:r>
            <a:endParaRPr lang="ru-RU" sz="3600" b="1" dirty="0">
              <a:solidFill>
                <a:srgbClr val="C00000"/>
              </a:solidFill>
              <a:effectLst>
                <a:outerShdw blurRad="38100" dist="38100" dir="2700000" algn="tl">
                  <a:srgbClr val="000000">
                    <a:alpha val="43137"/>
                  </a:srgbClr>
                </a:outerShdw>
              </a:effectLst>
            </a:endParaRPr>
          </a:p>
        </p:txBody>
      </p:sp>
      <p:sp>
        <p:nvSpPr>
          <p:cNvPr id="4" name="Текст 2"/>
          <p:cNvSpPr txBox="1">
            <a:spLocks/>
          </p:cNvSpPr>
          <p:nvPr/>
        </p:nvSpPr>
        <p:spPr>
          <a:xfrm>
            <a:off x="1350001" y="1349830"/>
            <a:ext cx="3070537" cy="5242558"/>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rmAutofit/>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pPr algn="ctr"/>
            <a:r>
              <a:rPr lang="ru-RU" b="1" dirty="0" smtClean="0">
                <a:solidFill>
                  <a:schemeClr val="bg2">
                    <a:lumMod val="50000"/>
                  </a:schemeClr>
                </a:solidFill>
                <a:effectLst>
                  <a:outerShdw blurRad="38100" dist="38100" dir="2700000" algn="tl">
                    <a:srgbClr val="000000">
                      <a:alpha val="43137"/>
                    </a:srgbClr>
                  </a:outerShdw>
                </a:effectLst>
              </a:rPr>
              <a:t>Достоверность </a:t>
            </a:r>
            <a:r>
              <a:rPr lang="ru-RU" b="1" dirty="0">
                <a:solidFill>
                  <a:schemeClr val="bg2">
                    <a:lumMod val="50000"/>
                  </a:schemeClr>
                </a:solidFill>
                <a:effectLst>
                  <a:outerShdw blurRad="38100" dist="38100" dir="2700000" algn="tl">
                    <a:srgbClr val="000000">
                      <a:alpha val="43137"/>
                    </a:srgbClr>
                  </a:outerShdw>
                </a:effectLst>
              </a:rPr>
              <a:t>сведений, содержащихся в документах, имеющихся в </a:t>
            </a:r>
            <a:r>
              <a:rPr lang="ru-RU" b="1" dirty="0" smtClean="0">
                <a:solidFill>
                  <a:schemeClr val="bg2">
                    <a:lumMod val="50000"/>
                  </a:schemeClr>
                </a:solidFill>
                <a:effectLst>
                  <a:outerShdw blurRad="38100" dist="38100" dir="2700000" algn="tl">
                    <a:srgbClr val="000000">
                      <a:alpha val="43137"/>
                    </a:srgbClr>
                  </a:outerShdw>
                </a:effectLst>
              </a:rPr>
              <a:t>распоряжении КНО, </a:t>
            </a:r>
            <a:r>
              <a:rPr lang="ru-RU" b="1" dirty="0">
                <a:solidFill>
                  <a:schemeClr val="bg2">
                    <a:lumMod val="50000"/>
                  </a:schemeClr>
                </a:solidFill>
                <a:effectLst>
                  <a:outerShdw blurRad="38100" dist="38100" dir="2700000" algn="tl">
                    <a:srgbClr val="000000">
                      <a:alpha val="43137"/>
                    </a:srgbClr>
                  </a:outerShdw>
                </a:effectLst>
              </a:rPr>
              <a:t>вызывает обоснованные сомнения либо </a:t>
            </a:r>
            <a:r>
              <a:rPr lang="ru-RU" b="1" dirty="0" smtClean="0">
                <a:solidFill>
                  <a:schemeClr val="bg2">
                    <a:lumMod val="50000"/>
                  </a:schemeClr>
                </a:solidFill>
                <a:effectLst>
                  <a:outerShdw blurRad="38100" dist="38100" dir="2700000" algn="tl">
                    <a:srgbClr val="000000">
                      <a:alpha val="43137"/>
                    </a:srgbClr>
                  </a:outerShdw>
                </a:effectLst>
              </a:rPr>
              <a:t>не </a:t>
            </a:r>
            <a:r>
              <a:rPr lang="ru-RU" b="1" dirty="0">
                <a:solidFill>
                  <a:schemeClr val="bg2">
                    <a:lumMod val="50000"/>
                  </a:schemeClr>
                </a:solidFill>
                <a:effectLst>
                  <a:outerShdw blurRad="38100" dist="38100" dir="2700000" algn="tl">
                    <a:srgbClr val="000000">
                      <a:alpha val="43137"/>
                    </a:srgbClr>
                  </a:outerShdw>
                </a:effectLst>
              </a:rPr>
              <a:t>позволяют оценить исполнение </a:t>
            </a:r>
            <a:r>
              <a:rPr lang="ru-RU" b="1" dirty="0" smtClean="0">
                <a:solidFill>
                  <a:schemeClr val="bg2">
                    <a:lumMod val="50000"/>
                  </a:schemeClr>
                </a:solidFill>
                <a:effectLst>
                  <a:outerShdw blurRad="38100" dist="38100" dir="2700000" algn="tl">
                    <a:srgbClr val="000000">
                      <a:alpha val="43137"/>
                    </a:srgbClr>
                  </a:outerShdw>
                </a:effectLst>
              </a:rPr>
              <a:t> КЛ ОТ – КНО  </a:t>
            </a:r>
            <a:r>
              <a:rPr lang="ru-RU" b="1" dirty="0">
                <a:solidFill>
                  <a:schemeClr val="bg2">
                    <a:lumMod val="50000"/>
                  </a:schemeClr>
                </a:solidFill>
                <a:effectLst>
                  <a:outerShdw blurRad="38100" dist="38100" dir="2700000" algn="tl">
                    <a:srgbClr val="000000">
                      <a:alpha val="43137"/>
                    </a:srgbClr>
                  </a:outerShdw>
                </a:effectLst>
              </a:rPr>
              <a:t>направляет в адрес </a:t>
            </a:r>
            <a:r>
              <a:rPr lang="ru-RU" b="1" dirty="0" smtClean="0">
                <a:solidFill>
                  <a:schemeClr val="bg2">
                    <a:lumMod val="50000"/>
                  </a:schemeClr>
                </a:solidFill>
                <a:effectLst>
                  <a:outerShdw blurRad="38100" dist="38100" dir="2700000" algn="tl">
                    <a:srgbClr val="000000">
                      <a:alpha val="43137"/>
                    </a:srgbClr>
                  </a:outerShdw>
                </a:effectLst>
              </a:rPr>
              <a:t> КЛ требование </a:t>
            </a:r>
            <a:r>
              <a:rPr lang="ru-RU" b="1" dirty="0">
                <a:solidFill>
                  <a:schemeClr val="bg2">
                    <a:lumMod val="50000"/>
                  </a:schemeClr>
                </a:solidFill>
                <a:effectLst>
                  <a:outerShdw blurRad="38100" dist="38100" dir="2700000" algn="tl">
                    <a:srgbClr val="000000">
                      <a:alpha val="43137"/>
                    </a:srgbClr>
                  </a:outerShdw>
                </a:effectLst>
              </a:rPr>
              <a:t>представить иные </a:t>
            </a:r>
            <a:r>
              <a:rPr lang="ru-RU" b="1" dirty="0" smtClean="0">
                <a:solidFill>
                  <a:schemeClr val="bg2">
                    <a:lumMod val="50000"/>
                  </a:schemeClr>
                </a:solidFill>
                <a:effectLst>
                  <a:outerShdw blurRad="38100" dist="38100" dir="2700000" algn="tl">
                    <a:srgbClr val="000000">
                      <a:alpha val="43137"/>
                    </a:srgbClr>
                  </a:outerShdw>
                </a:effectLst>
              </a:rPr>
              <a:t>документы</a:t>
            </a:r>
            <a:r>
              <a:rPr lang="ru-RU" b="1" dirty="0">
                <a:solidFill>
                  <a:schemeClr val="bg2">
                    <a:lumMod val="50000"/>
                  </a:schemeClr>
                </a:solidFill>
                <a:effectLst>
                  <a:outerShdw blurRad="38100" dist="38100" dir="2700000" algn="tl">
                    <a:srgbClr val="000000">
                      <a:alpha val="43137"/>
                    </a:srgbClr>
                  </a:outerShdw>
                </a:effectLst>
              </a:rPr>
              <a:t>. </a:t>
            </a:r>
            <a:r>
              <a:rPr lang="ru-RU" b="1" dirty="0" smtClean="0">
                <a:solidFill>
                  <a:schemeClr val="bg2">
                    <a:lumMod val="50000"/>
                  </a:schemeClr>
                </a:solidFill>
                <a:effectLst>
                  <a:outerShdw blurRad="38100" dist="38100" dir="2700000" algn="tl">
                    <a:srgbClr val="000000">
                      <a:alpha val="43137"/>
                    </a:srgbClr>
                  </a:outerShdw>
                </a:effectLst>
              </a:rPr>
              <a:t>Исполнение требования – </a:t>
            </a:r>
            <a:r>
              <a:rPr lang="ru-RU" b="1" dirty="0" smtClean="0">
                <a:solidFill>
                  <a:srgbClr val="C00000"/>
                </a:solidFill>
                <a:effectLst>
                  <a:outerShdw blurRad="38100" dist="38100" dir="2700000" algn="tl">
                    <a:srgbClr val="000000">
                      <a:alpha val="43137"/>
                    </a:srgbClr>
                  </a:outerShdw>
                </a:effectLst>
              </a:rPr>
              <a:t>10 раб. дней</a:t>
            </a:r>
            <a:endParaRPr lang="ru-RU" b="1" dirty="0">
              <a:solidFill>
                <a:schemeClr val="bg2">
                  <a:lumMod val="50000"/>
                </a:schemeClr>
              </a:solidFill>
              <a:effectLst>
                <a:outerShdw blurRad="38100" dist="38100" dir="2700000" algn="tl">
                  <a:srgbClr val="000000">
                    <a:alpha val="43137"/>
                  </a:srgbClr>
                </a:outerShdw>
              </a:effectLst>
            </a:endParaRPr>
          </a:p>
        </p:txBody>
      </p:sp>
      <p:sp>
        <p:nvSpPr>
          <p:cNvPr id="5" name="Текст 2"/>
          <p:cNvSpPr txBox="1">
            <a:spLocks/>
          </p:cNvSpPr>
          <p:nvPr/>
        </p:nvSpPr>
        <p:spPr>
          <a:xfrm>
            <a:off x="4686520" y="1349827"/>
            <a:ext cx="3070537" cy="5242561"/>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Autofit/>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pPr algn="ctr"/>
            <a:r>
              <a:rPr lang="ru-RU" sz="1600" b="1" dirty="0">
                <a:solidFill>
                  <a:schemeClr val="bg2">
                    <a:lumMod val="50000"/>
                  </a:schemeClr>
                </a:solidFill>
                <a:effectLst>
                  <a:outerShdw blurRad="38100" dist="38100" dir="2700000" algn="tl">
                    <a:srgbClr val="000000">
                      <a:alpha val="43137"/>
                    </a:srgbClr>
                  </a:outerShdw>
                </a:effectLst>
              </a:rPr>
              <a:t>Выявлены </a:t>
            </a:r>
            <a:r>
              <a:rPr lang="ru-RU" sz="1600" b="1" dirty="0" smtClean="0">
                <a:solidFill>
                  <a:schemeClr val="bg2">
                    <a:lumMod val="50000"/>
                  </a:schemeClr>
                </a:solidFill>
                <a:effectLst>
                  <a:outerShdw blurRad="38100" dist="38100" dir="2700000" algn="tl">
                    <a:srgbClr val="000000">
                      <a:alpha val="43137"/>
                    </a:srgbClr>
                  </a:outerShdw>
                </a:effectLst>
              </a:rPr>
              <a:t>ошибки,  </a:t>
            </a:r>
            <a:r>
              <a:rPr lang="ru-RU" sz="1600" b="1" dirty="0">
                <a:solidFill>
                  <a:schemeClr val="bg2">
                    <a:lumMod val="50000"/>
                  </a:schemeClr>
                </a:solidFill>
                <a:effectLst>
                  <a:outerShdw blurRad="38100" dist="38100" dir="2700000" algn="tl">
                    <a:srgbClr val="000000">
                      <a:alpha val="43137"/>
                    </a:srgbClr>
                  </a:outerShdw>
                </a:effectLst>
              </a:rPr>
              <a:t>противоречия в представленных  КЛ документах либо выявлено несоответствие </a:t>
            </a:r>
            <a:r>
              <a:rPr lang="ru-RU" sz="1600" b="1" dirty="0" smtClean="0">
                <a:solidFill>
                  <a:schemeClr val="bg2">
                    <a:lumMod val="50000"/>
                  </a:schemeClr>
                </a:solidFill>
                <a:effectLst>
                  <a:outerShdw blurRad="38100" dist="38100" dir="2700000" algn="tl">
                    <a:srgbClr val="000000">
                      <a:alpha val="43137"/>
                    </a:srgbClr>
                  </a:outerShdw>
                </a:effectLst>
              </a:rPr>
              <a:t>сведений в них, </a:t>
            </a:r>
            <a:r>
              <a:rPr lang="ru-RU" sz="1600" b="1" dirty="0">
                <a:solidFill>
                  <a:schemeClr val="bg2">
                    <a:lumMod val="50000"/>
                  </a:schemeClr>
                </a:solidFill>
                <a:effectLst>
                  <a:outerShdw blurRad="38100" dist="38100" dir="2700000" algn="tl">
                    <a:srgbClr val="000000">
                      <a:alpha val="43137"/>
                    </a:srgbClr>
                  </a:outerShdw>
                </a:effectLst>
              </a:rPr>
              <a:t>сведениям, </a:t>
            </a:r>
            <a:r>
              <a:rPr lang="ru-RU" sz="1600" b="1" dirty="0" smtClean="0">
                <a:solidFill>
                  <a:schemeClr val="bg2">
                    <a:lumMod val="50000"/>
                  </a:schemeClr>
                </a:solidFill>
                <a:effectLst>
                  <a:outerShdw blurRad="38100" dist="38100" dir="2700000" algn="tl">
                    <a:srgbClr val="000000">
                      <a:alpha val="43137"/>
                    </a:srgbClr>
                  </a:outerShdw>
                </a:effectLst>
              </a:rPr>
              <a:t>в </a:t>
            </a:r>
            <a:r>
              <a:rPr lang="ru-RU" sz="1600" b="1" dirty="0">
                <a:solidFill>
                  <a:schemeClr val="bg2">
                    <a:lumMod val="50000"/>
                  </a:schemeClr>
                </a:solidFill>
                <a:effectLst>
                  <a:outerShdw blurRad="38100" dist="38100" dir="2700000" algn="tl">
                    <a:srgbClr val="000000">
                      <a:alpha val="43137"/>
                    </a:srgbClr>
                  </a:outerShdw>
                </a:effectLst>
              </a:rPr>
              <a:t>имеющихся у  КНО </a:t>
            </a:r>
            <a:r>
              <a:rPr lang="ru-RU" sz="1600" b="1" dirty="0" smtClean="0">
                <a:solidFill>
                  <a:schemeClr val="bg2">
                    <a:lumMod val="50000"/>
                  </a:schemeClr>
                </a:solidFill>
                <a:effectLst>
                  <a:outerShdw blurRad="38100" dist="38100" dir="2700000" algn="tl">
                    <a:srgbClr val="000000">
                      <a:alpha val="43137"/>
                    </a:srgbClr>
                  </a:outerShdw>
                </a:effectLst>
              </a:rPr>
              <a:t>и </a:t>
            </a:r>
            <a:r>
              <a:rPr lang="ru-RU" sz="1600" b="1" dirty="0">
                <a:solidFill>
                  <a:schemeClr val="bg2">
                    <a:lumMod val="50000"/>
                  </a:schemeClr>
                </a:solidFill>
                <a:effectLst>
                  <a:outerShdw blurRad="38100" dist="38100" dir="2700000" algn="tl">
                    <a:srgbClr val="000000">
                      <a:alpha val="43137"/>
                    </a:srgbClr>
                  </a:outerShdw>
                </a:effectLst>
              </a:rPr>
              <a:t>(или) полученным при осуществлении контроля (надзора) </a:t>
            </a:r>
            <a:r>
              <a:rPr lang="ru-RU" sz="1600" b="1" dirty="0" smtClean="0">
                <a:solidFill>
                  <a:schemeClr val="bg2">
                    <a:lumMod val="50000"/>
                  </a:schemeClr>
                </a:solidFill>
                <a:effectLst>
                  <a:outerShdw blurRad="38100" dist="38100" dir="2700000" algn="tl">
                    <a:srgbClr val="000000">
                      <a:alpha val="43137"/>
                    </a:srgbClr>
                  </a:outerShdw>
                </a:effectLst>
              </a:rPr>
              <a:t>документах - </a:t>
            </a:r>
            <a:r>
              <a:rPr lang="ru-RU" sz="1600" b="1" dirty="0">
                <a:solidFill>
                  <a:schemeClr val="bg2">
                    <a:lumMod val="50000"/>
                  </a:schemeClr>
                </a:solidFill>
                <a:effectLst>
                  <a:outerShdw blurRad="38100" dist="38100" dir="2700000" algn="tl">
                    <a:srgbClr val="000000">
                      <a:alpha val="43137"/>
                    </a:srgbClr>
                  </a:outerShdw>
                </a:effectLst>
              </a:rPr>
              <a:t>информация об этом  КЛ с требованием представить в течение </a:t>
            </a:r>
            <a:r>
              <a:rPr lang="ru-RU" sz="1600" b="1" dirty="0">
                <a:solidFill>
                  <a:srgbClr val="C00000"/>
                </a:solidFill>
                <a:effectLst>
                  <a:outerShdw blurRad="38100" dist="38100" dir="2700000" algn="tl">
                    <a:srgbClr val="000000">
                      <a:alpha val="43137"/>
                    </a:srgbClr>
                  </a:outerShdw>
                </a:effectLst>
              </a:rPr>
              <a:t>10 раб. дней </a:t>
            </a:r>
            <a:r>
              <a:rPr lang="ru-RU" sz="1600" b="1" dirty="0">
                <a:solidFill>
                  <a:schemeClr val="bg2">
                    <a:lumMod val="50000"/>
                  </a:schemeClr>
                </a:solidFill>
                <a:effectLst>
                  <a:outerShdw blurRad="38100" dist="38100" dir="2700000" algn="tl">
                    <a:srgbClr val="000000">
                      <a:alpha val="43137"/>
                    </a:srgbClr>
                  </a:outerShdw>
                </a:effectLst>
              </a:rPr>
              <a:t>письменные объяснения. КЛ вправе доп. представить в КНО документы, подтверждающие достоверность ранее представленных документов</a:t>
            </a:r>
          </a:p>
        </p:txBody>
      </p:sp>
      <p:sp>
        <p:nvSpPr>
          <p:cNvPr id="7" name="Текст 2"/>
          <p:cNvSpPr txBox="1">
            <a:spLocks/>
          </p:cNvSpPr>
          <p:nvPr/>
        </p:nvSpPr>
        <p:spPr>
          <a:xfrm>
            <a:off x="8023039" y="1349830"/>
            <a:ext cx="2889260" cy="5242558"/>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rmAutofit fontScale="92500"/>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pPr algn="ctr"/>
            <a:r>
              <a:rPr lang="ru-RU" b="1" dirty="0" smtClean="0">
                <a:solidFill>
                  <a:schemeClr val="bg2">
                    <a:lumMod val="50000"/>
                  </a:schemeClr>
                </a:solidFill>
                <a:effectLst>
                  <a:outerShdw blurRad="38100" dist="38100" dir="2700000" algn="tl">
                    <a:srgbClr val="000000">
                      <a:alpha val="43137"/>
                    </a:srgbClr>
                  </a:outerShdw>
                </a:effectLst>
              </a:rPr>
              <a:t>Отбор проб (образцов) – нарушения ОТ не выявлены, а продукция (товары) не подлежит возврату в связи с утратой потребительских свойств – КЛ вправе требовать </a:t>
            </a:r>
            <a:r>
              <a:rPr lang="ru-RU" b="1" dirty="0" smtClean="0">
                <a:solidFill>
                  <a:srgbClr val="C00000"/>
                </a:solidFill>
                <a:effectLst>
                  <a:outerShdw blurRad="38100" dist="38100" dir="2700000" algn="tl">
                    <a:srgbClr val="000000">
                      <a:alpha val="43137"/>
                    </a:srgbClr>
                  </a:outerShdw>
                </a:effectLst>
              </a:rPr>
              <a:t>возмещения стоимости </a:t>
            </a:r>
            <a:r>
              <a:rPr lang="ru-RU" b="1" dirty="0" smtClean="0">
                <a:solidFill>
                  <a:schemeClr val="bg2">
                    <a:lumMod val="50000"/>
                  </a:schemeClr>
                </a:solidFill>
                <a:effectLst>
                  <a:outerShdw blurRad="38100" dist="38100" dir="2700000" algn="tl">
                    <a:srgbClr val="000000">
                      <a:alpha val="43137"/>
                    </a:srgbClr>
                  </a:outerShdw>
                </a:effectLst>
              </a:rPr>
              <a:t>утраченной продукции (товаров) за счет средств бюджета (за </a:t>
            </a:r>
            <a:r>
              <a:rPr lang="ru-RU" b="1" dirty="0" err="1" smtClean="0">
                <a:solidFill>
                  <a:schemeClr val="bg2">
                    <a:lumMod val="50000"/>
                  </a:schemeClr>
                </a:solidFill>
                <a:effectLst>
                  <a:outerShdw blurRad="38100" dist="38100" dir="2700000" algn="tl">
                    <a:srgbClr val="000000">
                      <a:alpha val="43137"/>
                    </a:srgbClr>
                  </a:outerShdw>
                </a:effectLst>
              </a:rPr>
              <a:t>искл</a:t>
            </a:r>
            <a:r>
              <a:rPr lang="ru-RU" b="1" dirty="0" smtClean="0">
                <a:solidFill>
                  <a:schemeClr val="bg2">
                    <a:lumMod val="50000"/>
                  </a:schemeClr>
                </a:solidFill>
                <a:effectLst>
                  <a:outerShdw blurRad="38100" dist="38100" dir="2700000" algn="tl">
                    <a:srgbClr val="000000">
                      <a:alpha val="43137"/>
                    </a:srgbClr>
                  </a:outerShdw>
                </a:effectLst>
              </a:rPr>
              <a:t>. лек. средств, мед. изделий, донорской крови, ее компонентов и </a:t>
            </a:r>
            <a:r>
              <a:rPr lang="ru-RU" b="1" dirty="0" err="1" smtClean="0">
                <a:solidFill>
                  <a:schemeClr val="bg2">
                    <a:lumMod val="50000"/>
                  </a:schemeClr>
                </a:solidFill>
                <a:effectLst>
                  <a:outerShdw blurRad="38100" dist="38100" dir="2700000" algn="tl">
                    <a:srgbClr val="000000">
                      <a:alpha val="43137"/>
                    </a:srgbClr>
                  </a:outerShdw>
                </a:effectLst>
              </a:rPr>
              <a:t>биомед</a:t>
            </a:r>
            <a:r>
              <a:rPr lang="ru-RU" b="1" dirty="0" smtClean="0">
                <a:solidFill>
                  <a:schemeClr val="bg2">
                    <a:lumMod val="50000"/>
                  </a:schemeClr>
                </a:solidFill>
                <a:effectLst>
                  <a:outerShdw blurRad="38100" dist="38100" dir="2700000" algn="tl">
                    <a:srgbClr val="000000">
                      <a:alpha val="43137"/>
                    </a:srgbClr>
                  </a:outerShdw>
                </a:effectLst>
              </a:rPr>
              <a:t>. клеточных продуктов) – порядок - Правительством РФ</a:t>
            </a:r>
            <a:endParaRPr lang="ru-RU" b="1" dirty="0">
              <a:solidFill>
                <a:schemeClr val="bg2">
                  <a:lumMod val="50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0548073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2920" y="375385"/>
            <a:ext cx="8825659" cy="748021"/>
          </a:xfrm>
        </p:spPr>
        <p:txBody>
          <a:bodyPr/>
          <a:lstStyle/>
          <a:p>
            <a:pPr algn="ctr"/>
            <a:r>
              <a:rPr lang="ru-RU" sz="3600" b="1" dirty="0" smtClean="0">
                <a:solidFill>
                  <a:srgbClr val="C00000"/>
                </a:solidFill>
                <a:effectLst>
                  <a:outerShdw blurRad="38100" dist="38100" dir="2700000" algn="tl">
                    <a:srgbClr val="000000">
                      <a:alpha val="43137"/>
                    </a:srgbClr>
                  </a:outerShdw>
                </a:effectLst>
              </a:rPr>
              <a:t>Документарная проверка</a:t>
            </a:r>
            <a:br>
              <a:rPr lang="ru-RU" sz="3600" b="1" dirty="0" smtClean="0">
                <a:solidFill>
                  <a:srgbClr val="C00000"/>
                </a:solidFill>
                <a:effectLst>
                  <a:outerShdw blurRad="38100" dist="38100" dir="2700000" algn="tl">
                    <a:srgbClr val="000000">
                      <a:alpha val="43137"/>
                    </a:srgbClr>
                  </a:outerShdw>
                </a:effectLst>
              </a:rPr>
            </a:br>
            <a:endParaRPr lang="ru-RU" sz="3600" b="1" dirty="0">
              <a:solidFill>
                <a:srgbClr val="C00000"/>
              </a:solidFill>
              <a:effectLst>
                <a:outerShdw blurRad="38100" dist="38100" dir="2700000" algn="tl">
                  <a:srgbClr val="000000">
                    <a:alpha val="43137"/>
                  </a:srgbClr>
                </a:outerShdw>
              </a:effectLst>
            </a:endParaRPr>
          </a:p>
        </p:txBody>
      </p:sp>
      <p:sp>
        <p:nvSpPr>
          <p:cNvPr id="5" name="Текст 2"/>
          <p:cNvSpPr txBox="1">
            <a:spLocks/>
          </p:cNvSpPr>
          <p:nvPr/>
        </p:nvSpPr>
        <p:spPr>
          <a:xfrm>
            <a:off x="1384664" y="1428206"/>
            <a:ext cx="9292046" cy="1419497"/>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Autofit/>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pPr algn="ctr"/>
            <a:r>
              <a:rPr lang="ru-RU" sz="2400" b="1" dirty="0" smtClean="0">
                <a:solidFill>
                  <a:srgbClr val="C00000"/>
                </a:solidFill>
                <a:effectLst>
                  <a:outerShdw blurRad="38100" dist="38100" dir="2700000" algn="tl">
                    <a:srgbClr val="000000">
                      <a:alpha val="43137"/>
                    </a:srgbClr>
                  </a:outerShdw>
                </a:effectLst>
              </a:rPr>
              <a:t>Документарная проверка –  </a:t>
            </a:r>
            <a:r>
              <a:rPr lang="ru-RU" sz="2400" b="1" dirty="0">
                <a:solidFill>
                  <a:srgbClr val="C00000"/>
                </a:solidFill>
                <a:effectLst>
                  <a:outerShdw blurRad="38100" dist="38100" dir="2700000" algn="tl">
                    <a:srgbClr val="000000">
                      <a:alpha val="43137"/>
                    </a:srgbClr>
                  </a:outerShdw>
                </a:effectLst>
              </a:rPr>
              <a:t/>
            </a:r>
            <a:br>
              <a:rPr lang="ru-RU" sz="2400" b="1" dirty="0">
                <a:solidFill>
                  <a:srgbClr val="C00000"/>
                </a:solidFill>
                <a:effectLst>
                  <a:outerShdw blurRad="38100" dist="38100" dir="2700000" algn="tl">
                    <a:srgbClr val="000000">
                      <a:alpha val="43137"/>
                    </a:srgbClr>
                  </a:outerShdw>
                </a:effectLst>
              </a:rPr>
            </a:br>
            <a:r>
              <a:rPr lang="ru-RU" sz="2400" b="1" dirty="0" smtClean="0">
                <a:solidFill>
                  <a:schemeClr val="bg2">
                    <a:lumMod val="50000"/>
                  </a:schemeClr>
                </a:solidFill>
                <a:effectLst>
                  <a:outerShdw blurRad="38100" dist="38100" dir="2700000" algn="tl">
                    <a:srgbClr val="000000">
                      <a:alpha val="43137"/>
                    </a:srgbClr>
                  </a:outerShdw>
                </a:effectLst>
              </a:rPr>
              <a:t>по </a:t>
            </a:r>
            <a:r>
              <a:rPr lang="ru-RU" sz="2400" b="1" dirty="0">
                <a:solidFill>
                  <a:schemeClr val="bg2">
                    <a:lumMod val="50000"/>
                  </a:schemeClr>
                </a:solidFill>
                <a:effectLst>
                  <a:outerShdw blurRad="38100" dist="38100" dir="2700000" algn="tl">
                    <a:srgbClr val="000000">
                      <a:alpha val="43137"/>
                    </a:srgbClr>
                  </a:outerShdw>
                </a:effectLst>
              </a:rPr>
              <a:t>согласованию с </a:t>
            </a:r>
            <a:r>
              <a:rPr lang="ru-RU" sz="2400" b="1" dirty="0" smtClean="0">
                <a:solidFill>
                  <a:schemeClr val="bg2">
                    <a:lumMod val="50000"/>
                  </a:schemeClr>
                </a:solidFill>
                <a:effectLst>
                  <a:outerShdw blurRad="38100" dist="38100" dir="2700000" algn="tl">
                    <a:srgbClr val="000000">
                      <a:alpha val="43137"/>
                    </a:srgbClr>
                  </a:outerShdw>
                </a:effectLst>
              </a:rPr>
              <a:t>прокуратурой </a:t>
            </a:r>
          </a:p>
          <a:p>
            <a:pPr algn="ctr"/>
            <a:r>
              <a:rPr lang="ru-RU" sz="2400" b="1" dirty="0" smtClean="0">
                <a:solidFill>
                  <a:schemeClr val="bg2">
                    <a:lumMod val="50000"/>
                  </a:schemeClr>
                </a:solidFill>
                <a:effectLst>
                  <a:outerShdw blurRad="38100" dist="38100" dir="2700000" algn="tl">
                    <a:srgbClr val="000000">
                      <a:alpha val="43137"/>
                    </a:srgbClr>
                  </a:outerShdw>
                </a:effectLst>
              </a:rPr>
              <a:t>(</a:t>
            </a:r>
            <a:r>
              <a:rPr lang="ru-RU" sz="2400" b="1" dirty="0" err="1" smtClean="0">
                <a:solidFill>
                  <a:schemeClr val="bg2">
                    <a:lumMod val="50000"/>
                  </a:schemeClr>
                </a:solidFill>
                <a:effectLst>
                  <a:outerShdw blurRad="38100" dist="38100" dir="2700000" algn="tl">
                    <a:srgbClr val="000000">
                      <a:alpha val="43137"/>
                    </a:srgbClr>
                  </a:outerShdw>
                </a:effectLst>
              </a:rPr>
              <a:t>искл</a:t>
            </a:r>
            <a:r>
              <a:rPr lang="ru-RU" sz="2400" b="1" dirty="0" smtClean="0">
                <a:solidFill>
                  <a:schemeClr val="bg2">
                    <a:lumMod val="50000"/>
                  </a:schemeClr>
                </a:solidFill>
                <a:effectLst>
                  <a:outerShdw blurRad="38100" dist="38100" dir="2700000" algn="tl">
                    <a:srgbClr val="000000">
                      <a:alpha val="43137"/>
                    </a:srgbClr>
                  </a:outerShdw>
                </a:effectLst>
              </a:rPr>
              <a:t>. – ч.9 ст. 72 ФЗ № 248-ФЗ)</a:t>
            </a:r>
            <a:endParaRPr lang="ru-RU" sz="2400" b="1" dirty="0">
              <a:solidFill>
                <a:schemeClr val="bg2">
                  <a:lumMod val="50000"/>
                </a:schemeClr>
              </a:solidFill>
            </a:endParaRPr>
          </a:p>
        </p:txBody>
      </p:sp>
      <p:sp>
        <p:nvSpPr>
          <p:cNvPr id="6" name="Текст 2"/>
          <p:cNvSpPr txBox="1">
            <a:spLocks/>
          </p:cNvSpPr>
          <p:nvPr/>
        </p:nvSpPr>
        <p:spPr>
          <a:xfrm>
            <a:off x="1384665" y="3692433"/>
            <a:ext cx="9292046" cy="1576253"/>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rmAutofit/>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pPr algn="ctr"/>
            <a:r>
              <a:rPr lang="ru-RU" sz="2400" b="1" dirty="0" smtClean="0">
                <a:solidFill>
                  <a:schemeClr val="bg1"/>
                </a:solidFill>
                <a:effectLst>
                  <a:outerShdw blurRad="38100" dist="38100" dir="2700000" algn="tl">
                    <a:srgbClr val="000000">
                      <a:alpha val="43137"/>
                    </a:srgbClr>
                  </a:outerShdw>
                </a:effectLst>
              </a:rPr>
              <a:t>КНО </a:t>
            </a:r>
            <a:r>
              <a:rPr lang="ru-RU" sz="2400" b="1" dirty="0" smtClean="0">
                <a:solidFill>
                  <a:srgbClr val="C00000"/>
                </a:solidFill>
                <a:effectLst>
                  <a:outerShdw blurRad="38100" dist="38100" dir="2700000" algn="tl">
                    <a:srgbClr val="000000">
                      <a:alpha val="43137"/>
                    </a:srgbClr>
                  </a:outerShdw>
                </a:effectLst>
              </a:rPr>
              <a:t>не вправе требовать </a:t>
            </a:r>
            <a:r>
              <a:rPr lang="ru-RU" sz="2400" b="1" dirty="0" smtClean="0">
                <a:solidFill>
                  <a:schemeClr val="bg1"/>
                </a:solidFill>
                <a:effectLst>
                  <a:outerShdw blurRad="38100" dist="38100" dir="2700000" algn="tl">
                    <a:srgbClr val="000000">
                      <a:alpha val="43137"/>
                    </a:srgbClr>
                  </a:outerShdw>
                </a:effectLst>
              </a:rPr>
              <a:t>у КЛ сведений и документов, не относящихся к предмету проверки и (или)  имеющихся у иных органов </a:t>
            </a:r>
            <a:endParaRPr lang="ru-RU" sz="2400" b="1" dirty="0">
              <a:solidFill>
                <a:srgbClr val="C0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3546969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2920" y="375386"/>
            <a:ext cx="8825659" cy="683394"/>
          </a:xfrm>
        </p:spPr>
        <p:txBody>
          <a:bodyPr/>
          <a:lstStyle/>
          <a:p>
            <a:pPr algn="ctr"/>
            <a:r>
              <a:rPr lang="ru-RU" sz="3600" b="1" dirty="0" smtClean="0">
                <a:solidFill>
                  <a:srgbClr val="C00000"/>
                </a:solidFill>
                <a:effectLst>
                  <a:outerShdw blurRad="38100" dist="38100" dir="2700000" algn="tl">
                    <a:srgbClr val="000000">
                      <a:alpha val="43137"/>
                    </a:srgbClr>
                  </a:outerShdw>
                </a:effectLst>
              </a:rPr>
              <a:t>Выездная проверка</a:t>
            </a:r>
            <a:endParaRPr lang="ru-RU" sz="3600" b="1" dirty="0">
              <a:solidFill>
                <a:srgbClr val="C00000"/>
              </a:solidFill>
              <a:effectLst>
                <a:outerShdw blurRad="38100" dist="38100" dir="2700000" algn="tl">
                  <a:srgbClr val="000000">
                    <a:alpha val="43137"/>
                  </a:srgbClr>
                </a:outerShdw>
              </a:effectLst>
            </a:endParaRPr>
          </a:p>
        </p:txBody>
      </p:sp>
      <p:sp>
        <p:nvSpPr>
          <p:cNvPr id="3" name="Текст 2"/>
          <p:cNvSpPr>
            <a:spLocks noGrp="1"/>
          </p:cNvSpPr>
          <p:nvPr>
            <p:ph type="body" sz="half" idx="2"/>
          </p:nvPr>
        </p:nvSpPr>
        <p:spPr>
          <a:xfrm>
            <a:off x="1308958" y="1058781"/>
            <a:ext cx="9413585" cy="1623460"/>
          </a:xfr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fontScale="85000" lnSpcReduction="20000"/>
          </a:bodyPr>
          <a:lstStyle/>
          <a:p>
            <a:endParaRPr lang="ru-RU" b="1" dirty="0" smtClean="0">
              <a:solidFill>
                <a:srgbClr val="C00000"/>
              </a:solidFill>
              <a:effectLst>
                <a:outerShdw blurRad="38100" dist="38100" dir="2700000" algn="tl">
                  <a:srgbClr val="000000">
                    <a:alpha val="43137"/>
                  </a:srgbClr>
                </a:outerShdw>
              </a:effectLst>
            </a:endParaRPr>
          </a:p>
          <a:p>
            <a:r>
              <a:rPr lang="ru-RU" sz="2200" b="1" dirty="0" smtClean="0">
                <a:solidFill>
                  <a:srgbClr val="C00000"/>
                </a:solidFill>
                <a:effectLst>
                  <a:outerShdw blurRad="38100" dist="38100" dir="2700000" algn="tl">
                    <a:srgbClr val="000000">
                      <a:alpha val="43137"/>
                    </a:srgbClr>
                  </a:outerShdw>
                </a:effectLst>
              </a:rPr>
              <a:t>Выездная проверка </a:t>
            </a:r>
            <a:r>
              <a:rPr lang="ru-RU" sz="2200" b="1" dirty="0" smtClean="0">
                <a:solidFill>
                  <a:schemeClr val="bg1"/>
                </a:solidFill>
                <a:effectLst>
                  <a:outerShdw blurRad="38100" dist="38100" dir="2700000" algn="tl">
                    <a:srgbClr val="000000">
                      <a:alpha val="43137"/>
                    </a:srgbClr>
                  </a:outerShdw>
                </a:effectLst>
              </a:rPr>
              <a:t>- КНМ, </a:t>
            </a:r>
            <a:r>
              <a:rPr lang="ru-RU" sz="2200" b="1" dirty="0">
                <a:solidFill>
                  <a:schemeClr val="bg1"/>
                </a:solidFill>
                <a:effectLst>
                  <a:outerShdw blurRad="38100" dist="38100" dir="2700000" algn="tl">
                    <a:srgbClr val="000000">
                      <a:alpha val="43137"/>
                    </a:srgbClr>
                  </a:outerShdw>
                </a:effectLst>
              </a:rPr>
              <a:t>проводимое </a:t>
            </a:r>
            <a:r>
              <a:rPr lang="ru-RU" sz="2200" b="1" dirty="0" smtClean="0">
                <a:solidFill>
                  <a:schemeClr val="bg1"/>
                </a:solidFill>
                <a:effectLst>
                  <a:outerShdw blurRad="38100" dist="38100" dir="2700000" algn="tl">
                    <a:srgbClr val="000000">
                      <a:alpha val="43137"/>
                    </a:srgbClr>
                  </a:outerShdw>
                </a:effectLst>
              </a:rPr>
              <a:t>с взаимодействием </a:t>
            </a:r>
            <a:r>
              <a:rPr lang="ru-RU" sz="2200" b="1" dirty="0">
                <a:solidFill>
                  <a:schemeClr val="bg1"/>
                </a:solidFill>
                <a:effectLst>
                  <a:outerShdw blurRad="38100" dist="38100" dir="2700000" algn="tl">
                    <a:srgbClr val="000000">
                      <a:alpha val="43137"/>
                    </a:srgbClr>
                  </a:outerShdw>
                </a:effectLst>
              </a:rPr>
              <a:t>с </a:t>
            </a:r>
            <a:r>
              <a:rPr lang="ru-RU" sz="2200" b="1" dirty="0" smtClean="0">
                <a:solidFill>
                  <a:schemeClr val="bg1"/>
                </a:solidFill>
                <a:effectLst>
                  <a:outerShdw blurRad="38100" dist="38100" dir="2700000" algn="tl">
                    <a:srgbClr val="000000">
                      <a:alpha val="43137"/>
                    </a:srgbClr>
                  </a:outerShdw>
                </a:effectLst>
              </a:rPr>
              <a:t>КЛ</a:t>
            </a:r>
            <a:r>
              <a:rPr lang="ru-RU" sz="2200" b="1" dirty="0">
                <a:solidFill>
                  <a:schemeClr val="bg1"/>
                </a:solidFill>
                <a:effectLst>
                  <a:outerShdw blurRad="38100" dist="38100" dir="2700000" algn="tl">
                    <a:srgbClr val="000000">
                      <a:alpha val="43137"/>
                    </a:srgbClr>
                  </a:outerShdw>
                </a:effectLst>
              </a:rPr>
              <a:t>, владеющим </a:t>
            </a:r>
            <a:r>
              <a:rPr lang="ru-RU" sz="2200" b="1" dirty="0" smtClean="0">
                <a:solidFill>
                  <a:schemeClr val="bg1"/>
                </a:solidFill>
                <a:effectLst>
                  <a:outerShdw blurRad="38100" dist="38100" dir="2700000" algn="tl">
                    <a:srgbClr val="000000">
                      <a:alpha val="43137"/>
                    </a:srgbClr>
                  </a:outerShdw>
                </a:effectLst>
              </a:rPr>
              <a:t>и (или) использующим производственные объекты, </a:t>
            </a:r>
            <a:r>
              <a:rPr lang="ru-RU" sz="2200" b="1" dirty="0">
                <a:solidFill>
                  <a:schemeClr val="bg1"/>
                </a:solidFill>
                <a:effectLst>
                  <a:outerShdw blurRad="38100" dist="38100" dir="2700000" algn="tl">
                    <a:srgbClr val="000000">
                      <a:alpha val="43137"/>
                    </a:srgbClr>
                  </a:outerShdw>
                </a:effectLst>
              </a:rPr>
              <a:t>в целях оценки соблюдения </a:t>
            </a:r>
            <a:r>
              <a:rPr lang="ru-RU" sz="2200" b="1" dirty="0" smtClean="0">
                <a:solidFill>
                  <a:schemeClr val="bg1"/>
                </a:solidFill>
                <a:effectLst>
                  <a:outerShdw blurRad="38100" dist="38100" dir="2700000" algn="tl">
                    <a:srgbClr val="000000">
                      <a:alpha val="43137"/>
                    </a:srgbClr>
                  </a:outerShdw>
                </a:effectLst>
              </a:rPr>
              <a:t>КЛ ОТ</a:t>
            </a:r>
            <a:r>
              <a:rPr lang="ru-RU" sz="2200" b="1" dirty="0">
                <a:solidFill>
                  <a:schemeClr val="bg1"/>
                </a:solidFill>
                <a:effectLst>
                  <a:outerShdw blurRad="38100" dist="38100" dir="2700000" algn="tl">
                    <a:srgbClr val="000000">
                      <a:alpha val="43137"/>
                    </a:srgbClr>
                  </a:outerShdw>
                </a:effectLst>
              </a:rPr>
              <a:t>, а также оценки выполнения решений </a:t>
            </a:r>
            <a:r>
              <a:rPr lang="ru-RU" sz="2200" b="1" dirty="0" smtClean="0">
                <a:solidFill>
                  <a:schemeClr val="bg1"/>
                </a:solidFill>
                <a:effectLst>
                  <a:outerShdw blurRad="38100" dist="38100" dir="2700000" algn="tl">
                    <a:srgbClr val="000000">
                      <a:alpha val="43137"/>
                    </a:srgbClr>
                  </a:outerShdw>
                </a:effectLst>
              </a:rPr>
              <a:t>КНО; </a:t>
            </a:r>
            <a:r>
              <a:rPr lang="ru-RU" sz="2200" b="1" dirty="0">
                <a:solidFill>
                  <a:schemeClr val="bg1"/>
                </a:solidFill>
                <a:effectLst>
                  <a:outerShdw blurRad="38100" dist="38100" dir="2700000" algn="tl">
                    <a:srgbClr val="000000">
                      <a:alpha val="43137"/>
                    </a:srgbClr>
                  </a:outerShdw>
                </a:effectLst>
              </a:rPr>
              <a:t>по месту нахождения (осуществления деятельности) КЛ </a:t>
            </a:r>
            <a:r>
              <a:rPr lang="ru-RU" sz="2200" b="1" dirty="0" smtClean="0">
                <a:solidFill>
                  <a:schemeClr val="bg1"/>
                </a:solidFill>
                <a:effectLst>
                  <a:outerShdw blurRad="38100" dist="38100" dir="2700000" algn="tl">
                    <a:srgbClr val="000000">
                      <a:alpha val="43137"/>
                    </a:srgbClr>
                  </a:outerShdw>
                </a:effectLst>
              </a:rPr>
              <a:t>(филиалов</a:t>
            </a:r>
            <a:r>
              <a:rPr lang="ru-RU" sz="2200" b="1" dirty="0">
                <a:solidFill>
                  <a:schemeClr val="bg1"/>
                </a:solidFill>
                <a:effectLst>
                  <a:outerShdw blurRad="38100" dist="38100" dir="2700000" algn="tl">
                    <a:srgbClr val="000000">
                      <a:alpha val="43137"/>
                    </a:srgbClr>
                  </a:outerShdw>
                </a:effectLst>
              </a:rPr>
              <a:t>, представительств, </a:t>
            </a:r>
            <a:r>
              <a:rPr lang="ru-RU" sz="2200" b="1" dirty="0" err="1" smtClean="0">
                <a:solidFill>
                  <a:schemeClr val="bg1"/>
                </a:solidFill>
                <a:effectLst>
                  <a:outerShdw blurRad="38100" dist="38100" dir="2700000" algn="tl">
                    <a:srgbClr val="000000">
                      <a:alpha val="43137"/>
                    </a:srgbClr>
                  </a:outerShdw>
                </a:effectLst>
              </a:rPr>
              <a:t>обособ</a:t>
            </a:r>
            <a:r>
              <a:rPr lang="ru-RU" sz="2200" b="1" dirty="0" smtClean="0">
                <a:solidFill>
                  <a:schemeClr val="bg1"/>
                </a:solidFill>
                <a:effectLst>
                  <a:outerShdw blurRad="38100" dist="38100" dir="2700000" algn="tl">
                    <a:srgbClr val="000000">
                      <a:alpha val="43137"/>
                    </a:srgbClr>
                  </a:outerShdw>
                </a:effectLst>
              </a:rPr>
              <a:t>. подразделений</a:t>
            </a:r>
            <a:r>
              <a:rPr lang="ru-RU" sz="2200" b="1" dirty="0">
                <a:solidFill>
                  <a:schemeClr val="bg1"/>
                </a:solidFill>
                <a:effectLst>
                  <a:outerShdw blurRad="38100" dist="38100" dir="2700000" algn="tl">
                    <a:srgbClr val="000000">
                      <a:alpha val="43137"/>
                    </a:srgbClr>
                  </a:outerShdw>
                </a:effectLst>
              </a:rPr>
              <a:t>) либо объекта контроля</a:t>
            </a:r>
          </a:p>
          <a:p>
            <a:endParaRPr lang="ru-RU" sz="2000" dirty="0"/>
          </a:p>
          <a:p>
            <a:endParaRPr lang="ru-RU" b="1" dirty="0">
              <a:solidFill>
                <a:schemeClr val="bg1"/>
              </a:solidFill>
              <a:effectLst>
                <a:outerShdw blurRad="38100" dist="38100" dir="2700000" algn="tl">
                  <a:srgbClr val="000000">
                    <a:alpha val="43137"/>
                  </a:srgbClr>
                </a:outerShdw>
              </a:effectLst>
            </a:endParaRPr>
          </a:p>
        </p:txBody>
      </p:sp>
      <p:sp>
        <p:nvSpPr>
          <p:cNvPr id="4" name="Текст 2"/>
          <p:cNvSpPr txBox="1">
            <a:spLocks/>
          </p:cNvSpPr>
          <p:nvPr/>
        </p:nvSpPr>
        <p:spPr>
          <a:xfrm>
            <a:off x="1308958" y="2800035"/>
            <a:ext cx="3070537" cy="3169463"/>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rmAutofit fontScale="85000" lnSpcReduction="20000"/>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pPr algn="ctr">
              <a:spcBef>
                <a:spcPts val="0"/>
              </a:spcBef>
            </a:pPr>
            <a:r>
              <a:rPr lang="ru-RU" b="1" dirty="0" smtClean="0">
                <a:solidFill>
                  <a:srgbClr val="C00000"/>
                </a:solidFill>
                <a:effectLst>
                  <a:outerShdw blurRad="38100" dist="38100" dir="2700000" algn="tl">
                    <a:srgbClr val="000000">
                      <a:alpha val="43137"/>
                    </a:srgbClr>
                  </a:outerShdw>
                </a:effectLst>
              </a:rPr>
              <a:t>КНД:</a:t>
            </a:r>
          </a:p>
          <a:p>
            <a:pPr>
              <a:spcBef>
                <a:spcPts val="0"/>
              </a:spcBef>
            </a:pPr>
            <a:r>
              <a:rPr lang="ru-RU" b="1" dirty="0">
                <a:solidFill>
                  <a:schemeClr val="bg1"/>
                </a:solidFill>
                <a:effectLst>
                  <a:outerShdw blurRad="38100" dist="38100" dir="2700000" algn="tl">
                    <a:srgbClr val="000000">
                      <a:alpha val="43137"/>
                    </a:srgbClr>
                  </a:outerShdw>
                </a:effectLst>
              </a:rPr>
              <a:t>о</a:t>
            </a:r>
            <a:r>
              <a:rPr lang="ru-RU" b="1" dirty="0" smtClean="0">
                <a:solidFill>
                  <a:schemeClr val="bg1"/>
                </a:solidFill>
                <a:effectLst>
                  <a:outerShdw blurRad="38100" dist="38100" dir="2700000" algn="tl">
                    <a:srgbClr val="000000">
                      <a:alpha val="43137"/>
                    </a:srgbClr>
                  </a:outerShdw>
                </a:effectLst>
              </a:rPr>
              <a:t>смотр;</a:t>
            </a:r>
          </a:p>
          <a:p>
            <a:pPr>
              <a:spcBef>
                <a:spcPts val="0"/>
              </a:spcBef>
            </a:pPr>
            <a:r>
              <a:rPr lang="ru-RU" b="1" dirty="0">
                <a:solidFill>
                  <a:schemeClr val="bg1"/>
                </a:solidFill>
                <a:effectLst>
                  <a:outerShdw blurRad="38100" dist="38100" dir="2700000" algn="tl">
                    <a:srgbClr val="000000">
                      <a:alpha val="43137"/>
                    </a:srgbClr>
                  </a:outerShdw>
                </a:effectLst>
              </a:rPr>
              <a:t>д</a:t>
            </a:r>
            <a:r>
              <a:rPr lang="ru-RU" b="1" dirty="0" smtClean="0">
                <a:solidFill>
                  <a:schemeClr val="bg1"/>
                </a:solidFill>
                <a:effectLst>
                  <a:outerShdw blurRad="38100" dist="38100" dir="2700000" algn="tl">
                    <a:srgbClr val="000000">
                      <a:alpha val="43137"/>
                    </a:srgbClr>
                  </a:outerShdw>
                </a:effectLst>
              </a:rPr>
              <a:t>осмотр;</a:t>
            </a:r>
          </a:p>
          <a:p>
            <a:pPr>
              <a:spcBef>
                <a:spcPts val="0"/>
              </a:spcBef>
            </a:pPr>
            <a:r>
              <a:rPr lang="ru-RU" b="1" dirty="0" smtClean="0">
                <a:solidFill>
                  <a:schemeClr val="bg1"/>
                </a:solidFill>
                <a:effectLst>
                  <a:outerShdw blurRad="38100" dist="38100" dir="2700000" algn="tl">
                    <a:srgbClr val="000000">
                      <a:alpha val="43137"/>
                    </a:srgbClr>
                  </a:outerShdw>
                </a:effectLst>
              </a:rPr>
              <a:t>получение письменных объяснений;</a:t>
            </a:r>
          </a:p>
          <a:p>
            <a:pPr>
              <a:spcBef>
                <a:spcPts val="0"/>
              </a:spcBef>
            </a:pPr>
            <a:r>
              <a:rPr lang="ru-RU" b="1" dirty="0" smtClean="0">
                <a:solidFill>
                  <a:schemeClr val="bg1"/>
                </a:solidFill>
                <a:effectLst>
                  <a:outerShdw blurRad="38100" dist="38100" dir="2700000" algn="tl">
                    <a:srgbClr val="000000">
                      <a:alpha val="43137"/>
                    </a:srgbClr>
                  </a:outerShdw>
                </a:effectLst>
              </a:rPr>
              <a:t>истребование документов;</a:t>
            </a:r>
          </a:p>
          <a:p>
            <a:pPr>
              <a:spcBef>
                <a:spcPts val="0"/>
              </a:spcBef>
            </a:pPr>
            <a:r>
              <a:rPr lang="ru-RU" b="1" dirty="0">
                <a:solidFill>
                  <a:schemeClr val="bg1"/>
                </a:solidFill>
                <a:effectLst>
                  <a:outerShdw blurRad="38100" dist="38100" dir="2700000" algn="tl">
                    <a:srgbClr val="000000">
                      <a:alpha val="43137"/>
                    </a:srgbClr>
                  </a:outerShdw>
                </a:effectLst>
              </a:rPr>
              <a:t>о</a:t>
            </a:r>
            <a:r>
              <a:rPr lang="ru-RU" b="1" dirty="0" smtClean="0">
                <a:solidFill>
                  <a:schemeClr val="bg1"/>
                </a:solidFill>
                <a:effectLst>
                  <a:outerShdw blurRad="38100" dist="38100" dir="2700000" algn="tl">
                    <a:srgbClr val="000000">
                      <a:alpha val="43137"/>
                    </a:srgbClr>
                  </a:outerShdw>
                </a:effectLst>
              </a:rPr>
              <a:t>тбор проб (образцов) (если невозможна оценка соблюдения ОТ иным способом);</a:t>
            </a:r>
          </a:p>
          <a:p>
            <a:pPr>
              <a:spcBef>
                <a:spcPts val="0"/>
              </a:spcBef>
            </a:pPr>
            <a:r>
              <a:rPr lang="ru-RU" b="1" dirty="0">
                <a:solidFill>
                  <a:schemeClr val="bg1"/>
                </a:solidFill>
                <a:effectLst>
                  <a:outerShdw blurRad="38100" dist="38100" dir="2700000" algn="tl">
                    <a:srgbClr val="000000">
                      <a:alpha val="43137"/>
                    </a:srgbClr>
                  </a:outerShdw>
                </a:effectLst>
              </a:rPr>
              <a:t>и</a:t>
            </a:r>
            <a:r>
              <a:rPr lang="ru-RU" b="1" dirty="0" smtClean="0">
                <a:solidFill>
                  <a:schemeClr val="bg1"/>
                </a:solidFill>
                <a:effectLst>
                  <a:outerShdw blurRad="38100" dist="38100" dir="2700000" algn="tl">
                    <a:srgbClr val="000000">
                      <a:alpha val="43137"/>
                    </a:srgbClr>
                  </a:outerShdw>
                </a:effectLst>
              </a:rPr>
              <a:t>нструментальное обследование;</a:t>
            </a:r>
          </a:p>
          <a:p>
            <a:pPr>
              <a:spcBef>
                <a:spcPts val="0"/>
              </a:spcBef>
            </a:pPr>
            <a:r>
              <a:rPr lang="ru-RU" b="1" dirty="0">
                <a:solidFill>
                  <a:schemeClr val="bg1"/>
                </a:solidFill>
                <a:effectLst>
                  <a:outerShdw blurRad="38100" dist="38100" dir="2700000" algn="tl">
                    <a:srgbClr val="000000">
                      <a:alpha val="43137"/>
                    </a:srgbClr>
                  </a:outerShdw>
                </a:effectLst>
              </a:rPr>
              <a:t>и</a:t>
            </a:r>
            <a:r>
              <a:rPr lang="ru-RU" b="1" dirty="0" smtClean="0">
                <a:solidFill>
                  <a:schemeClr val="bg1"/>
                </a:solidFill>
                <a:effectLst>
                  <a:outerShdw blurRad="38100" dist="38100" dir="2700000" algn="tl">
                    <a:srgbClr val="000000">
                      <a:alpha val="43137"/>
                    </a:srgbClr>
                  </a:outerShdw>
                </a:effectLst>
              </a:rPr>
              <a:t>спытание;</a:t>
            </a:r>
          </a:p>
          <a:p>
            <a:pPr>
              <a:spcBef>
                <a:spcPts val="0"/>
              </a:spcBef>
            </a:pPr>
            <a:r>
              <a:rPr lang="ru-RU" b="1" dirty="0">
                <a:solidFill>
                  <a:schemeClr val="bg1"/>
                </a:solidFill>
                <a:effectLst>
                  <a:outerShdw blurRad="38100" dist="38100" dir="2700000" algn="tl">
                    <a:srgbClr val="000000">
                      <a:alpha val="43137"/>
                    </a:srgbClr>
                  </a:outerShdw>
                </a:effectLst>
              </a:rPr>
              <a:t>э</a:t>
            </a:r>
            <a:r>
              <a:rPr lang="ru-RU" b="1" dirty="0" smtClean="0">
                <a:solidFill>
                  <a:schemeClr val="bg1"/>
                </a:solidFill>
                <a:effectLst>
                  <a:outerShdw blurRad="38100" dist="38100" dir="2700000" algn="tl">
                    <a:srgbClr val="000000">
                      <a:alpha val="43137"/>
                    </a:srgbClr>
                  </a:outerShdw>
                </a:effectLst>
              </a:rPr>
              <a:t>кспертиза;</a:t>
            </a:r>
          </a:p>
          <a:p>
            <a:pPr>
              <a:spcBef>
                <a:spcPts val="0"/>
              </a:spcBef>
            </a:pPr>
            <a:r>
              <a:rPr lang="ru-RU" b="1" dirty="0" smtClean="0">
                <a:solidFill>
                  <a:schemeClr val="bg1"/>
                </a:solidFill>
                <a:effectLst>
                  <a:outerShdw blurRad="38100" dist="38100" dir="2700000" algn="tl">
                    <a:srgbClr val="000000">
                      <a:alpha val="43137"/>
                    </a:srgbClr>
                  </a:outerShdw>
                </a:effectLst>
              </a:rPr>
              <a:t>эксперимент</a:t>
            </a:r>
          </a:p>
        </p:txBody>
      </p:sp>
      <p:sp>
        <p:nvSpPr>
          <p:cNvPr id="5" name="Текст 2"/>
          <p:cNvSpPr txBox="1">
            <a:spLocks/>
          </p:cNvSpPr>
          <p:nvPr/>
        </p:nvSpPr>
        <p:spPr>
          <a:xfrm>
            <a:off x="4571120" y="2804847"/>
            <a:ext cx="3070537" cy="3150214"/>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rmAutofit/>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pPr algn="ctr"/>
            <a:r>
              <a:rPr lang="ru-RU" b="1" dirty="0" smtClean="0">
                <a:solidFill>
                  <a:schemeClr val="bg1"/>
                </a:solidFill>
                <a:effectLst>
                  <a:outerShdw blurRad="38100" dist="38100" dir="2700000" algn="tl">
                    <a:srgbClr val="000000">
                      <a:alpha val="43137"/>
                    </a:srgbClr>
                  </a:outerShdw>
                </a:effectLst>
              </a:rPr>
              <a:t>Возможно </a:t>
            </a:r>
            <a:r>
              <a:rPr lang="ru-RU" b="1" dirty="0" smtClean="0">
                <a:solidFill>
                  <a:srgbClr val="C00000"/>
                </a:solidFill>
                <a:effectLst>
                  <a:outerShdw blurRad="38100" dist="38100" dir="2700000" algn="tl">
                    <a:srgbClr val="000000">
                      <a:alpha val="43137"/>
                    </a:srgbClr>
                  </a:outerShdw>
                </a:effectLst>
              </a:rPr>
              <a:t>дистанционное взаимодействие</a:t>
            </a:r>
            <a:r>
              <a:rPr lang="ru-RU" b="1" dirty="0" smtClean="0">
                <a:solidFill>
                  <a:schemeClr val="bg1"/>
                </a:solidFill>
                <a:effectLst>
                  <a:outerShdw blurRad="38100" dist="38100" dir="2700000" algn="tl">
                    <a:srgbClr val="000000">
                      <a:alpha val="43137"/>
                    </a:srgbClr>
                  </a:outerShdw>
                </a:effectLst>
              </a:rPr>
              <a:t>, в том числе ВКС, МП «Инспектор»</a:t>
            </a:r>
          </a:p>
        </p:txBody>
      </p:sp>
      <p:sp>
        <p:nvSpPr>
          <p:cNvPr id="7" name="Текст 2"/>
          <p:cNvSpPr txBox="1">
            <a:spLocks/>
          </p:cNvSpPr>
          <p:nvPr/>
        </p:nvSpPr>
        <p:spPr>
          <a:xfrm>
            <a:off x="7833283" y="2804847"/>
            <a:ext cx="2889260" cy="3159839"/>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rmAutofit/>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pPr algn="ctr"/>
            <a:r>
              <a:rPr lang="ru-RU" b="1" dirty="0" smtClean="0">
                <a:solidFill>
                  <a:srgbClr val="C00000"/>
                </a:solidFill>
                <a:effectLst>
                  <a:outerShdw blurRad="38100" dist="38100" dir="2700000" algn="tl">
                    <a:srgbClr val="000000">
                      <a:alpha val="43137"/>
                    </a:srgbClr>
                  </a:outerShdw>
                </a:effectLst>
              </a:rPr>
              <a:t>Срок: </a:t>
            </a:r>
            <a:r>
              <a:rPr lang="ru-RU" b="1" dirty="0" smtClean="0">
                <a:solidFill>
                  <a:schemeClr val="bg2">
                    <a:lumMod val="50000"/>
                  </a:schemeClr>
                </a:solidFill>
                <a:effectLst>
                  <a:outerShdw blurRad="38100" dist="38100" dir="2700000" algn="tl">
                    <a:srgbClr val="000000">
                      <a:alpha val="43137"/>
                    </a:srgbClr>
                  </a:outerShdw>
                </a:effectLst>
              </a:rPr>
              <a:t>не превышает </a:t>
            </a:r>
            <a:r>
              <a:rPr lang="ru-RU" b="1" dirty="0" smtClean="0">
                <a:solidFill>
                  <a:srgbClr val="C00000"/>
                </a:solidFill>
                <a:effectLst>
                  <a:outerShdw blurRad="38100" dist="38100" dir="2700000" algn="tl">
                    <a:srgbClr val="000000">
                      <a:alpha val="43137"/>
                    </a:srgbClr>
                  </a:outerShdw>
                </a:effectLst>
              </a:rPr>
              <a:t>10 раб. дней</a:t>
            </a:r>
            <a:r>
              <a:rPr lang="ru-RU" b="1" dirty="0" smtClean="0">
                <a:solidFill>
                  <a:schemeClr val="bg2">
                    <a:lumMod val="50000"/>
                  </a:schemeClr>
                </a:solidFill>
                <a:effectLst>
                  <a:outerShdw blurRad="38100" dist="38100" dir="2700000" algn="tl">
                    <a:srgbClr val="000000">
                      <a:alpha val="43137"/>
                    </a:srgbClr>
                  </a:outerShdw>
                </a:effectLst>
              </a:rPr>
              <a:t>. Общий срок взаимодействия для социально-ориентированных: МП – 50 часов; </a:t>
            </a:r>
            <a:r>
              <a:rPr lang="ru-RU" b="1" dirty="0" err="1" smtClean="0">
                <a:solidFill>
                  <a:schemeClr val="bg2">
                    <a:lumMod val="50000"/>
                  </a:schemeClr>
                </a:solidFill>
                <a:effectLst>
                  <a:outerShdw blurRad="38100" dist="38100" dir="2700000" algn="tl">
                    <a:srgbClr val="000000">
                      <a:alpha val="43137"/>
                    </a:srgbClr>
                  </a:outerShdw>
                </a:effectLst>
              </a:rPr>
              <a:t>микропредприятия</a:t>
            </a:r>
            <a:r>
              <a:rPr lang="ru-RU" b="1" dirty="0" smtClean="0">
                <a:solidFill>
                  <a:schemeClr val="bg2">
                    <a:lumMod val="50000"/>
                  </a:schemeClr>
                </a:solidFill>
                <a:effectLst>
                  <a:outerShdw blurRad="38100" dist="38100" dir="2700000" algn="tl">
                    <a:srgbClr val="000000">
                      <a:alpha val="43137"/>
                    </a:srgbClr>
                  </a:outerShdw>
                </a:effectLst>
              </a:rPr>
              <a:t> – 15 час. (программа проверок – 40 час.)</a:t>
            </a:r>
            <a:endParaRPr lang="ru-RU" b="1" dirty="0">
              <a:solidFill>
                <a:schemeClr val="bg2">
                  <a:lumMod val="50000"/>
                </a:schemeClr>
              </a:solidFill>
            </a:endParaRPr>
          </a:p>
        </p:txBody>
      </p:sp>
      <p:sp>
        <p:nvSpPr>
          <p:cNvPr id="8" name="Текст 2"/>
          <p:cNvSpPr txBox="1">
            <a:spLocks/>
          </p:cNvSpPr>
          <p:nvPr/>
        </p:nvSpPr>
        <p:spPr>
          <a:xfrm>
            <a:off x="1308958" y="6077667"/>
            <a:ext cx="9413585" cy="697602"/>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rmAutofit fontScale="32500" lnSpcReduction="20000"/>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endParaRPr lang="ru-RU" b="1" dirty="0" smtClean="0">
              <a:solidFill>
                <a:srgbClr val="C00000"/>
              </a:solidFill>
              <a:effectLst>
                <a:outerShdw blurRad="38100" dist="38100" dir="2700000" algn="tl">
                  <a:srgbClr val="000000">
                    <a:alpha val="43137"/>
                  </a:srgbClr>
                </a:outerShdw>
              </a:effectLst>
            </a:endParaRPr>
          </a:p>
          <a:p>
            <a:pPr algn="ctr"/>
            <a:r>
              <a:rPr lang="ru-RU" sz="8000" b="1" dirty="0" smtClean="0">
                <a:solidFill>
                  <a:schemeClr val="bg1"/>
                </a:solidFill>
                <a:effectLst>
                  <a:outerShdw blurRad="38100" dist="38100" dir="2700000" algn="tl">
                    <a:srgbClr val="000000">
                      <a:alpha val="43137"/>
                    </a:srgbClr>
                  </a:outerShdw>
                </a:effectLst>
              </a:rPr>
              <a:t>Уведомление КЛ - </a:t>
            </a:r>
            <a:r>
              <a:rPr lang="ru-RU" sz="8000" b="1" dirty="0" smtClean="0">
                <a:solidFill>
                  <a:srgbClr val="C00000"/>
                </a:solidFill>
                <a:effectLst>
                  <a:outerShdw blurRad="38100" dist="38100" dir="2700000" algn="tl">
                    <a:srgbClr val="000000">
                      <a:alpha val="43137"/>
                    </a:srgbClr>
                  </a:outerShdw>
                </a:effectLst>
              </a:rPr>
              <a:t>не позднее 24 часов</a:t>
            </a:r>
            <a:r>
              <a:rPr lang="ru-RU" sz="8000" b="1" dirty="0" smtClean="0">
                <a:solidFill>
                  <a:schemeClr val="bg1"/>
                </a:solidFill>
                <a:effectLst>
                  <a:outerShdw blurRad="38100" dist="38100" dir="2700000" algn="tl">
                    <a:srgbClr val="000000">
                      <a:alpha val="43137"/>
                    </a:srgbClr>
                  </a:outerShdw>
                </a:effectLst>
              </a:rPr>
              <a:t> до начала</a:t>
            </a:r>
            <a:endParaRPr lang="ru-RU" sz="80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1228616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0824" y="375386"/>
            <a:ext cx="9287756" cy="852523"/>
          </a:xfrm>
        </p:spPr>
        <p:txBody>
          <a:bodyPr/>
          <a:lstStyle/>
          <a:p>
            <a:pPr algn="ctr"/>
            <a:r>
              <a:rPr lang="ru-RU" sz="3600" b="1" dirty="0" smtClean="0">
                <a:solidFill>
                  <a:srgbClr val="C00000"/>
                </a:solidFill>
                <a:effectLst>
                  <a:outerShdw blurRad="38100" dist="38100" dir="2700000" algn="tl">
                    <a:srgbClr val="000000">
                      <a:alpha val="43137"/>
                    </a:srgbClr>
                  </a:outerShdw>
                </a:effectLst>
              </a:rPr>
              <a:t>Выездная проверка</a:t>
            </a:r>
            <a:endParaRPr lang="ru-RU" sz="3600" b="1" dirty="0">
              <a:solidFill>
                <a:srgbClr val="C00000"/>
              </a:solidFill>
              <a:effectLst>
                <a:outerShdw blurRad="38100" dist="38100" dir="2700000" algn="tl">
                  <a:srgbClr val="000000">
                    <a:alpha val="43137"/>
                  </a:srgbClr>
                </a:outerShdw>
              </a:effectLst>
            </a:endParaRPr>
          </a:p>
        </p:txBody>
      </p:sp>
      <p:sp>
        <p:nvSpPr>
          <p:cNvPr id="4" name="Текст 2"/>
          <p:cNvSpPr txBox="1">
            <a:spLocks/>
          </p:cNvSpPr>
          <p:nvPr/>
        </p:nvSpPr>
        <p:spPr>
          <a:xfrm>
            <a:off x="1210491" y="1227909"/>
            <a:ext cx="3210048" cy="5172891"/>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Autofit/>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pPr>
              <a:spcBef>
                <a:spcPts val="0"/>
              </a:spcBef>
            </a:pPr>
            <a:r>
              <a:rPr lang="ru-RU" sz="1600" b="1" dirty="0">
                <a:solidFill>
                  <a:srgbClr val="C00000"/>
                </a:solidFill>
                <a:effectLst>
                  <a:outerShdw blurRad="38100" dist="38100" dir="2700000" algn="tl">
                    <a:srgbClr val="000000">
                      <a:alpha val="43137"/>
                    </a:srgbClr>
                  </a:outerShdw>
                </a:effectLst>
              </a:rPr>
              <a:t>Проводится</a:t>
            </a:r>
            <a:r>
              <a:rPr lang="ru-RU" sz="1600" b="1" dirty="0">
                <a:solidFill>
                  <a:schemeClr val="bg2">
                    <a:lumMod val="50000"/>
                  </a:schemeClr>
                </a:solidFill>
                <a:effectLst>
                  <a:outerShdw blurRad="38100" dist="38100" dir="2700000" algn="tl">
                    <a:srgbClr val="000000">
                      <a:alpha val="43137"/>
                    </a:srgbClr>
                  </a:outerShdw>
                </a:effectLst>
              </a:rPr>
              <a:t>, если </a:t>
            </a:r>
            <a:r>
              <a:rPr lang="ru-RU" sz="1600" b="1" dirty="0" smtClean="0">
                <a:solidFill>
                  <a:schemeClr val="bg2">
                    <a:lumMod val="50000"/>
                  </a:schemeClr>
                </a:solidFill>
                <a:effectLst>
                  <a:outerShdw blurRad="38100" dist="38100" dir="2700000" algn="tl">
                    <a:srgbClr val="000000">
                      <a:alpha val="43137"/>
                    </a:srgbClr>
                  </a:outerShdw>
                </a:effectLst>
              </a:rPr>
              <a:t>нельзя: </a:t>
            </a:r>
          </a:p>
          <a:p>
            <a:pPr>
              <a:spcBef>
                <a:spcPts val="0"/>
              </a:spcBef>
            </a:pPr>
            <a:r>
              <a:rPr lang="ru-RU" sz="1600" b="1" dirty="0" smtClean="0">
                <a:solidFill>
                  <a:schemeClr val="bg2">
                    <a:lumMod val="50000"/>
                  </a:schemeClr>
                </a:solidFill>
                <a:effectLst>
                  <a:outerShdw blurRad="38100" dist="38100" dir="2700000" algn="tl">
                    <a:srgbClr val="000000">
                      <a:alpha val="43137"/>
                    </a:srgbClr>
                  </a:outerShdw>
                </a:effectLst>
              </a:rPr>
              <a:t>1) </a:t>
            </a:r>
            <a:r>
              <a:rPr lang="ru-RU" sz="1600" b="1" dirty="0">
                <a:solidFill>
                  <a:schemeClr val="bg2">
                    <a:lumMod val="50000"/>
                  </a:schemeClr>
                </a:solidFill>
                <a:effectLst>
                  <a:outerShdw blurRad="38100" dist="38100" dir="2700000" algn="tl">
                    <a:srgbClr val="000000">
                      <a:alpha val="43137"/>
                    </a:srgbClr>
                  </a:outerShdw>
                </a:effectLst>
              </a:rPr>
              <a:t>удостовериться в полноте и достоверности сведений, </a:t>
            </a:r>
            <a:r>
              <a:rPr lang="ru-RU" sz="1600" b="1" dirty="0" smtClean="0">
                <a:solidFill>
                  <a:schemeClr val="bg2">
                    <a:lumMod val="50000"/>
                  </a:schemeClr>
                </a:solidFill>
                <a:effectLst>
                  <a:outerShdw blurRad="38100" dist="38100" dir="2700000" algn="tl">
                    <a:srgbClr val="000000">
                      <a:alpha val="43137"/>
                    </a:srgbClr>
                  </a:outerShdw>
                </a:effectLst>
              </a:rPr>
              <a:t>содержащихся </a:t>
            </a:r>
            <a:r>
              <a:rPr lang="ru-RU" sz="1600" b="1" dirty="0">
                <a:solidFill>
                  <a:schemeClr val="bg2">
                    <a:lumMod val="50000"/>
                  </a:schemeClr>
                </a:solidFill>
                <a:effectLst>
                  <a:outerShdw blurRad="38100" dist="38100" dir="2700000" algn="tl">
                    <a:srgbClr val="000000">
                      <a:alpha val="43137"/>
                    </a:srgbClr>
                  </a:outerShdw>
                </a:effectLst>
              </a:rPr>
              <a:t>в находящихся в распоряжении </a:t>
            </a:r>
            <a:r>
              <a:rPr lang="ru-RU" sz="1600" b="1" dirty="0" smtClean="0">
                <a:solidFill>
                  <a:schemeClr val="bg2">
                    <a:lumMod val="50000"/>
                  </a:schemeClr>
                </a:solidFill>
                <a:effectLst>
                  <a:outerShdw blurRad="38100" dist="38100" dir="2700000" algn="tl">
                    <a:srgbClr val="000000">
                      <a:alpha val="43137"/>
                    </a:srgbClr>
                  </a:outerShdw>
                </a:effectLst>
              </a:rPr>
              <a:t>КНО, </a:t>
            </a:r>
            <a:r>
              <a:rPr lang="ru-RU" sz="1600" b="1" dirty="0">
                <a:solidFill>
                  <a:schemeClr val="bg2">
                    <a:lumMod val="50000"/>
                  </a:schemeClr>
                </a:solidFill>
                <a:effectLst>
                  <a:outerShdw blurRad="38100" dist="38100" dir="2700000" algn="tl">
                    <a:srgbClr val="000000">
                      <a:alpha val="43137"/>
                    </a:srgbClr>
                  </a:outerShdw>
                </a:effectLst>
              </a:rPr>
              <a:t>в запрашиваемых им документах и объяснениях КЛ;</a:t>
            </a:r>
          </a:p>
          <a:p>
            <a:pPr>
              <a:spcBef>
                <a:spcPts val="0"/>
              </a:spcBef>
            </a:pPr>
            <a:r>
              <a:rPr lang="ru-RU" sz="1600" b="1" dirty="0">
                <a:solidFill>
                  <a:schemeClr val="bg2">
                    <a:lumMod val="50000"/>
                  </a:schemeClr>
                </a:solidFill>
                <a:effectLst>
                  <a:outerShdw blurRad="38100" dist="38100" dir="2700000" algn="tl">
                    <a:srgbClr val="000000">
                      <a:alpha val="43137"/>
                    </a:srgbClr>
                  </a:outerShdw>
                </a:effectLst>
              </a:rPr>
              <a:t>2) оценить соответствие деятельности, действий (бездействия)  КЛ и (или) принадлежащих ему и (или) используемых им объектов контроля ОТ без выезда на место и совершения необходимых КНД, предусмотренных в рамках иного вида КНМ</a:t>
            </a:r>
          </a:p>
        </p:txBody>
      </p:sp>
      <p:sp>
        <p:nvSpPr>
          <p:cNvPr id="5" name="Текст 2"/>
          <p:cNvSpPr txBox="1">
            <a:spLocks/>
          </p:cNvSpPr>
          <p:nvPr/>
        </p:nvSpPr>
        <p:spPr>
          <a:xfrm>
            <a:off x="4686520" y="1227909"/>
            <a:ext cx="3070537" cy="5172891"/>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Autofit/>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pPr algn="ctr"/>
            <a:r>
              <a:rPr lang="ru-RU" sz="1600" b="1" dirty="0" smtClean="0">
                <a:solidFill>
                  <a:schemeClr val="bg2">
                    <a:lumMod val="50000"/>
                  </a:schemeClr>
                </a:solidFill>
                <a:effectLst>
                  <a:outerShdw blurRad="38100" dist="38100" dir="2700000" algn="tl">
                    <a:srgbClr val="000000">
                      <a:alpha val="43137"/>
                    </a:srgbClr>
                  </a:outerShdw>
                </a:effectLst>
              </a:rPr>
              <a:t>Положением о виде контроля в отношении объектов контроля, отнесенных к определенным категориям риска причинения вреда (ущерба) охраняемым законом ценностям:</a:t>
            </a:r>
          </a:p>
          <a:p>
            <a:pPr algn="ctr"/>
            <a:r>
              <a:rPr lang="ru-RU" sz="1600" b="1" dirty="0" smtClean="0">
                <a:solidFill>
                  <a:schemeClr val="bg2">
                    <a:lumMod val="50000"/>
                  </a:schemeClr>
                </a:solidFill>
                <a:effectLst>
                  <a:outerShdw blurRad="38100" dist="38100" dir="2700000" algn="tl">
                    <a:srgbClr val="000000">
                      <a:alpha val="43137"/>
                    </a:srgbClr>
                  </a:outerShdw>
                </a:effectLst>
              </a:rPr>
              <a:t>- сокращенный объем совершения КНД;</a:t>
            </a:r>
          </a:p>
          <a:p>
            <a:pPr algn="ctr"/>
            <a:r>
              <a:rPr lang="ru-RU" sz="1600" b="1" dirty="0" smtClean="0">
                <a:solidFill>
                  <a:schemeClr val="bg2">
                    <a:lumMod val="50000"/>
                  </a:schemeClr>
                </a:solidFill>
                <a:effectLst>
                  <a:outerShdw blurRad="38100" dist="38100" dir="2700000" algn="tl">
                    <a:srgbClr val="000000">
                      <a:alpha val="43137"/>
                    </a:srgbClr>
                  </a:outerShdw>
                </a:effectLst>
              </a:rPr>
              <a:t>- ограничения в проведении выездных проверок </a:t>
            </a:r>
            <a:endParaRPr lang="ru-RU" sz="1600" b="1" dirty="0">
              <a:solidFill>
                <a:schemeClr val="bg2">
                  <a:lumMod val="50000"/>
                </a:schemeClr>
              </a:solidFill>
              <a:effectLst>
                <a:outerShdw blurRad="38100" dist="38100" dir="2700000" algn="tl">
                  <a:srgbClr val="000000">
                    <a:alpha val="43137"/>
                  </a:srgbClr>
                </a:outerShdw>
              </a:effectLst>
            </a:endParaRPr>
          </a:p>
        </p:txBody>
      </p:sp>
      <p:sp>
        <p:nvSpPr>
          <p:cNvPr id="7" name="Текст 2"/>
          <p:cNvSpPr txBox="1">
            <a:spLocks/>
          </p:cNvSpPr>
          <p:nvPr/>
        </p:nvSpPr>
        <p:spPr>
          <a:xfrm>
            <a:off x="8023039" y="1227909"/>
            <a:ext cx="2889260" cy="5172891"/>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rmAutofit fontScale="92500"/>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pPr algn="ctr"/>
            <a:r>
              <a:rPr lang="ru-RU" b="1" dirty="0" smtClean="0">
                <a:solidFill>
                  <a:schemeClr val="bg2">
                    <a:lumMod val="50000"/>
                  </a:schemeClr>
                </a:solidFill>
                <a:effectLst>
                  <a:outerShdw blurRad="38100" dist="38100" dir="2700000" algn="tl">
                    <a:srgbClr val="000000">
                      <a:alpha val="43137"/>
                    </a:srgbClr>
                  </a:outerShdw>
                </a:effectLst>
              </a:rPr>
              <a:t>Отбор проб (образцов) – нарушения ОТ не выявлены, а продукция (товары) не подлежит возврату в связи с утратой потребительских свойств – КЛ вправе требовать </a:t>
            </a:r>
            <a:r>
              <a:rPr lang="ru-RU" b="1" dirty="0" smtClean="0">
                <a:solidFill>
                  <a:srgbClr val="C00000"/>
                </a:solidFill>
                <a:effectLst>
                  <a:outerShdw blurRad="38100" dist="38100" dir="2700000" algn="tl">
                    <a:srgbClr val="000000">
                      <a:alpha val="43137"/>
                    </a:srgbClr>
                  </a:outerShdw>
                </a:effectLst>
              </a:rPr>
              <a:t>возмещения стоимости </a:t>
            </a:r>
            <a:r>
              <a:rPr lang="ru-RU" b="1" dirty="0" smtClean="0">
                <a:solidFill>
                  <a:schemeClr val="bg2">
                    <a:lumMod val="50000"/>
                  </a:schemeClr>
                </a:solidFill>
                <a:effectLst>
                  <a:outerShdw blurRad="38100" dist="38100" dir="2700000" algn="tl">
                    <a:srgbClr val="000000">
                      <a:alpha val="43137"/>
                    </a:srgbClr>
                  </a:outerShdw>
                </a:effectLst>
              </a:rPr>
              <a:t>утраченной продукции (товаров) за счет средств бюджета (за </a:t>
            </a:r>
            <a:r>
              <a:rPr lang="ru-RU" b="1" dirty="0" err="1" smtClean="0">
                <a:solidFill>
                  <a:schemeClr val="bg2">
                    <a:lumMod val="50000"/>
                  </a:schemeClr>
                </a:solidFill>
                <a:effectLst>
                  <a:outerShdw blurRad="38100" dist="38100" dir="2700000" algn="tl">
                    <a:srgbClr val="000000">
                      <a:alpha val="43137"/>
                    </a:srgbClr>
                  </a:outerShdw>
                </a:effectLst>
              </a:rPr>
              <a:t>искл</a:t>
            </a:r>
            <a:r>
              <a:rPr lang="ru-RU" b="1" dirty="0" smtClean="0">
                <a:solidFill>
                  <a:schemeClr val="bg2">
                    <a:lumMod val="50000"/>
                  </a:schemeClr>
                </a:solidFill>
                <a:effectLst>
                  <a:outerShdw blurRad="38100" dist="38100" dir="2700000" algn="tl">
                    <a:srgbClr val="000000">
                      <a:alpha val="43137"/>
                    </a:srgbClr>
                  </a:outerShdw>
                </a:effectLst>
              </a:rPr>
              <a:t>. лек. средств, мед. изделий, донорской крови, ее компонентов и </a:t>
            </a:r>
            <a:r>
              <a:rPr lang="ru-RU" b="1" dirty="0" err="1" smtClean="0">
                <a:solidFill>
                  <a:schemeClr val="bg2">
                    <a:lumMod val="50000"/>
                  </a:schemeClr>
                </a:solidFill>
                <a:effectLst>
                  <a:outerShdw blurRad="38100" dist="38100" dir="2700000" algn="tl">
                    <a:srgbClr val="000000">
                      <a:alpha val="43137"/>
                    </a:srgbClr>
                  </a:outerShdw>
                </a:effectLst>
              </a:rPr>
              <a:t>биомед</a:t>
            </a:r>
            <a:r>
              <a:rPr lang="ru-RU" b="1" dirty="0" smtClean="0">
                <a:solidFill>
                  <a:schemeClr val="bg2">
                    <a:lumMod val="50000"/>
                  </a:schemeClr>
                </a:solidFill>
                <a:effectLst>
                  <a:outerShdw blurRad="38100" dist="38100" dir="2700000" algn="tl">
                    <a:srgbClr val="000000">
                      <a:alpha val="43137"/>
                    </a:srgbClr>
                  </a:outerShdw>
                </a:effectLst>
              </a:rPr>
              <a:t>. клеточных продуктов) – порядок - Правительством РФ</a:t>
            </a:r>
            <a:endParaRPr lang="ru-RU" b="1" dirty="0">
              <a:solidFill>
                <a:schemeClr val="bg2">
                  <a:lumMod val="50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8150920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2920" y="375385"/>
            <a:ext cx="8825659" cy="748021"/>
          </a:xfrm>
        </p:spPr>
        <p:txBody>
          <a:bodyPr/>
          <a:lstStyle/>
          <a:p>
            <a:pPr algn="ctr"/>
            <a:r>
              <a:rPr lang="ru-RU" sz="3600" b="1" dirty="0" smtClean="0">
                <a:solidFill>
                  <a:srgbClr val="C00000"/>
                </a:solidFill>
                <a:effectLst>
                  <a:outerShdw blurRad="38100" dist="38100" dir="2700000" algn="tl">
                    <a:srgbClr val="000000">
                      <a:alpha val="43137"/>
                    </a:srgbClr>
                  </a:outerShdw>
                </a:effectLst>
              </a:rPr>
              <a:t>Выездная проверка</a:t>
            </a:r>
            <a:br>
              <a:rPr lang="ru-RU" sz="3600" b="1" dirty="0" smtClean="0">
                <a:solidFill>
                  <a:srgbClr val="C00000"/>
                </a:solidFill>
                <a:effectLst>
                  <a:outerShdw blurRad="38100" dist="38100" dir="2700000" algn="tl">
                    <a:srgbClr val="000000">
                      <a:alpha val="43137"/>
                    </a:srgbClr>
                  </a:outerShdw>
                </a:effectLst>
              </a:rPr>
            </a:br>
            <a:endParaRPr lang="ru-RU" sz="3600" b="1" dirty="0">
              <a:solidFill>
                <a:srgbClr val="C00000"/>
              </a:solidFill>
              <a:effectLst>
                <a:outerShdw blurRad="38100" dist="38100" dir="2700000" algn="tl">
                  <a:srgbClr val="000000">
                    <a:alpha val="43137"/>
                  </a:srgbClr>
                </a:outerShdw>
              </a:effectLst>
            </a:endParaRPr>
          </a:p>
        </p:txBody>
      </p:sp>
      <p:sp>
        <p:nvSpPr>
          <p:cNvPr id="5" name="Текст 2"/>
          <p:cNvSpPr txBox="1">
            <a:spLocks/>
          </p:cNvSpPr>
          <p:nvPr/>
        </p:nvSpPr>
        <p:spPr>
          <a:xfrm>
            <a:off x="1456812" y="2743200"/>
            <a:ext cx="9292046" cy="1419497"/>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Autofit/>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pPr algn="ctr"/>
            <a:r>
              <a:rPr lang="ru-RU" sz="2400" b="1" dirty="0" smtClean="0">
                <a:solidFill>
                  <a:srgbClr val="C00000"/>
                </a:solidFill>
                <a:effectLst>
                  <a:outerShdw blurRad="38100" dist="38100" dir="2700000" algn="tl">
                    <a:srgbClr val="000000">
                      <a:alpha val="43137"/>
                    </a:srgbClr>
                  </a:outerShdw>
                </a:effectLst>
              </a:rPr>
              <a:t>Выездная проверка –  </a:t>
            </a:r>
            <a:r>
              <a:rPr lang="ru-RU" sz="2400" b="1" dirty="0">
                <a:solidFill>
                  <a:srgbClr val="C00000"/>
                </a:solidFill>
                <a:effectLst>
                  <a:outerShdw blurRad="38100" dist="38100" dir="2700000" algn="tl">
                    <a:srgbClr val="000000">
                      <a:alpha val="43137"/>
                    </a:srgbClr>
                  </a:outerShdw>
                </a:effectLst>
              </a:rPr>
              <a:t/>
            </a:r>
            <a:br>
              <a:rPr lang="ru-RU" sz="2400" b="1" dirty="0">
                <a:solidFill>
                  <a:srgbClr val="C00000"/>
                </a:solidFill>
                <a:effectLst>
                  <a:outerShdw blurRad="38100" dist="38100" dir="2700000" algn="tl">
                    <a:srgbClr val="000000">
                      <a:alpha val="43137"/>
                    </a:srgbClr>
                  </a:outerShdw>
                </a:effectLst>
              </a:rPr>
            </a:br>
            <a:r>
              <a:rPr lang="ru-RU" sz="2400" b="1" dirty="0" smtClean="0">
                <a:solidFill>
                  <a:schemeClr val="bg2">
                    <a:lumMod val="50000"/>
                  </a:schemeClr>
                </a:solidFill>
                <a:effectLst>
                  <a:outerShdw blurRad="38100" dist="38100" dir="2700000" algn="tl">
                    <a:srgbClr val="000000">
                      <a:alpha val="43137"/>
                    </a:srgbClr>
                  </a:outerShdw>
                </a:effectLst>
              </a:rPr>
              <a:t>по </a:t>
            </a:r>
            <a:r>
              <a:rPr lang="ru-RU" sz="2400" b="1" dirty="0">
                <a:solidFill>
                  <a:schemeClr val="bg2">
                    <a:lumMod val="50000"/>
                  </a:schemeClr>
                </a:solidFill>
                <a:effectLst>
                  <a:outerShdw blurRad="38100" dist="38100" dir="2700000" algn="tl">
                    <a:srgbClr val="000000">
                      <a:alpha val="43137"/>
                    </a:srgbClr>
                  </a:outerShdw>
                </a:effectLst>
              </a:rPr>
              <a:t>согласованию с </a:t>
            </a:r>
            <a:r>
              <a:rPr lang="ru-RU" sz="2400" b="1" dirty="0" smtClean="0">
                <a:solidFill>
                  <a:schemeClr val="bg2">
                    <a:lumMod val="50000"/>
                  </a:schemeClr>
                </a:solidFill>
                <a:effectLst>
                  <a:outerShdw blurRad="38100" dist="38100" dir="2700000" algn="tl">
                    <a:srgbClr val="000000">
                      <a:alpha val="43137"/>
                    </a:srgbClr>
                  </a:outerShdw>
                </a:effectLst>
              </a:rPr>
              <a:t>прокуратурой </a:t>
            </a:r>
          </a:p>
          <a:p>
            <a:pPr algn="ctr"/>
            <a:r>
              <a:rPr lang="ru-RU" sz="2400" b="1" dirty="0" smtClean="0">
                <a:solidFill>
                  <a:schemeClr val="bg2">
                    <a:lumMod val="50000"/>
                  </a:schemeClr>
                </a:solidFill>
                <a:effectLst>
                  <a:outerShdw blurRad="38100" dist="38100" dir="2700000" algn="tl">
                    <a:srgbClr val="000000">
                      <a:alpha val="43137"/>
                    </a:srgbClr>
                  </a:outerShdw>
                </a:effectLst>
              </a:rPr>
              <a:t>(</a:t>
            </a:r>
            <a:r>
              <a:rPr lang="ru-RU" sz="2400" b="1" dirty="0" err="1" smtClean="0">
                <a:solidFill>
                  <a:schemeClr val="bg2">
                    <a:lumMod val="50000"/>
                  </a:schemeClr>
                </a:solidFill>
                <a:effectLst>
                  <a:outerShdw blurRad="38100" dist="38100" dir="2700000" algn="tl">
                    <a:srgbClr val="000000">
                      <a:alpha val="43137"/>
                    </a:srgbClr>
                  </a:outerShdw>
                </a:effectLst>
              </a:rPr>
              <a:t>искл</a:t>
            </a:r>
            <a:r>
              <a:rPr lang="ru-RU" sz="2400" b="1" dirty="0" smtClean="0">
                <a:solidFill>
                  <a:schemeClr val="bg2">
                    <a:lumMod val="50000"/>
                  </a:schemeClr>
                </a:solidFill>
                <a:effectLst>
                  <a:outerShdw blurRad="38100" dist="38100" dir="2700000" algn="tl">
                    <a:srgbClr val="000000">
                      <a:alpha val="43137"/>
                    </a:srgbClr>
                  </a:outerShdw>
                </a:effectLst>
              </a:rPr>
              <a:t>. – ч.5 ст. 73 ФЗ № 248-ФЗ)</a:t>
            </a:r>
            <a:endParaRPr lang="ru-RU" sz="2400" b="1" dirty="0">
              <a:solidFill>
                <a:schemeClr val="bg2">
                  <a:lumMod val="50000"/>
                </a:schemeClr>
              </a:solidFill>
            </a:endParaRPr>
          </a:p>
        </p:txBody>
      </p:sp>
    </p:spTree>
    <p:extLst>
      <p:ext uri="{BB962C8B-B14F-4D97-AF65-F5344CB8AC3E}">
        <p14:creationId xmlns:p14="http://schemas.microsoft.com/office/powerpoint/2010/main" val="25970535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2920" y="375386"/>
            <a:ext cx="8825659" cy="1113780"/>
          </a:xfrm>
        </p:spPr>
        <p:txBody>
          <a:bodyPr/>
          <a:lstStyle/>
          <a:p>
            <a:pPr algn="ctr"/>
            <a:r>
              <a:rPr lang="ru-RU" sz="3600" b="1" dirty="0" smtClean="0">
                <a:solidFill>
                  <a:srgbClr val="C00000"/>
                </a:solidFill>
                <a:effectLst>
                  <a:outerShdw blurRad="38100" dist="38100" dir="2700000" algn="tl">
                    <a:srgbClr val="000000">
                      <a:alpha val="43137"/>
                    </a:srgbClr>
                  </a:outerShdw>
                </a:effectLst>
              </a:rPr>
              <a:t>Наблюдение за соблюдением ОТ (мониторинг безопасности)</a:t>
            </a:r>
            <a:endParaRPr lang="ru-RU" sz="3600" b="1" dirty="0">
              <a:solidFill>
                <a:srgbClr val="C00000"/>
              </a:solidFill>
              <a:effectLst>
                <a:outerShdw blurRad="38100" dist="38100" dir="2700000" algn="tl">
                  <a:srgbClr val="000000">
                    <a:alpha val="43137"/>
                  </a:srgbClr>
                </a:outerShdw>
              </a:effectLst>
            </a:endParaRPr>
          </a:p>
        </p:txBody>
      </p:sp>
      <p:sp>
        <p:nvSpPr>
          <p:cNvPr id="3" name="Текст 2"/>
          <p:cNvSpPr>
            <a:spLocks noGrp="1"/>
          </p:cNvSpPr>
          <p:nvPr>
            <p:ph type="body" sz="half" idx="2"/>
          </p:nvPr>
        </p:nvSpPr>
        <p:spPr>
          <a:xfrm>
            <a:off x="1308956" y="1637210"/>
            <a:ext cx="9413585" cy="1907179"/>
          </a:xfr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fontScale="70000" lnSpcReduction="20000"/>
          </a:bodyPr>
          <a:lstStyle/>
          <a:p>
            <a:endParaRPr lang="ru-RU" b="1" dirty="0" smtClean="0">
              <a:solidFill>
                <a:srgbClr val="C00000"/>
              </a:solidFill>
              <a:effectLst>
                <a:outerShdw blurRad="38100" dist="38100" dir="2700000" algn="tl">
                  <a:srgbClr val="000000">
                    <a:alpha val="43137"/>
                  </a:srgbClr>
                </a:outerShdw>
              </a:effectLst>
            </a:endParaRPr>
          </a:p>
          <a:p>
            <a:pPr>
              <a:spcBef>
                <a:spcPts val="0"/>
              </a:spcBef>
            </a:pPr>
            <a:endParaRPr lang="ru-RU" sz="2200" b="1" dirty="0" smtClean="0">
              <a:solidFill>
                <a:srgbClr val="C00000"/>
              </a:solidFill>
              <a:effectLst>
                <a:outerShdw blurRad="38100" dist="38100" dir="2700000" algn="tl">
                  <a:srgbClr val="000000">
                    <a:alpha val="43137"/>
                  </a:srgbClr>
                </a:outerShdw>
              </a:effectLst>
            </a:endParaRPr>
          </a:p>
          <a:p>
            <a:pPr>
              <a:spcBef>
                <a:spcPts val="0"/>
              </a:spcBef>
            </a:pPr>
            <a:r>
              <a:rPr lang="ru-RU" sz="2400" b="1" dirty="0" smtClean="0">
                <a:solidFill>
                  <a:srgbClr val="C00000"/>
                </a:solidFill>
                <a:effectLst>
                  <a:outerShdw blurRad="38100" dist="38100" dir="2700000" algn="tl">
                    <a:srgbClr val="000000">
                      <a:alpha val="43137"/>
                    </a:srgbClr>
                  </a:outerShdw>
                </a:effectLst>
              </a:rPr>
              <a:t>Наблюдение за соблюдением ОТ (мониторинг безопасности) </a:t>
            </a:r>
            <a:r>
              <a:rPr lang="ru-RU" sz="2200" b="1" dirty="0" smtClean="0">
                <a:solidFill>
                  <a:schemeClr val="bg1"/>
                </a:solidFill>
                <a:effectLst>
                  <a:outerShdw blurRad="38100" dist="38100" dir="2700000" algn="tl">
                    <a:srgbClr val="000000">
                      <a:alpha val="43137"/>
                    </a:srgbClr>
                  </a:outerShdw>
                </a:effectLst>
              </a:rPr>
              <a:t>- </a:t>
            </a:r>
            <a:r>
              <a:rPr lang="ru-RU" sz="2400" b="1" dirty="0" smtClean="0">
                <a:solidFill>
                  <a:schemeClr val="bg1"/>
                </a:solidFill>
                <a:effectLst>
                  <a:outerShdw blurRad="38100" dist="38100" dir="2700000" algn="tl">
                    <a:srgbClr val="000000">
                      <a:alpha val="43137"/>
                    </a:srgbClr>
                  </a:outerShdw>
                </a:effectLst>
              </a:rPr>
              <a:t>сбор</a:t>
            </a:r>
            <a:r>
              <a:rPr lang="ru-RU" sz="2400" b="1" dirty="0">
                <a:solidFill>
                  <a:schemeClr val="bg1"/>
                </a:solidFill>
                <a:effectLst>
                  <a:outerShdw blurRad="38100" dist="38100" dir="2700000" algn="tl">
                    <a:srgbClr val="000000">
                      <a:alpha val="43137"/>
                    </a:srgbClr>
                  </a:outerShdw>
                </a:effectLst>
              </a:rPr>
              <a:t>, анализ данных об объектах контроля, имеющихся </a:t>
            </a:r>
            <a:r>
              <a:rPr lang="ru-RU" sz="2400" b="1" dirty="0" smtClean="0">
                <a:solidFill>
                  <a:schemeClr val="bg1"/>
                </a:solidFill>
                <a:effectLst>
                  <a:outerShdw blurRad="38100" dist="38100" dir="2700000" algn="tl">
                    <a:srgbClr val="000000">
                      <a:alpha val="43137"/>
                    </a:srgbClr>
                  </a:outerShdw>
                </a:effectLst>
              </a:rPr>
              <a:t>у КНО, </a:t>
            </a:r>
            <a:r>
              <a:rPr lang="ru-RU" sz="2400" b="1" dirty="0">
                <a:solidFill>
                  <a:schemeClr val="bg1"/>
                </a:solidFill>
                <a:effectLst>
                  <a:outerShdw blurRad="38100" dist="38100" dir="2700000" algn="tl">
                    <a:srgbClr val="000000">
                      <a:alpha val="43137"/>
                    </a:srgbClr>
                  </a:outerShdw>
                </a:effectLst>
              </a:rPr>
              <a:t>в </a:t>
            </a:r>
            <a:r>
              <a:rPr lang="ru-RU" sz="2400" b="1" dirty="0" err="1" smtClean="0">
                <a:solidFill>
                  <a:schemeClr val="bg1"/>
                </a:solidFill>
                <a:effectLst>
                  <a:outerShdw blurRad="38100" dist="38100" dir="2700000" algn="tl">
                    <a:srgbClr val="000000">
                      <a:alpha val="43137"/>
                    </a:srgbClr>
                  </a:outerShdw>
                </a:effectLst>
              </a:rPr>
              <a:t>т.ч</a:t>
            </a:r>
            <a:r>
              <a:rPr lang="ru-RU" sz="2400" b="1" dirty="0" smtClean="0">
                <a:solidFill>
                  <a:schemeClr val="bg1"/>
                </a:solidFill>
                <a:effectLst>
                  <a:outerShdw blurRad="38100" dist="38100" dir="2700000" algn="tl">
                    <a:srgbClr val="000000">
                      <a:alpha val="43137"/>
                    </a:srgbClr>
                  </a:outerShdw>
                </a:effectLst>
              </a:rPr>
              <a:t>. </a:t>
            </a:r>
            <a:r>
              <a:rPr lang="ru-RU" sz="2400" b="1" dirty="0">
                <a:solidFill>
                  <a:schemeClr val="bg1"/>
                </a:solidFill>
                <a:effectLst>
                  <a:outerShdw blurRad="38100" dist="38100" dir="2700000" algn="tl">
                    <a:srgbClr val="000000">
                      <a:alpha val="43137"/>
                    </a:srgbClr>
                  </a:outerShdw>
                </a:effectLst>
              </a:rPr>
              <a:t>данных, </a:t>
            </a:r>
            <a:r>
              <a:rPr lang="ru-RU" sz="2400" b="1" dirty="0" smtClean="0">
                <a:solidFill>
                  <a:schemeClr val="bg1"/>
                </a:solidFill>
                <a:effectLst>
                  <a:outerShdw blurRad="38100" dist="38100" dir="2700000" algn="tl">
                    <a:srgbClr val="000000">
                      <a:alpha val="43137"/>
                    </a:srgbClr>
                  </a:outerShdw>
                </a:effectLst>
              </a:rPr>
              <a:t>поступающих </a:t>
            </a:r>
            <a:r>
              <a:rPr lang="ru-RU" sz="2400" b="1" dirty="0">
                <a:solidFill>
                  <a:schemeClr val="bg1"/>
                </a:solidFill>
                <a:effectLst>
                  <a:outerShdw blurRad="38100" dist="38100" dir="2700000" algn="tl">
                    <a:srgbClr val="000000">
                      <a:alpha val="43137"/>
                    </a:srgbClr>
                  </a:outerShdw>
                </a:effectLst>
              </a:rPr>
              <a:t>в ходе </a:t>
            </a:r>
            <a:r>
              <a:rPr lang="ru-RU" sz="2400" b="1" dirty="0" smtClean="0">
                <a:solidFill>
                  <a:schemeClr val="bg1"/>
                </a:solidFill>
                <a:effectLst>
                  <a:outerShdw blurRad="38100" dist="38100" dir="2700000" algn="tl">
                    <a:srgbClr val="000000">
                      <a:alpha val="43137"/>
                    </a:srgbClr>
                  </a:outerShdw>
                </a:effectLst>
              </a:rPr>
              <a:t>межведомственного информационного взаимодействия, предоставляются  КЛ в рамках исполнения ОТ, </a:t>
            </a:r>
            <a:r>
              <a:rPr lang="ru-RU" sz="2400" b="1" dirty="0">
                <a:solidFill>
                  <a:schemeClr val="bg1"/>
                </a:solidFill>
                <a:effectLst>
                  <a:outerShdw blurRad="38100" dist="38100" dir="2700000" algn="tl">
                    <a:srgbClr val="000000">
                      <a:alpha val="43137"/>
                    </a:srgbClr>
                  </a:outerShdw>
                </a:effectLst>
              </a:rPr>
              <a:t>а также данных, содержащихся в </a:t>
            </a:r>
            <a:r>
              <a:rPr lang="ru-RU" sz="2400" b="1" dirty="0" smtClean="0">
                <a:solidFill>
                  <a:schemeClr val="bg1"/>
                </a:solidFill>
                <a:effectLst>
                  <a:outerShdw blurRad="38100" dist="38100" dir="2700000" algn="tl">
                    <a:srgbClr val="000000">
                      <a:alpha val="43137"/>
                    </a:srgbClr>
                  </a:outerShdw>
                </a:effectLst>
              </a:rPr>
              <a:t>ГИС И МИС, </a:t>
            </a:r>
            <a:r>
              <a:rPr lang="ru-RU" sz="2400" b="1" dirty="0">
                <a:solidFill>
                  <a:schemeClr val="bg1"/>
                </a:solidFill>
                <a:effectLst>
                  <a:outerShdw blurRad="38100" dist="38100" dir="2700000" algn="tl">
                    <a:srgbClr val="000000">
                      <a:alpha val="43137"/>
                    </a:srgbClr>
                  </a:outerShdw>
                </a:effectLst>
              </a:rPr>
              <a:t>данных из сети </a:t>
            </a:r>
            <a:r>
              <a:rPr lang="ru-RU" sz="2400" b="1" dirty="0" smtClean="0">
                <a:solidFill>
                  <a:schemeClr val="bg1"/>
                </a:solidFill>
                <a:effectLst>
                  <a:outerShdw blurRad="38100" dist="38100" dir="2700000" algn="tl">
                    <a:srgbClr val="000000">
                      <a:alpha val="43137"/>
                    </a:srgbClr>
                  </a:outerShdw>
                </a:effectLst>
              </a:rPr>
              <a:t>«Интернет», </a:t>
            </a:r>
            <a:r>
              <a:rPr lang="ru-RU" sz="2400" b="1" dirty="0">
                <a:solidFill>
                  <a:schemeClr val="bg1"/>
                </a:solidFill>
                <a:effectLst>
                  <a:outerShdw blurRad="38100" dist="38100" dir="2700000" algn="tl">
                    <a:srgbClr val="000000">
                      <a:alpha val="43137"/>
                    </a:srgbClr>
                  </a:outerShdw>
                </a:effectLst>
              </a:rPr>
              <a:t>иных общедоступных данных, а также данных полученных с использованием работающих в автоматическом режиме </a:t>
            </a:r>
            <a:r>
              <a:rPr lang="ru-RU" sz="2400" b="1" dirty="0" smtClean="0">
                <a:solidFill>
                  <a:schemeClr val="bg1"/>
                </a:solidFill>
                <a:effectLst>
                  <a:outerShdw blurRad="38100" dist="38100" dir="2700000" algn="tl">
                    <a:srgbClr val="000000">
                      <a:alpha val="43137"/>
                    </a:srgbClr>
                  </a:outerShdw>
                </a:effectLst>
              </a:rPr>
              <a:t>ТС фиксации </a:t>
            </a:r>
            <a:r>
              <a:rPr lang="ru-RU" sz="2400" b="1" dirty="0">
                <a:solidFill>
                  <a:schemeClr val="bg1"/>
                </a:solidFill>
                <a:effectLst>
                  <a:outerShdw blurRad="38100" dist="38100" dir="2700000" algn="tl">
                    <a:srgbClr val="000000">
                      <a:alpha val="43137"/>
                    </a:srgbClr>
                  </a:outerShdw>
                </a:effectLst>
              </a:rPr>
              <a:t>правонарушений, имеющих функции фото- и киносъемки, видеозаписи</a:t>
            </a:r>
          </a:p>
          <a:p>
            <a:pPr>
              <a:spcBef>
                <a:spcPts val="0"/>
              </a:spcBef>
            </a:pPr>
            <a:endParaRPr lang="ru-RU" sz="2400" b="1" dirty="0">
              <a:solidFill>
                <a:schemeClr val="bg1"/>
              </a:solidFill>
              <a:effectLst>
                <a:outerShdw blurRad="38100" dist="38100" dir="2700000" algn="tl">
                  <a:srgbClr val="000000">
                    <a:alpha val="43137"/>
                  </a:srgbClr>
                </a:outerShdw>
              </a:effectLst>
            </a:endParaRPr>
          </a:p>
          <a:p>
            <a:endParaRPr lang="ru-RU" b="1" dirty="0">
              <a:solidFill>
                <a:schemeClr val="bg1"/>
              </a:solidFill>
              <a:effectLst>
                <a:outerShdw blurRad="38100" dist="38100" dir="2700000" algn="tl">
                  <a:srgbClr val="000000">
                    <a:alpha val="43137"/>
                  </a:srgbClr>
                </a:outerShdw>
              </a:effectLst>
            </a:endParaRPr>
          </a:p>
        </p:txBody>
      </p:sp>
      <p:sp>
        <p:nvSpPr>
          <p:cNvPr id="4" name="Текст 2"/>
          <p:cNvSpPr txBox="1">
            <a:spLocks/>
          </p:cNvSpPr>
          <p:nvPr/>
        </p:nvSpPr>
        <p:spPr>
          <a:xfrm>
            <a:off x="1308956" y="3692433"/>
            <a:ext cx="3070537" cy="2969624"/>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rmAutofit/>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pPr algn="ctr">
              <a:spcBef>
                <a:spcPts val="0"/>
              </a:spcBef>
            </a:pPr>
            <a:r>
              <a:rPr lang="ru-RU" b="1" dirty="0" smtClean="0">
                <a:solidFill>
                  <a:schemeClr val="bg1"/>
                </a:solidFill>
                <a:effectLst>
                  <a:outerShdw blurRad="38100" dist="38100" dir="2700000" algn="tl">
                    <a:srgbClr val="000000">
                      <a:alpha val="43137"/>
                    </a:srgbClr>
                  </a:outerShdw>
                </a:effectLst>
              </a:rPr>
              <a:t>На КЛ не могут возлагаться обязанности, </a:t>
            </a:r>
            <a:r>
              <a:rPr lang="ru-RU" b="1" dirty="0" smtClean="0">
                <a:solidFill>
                  <a:srgbClr val="C00000"/>
                </a:solidFill>
                <a:effectLst>
                  <a:outerShdw blurRad="38100" dist="38100" dir="2700000" algn="tl">
                    <a:srgbClr val="000000">
                      <a:alpha val="43137"/>
                    </a:srgbClr>
                  </a:outerShdw>
                </a:effectLst>
              </a:rPr>
              <a:t>не установленные ОТ</a:t>
            </a:r>
          </a:p>
        </p:txBody>
      </p:sp>
      <p:sp>
        <p:nvSpPr>
          <p:cNvPr id="5" name="Текст 2"/>
          <p:cNvSpPr txBox="1">
            <a:spLocks/>
          </p:cNvSpPr>
          <p:nvPr/>
        </p:nvSpPr>
        <p:spPr>
          <a:xfrm>
            <a:off x="4531932" y="3692433"/>
            <a:ext cx="6190609" cy="2969624"/>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Autofit/>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pPr>
              <a:spcBef>
                <a:spcPts val="0"/>
              </a:spcBef>
            </a:pPr>
            <a:r>
              <a:rPr lang="ru-RU" sz="1700" b="1" dirty="0">
                <a:solidFill>
                  <a:schemeClr val="bg1"/>
                </a:solidFill>
                <a:effectLst>
                  <a:outerShdw blurRad="38100" dist="38100" dir="2700000" algn="tl">
                    <a:srgbClr val="000000">
                      <a:alpha val="43137"/>
                    </a:srgbClr>
                  </a:outerShdw>
                </a:effectLst>
              </a:rPr>
              <a:t>Решение КНО при выявлении угрозы или причинения вреда (ущерба) охраняемым законом ценностям, сведений о готовящемся нарушении, признаках нарушения, нарушении  ОТ  </a:t>
            </a:r>
            <a:r>
              <a:rPr lang="ru-RU" sz="1700" b="1" dirty="0">
                <a:solidFill>
                  <a:srgbClr val="C00000"/>
                </a:solidFill>
                <a:effectLst>
                  <a:outerShdw blurRad="38100" dist="38100" dir="2700000" algn="tl">
                    <a:srgbClr val="000000">
                      <a:alpha val="43137"/>
                    </a:srgbClr>
                  </a:outerShdw>
                </a:effectLst>
              </a:rPr>
              <a:t>КНО принимает решения</a:t>
            </a:r>
            <a:r>
              <a:rPr lang="ru-RU" sz="1700" b="1" dirty="0">
                <a:solidFill>
                  <a:schemeClr val="bg1"/>
                </a:solidFill>
                <a:effectLst>
                  <a:outerShdw blurRad="38100" dist="38100" dir="2700000" algn="tl">
                    <a:srgbClr val="000000">
                      <a:alpha val="43137"/>
                    </a:srgbClr>
                  </a:outerShdw>
                </a:effectLst>
              </a:rPr>
              <a:t>:</a:t>
            </a:r>
          </a:p>
          <a:p>
            <a:pPr>
              <a:spcBef>
                <a:spcPts val="0"/>
              </a:spcBef>
            </a:pPr>
            <a:r>
              <a:rPr lang="ru-RU" sz="1700" b="1" dirty="0">
                <a:solidFill>
                  <a:schemeClr val="bg1"/>
                </a:solidFill>
                <a:effectLst>
                  <a:outerShdw blurRad="38100" dist="38100" dir="2700000" algn="tl">
                    <a:srgbClr val="000000">
                      <a:alpha val="43137"/>
                    </a:srgbClr>
                  </a:outerShdw>
                </a:effectLst>
              </a:rPr>
              <a:t>1) о проведении внепланового КНО</a:t>
            </a:r>
          </a:p>
          <a:p>
            <a:pPr>
              <a:spcBef>
                <a:spcPts val="0"/>
              </a:spcBef>
            </a:pPr>
            <a:r>
              <a:rPr lang="ru-RU" sz="1700" b="1" dirty="0">
                <a:solidFill>
                  <a:schemeClr val="bg1"/>
                </a:solidFill>
                <a:effectLst>
                  <a:outerShdw blurRad="38100" dist="38100" dir="2700000" algn="tl">
                    <a:srgbClr val="000000">
                      <a:alpha val="43137"/>
                    </a:srgbClr>
                  </a:outerShdw>
                </a:effectLst>
              </a:rPr>
              <a:t>2) об объявлении предостережения</a:t>
            </a:r>
          </a:p>
          <a:p>
            <a:pPr>
              <a:spcBef>
                <a:spcPts val="0"/>
              </a:spcBef>
            </a:pPr>
            <a:r>
              <a:rPr lang="ru-RU" sz="1700" b="1" dirty="0">
                <a:solidFill>
                  <a:schemeClr val="bg1"/>
                </a:solidFill>
                <a:effectLst>
                  <a:outerShdw blurRad="38100" dist="38100" dir="2700000" algn="tl">
                    <a:srgbClr val="000000">
                      <a:alpha val="43137"/>
                    </a:srgbClr>
                  </a:outerShdw>
                </a:effectLst>
              </a:rPr>
              <a:t>3) решение о выдаче предписания об устранении выявленных нарушений</a:t>
            </a:r>
          </a:p>
          <a:p>
            <a:pPr>
              <a:spcBef>
                <a:spcPts val="0"/>
              </a:spcBef>
            </a:pPr>
            <a:r>
              <a:rPr lang="ru-RU" sz="1700" b="1" dirty="0">
                <a:solidFill>
                  <a:schemeClr val="bg1"/>
                </a:solidFill>
                <a:effectLst>
                  <a:outerShdw blurRad="38100" dist="38100" dir="2700000" algn="tl">
                    <a:srgbClr val="000000">
                      <a:alpha val="43137"/>
                    </a:srgbClr>
                  </a:outerShdw>
                </a:effectLst>
              </a:rPr>
              <a:t>4) иное решение, закрепленное в ФЗ или ЗКО о виде контроля</a:t>
            </a:r>
          </a:p>
        </p:txBody>
      </p:sp>
    </p:spTree>
    <p:extLst>
      <p:ext uri="{BB962C8B-B14F-4D97-AF65-F5344CB8AC3E}">
        <p14:creationId xmlns:p14="http://schemas.microsoft.com/office/powerpoint/2010/main" val="183386955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2918" y="160997"/>
            <a:ext cx="8825659" cy="683394"/>
          </a:xfrm>
        </p:spPr>
        <p:txBody>
          <a:bodyPr/>
          <a:lstStyle/>
          <a:p>
            <a:pPr algn="ctr"/>
            <a:r>
              <a:rPr lang="ru-RU" sz="3600" b="1" dirty="0" smtClean="0">
                <a:solidFill>
                  <a:srgbClr val="C00000"/>
                </a:solidFill>
                <a:effectLst>
                  <a:outerShdw blurRad="38100" dist="38100" dir="2700000" algn="tl">
                    <a:srgbClr val="000000">
                      <a:alpha val="43137"/>
                    </a:srgbClr>
                  </a:outerShdw>
                </a:effectLst>
              </a:rPr>
              <a:t>Выездное обследование</a:t>
            </a:r>
            <a:endParaRPr lang="ru-RU" sz="3600" b="1" dirty="0">
              <a:solidFill>
                <a:srgbClr val="C00000"/>
              </a:solidFill>
              <a:effectLst>
                <a:outerShdw blurRad="38100" dist="38100" dir="2700000" algn="tl">
                  <a:srgbClr val="000000">
                    <a:alpha val="43137"/>
                  </a:srgbClr>
                </a:outerShdw>
              </a:effectLst>
            </a:endParaRPr>
          </a:p>
        </p:txBody>
      </p:sp>
      <p:sp>
        <p:nvSpPr>
          <p:cNvPr id="3" name="Текст 2"/>
          <p:cNvSpPr>
            <a:spLocks noGrp="1"/>
          </p:cNvSpPr>
          <p:nvPr>
            <p:ph type="body" sz="half" idx="2"/>
          </p:nvPr>
        </p:nvSpPr>
        <p:spPr>
          <a:xfrm>
            <a:off x="1308956" y="844391"/>
            <a:ext cx="9413585" cy="2325529"/>
          </a:xfr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fontScale="77500" lnSpcReduction="20000"/>
          </a:bodyPr>
          <a:lstStyle/>
          <a:p>
            <a:endParaRPr lang="ru-RU" b="1" dirty="0" smtClean="0">
              <a:solidFill>
                <a:srgbClr val="C00000"/>
              </a:solidFill>
              <a:effectLst>
                <a:outerShdw blurRad="38100" dist="38100" dir="2700000" algn="tl">
                  <a:srgbClr val="000000">
                    <a:alpha val="43137"/>
                  </a:srgbClr>
                </a:outerShdw>
              </a:effectLst>
            </a:endParaRPr>
          </a:p>
          <a:p>
            <a:endParaRPr lang="ru-RU" sz="2200" b="1" dirty="0" smtClean="0">
              <a:solidFill>
                <a:srgbClr val="C00000"/>
              </a:solidFill>
              <a:effectLst>
                <a:outerShdw blurRad="38100" dist="38100" dir="2700000" algn="tl">
                  <a:srgbClr val="000000">
                    <a:alpha val="43137"/>
                  </a:srgbClr>
                </a:outerShdw>
              </a:effectLst>
            </a:endParaRPr>
          </a:p>
          <a:p>
            <a:r>
              <a:rPr lang="ru-RU" sz="2300" b="1" dirty="0" smtClean="0">
                <a:solidFill>
                  <a:srgbClr val="C00000"/>
                </a:solidFill>
                <a:effectLst>
                  <a:outerShdw blurRad="38100" dist="38100" dir="2700000" algn="tl">
                    <a:srgbClr val="000000">
                      <a:alpha val="43137"/>
                    </a:srgbClr>
                  </a:outerShdw>
                </a:effectLst>
              </a:rPr>
              <a:t>Выездное обследование </a:t>
            </a:r>
            <a:r>
              <a:rPr lang="ru-RU" sz="2300" b="1" dirty="0" smtClean="0">
                <a:solidFill>
                  <a:schemeClr val="bg1"/>
                </a:solidFill>
                <a:effectLst>
                  <a:outerShdw blurRad="38100" dist="38100" dir="2700000" algn="tl">
                    <a:srgbClr val="000000">
                      <a:alpha val="43137"/>
                    </a:srgbClr>
                  </a:outerShdw>
                </a:effectLst>
              </a:rPr>
              <a:t>- КНМ,</a:t>
            </a:r>
            <a:r>
              <a:rPr lang="ru-RU" sz="2300" dirty="0" smtClean="0"/>
              <a:t> </a:t>
            </a:r>
            <a:r>
              <a:rPr lang="ru-RU" sz="2300" b="1" dirty="0">
                <a:solidFill>
                  <a:schemeClr val="bg1"/>
                </a:solidFill>
                <a:effectLst>
                  <a:outerShdw blurRad="38100" dist="38100" dir="2700000" algn="tl">
                    <a:srgbClr val="000000">
                      <a:alpha val="43137"/>
                    </a:srgbClr>
                  </a:outerShdw>
                </a:effectLst>
              </a:rPr>
              <a:t>проводимое в целях оценки соблюдения КЛ ОТ, которое может проводиться по месту нахождения (осуществления деятельности) организации (ее филиалов, представительств, обособленных структурных подразделений), месту осуществления деятельности гражданина, месту нахождения объекта контроля (не допускается взаимодействие с КЛ), в том числе с использование БАС (если предусмотрено положением о виде контроля)</a:t>
            </a:r>
          </a:p>
          <a:p>
            <a:endParaRPr lang="ru-RU" sz="2000" dirty="0"/>
          </a:p>
          <a:p>
            <a:endParaRPr lang="ru-RU" b="1" dirty="0">
              <a:solidFill>
                <a:schemeClr val="bg1"/>
              </a:solidFill>
              <a:effectLst>
                <a:outerShdw blurRad="38100" dist="38100" dir="2700000" algn="tl">
                  <a:srgbClr val="000000">
                    <a:alpha val="43137"/>
                  </a:srgbClr>
                </a:outerShdw>
              </a:effectLst>
            </a:endParaRPr>
          </a:p>
        </p:txBody>
      </p:sp>
      <p:sp>
        <p:nvSpPr>
          <p:cNvPr id="4" name="Текст 2"/>
          <p:cNvSpPr txBox="1">
            <a:spLocks/>
          </p:cNvSpPr>
          <p:nvPr/>
        </p:nvSpPr>
        <p:spPr>
          <a:xfrm>
            <a:off x="1308958" y="3370448"/>
            <a:ext cx="3070537" cy="2599050"/>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rmAutofit fontScale="92500" lnSpcReduction="20000"/>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pPr algn="ctr">
              <a:spcBef>
                <a:spcPts val="0"/>
              </a:spcBef>
            </a:pPr>
            <a:r>
              <a:rPr lang="ru-RU" b="1" dirty="0" smtClean="0">
                <a:solidFill>
                  <a:srgbClr val="C00000"/>
                </a:solidFill>
                <a:effectLst>
                  <a:outerShdw blurRad="38100" dist="38100" dir="2700000" algn="tl">
                    <a:srgbClr val="000000">
                      <a:alpha val="43137"/>
                    </a:srgbClr>
                  </a:outerShdw>
                </a:effectLst>
              </a:rPr>
              <a:t>КНД на общедоступных производственных объектах:</a:t>
            </a:r>
          </a:p>
          <a:p>
            <a:pPr>
              <a:spcBef>
                <a:spcPts val="0"/>
              </a:spcBef>
            </a:pPr>
            <a:r>
              <a:rPr lang="ru-RU" b="1" dirty="0">
                <a:solidFill>
                  <a:schemeClr val="bg1"/>
                </a:solidFill>
                <a:effectLst>
                  <a:outerShdw blurRad="38100" dist="38100" dir="2700000" algn="tl">
                    <a:srgbClr val="000000">
                      <a:alpha val="43137"/>
                    </a:srgbClr>
                  </a:outerShdw>
                </a:effectLst>
              </a:rPr>
              <a:t>о</a:t>
            </a:r>
            <a:r>
              <a:rPr lang="ru-RU" b="1" dirty="0" smtClean="0">
                <a:solidFill>
                  <a:schemeClr val="bg1"/>
                </a:solidFill>
                <a:effectLst>
                  <a:outerShdw blurRad="38100" dist="38100" dir="2700000" algn="tl">
                    <a:srgbClr val="000000">
                      <a:alpha val="43137"/>
                    </a:srgbClr>
                  </a:outerShdw>
                </a:effectLst>
              </a:rPr>
              <a:t>смотр;</a:t>
            </a:r>
          </a:p>
          <a:p>
            <a:pPr>
              <a:spcBef>
                <a:spcPts val="0"/>
              </a:spcBef>
            </a:pPr>
            <a:r>
              <a:rPr lang="ru-RU" b="1" dirty="0" smtClean="0">
                <a:solidFill>
                  <a:schemeClr val="bg1"/>
                </a:solidFill>
                <a:effectLst>
                  <a:outerShdw blurRad="38100" dist="38100" dir="2700000" algn="tl">
                    <a:srgbClr val="000000">
                      <a:alpha val="43137"/>
                    </a:srgbClr>
                  </a:outerShdw>
                </a:effectLst>
              </a:rPr>
              <a:t>отбор проб (образцов);</a:t>
            </a:r>
          </a:p>
          <a:p>
            <a:pPr>
              <a:spcBef>
                <a:spcPts val="0"/>
              </a:spcBef>
            </a:pPr>
            <a:r>
              <a:rPr lang="ru-RU" b="1" dirty="0">
                <a:solidFill>
                  <a:schemeClr val="bg1"/>
                </a:solidFill>
                <a:effectLst>
                  <a:outerShdw blurRad="38100" dist="38100" dir="2700000" algn="tl">
                    <a:srgbClr val="000000">
                      <a:alpha val="43137"/>
                    </a:srgbClr>
                  </a:outerShdw>
                </a:effectLst>
              </a:rPr>
              <a:t>и</a:t>
            </a:r>
            <a:r>
              <a:rPr lang="ru-RU" b="1" dirty="0" smtClean="0">
                <a:solidFill>
                  <a:schemeClr val="bg1"/>
                </a:solidFill>
                <a:effectLst>
                  <a:outerShdw blurRad="38100" dist="38100" dir="2700000" algn="tl">
                    <a:srgbClr val="000000">
                      <a:alpha val="43137"/>
                    </a:srgbClr>
                  </a:outerShdw>
                </a:effectLst>
              </a:rPr>
              <a:t>нструментальное обследование (с применением видеозаписи);</a:t>
            </a:r>
          </a:p>
          <a:p>
            <a:pPr>
              <a:spcBef>
                <a:spcPts val="0"/>
              </a:spcBef>
            </a:pPr>
            <a:r>
              <a:rPr lang="ru-RU" b="1" dirty="0">
                <a:solidFill>
                  <a:schemeClr val="bg1"/>
                </a:solidFill>
                <a:effectLst>
                  <a:outerShdw blurRad="38100" dist="38100" dir="2700000" algn="tl">
                    <a:srgbClr val="000000">
                      <a:alpha val="43137"/>
                    </a:srgbClr>
                  </a:outerShdw>
                </a:effectLst>
              </a:rPr>
              <a:t>и</a:t>
            </a:r>
            <a:r>
              <a:rPr lang="ru-RU" b="1" dirty="0" smtClean="0">
                <a:solidFill>
                  <a:schemeClr val="bg1"/>
                </a:solidFill>
                <a:effectLst>
                  <a:outerShdw blurRad="38100" dist="38100" dir="2700000" algn="tl">
                    <a:srgbClr val="000000">
                      <a:alpha val="43137"/>
                    </a:srgbClr>
                  </a:outerShdw>
                </a:effectLst>
              </a:rPr>
              <a:t>спытание;</a:t>
            </a:r>
          </a:p>
          <a:p>
            <a:pPr>
              <a:spcBef>
                <a:spcPts val="0"/>
              </a:spcBef>
            </a:pPr>
            <a:r>
              <a:rPr lang="ru-RU" b="1" dirty="0" smtClean="0">
                <a:solidFill>
                  <a:schemeClr val="bg1"/>
                </a:solidFill>
                <a:effectLst>
                  <a:outerShdw blurRad="38100" dist="38100" dir="2700000" algn="tl">
                    <a:srgbClr val="000000">
                      <a:alpha val="43137"/>
                    </a:srgbClr>
                  </a:outerShdw>
                </a:effectLst>
              </a:rPr>
              <a:t>экспертиза</a:t>
            </a:r>
          </a:p>
        </p:txBody>
      </p:sp>
      <p:sp>
        <p:nvSpPr>
          <p:cNvPr id="5" name="Текст 2"/>
          <p:cNvSpPr txBox="1">
            <a:spLocks/>
          </p:cNvSpPr>
          <p:nvPr/>
        </p:nvSpPr>
        <p:spPr>
          <a:xfrm>
            <a:off x="4571120" y="3380073"/>
            <a:ext cx="6151421" cy="2584613"/>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rmAutofit fontScale="40000" lnSpcReduction="20000"/>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r>
              <a:rPr lang="ru-RU" sz="3300" b="1" dirty="0">
                <a:solidFill>
                  <a:schemeClr val="bg1"/>
                </a:solidFill>
                <a:effectLst>
                  <a:outerShdw blurRad="38100" dist="38100" dir="2700000" algn="tl">
                    <a:srgbClr val="000000">
                      <a:alpha val="43137"/>
                    </a:srgbClr>
                  </a:outerShdw>
                </a:effectLst>
              </a:rPr>
              <a:t>При выявлении нарушений ОТ </a:t>
            </a:r>
            <a:r>
              <a:rPr lang="ru-RU" sz="3300" b="1" dirty="0">
                <a:solidFill>
                  <a:srgbClr val="C00000"/>
                </a:solidFill>
                <a:effectLst>
                  <a:outerShdw blurRad="38100" dist="38100" dir="2700000" algn="tl">
                    <a:srgbClr val="000000">
                      <a:alpha val="43137"/>
                    </a:srgbClr>
                  </a:outerShdw>
                </a:effectLst>
              </a:rPr>
              <a:t>КНО не может быть принято решение:</a:t>
            </a:r>
          </a:p>
          <a:p>
            <a:r>
              <a:rPr lang="ru-RU" sz="3200" b="1" dirty="0">
                <a:solidFill>
                  <a:schemeClr val="bg1"/>
                </a:solidFill>
                <a:effectLst>
                  <a:outerShdw blurRad="38100" dist="38100" dir="2700000" algn="tl">
                    <a:srgbClr val="000000">
                      <a:alpha val="43137"/>
                    </a:srgbClr>
                  </a:outerShdw>
                </a:effectLst>
              </a:rPr>
              <a:t>КЛ обязано незамедлительно принять меры по недопущению причинения вреда (ущерба) охраняемым законом ценностям или прекращению его причинения вплоть до обращения в суд с требованием о принудительном отзыве продукции (товаров), представляющей </a:t>
            </a:r>
            <a:r>
              <a:rPr lang="ru-RU" sz="3200" b="1" dirty="0" smtClean="0">
                <a:solidFill>
                  <a:schemeClr val="bg1"/>
                </a:solidFill>
                <a:effectLst>
                  <a:outerShdw blurRad="38100" dist="38100" dir="2700000" algn="tl">
                    <a:srgbClr val="000000">
                      <a:alpha val="43137"/>
                    </a:srgbClr>
                  </a:outerShdw>
                </a:effectLst>
              </a:rPr>
              <a:t>опасность, </a:t>
            </a:r>
            <a:r>
              <a:rPr lang="ru-RU" sz="3200" b="1" dirty="0">
                <a:solidFill>
                  <a:schemeClr val="bg1"/>
                </a:solidFill>
                <a:effectLst>
                  <a:outerShdw blurRad="38100" dist="38100" dir="2700000" algn="tl">
                    <a:srgbClr val="000000">
                      <a:alpha val="43137"/>
                    </a:srgbClr>
                  </a:outerShdw>
                </a:effectLst>
              </a:rPr>
              <a:t>о запрете эксплуатации (использования) зданий, строений, сооружений, помещений, оборудования, транспортных средств и иных подобных объектов и о доведении до сведения граждан, организаций любым доступным способом информации о наличии угрозы причинения вреда (ущерба) охраняемым законом ценностям и способах ее </a:t>
            </a:r>
            <a:r>
              <a:rPr lang="ru-RU" sz="3200" b="1" dirty="0" smtClean="0">
                <a:solidFill>
                  <a:schemeClr val="bg1"/>
                </a:solidFill>
                <a:effectLst>
                  <a:outerShdw blurRad="38100" dist="38100" dir="2700000" algn="tl">
                    <a:srgbClr val="000000">
                      <a:alpha val="43137"/>
                    </a:srgbClr>
                  </a:outerShdw>
                </a:effectLst>
              </a:rPr>
              <a:t>предотвращения</a:t>
            </a:r>
            <a:endParaRPr lang="ru-RU" sz="3200" b="1" dirty="0">
              <a:solidFill>
                <a:schemeClr val="bg1"/>
              </a:solidFill>
              <a:effectLst>
                <a:outerShdw blurRad="38100" dist="38100" dir="2700000" algn="tl">
                  <a:srgbClr val="000000">
                    <a:alpha val="43137"/>
                  </a:srgbClr>
                </a:outerShdw>
              </a:effectLst>
            </a:endParaRPr>
          </a:p>
        </p:txBody>
      </p:sp>
      <p:sp>
        <p:nvSpPr>
          <p:cNvPr id="8" name="Текст 2"/>
          <p:cNvSpPr txBox="1">
            <a:spLocks/>
          </p:cNvSpPr>
          <p:nvPr/>
        </p:nvSpPr>
        <p:spPr>
          <a:xfrm>
            <a:off x="1308958" y="6082479"/>
            <a:ext cx="9413585" cy="692790"/>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rmAutofit fontScale="32500" lnSpcReduction="20000"/>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endParaRPr lang="ru-RU" b="1" dirty="0" smtClean="0">
              <a:solidFill>
                <a:srgbClr val="C00000"/>
              </a:solidFill>
              <a:effectLst>
                <a:outerShdw blurRad="38100" dist="38100" dir="2700000" algn="tl">
                  <a:srgbClr val="000000">
                    <a:alpha val="43137"/>
                  </a:srgbClr>
                </a:outerShdw>
              </a:effectLst>
            </a:endParaRPr>
          </a:p>
          <a:p>
            <a:pPr algn="ctr"/>
            <a:r>
              <a:rPr lang="ru-RU" sz="8000" b="1" dirty="0" smtClean="0">
                <a:solidFill>
                  <a:srgbClr val="C00000"/>
                </a:solidFill>
                <a:effectLst>
                  <a:outerShdw blurRad="38100" dist="38100" dir="2700000" algn="tl">
                    <a:srgbClr val="000000">
                      <a:alpha val="43137"/>
                    </a:srgbClr>
                  </a:outerShdw>
                </a:effectLst>
              </a:rPr>
              <a:t>Без информирования </a:t>
            </a:r>
            <a:r>
              <a:rPr lang="ru-RU" sz="8000" b="1" dirty="0" smtClean="0">
                <a:solidFill>
                  <a:schemeClr val="bg1"/>
                </a:solidFill>
                <a:effectLst>
                  <a:outerShdw blurRad="38100" dist="38100" dir="2700000" algn="tl">
                    <a:srgbClr val="000000">
                      <a:alpha val="43137"/>
                    </a:srgbClr>
                  </a:outerShdw>
                </a:effectLst>
              </a:rPr>
              <a:t>КЛ</a:t>
            </a:r>
            <a:endParaRPr lang="ru-RU" sz="80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8273170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81539" y="202017"/>
            <a:ext cx="8825659" cy="785261"/>
          </a:xfrm>
          <a:ln w="38100">
            <a:noFill/>
          </a:ln>
        </p:spPr>
        <p:txBody>
          <a:bodyPr/>
          <a:lstStyle/>
          <a:p>
            <a:pPr lvl="0" algn="ctr">
              <a:spcBef>
                <a:spcPts val="1000"/>
              </a:spcBef>
            </a:pPr>
            <a:r>
              <a:rPr lang="ru-RU" sz="2800" b="1" dirty="0" smtClean="0">
                <a:solidFill>
                  <a:schemeClr val="tx1"/>
                </a:solidFill>
                <a:effectLst>
                  <a:outerShdw blurRad="38100" dist="38100" dir="2700000" algn="tl">
                    <a:srgbClr val="000000">
                      <a:alpha val="43137"/>
                    </a:srgbClr>
                  </a:outerShdw>
                </a:effectLst>
              </a:rPr>
              <a:t>ПРИ ПРОВЕДЕНИИ КНМ:</a:t>
            </a:r>
            <a:br>
              <a:rPr lang="ru-RU" sz="2800" b="1" dirty="0" smtClean="0">
                <a:solidFill>
                  <a:schemeClr val="tx1"/>
                </a:solidFill>
                <a:effectLst>
                  <a:outerShdw blurRad="38100" dist="38100" dir="2700000" algn="tl">
                    <a:srgbClr val="000000">
                      <a:alpha val="43137"/>
                    </a:srgbClr>
                  </a:outerShdw>
                </a:effectLst>
              </a:rPr>
            </a:br>
            <a:endParaRPr lang="ru-RU" sz="2800" b="1" dirty="0">
              <a:solidFill>
                <a:schemeClr val="tx1"/>
              </a:solidFill>
              <a:effectLst>
                <a:outerShdw blurRad="38100" dist="38100" dir="2700000" algn="tl">
                  <a:srgbClr val="000000">
                    <a:alpha val="43137"/>
                  </a:srgbClr>
                </a:outerShdw>
              </a:effectLst>
            </a:endParaRPr>
          </a:p>
        </p:txBody>
      </p:sp>
      <p:sp>
        <p:nvSpPr>
          <p:cNvPr id="3" name="Текст 2"/>
          <p:cNvSpPr>
            <a:spLocks noGrp="1"/>
          </p:cNvSpPr>
          <p:nvPr>
            <p:ph type="body" sz="half" idx="2"/>
          </p:nvPr>
        </p:nvSpPr>
        <p:spPr>
          <a:xfrm>
            <a:off x="1154954" y="987278"/>
            <a:ext cx="9278831" cy="5779282"/>
          </a:xfrm>
        </p:spPr>
        <p:txBody>
          <a:bodyPr>
            <a:normAutofit fontScale="92500" lnSpcReduction="10000"/>
          </a:bodyPr>
          <a:lstStyle/>
          <a:p>
            <a:endParaRPr lang="ru-RU" dirty="0" smtClean="0"/>
          </a:p>
          <a:p>
            <a:endParaRPr lang="ru-RU" dirty="0"/>
          </a:p>
          <a:p>
            <a:pPr marL="285750" indent="-285750">
              <a:buClr>
                <a:schemeClr val="tx1"/>
              </a:buClr>
              <a:buFont typeface="Wingdings" panose="05000000000000000000" pitchFamily="2" charset="2"/>
              <a:buChar char="v"/>
            </a:pPr>
            <a:r>
              <a:rPr lang="ru-RU" sz="2000" b="1" dirty="0" smtClean="0">
                <a:effectLst>
                  <a:outerShdw blurRad="38100" dist="38100" dir="2700000" algn="tl">
                    <a:srgbClr val="000000">
                      <a:alpha val="43137"/>
                    </a:srgbClr>
                  </a:outerShdw>
                </a:effectLst>
              </a:rPr>
              <a:t>совершение КНД и их результаты отражаются в документах, составляемых инспекторами и привлеченными к КНД лицами</a:t>
            </a:r>
          </a:p>
          <a:p>
            <a:pPr marL="285750" indent="-285750" algn="just">
              <a:buClr>
                <a:schemeClr val="tx1"/>
              </a:buClr>
              <a:buFont typeface="Wingdings" panose="05000000000000000000" pitchFamily="2" charset="2"/>
              <a:buChar char="v"/>
            </a:pPr>
            <a:r>
              <a:rPr lang="ru-RU" sz="2000" b="1" dirty="0" smtClean="0">
                <a:effectLst>
                  <a:outerShdw blurRad="38100" dist="38100" dir="2700000" algn="tl">
                    <a:srgbClr val="000000">
                      <a:alpha val="43137"/>
                    </a:srgbClr>
                  </a:outerShdw>
                </a:effectLst>
              </a:rPr>
              <a:t>для фиксации </a:t>
            </a:r>
            <a:r>
              <a:rPr lang="ru-RU" sz="2000" b="1" dirty="0">
                <a:effectLst>
                  <a:outerShdw blurRad="38100" dist="38100" dir="2700000" algn="tl">
                    <a:srgbClr val="000000">
                      <a:alpha val="43137"/>
                    </a:srgbClr>
                  </a:outerShdw>
                </a:effectLst>
              </a:rPr>
              <a:t>доказательств нарушений обязательных требований </a:t>
            </a:r>
            <a:r>
              <a:rPr lang="ru-RU" sz="2000" b="1" dirty="0" smtClean="0">
                <a:effectLst>
                  <a:outerShdw blurRad="38100" dist="38100" dir="2700000" algn="tl">
                    <a:srgbClr val="000000">
                      <a:alpha val="43137"/>
                    </a:srgbClr>
                  </a:outerShdw>
                </a:effectLst>
              </a:rPr>
              <a:t>-  </a:t>
            </a:r>
            <a:r>
              <a:rPr lang="ru-RU" sz="2000" b="1" dirty="0">
                <a:effectLst>
                  <a:outerShdw blurRad="38100" dist="38100" dir="2700000" algn="tl">
                    <a:srgbClr val="000000">
                      <a:alpha val="43137"/>
                    </a:srgbClr>
                  </a:outerShdw>
                </a:effectLst>
              </a:rPr>
              <a:t>фотосъемка, аудио- и видеозапись, иные </a:t>
            </a:r>
            <a:r>
              <a:rPr lang="ru-RU" sz="2000" b="1" dirty="0" smtClean="0">
                <a:effectLst>
                  <a:outerShdw blurRad="38100" dist="38100" dir="2700000" algn="tl">
                    <a:srgbClr val="000000">
                      <a:alpha val="43137"/>
                    </a:srgbClr>
                  </a:outerShdw>
                </a:effectLst>
              </a:rPr>
              <a:t>способы (порядок - положением </a:t>
            </a:r>
            <a:r>
              <a:rPr lang="ru-RU" sz="2000" b="1" dirty="0">
                <a:effectLst>
                  <a:outerShdw blurRad="38100" dist="38100" dir="2700000" algn="tl">
                    <a:srgbClr val="000000">
                      <a:alpha val="43137"/>
                    </a:srgbClr>
                  </a:outerShdw>
                </a:effectLst>
              </a:rPr>
              <a:t>о виде </a:t>
            </a:r>
            <a:r>
              <a:rPr lang="ru-RU" sz="2000" b="1" dirty="0" smtClean="0">
                <a:effectLst>
                  <a:outerShdw blurRad="38100" dist="38100" dir="2700000" algn="tl">
                    <a:srgbClr val="000000">
                      <a:alpha val="43137"/>
                    </a:srgbClr>
                  </a:outerShdw>
                </a:effectLst>
              </a:rPr>
              <a:t>контроля)</a:t>
            </a:r>
            <a:endParaRPr lang="ru-RU" sz="2000" b="1" dirty="0">
              <a:effectLst>
                <a:outerShdw blurRad="38100" dist="38100" dir="2700000" algn="tl">
                  <a:srgbClr val="000000">
                    <a:alpha val="43137"/>
                  </a:srgbClr>
                </a:outerShdw>
              </a:effectLst>
            </a:endParaRPr>
          </a:p>
          <a:p>
            <a:pPr marL="285750" indent="-285750" algn="just">
              <a:buClr>
                <a:schemeClr val="tx1"/>
              </a:buClr>
              <a:buFont typeface="Wingdings" panose="05000000000000000000" pitchFamily="2" charset="2"/>
              <a:buChar char="v"/>
            </a:pPr>
            <a:r>
              <a:rPr lang="ru-RU" sz="2000" b="1" dirty="0">
                <a:effectLst>
                  <a:outerShdw blurRad="38100" dist="38100" dir="2700000" algn="tl">
                    <a:srgbClr val="000000">
                      <a:alpha val="43137"/>
                    </a:srgbClr>
                  </a:outerShdw>
                </a:effectLst>
              </a:rPr>
              <a:t>в месте осуществления деятельности КЛ: предъявляются служебное удостоверение, копия (решение) о проведении КНМ в форме ЭД, сообщается учетный номер КНМ в </a:t>
            </a:r>
            <a:r>
              <a:rPr lang="ru-RU" sz="2000" b="1" dirty="0" smtClean="0">
                <a:effectLst>
                  <a:outerShdw blurRad="38100" dist="38100" dir="2700000" algn="tl">
                    <a:srgbClr val="000000">
                      <a:alpha val="43137"/>
                    </a:srgbClr>
                  </a:outerShdw>
                </a:effectLst>
              </a:rPr>
              <a:t>ЕРКНМ</a:t>
            </a:r>
          </a:p>
          <a:p>
            <a:pPr marL="285750" indent="-285750" algn="just">
              <a:buClr>
                <a:schemeClr val="tx1"/>
              </a:buClr>
              <a:buFont typeface="Wingdings" panose="05000000000000000000" pitchFamily="2" charset="2"/>
              <a:buChar char="v"/>
            </a:pPr>
            <a:r>
              <a:rPr lang="ru-RU" sz="2000" b="1" dirty="0">
                <a:effectLst>
                  <a:outerShdw blurRad="38100" dist="38100" dir="2700000" algn="tl">
                    <a:srgbClr val="000000">
                      <a:alpha val="43137"/>
                    </a:srgbClr>
                  </a:outerShdw>
                </a:effectLst>
              </a:rPr>
              <a:t>п</a:t>
            </a:r>
            <a:r>
              <a:rPr lang="ru-RU" sz="2000" b="1" dirty="0" smtClean="0">
                <a:effectLst>
                  <a:outerShdw blurRad="38100" dist="38100" dir="2700000" algn="tl">
                    <a:srgbClr val="000000">
                      <a:alpha val="43137"/>
                    </a:srgbClr>
                  </a:outerShdw>
                </a:effectLst>
              </a:rPr>
              <a:t>о требованию КЛ: информация об экспертах и экспертных организациях</a:t>
            </a:r>
          </a:p>
          <a:p>
            <a:pPr marL="285750" indent="-285750" algn="just">
              <a:buClr>
                <a:schemeClr val="tx1"/>
              </a:buClr>
              <a:buFont typeface="Wingdings" panose="05000000000000000000" pitchFamily="2" charset="2"/>
              <a:buChar char="v"/>
            </a:pPr>
            <a:r>
              <a:rPr lang="ru-RU" sz="2000" b="1" dirty="0">
                <a:effectLst>
                  <a:outerShdw blurRad="38100" dist="38100" dir="2700000" algn="tl">
                    <a:srgbClr val="000000">
                      <a:alpha val="43137"/>
                    </a:srgbClr>
                  </a:outerShdw>
                </a:effectLst>
              </a:rPr>
              <a:t>п</a:t>
            </a:r>
            <a:r>
              <a:rPr lang="ru-RU" sz="2000" b="1" dirty="0" smtClean="0">
                <a:effectLst>
                  <a:outerShdw blurRad="38100" dist="38100" dir="2700000" algn="tl">
                    <a:srgbClr val="000000">
                      <a:alpha val="43137"/>
                    </a:srgbClr>
                  </a:outerShdw>
                </a:effectLst>
              </a:rPr>
              <a:t>ри невозможности </a:t>
            </a:r>
            <a:r>
              <a:rPr lang="ru-RU" sz="2000" b="1" dirty="0">
                <a:effectLst>
                  <a:outerShdw blurRad="38100" dist="38100" dir="2700000" algn="tl">
                    <a:srgbClr val="000000">
                      <a:alpha val="43137"/>
                    </a:srgbClr>
                  </a:outerShdw>
                </a:effectLst>
              </a:rPr>
              <a:t>проведения или завершения КНМ – акт о невозможности </a:t>
            </a:r>
            <a:r>
              <a:rPr lang="ru-RU" sz="2000" b="1" dirty="0" smtClean="0">
                <a:effectLst>
                  <a:outerShdw blurRad="38100" dist="38100" dir="2700000" algn="tl">
                    <a:srgbClr val="000000">
                      <a:alpha val="43137"/>
                    </a:srgbClr>
                  </a:outerShdw>
                </a:effectLst>
              </a:rPr>
              <a:t>проведения КНМ с взаимодействием </a:t>
            </a:r>
            <a:r>
              <a:rPr lang="ru-RU" sz="2000" b="1" dirty="0">
                <a:effectLst>
                  <a:outerShdw blurRad="38100" dist="38100" dir="2700000" algn="tl">
                    <a:srgbClr val="000000">
                      <a:alpha val="43137"/>
                    </a:srgbClr>
                  </a:outerShdw>
                </a:effectLst>
              </a:rPr>
              <a:t>с КЛ, с указанием причин и информирование КЛ , с указанием причин и информирование КЛ об </a:t>
            </a:r>
            <a:r>
              <a:rPr lang="ru-RU" sz="2000" b="1" dirty="0" smtClean="0">
                <a:effectLst>
                  <a:outerShdw blurRad="38100" dist="38100" dir="2700000" algn="tl">
                    <a:srgbClr val="000000">
                      <a:alpha val="43137"/>
                    </a:srgbClr>
                  </a:outerShdw>
                </a:effectLst>
              </a:rPr>
              <a:t>этом; </a:t>
            </a:r>
            <a:r>
              <a:rPr lang="ru-RU" sz="2000" b="1" dirty="0">
                <a:effectLst>
                  <a:outerShdw blurRad="38100" dist="38100" dir="2700000" algn="tl">
                    <a:srgbClr val="000000">
                      <a:alpha val="43137"/>
                    </a:srgbClr>
                  </a:outerShdw>
                </a:effectLst>
              </a:rPr>
              <a:t>КНД  - в любое время </a:t>
            </a:r>
            <a:r>
              <a:rPr lang="ru-RU" sz="2000" b="1" dirty="0" smtClean="0">
                <a:effectLst>
                  <a:outerShdw blurRad="38100" dist="38100" dir="2700000" algn="tl">
                    <a:srgbClr val="000000">
                      <a:alpha val="43137"/>
                    </a:srgbClr>
                  </a:outerShdw>
                </a:effectLst>
              </a:rPr>
              <a:t>до завершения проведения КНМ; в течение 3 мес. - вправе принять решение о проведении такого же КНМ (без уведомления КЛ и без согласования с прокуратурой)</a:t>
            </a:r>
          </a:p>
          <a:p>
            <a:pPr algn="just"/>
            <a:endParaRPr lang="ru-RU" dirty="0"/>
          </a:p>
          <a:p>
            <a:pPr marL="285750" indent="-285750">
              <a:buFontTx/>
              <a:buChar char="-"/>
            </a:pPr>
            <a:endParaRPr lang="ru-RU" dirty="0" smtClean="0"/>
          </a:p>
          <a:p>
            <a:pPr marL="285750" indent="-285750">
              <a:buFontTx/>
              <a:buChar char="-"/>
            </a:pPr>
            <a:endParaRPr lang="ru-RU" dirty="0"/>
          </a:p>
        </p:txBody>
      </p:sp>
    </p:spTree>
    <p:extLst>
      <p:ext uri="{BB962C8B-B14F-4D97-AF65-F5344CB8AC3E}">
        <p14:creationId xmlns:p14="http://schemas.microsoft.com/office/powerpoint/2010/main" val="411018549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0824" y="375386"/>
            <a:ext cx="9287756" cy="852523"/>
          </a:xfrm>
        </p:spPr>
        <p:txBody>
          <a:bodyPr/>
          <a:lstStyle/>
          <a:p>
            <a:pPr algn="ctr"/>
            <a:r>
              <a:rPr lang="ru-RU" sz="3600" b="1" dirty="0" smtClean="0">
                <a:solidFill>
                  <a:srgbClr val="C00000"/>
                </a:solidFill>
                <a:effectLst>
                  <a:outerShdw blurRad="38100" dist="38100" dir="2700000" algn="tl">
                    <a:srgbClr val="000000">
                      <a:alpha val="43137"/>
                    </a:srgbClr>
                  </a:outerShdw>
                </a:effectLst>
              </a:rPr>
              <a:t>Выездное обследование</a:t>
            </a:r>
            <a:endParaRPr lang="ru-RU" sz="3600" b="1" dirty="0">
              <a:solidFill>
                <a:srgbClr val="C00000"/>
              </a:solidFill>
              <a:effectLst>
                <a:outerShdw blurRad="38100" dist="38100" dir="2700000" algn="tl">
                  <a:srgbClr val="000000">
                    <a:alpha val="43137"/>
                  </a:srgbClr>
                </a:outerShdw>
              </a:effectLst>
            </a:endParaRPr>
          </a:p>
        </p:txBody>
      </p:sp>
      <p:sp>
        <p:nvSpPr>
          <p:cNvPr id="4" name="Текст 2"/>
          <p:cNvSpPr txBox="1">
            <a:spLocks/>
          </p:cNvSpPr>
          <p:nvPr/>
        </p:nvSpPr>
        <p:spPr>
          <a:xfrm>
            <a:off x="966651" y="1227910"/>
            <a:ext cx="7350035" cy="4319450"/>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Autofit/>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r>
              <a:rPr lang="ru-RU" sz="1400" b="1" dirty="0">
                <a:solidFill>
                  <a:schemeClr val="bg1"/>
                </a:solidFill>
                <a:effectLst>
                  <a:outerShdw blurRad="38100" dist="38100" dir="2700000" algn="tl">
                    <a:srgbClr val="000000">
                      <a:alpha val="43137"/>
                    </a:srgbClr>
                  </a:outerShdw>
                </a:effectLst>
              </a:rPr>
              <a:t>При выявлении признаков нарушения ОТ - инспектор </a:t>
            </a:r>
            <a:r>
              <a:rPr lang="ru-RU" sz="1400" b="1" dirty="0">
                <a:solidFill>
                  <a:srgbClr val="C00000"/>
                </a:solidFill>
                <a:effectLst>
                  <a:outerShdw blurRad="38100" dist="38100" dir="2700000" algn="tl">
                    <a:srgbClr val="000000">
                      <a:alpha val="43137"/>
                    </a:srgbClr>
                  </a:outerShdw>
                </a:effectLst>
              </a:rPr>
              <a:t>вправе </a:t>
            </a:r>
            <a:r>
              <a:rPr lang="ru-RU" sz="1400" b="1" dirty="0">
                <a:solidFill>
                  <a:schemeClr val="bg1"/>
                </a:solidFill>
                <a:effectLst>
                  <a:outerShdw blurRad="38100" dist="38100" dir="2700000" algn="tl">
                    <a:srgbClr val="000000">
                      <a:alpha val="43137"/>
                    </a:srgbClr>
                  </a:outerShdw>
                </a:effectLst>
              </a:rPr>
              <a:t>незамедлительно провести контрольную закупку или мониторинговую закупку. </a:t>
            </a:r>
          </a:p>
          <a:p>
            <a:r>
              <a:rPr lang="ru-RU" sz="1400" b="1" dirty="0">
                <a:solidFill>
                  <a:schemeClr val="bg1"/>
                </a:solidFill>
                <a:effectLst>
                  <a:outerShdw blurRad="38100" dist="38100" dir="2700000" algn="tl">
                    <a:srgbClr val="000000">
                      <a:alpha val="43137"/>
                    </a:srgbClr>
                  </a:outerShdw>
                </a:effectLst>
              </a:rPr>
              <a:t>По результатам КНМ </a:t>
            </a:r>
            <a:r>
              <a:rPr lang="ru-RU" sz="1400" b="1" dirty="0" smtClean="0">
                <a:solidFill>
                  <a:schemeClr val="bg1"/>
                </a:solidFill>
                <a:effectLst>
                  <a:outerShdw blurRad="38100" dist="38100" dir="2700000" algn="tl">
                    <a:srgbClr val="000000">
                      <a:alpha val="43137"/>
                    </a:srgbClr>
                  </a:outerShdw>
                </a:effectLst>
              </a:rPr>
              <a:t>проведение </a:t>
            </a:r>
            <a:r>
              <a:rPr lang="ru-RU" sz="1400" b="1" dirty="0">
                <a:solidFill>
                  <a:schemeClr val="bg1"/>
                </a:solidFill>
                <a:effectLst>
                  <a:outerShdw blurRad="38100" dist="38100" dir="2700000" algn="tl">
                    <a:srgbClr val="000000">
                      <a:alpha val="43137"/>
                    </a:srgbClr>
                  </a:outerShdw>
                </a:effectLst>
              </a:rPr>
              <a:t>контрольной закупки </a:t>
            </a:r>
            <a:r>
              <a:rPr lang="ru-RU" sz="1400" b="1" dirty="0">
                <a:solidFill>
                  <a:srgbClr val="C00000"/>
                </a:solidFill>
                <a:effectLst>
                  <a:outerShdw blurRad="38100" dist="38100" dir="2700000" algn="tl">
                    <a:srgbClr val="000000">
                      <a:alpha val="43137"/>
                    </a:srgbClr>
                  </a:outerShdw>
                </a:effectLst>
              </a:rPr>
              <a:t>обязательно</a:t>
            </a:r>
            <a:r>
              <a:rPr lang="ru-RU" sz="1400" b="1" dirty="0">
                <a:solidFill>
                  <a:schemeClr val="bg1"/>
                </a:solidFill>
                <a:effectLst>
                  <a:outerShdw blurRad="38100" dist="38100" dir="2700000" algn="tl">
                    <a:srgbClr val="000000">
                      <a:alpha val="43137"/>
                    </a:srgbClr>
                  </a:outerShdw>
                </a:effectLst>
              </a:rPr>
              <a:t>:</a:t>
            </a:r>
          </a:p>
          <a:p>
            <a:r>
              <a:rPr lang="ru-RU" sz="1400" b="1" dirty="0">
                <a:solidFill>
                  <a:schemeClr val="bg1"/>
                </a:solidFill>
                <a:effectLst>
                  <a:outerShdw blurRad="38100" dist="38100" dir="2700000" algn="tl">
                    <a:srgbClr val="000000">
                      <a:alpha val="43137"/>
                    </a:srgbClr>
                  </a:outerShdw>
                </a:effectLst>
              </a:rPr>
              <a:t>1) в рамках ФГКН  о применении контрольно-кассовой техники, в том числе за полнотой учета выручки в организациях и у ИП, - при наличии сведений о нарушении правил применения контрольно-кассовой техники при осуществлении расчетов, полученных;</a:t>
            </a:r>
          </a:p>
          <a:p>
            <a:r>
              <a:rPr lang="ru-RU" sz="1400" b="1" dirty="0">
                <a:solidFill>
                  <a:schemeClr val="bg1"/>
                </a:solidFill>
                <a:effectLst>
                  <a:outerShdw blurRad="38100" dist="38100" dir="2700000" algn="tl">
                    <a:srgbClr val="000000">
                      <a:alpha val="43137"/>
                    </a:srgbClr>
                  </a:outerShdw>
                </a:effectLst>
              </a:rPr>
              <a:t>2) в рамках ФГКН в области защиты прав потребителей (в части соблюдения продавцами и владельцами </a:t>
            </a:r>
            <a:r>
              <a:rPr lang="ru-RU" sz="1400" b="1" dirty="0" err="1">
                <a:solidFill>
                  <a:schemeClr val="bg1"/>
                </a:solidFill>
                <a:effectLst>
                  <a:outerShdw blurRad="38100" dist="38100" dir="2700000" algn="tl">
                    <a:srgbClr val="000000">
                      <a:alpha val="43137"/>
                    </a:srgbClr>
                  </a:outerShdw>
                </a:effectLst>
              </a:rPr>
              <a:t>агрегаторов</a:t>
            </a:r>
            <a:r>
              <a:rPr lang="ru-RU" sz="1400" b="1" dirty="0">
                <a:solidFill>
                  <a:schemeClr val="bg1"/>
                </a:solidFill>
                <a:effectLst>
                  <a:outerShdw blurRad="38100" dist="38100" dir="2700000" algn="tl">
                    <a:srgbClr val="000000">
                      <a:alpha val="43137"/>
                    </a:srgbClr>
                  </a:outerShdw>
                </a:effectLst>
              </a:rPr>
              <a:t>  ОТ к маркировке товаров средствами идентификации, к передаче информации в  ГИС мониторинга за оборотом товаров, подлежащих обязательной маркировке средствами идентификации, в рамках розничной реализации продукции, а также в части соблюдения ОТ, предусмотренных ст. 20 ФЗ от 23.02.2013 № 15-ФЗ «Об охране здоровья граждан от воздействия окружающего табачного дыма, последствий потребления табака  или потребления </a:t>
            </a:r>
            <a:r>
              <a:rPr lang="ru-RU" sz="1400" b="1" dirty="0" err="1">
                <a:solidFill>
                  <a:schemeClr val="bg1"/>
                </a:solidFill>
                <a:effectLst>
                  <a:outerShdw blurRad="38100" dist="38100" dir="2700000" algn="tl">
                    <a:srgbClr val="000000">
                      <a:alpha val="43137"/>
                    </a:srgbClr>
                  </a:outerShdw>
                </a:effectLst>
              </a:rPr>
              <a:t>никатинсодержащей</a:t>
            </a:r>
            <a:r>
              <a:rPr lang="ru-RU" sz="1400" b="1" dirty="0">
                <a:solidFill>
                  <a:schemeClr val="bg1"/>
                </a:solidFill>
                <a:effectLst>
                  <a:outerShdw blurRad="38100" dist="38100" dir="2700000" algn="tl">
                    <a:srgbClr val="000000">
                      <a:alpha val="43137"/>
                    </a:srgbClr>
                  </a:outerShdw>
                </a:effectLst>
              </a:rPr>
              <a:t> продукции</a:t>
            </a:r>
            <a:r>
              <a:rPr lang="ru-RU" sz="1400" b="1" dirty="0" smtClean="0">
                <a:solidFill>
                  <a:schemeClr val="bg1"/>
                </a:solidFill>
                <a:effectLst>
                  <a:outerShdw blurRad="38100" dist="38100" dir="2700000" algn="tl">
                    <a:srgbClr val="000000">
                      <a:alpha val="43137"/>
                    </a:srgbClr>
                  </a:outerShdw>
                </a:effectLst>
              </a:rPr>
              <a:t>») </a:t>
            </a:r>
            <a:r>
              <a:rPr lang="ru-RU" sz="1400" b="1" dirty="0">
                <a:solidFill>
                  <a:schemeClr val="bg1"/>
                </a:solidFill>
                <a:effectLst>
                  <a:outerShdw blurRad="38100" dist="38100" dir="2700000" algn="tl">
                    <a:srgbClr val="000000">
                      <a:alpha val="43137"/>
                    </a:srgbClr>
                  </a:outerShdw>
                </a:effectLst>
              </a:rPr>
              <a:t>– при наличии сведений   о нарушении таких ОТ</a:t>
            </a:r>
            <a:endParaRPr lang="ru-RU" sz="1400" b="1" dirty="0">
              <a:solidFill>
                <a:schemeClr val="bg1"/>
              </a:solidFill>
              <a:effectLst>
                <a:outerShdw blurRad="38100" dist="38100" dir="2700000" algn="tl">
                  <a:srgbClr val="000000">
                    <a:alpha val="43137"/>
                  </a:srgbClr>
                </a:outerShdw>
              </a:effectLst>
              <a:hlinkClick r:id="rId2"/>
            </a:endParaRPr>
          </a:p>
        </p:txBody>
      </p:sp>
      <p:sp>
        <p:nvSpPr>
          <p:cNvPr id="7" name="Текст 2"/>
          <p:cNvSpPr txBox="1">
            <a:spLocks/>
          </p:cNvSpPr>
          <p:nvPr/>
        </p:nvSpPr>
        <p:spPr>
          <a:xfrm>
            <a:off x="8508273" y="1227909"/>
            <a:ext cx="2404025" cy="5547360"/>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rmAutofit/>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pPr algn="ctr"/>
            <a:r>
              <a:rPr lang="ru-RU" b="1" dirty="0" smtClean="0">
                <a:solidFill>
                  <a:schemeClr val="bg2">
                    <a:lumMod val="50000"/>
                  </a:schemeClr>
                </a:solidFill>
                <a:effectLst>
                  <a:outerShdw blurRad="38100" dist="38100" dir="2700000" algn="tl">
                    <a:srgbClr val="000000">
                      <a:alpha val="43137"/>
                    </a:srgbClr>
                  </a:outerShdw>
                </a:effectLst>
              </a:rPr>
              <a:t>При выявлении признаков  нарушения ОТ </a:t>
            </a:r>
            <a:r>
              <a:rPr lang="ru-RU" b="1" dirty="0" smtClean="0">
                <a:solidFill>
                  <a:srgbClr val="C00000"/>
                </a:solidFill>
                <a:effectLst>
                  <a:outerShdw blurRad="38100" dist="38100" dir="2700000" algn="tl">
                    <a:srgbClr val="000000">
                      <a:alpha val="43137"/>
                    </a:srgbClr>
                  </a:outerShdw>
                </a:effectLst>
              </a:rPr>
              <a:t>может быть выдано предписание </a:t>
            </a:r>
            <a:r>
              <a:rPr lang="ru-RU" b="1" dirty="0" smtClean="0">
                <a:solidFill>
                  <a:schemeClr val="bg2">
                    <a:lumMod val="50000"/>
                  </a:schemeClr>
                </a:solidFill>
                <a:effectLst>
                  <a:outerShdw blurRad="38100" dist="38100" dir="2700000" algn="tl">
                    <a:srgbClr val="000000">
                      <a:alpha val="43137"/>
                    </a:srgbClr>
                  </a:outerShdw>
                </a:effectLst>
              </a:rPr>
              <a:t>(если есть в ФЗ или ЗКО о виде контроля)</a:t>
            </a:r>
            <a:endParaRPr lang="ru-RU" b="1" dirty="0">
              <a:solidFill>
                <a:schemeClr val="bg2">
                  <a:lumMod val="50000"/>
                </a:schemeClr>
              </a:solidFill>
              <a:effectLst>
                <a:outerShdw blurRad="38100" dist="38100" dir="2700000" algn="tl">
                  <a:srgbClr val="000000">
                    <a:alpha val="43137"/>
                  </a:srgbClr>
                </a:outerShdw>
              </a:effectLst>
            </a:endParaRPr>
          </a:p>
        </p:txBody>
      </p:sp>
      <p:sp>
        <p:nvSpPr>
          <p:cNvPr id="6" name="Текст 2"/>
          <p:cNvSpPr txBox="1">
            <a:spLocks/>
          </p:cNvSpPr>
          <p:nvPr/>
        </p:nvSpPr>
        <p:spPr>
          <a:xfrm>
            <a:off x="966651" y="5660572"/>
            <a:ext cx="7350035" cy="1114698"/>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Autofit/>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r>
              <a:rPr lang="ru-RU" sz="1400" b="1" dirty="0">
                <a:solidFill>
                  <a:srgbClr val="C00000"/>
                </a:solidFill>
                <a:effectLst>
                  <a:outerShdw blurRad="38100" dist="38100" dir="2700000" algn="tl">
                    <a:srgbClr val="000000">
                      <a:alpha val="43137"/>
                    </a:srgbClr>
                  </a:outerShdw>
                </a:effectLst>
              </a:rPr>
              <a:t>Прокуратура извещается </a:t>
            </a:r>
            <a:r>
              <a:rPr lang="ru-RU" sz="1400" b="1" dirty="0">
                <a:solidFill>
                  <a:schemeClr val="bg1"/>
                </a:solidFill>
                <a:effectLst>
                  <a:outerShdw blurRad="38100" dist="38100" dir="2700000" algn="tl">
                    <a:srgbClr val="000000">
                      <a:alpha val="43137"/>
                    </a:srgbClr>
                  </a:outerShdw>
                </a:effectLst>
              </a:rPr>
              <a:t>о начале и результатах проведения контрольной (мониторинговой) закупки в течение </a:t>
            </a:r>
            <a:r>
              <a:rPr lang="ru-RU" sz="1400" b="1" dirty="0">
                <a:solidFill>
                  <a:srgbClr val="C00000"/>
                </a:solidFill>
                <a:effectLst>
                  <a:outerShdw blurRad="38100" dist="38100" dir="2700000" algn="tl">
                    <a:srgbClr val="000000">
                      <a:alpha val="43137"/>
                    </a:srgbClr>
                  </a:outerShdw>
                </a:effectLst>
              </a:rPr>
              <a:t>5 раб. дней </a:t>
            </a:r>
            <a:r>
              <a:rPr lang="ru-RU" sz="1400" b="1" dirty="0">
                <a:solidFill>
                  <a:schemeClr val="bg1"/>
                </a:solidFill>
                <a:effectLst>
                  <a:outerShdw blurRad="38100" dist="38100" dir="2700000" algn="tl">
                    <a:srgbClr val="000000">
                      <a:alpha val="43137"/>
                    </a:srgbClr>
                  </a:outerShdw>
                </a:effectLst>
              </a:rPr>
              <a:t>после получения сведений о признаках нарушения ОТ. Решение о проведение КНМ не требуется. Информация о проведении КНМ вносится </a:t>
            </a:r>
            <a:r>
              <a:rPr lang="ru-RU" sz="1400" b="1" dirty="0">
                <a:solidFill>
                  <a:srgbClr val="C00000"/>
                </a:solidFill>
                <a:effectLst>
                  <a:outerShdw blurRad="38100" dist="38100" dir="2700000" algn="tl">
                    <a:srgbClr val="000000">
                      <a:alpha val="43137"/>
                    </a:srgbClr>
                  </a:outerShdw>
                </a:effectLst>
              </a:rPr>
              <a:t>в  ЕРКНМ </a:t>
            </a:r>
            <a:r>
              <a:rPr lang="ru-RU" sz="1400" b="1" dirty="0">
                <a:solidFill>
                  <a:schemeClr val="bg1"/>
                </a:solidFill>
                <a:effectLst>
                  <a:outerShdw blurRad="38100" dist="38100" dir="2700000" algn="tl">
                    <a:srgbClr val="000000">
                      <a:alpha val="43137"/>
                    </a:srgbClr>
                  </a:outerShdw>
                </a:effectLst>
              </a:rPr>
              <a:t>в течение </a:t>
            </a:r>
            <a:r>
              <a:rPr lang="ru-RU" sz="1400" b="1" dirty="0">
                <a:solidFill>
                  <a:srgbClr val="C00000"/>
                </a:solidFill>
                <a:effectLst>
                  <a:outerShdw blurRad="38100" dist="38100" dir="2700000" algn="tl">
                    <a:srgbClr val="000000">
                      <a:alpha val="43137"/>
                    </a:srgbClr>
                  </a:outerShdw>
                </a:effectLst>
              </a:rPr>
              <a:t>5 раб. дней </a:t>
            </a:r>
            <a:r>
              <a:rPr lang="ru-RU" sz="1400" b="1" dirty="0">
                <a:solidFill>
                  <a:schemeClr val="bg1"/>
                </a:solidFill>
                <a:effectLst>
                  <a:outerShdw blurRad="38100" dist="38100" dir="2700000" algn="tl">
                    <a:srgbClr val="000000">
                      <a:alpha val="43137"/>
                    </a:srgbClr>
                  </a:outerShdw>
                </a:effectLst>
              </a:rPr>
              <a:t>с момента завершения </a:t>
            </a:r>
            <a:r>
              <a:rPr lang="ru-RU" sz="1400" b="1" dirty="0" smtClean="0">
                <a:solidFill>
                  <a:schemeClr val="bg1"/>
                </a:solidFill>
                <a:effectLst>
                  <a:outerShdw blurRad="38100" dist="38100" dir="2700000" algn="tl">
                    <a:srgbClr val="000000">
                      <a:alpha val="43137"/>
                    </a:srgbClr>
                  </a:outerShdw>
                </a:effectLst>
              </a:rPr>
              <a:t>КНМ</a:t>
            </a:r>
            <a:endParaRPr lang="ru-RU" sz="14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711688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54954" y="332644"/>
            <a:ext cx="8825659" cy="785261"/>
          </a:xfrm>
        </p:spPr>
        <p:txBody>
          <a:bodyPr/>
          <a:lstStyle/>
          <a:p>
            <a:pPr lvl="0" algn="ctr">
              <a:spcBef>
                <a:spcPts val="1000"/>
              </a:spcBef>
            </a:pPr>
            <a:r>
              <a:rPr lang="ru-RU" sz="2800" b="1" dirty="0" smtClean="0">
                <a:solidFill>
                  <a:schemeClr val="tx1"/>
                </a:solidFill>
                <a:effectLst>
                  <a:outerShdw blurRad="38100" dist="38100" dir="2700000" algn="tl">
                    <a:srgbClr val="000000">
                      <a:alpha val="43137"/>
                    </a:srgbClr>
                  </a:outerShdw>
                </a:effectLst>
              </a:rPr>
              <a:t>ПРИ ПРОВЕДЕНИИ </a:t>
            </a:r>
            <a:r>
              <a:rPr lang="ru-RU" sz="2800" b="1" dirty="0" smtClean="0">
                <a:solidFill>
                  <a:schemeClr val="tx1"/>
                </a:solidFill>
                <a:effectLst>
                  <a:outerShdw blurRad="38100" dist="38100" dir="2700000" algn="tl">
                    <a:srgbClr val="000000">
                      <a:alpha val="43137"/>
                    </a:srgbClr>
                  </a:outerShdw>
                </a:effectLst>
              </a:rPr>
              <a:t>КНМ</a:t>
            </a:r>
            <a:r>
              <a:rPr lang="ru-RU" sz="2800" b="1" dirty="0" smtClean="0">
                <a:solidFill>
                  <a:schemeClr val="tx1"/>
                </a:solidFill>
              </a:rPr>
              <a:t/>
            </a:r>
            <a:br>
              <a:rPr lang="ru-RU" sz="2800" b="1" dirty="0" smtClean="0">
                <a:solidFill>
                  <a:schemeClr val="tx1"/>
                </a:solidFill>
              </a:rPr>
            </a:br>
            <a:endParaRPr lang="ru-RU" sz="2800" b="1" dirty="0">
              <a:solidFill>
                <a:schemeClr val="tx1"/>
              </a:solidFill>
            </a:endParaRPr>
          </a:p>
        </p:txBody>
      </p:sp>
      <p:sp>
        <p:nvSpPr>
          <p:cNvPr id="3" name="Текст 2"/>
          <p:cNvSpPr>
            <a:spLocks noGrp="1"/>
          </p:cNvSpPr>
          <p:nvPr>
            <p:ph type="body" sz="half" idx="2"/>
          </p:nvPr>
        </p:nvSpPr>
        <p:spPr>
          <a:xfrm>
            <a:off x="1154954" y="957942"/>
            <a:ext cx="9904932" cy="5900057"/>
          </a:xfrm>
        </p:spPr>
        <p:txBody>
          <a:bodyPr>
            <a:normAutofit/>
          </a:bodyPr>
          <a:lstStyle/>
          <a:p>
            <a:endParaRPr lang="ru-RU" dirty="0" smtClean="0"/>
          </a:p>
          <a:p>
            <a:endParaRPr lang="ru-RU" dirty="0"/>
          </a:p>
          <a:p>
            <a:pPr marL="285750" indent="-285750">
              <a:buClr>
                <a:schemeClr val="tx1"/>
              </a:buClr>
              <a:buFont typeface="Wingdings" panose="05000000000000000000" pitchFamily="2" charset="2"/>
              <a:buChar char="v"/>
            </a:pPr>
            <a:r>
              <a:rPr lang="ru-RU" b="1" dirty="0" smtClean="0">
                <a:effectLst>
                  <a:outerShdw blurRad="38100" dist="38100" dir="2700000" algn="tl">
                    <a:srgbClr val="000000">
                      <a:alpha val="43137"/>
                    </a:srgbClr>
                  </a:outerShdw>
                </a:effectLst>
              </a:rPr>
              <a:t>совершение КНД и их результаты отражаются в документах, составляемых инспекторами и привлеченными к КНД лицами</a:t>
            </a:r>
          </a:p>
          <a:p>
            <a:pPr marL="285750" indent="-285750" algn="just">
              <a:buClr>
                <a:schemeClr val="tx1"/>
              </a:buClr>
              <a:buFont typeface="Wingdings" panose="05000000000000000000" pitchFamily="2" charset="2"/>
              <a:buChar char="v"/>
            </a:pPr>
            <a:r>
              <a:rPr lang="ru-RU" b="1" dirty="0" smtClean="0">
                <a:effectLst>
                  <a:outerShdw blurRad="38100" dist="38100" dir="2700000" algn="tl">
                    <a:srgbClr val="000000">
                      <a:alpha val="43137"/>
                    </a:srgbClr>
                  </a:outerShdw>
                </a:effectLst>
              </a:rPr>
              <a:t>для фиксации </a:t>
            </a:r>
            <a:r>
              <a:rPr lang="ru-RU" b="1" dirty="0">
                <a:effectLst>
                  <a:outerShdw blurRad="38100" dist="38100" dir="2700000" algn="tl">
                    <a:srgbClr val="000000">
                      <a:alpha val="43137"/>
                    </a:srgbClr>
                  </a:outerShdw>
                </a:effectLst>
              </a:rPr>
              <a:t>доказательств нарушений обязательных требований </a:t>
            </a:r>
            <a:r>
              <a:rPr lang="ru-RU" b="1" dirty="0" smtClean="0">
                <a:effectLst>
                  <a:outerShdw blurRad="38100" dist="38100" dir="2700000" algn="tl">
                    <a:srgbClr val="000000">
                      <a:alpha val="43137"/>
                    </a:srgbClr>
                  </a:outerShdw>
                </a:effectLst>
              </a:rPr>
              <a:t>-  </a:t>
            </a:r>
            <a:r>
              <a:rPr lang="ru-RU" b="1" dirty="0">
                <a:effectLst>
                  <a:outerShdw blurRad="38100" dist="38100" dir="2700000" algn="tl">
                    <a:srgbClr val="000000">
                      <a:alpha val="43137"/>
                    </a:srgbClr>
                  </a:outerShdw>
                </a:effectLst>
              </a:rPr>
              <a:t>фотосъемка, аудио- и видеозапись, иные </a:t>
            </a:r>
            <a:r>
              <a:rPr lang="ru-RU" b="1" dirty="0" smtClean="0">
                <a:effectLst>
                  <a:outerShdw blurRad="38100" dist="38100" dir="2700000" algn="tl">
                    <a:srgbClr val="000000">
                      <a:alpha val="43137"/>
                    </a:srgbClr>
                  </a:outerShdw>
                </a:effectLst>
              </a:rPr>
              <a:t>способы (порядок - положением </a:t>
            </a:r>
            <a:r>
              <a:rPr lang="ru-RU" b="1" dirty="0">
                <a:effectLst>
                  <a:outerShdw blurRad="38100" dist="38100" dir="2700000" algn="tl">
                    <a:srgbClr val="000000">
                      <a:alpha val="43137"/>
                    </a:srgbClr>
                  </a:outerShdw>
                </a:effectLst>
              </a:rPr>
              <a:t>о виде </a:t>
            </a:r>
            <a:r>
              <a:rPr lang="ru-RU" b="1" dirty="0" smtClean="0">
                <a:effectLst>
                  <a:outerShdw blurRad="38100" dist="38100" dir="2700000" algn="tl">
                    <a:srgbClr val="000000">
                      <a:alpha val="43137"/>
                    </a:srgbClr>
                  </a:outerShdw>
                </a:effectLst>
              </a:rPr>
              <a:t>контроля)</a:t>
            </a:r>
            <a:endParaRPr lang="ru-RU" b="1" dirty="0">
              <a:effectLst>
                <a:outerShdw blurRad="38100" dist="38100" dir="2700000" algn="tl">
                  <a:srgbClr val="000000">
                    <a:alpha val="43137"/>
                  </a:srgbClr>
                </a:outerShdw>
              </a:effectLst>
            </a:endParaRPr>
          </a:p>
          <a:p>
            <a:pPr marL="285750" indent="-285750" algn="just">
              <a:buClr>
                <a:schemeClr val="tx1"/>
              </a:buClr>
              <a:buFont typeface="Wingdings" panose="05000000000000000000" pitchFamily="2" charset="2"/>
              <a:buChar char="v"/>
            </a:pPr>
            <a:r>
              <a:rPr lang="ru-RU" b="1" dirty="0">
                <a:effectLst>
                  <a:outerShdw blurRad="38100" dist="38100" dir="2700000" algn="tl">
                    <a:srgbClr val="000000">
                      <a:alpha val="43137"/>
                    </a:srgbClr>
                  </a:outerShdw>
                </a:effectLst>
              </a:rPr>
              <a:t>в месте осуществления деятельности КЛ: предъявляются служебное удостоверение, копия (решение) о проведении КНМ в форме ЭД, сообщается учетный номер КНМ в </a:t>
            </a:r>
            <a:r>
              <a:rPr lang="ru-RU" b="1" dirty="0" smtClean="0">
                <a:effectLst>
                  <a:outerShdw blurRad="38100" dist="38100" dir="2700000" algn="tl">
                    <a:srgbClr val="000000">
                      <a:alpha val="43137"/>
                    </a:srgbClr>
                  </a:outerShdw>
                </a:effectLst>
              </a:rPr>
              <a:t>ЕРКНМ</a:t>
            </a:r>
          </a:p>
          <a:p>
            <a:pPr marL="285750" indent="-285750" algn="just">
              <a:buClr>
                <a:schemeClr val="tx1"/>
              </a:buClr>
              <a:buFont typeface="Wingdings" panose="05000000000000000000" pitchFamily="2" charset="2"/>
              <a:buChar char="v"/>
            </a:pPr>
            <a:r>
              <a:rPr lang="ru-RU" b="1" dirty="0">
                <a:effectLst>
                  <a:outerShdw blurRad="38100" dist="38100" dir="2700000" algn="tl">
                    <a:srgbClr val="000000">
                      <a:alpha val="43137"/>
                    </a:srgbClr>
                  </a:outerShdw>
                </a:effectLst>
              </a:rPr>
              <a:t>п</a:t>
            </a:r>
            <a:r>
              <a:rPr lang="ru-RU" b="1" dirty="0" smtClean="0">
                <a:effectLst>
                  <a:outerShdw blurRad="38100" dist="38100" dir="2700000" algn="tl">
                    <a:srgbClr val="000000">
                      <a:alpha val="43137"/>
                    </a:srgbClr>
                  </a:outerShdw>
                </a:effectLst>
              </a:rPr>
              <a:t>о требованию КЛ: информация об экспертах и экспертных организациях</a:t>
            </a:r>
          </a:p>
          <a:p>
            <a:pPr marL="285750" indent="-285750" algn="just">
              <a:buClr>
                <a:schemeClr val="tx1"/>
              </a:buClr>
              <a:buFont typeface="Wingdings" panose="05000000000000000000" pitchFamily="2" charset="2"/>
              <a:buChar char="v"/>
            </a:pPr>
            <a:r>
              <a:rPr lang="ru-RU" b="1" dirty="0">
                <a:effectLst>
                  <a:outerShdw blurRad="38100" dist="38100" dir="2700000" algn="tl">
                    <a:srgbClr val="000000">
                      <a:alpha val="43137"/>
                    </a:srgbClr>
                  </a:outerShdw>
                </a:effectLst>
              </a:rPr>
              <a:t>п</a:t>
            </a:r>
            <a:r>
              <a:rPr lang="ru-RU" b="1" dirty="0" smtClean="0">
                <a:effectLst>
                  <a:outerShdw blurRad="38100" dist="38100" dir="2700000" algn="tl">
                    <a:srgbClr val="000000">
                      <a:alpha val="43137"/>
                    </a:srgbClr>
                  </a:outerShdw>
                </a:effectLst>
              </a:rPr>
              <a:t>ри невозможности </a:t>
            </a:r>
            <a:r>
              <a:rPr lang="ru-RU" b="1" dirty="0">
                <a:effectLst>
                  <a:outerShdw blurRad="38100" dist="38100" dir="2700000" algn="tl">
                    <a:srgbClr val="000000">
                      <a:alpha val="43137"/>
                    </a:srgbClr>
                  </a:outerShdw>
                </a:effectLst>
              </a:rPr>
              <a:t>проведения или завершения КНМ – акт о невозможности </a:t>
            </a:r>
            <a:r>
              <a:rPr lang="ru-RU" b="1" dirty="0" smtClean="0">
                <a:effectLst>
                  <a:outerShdw blurRad="38100" dist="38100" dir="2700000" algn="tl">
                    <a:srgbClr val="000000">
                      <a:alpha val="43137"/>
                    </a:srgbClr>
                  </a:outerShdw>
                </a:effectLst>
              </a:rPr>
              <a:t>проведения КНМ с взаимодействием </a:t>
            </a:r>
            <a:r>
              <a:rPr lang="ru-RU" b="1" dirty="0">
                <a:effectLst>
                  <a:outerShdw blurRad="38100" dist="38100" dir="2700000" algn="tl">
                    <a:srgbClr val="000000">
                      <a:alpha val="43137"/>
                    </a:srgbClr>
                  </a:outerShdw>
                </a:effectLst>
              </a:rPr>
              <a:t>с КЛ, с указанием причин и информирование КЛ , с указанием причин и информирование КЛ об </a:t>
            </a:r>
            <a:r>
              <a:rPr lang="ru-RU" b="1" dirty="0" smtClean="0">
                <a:effectLst>
                  <a:outerShdw blurRad="38100" dist="38100" dir="2700000" algn="tl">
                    <a:srgbClr val="000000">
                      <a:alpha val="43137"/>
                    </a:srgbClr>
                  </a:outerShdw>
                </a:effectLst>
              </a:rPr>
              <a:t>этом; </a:t>
            </a:r>
            <a:r>
              <a:rPr lang="ru-RU" b="1" dirty="0">
                <a:effectLst>
                  <a:outerShdw blurRad="38100" dist="38100" dir="2700000" algn="tl">
                    <a:srgbClr val="000000">
                      <a:alpha val="43137"/>
                    </a:srgbClr>
                  </a:outerShdw>
                </a:effectLst>
              </a:rPr>
              <a:t>КНД  - в любое время </a:t>
            </a:r>
            <a:r>
              <a:rPr lang="ru-RU" b="1" dirty="0" smtClean="0">
                <a:effectLst>
                  <a:outerShdw blurRad="38100" dist="38100" dir="2700000" algn="tl">
                    <a:srgbClr val="000000">
                      <a:alpha val="43137"/>
                    </a:srgbClr>
                  </a:outerShdw>
                </a:effectLst>
              </a:rPr>
              <a:t>до завершения проведения КНМ; в течение 3 мес. </a:t>
            </a:r>
            <a:r>
              <a:rPr lang="ru-RU" b="1" dirty="0" smtClean="0">
                <a:effectLst>
                  <a:outerShdw blurRad="38100" dist="38100" dir="2700000" algn="tl">
                    <a:srgbClr val="000000">
                      <a:alpha val="43137"/>
                    </a:srgbClr>
                  </a:outerShdw>
                </a:effectLst>
                <a:hlinkClick r:id="rId2"/>
              </a:rPr>
              <a:t>–</a:t>
            </a:r>
            <a:r>
              <a:rPr lang="ru-RU" b="1" dirty="0" smtClean="0">
                <a:effectLst>
                  <a:outerShdw blurRad="38100" dist="38100" dir="2700000" algn="tl">
                    <a:srgbClr val="000000">
                      <a:alpha val="43137"/>
                    </a:srgbClr>
                  </a:outerShdw>
                </a:effectLst>
              </a:rPr>
              <a:t> вправе принять решение о проведении такого же КНМ (без уведомления КЛ и без согласования с прокуратурой)</a:t>
            </a:r>
          </a:p>
          <a:p>
            <a:pPr algn="just"/>
            <a:endParaRPr lang="ru-RU" dirty="0"/>
          </a:p>
          <a:p>
            <a:pPr marL="285750" indent="-285750">
              <a:buFontTx/>
              <a:buChar char="-"/>
            </a:pPr>
            <a:endParaRPr lang="ru-RU" dirty="0" smtClean="0"/>
          </a:p>
          <a:p>
            <a:pPr marL="285750" indent="-285750">
              <a:buFontTx/>
              <a:buChar char="-"/>
            </a:pPr>
            <a:endParaRPr lang="ru-RU" dirty="0"/>
          </a:p>
        </p:txBody>
      </p:sp>
    </p:spTree>
    <p:extLst>
      <p:ext uri="{BB962C8B-B14F-4D97-AF65-F5344CB8AC3E}">
        <p14:creationId xmlns:p14="http://schemas.microsoft.com/office/powerpoint/2010/main" val="16391387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88956" y="92472"/>
            <a:ext cx="8825659" cy="785261"/>
          </a:xfrm>
        </p:spPr>
        <p:txBody>
          <a:bodyPr/>
          <a:lstStyle/>
          <a:p>
            <a:pPr lvl="0" algn="ctr">
              <a:spcBef>
                <a:spcPts val="1000"/>
              </a:spcBef>
            </a:pPr>
            <a:r>
              <a:rPr lang="ru-RU" sz="2800" b="1" dirty="0" smtClean="0">
                <a:solidFill>
                  <a:schemeClr val="tx1"/>
                </a:solidFill>
              </a:rPr>
              <a:t>ВНЕПЛАНОВЫЕ КНМ</a:t>
            </a:r>
            <a:br>
              <a:rPr lang="ru-RU" sz="2800" b="1" dirty="0" smtClean="0">
                <a:solidFill>
                  <a:schemeClr val="tx1"/>
                </a:solidFill>
              </a:rPr>
            </a:br>
            <a:endParaRPr lang="ru-RU" sz="2800" b="1" dirty="0">
              <a:solidFill>
                <a:schemeClr val="tx1"/>
              </a:solidFill>
            </a:endParaRPr>
          </a:p>
        </p:txBody>
      </p:sp>
      <p:sp>
        <p:nvSpPr>
          <p:cNvPr id="3" name="Текст 2"/>
          <p:cNvSpPr>
            <a:spLocks noGrp="1"/>
          </p:cNvSpPr>
          <p:nvPr>
            <p:ph type="body" sz="half" idx="2"/>
          </p:nvPr>
        </p:nvSpPr>
        <p:spPr>
          <a:xfrm>
            <a:off x="905692" y="750771"/>
            <a:ext cx="9953898" cy="5986914"/>
          </a:xfrm>
        </p:spPr>
        <p:txBody>
          <a:bodyPr>
            <a:normAutofit fontScale="25000" lnSpcReduction="20000"/>
          </a:bodyPr>
          <a:lstStyle/>
          <a:p>
            <a:pPr algn="just"/>
            <a:endParaRPr lang="ru-RU" dirty="0" smtClean="0"/>
          </a:p>
          <a:p>
            <a:pPr algn="just"/>
            <a:endParaRPr lang="ru-RU" dirty="0"/>
          </a:p>
          <a:p>
            <a:pPr algn="just"/>
            <a:endParaRPr lang="ru-RU" dirty="0" smtClean="0"/>
          </a:p>
          <a:p>
            <a:pPr marL="857250" indent="-857250">
              <a:buClr>
                <a:schemeClr val="tx1"/>
              </a:buClr>
              <a:buFont typeface="Wingdings" panose="05000000000000000000" pitchFamily="2" charset="2"/>
              <a:buChar char="v"/>
            </a:pPr>
            <a:endParaRPr lang="ru-RU" sz="6400" b="1" dirty="0" smtClean="0">
              <a:effectLst>
                <a:outerShdw blurRad="38100" dist="38100" dir="2700000" algn="tl">
                  <a:srgbClr val="000000">
                    <a:alpha val="43137"/>
                  </a:srgbClr>
                </a:outerShdw>
              </a:effectLst>
            </a:endParaRPr>
          </a:p>
          <a:p>
            <a:pPr marL="857250" indent="-857250">
              <a:buClr>
                <a:schemeClr val="tx1"/>
              </a:buClr>
              <a:buFont typeface="Wingdings" panose="05000000000000000000" pitchFamily="2" charset="2"/>
              <a:buChar char="v"/>
            </a:pPr>
            <a:endParaRPr lang="ru-RU" sz="6400" b="1" dirty="0">
              <a:effectLst>
                <a:outerShdw blurRad="38100" dist="38100" dir="2700000" algn="tl">
                  <a:srgbClr val="000000">
                    <a:alpha val="43137"/>
                  </a:srgbClr>
                </a:outerShdw>
              </a:effectLst>
            </a:endParaRPr>
          </a:p>
          <a:p>
            <a:pPr marL="857250" indent="-857250">
              <a:buClr>
                <a:schemeClr val="tx1"/>
              </a:buClr>
              <a:buFont typeface="Wingdings" panose="05000000000000000000" pitchFamily="2" charset="2"/>
              <a:buChar char="v"/>
            </a:pPr>
            <a:endParaRPr lang="ru-RU" sz="6400" b="1" dirty="0" smtClean="0">
              <a:effectLst>
                <a:outerShdw blurRad="38100" dist="38100" dir="2700000" algn="tl">
                  <a:srgbClr val="000000">
                    <a:alpha val="43137"/>
                  </a:srgbClr>
                </a:outerShdw>
              </a:effectLst>
            </a:endParaRPr>
          </a:p>
          <a:p>
            <a:pPr marL="857250" indent="-857250">
              <a:buClr>
                <a:schemeClr val="tx1"/>
              </a:buClr>
              <a:buFont typeface="Wingdings" panose="05000000000000000000" pitchFamily="2" charset="2"/>
              <a:buChar char="v"/>
            </a:pPr>
            <a:r>
              <a:rPr lang="ru-RU" sz="6400" b="1" dirty="0" smtClean="0">
                <a:effectLst>
                  <a:outerShdw blurRad="38100" dist="38100" dir="2700000" algn="tl">
                    <a:srgbClr val="000000">
                      <a:alpha val="43137"/>
                    </a:srgbClr>
                  </a:outerShdw>
                </a:effectLst>
              </a:rPr>
              <a:t>могут </a:t>
            </a:r>
            <a:r>
              <a:rPr lang="ru-RU" sz="6400" b="1" dirty="0" smtClean="0">
                <a:effectLst>
                  <a:outerShdw blurRad="38100" dist="38100" dir="2700000" algn="tl">
                    <a:srgbClr val="000000">
                      <a:alpha val="43137"/>
                    </a:srgbClr>
                  </a:outerShdw>
                </a:effectLst>
              </a:rPr>
              <a:t>учитываться категории риска объекта </a:t>
            </a:r>
            <a:r>
              <a:rPr lang="ru-RU" sz="6400" b="1" dirty="0" smtClean="0">
                <a:effectLst>
                  <a:outerShdw blurRad="38100" dist="38100" dir="2700000" algn="tl">
                    <a:srgbClr val="000000">
                      <a:alpha val="43137"/>
                    </a:srgbClr>
                  </a:outerShdw>
                </a:effectLst>
              </a:rPr>
              <a:t>контроля</a:t>
            </a:r>
          </a:p>
          <a:p>
            <a:pPr marL="857250" indent="-857250">
              <a:buClr>
                <a:schemeClr val="tx1"/>
              </a:buClr>
              <a:buFont typeface="Wingdings" panose="05000000000000000000" pitchFamily="2" charset="2"/>
              <a:buChar char="v"/>
            </a:pPr>
            <a:r>
              <a:rPr lang="ru-RU" sz="6400" b="1" dirty="0" smtClean="0">
                <a:effectLst>
                  <a:outerShdw blurRad="38100" dist="38100" dir="2700000" algn="tl">
                    <a:srgbClr val="000000">
                      <a:alpha val="43137"/>
                    </a:srgbClr>
                  </a:outerShdw>
                </a:effectLst>
              </a:rPr>
              <a:t>после</a:t>
            </a:r>
            <a:r>
              <a:rPr lang="ru-RU" sz="6400" b="1" dirty="0" smtClean="0">
                <a:solidFill>
                  <a:srgbClr val="C00000"/>
                </a:solidFill>
                <a:effectLst>
                  <a:outerShdw blurRad="38100" dist="38100" dir="2700000" algn="tl">
                    <a:srgbClr val="000000">
                      <a:alpha val="43137"/>
                    </a:srgbClr>
                  </a:outerShdw>
                </a:effectLst>
              </a:rPr>
              <a:t> </a:t>
            </a:r>
            <a:r>
              <a:rPr lang="ru-RU" sz="6400" b="1" dirty="0">
                <a:solidFill>
                  <a:srgbClr val="C00000"/>
                </a:solidFill>
                <a:effectLst>
                  <a:outerShdw blurRad="38100" dist="38100" dir="2700000" algn="tl">
                    <a:srgbClr val="000000">
                      <a:alpha val="43137"/>
                    </a:srgbClr>
                  </a:outerShdw>
                </a:effectLst>
              </a:rPr>
              <a:t>согласования </a:t>
            </a:r>
            <a:r>
              <a:rPr lang="ru-RU" sz="6400" b="1" dirty="0">
                <a:effectLst>
                  <a:outerShdw blurRad="38100" dist="38100" dir="2700000" algn="tl">
                    <a:srgbClr val="000000">
                      <a:alpha val="43137"/>
                    </a:srgbClr>
                  </a:outerShdw>
                </a:effectLst>
              </a:rPr>
              <a:t>с органами </a:t>
            </a:r>
            <a:r>
              <a:rPr lang="ru-RU" sz="6400" b="1" dirty="0" smtClean="0">
                <a:effectLst>
                  <a:outerShdw blurRad="38100" dist="38100" dir="2700000" algn="tl">
                    <a:srgbClr val="000000">
                      <a:alpha val="43137"/>
                    </a:srgbClr>
                  </a:outerShdw>
                </a:effectLst>
              </a:rPr>
              <a:t>прокуратуры</a:t>
            </a:r>
          </a:p>
          <a:p>
            <a:pPr marL="857250" indent="-857250">
              <a:buClr>
                <a:schemeClr val="tx1"/>
              </a:buClr>
              <a:buFont typeface="Wingdings" panose="05000000000000000000" pitchFamily="2" charset="2"/>
              <a:buChar char="v"/>
            </a:pPr>
            <a:r>
              <a:rPr lang="ru-RU" sz="6400" b="1" dirty="0" smtClean="0">
                <a:effectLst>
                  <a:outerShdw blurRad="38100" dist="38100" dir="2700000" algn="tl">
                    <a:srgbClr val="000000">
                      <a:alpha val="43137"/>
                    </a:srgbClr>
                  </a:outerShdw>
                </a:effectLst>
              </a:rPr>
              <a:t>порядок </a:t>
            </a:r>
            <a:r>
              <a:rPr lang="ru-RU" sz="6400" b="1" dirty="0" smtClean="0">
                <a:effectLst>
                  <a:outerShdw blurRad="38100" dist="38100" dir="2700000" algn="tl">
                    <a:srgbClr val="000000">
                      <a:alpha val="43137"/>
                    </a:srgbClr>
                  </a:outerShdw>
                </a:effectLst>
              </a:rPr>
              <a:t>согласования – Генеральной прокуратурой </a:t>
            </a:r>
            <a:r>
              <a:rPr lang="ru-RU" sz="6400" b="1" dirty="0" smtClean="0">
                <a:effectLst>
                  <a:outerShdw blurRad="38100" dist="38100" dir="2700000" algn="tl">
                    <a:srgbClr val="000000">
                      <a:alpha val="43137"/>
                    </a:srgbClr>
                  </a:outerShdw>
                </a:effectLst>
              </a:rPr>
              <a:t>РФ </a:t>
            </a:r>
          </a:p>
          <a:p>
            <a:pPr marL="857250" indent="-857250">
              <a:buClr>
                <a:schemeClr val="tx1"/>
              </a:buClr>
              <a:buFont typeface="Wingdings" panose="05000000000000000000" pitchFamily="2" charset="2"/>
              <a:buChar char="v"/>
            </a:pPr>
            <a:r>
              <a:rPr lang="ru-RU" sz="6400" b="1" dirty="0" smtClean="0">
                <a:effectLst>
                  <a:outerShdw blurRad="38100" dist="38100" dir="2700000" algn="tl">
                    <a:srgbClr val="000000">
                      <a:alpha val="43137"/>
                    </a:srgbClr>
                  </a:outerShdw>
                </a:effectLst>
              </a:rPr>
              <a:t>в </a:t>
            </a:r>
            <a:r>
              <a:rPr lang="ru-RU" sz="6400" b="1" dirty="0">
                <a:effectLst>
                  <a:outerShdw blurRad="38100" dist="38100" dir="2700000" algn="tl">
                    <a:srgbClr val="000000">
                      <a:alpha val="43137"/>
                    </a:srgbClr>
                  </a:outerShdw>
                </a:effectLst>
              </a:rPr>
              <a:t>день подписания решения о проведении внепланового </a:t>
            </a:r>
            <a:r>
              <a:rPr lang="ru-RU" sz="6400" b="1" dirty="0" smtClean="0">
                <a:effectLst>
                  <a:outerShdw blurRad="38100" dist="38100" dir="2700000" algn="tl">
                    <a:srgbClr val="000000">
                      <a:alpha val="43137"/>
                    </a:srgbClr>
                  </a:outerShdw>
                </a:effectLst>
              </a:rPr>
              <a:t>КНМ – посредством ЕРКНМ в </a:t>
            </a:r>
            <a:r>
              <a:rPr lang="ru-RU" sz="6400" b="1" dirty="0">
                <a:effectLst>
                  <a:outerShdw blurRad="38100" dist="38100" dir="2700000" algn="tl">
                    <a:srgbClr val="000000">
                      <a:alpha val="43137"/>
                    </a:srgbClr>
                  </a:outerShdw>
                </a:effectLst>
              </a:rPr>
              <a:t>орган </a:t>
            </a:r>
            <a:r>
              <a:rPr lang="ru-RU" sz="6400" b="1" dirty="0" smtClean="0">
                <a:effectLst>
                  <a:outerShdw blurRad="38100" dist="38100" dir="2700000" algn="tl">
                    <a:srgbClr val="000000">
                      <a:alpha val="43137"/>
                    </a:srgbClr>
                  </a:outerShdw>
                </a:effectLst>
              </a:rPr>
              <a:t>прокуратуры: сведения </a:t>
            </a:r>
            <a:r>
              <a:rPr lang="ru-RU" sz="6400" b="1" dirty="0">
                <a:effectLst>
                  <a:outerShdw blurRad="38100" dist="38100" dir="2700000" algn="tl">
                    <a:srgbClr val="000000">
                      <a:alpha val="43137"/>
                    </a:srgbClr>
                  </a:outerShdw>
                </a:effectLst>
              </a:rPr>
              <a:t>о </a:t>
            </a:r>
            <a:r>
              <a:rPr lang="ru-RU" sz="6400" b="1" dirty="0" smtClean="0">
                <a:effectLst>
                  <a:outerShdw blurRad="38100" dist="38100" dir="2700000" algn="tl">
                    <a:srgbClr val="000000">
                      <a:alpha val="43137"/>
                    </a:srgbClr>
                  </a:outerShdw>
                </a:effectLst>
              </a:rPr>
              <a:t> КНМ с </a:t>
            </a:r>
            <a:r>
              <a:rPr lang="ru-RU" sz="6400" b="1" dirty="0">
                <a:effectLst>
                  <a:outerShdw blurRad="38100" dist="38100" dir="2700000" algn="tl">
                    <a:srgbClr val="000000">
                      <a:alpha val="43137"/>
                    </a:srgbClr>
                  </a:outerShdw>
                </a:effectLst>
              </a:rPr>
              <a:t>приложением копии решения </a:t>
            </a:r>
            <a:r>
              <a:rPr lang="ru-RU" sz="6400" b="1" dirty="0" smtClean="0">
                <a:effectLst>
                  <a:outerShdw blurRad="38100" dist="38100" dir="2700000" algn="tl">
                    <a:srgbClr val="000000">
                      <a:alpha val="43137"/>
                    </a:srgbClr>
                  </a:outerShdw>
                </a:effectLst>
              </a:rPr>
              <a:t>и документов – оснований; орган прокуратуры оценивает законность и </a:t>
            </a:r>
            <a:r>
              <a:rPr lang="ru-RU" sz="6400" b="1" dirty="0" smtClean="0">
                <a:solidFill>
                  <a:srgbClr val="C00000"/>
                </a:solidFill>
                <a:effectLst>
                  <a:outerShdw blurRad="38100" dist="38100" dir="2700000" algn="tl">
                    <a:srgbClr val="000000">
                      <a:alpha val="43137"/>
                    </a:srgbClr>
                  </a:outerShdw>
                </a:effectLst>
              </a:rPr>
              <a:t>не позднее 1 раб. дня </a:t>
            </a:r>
            <a:r>
              <a:rPr lang="ru-RU" sz="6400" b="1" dirty="0" smtClean="0">
                <a:effectLst>
                  <a:outerShdw blurRad="38100" dist="38100" dir="2700000" algn="tl">
                    <a:srgbClr val="000000">
                      <a:alpha val="43137"/>
                    </a:srgbClr>
                  </a:outerShdw>
                </a:effectLst>
              </a:rPr>
              <a:t>принимает решение о согласовании или об </a:t>
            </a:r>
            <a:r>
              <a:rPr lang="ru-RU" sz="6400" b="1" dirty="0" smtClean="0"/>
              <a:t>отказе</a:t>
            </a:r>
          </a:p>
          <a:p>
            <a:pPr marL="857250" indent="-857250">
              <a:buClr>
                <a:schemeClr val="tx1"/>
              </a:buClr>
              <a:buFont typeface="Wingdings" panose="05000000000000000000" pitchFamily="2" charset="2"/>
              <a:buChar char="v"/>
            </a:pPr>
            <a:r>
              <a:rPr lang="ru-RU" sz="6400" b="1" dirty="0" smtClean="0">
                <a:effectLst>
                  <a:outerShdw blurRad="38100" dist="38100" dir="2700000" algn="tl">
                    <a:srgbClr val="000000">
                      <a:alpha val="43137"/>
                    </a:srgbClr>
                  </a:outerShdw>
                </a:effectLst>
              </a:rPr>
              <a:t>основание </a:t>
            </a:r>
            <a:r>
              <a:rPr lang="ru-RU" sz="6400" b="1" dirty="0">
                <a:effectLst>
                  <a:outerShdw blurRad="38100" dist="38100" dir="2700000" algn="tl">
                    <a:srgbClr val="000000">
                      <a:alpha val="43137"/>
                    </a:srgbClr>
                  </a:outerShdw>
                </a:effectLst>
              </a:rPr>
              <a:t>для отказа в согласовании :</a:t>
            </a:r>
          </a:p>
          <a:p>
            <a:pPr marL="857250" indent="-857250">
              <a:buClr>
                <a:schemeClr val="tx1"/>
              </a:buClr>
              <a:buFont typeface="Wingdings" panose="05000000000000000000" pitchFamily="2" charset="2"/>
              <a:buChar char="ü"/>
            </a:pPr>
            <a:r>
              <a:rPr lang="ru-RU" sz="6400" b="1" dirty="0" smtClean="0">
                <a:effectLst>
                  <a:outerShdw blurRad="38100" dist="38100" dir="2700000" algn="tl">
                    <a:srgbClr val="000000">
                      <a:alpha val="43137"/>
                    </a:srgbClr>
                  </a:outerShdw>
                </a:effectLst>
              </a:rPr>
              <a:t>отсутствие </a:t>
            </a:r>
            <a:r>
              <a:rPr lang="ru-RU" sz="6400" b="1" dirty="0">
                <a:effectLst>
                  <a:outerShdw blurRad="38100" dist="38100" dir="2700000" algn="tl">
                    <a:srgbClr val="000000">
                      <a:alpha val="43137"/>
                    </a:srgbClr>
                  </a:outerShdw>
                </a:effectLst>
              </a:rPr>
              <a:t>документов, прилагаемых к заявлению </a:t>
            </a:r>
            <a:r>
              <a:rPr lang="ru-RU" sz="6400" b="1" dirty="0" smtClean="0">
                <a:effectLst>
                  <a:outerShdw blurRad="38100" dist="38100" dir="2700000" algn="tl">
                    <a:srgbClr val="000000">
                      <a:alpha val="43137"/>
                    </a:srgbClr>
                  </a:outerShdw>
                </a:effectLst>
              </a:rPr>
              <a:t>о </a:t>
            </a:r>
            <a:r>
              <a:rPr lang="ru-RU" sz="6400" b="1" dirty="0" smtClean="0">
                <a:effectLst>
                  <a:outerShdw blurRad="38100" dist="38100" dir="2700000" algn="tl">
                    <a:srgbClr val="000000">
                      <a:alpha val="43137"/>
                    </a:srgbClr>
                  </a:outerShdw>
                </a:effectLst>
              </a:rPr>
              <a:t>согласовании</a:t>
            </a:r>
          </a:p>
          <a:p>
            <a:pPr marL="857250" indent="-857250">
              <a:buClr>
                <a:schemeClr val="tx1"/>
              </a:buClr>
              <a:buFont typeface="Wingdings" panose="05000000000000000000" pitchFamily="2" charset="2"/>
              <a:buChar char="ü"/>
            </a:pPr>
            <a:r>
              <a:rPr lang="ru-RU" sz="6400" b="1" dirty="0" smtClean="0">
                <a:effectLst>
                  <a:outerShdw blurRad="38100" dist="38100" dir="2700000" algn="tl">
                    <a:srgbClr val="000000">
                      <a:alpha val="43137"/>
                    </a:srgbClr>
                  </a:outerShdw>
                </a:effectLst>
              </a:rPr>
              <a:t>отсутствие </a:t>
            </a:r>
            <a:r>
              <a:rPr lang="ru-RU" sz="6400" b="1" dirty="0">
                <a:effectLst>
                  <a:outerShdw blurRad="38100" dist="38100" dir="2700000" algn="tl">
                    <a:srgbClr val="000000">
                      <a:alpha val="43137"/>
                    </a:srgbClr>
                  </a:outerShdw>
                </a:effectLst>
              </a:rPr>
              <a:t>оснований для проведения внепланового  </a:t>
            </a:r>
            <a:r>
              <a:rPr lang="ru-RU" sz="6400" b="1" dirty="0" smtClean="0">
                <a:effectLst>
                  <a:outerShdw blurRad="38100" dist="38100" dir="2700000" algn="tl">
                    <a:srgbClr val="000000">
                      <a:alpha val="43137"/>
                    </a:srgbClr>
                  </a:outerShdw>
                </a:effectLst>
              </a:rPr>
              <a:t>КНМ</a:t>
            </a:r>
          </a:p>
          <a:p>
            <a:pPr marL="857250" indent="-857250">
              <a:buClr>
                <a:schemeClr val="tx1"/>
              </a:buClr>
              <a:buFont typeface="Wingdings" panose="05000000000000000000" pitchFamily="2" charset="2"/>
              <a:buChar char="ü"/>
            </a:pPr>
            <a:r>
              <a:rPr lang="ru-RU" sz="6400" b="1" dirty="0" smtClean="0">
                <a:effectLst>
                  <a:outerShdw blurRad="38100" dist="38100" dir="2700000" algn="tl">
                    <a:srgbClr val="000000">
                      <a:alpha val="43137"/>
                    </a:srgbClr>
                  </a:outerShdw>
                </a:effectLst>
              </a:rPr>
              <a:t>несоответствие </a:t>
            </a:r>
            <a:r>
              <a:rPr lang="ru-RU" sz="6400" b="1" dirty="0">
                <a:effectLst>
                  <a:outerShdw blurRad="38100" dist="38100" dir="2700000" algn="tl">
                    <a:srgbClr val="000000">
                      <a:alpha val="43137"/>
                    </a:srgbClr>
                  </a:outerShdw>
                </a:effectLst>
              </a:rPr>
              <a:t>вида внепланового КНМ индикаторам риска нарушения  </a:t>
            </a:r>
            <a:r>
              <a:rPr lang="ru-RU" sz="6400" b="1" dirty="0" smtClean="0">
                <a:effectLst>
                  <a:outerShdw blurRad="38100" dist="38100" dir="2700000" algn="tl">
                    <a:srgbClr val="000000">
                      <a:alpha val="43137"/>
                    </a:srgbClr>
                  </a:outerShdw>
                </a:effectLst>
              </a:rPr>
              <a:t>ОТ </a:t>
            </a:r>
          </a:p>
          <a:p>
            <a:pPr marL="857250" indent="-857250">
              <a:buClr>
                <a:schemeClr val="tx1"/>
              </a:buClr>
              <a:buFont typeface="Wingdings" panose="05000000000000000000" pitchFamily="2" charset="2"/>
              <a:buChar char="ü"/>
            </a:pPr>
            <a:r>
              <a:rPr lang="ru-RU" sz="6400" b="1" dirty="0" smtClean="0">
                <a:effectLst>
                  <a:outerShdw blurRad="38100" dist="38100" dir="2700000" algn="tl">
                    <a:srgbClr val="000000">
                      <a:alpha val="43137"/>
                    </a:srgbClr>
                  </a:outerShdw>
                </a:effectLst>
              </a:rPr>
              <a:t>несоблюдение </a:t>
            </a:r>
            <a:r>
              <a:rPr lang="ru-RU" sz="6400" b="1" dirty="0">
                <a:effectLst>
                  <a:outerShdw blurRad="38100" dist="38100" dir="2700000" algn="tl">
                    <a:srgbClr val="000000">
                      <a:alpha val="43137"/>
                    </a:srgbClr>
                  </a:outerShdw>
                </a:effectLst>
              </a:rPr>
              <a:t>требований к оформлению решения  КНО о проведении внепланового </a:t>
            </a:r>
            <a:r>
              <a:rPr lang="ru-RU" sz="6400" b="1" dirty="0" smtClean="0">
                <a:effectLst>
                  <a:outerShdw blurRad="38100" dist="38100" dir="2700000" algn="tl">
                    <a:srgbClr val="000000">
                      <a:alpha val="43137"/>
                    </a:srgbClr>
                  </a:outerShdw>
                </a:effectLst>
              </a:rPr>
              <a:t>КНМ </a:t>
            </a:r>
          </a:p>
          <a:p>
            <a:pPr marL="857250" indent="-857250">
              <a:buClr>
                <a:schemeClr val="tx1"/>
              </a:buClr>
              <a:buFont typeface="Wingdings" panose="05000000000000000000" pitchFamily="2" charset="2"/>
              <a:buChar char="ü"/>
            </a:pPr>
            <a:r>
              <a:rPr lang="ru-RU" sz="6400" b="1" dirty="0" smtClean="0">
                <a:effectLst>
                  <a:outerShdw blurRad="38100" dist="38100" dir="2700000" algn="tl">
                    <a:srgbClr val="000000">
                      <a:alpha val="43137"/>
                    </a:srgbClr>
                  </a:outerShdw>
                </a:effectLst>
              </a:rPr>
              <a:t>проведение </a:t>
            </a:r>
            <a:r>
              <a:rPr lang="ru-RU" sz="6400" b="1" dirty="0">
                <a:effectLst>
                  <a:outerShdw blurRad="38100" dist="38100" dir="2700000" algn="tl">
                    <a:srgbClr val="000000">
                      <a:alpha val="43137"/>
                    </a:srgbClr>
                  </a:outerShdw>
                </a:effectLst>
              </a:rPr>
              <a:t>внепланового КНМ, противоречащего ФЗ, НПА Президента РФ и Правительства </a:t>
            </a:r>
            <a:r>
              <a:rPr lang="ru-RU" sz="6400" b="1" dirty="0" smtClean="0">
                <a:effectLst>
                  <a:outerShdw blurRad="38100" dist="38100" dir="2700000" algn="tl">
                    <a:srgbClr val="000000">
                      <a:alpha val="43137"/>
                    </a:srgbClr>
                  </a:outerShdw>
                </a:effectLst>
              </a:rPr>
              <a:t>РФ </a:t>
            </a:r>
          </a:p>
          <a:p>
            <a:pPr marL="857250" indent="-857250">
              <a:buClr>
                <a:schemeClr val="tx1"/>
              </a:buClr>
              <a:buFont typeface="Wingdings" panose="05000000000000000000" pitchFamily="2" charset="2"/>
              <a:buChar char="ü"/>
            </a:pPr>
            <a:r>
              <a:rPr lang="ru-RU" sz="6400" b="1" dirty="0" smtClean="0">
                <a:effectLst>
                  <a:outerShdw blurRad="38100" dist="38100" dir="2700000" algn="tl">
                    <a:srgbClr val="000000">
                      <a:alpha val="43137"/>
                    </a:srgbClr>
                  </a:outerShdw>
                </a:effectLst>
              </a:rPr>
              <a:t>несоответствие </a:t>
            </a:r>
            <a:r>
              <a:rPr lang="ru-RU" sz="6400" b="1" dirty="0">
                <a:effectLst>
                  <a:outerShdw blurRad="38100" dist="38100" dir="2700000" algn="tl">
                    <a:srgbClr val="000000">
                      <a:alpha val="43137"/>
                    </a:srgbClr>
                  </a:outerShdw>
                </a:effectLst>
              </a:rPr>
              <a:t>предмета  КНМ полномочиям  </a:t>
            </a:r>
            <a:r>
              <a:rPr lang="ru-RU" sz="6400" b="1" dirty="0" smtClean="0">
                <a:effectLst>
                  <a:outerShdw blurRad="38100" dist="38100" dir="2700000" algn="tl">
                    <a:srgbClr val="000000">
                      <a:alpha val="43137"/>
                    </a:srgbClr>
                  </a:outerShdw>
                </a:effectLst>
              </a:rPr>
              <a:t>КНО </a:t>
            </a:r>
          </a:p>
          <a:p>
            <a:pPr marL="857250" indent="-857250">
              <a:buClr>
                <a:schemeClr val="tx1"/>
              </a:buClr>
              <a:buFont typeface="Wingdings" panose="05000000000000000000" pitchFamily="2" charset="2"/>
              <a:buChar char="ü"/>
            </a:pPr>
            <a:r>
              <a:rPr lang="ru-RU" sz="6400" b="1" dirty="0" smtClean="0">
                <a:effectLst>
                  <a:outerShdw blurRad="38100" dist="38100" dir="2700000" algn="tl">
                    <a:srgbClr val="000000">
                      <a:alpha val="43137"/>
                    </a:srgbClr>
                  </a:outerShdw>
                </a:effectLst>
              </a:rPr>
              <a:t>проверка </a:t>
            </a:r>
            <a:r>
              <a:rPr lang="ru-RU" sz="6400" b="1" dirty="0">
                <a:effectLst>
                  <a:outerShdw blurRad="38100" dist="38100" dir="2700000" algn="tl">
                    <a:srgbClr val="000000">
                      <a:alpha val="43137"/>
                    </a:srgbClr>
                  </a:outerShdw>
                </a:effectLst>
              </a:rPr>
              <a:t>соблюдения одних и тех же  ОТ в отношении одного объекта контроля несколькими  КНО</a:t>
            </a:r>
          </a:p>
          <a:p>
            <a:pPr marL="857250" indent="-857250">
              <a:buClr>
                <a:schemeClr val="tx1"/>
              </a:buClr>
              <a:buFont typeface="Wingdings" panose="05000000000000000000" pitchFamily="2" charset="2"/>
              <a:buChar char="v"/>
            </a:pPr>
            <a:r>
              <a:rPr lang="ru-RU" sz="6400" b="1" dirty="0" smtClean="0">
                <a:effectLst>
                  <a:outerShdw blurRad="38100" dist="38100" dir="2700000" algn="tl">
                    <a:srgbClr val="000000">
                      <a:alpha val="43137"/>
                    </a:srgbClr>
                  </a:outerShdw>
                </a:effectLst>
              </a:rPr>
              <a:t>решение  </a:t>
            </a:r>
            <a:r>
              <a:rPr lang="ru-RU" sz="6400" b="1" dirty="0">
                <a:effectLst>
                  <a:outerShdw blurRad="38100" dist="38100" dir="2700000" algn="tl">
                    <a:srgbClr val="000000">
                      <a:alpha val="43137"/>
                    </a:srgbClr>
                  </a:outerShdw>
                </a:effectLst>
              </a:rPr>
              <a:t>направляется  </a:t>
            </a:r>
            <a:r>
              <a:rPr lang="ru-RU" sz="6400" b="1" dirty="0" smtClean="0">
                <a:effectLst>
                  <a:outerShdw blurRad="38100" dist="38100" dir="2700000" algn="tl">
                    <a:srgbClr val="000000">
                      <a:alpha val="43137"/>
                    </a:srgbClr>
                  </a:outerShdw>
                </a:effectLst>
              </a:rPr>
              <a:t>прокуратурой в КНО </a:t>
            </a:r>
            <a:r>
              <a:rPr lang="ru-RU" sz="6400" b="1" dirty="0">
                <a:effectLst>
                  <a:outerShdw blurRad="38100" dist="38100" dir="2700000" algn="tl">
                    <a:srgbClr val="000000">
                      <a:alpha val="43137"/>
                    </a:srgbClr>
                  </a:outerShdw>
                </a:effectLst>
              </a:rPr>
              <a:t>в день его принятия и </a:t>
            </a:r>
            <a:r>
              <a:rPr lang="ru-RU" sz="6400" b="1" dirty="0">
                <a:solidFill>
                  <a:srgbClr val="C00000"/>
                </a:solidFill>
                <a:effectLst>
                  <a:outerShdw blurRad="38100" dist="38100" dir="2700000" algn="tl">
                    <a:srgbClr val="000000">
                      <a:alpha val="43137"/>
                    </a:srgbClr>
                  </a:outerShdw>
                </a:effectLst>
              </a:rPr>
              <a:t>может быть обжаловано </a:t>
            </a:r>
            <a:r>
              <a:rPr lang="ru-RU" sz="6400" b="1" dirty="0">
                <a:effectLst>
                  <a:outerShdw blurRad="38100" dist="38100" dir="2700000" algn="tl">
                    <a:srgbClr val="000000">
                      <a:alpha val="43137"/>
                    </a:srgbClr>
                  </a:outerShdw>
                </a:effectLst>
              </a:rPr>
              <a:t>вышестоящему прокурору или в суд</a:t>
            </a:r>
          </a:p>
          <a:p>
            <a:endParaRPr lang="ru-RU" sz="6400" dirty="0"/>
          </a:p>
          <a:p>
            <a:endParaRPr lang="ru-RU" sz="6400" dirty="0"/>
          </a:p>
          <a:p>
            <a:pPr algn="just"/>
            <a:endParaRPr lang="ru-RU" sz="6400" dirty="0"/>
          </a:p>
          <a:p>
            <a:pPr marL="285750" indent="-285750">
              <a:buFontTx/>
              <a:buChar char="-"/>
            </a:pPr>
            <a:endParaRPr lang="ru-RU" sz="6400" dirty="0" smtClean="0"/>
          </a:p>
          <a:p>
            <a:pPr marL="285750" indent="-285750">
              <a:buFontTx/>
              <a:buChar char="-"/>
            </a:pPr>
            <a:endParaRPr lang="ru-RU" dirty="0"/>
          </a:p>
        </p:txBody>
      </p:sp>
    </p:spTree>
    <p:extLst>
      <p:ext uri="{BB962C8B-B14F-4D97-AF65-F5344CB8AC3E}">
        <p14:creationId xmlns:p14="http://schemas.microsoft.com/office/powerpoint/2010/main" val="31250851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41504" y="109889"/>
            <a:ext cx="8825659" cy="785261"/>
          </a:xfrm>
        </p:spPr>
        <p:txBody>
          <a:bodyPr/>
          <a:lstStyle/>
          <a:p>
            <a:pPr lvl="0" algn="ctr">
              <a:spcBef>
                <a:spcPts val="1000"/>
              </a:spcBef>
            </a:pPr>
            <a:r>
              <a:rPr lang="ru-RU" sz="2800" b="1" dirty="0" smtClean="0">
                <a:solidFill>
                  <a:schemeClr val="tx1"/>
                </a:solidFill>
              </a:rPr>
              <a:t>ВНЕПЛАНОВЫЕ КНМ</a:t>
            </a:r>
            <a:br>
              <a:rPr lang="ru-RU" sz="2800" b="1" dirty="0" smtClean="0">
                <a:solidFill>
                  <a:schemeClr val="tx1"/>
                </a:solidFill>
              </a:rPr>
            </a:br>
            <a:endParaRPr lang="ru-RU" sz="2800" b="1" dirty="0">
              <a:solidFill>
                <a:schemeClr val="tx1"/>
              </a:solidFill>
            </a:endParaRPr>
          </a:p>
        </p:txBody>
      </p:sp>
      <p:sp>
        <p:nvSpPr>
          <p:cNvPr id="3" name="Текст 2"/>
          <p:cNvSpPr>
            <a:spLocks noGrp="1"/>
          </p:cNvSpPr>
          <p:nvPr>
            <p:ph type="body" sz="half" idx="2"/>
          </p:nvPr>
        </p:nvSpPr>
        <p:spPr>
          <a:xfrm>
            <a:off x="1014917" y="895149"/>
            <a:ext cx="9278831" cy="5766907"/>
          </a:xfrm>
        </p:spPr>
        <p:txBody>
          <a:bodyPr>
            <a:normAutofit fontScale="47500" lnSpcReduction="20000"/>
          </a:bodyPr>
          <a:lstStyle/>
          <a:p>
            <a:pPr algn="just"/>
            <a:endParaRPr lang="ru-RU" dirty="0" smtClean="0"/>
          </a:p>
          <a:p>
            <a:endParaRPr lang="ru-RU" sz="4200" b="1" dirty="0" smtClean="0">
              <a:effectLst>
                <a:outerShdw blurRad="38100" dist="38100" dir="2700000" algn="tl">
                  <a:srgbClr val="000000">
                    <a:alpha val="43137"/>
                  </a:srgbClr>
                </a:outerShdw>
              </a:effectLst>
            </a:endParaRPr>
          </a:p>
          <a:p>
            <a:r>
              <a:rPr lang="ru-RU" sz="4200" b="1" dirty="0" smtClean="0">
                <a:effectLst>
                  <a:outerShdw blurRad="38100" dist="38100" dir="2700000" algn="tl">
                    <a:srgbClr val="000000">
                      <a:alpha val="43137"/>
                    </a:srgbClr>
                  </a:outerShdw>
                </a:effectLst>
              </a:rPr>
              <a:t>проведение </a:t>
            </a:r>
            <a:r>
              <a:rPr lang="ru-RU" sz="4200" b="1" dirty="0">
                <a:effectLst>
                  <a:outerShdw blurRad="38100" dist="38100" dir="2700000" algn="tl">
                    <a:srgbClr val="000000">
                      <a:alpha val="43137"/>
                    </a:srgbClr>
                  </a:outerShdw>
                </a:effectLst>
              </a:rPr>
              <a:t>внепланового КНМ </a:t>
            </a:r>
            <a:r>
              <a:rPr lang="ru-RU" sz="4200" b="1" dirty="0">
                <a:solidFill>
                  <a:srgbClr val="C00000"/>
                </a:solidFill>
                <a:effectLst>
                  <a:outerShdw blurRad="38100" dist="38100" dir="2700000" algn="tl">
                    <a:srgbClr val="000000">
                      <a:alpha val="43137"/>
                    </a:srgbClr>
                  </a:outerShdw>
                </a:effectLst>
              </a:rPr>
              <a:t>незамедлительно</a:t>
            </a:r>
            <a:r>
              <a:rPr lang="ru-RU" sz="4200" b="1" dirty="0">
                <a:effectLst>
                  <a:outerShdw blurRad="38100" dist="38100" dir="2700000" algn="tl">
                    <a:srgbClr val="000000">
                      <a:alpha val="43137"/>
                    </a:srgbClr>
                  </a:outerShdw>
                </a:effectLst>
              </a:rPr>
              <a:t> (24 часа </a:t>
            </a:r>
            <a:r>
              <a:rPr lang="ru-RU" sz="4200" b="1" dirty="0" smtClean="0">
                <a:effectLst>
                  <a:outerShdw blurRad="38100" dist="38100" dir="2700000" algn="tl">
                    <a:srgbClr val="000000">
                      <a:alpha val="43137"/>
                    </a:srgbClr>
                  </a:outerShdw>
                </a:effectLst>
              </a:rPr>
              <a:t>от </a:t>
            </a:r>
            <a:r>
              <a:rPr lang="ru-RU" sz="4200" b="1" dirty="0">
                <a:effectLst>
                  <a:outerShdw blurRad="38100" dist="38100" dir="2700000" algn="tl">
                    <a:srgbClr val="000000">
                      <a:alpha val="43137"/>
                    </a:srgbClr>
                  </a:outerShdw>
                </a:effectLst>
              </a:rPr>
              <a:t>поступления сведений) с извещением органа прокуратуры путем направления в тот же срок соответствующих </a:t>
            </a:r>
            <a:r>
              <a:rPr lang="ru-RU" sz="4200" b="1" dirty="0" smtClean="0">
                <a:effectLst>
                  <a:outerShdw blurRad="38100" dist="38100" dir="2700000" algn="tl">
                    <a:srgbClr val="000000">
                      <a:alpha val="43137"/>
                    </a:srgbClr>
                  </a:outerShdw>
                </a:effectLst>
              </a:rPr>
              <a:t>документов (КЛ </a:t>
            </a:r>
            <a:r>
              <a:rPr lang="ru-RU" sz="4200" b="1" dirty="0">
                <a:effectLst>
                  <a:outerShdw blurRad="38100" dist="38100" dir="2700000" algn="tl">
                    <a:srgbClr val="000000">
                      <a:alpha val="43137"/>
                    </a:srgbClr>
                  </a:outerShdw>
                </a:effectLst>
              </a:rPr>
              <a:t>может не </a:t>
            </a:r>
            <a:r>
              <a:rPr lang="ru-RU" sz="4200" b="1" dirty="0" smtClean="0">
                <a:effectLst>
                  <a:outerShdw blurRad="38100" dist="38100" dir="2700000" algn="tl">
                    <a:srgbClr val="000000">
                      <a:alpha val="43137"/>
                    </a:srgbClr>
                  </a:outerShdw>
                </a:effectLst>
              </a:rPr>
              <a:t>уведомляться) </a:t>
            </a:r>
            <a:r>
              <a:rPr lang="ru-RU" sz="4200" b="1" dirty="0" smtClean="0">
                <a:solidFill>
                  <a:srgbClr val="C00000"/>
                </a:solidFill>
                <a:effectLst>
                  <a:outerShdw blurRad="38100" dist="38100" dir="2700000" algn="tl">
                    <a:srgbClr val="000000">
                      <a:alpha val="43137"/>
                    </a:srgbClr>
                  </a:outerShdw>
                </a:effectLst>
              </a:rPr>
              <a:t>в случаях поступления:</a:t>
            </a:r>
          </a:p>
          <a:p>
            <a:endParaRPr lang="ru-RU" sz="4200" b="1" dirty="0" smtClean="0">
              <a:effectLst>
                <a:outerShdw blurRad="38100" dist="38100" dir="2700000" algn="tl">
                  <a:srgbClr val="000000">
                    <a:alpha val="43137"/>
                  </a:srgbClr>
                </a:outerShdw>
              </a:effectLst>
            </a:endParaRPr>
          </a:p>
          <a:p>
            <a:pPr marL="571500" indent="-571500">
              <a:buClr>
                <a:schemeClr val="tx1"/>
              </a:buClr>
              <a:buFont typeface="Wingdings" panose="05000000000000000000" pitchFamily="2" charset="2"/>
              <a:buChar char="q"/>
            </a:pPr>
            <a:r>
              <a:rPr lang="ru-RU" sz="4200" b="1" dirty="0" smtClean="0">
                <a:solidFill>
                  <a:prstClr val="white"/>
                </a:solidFill>
                <a:effectLst>
                  <a:outerShdw blurRad="38100" dist="38100" dir="2700000" algn="tl">
                    <a:srgbClr val="000000">
                      <a:alpha val="43137"/>
                    </a:srgbClr>
                  </a:outerShdw>
                </a:effectLst>
              </a:rPr>
              <a:t>сведений </a:t>
            </a:r>
            <a:r>
              <a:rPr lang="ru-RU" sz="4200" b="1" dirty="0">
                <a:solidFill>
                  <a:prstClr val="white"/>
                </a:solidFill>
                <a:effectLst>
                  <a:outerShdw blurRad="38100" dist="38100" dir="2700000" algn="tl">
                    <a:srgbClr val="000000">
                      <a:alpha val="43137"/>
                    </a:srgbClr>
                  </a:outerShdw>
                </a:effectLst>
              </a:rPr>
              <a:t>о причинении или непосредственной угрозе причинения вреда жизни и тяжкого или среднего вреда (ущерба) здоровью граждан и в случае необходимости принятия неотложных </a:t>
            </a:r>
            <a:r>
              <a:rPr lang="ru-RU" sz="4200" b="1" dirty="0" smtClean="0">
                <a:solidFill>
                  <a:prstClr val="white"/>
                </a:solidFill>
                <a:effectLst>
                  <a:outerShdw blurRad="38100" dist="38100" dir="2700000" algn="tl">
                    <a:srgbClr val="000000">
                      <a:alpha val="43137"/>
                    </a:srgbClr>
                  </a:outerShdw>
                </a:effectLst>
              </a:rPr>
              <a:t>мер (при отсутствии оснований – прокурор принимает меры по защите прав и законных интересов </a:t>
            </a:r>
            <a:r>
              <a:rPr lang="ru-RU" sz="4200" b="1" dirty="0" smtClean="0">
                <a:solidFill>
                  <a:prstClr val="white"/>
                </a:solidFill>
                <a:effectLst>
                  <a:outerShdw blurRad="38100" dist="38100" dir="2700000" algn="tl">
                    <a:srgbClr val="000000">
                      <a:alpha val="43137"/>
                    </a:srgbClr>
                  </a:outerShdw>
                </a:effectLst>
              </a:rPr>
              <a:t>КЛ)</a:t>
            </a:r>
          </a:p>
          <a:p>
            <a:pPr marL="571500" indent="-571500">
              <a:buClr>
                <a:schemeClr val="tx1"/>
              </a:buClr>
              <a:buFont typeface="Wingdings" panose="05000000000000000000" pitchFamily="2" charset="2"/>
              <a:buChar char="q"/>
            </a:pPr>
            <a:r>
              <a:rPr lang="ru-RU" sz="4200" b="1" dirty="0" smtClean="0">
                <a:solidFill>
                  <a:prstClr val="white"/>
                </a:solidFill>
                <a:effectLst>
                  <a:outerShdw blurRad="38100" dist="38100" dir="2700000" algn="tl">
                    <a:srgbClr val="000000">
                      <a:alpha val="43137"/>
                    </a:srgbClr>
                  </a:outerShdw>
                </a:effectLst>
              </a:rPr>
              <a:t>информации </a:t>
            </a:r>
            <a:r>
              <a:rPr lang="ru-RU" sz="4200" b="1" dirty="0" smtClean="0">
                <a:solidFill>
                  <a:prstClr val="white"/>
                </a:solidFill>
                <a:effectLst>
                  <a:outerShdw blurRad="38100" dist="38100" dir="2700000" algn="tl">
                    <a:srgbClr val="000000">
                      <a:alpha val="43137"/>
                    </a:srgbClr>
                  </a:outerShdw>
                </a:effectLst>
              </a:rPr>
              <a:t>от ФСБ </a:t>
            </a:r>
            <a:r>
              <a:rPr lang="ru-RU" sz="4200" b="1" dirty="0">
                <a:effectLst>
                  <a:outerShdw blurRad="38100" dist="38100" dir="2700000" algn="tl">
                    <a:srgbClr val="000000">
                      <a:alpha val="43137"/>
                    </a:srgbClr>
                  </a:outerShdw>
                </a:effectLst>
              </a:rPr>
              <a:t>о возможном нарушении </a:t>
            </a:r>
            <a:r>
              <a:rPr lang="ru-RU" sz="4200" b="1" dirty="0" smtClean="0">
                <a:effectLst>
                  <a:outerShdw blurRad="38100" dist="38100" dir="2700000" algn="tl">
                    <a:srgbClr val="000000">
                      <a:alpha val="43137"/>
                    </a:srgbClr>
                  </a:outerShdw>
                </a:effectLst>
              </a:rPr>
              <a:t>ОТ в </a:t>
            </a:r>
            <a:r>
              <a:rPr lang="ru-RU" sz="4200" b="1" dirty="0">
                <a:effectLst>
                  <a:outerShdw blurRad="38100" dist="38100" dir="2700000" algn="tl">
                    <a:srgbClr val="000000">
                      <a:alpha val="43137"/>
                    </a:srgbClr>
                  </a:outerShdw>
                </a:effectLst>
              </a:rPr>
              <a:t>области транспортной безопасности, содержащей сведения о причинении вреда (ущерба) или об угрозе причинения вреда (ущерба) охраняемым законом ценностям в сфере обороны страны и безопасности </a:t>
            </a:r>
            <a:r>
              <a:rPr lang="ru-RU" sz="4200" b="1" dirty="0" smtClean="0">
                <a:effectLst>
                  <a:outerShdw blurRad="38100" dist="38100" dir="2700000" algn="tl">
                    <a:srgbClr val="000000">
                      <a:alpha val="43137"/>
                    </a:srgbClr>
                  </a:outerShdw>
                </a:effectLst>
              </a:rPr>
              <a:t>государства (проводятся </a:t>
            </a:r>
            <a:r>
              <a:rPr lang="ru-RU" sz="4200" b="1" dirty="0">
                <a:effectLst>
                  <a:outerShdw blurRad="38100" dist="38100" dir="2700000" algn="tl">
                    <a:srgbClr val="000000">
                      <a:alpha val="43137"/>
                    </a:srgbClr>
                  </a:outerShdw>
                </a:effectLst>
              </a:rPr>
              <a:t>внеплановая выездная проверка и внеплановый рейдовый </a:t>
            </a:r>
            <a:r>
              <a:rPr lang="ru-RU" sz="4200" b="1" dirty="0" smtClean="0">
                <a:effectLst>
                  <a:outerShdw blurRad="38100" dist="38100" dir="2700000" algn="tl">
                    <a:srgbClr val="000000">
                      <a:alpha val="43137"/>
                    </a:srgbClr>
                  </a:outerShdw>
                </a:effectLst>
              </a:rPr>
              <a:t>осмотр)</a:t>
            </a:r>
            <a:endParaRPr lang="ru-RU" sz="4200" b="1" dirty="0">
              <a:effectLst>
                <a:outerShdw blurRad="38100" dist="38100" dir="2700000" algn="tl">
                  <a:srgbClr val="000000">
                    <a:alpha val="43137"/>
                  </a:srgbClr>
                </a:outerShdw>
              </a:effectLst>
            </a:endParaRPr>
          </a:p>
          <a:p>
            <a:r>
              <a:rPr lang="ru-RU" sz="2800" dirty="0" smtClean="0">
                <a:effectLst>
                  <a:outerShdw blurRad="38100" dist="38100" dir="2700000" algn="tl">
                    <a:srgbClr val="000000">
                      <a:alpha val="43137"/>
                    </a:srgbClr>
                  </a:outerShdw>
                </a:effectLst>
              </a:rPr>
              <a:t>  </a:t>
            </a:r>
          </a:p>
          <a:p>
            <a:endParaRPr lang="ru-RU" sz="2800" dirty="0"/>
          </a:p>
          <a:p>
            <a:endParaRPr lang="ru-RU" sz="4300" dirty="0"/>
          </a:p>
          <a:p>
            <a:pPr algn="just"/>
            <a:endParaRPr lang="ru-RU" dirty="0"/>
          </a:p>
          <a:p>
            <a:pPr marL="285750" indent="-285750">
              <a:buFontTx/>
              <a:buChar char="-"/>
            </a:pPr>
            <a:endParaRPr lang="ru-RU" dirty="0" smtClean="0"/>
          </a:p>
          <a:p>
            <a:pPr marL="285750" indent="-285750">
              <a:buFontTx/>
              <a:buChar char="-"/>
            </a:pPr>
            <a:endParaRPr lang="ru-RU" dirty="0"/>
          </a:p>
        </p:txBody>
      </p:sp>
    </p:spTree>
    <p:extLst>
      <p:ext uri="{BB962C8B-B14F-4D97-AF65-F5344CB8AC3E}">
        <p14:creationId xmlns:p14="http://schemas.microsoft.com/office/powerpoint/2010/main" val="28072111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2920" y="375386"/>
            <a:ext cx="8825659" cy="683394"/>
          </a:xfrm>
        </p:spPr>
        <p:txBody>
          <a:bodyPr/>
          <a:lstStyle/>
          <a:p>
            <a:pPr algn="ctr"/>
            <a:r>
              <a:rPr lang="ru-RU" sz="3600" b="1" dirty="0" smtClean="0">
                <a:solidFill>
                  <a:srgbClr val="C00000"/>
                </a:solidFill>
                <a:effectLst>
                  <a:outerShdw blurRad="38100" dist="38100" dir="2700000" algn="tl">
                    <a:srgbClr val="000000">
                      <a:alpha val="43137"/>
                    </a:srgbClr>
                  </a:outerShdw>
                </a:effectLst>
              </a:rPr>
              <a:t>Контрольная закупка</a:t>
            </a:r>
            <a:endParaRPr lang="ru-RU" sz="3600" b="1" dirty="0">
              <a:solidFill>
                <a:srgbClr val="C00000"/>
              </a:solidFill>
              <a:effectLst>
                <a:outerShdw blurRad="38100" dist="38100" dir="2700000" algn="tl">
                  <a:srgbClr val="000000">
                    <a:alpha val="43137"/>
                  </a:srgbClr>
                </a:outerShdw>
              </a:effectLst>
            </a:endParaRPr>
          </a:p>
        </p:txBody>
      </p:sp>
      <p:sp>
        <p:nvSpPr>
          <p:cNvPr id="3" name="Текст 2"/>
          <p:cNvSpPr>
            <a:spLocks noGrp="1"/>
          </p:cNvSpPr>
          <p:nvPr>
            <p:ph type="body" sz="half" idx="2"/>
          </p:nvPr>
        </p:nvSpPr>
        <p:spPr>
          <a:xfrm>
            <a:off x="1308958" y="1337911"/>
            <a:ext cx="9413585" cy="1588169"/>
          </a:xfr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lnSpcReduction="10000"/>
          </a:bodyPr>
          <a:lstStyle/>
          <a:p>
            <a:r>
              <a:rPr lang="ru-RU" b="1" dirty="0" smtClean="0">
                <a:solidFill>
                  <a:srgbClr val="C00000"/>
                </a:solidFill>
                <a:effectLst>
                  <a:outerShdw blurRad="38100" dist="38100" dir="2700000" algn="tl">
                    <a:srgbClr val="000000">
                      <a:alpha val="43137"/>
                    </a:srgbClr>
                  </a:outerShdw>
                </a:effectLst>
              </a:rPr>
              <a:t>Контрольная закупка </a:t>
            </a:r>
            <a:r>
              <a:rPr lang="ru-RU" b="1" dirty="0" smtClean="0">
                <a:solidFill>
                  <a:schemeClr val="bg1"/>
                </a:solidFill>
                <a:effectLst>
                  <a:outerShdw blurRad="38100" dist="38100" dir="2700000" algn="tl">
                    <a:srgbClr val="000000">
                      <a:alpha val="43137"/>
                    </a:srgbClr>
                  </a:outerShdw>
                </a:effectLst>
              </a:rPr>
              <a:t>– </a:t>
            </a:r>
            <a:r>
              <a:rPr lang="ru-RU" b="1" dirty="0" smtClean="0">
                <a:solidFill>
                  <a:schemeClr val="bg1"/>
                </a:solidFill>
              </a:rPr>
              <a:t>КНМ, в ходе которого совершаются действия по созданию ситуации для осуществления сделки в целях оценки соблюдения ОТ при продаже продукции (товаров), выполнении работ, оказании услуг потребителям (может использоваться почтовая связь, ИТ сети, в </a:t>
            </a:r>
            <a:r>
              <a:rPr lang="ru-RU" b="1" dirty="0" err="1" smtClean="0">
                <a:solidFill>
                  <a:schemeClr val="bg1"/>
                </a:solidFill>
              </a:rPr>
              <a:t>т.ч</a:t>
            </a:r>
            <a:r>
              <a:rPr lang="ru-RU" b="1" dirty="0" smtClean="0">
                <a:solidFill>
                  <a:schemeClr val="bg1"/>
                </a:solidFill>
              </a:rPr>
              <a:t> «Интернет», связь для телеканалов, радиоканалов (дистанционная контрольная закупка)</a:t>
            </a:r>
            <a:endParaRPr lang="ru-RU" b="1" dirty="0">
              <a:solidFill>
                <a:schemeClr val="bg1"/>
              </a:solidFill>
            </a:endParaRPr>
          </a:p>
        </p:txBody>
      </p:sp>
      <p:sp>
        <p:nvSpPr>
          <p:cNvPr id="4" name="Текст 2"/>
          <p:cNvSpPr txBox="1">
            <a:spLocks/>
          </p:cNvSpPr>
          <p:nvPr/>
        </p:nvSpPr>
        <p:spPr>
          <a:xfrm>
            <a:off x="1308958" y="3205211"/>
            <a:ext cx="3070537" cy="2338939"/>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rmAutofit/>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pPr algn="ctr"/>
            <a:r>
              <a:rPr lang="ru-RU" b="1" dirty="0" smtClean="0">
                <a:solidFill>
                  <a:srgbClr val="C00000"/>
                </a:solidFill>
                <a:effectLst>
                  <a:outerShdw blurRad="38100" dist="38100" dir="2700000" algn="tl">
                    <a:srgbClr val="000000">
                      <a:alpha val="43137"/>
                    </a:srgbClr>
                  </a:outerShdw>
                </a:effectLst>
              </a:rPr>
              <a:t>КНД:</a:t>
            </a:r>
          </a:p>
          <a:p>
            <a:r>
              <a:rPr lang="ru-RU" b="1" dirty="0">
                <a:solidFill>
                  <a:schemeClr val="bg1"/>
                </a:solidFill>
                <a:effectLst>
                  <a:outerShdw blurRad="38100" dist="38100" dir="2700000" algn="tl">
                    <a:srgbClr val="000000">
                      <a:alpha val="43137"/>
                    </a:srgbClr>
                  </a:outerShdw>
                </a:effectLst>
              </a:rPr>
              <a:t>о</a:t>
            </a:r>
            <a:r>
              <a:rPr lang="ru-RU" b="1" dirty="0" smtClean="0">
                <a:solidFill>
                  <a:schemeClr val="bg1"/>
                </a:solidFill>
                <a:effectLst>
                  <a:outerShdw blurRad="38100" dist="38100" dir="2700000" algn="tl">
                    <a:srgbClr val="000000">
                      <a:alpha val="43137"/>
                    </a:srgbClr>
                  </a:outerShdw>
                </a:effectLst>
              </a:rPr>
              <a:t>смотр;</a:t>
            </a:r>
          </a:p>
          <a:p>
            <a:r>
              <a:rPr lang="ru-RU" b="1" dirty="0">
                <a:solidFill>
                  <a:schemeClr val="bg1"/>
                </a:solidFill>
                <a:effectLst>
                  <a:outerShdw blurRad="38100" dist="38100" dir="2700000" algn="tl">
                    <a:srgbClr val="000000">
                      <a:alpha val="43137"/>
                    </a:srgbClr>
                  </a:outerShdw>
                </a:effectLst>
              </a:rPr>
              <a:t>э</a:t>
            </a:r>
            <a:r>
              <a:rPr lang="ru-RU" b="1" dirty="0" smtClean="0">
                <a:solidFill>
                  <a:schemeClr val="bg1"/>
                </a:solidFill>
                <a:effectLst>
                  <a:outerShdw blurRad="38100" dist="38100" dir="2700000" algn="tl">
                    <a:srgbClr val="000000">
                      <a:alpha val="43137"/>
                    </a:srgbClr>
                  </a:outerShdw>
                </a:effectLst>
              </a:rPr>
              <a:t>ксперимент;</a:t>
            </a:r>
          </a:p>
          <a:p>
            <a:r>
              <a:rPr lang="ru-RU" b="1" dirty="0">
                <a:solidFill>
                  <a:schemeClr val="bg1"/>
                </a:solidFill>
                <a:effectLst>
                  <a:outerShdw blurRad="38100" dist="38100" dir="2700000" algn="tl">
                    <a:srgbClr val="000000">
                      <a:alpha val="43137"/>
                    </a:srgbClr>
                  </a:outerShdw>
                </a:effectLst>
              </a:rPr>
              <a:t>п</a:t>
            </a:r>
            <a:r>
              <a:rPr lang="ru-RU" b="1" dirty="0" smtClean="0">
                <a:solidFill>
                  <a:schemeClr val="bg1"/>
                </a:solidFill>
                <a:effectLst>
                  <a:outerShdw blurRad="38100" dist="38100" dir="2700000" algn="tl">
                    <a:srgbClr val="000000">
                      <a:alpha val="43137"/>
                    </a:srgbClr>
                  </a:outerShdw>
                </a:effectLst>
              </a:rPr>
              <a:t>олучение письменных объяснений;</a:t>
            </a:r>
          </a:p>
          <a:p>
            <a:r>
              <a:rPr lang="ru-RU" b="1" dirty="0" smtClean="0">
                <a:solidFill>
                  <a:schemeClr val="bg1"/>
                </a:solidFill>
                <a:effectLst>
                  <a:outerShdw blurRad="38100" dist="38100" dir="2700000" algn="tl">
                    <a:srgbClr val="000000">
                      <a:alpha val="43137"/>
                    </a:srgbClr>
                  </a:outerShdw>
                </a:effectLst>
              </a:rPr>
              <a:t>опрос</a:t>
            </a:r>
            <a:endParaRPr lang="ru-RU" b="1" dirty="0">
              <a:solidFill>
                <a:schemeClr val="bg1"/>
              </a:solidFill>
              <a:effectLst>
                <a:outerShdw blurRad="38100" dist="38100" dir="2700000" algn="tl">
                  <a:srgbClr val="000000">
                    <a:alpha val="43137"/>
                  </a:srgbClr>
                </a:outerShdw>
              </a:effectLst>
            </a:endParaRPr>
          </a:p>
        </p:txBody>
      </p:sp>
      <p:sp>
        <p:nvSpPr>
          <p:cNvPr id="5" name="Текст 2"/>
          <p:cNvSpPr txBox="1">
            <a:spLocks/>
          </p:cNvSpPr>
          <p:nvPr/>
        </p:nvSpPr>
        <p:spPr>
          <a:xfrm>
            <a:off x="4571120" y="3214835"/>
            <a:ext cx="3070537" cy="2338940"/>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rmAutofit/>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pPr algn="ctr"/>
            <a:r>
              <a:rPr lang="ru-RU" b="1" dirty="0" smtClean="0">
                <a:solidFill>
                  <a:schemeClr val="bg1"/>
                </a:solidFill>
              </a:rPr>
              <a:t>В присутствии 2-х свидетелей или инспекторов либо с применением видеозаписи, может применяться фотосъемка, аудио-, видеозапись</a:t>
            </a:r>
            <a:endParaRPr lang="ru-RU" b="1" dirty="0">
              <a:solidFill>
                <a:schemeClr val="bg1"/>
              </a:solidFill>
            </a:endParaRPr>
          </a:p>
        </p:txBody>
      </p:sp>
      <p:sp>
        <p:nvSpPr>
          <p:cNvPr id="6" name="Текст 2"/>
          <p:cNvSpPr txBox="1">
            <a:spLocks/>
          </p:cNvSpPr>
          <p:nvPr/>
        </p:nvSpPr>
        <p:spPr>
          <a:xfrm>
            <a:off x="1309036" y="5698155"/>
            <a:ext cx="9413507" cy="904775"/>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rmAutofit/>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pPr algn="ctr"/>
            <a:r>
              <a:rPr lang="ru-RU" sz="3200" b="1" dirty="0" smtClean="0">
                <a:solidFill>
                  <a:srgbClr val="C00000"/>
                </a:solidFill>
              </a:rPr>
              <a:t>Без уведомления КЛ</a:t>
            </a:r>
            <a:endParaRPr lang="ru-RU" sz="3200" b="1" dirty="0">
              <a:solidFill>
                <a:srgbClr val="C00000"/>
              </a:solidFill>
            </a:endParaRPr>
          </a:p>
        </p:txBody>
      </p:sp>
      <p:sp>
        <p:nvSpPr>
          <p:cNvPr id="7" name="Текст 2"/>
          <p:cNvSpPr txBox="1">
            <a:spLocks/>
          </p:cNvSpPr>
          <p:nvPr/>
        </p:nvSpPr>
        <p:spPr>
          <a:xfrm>
            <a:off x="7833283" y="3214835"/>
            <a:ext cx="2889260" cy="2338940"/>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rmAutofit/>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pPr algn="ctr"/>
            <a:r>
              <a:rPr lang="ru-RU" b="1" dirty="0" smtClean="0">
                <a:solidFill>
                  <a:srgbClr val="C00000"/>
                </a:solidFill>
              </a:rPr>
              <a:t>Срок:</a:t>
            </a:r>
            <a:r>
              <a:rPr lang="ru-RU" b="1" dirty="0" smtClean="0">
                <a:solidFill>
                  <a:schemeClr val="bg1"/>
                </a:solidFill>
              </a:rPr>
              <a:t> время сделки. Может быть продлен до 25 раб. дней, если предусмотрено ФЗ или ЗКО о виде контроля</a:t>
            </a:r>
            <a:endParaRPr lang="ru-RU" b="1" dirty="0">
              <a:solidFill>
                <a:schemeClr val="bg1"/>
              </a:solidFill>
            </a:endParaRPr>
          </a:p>
        </p:txBody>
      </p:sp>
    </p:spTree>
    <p:extLst>
      <p:ext uri="{BB962C8B-B14F-4D97-AF65-F5344CB8AC3E}">
        <p14:creationId xmlns:p14="http://schemas.microsoft.com/office/powerpoint/2010/main" val="34967177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2920" y="375386"/>
            <a:ext cx="8825659" cy="1328286"/>
          </a:xfrm>
        </p:spPr>
        <p:txBody>
          <a:bodyPr/>
          <a:lstStyle/>
          <a:p>
            <a:pPr algn="ctr"/>
            <a:r>
              <a:rPr lang="ru-RU" sz="3600" b="1" dirty="0" smtClean="0">
                <a:solidFill>
                  <a:srgbClr val="C00000"/>
                </a:solidFill>
                <a:effectLst>
                  <a:outerShdw blurRad="38100" dist="38100" dir="2700000" algn="tl">
                    <a:srgbClr val="000000">
                      <a:alpha val="43137"/>
                    </a:srgbClr>
                  </a:outerShdw>
                </a:effectLst>
              </a:rPr>
              <a:t>Завершение контрольной закупки</a:t>
            </a:r>
            <a:br>
              <a:rPr lang="ru-RU" sz="3600" b="1" dirty="0" smtClean="0">
                <a:solidFill>
                  <a:srgbClr val="C00000"/>
                </a:solidFill>
                <a:effectLst>
                  <a:outerShdw blurRad="38100" dist="38100" dir="2700000" algn="tl">
                    <a:srgbClr val="000000">
                      <a:alpha val="43137"/>
                    </a:srgbClr>
                  </a:outerShdw>
                </a:effectLst>
              </a:rPr>
            </a:br>
            <a:r>
              <a:rPr lang="ru-RU" sz="3600" b="1" dirty="0" smtClean="0">
                <a:solidFill>
                  <a:srgbClr val="C00000"/>
                </a:solidFill>
                <a:effectLst>
                  <a:outerShdw blurRad="38100" dist="38100" dir="2700000" algn="tl">
                    <a:srgbClr val="000000">
                      <a:alpha val="43137"/>
                    </a:srgbClr>
                  </a:outerShdw>
                </a:effectLst>
              </a:rPr>
              <a:t>(за исключением дистанционной)</a:t>
            </a:r>
            <a:endParaRPr lang="ru-RU" sz="3600" b="1" dirty="0">
              <a:solidFill>
                <a:srgbClr val="C00000"/>
              </a:solidFill>
              <a:effectLst>
                <a:outerShdw blurRad="38100" dist="38100" dir="2700000" algn="tl">
                  <a:srgbClr val="000000">
                    <a:alpha val="43137"/>
                  </a:srgbClr>
                </a:outerShdw>
              </a:effectLst>
            </a:endParaRPr>
          </a:p>
        </p:txBody>
      </p:sp>
      <p:sp>
        <p:nvSpPr>
          <p:cNvPr id="4" name="Текст 2"/>
          <p:cNvSpPr txBox="1">
            <a:spLocks/>
          </p:cNvSpPr>
          <p:nvPr/>
        </p:nvSpPr>
        <p:spPr>
          <a:xfrm>
            <a:off x="1350001" y="1703672"/>
            <a:ext cx="3070537" cy="4581624"/>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rmAutofit/>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pPr algn="ctr"/>
            <a:r>
              <a:rPr lang="ru-RU" b="1" dirty="0">
                <a:solidFill>
                  <a:srgbClr val="C00000"/>
                </a:solidFill>
                <a:effectLst>
                  <a:outerShdw blurRad="38100" dist="38100" dir="2700000" algn="tl">
                    <a:srgbClr val="000000">
                      <a:alpha val="43137"/>
                    </a:srgbClr>
                  </a:outerShdw>
                </a:effectLst>
              </a:rPr>
              <a:t>Инспектор</a:t>
            </a:r>
            <a:r>
              <a:rPr lang="ru-RU" b="1" dirty="0" smtClean="0">
                <a:solidFill>
                  <a:srgbClr val="C00000"/>
                </a:solidFill>
                <a:effectLst>
                  <a:outerShdw blurRad="38100" dist="38100" dir="2700000" algn="tl">
                    <a:srgbClr val="000000">
                      <a:alpha val="43137"/>
                    </a:srgbClr>
                  </a:outerShdw>
                </a:effectLst>
              </a:rPr>
              <a:t>:  </a:t>
            </a:r>
          </a:p>
          <a:p>
            <a:pPr algn="ctr"/>
            <a:endParaRPr lang="ru-RU" b="1" dirty="0">
              <a:solidFill>
                <a:schemeClr val="bg1"/>
              </a:solidFill>
              <a:effectLst>
                <a:outerShdw blurRad="38100" dist="38100" dir="2700000" algn="tl">
                  <a:srgbClr val="000000">
                    <a:alpha val="43137"/>
                  </a:srgbClr>
                </a:outerShdw>
              </a:effectLst>
            </a:endParaRPr>
          </a:p>
          <a:p>
            <a:r>
              <a:rPr lang="ru-RU" b="1" dirty="0">
                <a:solidFill>
                  <a:schemeClr val="bg1"/>
                </a:solidFill>
                <a:effectLst>
                  <a:outerShdw blurRad="38100" dist="38100" dir="2700000" algn="tl">
                    <a:srgbClr val="000000">
                      <a:alpha val="43137"/>
                    </a:srgbClr>
                  </a:outerShdw>
                </a:effectLst>
              </a:rPr>
              <a:t>о</a:t>
            </a:r>
            <a:r>
              <a:rPr lang="ru-RU" b="1" dirty="0" smtClean="0">
                <a:solidFill>
                  <a:schemeClr val="bg1"/>
                </a:solidFill>
                <a:effectLst>
                  <a:outerShdw blurRad="38100" dist="38100" dir="2700000" algn="tl">
                    <a:srgbClr val="000000">
                      <a:alpha val="43137"/>
                    </a:srgbClr>
                  </a:outerShdw>
                </a:effectLst>
              </a:rPr>
              <a:t>бъявляет КЛ о проведении контрольной закупки;</a:t>
            </a:r>
          </a:p>
          <a:p>
            <a:r>
              <a:rPr lang="ru-RU" b="1" dirty="0" smtClean="0">
                <a:solidFill>
                  <a:schemeClr val="bg1"/>
                </a:solidFill>
                <a:effectLst>
                  <a:outerShdw blurRad="38100" dist="38100" dir="2700000" algn="tl">
                    <a:srgbClr val="000000">
                      <a:alpha val="43137"/>
                    </a:srgbClr>
                  </a:outerShdw>
                </a:effectLst>
              </a:rPr>
              <a:t>предъявляет КЛ (представителю) удостоверение, копию решения о проведении контрольной закупки</a:t>
            </a:r>
            <a:endParaRPr lang="ru-RU" b="1" dirty="0">
              <a:solidFill>
                <a:schemeClr val="bg1"/>
              </a:solidFill>
              <a:effectLst>
                <a:outerShdw blurRad="38100" dist="38100" dir="2700000" algn="tl">
                  <a:srgbClr val="000000">
                    <a:alpha val="43137"/>
                  </a:srgbClr>
                </a:outerShdw>
              </a:effectLst>
            </a:endParaRPr>
          </a:p>
        </p:txBody>
      </p:sp>
      <p:sp>
        <p:nvSpPr>
          <p:cNvPr id="5" name="Текст 2"/>
          <p:cNvSpPr txBox="1">
            <a:spLocks/>
          </p:cNvSpPr>
          <p:nvPr/>
        </p:nvSpPr>
        <p:spPr>
          <a:xfrm>
            <a:off x="4673457" y="1703672"/>
            <a:ext cx="3070537" cy="4581625"/>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rmAutofit/>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pPr algn="ctr"/>
            <a:r>
              <a:rPr lang="ru-RU" b="1" dirty="0" smtClean="0">
                <a:solidFill>
                  <a:schemeClr val="bg1"/>
                </a:solidFill>
                <a:effectLst>
                  <a:outerShdw blurRad="38100" dist="38100" dir="2700000" algn="tl">
                    <a:srgbClr val="000000">
                      <a:alpha val="43137"/>
                    </a:srgbClr>
                  </a:outerShdw>
                </a:effectLst>
              </a:rPr>
              <a:t>Денежные средства возвращаются КНО (за исключением утраты потребит. свойств, расходов КЛ в связи с работами (услугами) в ходе закупки) путем незамедлительного:</a:t>
            </a:r>
          </a:p>
          <a:p>
            <a:pPr algn="ctr"/>
            <a:r>
              <a:rPr lang="ru-RU" b="1" dirty="0">
                <a:solidFill>
                  <a:schemeClr val="bg1"/>
                </a:solidFill>
                <a:effectLst>
                  <a:outerShdw blurRad="38100" dist="38100" dir="2700000" algn="tl">
                    <a:srgbClr val="000000">
                      <a:alpha val="43137"/>
                    </a:srgbClr>
                  </a:outerShdw>
                </a:effectLst>
              </a:rPr>
              <a:t>в</a:t>
            </a:r>
            <a:r>
              <a:rPr lang="ru-RU" b="1" dirty="0" smtClean="0">
                <a:solidFill>
                  <a:schemeClr val="bg1"/>
                </a:solidFill>
                <a:effectLst>
                  <a:outerShdw blurRad="38100" dist="38100" dir="2700000" algn="tl">
                    <a:srgbClr val="000000">
                      <a:alpha val="43137"/>
                    </a:srgbClr>
                  </a:outerShdw>
                </a:effectLst>
              </a:rPr>
              <a:t>озврата наличных денежных средств;</a:t>
            </a:r>
          </a:p>
          <a:p>
            <a:pPr algn="ctr"/>
            <a:r>
              <a:rPr lang="ru-RU" b="1" dirty="0" smtClean="0">
                <a:solidFill>
                  <a:schemeClr val="bg1"/>
                </a:solidFill>
                <a:effectLst>
                  <a:outerShdw blurRad="38100" dist="38100" dir="2700000" algn="tl">
                    <a:srgbClr val="000000">
                      <a:alpha val="43137"/>
                    </a:srgbClr>
                  </a:outerShdw>
                </a:effectLst>
              </a:rPr>
              <a:t>принятия мер по возврату безналичных денежных средств</a:t>
            </a:r>
            <a:endParaRPr lang="ru-RU" b="1" dirty="0">
              <a:solidFill>
                <a:schemeClr val="bg1"/>
              </a:solidFill>
              <a:effectLst>
                <a:outerShdw blurRad="38100" dist="38100" dir="2700000" algn="tl">
                  <a:srgbClr val="000000">
                    <a:alpha val="43137"/>
                  </a:srgbClr>
                </a:outerShdw>
              </a:effectLst>
            </a:endParaRPr>
          </a:p>
        </p:txBody>
      </p:sp>
      <p:sp>
        <p:nvSpPr>
          <p:cNvPr id="7" name="Текст 2"/>
          <p:cNvSpPr txBox="1">
            <a:spLocks/>
          </p:cNvSpPr>
          <p:nvPr/>
        </p:nvSpPr>
        <p:spPr>
          <a:xfrm>
            <a:off x="7996913" y="1703672"/>
            <a:ext cx="2889260" cy="4581624"/>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rmAutofit/>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pPr algn="ctr"/>
            <a:r>
              <a:rPr lang="ru-RU" b="1" dirty="0" smtClean="0">
                <a:solidFill>
                  <a:schemeClr val="bg1"/>
                </a:solidFill>
                <a:effectLst>
                  <a:outerShdw blurRad="38100" dist="38100" dir="2700000" algn="tl">
                    <a:srgbClr val="000000">
                      <a:alpha val="43137"/>
                    </a:srgbClr>
                  </a:outerShdw>
                </a:effectLst>
              </a:rPr>
              <a:t>Продукция (товары) возвращаются КЛ (за исключением утраты потребит. свойств, расходов КЛ в связи с работами (услугами) в ходе закупки) </a:t>
            </a:r>
            <a:endParaRPr lang="ru-RU"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0652340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2920" y="375386"/>
            <a:ext cx="8825659" cy="1328286"/>
          </a:xfrm>
        </p:spPr>
        <p:txBody>
          <a:bodyPr/>
          <a:lstStyle/>
          <a:p>
            <a:pPr algn="ctr"/>
            <a:r>
              <a:rPr lang="ru-RU" sz="3600" b="1" dirty="0" smtClean="0">
                <a:solidFill>
                  <a:srgbClr val="C00000"/>
                </a:solidFill>
                <a:effectLst>
                  <a:outerShdw blurRad="38100" dist="38100" dir="2700000" algn="tl">
                    <a:srgbClr val="000000">
                      <a:alpha val="43137"/>
                    </a:srgbClr>
                  </a:outerShdw>
                </a:effectLst>
              </a:rPr>
              <a:t>Дистанционная  контрольная закупка</a:t>
            </a:r>
            <a:endParaRPr lang="ru-RU" sz="3600" b="1" dirty="0">
              <a:solidFill>
                <a:srgbClr val="C00000"/>
              </a:solidFill>
              <a:effectLst>
                <a:outerShdw blurRad="38100" dist="38100" dir="2700000" algn="tl">
                  <a:srgbClr val="000000">
                    <a:alpha val="43137"/>
                  </a:srgbClr>
                </a:outerShdw>
              </a:effectLst>
            </a:endParaRPr>
          </a:p>
        </p:txBody>
      </p:sp>
      <p:sp>
        <p:nvSpPr>
          <p:cNvPr id="4" name="Текст 2"/>
          <p:cNvSpPr txBox="1">
            <a:spLocks/>
          </p:cNvSpPr>
          <p:nvPr/>
        </p:nvSpPr>
        <p:spPr>
          <a:xfrm>
            <a:off x="1350001" y="1703672"/>
            <a:ext cx="3070537" cy="4581624"/>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rmAutofit/>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pPr algn="ctr"/>
            <a:r>
              <a:rPr lang="ru-RU" b="1" dirty="0" smtClean="0">
                <a:solidFill>
                  <a:schemeClr val="bg1"/>
                </a:solidFill>
                <a:effectLst>
                  <a:outerShdw blurRad="38100" dist="38100" dir="2700000" algn="tl">
                    <a:srgbClr val="000000">
                      <a:alpha val="43137"/>
                    </a:srgbClr>
                  </a:outerShdw>
                </a:effectLst>
              </a:rPr>
              <a:t>Объявление </a:t>
            </a:r>
            <a:r>
              <a:rPr lang="ru-RU" b="1" dirty="0">
                <a:solidFill>
                  <a:schemeClr val="bg1"/>
                </a:solidFill>
                <a:effectLst>
                  <a:outerShdw blurRad="38100" dist="38100" dir="2700000" algn="tl">
                    <a:srgbClr val="000000">
                      <a:alpha val="43137"/>
                    </a:srgbClr>
                  </a:outerShdw>
                </a:effectLst>
              </a:rPr>
              <a:t>о проведении дистанционной контрольной закупки осуществляется путем принятия решения о проведении дистанционной контрольной закупки и размещения акта в ЕРКНМ не позднее чем на следующий раб. </a:t>
            </a:r>
            <a:r>
              <a:rPr lang="ru-RU" b="1" dirty="0" smtClean="0">
                <a:solidFill>
                  <a:schemeClr val="bg1"/>
                </a:solidFill>
                <a:effectLst>
                  <a:outerShdw blurRad="38100" dist="38100" dir="2700000" algn="tl">
                    <a:srgbClr val="000000">
                      <a:alpha val="43137"/>
                    </a:srgbClr>
                  </a:outerShdw>
                </a:effectLst>
              </a:rPr>
              <a:t>день </a:t>
            </a:r>
            <a:r>
              <a:rPr lang="ru-RU" b="1" dirty="0">
                <a:solidFill>
                  <a:schemeClr val="bg1"/>
                </a:solidFill>
                <a:effectLst>
                  <a:outerShdw blurRad="38100" dist="38100" dir="2700000" algn="tl">
                    <a:srgbClr val="000000">
                      <a:alpha val="43137"/>
                    </a:srgbClr>
                  </a:outerShdw>
                </a:effectLst>
              </a:rPr>
              <a:t>после проведения закупки </a:t>
            </a:r>
            <a:endParaRPr lang="ru-RU" b="1" dirty="0">
              <a:solidFill>
                <a:schemeClr val="bg1"/>
              </a:solidFill>
              <a:effectLst>
                <a:outerShdw blurRad="38100" dist="38100" dir="2700000" algn="tl">
                  <a:srgbClr val="000000">
                    <a:alpha val="43137"/>
                  </a:srgbClr>
                </a:outerShdw>
              </a:effectLst>
              <a:hlinkClick r:id="rId2"/>
            </a:endParaRPr>
          </a:p>
        </p:txBody>
      </p:sp>
      <p:sp>
        <p:nvSpPr>
          <p:cNvPr id="5" name="Текст 2"/>
          <p:cNvSpPr txBox="1">
            <a:spLocks/>
          </p:cNvSpPr>
          <p:nvPr/>
        </p:nvSpPr>
        <p:spPr>
          <a:xfrm>
            <a:off x="4673457" y="1703672"/>
            <a:ext cx="3070537" cy="4581625"/>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Autofit/>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pPr algn="ctr"/>
            <a:r>
              <a:rPr lang="ru-RU" b="1" dirty="0" smtClean="0">
                <a:solidFill>
                  <a:schemeClr val="bg1"/>
                </a:solidFill>
                <a:effectLst>
                  <a:outerShdw blurRad="38100" dist="38100" dir="2700000" algn="tl">
                    <a:srgbClr val="000000">
                      <a:alpha val="43137"/>
                    </a:srgbClr>
                  </a:outerShdw>
                </a:effectLst>
              </a:rPr>
              <a:t>Возврат </a:t>
            </a:r>
            <a:r>
              <a:rPr lang="ru-RU" b="1" dirty="0">
                <a:solidFill>
                  <a:schemeClr val="bg1"/>
                </a:solidFill>
                <a:effectLst>
                  <a:outerShdw blurRad="38100" dist="38100" dir="2700000" algn="tl">
                    <a:srgbClr val="000000">
                      <a:alpha val="43137"/>
                    </a:srgbClr>
                  </a:outerShdw>
                </a:effectLst>
              </a:rPr>
              <a:t>продукции (товаров), результатов выполненных работ или оказанных услуг (если возврат возможен исходя из характера продукции (товаров), результатов </a:t>
            </a:r>
            <a:r>
              <a:rPr lang="ru-RU" b="1" dirty="0" smtClean="0">
                <a:solidFill>
                  <a:schemeClr val="bg1"/>
                </a:solidFill>
                <a:effectLst>
                  <a:outerShdw blurRad="38100" dist="38100" dir="2700000" algn="tl">
                    <a:srgbClr val="000000">
                      <a:alpha val="43137"/>
                    </a:srgbClr>
                  </a:outerShdw>
                </a:effectLst>
              </a:rPr>
              <a:t>работы (услуги</a:t>
            </a:r>
            <a:r>
              <a:rPr lang="ru-RU" b="1" dirty="0">
                <a:solidFill>
                  <a:schemeClr val="bg1"/>
                </a:solidFill>
                <a:effectLst>
                  <a:outerShdw blurRad="38100" dist="38100" dir="2700000" algn="tl">
                    <a:srgbClr val="000000">
                      <a:alpha val="43137"/>
                    </a:srgbClr>
                  </a:outerShdw>
                </a:effectLst>
              </a:rPr>
              <a:t>) осуществляется в порядке, </a:t>
            </a:r>
            <a:r>
              <a:rPr lang="ru-RU" b="1" dirty="0" smtClean="0">
                <a:solidFill>
                  <a:schemeClr val="bg1"/>
                </a:solidFill>
                <a:effectLst>
                  <a:outerShdw blurRad="38100" dist="38100" dir="2700000" algn="tl">
                    <a:srgbClr val="000000">
                      <a:alpha val="43137"/>
                    </a:srgbClr>
                  </a:outerShdw>
                </a:effectLst>
              </a:rPr>
              <a:t>применяемом КЛ при </a:t>
            </a:r>
            <a:r>
              <a:rPr lang="ru-RU" b="1" dirty="0">
                <a:solidFill>
                  <a:schemeClr val="bg1"/>
                </a:solidFill>
                <a:effectLst>
                  <a:outerShdw blurRad="38100" dist="38100" dir="2700000" algn="tl">
                    <a:srgbClr val="000000">
                      <a:alpha val="43137"/>
                    </a:srgbClr>
                  </a:outerShdw>
                </a:effectLst>
              </a:rPr>
              <a:t>совершении </a:t>
            </a:r>
            <a:r>
              <a:rPr lang="ru-RU" b="1" dirty="0" smtClean="0">
                <a:solidFill>
                  <a:schemeClr val="bg1"/>
                </a:solidFill>
                <a:effectLst>
                  <a:outerShdw blurRad="38100" dist="38100" dir="2700000" algn="tl">
                    <a:srgbClr val="000000">
                      <a:alpha val="43137"/>
                    </a:srgbClr>
                  </a:outerShdw>
                </a:effectLst>
              </a:rPr>
              <a:t>сделки</a:t>
            </a:r>
            <a:endParaRPr lang="ru-RU" b="1" dirty="0">
              <a:solidFill>
                <a:schemeClr val="bg1"/>
              </a:solidFill>
              <a:effectLst>
                <a:outerShdw blurRad="38100" dist="38100" dir="2700000" algn="tl">
                  <a:srgbClr val="000000">
                    <a:alpha val="43137"/>
                  </a:srgbClr>
                </a:outerShdw>
              </a:effectLst>
            </a:endParaRPr>
          </a:p>
        </p:txBody>
      </p:sp>
      <p:sp>
        <p:nvSpPr>
          <p:cNvPr id="7" name="Текст 2"/>
          <p:cNvSpPr txBox="1">
            <a:spLocks/>
          </p:cNvSpPr>
          <p:nvPr/>
        </p:nvSpPr>
        <p:spPr>
          <a:xfrm>
            <a:off x="7996913" y="1703672"/>
            <a:ext cx="2889260" cy="4581624"/>
          </a:xfrm>
          <a:prstGeom prst="rect">
            <a:avLst/>
          </a:prstGeom>
          <a:solidFill>
            <a:schemeClr val="tx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rmAutofit/>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2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0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900" b="0" i="0" kern="1200">
                <a:solidFill>
                  <a:schemeClr val="tx1"/>
                </a:solidFill>
                <a:latin typeface="+mj-lt"/>
                <a:ea typeface="+mj-ea"/>
                <a:cs typeface="+mj-cs"/>
              </a:defRPr>
            </a:lvl9pPr>
          </a:lstStyle>
          <a:p>
            <a:pPr algn="ctr"/>
            <a:r>
              <a:rPr lang="ru-RU" b="1" dirty="0">
                <a:solidFill>
                  <a:schemeClr val="bg1"/>
                </a:solidFill>
                <a:effectLst>
                  <a:outerShdw blurRad="38100" dist="38100" dir="2700000" algn="tl">
                    <a:srgbClr val="000000">
                      <a:alpha val="43137"/>
                    </a:srgbClr>
                  </a:outerShdw>
                </a:effectLst>
              </a:rPr>
              <a:t>Возврат денежных средств КНО – путем незамедлительного возврата наличных денежных средств или принятия по возврату  безналичных средств (если возврат возможен исходя из характера продукции (товара), результатов выполненной работы или оказанной услуги</a:t>
            </a:r>
            <a:r>
              <a:rPr lang="ru-RU" b="1" dirty="0" smtClean="0">
                <a:solidFill>
                  <a:schemeClr val="bg1"/>
                </a:solidFill>
                <a:effectLst>
                  <a:outerShdw blurRad="38100" dist="38100" dir="2700000" algn="tl">
                    <a:srgbClr val="000000">
                      <a:alpha val="43137"/>
                    </a:srgbClr>
                  </a:outerShdw>
                </a:effectLst>
              </a:rPr>
              <a:t>)</a:t>
            </a:r>
            <a:endParaRPr lang="ru-RU"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43720172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он">
  <a:themeElements>
    <a:clrScheme name="Ион">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Ион">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Ио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1370</TotalTime>
  <Words>3385</Words>
  <Application>Microsoft Office PowerPoint</Application>
  <PresentationFormat>Широкоэкранный</PresentationFormat>
  <Paragraphs>276</Paragraphs>
  <Slides>30</Slides>
  <Notes>7</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30</vt:i4>
      </vt:variant>
    </vt:vector>
  </HeadingPairs>
  <TitlesOfParts>
    <vt:vector size="37" baseType="lpstr">
      <vt:lpstr>Arial</vt:lpstr>
      <vt:lpstr>Calibri</vt:lpstr>
      <vt:lpstr>Century Gothic</vt:lpstr>
      <vt:lpstr>Trebuchet MS</vt:lpstr>
      <vt:lpstr>Wingdings</vt:lpstr>
      <vt:lpstr>Wingdings 3</vt:lpstr>
      <vt:lpstr>Ион</vt:lpstr>
      <vt:lpstr>Проведение контрольных (надзорных) мероприятий</vt:lpstr>
      <vt:lpstr>Презентация PowerPoint</vt:lpstr>
      <vt:lpstr>ПРИ ПРОВЕДЕНИИ КНМ: </vt:lpstr>
      <vt:lpstr>ПРИ ПРОВЕДЕНИИ КНМ </vt:lpstr>
      <vt:lpstr>ВНЕПЛАНОВЫЕ КНМ </vt:lpstr>
      <vt:lpstr>ВНЕПЛАНОВЫЕ КНМ </vt:lpstr>
      <vt:lpstr>Контрольная закупка</vt:lpstr>
      <vt:lpstr>Завершение контрольной закупки (за исключением дистанционной)</vt:lpstr>
      <vt:lpstr>Дистанционная  контрольная закупка</vt:lpstr>
      <vt:lpstr>Контрольная закупка </vt:lpstr>
      <vt:lpstr>Мониторинговая закупка</vt:lpstr>
      <vt:lpstr>Завершение мониторинговой закупки </vt:lpstr>
      <vt:lpstr>Мониторинговая закупка </vt:lpstr>
      <vt:lpstr>Выборочный контроль</vt:lpstr>
      <vt:lpstr>Выборочный контроль </vt:lpstr>
      <vt:lpstr>Выборочный контроль </vt:lpstr>
      <vt:lpstr>Инспекционный визит</vt:lpstr>
      <vt:lpstr>Инспекционный визит </vt:lpstr>
      <vt:lpstr>Рейдовый осмотр</vt:lpstr>
      <vt:lpstr>Рейдовый осмотр</vt:lpstr>
      <vt:lpstr>Рейдовый осмотр </vt:lpstr>
      <vt:lpstr>Документарная проверка</vt:lpstr>
      <vt:lpstr>Документарная проверка</vt:lpstr>
      <vt:lpstr>Документарная проверка </vt:lpstr>
      <vt:lpstr>Выездная проверка</vt:lpstr>
      <vt:lpstr>Выездная проверка</vt:lpstr>
      <vt:lpstr>Выездная проверка </vt:lpstr>
      <vt:lpstr>Наблюдение за соблюдением ОТ (мониторинг безопасности)</vt:lpstr>
      <vt:lpstr>Выездное обследование</vt:lpstr>
      <vt:lpstr>Выездное обследование</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User_501_1</dc:creator>
  <cp:lastModifiedBy>User_501_1</cp:lastModifiedBy>
  <cp:revision>268</cp:revision>
  <dcterms:created xsi:type="dcterms:W3CDTF">2026-04-23T08:38:09Z</dcterms:created>
  <dcterms:modified xsi:type="dcterms:W3CDTF">2026-05-25T13:26:02Z</dcterms:modified>
</cp:coreProperties>
</file>