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CEA8D-35C9-4B37-B05D-3AB3D6D1DFE9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077D4-7CA2-4E4B-B590-3CE4DFC9B4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929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CEA8D-35C9-4B37-B05D-3AB3D6D1DFE9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077D4-7CA2-4E4B-B590-3CE4DFC9B4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700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CEA8D-35C9-4B37-B05D-3AB3D6D1DFE9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077D4-7CA2-4E4B-B590-3CE4DFC9B4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163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CEA8D-35C9-4B37-B05D-3AB3D6D1DFE9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077D4-7CA2-4E4B-B590-3CE4DFC9B46C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7636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CEA8D-35C9-4B37-B05D-3AB3D6D1DFE9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077D4-7CA2-4E4B-B590-3CE4DFC9B4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9227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CEA8D-35C9-4B37-B05D-3AB3D6D1DFE9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077D4-7CA2-4E4B-B590-3CE4DFC9B4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6289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CEA8D-35C9-4B37-B05D-3AB3D6D1DFE9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077D4-7CA2-4E4B-B590-3CE4DFC9B4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5150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CEA8D-35C9-4B37-B05D-3AB3D6D1DFE9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077D4-7CA2-4E4B-B590-3CE4DFC9B4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0357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CEA8D-35C9-4B37-B05D-3AB3D6D1DFE9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077D4-7CA2-4E4B-B590-3CE4DFC9B4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5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CEA8D-35C9-4B37-B05D-3AB3D6D1DFE9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077D4-7CA2-4E4B-B590-3CE4DFC9B4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226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CEA8D-35C9-4B37-B05D-3AB3D6D1DFE9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077D4-7CA2-4E4B-B590-3CE4DFC9B4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886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CEA8D-35C9-4B37-B05D-3AB3D6D1DFE9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077D4-7CA2-4E4B-B590-3CE4DFC9B4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56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CEA8D-35C9-4B37-B05D-3AB3D6D1DFE9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077D4-7CA2-4E4B-B590-3CE4DFC9B4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708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CEA8D-35C9-4B37-B05D-3AB3D6D1DFE9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077D4-7CA2-4E4B-B590-3CE4DFC9B4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371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CEA8D-35C9-4B37-B05D-3AB3D6D1DFE9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077D4-7CA2-4E4B-B590-3CE4DFC9B4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446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CEA8D-35C9-4B37-B05D-3AB3D6D1DFE9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077D4-7CA2-4E4B-B590-3CE4DFC9B4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136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CEA8D-35C9-4B37-B05D-3AB3D6D1DFE9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077D4-7CA2-4E4B-B590-3CE4DFC9B4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397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29CEA8D-35C9-4B37-B05D-3AB3D6D1DFE9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077D4-7CA2-4E4B-B590-3CE4DFC9B4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508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5400" dirty="0" smtClean="0"/>
              <a:t>Исполнение решений контрольных (надзорных) органов </a:t>
            </a:r>
            <a:endParaRPr lang="ru-RU" sz="5400" dirty="0"/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4696" y="5648597"/>
            <a:ext cx="8824912" cy="860425"/>
          </a:xfrm>
        </p:spPr>
        <p:txBody>
          <a:bodyPr>
            <a:normAutofit fontScale="92500" lnSpcReduction="20000"/>
          </a:bodyPr>
          <a:lstStyle/>
          <a:p>
            <a:pPr lvl="0" algn="r" defTabSz="914400">
              <a:spcBef>
                <a:spcPts val="0"/>
              </a:spcBef>
              <a:buClrTx/>
              <a:buSzTx/>
            </a:pP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Памятка по Федеральному закону от 31.07.2020 </a:t>
            </a:r>
            <a:r>
              <a:rPr lang="en-US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 </a:t>
            </a:r>
            <a:r>
              <a:rPr lang="en-US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248-</a:t>
            </a:r>
            <a:r>
              <a:rPr lang="ru-RU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ФЗ </a:t>
            </a:r>
            <a:endParaRPr lang="ru-RU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0" algn="r" defTabSz="914400">
              <a:spcBef>
                <a:spcPts val="0"/>
              </a:spcBef>
              <a:buClrTx/>
              <a:buSzTx/>
            </a:pP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"О государственном контроле (надзоре) и муниципальном </a:t>
            </a:r>
            <a:r>
              <a:rPr lang="ru-RU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контроле в </a:t>
            </a: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Российской Федерации"</a:t>
            </a:r>
          </a:p>
          <a:p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6513302" y="776881"/>
            <a:ext cx="5112603" cy="133124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управление мониторинга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контрольно-надзорной деятельности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Министерства экономического развития,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занятости населения и туризма Курской области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1449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640" y="426720"/>
            <a:ext cx="9789025" cy="1006569"/>
          </a:xfrm>
        </p:spPr>
        <p:txBody>
          <a:bodyPr/>
          <a:lstStyle/>
          <a:p>
            <a:pPr algn="ctr"/>
            <a:r>
              <a:rPr lang="ru-RU" sz="3600" b="1" dirty="0" smtClean="0"/>
              <a:t>Органы, осуществляющие контроль за исполнением решений КНО</a:t>
            </a:r>
            <a:endParaRPr lang="ru-RU" sz="36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47733" y="3292986"/>
            <a:ext cx="3097248" cy="1566398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>
              <a:solidFill>
                <a:schemeClr val="tx1"/>
              </a:solidFill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Контроль за исполнением решения – КНО, его вынесший</a:t>
            </a: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599907" y="4676500"/>
            <a:ext cx="4576353" cy="1663337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должностное лицо КНО, вынесшего решения вправе изменить решение в сторону </a:t>
            </a:r>
            <a:r>
              <a:rPr lang="ru-RU" sz="2000" b="1" dirty="0" smtClean="0">
                <a:solidFill>
                  <a:srgbClr val="C00000"/>
                </a:solidFill>
              </a:rPr>
              <a:t>улучшения</a:t>
            </a:r>
            <a:r>
              <a:rPr lang="ru-RU" sz="2000" b="1" dirty="0" smtClean="0">
                <a:solidFill>
                  <a:schemeClr val="tx1"/>
                </a:solidFill>
              </a:rPr>
              <a:t> положения КЛ</a:t>
            </a: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599908" y="2046513"/>
            <a:ext cx="4576352" cy="1846218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ходатайство КЛ, представление инспектора, решение уполномоченного на рассмотрение жалоб органа</a:t>
            </a:r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7514850" y="4023358"/>
            <a:ext cx="746466" cy="522514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275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7516" y="157213"/>
            <a:ext cx="9789025" cy="1006569"/>
          </a:xfrm>
        </p:spPr>
        <p:txBody>
          <a:bodyPr/>
          <a:lstStyle/>
          <a:p>
            <a:pPr algn="ctr"/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Вопросы, связанные с исполнением решения КНО</a:t>
            </a:r>
            <a:endParaRPr lang="ru-RU" sz="36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74282" y="1377538"/>
            <a:ext cx="10241280" cy="66137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ходатайство КЛ (представление инспектора)</a:t>
            </a:r>
            <a:endParaRPr lang="ru-RU" sz="20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174282" y="2762370"/>
            <a:ext cx="3311091" cy="1328366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>
              <a:solidFill>
                <a:schemeClr val="tx1"/>
              </a:solidFill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д</a:t>
            </a:r>
            <a:r>
              <a:rPr lang="ru-RU" b="1" dirty="0" smtClean="0">
                <a:solidFill>
                  <a:schemeClr val="tx1"/>
                </a:solidFill>
              </a:rPr>
              <a:t>олжностное лицо КНО, вынесшего решение (иное уполномоченное лицо)</a:t>
            </a:r>
          </a:p>
          <a:p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174282" y="4511002"/>
            <a:ext cx="7257450" cy="2095476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tx1"/>
                </a:solidFill>
              </a:rPr>
              <a:t>разъяснение способа и порядка исполнения решения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tx1"/>
                </a:solidFill>
              </a:rPr>
              <a:t>отсрочка исполнения решения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tx1"/>
                </a:solidFill>
              </a:rPr>
              <a:t>приостановление исполнения решения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tx1"/>
                </a:solidFill>
              </a:rPr>
              <a:t>возобновление ранее приостановленного решения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chemeClr val="tx1"/>
                </a:solidFill>
              </a:rPr>
              <a:t>п</a:t>
            </a:r>
            <a:r>
              <a:rPr lang="ru-RU" b="1" dirty="0" smtClean="0">
                <a:solidFill>
                  <a:schemeClr val="tx1"/>
                </a:solidFill>
              </a:rPr>
              <a:t>рекращение исполнения решения</a:t>
            </a:r>
          </a:p>
          <a:p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464743" y="2762369"/>
            <a:ext cx="1660358" cy="1328367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5 рабочих дней</a:t>
            </a:r>
          </a:p>
          <a:p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2456594" y="2133955"/>
            <a:ext cx="746466" cy="522514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104471" y="2762370"/>
            <a:ext cx="3311091" cy="1260990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>
              <a:solidFill>
                <a:schemeClr val="tx1"/>
              </a:solidFill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у</a:t>
            </a:r>
            <a:r>
              <a:rPr lang="ru-RU" b="1" dirty="0" smtClean="0">
                <a:solidFill>
                  <a:schemeClr val="tx1"/>
                </a:solidFill>
              </a:rPr>
              <a:t>ведомление КЛ (неявка без уважительных причин – в отсутствие) </a:t>
            </a: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4594860" y="2995792"/>
            <a:ext cx="760396" cy="729185"/>
          </a:xfrm>
          <a:prstGeom prst="right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7234588" y="3028272"/>
            <a:ext cx="760396" cy="729185"/>
          </a:xfrm>
          <a:prstGeom prst="right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9130364" y="4516941"/>
            <a:ext cx="2285198" cy="2089537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Решение доводится до КЛ</a:t>
            </a:r>
            <a:endParaRPr lang="ru-RU" sz="20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153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7516" y="157213"/>
            <a:ext cx="9789025" cy="1006569"/>
          </a:xfrm>
        </p:spPr>
        <p:txBody>
          <a:bodyPr/>
          <a:lstStyle/>
          <a:p>
            <a:pPr algn="ctr"/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Отсрочка исполнения решения КНО</a:t>
            </a:r>
            <a:endParaRPr lang="ru-RU" sz="36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44893" y="1900852"/>
            <a:ext cx="11251932" cy="768897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обстоятельства, препятствующие исполнению решения в установленные им сроки</a:t>
            </a:r>
            <a:endParaRPr lang="ru-RU" sz="20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77516" y="5002286"/>
            <a:ext cx="11184556" cy="847023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должностное лицо КНО вправе принять решение об отсрочке на срок до одного года</a:t>
            </a:r>
          </a:p>
          <a:p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5472028" y="2792940"/>
            <a:ext cx="746466" cy="522514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77516" y="3436019"/>
            <a:ext cx="11251933" cy="802623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порядок, предусмотренный для обжалования решений КНО, действий (бездействий) их должностных лиц </a:t>
            </a: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5524393" y="4319019"/>
            <a:ext cx="746466" cy="522514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477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0230" y="91873"/>
            <a:ext cx="9789025" cy="865399"/>
          </a:xfrm>
        </p:spPr>
        <p:txBody>
          <a:bodyPr/>
          <a:lstStyle/>
          <a:p>
            <a:pPr algn="ctr"/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Окончание исполнения решения КНО</a:t>
            </a:r>
            <a:endParaRPr lang="ru-RU" sz="36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74282" y="1377538"/>
            <a:ext cx="10241280" cy="66137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КНО оценивает исполнение решения</a:t>
            </a: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174282" y="2762369"/>
            <a:ext cx="2795191" cy="265665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>
                <a:solidFill>
                  <a:schemeClr val="tx1"/>
                </a:solidFill>
              </a:rPr>
              <a:t>п</a:t>
            </a:r>
            <a:r>
              <a:rPr lang="ru-RU" sz="2000" b="1" dirty="0" smtClean="0">
                <a:solidFill>
                  <a:schemeClr val="tx1"/>
                </a:solidFill>
              </a:rPr>
              <a:t>о истечении срока исполнения предписания об устранении выявленных нарушений ОТ</a:t>
            </a:r>
            <a:endParaRPr lang="ru-RU" sz="20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889633" y="2762369"/>
            <a:ext cx="2958819" cy="2656653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до истечения срока исполнения предписания - при представлении КЛ документов и сведений </a:t>
            </a:r>
            <a:endParaRPr lang="ru-RU" sz="20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2143773" y="2139383"/>
            <a:ext cx="746466" cy="522514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576108" y="2762369"/>
            <a:ext cx="2839453" cy="2656653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при получении информации в рамках наблюдения за соблюдением ОТ (мониторинга безопасности)</a:t>
            </a:r>
          </a:p>
          <a:p>
            <a:endParaRPr lang="ru-RU" sz="1600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5995809" y="2139383"/>
            <a:ext cx="746466" cy="522514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9622601" y="2139383"/>
            <a:ext cx="746466" cy="522514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964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0230" y="91873"/>
            <a:ext cx="9789025" cy="865399"/>
          </a:xfrm>
        </p:spPr>
        <p:txBody>
          <a:bodyPr/>
          <a:lstStyle/>
          <a:p>
            <a:pPr algn="ctr"/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Окончание исполнения решения КНО</a:t>
            </a:r>
            <a:endParaRPr lang="ru-RU" sz="36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83424" y="2629712"/>
            <a:ext cx="10241280" cy="478702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КНО оценивает исполнение решения путем проведения</a:t>
            </a: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89768" y="3711227"/>
            <a:ext cx="1652359" cy="1303535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к</a:t>
            </a:r>
            <a:r>
              <a:rPr lang="ru-RU" b="1" dirty="0" smtClean="0">
                <a:solidFill>
                  <a:schemeClr val="tx1"/>
                </a:solidFill>
              </a:rPr>
              <a:t>онтроль-ной закупки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091640" y="3730476"/>
            <a:ext cx="1678849" cy="1284286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монито</a:t>
            </a:r>
            <a:r>
              <a:rPr lang="ru-RU" b="1" dirty="0" smtClean="0">
                <a:solidFill>
                  <a:schemeClr val="tx1"/>
                </a:solidFill>
              </a:rPr>
              <a:t>-ринговой закупки</a:t>
            </a: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1499787" y="3149717"/>
            <a:ext cx="414791" cy="522514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002506" y="3757356"/>
            <a:ext cx="1723243" cy="1257406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выбороч-ного</a:t>
            </a:r>
            <a:r>
              <a:rPr lang="ru-RU" b="1" dirty="0" smtClean="0">
                <a:solidFill>
                  <a:schemeClr val="tx1"/>
                </a:solidFill>
              </a:rPr>
              <a:t> контроля</a:t>
            </a:r>
            <a:endParaRPr lang="ru-RU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5530831" y="2091543"/>
            <a:ext cx="746466" cy="477304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5695424" y="3164518"/>
            <a:ext cx="417279" cy="522514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75168" y="1208024"/>
            <a:ext cx="10149536" cy="791767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документы, материалы и сведения КЛ не предоставлены либо невозможно сделать вывод об исполнении решения</a:t>
            </a:r>
          </a:p>
        </p:txBody>
      </p:sp>
      <p:sp>
        <p:nvSpPr>
          <p:cNvPr id="18" name="Стрелка вниз 17"/>
          <p:cNvSpPr/>
          <p:nvPr/>
        </p:nvSpPr>
        <p:spPr>
          <a:xfrm>
            <a:off x="2569960" y="3177416"/>
            <a:ext cx="401922" cy="2289733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3740901" y="3177416"/>
            <a:ext cx="421397" cy="522514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8652797" y="3177416"/>
            <a:ext cx="385326" cy="2289733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9174733" y="3738333"/>
            <a:ext cx="1682356" cy="1199425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инспекци-онного</a:t>
            </a:r>
            <a:r>
              <a:rPr lang="ru-RU" b="1" dirty="0" smtClean="0">
                <a:solidFill>
                  <a:schemeClr val="tx1"/>
                </a:solidFill>
              </a:rPr>
              <a:t> визита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957766" y="3730476"/>
            <a:ext cx="1594120" cy="1199425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р</a:t>
            </a:r>
            <a:r>
              <a:rPr lang="ru-RU" b="1" dirty="0" smtClean="0">
                <a:solidFill>
                  <a:schemeClr val="tx1"/>
                </a:solidFill>
              </a:rPr>
              <a:t>ейдового осмотра</a:t>
            </a:r>
          </a:p>
        </p:txBody>
      </p:sp>
      <p:sp>
        <p:nvSpPr>
          <p:cNvPr id="23" name="Стрелка вниз 22"/>
          <p:cNvSpPr/>
          <p:nvPr/>
        </p:nvSpPr>
        <p:spPr>
          <a:xfrm>
            <a:off x="7488235" y="3177416"/>
            <a:ext cx="417279" cy="522514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9807271" y="3177416"/>
            <a:ext cx="417279" cy="522514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783424" y="5536151"/>
            <a:ext cx="3950225" cy="1009028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документарной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проверки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242153" y="5536151"/>
            <a:ext cx="3614936" cy="960901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в</a:t>
            </a:r>
            <a:r>
              <a:rPr lang="ru-RU" b="1" dirty="0" smtClean="0">
                <a:solidFill>
                  <a:schemeClr val="tx1"/>
                </a:solidFill>
              </a:rPr>
              <a:t>ыездной проверки (если решение по итогам выездной проверки)</a:t>
            </a:r>
          </a:p>
        </p:txBody>
      </p:sp>
    </p:spTree>
    <p:extLst>
      <p:ext uri="{BB962C8B-B14F-4D97-AF65-F5344CB8AC3E}">
        <p14:creationId xmlns:p14="http://schemas.microsoft.com/office/powerpoint/2010/main" val="1982382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1197660" y="2049614"/>
            <a:ext cx="2387524" cy="1590399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поручению Президента РФ, Правительства РФ </a:t>
            </a:r>
            <a:endParaRPr lang="ru-RU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290281" y="2051216"/>
            <a:ext cx="4049485" cy="1553052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требованию прокурора в рамках надзора за исполнением законом по поступившим обращениям </a:t>
            </a:r>
            <a:endParaRPr lang="ru-RU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2018189" y="1546478"/>
            <a:ext cx="746466" cy="442709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023985" y="2049614"/>
            <a:ext cx="2410902" cy="1553052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наступлению события, указанного в программе проверок</a:t>
            </a:r>
            <a:endParaRPr lang="ru-RU" b="1" dirty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5875888" y="1546478"/>
            <a:ext cx="746466" cy="446178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9802275" y="1546478"/>
            <a:ext cx="746466" cy="430874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3717308" y="1546478"/>
            <a:ext cx="401922" cy="2223611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8510818" y="1535195"/>
            <a:ext cx="401922" cy="2284361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060506" y="3864449"/>
            <a:ext cx="4815382" cy="2649561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поступлению</a:t>
            </a:r>
            <a:r>
              <a:rPr lang="ru-RU" b="1" dirty="0" smtClean="0"/>
              <a:t> </a:t>
            </a:r>
            <a:r>
              <a:rPr lang="ru-RU" b="1" dirty="0"/>
              <a:t>от </a:t>
            </a:r>
            <a:r>
              <a:rPr lang="ru-RU" b="1" dirty="0" smtClean="0"/>
              <a:t> КЛ информации </a:t>
            </a:r>
            <a:r>
              <a:rPr lang="ru-RU" b="1" dirty="0"/>
              <a:t>об устранении </a:t>
            </a:r>
            <a:r>
              <a:rPr lang="ru-RU" b="1" dirty="0" smtClean="0"/>
              <a:t>нарушений ОТ, </a:t>
            </a:r>
            <a:r>
              <a:rPr lang="ru-RU" b="1" dirty="0"/>
              <a:t>выявленных в рамках процедур периодического подтверждения соответствия (компетентности</a:t>
            </a:r>
            <a:r>
              <a:rPr lang="ru-RU" b="1" dirty="0" smtClean="0"/>
              <a:t>) в </a:t>
            </a:r>
            <a:r>
              <a:rPr lang="ru-RU" b="1" dirty="0"/>
              <a:t>рамках разрешительных </a:t>
            </a:r>
            <a:r>
              <a:rPr lang="ru-RU" b="1" dirty="0" smtClean="0"/>
              <a:t>режимов бессрочного характера</a:t>
            </a:r>
            <a:endParaRPr lang="ru-RU" b="1" dirty="0"/>
          </a:p>
          <a:p>
            <a:r>
              <a:rPr lang="ru-RU" sz="1600" b="1" dirty="0" smtClean="0">
                <a:solidFill>
                  <a:schemeClr val="tx1"/>
                </a:solidFill>
              </a:rPr>
              <a:t> </a:t>
            </a: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622355" y="3878116"/>
            <a:ext cx="4793208" cy="263589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поступлению </a:t>
            </a:r>
            <a:r>
              <a:rPr lang="ru-RU" b="1" dirty="0"/>
              <a:t>обращений (заявлений) граждан в связи с защитой (восстановлением) своих нарушенных прав </a:t>
            </a:r>
            <a:r>
              <a:rPr lang="ru-RU" b="1" dirty="0" smtClean="0"/>
              <a:t>– (лицензионный контроль </a:t>
            </a:r>
            <a:r>
              <a:rPr lang="ru-RU" b="1" dirty="0"/>
              <a:t>за осуществлением предпринимательской деятельности по </a:t>
            </a:r>
            <a:r>
              <a:rPr lang="ru-RU" b="1" dirty="0" smtClean="0"/>
              <a:t>управлению МКД , региональный гос. жил. </a:t>
            </a:r>
            <a:r>
              <a:rPr lang="ru-RU" b="1" dirty="0"/>
              <a:t>к</a:t>
            </a:r>
            <a:r>
              <a:rPr lang="ru-RU" b="1" dirty="0" smtClean="0"/>
              <a:t>онтроль)</a:t>
            </a:r>
            <a:endParaRPr lang="ru-RU" b="1" dirty="0">
              <a:effectLst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010055" y="489764"/>
            <a:ext cx="10241280" cy="962353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КНО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согласования</a:t>
            </a:r>
            <a:r>
              <a:rPr 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</a:rPr>
              <a:t>с </a:t>
            </a:r>
            <a:r>
              <a:rPr lang="ru-RU" sz="2800" b="1" dirty="0" smtClean="0">
                <a:solidFill>
                  <a:schemeClr val="tx1"/>
                </a:solidFill>
              </a:rPr>
              <a:t>прокуратурой оценивает исполнение решения по КНМ, проведенному по</a:t>
            </a:r>
            <a:endParaRPr lang="ru-RU" sz="28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245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1205092" y="1546478"/>
            <a:ext cx="4438062" cy="1362185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по итогам КНМ установлено, что </a:t>
            </a:r>
            <a:r>
              <a:rPr lang="ru-RU" sz="2000" b="1" dirty="0" smtClean="0">
                <a:solidFill>
                  <a:srgbClr val="C00000"/>
                </a:solidFill>
              </a:rPr>
              <a:t>решение</a:t>
            </a:r>
            <a:r>
              <a:rPr lang="ru-RU" sz="2000" b="1" dirty="0" smtClean="0">
                <a:solidFill>
                  <a:schemeClr val="tx1"/>
                </a:solidFill>
              </a:rPr>
              <a:t> не исполнено или исполнено </a:t>
            </a:r>
            <a:r>
              <a:rPr lang="ru-RU" sz="2000" b="1" dirty="0" err="1" smtClean="0">
                <a:solidFill>
                  <a:schemeClr val="tx1"/>
                </a:solidFill>
              </a:rPr>
              <a:t>ненадлежаще</a:t>
            </a:r>
            <a:endParaRPr lang="ru-RU" sz="20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2927735" y="3012203"/>
            <a:ext cx="746466" cy="442709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141447" y="1536758"/>
            <a:ext cx="4217808" cy="1371906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>
                <a:solidFill>
                  <a:srgbClr val="C00000"/>
                </a:solidFill>
              </a:rPr>
              <a:t>п</a:t>
            </a:r>
            <a:r>
              <a:rPr lang="ru-RU" sz="2000" b="1" dirty="0" smtClean="0">
                <a:solidFill>
                  <a:srgbClr val="C00000"/>
                </a:solidFill>
              </a:rPr>
              <a:t>редписание</a:t>
            </a:r>
            <a:r>
              <a:rPr lang="ru-RU" sz="2000" b="1" dirty="0" smtClean="0">
                <a:solidFill>
                  <a:schemeClr val="tx1"/>
                </a:solidFill>
              </a:rPr>
              <a:t> не исполнено в установленные сроки</a:t>
            </a:r>
            <a:endParaRPr lang="ru-RU" sz="2000" b="1" dirty="0" smtClean="0">
              <a:solidFill>
                <a:schemeClr val="tx1"/>
              </a:solidFill>
            </a:endParaRP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7877118" y="3057276"/>
            <a:ext cx="746466" cy="430874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205092" y="3558452"/>
            <a:ext cx="4438062" cy="177870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КНО выдает новое решение с новым сроком его исполнения</a:t>
            </a:r>
            <a:endParaRPr lang="ru-RU" sz="2000" b="1" dirty="0" smtClean="0">
              <a:solidFill>
                <a:schemeClr val="tx1"/>
              </a:solidFill>
            </a:endParaRPr>
          </a:p>
          <a:p>
            <a:r>
              <a:rPr lang="ru-RU" sz="1600" b="1" dirty="0" smtClean="0">
                <a:solidFill>
                  <a:schemeClr val="tx1"/>
                </a:solidFill>
              </a:rPr>
              <a:t> </a:t>
            </a:r>
          </a:p>
          <a:p>
            <a:endParaRPr 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213053" y="3579730"/>
            <a:ext cx="4359154" cy="1757426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/>
              </a:rPr>
              <a:t>меры по обеспечению исполнения предписания, в </a:t>
            </a:r>
            <a:r>
              <a:rPr lang="ru-RU" b="1" dirty="0" err="1" smtClean="0">
                <a:effectLst/>
              </a:rPr>
              <a:t>т.ч</a:t>
            </a:r>
            <a:r>
              <a:rPr lang="ru-RU" b="1" dirty="0" smtClean="0">
                <a:effectLst/>
              </a:rPr>
              <a:t>. обращение в суд с требованием о принудительном исполнении (если предусмотрено законом)</a:t>
            </a:r>
            <a:endParaRPr lang="ru-RU" b="1" dirty="0">
              <a:effectLst/>
            </a:endParaRPr>
          </a:p>
        </p:txBody>
      </p:sp>
      <p:sp>
        <p:nvSpPr>
          <p:cNvPr id="21" name="Заголовок 1"/>
          <p:cNvSpPr>
            <a:spLocks noGrp="1"/>
          </p:cNvSpPr>
          <p:nvPr>
            <p:ph type="title"/>
          </p:nvPr>
        </p:nvSpPr>
        <p:spPr>
          <a:xfrm>
            <a:off x="570230" y="91873"/>
            <a:ext cx="9789025" cy="865399"/>
          </a:xfrm>
        </p:spPr>
        <p:txBody>
          <a:bodyPr/>
          <a:lstStyle/>
          <a:p>
            <a:pPr algn="ctr"/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Окончание исполнения решения КНО</a:t>
            </a:r>
            <a:endParaRPr lang="ru-RU" sz="3600" b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205092" y="5836621"/>
            <a:ext cx="9367115" cy="547973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исполнение решения </a:t>
            </a:r>
            <a:r>
              <a:rPr lang="ru-RU" sz="2000" b="1" dirty="0" smtClean="0">
                <a:solidFill>
                  <a:srgbClr val="C00000"/>
                </a:solidFill>
              </a:rPr>
              <a:t>в полном объеме </a:t>
            </a:r>
            <a:r>
              <a:rPr lang="ru-RU" sz="2000" b="1" dirty="0" smtClean="0">
                <a:solidFill>
                  <a:schemeClr val="tx1"/>
                </a:solidFill>
              </a:rPr>
              <a:t>вносится в ЕРКНМ </a:t>
            </a:r>
          </a:p>
          <a:p>
            <a:endParaRPr lang="ru-RU" sz="2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39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735</TotalTime>
  <Words>417</Words>
  <Application>Microsoft Office PowerPoint</Application>
  <PresentationFormat>Широкоэкранный</PresentationFormat>
  <Paragraphs>119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Trebuchet MS</vt:lpstr>
      <vt:lpstr>Wingdings</vt:lpstr>
      <vt:lpstr>Wingdings 3</vt:lpstr>
      <vt:lpstr>Ион</vt:lpstr>
      <vt:lpstr>Исполнение решений контрольных (надзорных) органов </vt:lpstr>
      <vt:lpstr>Органы, осуществляющие контроль за исполнением решений КНО</vt:lpstr>
      <vt:lpstr>     Вопросы, связанные с исполнением решения КНО</vt:lpstr>
      <vt:lpstr>     Отсрочка исполнения решения КНО</vt:lpstr>
      <vt:lpstr>   Окончание исполнения решения КНО</vt:lpstr>
      <vt:lpstr>   Окончание исполнения решения КНО</vt:lpstr>
      <vt:lpstr>Презентация PowerPoint</vt:lpstr>
      <vt:lpstr>   Окончание исполнения решения КНО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Исполнение решений контрольных (надзорных) органов </dc:title>
  <dc:creator>User_501_1</dc:creator>
  <cp:lastModifiedBy>User_501_1</cp:lastModifiedBy>
  <cp:revision>83</cp:revision>
  <dcterms:created xsi:type="dcterms:W3CDTF">2026-05-18T16:06:18Z</dcterms:created>
  <dcterms:modified xsi:type="dcterms:W3CDTF">2026-05-20T15:33:45Z</dcterms:modified>
</cp:coreProperties>
</file>