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6929E-BA39-46A8-BC45-D3502D8E975A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15546-EA04-4494-8BB6-16914F5CC4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1008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6929E-BA39-46A8-BC45-D3502D8E975A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15546-EA04-4494-8BB6-16914F5CC4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428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6929E-BA39-46A8-BC45-D3502D8E975A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15546-EA04-4494-8BB6-16914F5CC4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02600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6929E-BA39-46A8-BC45-D3502D8E975A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15546-EA04-4494-8BB6-16914F5CC48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962465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6929E-BA39-46A8-BC45-D3502D8E975A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15546-EA04-4494-8BB6-16914F5CC4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36543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6929E-BA39-46A8-BC45-D3502D8E975A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15546-EA04-4494-8BB6-16914F5CC4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60524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6929E-BA39-46A8-BC45-D3502D8E975A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15546-EA04-4494-8BB6-16914F5CC4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9665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6929E-BA39-46A8-BC45-D3502D8E975A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15546-EA04-4494-8BB6-16914F5CC4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99797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6929E-BA39-46A8-BC45-D3502D8E975A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15546-EA04-4494-8BB6-16914F5CC4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088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6929E-BA39-46A8-BC45-D3502D8E975A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15546-EA04-4494-8BB6-16914F5CC4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5585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6929E-BA39-46A8-BC45-D3502D8E975A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15546-EA04-4494-8BB6-16914F5CC4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4807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6929E-BA39-46A8-BC45-D3502D8E975A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15546-EA04-4494-8BB6-16914F5CC4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8010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6929E-BA39-46A8-BC45-D3502D8E975A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15546-EA04-4494-8BB6-16914F5CC4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7782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6929E-BA39-46A8-BC45-D3502D8E975A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15546-EA04-4494-8BB6-16914F5CC4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742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6929E-BA39-46A8-BC45-D3502D8E975A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15546-EA04-4494-8BB6-16914F5CC4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316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6929E-BA39-46A8-BC45-D3502D8E975A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15546-EA04-4494-8BB6-16914F5CC4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7476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6929E-BA39-46A8-BC45-D3502D8E975A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15546-EA04-4494-8BB6-16914F5CC4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6208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336929E-BA39-46A8-BC45-D3502D8E975A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15546-EA04-4494-8BB6-16914F5CC4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1898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000" dirty="0" smtClean="0"/>
              <a:t>Независимая оценка соблюдения обязательных требований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27001" y="5413106"/>
            <a:ext cx="8825658" cy="861420"/>
          </a:xfrm>
        </p:spPr>
        <p:txBody>
          <a:bodyPr>
            <a:normAutofit/>
          </a:bodyPr>
          <a:lstStyle/>
          <a:p>
            <a:pPr algn="r" defTabSz="914400">
              <a:spcBef>
                <a:spcPts val="0"/>
              </a:spcBef>
              <a:buClrTx/>
              <a:buSzTx/>
            </a:pPr>
            <a:r>
              <a:rPr lang="ru-RU" sz="1600" b="1" cap="none" dirty="0">
                <a:solidFill>
                  <a:schemeClr val="tx1">
                    <a:lumMod val="85000"/>
                  </a:schemeClr>
                </a:solidFill>
                <a:latin typeface="Trebuchet MS" panose="020B0603020202020204"/>
                <a:ea typeface="+mn-ea"/>
                <a:cs typeface="+mn-cs"/>
              </a:rPr>
              <a:t>Памятка по Федеральному закону от 31.07.2020 </a:t>
            </a:r>
            <a:r>
              <a:rPr lang="en-US" sz="1600" b="1" cap="none" dirty="0">
                <a:solidFill>
                  <a:schemeClr val="tx1">
                    <a:lumMod val="85000"/>
                  </a:schemeClr>
                </a:solidFill>
                <a:latin typeface="Trebuchet MS" panose="020B0603020202020204"/>
                <a:ea typeface="+mn-ea"/>
                <a:cs typeface="+mn-cs"/>
              </a:rPr>
              <a:t>N 248-</a:t>
            </a:r>
            <a:r>
              <a:rPr lang="ru-RU" sz="1600" b="1" cap="none" dirty="0">
                <a:solidFill>
                  <a:schemeClr val="tx1">
                    <a:lumMod val="85000"/>
                  </a:schemeClr>
                </a:solidFill>
                <a:latin typeface="Trebuchet MS" panose="020B0603020202020204"/>
                <a:ea typeface="+mn-ea"/>
                <a:cs typeface="+mn-cs"/>
              </a:rPr>
              <a:t>ФЗ </a:t>
            </a:r>
            <a:endParaRPr lang="ru-RU" sz="1600" b="1" cap="none" dirty="0" smtClean="0">
              <a:solidFill>
                <a:schemeClr val="tx1">
                  <a:lumMod val="85000"/>
                </a:schemeClr>
              </a:solidFill>
              <a:latin typeface="Trebuchet MS" panose="020B0603020202020204"/>
              <a:ea typeface="+mn-ea"/>
              <a:cs typeface="+mn-cs"/>
            </a:endParaRPr>
          </a:p>
          <a:p>
            <a:pPr algn="r" defTabSz="914400">
              <a:spcBef>
                <a:spcPts val="0"/>
              </a:spcBef>
              <a:buClrTx/>
              <a:buSzTx/>
            </a:pPr>
            <a:r>
              <a:rPr lang="ru-RU" sz="1600" b="1" cap="none" dirty="0" smtClean="0">
                <a:solidFill>
                  <a:schemeClr val="tx1">
                    <a:lumMod val="85000"/>
                  </a:schemeClr>
                </a:solidFill>
                <a:latin typeface="Trebuchet MS" panose="020B0603020202020204"/>
                <a:ea typeface="+mn-ea"/>
                <a:cs typeface="+mn-cs"/>
              </a:rPr>
              <a:t>"</a:t>
            </a:r>
            <a:r>
              <a:rPr lang="ru-RU" sz="1600" b="1" cap="none" dirty="0">
                <a:solidFill>
                  <a:schemeClr val="tx1">
                    <a:lumMod val="85000"/>
                  </a:schemeClr>
                </a:solidFill>
                <a:latin typeface="Trebuchet MS" panose="020B0603020202020204"/>
                <a:ea typeface="+mn-ea"/>
                <a:cs typeface="+mn-cs"/>
              </a:rPr>
              <a:t>О государственном контроле (надзоре) и муниципальном контроле </a:t>
            </a:r>
            <a:endParaRPr lang="ru-RU" sz="1600" b="1" cap="none" dirty="0" smtClean="0">
              <a:solidFill>
                <a:schemeClr val="tx1">
                  <a:lumMod val="85000"/>
                </a:schemeClr>
              </a:solidFill>
              <a:latin typeface="Trebuchet MS" panose="020B0603020202020204"/>
              <a:ea typeface="+mn-ea"/>
              <a:cs typeface="+mn-cs"/>
            </a:endParaRPr>
          </a:p>
          <a:p>
            <a:pPr algn="r" defTabSz="914400">
              <a:spcBef>
                <a:spcPts val="0"/>
              </a:spcBef>
              <a:buClrTx/>
              <a:buSzTx/>
            </a:pPr>
            <a:r>
              <a:rPr lang="ru-RU" sz="1600" b="1" cap="none" dirty="0" smtClean="0">
                <a:solidFill>
                  <a:schemeClr val="tx1">
                    <a:lumMod val="85000"/>
                  </a:schemeClr>
                </a:solidFill>
                <a:latin typeface="Trebuchet MS" panose="020B0603020202020204"/>
                <a:ea typeface="+mn-ea"/>
                <a:cs typeface="+mn-cs"/>
              </a:rPr>
              <a:t>в </a:t>
            </a:r>
            <a:r>
              <a:rPr lang="ru-RU" sz="1600" b="1" cap="none" dirty="0">
                <a:solidFill>
                  <a:schemeClr val="tx1">
                    <a:lumMod val="85000"/>
                  </a:schemeClr>
                </a:solidFill>
                <a:latin typeface="Trebuchet MS" panose="020B0603020202020204"/>
                <a:ea typeface="+mn-ea"/>
                <a:cs typeface="+mn-cs"/>
              </a:rPr>
              <a:t>Российской Федерации"</a:t>
            </a:r>
          </a:p>
          <a:p>
            <a:endParaRPr lang="ru-RU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028774" y="526893"/>
            <a:ext cx="5112603" cy="133124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 3" charset="2"/>
              <a:buNone/>
              <a:tabLst/>
              <a:defRPr/>
            </a:pPr>
            <a:r>
              <a:rPr kumimoji="0" lang="ru-RU" sz="19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</a:scheme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управление мониторинга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 3" charset="2"/>
              <a:buNone/>
              <a:tabLst/>
              <a:defRPr/>
            </a:pPr>
            <a:r>
              <a:rPr kumimoji="0" lang="ru-RU" sz="19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</a:scheme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контрольно-надзорной деятельности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 3" charset="2"/>
              <a:buNone/>
              <a:tabLst/>
              <a:defRPr/>
            </a:pPr>
            <a:r>
              <a:rPr kumimoji="0" lang="ru-RU" sz="19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</a:scheme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Министерства экономического развития,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 3" charset="2"/>
              <a:buNone/>
              <a:tabLst/>
              <a:defRPr/>
            </a:pPr>
            <a:r>
              <a:rPr kumimoji="0" lang="ru-RU" sz="19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</a:scheme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занятости населения и туризма Курской области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8180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7834" y="150223"/>
            <a:ext cx="8825659" cy="1173480"/>
          </a:xfrm>
        </p:spPr>
        <p:txBody>
          <a:bodyPr/>
          <a:lstStyle/>
          <a:p>
            <a:pPr algn="ctr"/>
            <a:r>
              <a:rPr lang="ru-RU" sz="3200" b="1" dirty="0" smtClean="0"/>
              <a:t>НЕЗАВИСИМАЯ ОЦЕНКА СОБЛЮДЕНИЯ ОТ</a:t>
            </a:r>
            <a:endParaRPr lang="ru-RU" sz="32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1111411" y="914400"/>
            <a:ext cx="10279400" cy="5512525"/>
          </a:xfrm>
        </p:spPr>
        <p:txBody>
          <a:bodyPr>
            <a:normAutofit/>
          </a:bodyPr>
          <a:lstStyle/>
          <a:p>
            <a:pPr algn="just"/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Независимая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</a:rPr>
              <a:t>оценка </a:t>
            </a:r>
            <a:r>
              <a:rPr lang="ru-RU" b="1" dirty="0" smtClean="0">
                <a:latin typeface="Times New Roman" panose="02020603050405020304" pitchFamily="18" charset="0"/>
              </a:rPr>
              <a:t>соблюдения КЛ ОТ и требования к оценке  – ФЗ о виде контроля </a:t>
            </a:r>
          </a:p>
          <a:p>
            <a:pPr algn="just"/>
            <a:endParaRPr lang="ru-RU" b="1" dirty="0">
              <a:latin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</a:rPr>
              <a:t>Независимая оценка – организациями</a:t>
            </a:r>
            <a:r>
              <a:rPr lang="ru-RU" b="1" dirty="0">
                <a:latin typeface="Times New Roman" panose="02020603050405020304" pitchFamily="18" charset="0"/>
              </a:rPr>
              <a:t>, независимыми от </a:t>
            </a:r>
            <a:r>
              <a:rPr lang="ru-RU" b="1" dirty="0" smtClean="0">
                <a:latin typeface="Times New Roman" panose="02020603050405020304" pitchFamily="18" charset="0"/>
              </a:rPr>
              <a:t> КНО и КЛ, </a:t>
            </a:r>
            <a:r>
              <a:rPr lang="ru-RU" b="1" dirty="0">
                <a:latin typeface="Times New Roman" panose="02020603050405020304" pitchFamily="18" charset="0"/>
              </a:rPr>
              <a:t>аккредитованными в национальной системе аккредитации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</a:rPr>
              <a:t>в форме органа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инспекции </a:t>
            </a:r>
            <a:r>
              <a:rPr lang="ru-RU" b="1" dirty="0" smtClean="0">
                <a:latin typeface="Times New Roman" panose="02020603050405020304" pitchFamily="18" charset="0"/>
              </a:rPr>
              <a:t>(Инспекция)</a:t>
            </a:r>
          </a:p>
          <a:p>
            <a:pPr algn="just"/>
            <a:endParaRPr lang="ru-RU" b="1" dirty="0">
              <a:latin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Объекты:</a:t>
            </a:r>
            <a:r>
              <a:rPr lang="ru-RU" b="1" dirty="0" smtClean="0">
                <a:latin typeface="Times New Roman" panose="02020603050405020304" pitchFamily="18" charset="0"/>
              </a:rPr>
              <a:t> деятельность</a:t>
            </a:r>
            <a:r>
              <a:rPr lang="ru-RU" b="1" dirty="0">
                <a:latin typeface="Times New Roman" panose="02020603050405020304" pitchFamily="18" charset="0"/>
              </a:rPr>
              <a:t>, действия </a:t>
            </a:r>
            <a:r>
              <a:rPr lang="ru-RU" b="1" dirty="0" smtClean="0">
                <a:latin typeface="Times New Roman" panose="02020603050405020304" pitchFamily="18" charset="0"/>
              </a:rPr>
              <a:t> КЛ и </a:t>
            </a:r>
            <a:r>
              <a:rPr lang="ru-RU" b="1" dirty="0">
                <a:latin typeface="Times New Roman" panose="02020603050405020304" pitchFamily="18" charset="0"/>
              </a:rPr>
              <a:t>(или) характеристики принадлежащих им материальных объектов, произведенная ими продукция (товары), в том числе в части соответствия </a:t>
            </a:r>
            <a:r>
              <a:rPr lang="ru-RU" b="1" dirty="0" smtClean="0">
                <a:latin typeface="Times New Roman" panose="02020603050405020304" pitchFamily="18" charset="0"/>
              </a:rPr>
              <a:t>обязательным техническим </a:t>
            </a:r>
            <a:r>
              <a:rPr lang="ru-RU" b="1" dirty="0">
                <a:latin typeface="Times New Roman" panose="02020603050405020304" pitchFamily="18" charset="0"/>
              </a:rPr>
              <a:t>регламентам и (или) иным </a:t>
            </a:r>
            <a:r>
              <a:rPr lang="ru-RU" b="1" dirty="0" smtClean="0">
                <a:latin typeface="Times New Roman" panose="02020603050405020304" pitchFamily="18" charset="0"/>
              </a:rPr>
              <a:t>обязательным стандартам</a:t>
            </a:r>
            <a:endParaRPr lang="ru-RU" b="1" dirty="0">
              <a:latin typeface="Times New Roman" panose="02020603050405020304" pitchFamily="18" charset="0"/>
            </a:endParaRPr>
          </a:p>
          <a:p>
            <a:pPr algn="just"/>
            <a:endParaRPr lang="ru-RU" b="1" dirty="0" smtClean="0">
              <a:latin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</a:rPr>
              <a:t>При осуществлении КЛ:</a:t>
            </a:r>
          </a:p>
          <a:p>
            <a:pPr marL="285750" indent="-285750" algn="just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одного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вида деятельности  </a:t>
            </a:r>
            <a:r>
              <a:rPr lang="ru-RU" b="1" dirty="0" smtClean="0">
                <a:latin typeface="Times New Roman" panose="02020603050405020304" pitchFamily="18" charset="0"/>
              </a:rPr>
              <a:t>в нескольких местах или на нескольких объектах – подтверждение соблюдения ОТ по всем адресам и объектам в одном заключении</a:t>
            </a:r>
            <a:r>
              <a:rPr lang="ru-RU" b="1" dirty="0">
                <a:solidFill>
                  <a:prstClr val="white"/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prstClr val="white"/>
                </a:solidFill>
                <a:latin typeface="Times New Roman" panose="02020603050405020304" pitchFamily="18" charset="0"/>
              </a:rPr>
              <a:t>о </a:t>
            </a:r>
            <a:r>
              <a:rPr lang="ru-RU" b="1" dirty="0">
                <a:solidFill>
                  <a:prstClr val="white"/>
                </a:solidFill>
                <a:latin typeface="Times New Roman" panose="02020603050405020304" pitchFamily="18" charset="0"/>
              </a:rPr>
              <a:t>подтверждении соблюдения ОТ</a:t>
            </a:r>
            <a:endParaRPr lang="ru-RU" b="1" dirty="0" smtClean="0">
              <a:latin typeface="Times New Roman" panose="02020603050405020304" pitchFamily="18" charset="0"/>
            </a:endParaRPr>
          </a:p>
          <a:p>
            <a:pPr marL="285750" indent="-285750" algn="just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нескольких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видов деятельности </a:t>
            </a:r>
            <a:r>
              <a:rPr lang="ru-RU" b="1" dirty="0" smtClean="0">
                <a:latin typeface="Times New Roman" panose="02020603050405020304" pitchFamily="18" charset="0"/>
              </a:rPr>
              <a:t>– подтверждение соблюдения ОТ отдельно по каждому виду </a:t>
            </a:r>
            <a:endParaRPr lang="ru-RU" b="1" dirty="0">
              <a:latin typeface="Times New Roman" panose="02020603050405020304" pitchFamily="18" charset="0"/>
            </a:endParaRPr>
          </a:p>
          <a:p>
            <a:endParaRPr lang="ru-RU" b="1" dirty="0" smtClean="0"/>
          </a:p>
        </p:txBody>
      </p:sp>
    </p:spTree>
    <p:extLst>
      <p:ext uri="{BB962C8B-B14F-4D97-AF65-F5344CB8AC3E}">
        <p14:creationId xmlns:p14="http://schemas.microsoft.com/office/powerpoint/2010/main" val="1653107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7834" y="150223"/>
            <a:ext cx="8825659" cy="1173480"/>
          </a:xfrm>
        </p:spPr>
        <p:txBody>
          <a:bodyPr/>
          <a:lstStyle/>
          <a:p>
            <a:pPr algn="ctr"/>
            <a:r>
              <a:rPr lang="ru-RU" sz="3200" b="1" dirty="0" smtClean="0"/>
              <a:t>НЕЗАВИСИМАЯ ОЦЕНКИ СОБЛЮДЕНИЯ ОТ</a:t>
            </a:r>
            <a:endParaRPr lang="ru-RU" sz="32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1137536" y="1471748"/>
            <a:ext cx="10383903" cy="5512525"/>
          </a:xfrm>
        </p:spPr>
        <p:txBody>
          <a:bodyPr>
            <a:normAutofit/>
          </a:bodyPr>
          <a:lstStyle/>
          <a:p>
            <a:pPr lvl="0" algn="just">
              <a:buClr>
                <a:srgbClr val="1E5155">
                  <a:lumMod val="40000"/>
                  <a:lumOff val="60000"/>
                </a:srgbClr>
              </a:buClr>
            </a:pPr>
            <a:endParaRPr lang="ru-RU" dirty="0" smtClean="0">
              <a:solidFill>
                <a:prstClr val="white"/>
              </a:solidFill>
              <a:latin typeface="Times New Roman" panose="02020603050405020304" pitchFamily="18" charset="0"/>
            </a:endParaRPr>
          </a:p>
          <a:p>
            <a:pPr lvl="0" algn="just">
              <a:buClr>
                <a:srgbClr val="1E5155">
                  <a:lumMod val="40000"/>
                  <a:lumOff val="60000"/>
                </a:srgbClr>
              </a:buClr>
            </a:pPr>
            <a:r>
              <a:rPr lang="ru-RU" dirty="0" smtClean="0">
                <a:solidFill>
                  <a:prstClr val="white"/>
                </a:solidFill>
                <a:latin typeface="Times New Roman" panose="02020603050405020304" pitchFamily="18" charset="0"/>
              </a:rPr>
              <a:t>Подтверждение </a:t>
            </a:r>
            <a:r>
              <a:rPr lang="ru-RU" dirty="0">
                <a:solidFill>
                  <a:prstClr val="white"/>
                </a:solidFill>
                <a:latin typeface="Times New Roman" panose="02020603050405020304" pitchFamily="18" charset="0"/>
              </a:rPr>
              <a:t>соблюдения ОТ – Инспекция выдает  КЛ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</a:rPr>
              <a:t>заключение о подтверждении соблюдения ОТ</a:t>
            </a:r>
            <a:r>
              <a:rPr lang="ru-RU" dirty="0">
                <a:solidFill>
                  <a:prstClr val="white"/>
                </a:solidFill>
                <a:latin typeface="Times New Roman" panose="02020603050405020304" pitchFamily="18" charset="0"/>
              </a:rPr>
              <a:t> с приложением полного перечня ОТ, прошедших оценку, с указанием НПА, устанавливающих </a:t>
            </a:r>
            <a:r>
              <a:rPr lang="ru-RU" dirty="0" smtClean="0">
                <a:solidFill>
                  <a:prstClr val="white"/>
                </a:solidFill>
                <a:latin typeface="Times New Roman" panose="02020603050405020304" pitchFamily="18" charset="0"/>
              </a:rPr>
              <a:t>ОТ</a:t>
            </a:r>
            <a:endParaRPr lang="ru-RU" dirty="0">
              <a:solidFill>
                <a:prstClr val="white"/>
              </a:solidFill>
              <a:latin typeface="Times New Roman" panose="02020603050405020304" pitchFamily="18" charset="0"/>
            </a:endParaRPr>
          </a:p>
          <a:p>
            <a:pPr lvl="0" algn="just">
              <a:buClr>
                <a:srgbClr val="1E5155">
                  <a:lumMod val="40000"/>
                  <a:lumOff val="60000"/>
                </a:srgbClr>
              </a:buClr>
            </a:pPr>
            <a:endParaRPr lang="ru-RU" dirty="0" smtClean="0">
              <a:solidFill>
                <a:prstClr val="white"/>
              </a:solidFill>
              <a:latin typeface="Times New Roman" panose="02020603050405020304" pitchFamily="18" charset="0"/>
            </a:endParaRPr>
          </a:p>
          <a:p>
            <a:pPr lvl="0" algn="just">
              <a:buClr>
                <a:srgbClr val="1E5155">
                  <a:lumMod val="40000"/>
                  <a:lumOff val="60000"/>
                </a:srgbClr>
              </a:buClr>
            </a:pPr>
            <a:r>
              <a:rPr lang="ru-RU" dirty="0" smtClean="0">
                <a:solidFill>
                  <a:prstClr val="white"/>
                </a:solidFill>
                <a:latin typeface="Times New Roman" panose="02020603050405020304" pitchFamily="18" charset="0"/>
              </a:rPr>
              <a:t>В результате оценки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выявлены нарушения ОТ </a:t>
            </a:r>
            <a:r>
              <a:rPr lang="ru-RU" dirty="0" smtClean="0">
                <a:solidFill>
                  <a:prstClr val="white"/>
                </a:solidFill>
                <a:latin typeface="Times New Roman" panose="02020603050405020304" pitchFamily="18" charset="0"/>
              </a:rPr>
              <a:t>– Инспекция выдает КЛ акт с указанием нарушений</a:t>
            </a:r>
            <a:endParaRPr lang="ru-RU" dirty="0">
              <a:solidFill>
                <a:prstClr val="white"/>
              </a:solidFill>
              <a:latin typeface="Times New Roman" panose="02020603050405020304" pitchFamily="18" charset="0"/>
            </a:endParaRPr>
          </a:p>
          <a:p>
            <a:pPr lvl="0" algn="just">
              <a:buClr>
                <a:srgbClr val="1E5155">
                  <a:lumMod val="40000"/>
                  <a:lumOff val="60000"/>
                </a:srgbClr>
              </a:buClr>
            </a:pPr>
            <a:endParaRPr lang="ru-RU" dirty="0">
              <a:solidFill>
                <a:prstClr val="white"/>
              </a:solidFill>
              <a:latin typeface="Times New Roman" panose="02020603050405020304" pitchFamily="18" charset="0"/>
            </a:endParaRPr>
          </a:p>
          <a:p>
            <a:pPr lvl="0" algn="just">
              <a:buClr>
                <a:srgbClr val="1E5155">
                  <a:lumMod val="40000"/>
                  <a:lumOff val="60000"/>
                </a:srgbClr>
              </a:buClr>
            </a:pPr>
            <a:r>
              <a:rPr lang="ru-RU" dirty="0">
                <a:solidFill>
                  <a:prstClr val="white"/>
                </a:solidFill>
                <a:latin typeface="Times New Roman" panose="02020603050405020304" pitchFamily="18" charset="0"/>
              </a:rPr>
              <a:t>Предельный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</a:rPr>
              <a:t>срок действия </a:t>
            </a:r>
            <a:r>
              <a:rPr lang="ru-RU" dirty="0">
                <a:solidFill>
                  <a:prstClr val="white"/>
                </a:solidFill>
                <a:latin typeface="Times New Roman" panose="02020603050405020304" pitchFamily="18" charset="0"/>
              </a:rPr>
              <a:t>заключения –  ФЗ  о виде контроля.</a:t>
            </a: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endParaRPr lang="ru-RU" dirty="0">
              <a:solidFill>
                <a:prstClr val="white"/>
              </a:solidFill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</a:rPr>
              <a:t>Плановые КНМ при наличии </a:t>
            </a:r>
            <a:r>
              <a:rPr lang="ru-RU" dirty="0" smtClean="0">
                <a:solidFill>
                  <a:prstClr val="white"/>
                </a:solidFill>
                <a:latin typeface="Times New Roman" panose="02020603050405020304" pitchFamily="18" charset="0"/>
              </a:rPr>
              <a:t>заключения</a:t>
            </a:r>
            <a:r>
              <a:rPr lang="ru-RU" b="1" dirty="0" smtClean="0">
                <a:solidFill>
                  <a:prstClr val="white"/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не проводятся</a:t>
            </a:r>
            <a:endParaRPr lang="ru-RU" dirty="0">
              <a:solidFill>
                <a:srgbClr val="C00000"/>
              </a:solidFill>
              <a:latin typeface="Times New Roman" panose="02020603050405020304" pitchFamily="18" charset="0"/>
            </a:endParaRPr>
          </a:p>
          <a:p>
            <a:pPr algn="just"/>
            <a:endParaRPr lang="ru-RU" dirty="0" smtClean="0">
              <a:latin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</a:rPr>
              <a:t>Инспекция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информирует</a:t>
            </a:r>
            <a:r>
              <a:rPr lang="ru-RU" b="1" dirty="0" smtClean="0">
                <a:latin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</a:rPr>
              <a:t>КНО</a:t>
            </a:r>
            <a:r>
              <a:rPr lang="ru-RU" b="1" dirty="0" smtClean="0">
                <a:latin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</a:rPr>
              <a:t>о выданных заключениях</a:t>
            </a:r>
          </a:p>
          <a:p>
            <a:pPr algn="just"/>
            <a:endParaRPr lang="ru-RU" dirty="0">
              <a:latin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</a:rPr>
              <a:t>Инспекция несет</a:t>
            </a:r>
            <a:r>
              <a:rPr lang="ru-RU" b="1" dirty="0" smtClean="0">
                <a:latin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субсидиарную ответственность </a:t>
            </a:r>
            <a:r>
              <a:rPr lang="ru-RU" dirty="0" smtClean="0">
                <a:latin typeface="Times New Roman" panose="02020603050405020304" pitchFamily="18" charset="0"/>
              </a:rPr>
              <a:t>при причинении КЛ вреда (ущерба) охраняемым законом ценностям</a:t>
            </a:r>
          </a:p>
          <a:p>
            <a:pPr algn="just"/>
            <a:endParaRPr lang="ru-RU" dirty="0">
              <a:latin typeface="Times New Roman" panose="02020603050405020304" pitchFamily="18" charset="0"/>
            </a:endParaRP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993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7834" y="150223"/>
            <a:ext cx="8825659" cy="1173480"/>
          </a:xfrm>
        </p:spPr>
        <p:txBody>
          <a:bodyPr/>
          <a:lstStyle/>
          <a:p>
            <a:pPr algn="ctr"/>
            <a:r>
              <a:rPr lang="ru-RU" sz="3200" b="1" dirty="0" smtClean="0"/>
              <a:t>САМОРЕГУЛИРУЕМЫЕ ОРГАНИЗАЦИИ</a:t>
            </a:r>
            <a:endParaRPr lang="ru-RU" sz="32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1149533" y="1510938"/>
            <a:ext cx="9683930" cy="4341222"/>
          </a:xfrm>
        </p:spPr>
        <p:txBody>
          <a:bodyPr>
            <a:normAutofit lnSpcReduction="10000"/>
          </a:bodyPr>
          <a:lstStyle/>
          <a:p>
            <a:pPr lvl="0" algn="just">
              <a:buClr>
                <a:srgbClr val="1E5155">
                  <a:lumMod val="40000"/>
                  <a:lumOff val="60000"/>
                </a:srgbClr>
              </a:buClr>
            </a:pPr>
            <a:endParaRPr lang="ru-RU" dirty="0" smtClean="0">
              <a:solidFill>
                <a:prstClr val="white"/>
              </a:solidFill>
              <a:latin typeface="Times New Roman" panose="02020603050405020304" pitchFamily="18" charset="0"/>
            </a:endParaRPr>
          </a:p>
          <a:p>
            <a:pPr algn="just"/>
            <a:endParaRPr lang="ru-RU" dirty="0" smtClean="0">
              <a:solidFill>
                <a:prstClr val="white"/>
              </a:solidFill>
              <a:latin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prstClr val="white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solidFill>
                  <a:prstClr val="white"/>
                </a:solidFill>
                <a:latin typeface="Times New Roman" panose="02020603050405020304" pitchFamily="18" charset="0"/>
              </a:rPr>
              <a:t>По истечении 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трех лет с даты </a:t>
            </a:r>
            <a:r>
              <a:rPr lang="ru-RU" sz="2000" dirty="0" smtClean="0">
                <a:solidFill>
                  <a:prstClr val="white"/>
                </a:solidFill>
                <a:latin typeface="Times New Roman" panose="02020603050405020304" pitchFamily="18" charset="0"/>
              </a:rPr>
              <a:t>создания саморегулируемой организации и создании ею 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компенсационного фонда</a:t>
            </a:r>
            <a:r>
              <a:rPr lang="ru-RU" sz="2000" dirty="0" smtClean="0">
                <a:solidFill>
                  <a:prstClr val="white"/>
                </a:solidFill>
                <a:latin typeface="Times New Roman" panose="02020603050405020304" pitchFamily="18" charset="0"/>
              </a:rPr>
              <a:t> (не менее 25 тыс. рублей на каждого члена) КНО заключает с саморегулируемой организацией 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соглашение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о 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признании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результатов 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 ее деятельности </a:t>
            </a:r>
            <a:r>
              <a:rPr lang="ru-RU" sz="2000" dirty="0" smtClean="0">
                <a:latin typeface="Times New Roman" panose="02020603050405020304" pitchFamily="18" charset="0"/>
              </a:rPr>
              <a:t>по </a:t>
            </a:r>
            <a:r>
              <a:rPr lang="ru-RU" sz="2000" dirty="0">
                <a:latin typeface="Times New Roman" panose="02020603050405020304" pitchFamily="18" charset="0"/>
              </a:rPr>
              <a:t>осуществлению контроля за предпринимательской или профессиональной деятельностью своих </a:t>
            </a:r>
            <a:r>
              <a:rPr lang="ru-RU" sz="2000" dirty="0" smtClean="0">
                <a:latin typeface="Times New Roman" panose="02020603050405020304" pitchFamily="18" charset="0"/>
              </a:rPr>
              <a:t>добровольных членов (если предусмотрено ФЗ о виде контроля)</a:t>
            </a:r>
          </a:p>
          <a:p>
            <a:pPr algn="just"/>
            <a:endParaRPr lang="ru-RU" sz="2000" dirty="0">
              <a:latin typeface="Times New Roman" panose="02020603050405020304" pitchFamily="18" charset="0"/>
            </a:endParaRPr>
          </a:p>
          <a:p>
            <a:pPr algn="just"/>
            <a:endParaRPr lang="ru-RU" sz="2000" dirty="0">
              <a:latin typeface="Times New Roman" panose="02020603050405020304" pitchFamily="18" charset="0"/>
            </a:endParaRPr>
          </a:p>
          <a:p>
            <a:pPr lvl="0" algn="just">
              <a:buClr>
                <a:srgbClr val="1E5155">
                  <a:lumMod val="40000"/>
                  <a:lumOff val="60000"/>
                </a:srgbClr>
              </a:buClr>
            </a:pPr>
            <a:r>
              <a:rPr lang="ru-RU" sz="2000" dirty="0" smtClean="0">
                <a:solidFill>
                  <a:prstClr val="white"/>
                </a:solidFill>
                <a:latin typeface="Times New Roman" panose="02020603050405020304" pitchFamily="18" charset="0"/>
              </a:rPr>
              <a:t>При наличии соглашения </a:t>
            </a: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</a:rPr>
              <a:t>о признании результатов  деятельности </a:t>
            </a:r>
            <a:r>
              <a:rPr lang="ru-RU" sz="2000" dirty="0" smtClean="0">
                <a:solidFill>
                  <a:prstClr val="white"/>
                </a:solidFill>
                <a:latin typeface="Times New Roman" panose="02020603050405020304" pitchFamily="18" charset="0"/>
              </a:rPr>
              <a:t>– деятельность 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КНО не осуществляется</a:t>
            </a: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endParaRPr lang="ru-RU" dirty="0">
              <a:solidFill>
                <a:prstClr val="white"/>
              </a:solidFill>
            </a:endParaRPr>
          </a:p>
          <a:p>
            <a:pPr algn="just"/>
            <a:endParaRPr lang="ru-RU" dirty="0">
              <a:latin typeface="Times New Roman" panose="02020603050405020304" pitchFamily="18" charset="0"/>
            </a:endParaRP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77672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7834" y="150223"/>
            <a:ext cx="8825659" cy="1173480"/>
          </a:xfrm>
        </p:spPr>
        <p:txBody>
          <a:bodyPr/>
          <a:lstStyle/>
          <a:p>
            <a:pPr algn="ctr"/>
            <a:r>
              <a:rPr lang="ru-RU" sz="3200" b="1" dirty="0" smtClean="0"/>
              <a:t>САМОРЕГУЛИРУЕМЫЕ ОРГАНИЗАЦИИ</a:t>
            </a:r>
            <a:endParaRPr lang="ru-RU" sz="32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1149533" y="1510938"/>
            <a:ext cx="9683930" cy="4341222"/>
          </a:xfrm>
        </p:spPr>
        <p:txBody>
          <a:bodyPr>
            <a:normAutofit fontScale="92500" lnSpcReduction="20000"/>
          </a:bodyPr>
          <a:lstStyle/>
          <a:p>
            <a:pPr lvl="0" algn="just">
              <a:buClr>
                <a:srgbClr val="1E5155">
                  <a:lumMod val="40000"/>
                  <a:lumOff val="60000"/>
                </a:srgbClr>
              </a:buClr>
            </a:pPr>
            <a:endParaRPr lang="ru-RU" dirty="0" smtClean="0">
              <a:solidFill>
                <a:prstClr val="white"/>
              </a:solidFill>
              <a:latin typeface="Times New Roman" panose="02020603050405020304" pitchFamily="18" charset="0"/>
            </a:endParaRPr>
          </a:p>
          <a:p>
            <a:pPr algn="just"/>
            <a:endParaRPr lang="ru-RU" dirty="0" smtClean="0">
              <a:solidFill>
                <a:prstClr val="white"/>
              </a:solidFill>
              <a:latin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prstClr val="white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ru-RU" sz="2600" dirty="0">
                <a:solidFill>
                  <a:prstClr val="white"/>
                </a:solidFill>
                <a:latin typeface="Times New Roman" panose="02020603050405020304" pitchFamily="18" charset="0"/>
              </a:rPr>
              <a:t>В положении о виде контроля, утвержденном Правительством РФ: </a:t>
            </a:r>
          </a:p>
          <a:p>
            <a:pPr algn="just"/>
            <a:r>
              <a:rPr lang="ru-RU" sz="26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существенные условия </a:t>
            </a:r>
            <a:r>
              <a:rPr lang="ru-RU" sz="2600" dirty="0">
                <a:solidFill>
                  <a:prstClr val="white"/>
                </a:solidFill>
                <a:latin typeface="Times New Roman" panose="02020603050405020304" pitchFamily="18" charset="0"/>
              </a:rPr>
              <a:t>соглашения о признании результатов деятельности (соглашение) </a:t>
            </a:r>
          </a:p>
          <a:p>
            <a:pPr algn="just"/>
            <a:r>
              <a:rPr lang="ru-RU" sz="26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порядок</a:t>
            </a:r>
            <a:r>
              <a:rPr lang="ru-RU" sz="2600" dirty="0">
                <a:solidFill>
                  <a:srgbClr val="C00000"/>
                </a:solidFill>
                <a:latin typeface="Times New Roman" panose="02020603050405020304" pitchFamily="18" charset="0"/>
              </a:rPr>
              <a:t>:</a:t>
            </a:r>
          </a:p>
          <a:p>
            <a:pPr marL="457200" indent="-457200" algn="just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ru-RU" sz="2600" dirty="0">
                <a:solidFill>
                  <a:prstClr val="white"/>
                </a:solidFill>
                <a:latin typeface="Times New Roman" panose="02020603050405020304" pitchFamily="18" charset="0"/>
              </a:rPr>
              <a:t>заключения соглашения</a:t>
            </a:r>
          </a:p>
          <a:p>
            <a:pPr marL="457200" indent="-457200" algn="just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ru-RU" sz="2600" dirty="0">
                <a:solidFill>
                  <a:prstClr val="white"/>
                </a:solidFill>
                <a:latin typeface="Times New Roman" panose="02020603050405020304" pitchFamily="18" charset="0"/>
              </a:rPr>
              <a:t>регистрации соглашения</a:t>
            </a:r>
          </a:p>
          <a:p>
            <a:pPr marL="457200" indent="-457200" algn="just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ru-RU" sz="2600" dirty="0">
                <a:solidFill>
                  <a:prstClr val="white"/>
                </a:solidFill>
                <a:latin typeface="Times New Roman" panose="02020603050405020304" pitchFamily="18" charset="0"/>
              </a:rPr>
              <a:t>прекращения действия соглашения</a:t>
            </a:r>
          </a:p>
          <a:p>
            <a:pPr marL="457200" indent="-457200" algn="just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ru-RU" sz="2600" dirty="0">
                <a:solidFill>
                  <a:prstClr val="white"/>
                </a:solidFill>
                <a:latin typeface="Times New Roman" panose="02020603050405020304" pitchFamily="18" charset="0"/>
              </a:rPr>
              <a:t>контроля за соблюдением условий соглашения</a:t>
            </a:r>
          </a:p>
          <a:p>
            <a:pPr algn="just"/>
            <a:endParaRPr lang="ru-RU" sz="2600" dirty="0">
              <a:solidFill>
                <a:prstClr val="white"/>
              </a:solidFill>
              <a:latin typeface="Times New Roman" panose="02020603050405020304" pitchFamily="18" charset="0"/>
            </a:endParaRPr>
          </a:p>
          <a:p>
            <a:pPr algn="just"/>
            <a:endParaRPr lang="ru-RU" sz="2000" dirty="0">
              <a:latin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64243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293</TotalTime>
  <Words>350</Words>
  <Application>Microsoft Office PowerPoint</Application>
  <PresentationFormat>Широкоэкранный</PresentationFormat>
  <Paragraphs>55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2" baseType="lpstr">
      <vt:lpstr>Arial</vt:lpstr>
      <vt:lpstr>Century Gothic</vt:lpstr>
      <vt:lpstr>Times New Roman</vt:lpstr>
      <vt:lpstr>Trebuchet MS</vt:lpstr>
      <vt:lpstr>Wingdings</vt:lpstr>
      <vt:lpstr>Wingdings 3</vt:lpstr>
      <vt:lpstr>Ион</vt:lpstr>
      <vt:lpstr>Независимая оценка соблюдения обязательных требований</vt:lpstr>
      <vt:lpstr>НЕЗАВИСИМАЯ ОЦЕНКА СОБЛЮДЕНИЯ ОТ</vt:lpstr>
      <vt:lpstr>НЕЗАВИСИМАЯ ОЦЕНКИ СОБЛЮДЕНИЯ ОТ</vt:lpstr>
      <vt:lpstr>САМОРЕГУЛИРУЕМЫЕ ОРГАНИЗАЦИИ</vt:lpstr>
      <vt:lpstr>САМОРЕГУЛИРУЕМЫЕ ОРГАНИЗАЦИИ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Независимая оценка соблюдения обязательных требований</dc:title>
  <dc:creator>User_501_1</dc:creator>
  <cp:lastModifiedBy>User_501_1</cp:lastModifiedBy>
  <cp:revision>37</cp:revision>
  <dcterms:created xsi:type="dcterms:W3CDTF">2026-04-17T14:41:47Z</dcterms:created>
  <dcterms:modified xsi:type="dcterms:W3CDTF">2026-05-25T12:06:18Z</dcterms:modified>
</cp:coreProperties>
</file>