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84" r:id="rId3"/>
    <p:sldId id="298" r:id="rId4"/>
    <p:sldId id="300" r:id="rId5"/>
    <p:sldId id="297" r:id="rId6"/>
    <p:sldId id="302" r:id="rId7"/>
    <p:sldId id="30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FEB"/>
    <a:srgbClr val="60CC60"/>
    <a:srgbClr val="E8E8E8"/>
    <a:srgbClr val="3CD2F0"/>
    <a:srgbClr val="0FACCB"/>
    <a:srgbClr val="13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2" autoAdjust="0"/>
  </p:normalViewPr>
  <p:slideViewPr>
    <p:cSldViewPr>
      <p:cViewPr>
        <p:scale>
          <a:sx n="125" d="100"/>
          <a:sy n="125" d="100"/>
        </p:scale>
        <p:origin x="-70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CEF9-DB26-4B73-BABE-22D744D131AB}" type="doc">
      <dgm:prSet loTypeId="urn:microsoft.com/office/officeart/2005/8/layout/defaul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9174B6A-7A3B-4DAC-BA67-CC2896C1B5C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Количество квадратных метров жилой площади, которые будут  реализованы гражданам с приграничных территорий по цене сертификата,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но не менее 20 % от общей площади жилых помещений, вводимых в эксплуатацию при реализации МИП</a:t>
          </a:r>
          <a:endParaRPr lang="ru-RU" sz="1200" dirty="0"/>
        </a:p>
      </dgm:t>
    </dgm:pt>
    <dgm:pt modelId="{9FCDB6FF-E68E-4150-B0EC-3C8DEF8411A8}" type="parTrans" cxnId="{F10BCAFF-4EF8-4026-8DD6-45481FB3F537}">
      <dgm:prSet/>
      <dgm:spPr/>
      <dgm:t>
        <a:bodyPr/>
        <a:lstStyle/>
        <a:p>
          <a:endParaRPr lang="ru-RU" sz="2000"/>
        </a:p>
      </dgm:t>
    </dgm:pt>
    <dgm:pt modelId="{BFDA1022-1C72-4F63-A4EB-5479599D50DC}" type="sibTrans" cxnId="{F10BCAFF-4EF8-4026-8DD6-45481FB3F537}">
      <dgm:prSet/>
      <dgm:spPr/>
      <dgm:t>
        <a:bodyPr/>
        <a:lstStyle/>
        <a:p>
          <a:endParaRPr lang="ru-RU" sz="2000"/>
        </a:p>
      </dgm:t>
    </dgm:pt>
    <dgm:pt modelId="{2C773231-5559-48D7-9F31-11B5A92039E9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Объем прав требований обманутых дольщиков, которые должны быть удовлетворены  </a:t>
          </a:r>
          <a:r>
            <a:rPr lang="ru-RU" sz="1200" b="0" dirty="0" smtClean="0">
              <a:latin typeface="PT Astra Sans" pitchFamily="34" charset="-52"/>
              <a:ea typeface="PT Astra Sans" pitchFamily="34" charset="-52"/>
            </a:rPr>
            <a:t>(</a:t>
          </a:r>
          <a:r>
            <a:rPr lang="ru-RU" sz="1200" b="0" dirty="0" err="1" smtClean="0">
              <a:latin typeface="PT Astra Sans" pitchFamily="34" charset="-52"/>
              <a:ea typeface="PT Astra Sans" pitchFamily="34" charset="-52"/>
            </a:rPr>
            <a:t>кв.м</a:t>
          </a:r>
          <a:r>
            <a:rPr lang="ru-RU" sz="1200" b="0" dirty="0" smtClean="0">
              <a:latin typeface="PT Astra Sans" pitchFamily="34" charset="-52"/>
              <a:ea typeface="PT Astra Sans" pitchFamily="34" charset="-52"/>
            </a:rPr>
            <a:t> по ДДУ)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способами, определенными Законом  Курской области от 26 марта 2025 года № 9-ЗКО и </a:t>
          </a:r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срок удовлетворения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их прав</a:t>
          </a:r>
          <a:endParaRPr lang="ru-RU" sz="1200" dirty="0"/>
        </a:p>
      </dgm:t>
    </dgm:pt>
    <dgm:pt modelId="{702E4DEF-BC4B-4CB5-861A-95FD45EDF768}" type="parTrans" cxnId="{F28BE860-5116-4CAF-B915-5CB53FC526BB}">
      <dgm:prSet/>
      <dgm:spPr/>
      <dgm:t>
        <a:bodyPr/>
        <a:lstStyle/>
        <a:p>
          <a:endParaRPr lang="ru-RU" sz="2000"/>
        </a:p>
      </dgm:t>
    </dgm:pt>
    <dgm:pt modelId="{FA7A8FEE-1467-43EE-8D44-F1342FD7020C}" type="sibTrans" cxnId="{F28BE860-5116-4CAF-B915-5CB53FC526BB}">
      <dgm:prSet/>
      <dgm:spPr/>
      <dgm:t>
        <a:bodyPr/>
        <a:lstStyle/>
        <a:p>
          <a:endParaRPr lang="ru-RU" sz="2000"/>
        </a:p>
      </dgm:t>
    </dgm:pt>
    <dgm:pt modelId="{5B7F398D-5E5C-4BBC-B245-CE4AA49929E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Количество квадратных метров жилой площади, вводимых при реализации МИП</a:t>
          </a:r>
          <a:endParaRPr lang="ru-RU" sz="1200" dirty="0"/>
        </a:p>
      </dgm:t>
    </dgm:pt>
    <dgm:pt modelId="{F1CA71DC-186E-4548-867D-B3B7D189F4F0}" type="parTrans" cxnId="{9F6C8EDB-37E5-4748-80B3-9D9DFC4C5AE0}">
      <dgm:prSet/>
      <dgm:spPr/>
      <dgm:t>
        <a:bodyPr/>
        <a:lstStyle/>
        <a:p>
          <a:endParaRPr lang="ru-RU" sz="2000"/>
        </a:p>
      </dgm:t>
    </dgm:pt>
    <dgm:pt modelId="{737DEB2C-7935-4F77-A1A0-DB9958E1AC0A}" type="sibTrans" cxnId="{9F6C8EDB-37E5-4748-80B3-9D9DFC4C5AE0}">
      <dgm:prSet/>
      <dgm:spPr/>
      <dgm:t>
        <a:bodyPr/>
        <a:lstStyle/>
        <a:p>
          <a:endParaRPr lang="ru-RU" sz="2000"/>
        </a:p>
      </dgm:t>
    </dgm:pt>
    <dgm:pt modelId="{23AC6F52-18D5-411E-A3B2-A2AD3668FC1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dirty="0" smtClean="0">
              <a:solidFill>
                <a:prstClr val="black"/>
              </a:solidFill>
              <a:latin typeface="PT Astra Sans" pitchFamily="34" charset="-52"/>
              <a:ea typeface="PT Astra Sans" pitchFamily="34" charset="-52"/>
            </a:rPr>
            <a:t>Общий срок реализации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МИП  и </a:t>
          </a:r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срок начала его реализации</a:t>
          </a:r>
          <a:endParaRPr lang="ru-RU" sz="1200" dirty="0">
            <a:latin typeface="PT Astra Sans" pitchFamily="34" charset="-52"/>
            <a:ea typeface="PT Astra Sans" pitchFamily="34" charset="-52"/>
          </a:endParaRPr>
        </a:p>
      </dgm:t>
    </dgm:pt>
    <dgm:pt modelId="{66BFF65D-C494-4011-ACEB-C04AA9761A56}" type="parTrans" cxnId="{DA158D21-4049-4629-B039-48CC45C7E03A}">
      <dgm:prSet/>
      <dgm:spPr/>
      <dgm:t>
        <a:bodyPr/>
        <a:lstStyle/>
        <a:p>
          <a:endParaRPr lang="ru-RU" sz="2000"/>
        </a:p>
      </dgm:t>
    </dgm:pt>
    <dgm:pt modelId="{D7FEFB19-200F-48FF-AE35-08A6752951F9}" type="sibTrans" cxnId="{DA158D21-4049-4629-B039-48CC45C7E03A}">
      <dgm:prSet/>
      <dgm:spPr/>
      <dgm:t>
        <a:bodyPr/>
        <a:lstStyle/>
        <a:p>
          <a:endParaRPr lang="ru-RU" sz="2000"/>
        </a:p>
      </dgm:t>
    </dgm:pt>
    <dgm:pt modelId="{03EC9D85-0494-41EC-B0C6-05E161F985B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Опыт строительства жилых объектов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в качестве застройщика и (или) подрядчика</a:t>
          </a:r>
          <a:endParaRPr lang="ru-RU" sz="1200" dirty="0">
            <a:latin typeface="PT Astra Sans" pitchFamily="34" charset="-52"/>
            <a:ea typeface="PT Astra Sans" pitchFamily="34" charset="-52"/>
          </a:endParaRPr>
        </a:p>
      </dgm:t>
    </dgm:pt>
    <dgm:pt modelId="{1E15DC78-234E-4501-88A1-CE904399776F}" type="parTrans" cxnId="{5FF1FD12-2FB1-44E7-8183-BB6FF6F687F0}">
      <dgm:prSet/>
      <dgm:spPr/>
      <dgm:t>
        <a:bodyPr/>
        <a:lstStyle/>
        <a:p>
          <a:endParaRPr lang="ru-RU" sz="2000"/>
        </a:p>
      </dgm:t>
    </dgm:pt>
    <dgm:pt modelId="{30FB9E72-EDA6-45B4-B541-BFF2A2559447}" type="sibTrans" cxnId="{5FF1FD12-2FB1-44E7-8183-BB6FF6F687F0}">
      <dgm:prSet/>
      <dgm:spPr/>
      <dgm:t>
        <a:bodyPr/>
        <a:lstStyle/>
        <a:p>
          <a:endParaRPr lang="ru-RU" sz="2000"/>
        </a:p>
      </dgm:t>
    </dgm:pt>
    <dgm:pt modelId="{5D936359-F8A8-4B25-966D-686DAC53F69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60CC60"/>
          </a:solidFill>
        </a:ln>
      </dgm:spPr>
      <dgm:t>
        <a:bodyPr/>
        <a:lstStyle/>
        <a:p>
          <a:r>
            <a:rPr lang="ru-RU" sz="1200" b="1" smtClean="0">
              <a:latin typeface="PT Astra Sans" pitchFamily="34" charset="-52"/>
              <a:ea typeface="PT Astra Sans" pitchFamily="34" charset="-52"/>
            </a:rPr>
            <a:t>Регистрация застройщика в качестве налогоплательщика на территории Курской области </a:t>
          </a:r>
          <a:r>
            <a:rPr lang="ru-RU" sz="1200" smtClean="0">
              <a:latin typeface="PT Astra Sans" pitchFamily="34" charset="-52"/>
              <a:ea typeface="PT Astra Sans" pitchFamily="34" charset="-52"/>
            </a:rPr>
            <a:t>или обязательство о такой регистрации в течение 3-х месяцев с даты заключения соглашения</a:t>
          </a:r>
          <a:endParaRPr lang="ru-RU" sz="1200" dirty="0"/>
        </a:p>
      </dgm:t>
    </dgm:pt>
    <dgm:pt modelId="{C8386A2A-23EE-4409-B0C0-6E33F90B97DB}" type="parTrans" cxnId="{1791DEAF-8D18-4729-905A-DA61104AACE4}">
      <dgm:prSet/>
      <dgm:spPr/>
      <dgm:t>
        <a:bodyPr/>
        <a:lstStyle/>
        <a:p>
          <a:endParaRPr lang="ru-RU" sz="2000"/>
        </a:p>
      </dgm:t>
    </dgm:pt>
    <dgm:pt modelId="{6A60A67B-CBA0-4E25-A7A9-A02E40EE7815}" type="sibTrans" cxnId="{1791DEAF-8D18-4729-905A-DA61104AACE4}">
      <dgm:prSet/>
      <dgm:spPr/>
      <dgm:t>
        <a:bodyPr/>
        <a:lstStyle/>
        <a:p>
          <a:endParaRPr lang="ru-RU" sz="2000"/>
        </a:p>
      </dgm:t>
    </dgm:pt>
    <dgm:pt modelId="{AD62968A-62A6-4FB3-B739-49D8578673BF}" type="pres">
      <dgm:prSet presAssocID="{ACABCEF9-DB26-4B73-BABE-22D744D131AB}" presName="diagram" presStyleCnt="0">
        <dgm:presLayoutVars>
          <dgm:dir/>
          <dgm:resizeHandles val="exact"/>
        </dgm:presLayoutVars>
      </dgm:prSet>
      <dgm:spPr/>
    </dgm:pt>
    <dgm:pt modelId="{B5A88B5B-C21C-4E13-97CC-0E4F8F4B9CEC}" type="pres">
      <dgm:prSet presAssocID="{49174B6A-7A3B-4DAC-BA67-CC2896C1B5C1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1ACAEAF-537F-4A39-AF1B-8E45FF0D3382}" type="pres">
      <dgm:prSet presAssocID="{BFDA1022-1C72-4F63-A4EB-5479599D50DC}" presName="sibTrans" presStyleCnt="0"/>
      <dgm:spPr/>
    </dgm:pt>
    <dgm:pt modelId="{CADF5BA2-1B45-49D2-A080-73FD9E7A9A9B}" type="pres">
      <dgm:prSet presAssocID="{2C773231-5559-48D7-9F31-11B5A92039E9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1ABC0B-A283-4D3B-8847-37EBB3360581}" type="pres">
      <dgm:prSet presAssocID="{FA7A8FEE-1467-43EE-8D44-F1342FD7020C}" presName="sibTrans" presStyleCnt="0"/>
      <dgm:spPr/>
    </dgm:pt>
    <dgm:pt modelId="{0492CFDA-0A31-4988-8F01-60713EB365D0}" type="pres">
      <dgm:prSet presAssocID="{5B7F398D-5E5C-4BBC-B245-CE4AA49929E4}" presName="node" presStyleLbl="node1" presStyleIdx="2" presStyleCnt="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165B73A-9538-4C29-A178-4C1E7679A0D6}" type="pres">
      <dgm:prSet presAssocID="{737DEB2C-7935-4F77-A1A0-DB9958E1AC0A}" presName="sibTrans" presStyleCnt="0"/>
      <dgm:spPr/>
    </dgm:pt>
    <dgm:pt modelId="{02FF873F-3651-4D18-9E8D-4A6F06C974C9}" type="pres">
      <dgm:prSet presAssocID="{23AC6F52-18D5-411E-A3B2-A2AD3668FC1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DC2A27E-E7D7-4A99-B54B-53EB97C8294C}" type="pres">
      <dgm:prSet presAssocID="{D7FEFB19-200F-48FF-AE35-08A6752951F9}" presName="sibTrans" presStyleCnt="0"/>
      <dgm:spPr/>
    </dgm:pt>
    <dgm:pt modelId="{F11AD717-9DC9-4B41-BB70-F281F5F3DCA4}" type="pres">
      <dgm:prSet presAssocID="{03EC9D85-0494-41EC-B0C6-05E161F985BA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C61F5A-897F-4F01-8F5B-859AA4F9A2D2}" type="pres">
      <dgm:prSet presAssocID="{30FB9E72-EDA6-45B4-B541-BFF2A2559447}" presName="sibTrans" presStyleCnt="0"/>
      <dgm:spPr/>
    </dgm:pt>
    <dgm:pt modelId="{DE869F18-AC21-467E-A077-B5A2ECE2E6ED}" type="pres">
      <dgm:prSet presAssocID="{5D936359-F8A8-4B25-966D-686DAC53F69E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CDA595E-DB54-4537-9C5D-E6A3033DD592}" type="presOf" srcId="{5B7F398D-5E5C-4BBC-B245-CE4AA49929E4}" destId="{0492CFDA-0A31-4988-8F01-60713EB365D0}" srcOrd="0" destOrd="0" presId="urn:microsoft.com/office/officeart/2005/8/layout/default"/>
    <dgm:cxn modelId="{1791DEAF-8D18-4729-905A-DA61104AACE4}" srcId="{ACABCEF9-DB26-4B73-BABE-22D744D131AB}" destId="{5D936359-F8A8-4B25-966D-686DAC53F69E}" srcOrd="5" destOrd="0" parTransId="{C8386A2A-23EE-4409-B0C0-6E33F90B97DB}" sibTransId="{6A60A67B-CBA0-4E25-A7A9-A02E40EE7815}"/>
    <dgm:cxn modelId="{5851F8EB-206E-42D3-97AD-836F7664DFFC}" type="presOf" srcId="{23AC6F52-18D5-411E-A3B2-A2AD3668FC13}" destId="{02FF873F-3651-4D18-9E8D-4A6F06C974C9}" srcOrd="0" destOrd="0" presId="urn:microsoft.com/office/officeart/2005/8/layout/default"/>
    <dgm:cxn modelId="{3F03B70A-C375-41DD-876F-1BA0F4421FD6}" type="presOf" srcId="{03EC9D85-0494-41EC-B0C6-05E161F985BA}" destId="{F11AD717-9DC9-4B41-BB70-F281F5F3DCA4}" srcOrd="0" destOrd="0" presId="urn:microsoft.com/office/officeart/2005/8/layout/default"/>
    <dgm:cxn modelId="{DA158D21-4049-4629-B039-48CC45C7E03A}" srcId="{ACABCEF9-DB26-4B73-BABE-22D744D131AB}" destId="{23AC6F52-18D5-411E-A3B2-A2AD3668FC13}" srcOrd="3" destOrd="0" parTransId="{66BFF65D-C494-4011-ACEB-C04AA9761A56}" sibTransId="{D7FEFB19-200F-48FF-AE35-08A6752951F9}"/>
    <dgm:cxn modelId="{F10BCAFF-4EF8-4026-8DD6-45481FB3F537}" srcId="{ACABCEF9-DB26-4B73-BABE-22D744D131AB}" destId="{49174B6A-7A3B-4DAC-BA67-CC2896C1B5C1}" srcOrd="0" destOrd="0" parTransId="{9FCDB6FF-E68E-4150-B0EC-3C8DEF8411A8}" sibTransId="{BFDA1022-1C72-4F63-A4EB-5479599D50DC}"/>
    <dgm:cxn modelId="{5FF1FD12-2FB1-44E7-8183-BB6FF6F687F0}" srcId="{ACABCEF9-DB26-4B73-BABE-22D744D131AB}" destId="{03EC9D85-0494-41EC-B0C6-05E161F985BA}" srcOrd="4" destOrd="0" parTransId="{1E15DC78-234E-4501-88A1-CE904399776F}" sibTransId="{30FB9E72-EDA6-45B4-B541-BFF2A2559447}"/>
    <dgm:cxn modelId="{0C1A9FEC-AD6C-4FB8-ABE8-63A8EC40C824}" type="presOf" srcId="{2C773231-5559-48D7-9F31-11B5A92039E9}" destId="{CADF5BA2-1B45-49D2-A080-73FD9E7A9A9B}" srcOrd="0" destOrd="0" presId="urn:microsoft.com/office/officeart/2005/8/layout/default"/>
    <dgm:cxn modelId="{D85B9D53-5B10-413E-8246-DDA92BD24CA6}" type="presOf" srcId="{ACABCEF9-DB26-4B73-BABE-22D744D131AB}" destId="{AD62968A-62A6-4FB3-B739-49D8578673BF}" srcOrd="0" destOrd="0" presId="urn:microsoft.com/office/officeart/2005/8/layout/default"/>
    <dgm:cxn modelId="{51A9D70C-719C-4A52-8959-C7469730C303}" type="presOf" srcId="{49174B6A-7A3B-4DAC-BA67-CC2896C1B5C1}" destId="{B5A88B5B-C21C-4E13-97CC-0E4F8F4B9CEC}" srcOrd="0" destOrd="0" presId="urn:microsoft.com/office/officeart/2005/8/layout/default"/>
    <dgm:cxn modelId="{3941958F-EB0B-4834-9D76-0EBB47EC637D}" type="presOf" srcId="{5D936359-F8A8-4B25-966D-686DAC53F69E}" destId="{DE869F18-AC21-467E-A077-B5A2ECE2E6ED}" srcOrd="0" destOrd="0" presId="urn:microsoft.com/office/officeart/2005/8/layout/default"/>
    <dgm:cxn modelId="{9F6C8EDB-37E5-4748-80B3-9D9DFC4C5AE0}" srcId="{ACABCEF9-DB26-4B73-BABE-22D744D131AB}" destId="{5B7F398D-5E5C-4BBC-B245-CE4AA49929E4}" srcOrd="2" destOrd="0" parTransId="{F1CA71DC-186E-4548-867D-B3B7D189F4F0}" sibTransId="{737DEB2C-7935-4F77-A1A0-DB9958E1AC0A}"/>
    <dgm:cxn modelId="{F28BE860-5116-4CAF-B915-5CB53FC526BB}" srcId="{ACABCEF9-DB26-4B73-BABE-22D744D131AB}" destId="{2C773231-5559-48D7-9F31-11B5A92039E9}" srcOrd="1" destOrd="0" parTransId="{702E4DEF-BC4B-4CB5-861A-95FD45EDF768}" sibTransId="{FA7A8FEE-1467-43EE-8D44-F1342FD7020C}"/>
    <dgm:cxn modelId="{08895CDC-1298-470E-BB92-0EA557E61949}" type="presParOf" srcId="{AD62968A-62A6-4FB3-B739-49D8578673BF}" destId="{B5A88B5B-C21C-4E13-97CC-0E4F8F4B9CEC}" srcOrd="0" destOrd="0" presId="urn:microsoft.com/office/officeart/2005/8/layout/default"/>
    <dgm:cxn modelId="{210D8958-DB54-4136-8127-A9A63886AB64}" type="presParOf" srcId="{AD62968A-62A6-4FB3-B739-49D8578673BF}" destId="{51ACAEAF-537F-4A39-AF1B-8E45FF0D3382}" srcOrd="1" destOrd="0" presId="urn:microsoft.com/office/officeart/2005/8/layout/default"/>
    <dgm:cxn modelId="{E42047AA-D12A-46E2-BD8A-B6BCF1D44E04}" type="presParOf" srcId="{AD62968A-62A6-4FB3-B739-49D8578673BF}" destId="{CADF5BA2-1B45-49D2-A080-73FD9E7A9A9B}" srcOrd="2" destOrd="0" presId="urn:microsoft.com/office/officeart/2005/8/layout/default"/>
    <dgm:cxn modelId="{BD04B3E4-86E5-4C4B-BE12-556AD3945721}" type="presParOf" srcId="{AD62968A-62A6-4FB3-B739-49D8578673BF}" destId="{AE1ABC0B-A283-4D3B-8847-37EBB3360581}" srcOrd="3" destOrd="0" presId="urn:microsoft.com/office/officeart/2005/8/layout/default"/>
    <dgm:cxn modelId="{E3322DD8-FD85-4318-A5F7-85C3DCB73345}" type="presParOf" srcId="{AD62968A-62A6-4FB3-B739-49D8578673BF}" destId="{0492CFDA-0A31-4988-8F01-60713EB365D0}" srcOrd="4" destOrd="0" presId="urn:microsoft.com/office/officeart/2005/8/layout/default"/>
    <dgm:cxn modelId="{436FF4CE-84DA-451B-8B65-F4EB96FF0B5B}" type="presParOf" srcId="{AD62968A-62A6-4FB3-B739-49D8578673BF}" destId="{9165B73A-9538-4C29-A178-4C1E7679A0D6}" srcOrd="5" destOrd="0" presId="urn:microsoft.com/office/officeart/2005/8/layout/default"/>
    <dgm:cxn modelId="{B47B0203-AA5A-4943-A62F-9993B199A37B}" type="presParOf" srcId="{AD62968A-62A6-4FB3-B739-49D8578673BF}" destId="{02FF873F-3651-4D18-9E8D-4A6F06C974C9}" srcOrd="6" destOrd="0" presId="urn:microsoft.com/office/officeart/2005/8/layout/default"/>
    <dgm:cxn modelId="{3CC01A3B-5ABA-4CC7-983B-34FB36BDC500}" type="presParOf" srcId="{AD62968A-62A6-4FB3-B739-49D8578673BF}" destId="{DDC2A27E-E7D7-4A99-B54B-53EB97C8294C}" srcOrd="7" destOrd="0" presId="urn:microsoft.com/office/officeart/2005/8/layout/default"/>
    <dgm:cxn modelId="{A1BA22F8-1A08-4A86-9AFD-B0A1B2C943E8}" type="presParOf" srcId="{AD62968A-62A6-4FB3-B739-49D8578673BF}" destId="{F11AD717-9DC9-4B41-BB70-F281F5F3DCA4}" srcOrd="8" destOrd="0" presId="urn:microsoft.com/office/officeart/2005/8/layout/default"/>
    <dgm:cxn modelId="{975D12E4-A786-4D06-B5D6-78C52DF366F7}" type="presParOf" srcId="{AD62968A-62A6-4FB3-B739-49D8578673BF}" destId="{F1C61F5A-897F-4F01-8F5B-859AA4F9A2D2}" srcOrd="9" destOrd="0" presId="urn:microsoft.com/office/officeart/2005/8/layout/default"/>
    <dgm:cxn modelId="{BB577DDC-9D56-4A3D-B6CC-DA8B93392E9A}" type="presParOf" srcId="{AD62968A-62A6-4FB3-B739-49D8578673BF}" destId="{DE869F18-AC21-467E-A077-B5A2ECE2E6E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33E8C-6D15-447D-9D3B-17E3BB91F27A}" type="doc">
      <dgm:prSet loTypeId="urn:microsoft.com/office/officeart/2005/8/layout/hierarchy4" loCatId="list" qsTypeId="urn:microsoft.com/office/officeart/2005/8/quickstyle/simple3" qsCatId="simple" csTypeId="urn:microsoft.com/office/officeart/2005/8/colors/accent0_1" csCatId="mainScheme" phldr="1"/>
      <dgm:spPr/>
    </dgm:pt>
    <dgm:pt modelId="{92A6C73D-8A28-4558-B04B-2F666C2D68FA}">
      <dgm:prSet phldrT="[Текст]" custT="1"/>
      <dgm:spPr/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Организация единого пространства для взаимодействия c гражданами 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– открытого офиса Регионального оператора</a:t>
          </a:r>
        </a:p>
      </dgm:t>
    </dgm:pt>
    <dgm:pt modelId="{D5693B56-8833-42FE-9656-C1C8F81E110B}" type="parTrans" cxnId="{4374282F-EEDA-4FBE-8154-B1958D3DA97A}">
      <dgm:prSet/>
      <dgm:spPr/>
      <dgm:t>
        <a:bodyPr/>
        <a:lstStyle/>
        <a:p>
          <a:endParaRPr lang="ru-RU" sz="1200"/>
        </a:p>
      </dgm:t>
    </dgm:pt>
    <dgm:pt modelId="{66D96545-B8BC-4134-AD37-384F3F727316}" type="sibTrans" cxnId="{4374282F-EEDA-4FBE-8154-B1958D3DA97A}">
      <dgm:prSet/>
      <dgm:spPr/>
      <dgm:t>
        <a:bodyPr/>
        <a:lstStyle/>
        <a:p>
          <a:endParaRPr lang="ru-RU" sz="1200"/>
        </a:p>
      </dgm:t>
    </dgm:pt>
    <dgm:pt modelId="{C9B938A8-1310-4F69-B029-8D33F372D6C0}">
      <dgm:prSet phldrT="[Текст]" custT="1"/>
      <dgm:spPr/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Создание условий для выбора гражданами проекта жилищного строительства</a:t>
          </a:r>
          <a:endParaRPr lang="ru-RU" sz="1200" dirty="0">
            <a:latin typeface="PT Astra Sans" pitchFamily="34" charset="-52"/>
            <a:ea typeface="PT Astra Sans" pitchFamily="34" charset="-52"/>
          </a:endParaRPr>
        </a:p>
      </dgm:t>
    </dgm:pt>
    <dgm:pt modelId="{0FCC5CB3-00B2-479F-AB31-727CB3C41D02}" type="parTrans" cxnId="{3FBBC315-0AE8-4282-B49D-908D28FA62F5}">
      <dgm:prSet/>
      <dgm:spPr/>
      <dgm:t>
        <a:bodyPr/>
        <a:lstStyle/>
        <a:p>
          <a:endParaRPr lang="ru-RU" sz="1200"/>
        </a:p>
      </dgm:t>
    </dgm:pt>
    <dgm:pt modelId="{EE372074-CDC8-41AA-83C1-3EC06B614904}" type="sibTrans" cxnId="{3FBBC315-0AE8-4282-B49D-908D28FA62F5}">
      <dgm:prSet/>
      <dgm:spPr/>
      <dgm:t>
        <a:bodyPr/>
        <a:lstStyle/>
        <a:p>
          <a:endParaRPr lang="ru-RU" sz="1200"/>
        </a:p>
      </dgm:t>
    </dgm:pt>
    <dgm:pt modelId="{FB5B031E-BC34-467B-9B72-DC9AB80326B9}">
      <dgm:prSet custT="1"/>
      <dgm:spPr/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Поддержание актуальных статусов о доступных земельных участках и проектах домов</a:t>
          </a:r>
          <a:endParaRPr lang="ru-RU" sz="1200" b="1" dirty="0">
            <a:latin typeface="PT Astra Sans" pitchFamily="34" charset="-52"/>
            <a:ea typeface="PT Astra Sans" pitchFamily="34" charset="-52"/>
          </a:endParaRPr>
        </a:p>
      </dgm:t>
    </dgm:pt>
    <dgm:pt modelId="{6A16FF26-8E3A-4CAB-BE64-D94F456FE430}" type="parTrans" cxnId="{3B264422-4C74-462F-8FA7-0074520AF614}">
      <dgm:prSet/>
      <dgm:spPr/>
      <dgm:t>
        <a:bodyPr/>
        <a:lstStyle/>
        <a:p>
          <a:endParaRPr lang="ru-RU" sz="1200"/>
        </a:p>
      </dgm:t>
    </dgm:pt>
    <dgm:pt modelId="{A3343CB5-0D5E-4A21-A80A-CF93074AD088}" type="sibTrans" cxnId="{3B264422-4C74-462F-8FA7-0074520AF614}">
      <dgm:prSet/>
      <dgm:spPr/>
      <dgm:t>
        <a:bodyPr/>
        <a:lstStyle/>
        <a:p>
          <a:endParaRPr lang="ru-RU" sz="1200"/>
        </a:p>
      </dgm:t>
    </dgm:pt>
    <dgm:pt modelId="{4D242714-684B-462A-8949-BC8ECE880AB8}">
      <dgm:prSet custT="1"/>
      <dgm:spPr/>
      <dgm:t>
        <a:bodyPr/>
        <a:lstStyle/>
        <a:p>
          <a:r>
            <a:rPr lang="ru-RU" sz="1200" b="1" dirty="0" smtClean="0">
              <a:latin typeface="PT Astra Sans" pitchFamily="34" charset="-52"/>
              <a:ea typeface="PT Astra Sans" pitchFamily="34" charset="-52"/>
            </a:rPr>
            <a:t>Взаимодействие с застройщиками</a:t>
          </a:r>
          <a:r>
            <a:rPr lang="ru-RU" sz="1200" dirty="0" smtClean="0">
              <a:latin typeface="PT Astra Sans" pitchFamily="34" charset="-52"/>
              <a:ea typeface="PT Astra Sans" pitchFamily="34" charset="-52"/>
            </a:rPr>
            <a:t> по реализации проектов жилищного строительства на территории Курской области </a:t>
          </a:r>
          <a:endParaRPr lang="ru-RU" sz="1200" dirty="0">
            <a:latin typeface="PT Astra Sans" pitchFamily="34" charset="-52"/>
            <a:ea typeface="PT Astra Sans" pitchFamily="34" charset="-52"/>
          </a:endParaRPr>
        </a:p>
      </dgm:t>
    </dgm:pt>
    <dgm:pt modelId="{10EC51D3-56EE-404A-9552-6B8054519DA5}" type="parTrans" cxnId="{32925B45-222F-4D8D-8140-26D39401AC2B}">
      <dgm:prSet/>
      <dgm:spPr/>
      <dgm:t>
        <a:bodyPr/>
        <a:lstStyle/>
        <a:p>
          <a:endParaRPr lang="ru-RU" sz="1200"/>
        </a:p>
      </dgm:t>
    </dgm:pt>
    <dgm:pt modelId="{9DED2FD5-6352-414F-A3B6-8713ADB9C762}" type="sibTrans" cxnId="{32925B45-222F-4D8D-8140-26D39401AC2B}">
      <dgm:prSet/>
      <dgm:spPr/>
      <dgm:t>
        <a:bodyPr/>
        <a:lstStyle/>
        <a:p>
          <a:endParaRPr lang="ru-RU" sz="1200"/>
        </a:p>
      </dgm:t>
    </dgm:pt>
    <dgm:pt modelId="{3A372B93-4F59-4868-B070-36BAD61D3734}" type="pres">
      <dgm:prSet presAssocID="{A4133E8C-6D15-447D-9D3B-17E3BB91F2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D787F5-6BFD-4E85-BD1B-DC7BA6690075}" type="pres">
      <dgm:prSet presAssocID="{92A6C73D-8A28-4558-B04B-2F666C2D68FA}" presName="vertOne" presStyleCnt="0"/>
      <dgm:spPr/>
    </dgm:pt>
    <dgm:pt modelId="{418911F4-1BFA-4B71-BBAF-8B74CBA2B36B}" type="pres">
      <dgm:prSet presAssocID="{92A6C73D-8A28-4558-B04B-2F666C2D68FA}" presName="txOne" presStyleLbl="node0" presStyleIdx="0" presStyleCnt="4">
        <dgm:presLayoutVars>
          <dgm:chPref val="3"/>
        </dgm:presLayoutVars>
      </dgm:prSet>
      <dgm:spPr/>
    </dgm:pt>
    <dgm:pt modelId="{99DD853D-C7BD-41B8-8C01-11F51E806DB1}" type="pres">
      <dgm:prSet presAssocID="{92A6C73D-8A28-4558-B04B-2F666C2D68FA}" presName="horzOne" presStyleCnt="0"/>
      <dgm:spPr/>
    </dgm:pt>
    <dgm:pt modelId="{E113F239-4ABE-4147-B6FE-9BA6930453A0}" type="pres">
      <dgm:prSet presAssocID="{66D96545-B8BC-4134-AD37-384F3F727316}" presName="sibSpaceOne" presStyleCnt="0"/>
      <dgm:spPr/>
    </dgm:pt>
    <dgm:pt modelId="{0160265A-0784-4608-882F-34E0E5F5F756}" type="pres">
      <dgm:prSet presAssocID="{C9B938A8-1310-4F69-B029-8D33F372D6C0}" presName="vertOne" presStyleCnt="0"/>
      <dgm:spPr/>
    </dgm:pt>
    <dgm:pt modelId="{73ECA0E3-F96C-413E-A855-4E1DFE8EEC15}" type="pres">
      <dgm:prSet presAssocID="{C9B938A8-1310-4F69-B029-8D33F372D6C0}" presName="txOne" presStyleLbl="node0" presStyleIdx="1" presStyleCnt="4">
        <dgm:presLayoutVars>
          <dgm:chPref val="3"/>
        </dgm:presLayoutVars>
      </dgm:prSet>
      <dgm:spPr/>
    </dgm:pt>
    <dgm:pt modelId="{A388FC60-BB85-4B2B-B3DD-D2CFA9A63C14}" type="pres">
      <dgm:prSet presAssocID="{C9B938A8-1310-4F69-B029-8D33F372D6C0}" presName="horzOne" presStyleCnt="0"/>
      <dgm:spPr/>
    </dgm:pt>
    <dgm:pt modelId="{71F72DE6-E83A-4C4C-A8C1-C5DE50BA44E0}" type="pres">
      <dgm:prSet presAssocID="{EE372074-CDC8-41AA-83C1-3EC06B614904}" presName="sibSpaceOne" presStyleCnt="0"/>
      <dgm:spPr/>
    </dgm:pt>
    <dgm:pt modelId="{87B13A60-DEA6-47E5-849B-E17370AFBBD7}" type="pres">
      <dgm:prSet presAssocID="{FB5B031E-BC34-467B-9B72-DC9AB80326B9}" presName="vertOne" presStyleCnt="0"/>
      <dgm:spPr/>
    </dgm:pt>
    <dgm:pt modelId="{C2B3A336-BCC1-497F-B6B7-AE6448AEEE44}" type="pres">
      <dgm:prSet presAssocID="{FB5B031E-BC34-467B-9B72-DC9AB80326B9}" presName="txOne" presStyleLbl="node0" presStyleIdx="2" presStyleCnt="4" custLinFactNeighborX="762">
        <dgm:presLayoutVars>
          <dgm:chPref val="3"/>
        </dgm:presLayoutVars>
      </dgm:prSet>
      <dgm:spPr/>
    </dgm:pt>
    <dgm:pt modelId="{C331A6F4-E7EA-42D9-8926-8B074FA1971A}" type="pres">
      <dgm:prSet presAssocID="{FB5B031E-BC34-467B-9B72-DC9AB80326B9}" presName="horzOne" presStyleCnt="0"/>
      <dgm:spPr/>
    </dgm:pt>
    <dgm:pt modelId="{E9B34951-03EE-477F-B0ED-27E55BF0F36E}" type="pres">
      <dgm:prSet presAssocID="{A3343CB5-0D5E-4A21-A80A-CF93074AD088}" presName="sibSpaceOne" presStyleCnt="0"/>
      <dgm:spPr/>
    </dgm:pt>
    <dgm:pt modelId="{F8FA7144-63CF-409C-9400-4C8635391A83}" type="pres">
      <dgm:prSet presAssocID="{4D242714-684B-462A-8949-BC8ECE880AB8}" presName="vertOne" presStyleCnt="0"/>
      <dgm:spPr/>
    </dgm:pt>
    <dgm:pt modelId="{4F0875E4-48E9-4C19-B94D-A030F9B7D2B8}" type="pres">
      <dgm:prSet presAssocID="{4D242714-684B-462A-8949-BC8ECE880AB8}" presName="txOne" presStyleLbl="node0" presStyleIdx="3" presStyleCnt="4">
        <dgm:presLayoutVars>
          <dgm:chPref val="3"/>
        </dgm:presLayoutVars>
      </dgm:prSet>
      <dgm:spPr/>
    </dgm:pt>
    <dgm:pt modelId="{72693BC5-F372-4B81-B59B-9DFABD80A1D6}" type="pres">
      <dgm:prSet presAssocID="{4D242714-684B-462A-8949-BC8ECE880AB8}" presName="horzOne" presStyleCnt="0"/>
      <dgm:spPr/>
    </dgm:pt>
  </dgm:ptLst>
  <dgm:cxnLst>
    <dgm:cxn modelId="{3B264422-4C74-462F-8FA7-0074520AF614}" srcId="{A4133E8C-6D15-447D-9D3B-17E3BB91F27A}" destId="{FB5B031E-BC34-467B-9B72-DC9AB80326B9}" srcOrd="2" destOrd="0" parTransId="{6A16FF26-8E3A-4CAB-BE64-D94F456FE430}" sibTransId="{A3343CB5-0D5E-4A21-A80A-CF93074AD088}"/>
    <dgm:cxn modelId="{3FBBC315-0AE8-4282-B49D-908D28FA62F5}" srcId="{A4133E8C-6D15-447D-9D3B-17E3BB91F27A}" destId="{C9B938A8-1310-4F69-B029-8D33F372D6C0}" srcOrd="1" destOrd="0" parTransId="{0FCC5CB3-00B2-479F-AB31-727CB3C41D02}" sibTransId="{EE372074-CDC8-41AA-83C1-3EC06B614904}"/>
    <dgm:cxn modelId="{6C8F0244-4A2A-49C7-9669-1F59DCB6BDE9}" type="presOf" srcId="{92A6C73D-8A28-4558-B04B-2F666C2D68FA}" destId="{418911F4-1BFA-4B71-BBAF-8B74CBA2B36B}" srcOrd="0" destOrd="0" presId="urn:microsoft.com/office/officeart/2005/8/layout/hierarchy4"/>
    <dgm:cxn modelId="{D109DC8B-80C0-4D8D-8858-C17FDDC29A88}" type="presOf" srcId="{C9B938A8-1310-4F69-B029-8D33F372D6C0}" destId="{73ECA0E3-F96C-413E-A855-4E1DFE8EEC15}" srcOrd="0" destOrd="0" presId="urn:microsoft.com/office/officeart/2005/8/layout/hierarchy4"/>
    <dgm:cxn modelId="{E2C946BB-1980-4E6A-804E-66413A7E100B}" type="presOf" srcId="{4D242714-684B-462A-8949-BC8ECE880AB8}" destId="{4F0875E4-48E9-4C19-B94D-A030F9B7D2B8}" srcOrd="0" destOrd="0" presId="urn:microsoft.com/office/officeart/2005/8/layout/hierarchy4"/>
    <dgm:cxn modelId="{3E0F7459-CC15-4C7D-A8C0-33FC56E41DCC}" type="presOf" srcId="{FB5B031E-BC34-467B-9B72-DC9AB80326B9}" destId="{C2B3A336-BCC1-497F-B6B7-AE6448AEEE44}" srcOrd="0" destOrd="0" presId="urn:microsoft.com/office/officeart/2005/8/layout/hierarchy4"/>
    <dgm:cxn modelId="{4374282F-EEDA-4FBE-8154-B1958D3DA97A}" srcId="{A4133E8C-6D15-447D-9D3B-17E3BB91F27A}" destId="{92A6C73D-8A28-4558-B04B-2F666C2D68FA}" srcOrd="0" destOrd="0" parTransId="{D5693B56-8833-42FE-9656-C1C8F81E110B}" sibTransId="{66D96545-B8BC-4134-AD37-384F3F727316}"/>
    <dgm:cxn modelId="{32925B45-222F-4D8D-8140-26D39401AC2B}" srcId="{A4133E8C-6D15-447D-9D3B-17E3BB91F27A}" destId="{4D242714-684B-462A-8949-BC8ECE880AB8}" srcOrd="3" destOrd="0" parTransId="{10EC51D3-56EE-404A-9552-6B8054519DA5}" sibTransId="{9DED2FD5-6352-414F-A3B6-8713ADB9C762}"/>
    <dgm:cxn modelId="{7412F0F8-06EB-4236-A621-AFF2E2361DAE}" type="presOf" srcId="{A4133E8C-6D15-447D-9D3B-17E3BB91F27A}" destId="{3A372B93-4F59-4868-B070-36BAD61D3734}" srcOrd="0" destOrd="0" presId="urn:microsoft.com/office/officeart/2005/8/layout/hierarchy4"/>
    <dgm:cxn modelId="{1CC89669-A12B-4DC7-8678-8D2F7112E82B}" type="presParOf" srcId="{3A372B93-4F59-4868-B070-36BAD61D3734}" destId="{51D787F5-6BFD-4E85-BD1B-DC7BA6690075}" srcOrd="0" destOrd="0" presId="urn:microsoft.com/office/officeart/2005/8/layout/hierarchy4"/>
    <dgm:cxn modelId="{F6B56456-4DC4-41C6-A152-5EFD697E1163}" type="presParOf" srcId="{51D787F5-6BFD-4E85-BD1B-DC7BA6690075}" destId="{418911F4-1BFA-4B71-BBAF-8B74CBA2B36B}" srcOrd="0" destOrd="0" presId="urn:microsoft.com/office/officeart/2005/8/layout/hierarchy4"/>
    <dgm:cxn modelId="{13E1C80D-9629-43FF-9D2A-BE9CE142DC98}" type="presParOf" srcId="{51D787F5-6BFD-4E85-BD1B-DC7BA6690075}" destId="{99DD853D-C7BD-41B8-8C01-11F51E806DB1}" srcOrd="1" destOrd="0" presId="urn:microsoft.com/office/officeart/2005/8/layout/hierarchy4"/>
    <dgm:cxn modelId="{8008ED3A-1B0B-44F7-93B5-249064EA4387}" type="presParOf" srcId="{3A372B93-4F59-4868-B070-36BAD61D3734}" destId="{E113F239-4ABE-4147-B6FE-9BA6930453A0}" srcOrd="1" destOrd="0" presId="urn:microsoft.com/office/officeart/2005/8/layout/hierarchy4"/>
    <dgm:cxn modelId="{6D29252C-945B-4C8B-8470-F5CC744319B2}" type="presParOf" srcId="{3A372B93-4F59-4868-B070-36BAD61D3734}" destId="{0160265A-0784-4608-882F-34E0E5F5F756}" srcOrd="2" destOrd="0" presId="urn:microsoft.com/office/officeart/2005/8/layout/hierarchy4"/>
    <dgm:cxn modelId="{91C66FC1-16B7-411C-8E62-0C0772BDAF88}" type="presParOf" srcId="{0160265A-0784-4608-882F-34E0E5F5F756}" destId="{73ECA0E3-F96C-413E-A855-4E1DFE8EEC15}" srcOrd="0" destOrd="0" presId="urn:microsoft.com/office/officeart/2005/8/layout/hierarchy4"/>
    <dgm:cxn modelId="{767E747F-0791-4428-8670-085F8D140747}" type="presParOf" srcId="{0160265A-0784-4608-882F-34E0E5F5F756}" destId="{A388FC60-BB85-4B2B-B3DD-D2CFA9A63C14}" srcOrd="1" destOrd="0" presId="urn:microsoft.com/office/officeart/2005/8/layout/hierarchy4"/>
    <dgm:cxn modelId="{E18F2F32-4936-448A-A877-E6AB1B28C224}" type="presParOf" srcId="{3A372B93-4F59-4868-B070-36BAD61D3734}" destId="{71F72DE6-E83A-4C4C-A8C1-C5DE50BA44E0}" srcOrd="3" destOrd="0" presId="urn:microsoft.com/office/officeart/2005/8/layout/hierarchy4"/>
    <dgm:cxn modelId="{0CCE638E-CE75-4604-9E87-7382059535B5}" type="presParOf" srcId="{3A372B93-4F59-4868-B070-36BAD61D3734}" destId="{87B13A60-DEA6-47E5-849B-E17370AFBBD7}" srcOrd="4" destOrd="0" presId="urn:microsoft.com/office/officeart/2005/8/layout/hierarchy4"/>
    <dgm:cxn modelId="{D3529DFB-C174-4FE3-824E-43D62929AAC9}" type="presParOf" srcId="{87B13A60-DEA6-47E5-849B-E17370AFBBD7}" destId="{C2B3A336-BCC1-497F-B6B7-AE6448AEEE44}" srcOrd="0" destOrd="0" presId="urn:microsoft.com/office/officeart/2005/8/layout/hierarchy4"/>
    <dgm:cxn modelId="{C62CBEDA-269F-4114-A3FC-19E294DE55BA}" type="presParOf" srcId="{87B13A60-DEA6-47E5-849B-E17370AFBBD7}" destId="{C331A6F4-E7EA-42D9-8926-8B074FA1971A}" srcOrd="1" destOrd="0" presId="urn:microsoft.com/office/officeart/2005/8/layout/hierarchy4"/>
    <dgm:cxn modelId="{26BB79B6-BEDA-41F0-BEC0-F1F879AA1A33}" type="presParOf" srcId="{3A372B93-4F59-4868-B070-36BAD61D3734}" destId="{E9B34951-03EE-477F-B0ED-27E55BF0F36E}" srcOrd="5" destOrd="0" presId="urn:microsoft.com/office/officeart/2005/8/layout/hierarchy4"/>
    <dgm:cxn modelId="{F5715085-8867-42FE-9B23-24DB6A9F3CBC}" type="presParOf" srcId="{3A372B93-4F59-4868-B070-36BAD61D3734}" destId="{F8FA7144-63CF-409C-9400-4C8635391A83}" srcOrd="6" destOrd="0" presId="urn:microsoft.com/office/officeart/2005/8/layout/hierarchy4"/>
    <dgm:cxn modelId="{BFA3207D-B7C0-4343-9703-1C9B465262B4}" type="presParOf" srcId="{F8FA7144-63CF-409C-9400-4C8635391A83}" destId="{4F0875E4-48E9-4C19-B94D-A030F9B7D2B8}" srcOrd="0" destOrd="0" presId="urn:microsoft.com/office/officeart/2005/8/layout/hierarchy4"/>
    <dgm:cxn modelId="{9366136C-94CB-495B-BA30-18D5964630B4}" type="presParOf" srcId="{F8FA7144-63CF-409C-9400-4C8635391A83}" destId="{72693BC5-F372-4B81-B59B-9DFABD80A1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88B5B-C21C-4E13-97CC-0E4F8F4B9CEC}">
      <dsp:nvSpPr>
        <dsp:cNvPr id="0" name=""/>
        <dsp:cNvSpPr/>
      </dsp:nvSpPr>
      <dsp:spPr>
        <a:xfrm>
          <a:off x="0" y="770780"/>
          <a:ext cx="2657179" cy="15943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Количество квадратных метров жилой площади, которые будут  реализованы гражданам с приграничных территорий по цене сертификата,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но не менее 20 % от общей площади жилых помещений, вводимых в эксплуатацию при реализации МИП</a:t>
          </a:r>
          <a:endParaRPr lang="ru-RU" sz="1200" kern="1200" dirty="0"/>
        </a:p>
      </dsp:txBody>
      <dsp:txXfrm>
        <a:off x="77828" y="848608"/>
        <a:ext cx="2501523" cy="1438651"/>
      </dsp:txXfrm>
    </dsp:sp>
    <dsp:sp modelId="{CADF5BA2-1B45-49D2-A080-73FD9E7A9A9B}">
      <dsp:nvSpPr>
        <dsp:cNvPr id="0" name=""/>
        <dsp:cNvSpPr/>
      </dsp:nvSpPr>
      <dsp:spPr>
        <a:xfrm>
          <a:off x="2922897" y="770780"/>
          <a:ext cx="2657179" cy="15943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Объем прав требований обманутых дольщиков, которые должны быть удовлетворены  </a:t>
          </a:r>
          <a:r>
            <a:rPr lang="ru-RU" sz="1200" b="0" kern="1200" dirty="0" smtClean="0">
              <a:latin typeface="PT Astra Sans" pitchFamily="34" charset="-52"/>
              <a:ea typeface="PT Astra Sans" pitchFamily="34" charset="-52"/>
            </a:rPr>
            <a:t>(</a:t>
          </a:r>
          <a:r>
            <a:rPr lang="ru-RU" sz="1200" b="0" kern="1200" dirty="0" err="1" smtClean="0">
              <a:latin typeface="PT Astra Sans" pitchFamily="34" charset="-52"/>
              <a:ea typeface="PT Astra Sans" pitchFamily="34" charset="-52"/>
            </a:rPr>
            <a:t>кв.м</a:t>
          </a:r>
          <a:r>
            <a:rPr lang="ru-RU" sz="1200" b="0" kern="1200" dirty="0" smtClean="0">
              <a:latin typeface="PT Astra Sans" pitchFamily="34" charset="-52"/>
              <a:ea typeface="PT Astra Sans" pitchFamily="34" charset="-52"/>
            </a:rPr>
            <a:t> по ДДУ)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способами, определенными Законом  Курской области от 26 марта 2025 года № 9-ЗКО и </a:t>
          </a: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срок удовлетворения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их прав</a:t>
          </a:r>
          <a:endParaRPr lang="ru-RU" sz="1200" kern="1200" dirty="0"/>
        </a:p>
      </dsp:txBody>
      <dsp:txXfrm>
        <a:off x="3000725" y="848608"/>
        <a:ext cx="2501523" cy="1438651"/>
      </dsp:txXfrm>
    </dsp:sp>
    <dsp:sp modelId="{0492CFDA-0A31-4988-8F01-60713EB365D0}">
      <dsp:nvSpPr>
        <dsp:cNvPr id="0" name=""/>
        <dsp:cNvSpPr/>
      </dsp:nvSpPr>
      <dsp:spPr>
        <a:xfrm>
          <a:off x="5845795" y="770780"/>
          <a:ext cx="2657179" cy="1594307"/>
        </a:xfrm>
        <a:prstGeom prst="flowChartAlternateProcess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Количество квадратных метров жилой площади, вводимых при реализации МИП</a:t>
          </a:r>
          <a:endParaRPr lang="ru-RU" sz="1200" kern="1200" dirty="0"/>
        </a:p>
      </dsp:txBody>
      <dsp:txXfrm>
        <a:off x="5923621" y="848606"/>
        <a:ext cx="2501527" cy="1438655"/>
      </dsp:txXfrm>
    </dsp:sp>
    <dsp:sp modelId="{02FF873F-3651-4D18-9E8D-4A6F06C974C9}">
      <dsp:nvSpPr>
        <dsp:cNvPr id="0" name=""/>
        <dsp:cNvSpPr/>
      </dsp:nvSpPr>
      <dsp:spPr>
        <a:xfrm>
          <a:off x="0" y="2630805"/>
          <a:ext cx="2657179" cy="15943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prstClr val="black"/>
              </a:solidFill>
              <a:latin typeface="PT Astra Sans" pitchFamily="34" charset="-52"/>
              <a:ea typeface="PT Astra Sans" pitchFamily="34" charset="-52"/>
            </a:rPr>
            <a:t>Общий срок реализации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МИП  и </a:t>
          </a: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срок начала его реализации</a:t>
          </a:r>
          <a:endParaRPr lang="ru-RU" sz="12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77828" y="2708633"/>
        <a:ext cx="2501523" cy="1438651"/>
      </dsp:txXfrm>
    </dsp:sp>
    <dsp:sp modelId="{F11AD717-9DC9-4B41-BB70-F281F5F3DCA4}">
      <dsp:nvSpPr>
        <dsp:cNvPr id="0" name=""/>
        <dsp:cNvSpPr/>
      </dsp:nvSpPr>
      <dsp:spPr>
        <a:xfrm>
          <a:off x="2922897" y="2630805"/>
          <a:ext cx="2657179" cy="15943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Опыт строительства жилых объектов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в качестве застройщика и (или) подрядчика</a:t>
          </a:r>
          <a:endParaRPr lang="ru-RU" sz="12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3000725" y="2708633"/>
        <a:ext cx="2501523" cy="1438651"/>
      </dsp:txXfrm>
    </dsp:sp>
    <dsp:sp modelId="{DE869F18-AC21-467E-A077-B5A2ECE2E6ED}">
      <dsp:nvSpPr>
        <dsp:cNvPr id="0" name=""/>
        <dsp:cNvSpPr/>
      </dsp:nvSpPr>
      <dsp:spPr>
        <a:xfrm>
          <a:off x="5845795" y="2630805"/>
          <a:ext cx="2657179" cy="15943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60CC60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PT Astra Sans" pitchFamily="34" charset="-52"/>
              <a:ea typeface="PT Astra Sans" pitchFamily="34" charset="-52"/>
            </a:rPr>
            <a:t>Регистрация застройщика в качестве налогоплательщика на территории Курской области </a:t>
          </a:r>
          <a:r>
            <a:rPr lang="ru-RU" sz="1200" kern="1200" smtClean="0">
              <a:latin typeface="PT Astra Sans" pitchFamily="34" charset="-52"/>
              <a:ea typeface="PT Astra Sans" pitchFamily="34" charset="-52"/>
            </a:rPr>
            <a:t>или обязательство о такой регистрации в течение 3-х месяцев с даты заключения соглашения</a:t>
          </a:r>
          <a:endParaRPr lang="ru-RU" sz="1200" kern="1200" dirty="0"/>
        </a:p>
      </dsp:txBody>
      <dsp:txXfrm>
        <a:off x="5923623" y="2708633"/>
        <a:ext cx="2501523" cy="1438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911F4-1BFA-4B71-BBAF-8B74CBA2B36B}">
      <dsp:nvSpPr>
        <dsp:cNvPr id="0" name=""/>
        <dsp:cNvSpPr/>
      </dsp:nvSpPr>
      <dsp:spPr>
        <a:xfrm>
          <a:off x="1870" y="0"/>
          <a:ext cx="1824219" cy="2280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Организация единого пространства для взаимодействия c гражданами 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– открытого офиса Регионального оператора</a:t>
          </a:r>
        </a:p>
      </dsp:txBody>
      <dsp:txXfrm>
        <a:off x="55300" y="53430"/>
        <a:ext cx="1717359" cy="2173252"/>
      </dsp:txXfrm>
    </dsp:sp>
    <dsp:sp modelId="{73ECA0E3-F96C-413E-A855-4E1DFE8EEC15}">
      <dsp:nvSpPr>
        <dsp:cNvPr id="0" name=""/>
        <dsp:cNvSpPr/>
      </dsp:nvSpPr>
      <dsp:spPr>
        <a:xfrm>
          <a:off x="2132558" y="0"/>
          <a:ext cx="1824219" cy="2280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Создание условий для выбора гражданами проекта жилищного строительства</a:t>
          </a:r>
          <a:endParaRPr lang="ru-RU" sz="12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2185988" y="53430"/>
        <a:ext cx="1717359" cy="2173252"/>
      </dsp:txXfrm>
    </dsp:sp>
    <dsp:sp modelId="{C2B3A336-BCC1-497F-B6B7-AE6448AEEE44}">
      <dsp:nvSpPr>
        <dsp:cNvPr id="0" name=""/>
        <dsp:cNvSpPr/>
      </dsp:nvSpPr>
      <dsp:spPr>
        <a:xfrm>
          <a:off x="4277148" y="0"/>
          <a:ext cx="1824219" cy="2280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Поддержание актуальных статусов о доступных земельных участках и проектах домов</a:t>
          </a:r>
          <a:endParaRPr lang="ru-RU" sz="1200" b="1" kern="1200" dirty="0">
            <a:latin typeface="PT Astra Sans" pitchFamily="34" charset="-52"/>
            <a:ea typeface="PT Astra Sans" pitchFamily="34" charset="-52"/>
          </a:endParaRPr>
        </a:p>
      </dsp:txBody>
      <dsp:txXfrm>
        <a:off x="4330578" y="53430"/>
        <a:ext cx="1717359" cy="2173252"/>
      </dsp:txXfrm>
    </dsp:sp>
    <dsp:sp modelId="{4F0875E4-48E9-4C19-B94D-A030F9B7D2B8}">
      <dsp:nvSpPr>
        <dsp:cNvPr id="0" name=""/>
        <dsp:cNvSpPr/>
      </dsp:nvSpPr>
      <dsp:spPr>
        <a:xfrm>
          <a:off x="6393935" y="0"/>
          <a:ext cx="1824219" cy="2280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PT Astra Sans" pitchFamily="34" charset="-52"/>
              <a:ea typeface="PT Astra Sans" pitchFamily="34" charset="-52"/>
            </a:rPr>
            <a:t>Взаимодействие с застройщиками</a:t>
          </a:r>
          <a:r>
            <a:rPr lang="ru-RU" sz="1200" kern="1200" dirty="0" smtClean="0">
              <a:latin typeface="PT Astra Sans" pitchFamily="34" charset="-52"/>
              <a:ea typeface="PT Astra Sans" pitchFamily="34" charset="-52"/>
            </a:rPr>
            <a:t> по реализации проектов жилищного строительства на территории Курской области </a:t>
          </a:r>
          <a:endParaRPr lang="ru-RU" sz="1200" kern="1200" dirty="0">
            <a:latin typeface="PT Astra Sans" pitchFamily="34" charset="-52"/>
            <a:ea typeface="PT Astra Sans" pitchFamily="34" charset="-52"/>
          </a:endParaRPr>
        </a:p>
      </dsp:txBody>
      <dsp:txXfrm>
        <a:off x="6447365" y="53430"/>
        <a:ext cx="1717359" cy="217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0BB0-2B26-4ACF-AD0F-5503D08B332E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D0FB-8CDA-42E5-B11C-E73708BE9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8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D0FB-8CDA-42E5-B11C-E73708BE90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9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3D0FB-8CDA-42E5-B11C-E73708BE90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9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6E4C-CC4D-4E56-9B12-944CE76D7DE1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6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726D-ED04-4B19-868C-C7EA5D761AB5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DE9-4633-4106-BD01-50F0976B5A9F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0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44D1-D0EE-442D-88BB-78200267288A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2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8FB-D5C5-4C4E-912C-FE68EA5C1654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CDC-5D84-4900-956C-2893992AD845}" type="datetime1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6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24E4-DB5A-4F1E-8469-ECFA08F75B2D}" type="datetime1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C3FE-CC0A-4062-A43D-E4E4920CAA94}" type="datetime1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2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35FA-DBBB-4D57-85E6-430768C34CD8}" type="datetime1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3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4AC0D-21A1-410D-8E77-E2839B6AD2BA}" type="datetime1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7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53A2-B627-4764-8F1B-26E1F2EC55A9}" type="datetime1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1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F421-A1F0-4EF9-B5C0-7365FBF9C7EC}" type="datetime1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B636C-AF9E-480D-9914-613BF5FF5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3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sko.tilda.ws/" TargetMode="External"/><Relationship Id="rId11" Type="http://schemas.microsoft.com/office/2007/relationships/diagramDrawing" Target="../diagrams/drawing2.xml"/><Relationship Id="rId5" Type="http://schemas.openxmlformats.org/officeDocument/2006/relationships/hyperlink" Target="mailto:szarsko@yandex.ru" TargetMode="External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tmp"/><Relationship Id="rId5" Type="http://schemas.openxmlformats.org/officeDocument/2006/relationships/image" Target="../media/image13.png"/><Relationship Id="rId10" Type="http://schemas.openxmlformats.org/officeDocument/2006/relationships/image" Target="../media/image18.tmp"/><Relationship Id="rId4" Type="http://schemas.openxmlformats.org/officeDocument/2006/relationships/hyperlink" Target="https://&#1089;&#1090;&#1088;&#1086;&#1081;.&#1082;&#1091;&#1088;&#1089;&#1082;.&#1088;&#1092;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189640" cy="68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9180" y="2011"/>
            <a:ext cx="4139952" cy="6855989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1844824"/>
            <a:ext cx="42302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  <a:latin typeface="PT Astra Sans" pitchFamily="34" charset="-52"/>
                <a:ea typeface="PT Astra Sans" pitchFamily="34" charset="-52"/>
              </a:rPr>
              <a:t>Жилищное строительство в Курской области </a:t>
            </a:r>
          </a:p>
          <a:p>
            <a:pPr lvl="0" algn="ctr"/>
            <a:endParaRPr lang="ru-RU" sz="2800" b="1" dirty="0">
              <a:solidFill>
                <a:prstClr val="white"/>
              </a:solidFill>
              <a:latin typeface="PT Astra Sans" pitchFamily="34" charset="-52"/>
              <a:ea typeface="PT Astra Sans" pitchFamily="34" charset="-52"/>
            </a:endParaRPr>
          </a:p>
          <a:p>
            <a:pPr lvl="0" algn="ctr"/>
            <a:r>
              <a:rPr lang="ru-RU" sz="2800" b="1" dirty="0" smtClean="0">
                <a:latin typeface="PT Astra Sans" pitchFamily="34" charset="-52"/>
                <a:ea typeface="PT Astra Sans" pitchFamily="34" charset="-52"/>
              </a:rPr>
              <a:t>для обеспечения жильем жителей приграничных территорий</a:t>
            </a:r>
            <a:endParaRPr lang="ru-RU" sz="2800" b="1" dirty="0">
              <a:latin typeface="PT Astra Sans" pitchFamily="34" charset="-52"/>
              <a:ea typeface="PT Astra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77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845543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Общая информация</a:t>
            </a:r>
            <a:endParaRPr lang="ru-RU" sz="2000" b="1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306264" y="971567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Bebas Neue Bold" panose="020B0606020202050201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187624" y="1454231"/>
            <a:ext cx="7632848" cy="8309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Принят закон Курской области</a:t>
            </a:r>
            <a:r>
              <a:rPr lang="ru-RU" sz="1600" dirty="0"/>
              <a:t>, позволяющий </a:t>
            </a:r>
            <a:r>
              <a:rPr lang="ru-RU" sz="1600" dirty="0" smtClean="0"/>
              <a:t>предоставлять </a:t>
            </a:r>
            <a:r>
              <a:rPr lang="ru-RU" sz="1600" dirty="0"/>
              <a:t>землю в аренду без проведения торгов застройщику, который будет готов реализовать масштабный инвестиционный проект </a:t>
            </a:r>
            <a:r>
              <a:rPr lang="ru-RU" sz="1600" dirty="0" smtClean="0"/>
              <a:t>(далее - МИП</a:t>
            </a:r>
            <a:r>
              <a:rPr lang="ru-RU" sz="1600" dirty="0"/>
              <a:t>)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210916" y="2283070"/>
            <a:ext cx="339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Закон Курской области от 31.03.2025 № 18-ЗКО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8" y="1398381"/>
            <a:ext cx="634921" cy="634921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1210916" y="2761623"/>
            <a:ext cx="7632848" cy="338554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Подобраны земельные участки</a:t>
            </a:r>
            <a:r>
              <a:rPr lang="ru-RU" sz="1600" dirty="0"/>
              <a:t>, на которых планируется жилищное строительство. 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0" y="2620048"/>
            <a:ext cx="634921" cy="634921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1210916" y="3537808"/>
            <a:ext cx="7632848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Проведены встречи с застройщиками</a:t>
            </a:r>
            <a:r>
              <a:rPr lang="ru-RU" sz="1600" dirty="0"/>
              <a:t>, которые выразили заинтересованность в реализации проектов жилищного строительства на территории Курской области</a:t>
            </a: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0" y="3501008"/>
            <a:ext cx="634921" cy="634921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1229619" y="5406008"/>
            <a:ext cx="7632848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Подготовлен проект Порядка заключения соглашения о реализации МИП, </a:t>
            </a:r>
            <a:r>
              <a:rPr lang="ru-RU" sz="1600" dirty="0"/>
              <a:t>который в настоящее время проходит процедуру согласования.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8" y="4480188"/>
            <a:ext cx="634921" cy="634921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1266528" y="4523978"/>
            <a:ext cx="7632848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Определен Региональный оператор жилищного строительства</a:t>
            </a:r>
            <a:r>
              <a:rPr lang="ru-RU" sz="1600" dirty="0"/>
              <a:t> - АО СЗ «Агентство развития строительства Курской области» (АО СЗ «АРСКО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" y="5417418"/>
            <a:ext cx="634921" cy="63492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56865" y="6381328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2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999079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Порядок и условия предоставления земельного участка</a:t>
            </a:r>
            <a:endParaRPr lang="ru-RU" sz="20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306264" y="971567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Bebas Neue Bold" panose="020B0606020202050201"/>
            </a:endParaRPr>
          </a:p>
        </p:txBody>
      </p:sp>
      <p:sp>
        <p:nvSpPr>
          <p:cNvPr id="15" name="Google Shape;301;p22"/>
          <p:cNvSpPr/>
          <p:nvPr/>
        </p:nvSpPr>
        <p:spPr>
          <a:xfrm flipH="1">
            <a:off x="333352" y="5131051"/>
            <a:ext cx="497519" cy="513636"/>
          </a:xfrm>
          <a:prstGeom prst="ellipse">
            <a:avLst/>
          </a:prstGeom>
          <a:solidFill>
            <a:srgbClr val="00B05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CC6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5" y="5249060"/>
            <a:ext cx="296658" cy="29665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96331" y="5137441"/>
            <a:ext cx="7896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Заключение соглашения о реализации масштабного инвестиционного 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проекта осуществляется  </a:t>
            </a:r>
            <a:r>
              <a:rPr lang="ru-RU" sz="14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путем отбора лучшего масштабного инвестиционного проекта</a:t>
            </a:r>
            <a:endParaRPr lang="ru-RU" sz="1400" b="1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0" name="Google Shape;301;p22"/>
          <p:cNvSpPr/>
          <p:nvPr/>
        </p:nvSpPr>
        <p:spPr>
          <a:xfrm flipH="1">
            <a:off x="320471" y="1140297"/>
            <a:ext cx="497519" cy="513636"/>
          </a:xfrm>
          <a:prstGeom prst="ellipse">
            <a:avLst/>
          </a:prstGeom>
          <a:solidFill>
            <a:srgbClr val="00B05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CC6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7" y="1203838"/>
            <a:ext cx="383498" cy="38349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36250" y="1243226"/>
            <a:ext cx="1414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ctr"/>
            <a:r>
              <a:rPr lang="ru-RU" sz="14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Условия МИП:</a:t>
            </a:r>
            <a:endParaRPr lang="ru-RU" sz="1400" b="1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2803" y="1559015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Строительство и ввод в эксплуатацию индивидуальных жилых и (или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), </a:t>
            </a:r>
            <a:r>
              <a:rPr lang="ru-RU" sz="1400" dirty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домов блокированной 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застройки и (или) многоквартирных домов.</a:t>
            </a:r>
            <a:endParaRPr lang="ru-RU" sz="14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2803" y="2083743"/>
            <a:ext cx="77768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Реализация не менее 20% площади жилых помещений в строящихся объектах жителям приграничных территорий, получивших сертификат, по </a:t>
            </a:r>
            <a:r>
              <a:rPr lang="ru-RU" sz="1400" dirty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средней рыночной стоимости 1 кв. метра общей площади жилого помещения, определенной Министерством строительства и жилищно-коммунального хозяйства Российской Федерации для Курской области, исходя из которой произведен расчет размера полученной 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гражданином выплаты и (или) </a:t>
            </a:r>
            <a:endParaRPr lang="ru-RU" sz="14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2803" y="3253294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smtClean="0">
                <a:latin typeface="PT Astra Sans" pitchFamily="34" charset="-52"/>
                <a:ea typeface="PT Astra Sans" pitchFamily="34" charset="-52"/>
              </a:rPr>
              <a:t>Удовлетворение прав </a:t>
            </a:r>
            <a:r>
              <a:rPr lang="ru-RU" sz="1400" dirty="0">
                <a:latin typeface="PT Astra Sans" pitchFamily="34" charset="-52"/>
                <a:ea typeface="PT Astra Sans" pitchFamily="34" charset="-52"/>
              </a:rPr>
              <a:t>пострадавших участников долевого строительства способами, определенными Законом Курской области от 26 марта 2025 года № 9-ЗКО «О мерах по защите прав участников долевого строительства многоквартирных домов  на территории Курской области».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3" y="1651813"/>
            <a:ext cx="376421" cy="3764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1" y="2211950"/>
            <a:ext cx="376421" cy="3764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3" y="3253294"/>
            <a:ext cx="376421" cy="376421"/>
          </a:xfrm>
          <a:prstGeom prst="rect">
            <a:avLst/>
          </a:prstGeom>
        </p:spPr>
      </p:pic>
      <p:sp>
        <p:nvSpPr>
          <p:cNvPr id="26" name="Google Shape;301;p22"/>
          <p:cNvSpPr/>
          <p:nvPr/>
        </p:nvSpPr>
        <p:spPr>
          <a:xfrm flipH="1">
            <a:off x="314593" y="4279319"/>
            <a:ext cx="497519" cy="513636"/>
          </a:xfrm>
          <a:prstGeom prst="ellipse">
            <a:avLst/>
          </a:prstGeom>
          <a:solidFill>
            <a:srgbClr val="00B05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CC6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9579" y="4345353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Земельный участок предоставляется в аренду 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без проведения 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торгов на срок реализации масштабного инвестиционного проекта</a:t>
            </a:r>
            <a:endParaRPr lang="ru-RU" sz="14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2" y="4374151"/>
            <a:ext cx="317461" cy="31746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999079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Критерии отбора лучшего инвестиционного проекта</a:t>
            </a:r>
            <a:endParaRPr lang="ru-RU" sz="20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306264" y="971567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2400">
              <a:latin typeface="PT Astra Sans" pitchFamily="34" charset="-52"/>
              <a:ea typeface="PT Astra Sans" pitchFamily="34" charset="-52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852378524"/>
              </p:ext>
            </p:extLst>
          </p:nvPr>
        </p:nvGraphicFramePr>
        <p:xfrm>
          <a:off x="392973" y="971568"/>
          <a:ext cx="8502975" cy="499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227"/>
            <a:ext cx="9042788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845543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Земельные участки под жилищное строительство</a:t>
            </a:r>
            <a:endParaRPr lang="ru-RU" sz="20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306264" y="971567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Bebas Neue Bold" panose="020B0606020202050201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15616" y="1700808"/>
            <a:ext cx="1368152" cy="1296144"/>
            <a:chOff x="2771800" y="1412776"/>
            <a:chExt cx="1296144" cy="147616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1265764" y="2039638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Железногорский</a:t>
            </a:r>
            <a:r>
              <a:rPr lang="ru-RU" sz="900" b="1" dirty="0" smtClean="0"/>
              <a:t> </a:t>
            </a:r>
            <a:r>
              <a:rPr lang="ru-RU" sz="900" b="1" dirty="0"/>
              <a:t>район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698463"/>
            <a:ext cx="1368152" cy="1296144"/>
            <a:chOff x="2771800" y="1412776"/>
            <a:chExt cx="1296144" cy="147616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835696" y="2858492"/>
            <a:ext cx="1368152" cy="1296144"/>
            <a:chOff x="2771800" y="1412776"/>
            <a:chExt cx="1296144" cy="147616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1990760" y="3200620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/>
              <a:t>Фатежский</a:t>
            </a:r>
            <a:r>
              <a:rPr lang="ru-RU" sz="900" b="1" dirty="0"/>
              <a:t> </a:t>
            </a:r>
            <a:endParaRPr lang="ru-RU" sz="900" b="1" dirty="0" smtClean="0"/>
          </a:p>
          <a:p>
            <a:pPr algn="ctr"/>
            <a:r>
              <a:rPr lang="ru-RU" sz="900" b="1" dirty="0" smtClean="0"/>
              <a:t>район и г. Фатеж</a:t>
            </a:r>
            <a:endParaRPr lang="ru-RU" sz="9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71800" y="2039638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Поныровский</a:t>
            </a:r>
            <a:r>
              <a:rPr lang="ru-RU" sz="900" b="1" dirty="0" smtClean="0"/>
              <a:t> </a:t>
            </a:r>
            <a:r>
              <a:rPr lang="ru-RU" sz="900" b="1" dirty="0"/>
              <a:t>район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043608" y="4016176"/>
            <a:ext cx="1368152" cy="1296144"/>
            <a:chOff x="2771800" y="1412776"/>
            <a:chExt cx="1296144" cy="1476164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/>
        </p:nvSpPr>
        <p:spPr>
          <a:xfrm>
            <a:off x="1115616" y="4365328"/>
            <a:ext cx="1224136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Курчатовский </a:t>
            </a:r>
          </a:p>
          <a:p>
            <a:pPr algn="ctr"/>
            <a:r>
              <a:rPr lang="ru-RU" sz="900" b="1" dirty="0" smtClean="0"/>
              <a:t>район и г. Курчатов</a:t>
            </a:r>
            <a:endParaRPr lang="ru-RU" sz="900" b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609528" y="4016176"/>
            <a:ext cx="1368152" cy="1296144"/>
            <a:chOff x="2771800" y="1412776"/>
            <a:chExt cx="1296144" cy="1476164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2753544" y="4361514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Медвенский</a:t>
            </a:r>
            <a:r>
              <a:rPr lang="ru-RU" sz="900" b="1" dirty="0" smtClean="0"/>
              <a:t>  </a:t>
            </a:r>
          </a:p>
          <a:p>
            <a:pPr algn="ctr"/>
            <a:r>
              <a:rPr lang="ru-RU" sz="900" b="1" dirty="0" smtClean="0"/>
              <a:t>район</a:t>
            </a:r>
            <a:endParaRPr lang="ru-RU" sz="900" b="1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3419872" y="2853802"/>
            <a:ext cx="1368152" cy="1296144"/>
            <a:chOff x="2771800" y="1412776"/>
            <a:chExt cx="1296144" cy="1476164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Прямоугольник 54"/>
          <p:cNvSpPr/>
          <p:nvPr/>
        </p:nvSpPr>
        <p:spPr>
          <a:xfrm>
            <a:off x="3563888" y="3195006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Щигровский</a:t>
            </a:r>
            <a:r>
              <a:rPr lang="ru-RU" sz="900" b="1" dirty="0" smtClean="0"/>
              <a:t>  </a:t>
            </a:r>
          </a:p>
          <a:p>
            <a:pPr algn="ctr"/>
            <a:r>
              <a:rPr lang="ru-RU" sz="900" b="1" dirty="0" smtClean="0"/>
              <a:t>район</a:t>
            </a:r>
            <a:endParaRPr lang="ru-RU" sz="900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211960" y="4041683"/>
            <a:ext cx="1368152" cy="1296144"/>
            <a:chOff x="2771800" y="1412776"/>
            <a:chExt cx="1296144" cy="1476164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4361168" y="4382048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Солнцевский</a:t>
            </a:r>
            <a:r>
              <a:rPr lang="ru-RU" sz="900" b="1" dirty="0" smtClean="0"/>
              <a:t> </a:t>
            </a:r>
          </a:p>
          <a:p>
            <a:pPr algn="ctr"/>
            <a:r>
              <a:rPr lang="ru-RU" sz="900" b="1" dirty="0" smtClean="0"/>
              <a:t>район</a:t>
            </a:r>
            <a:endParaRPr lang="ru-RU" sz="900" b="1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1846744" y="5206377"/>
            <a:ext cx="1368152" cy="1296144"/>
            <a:chOff x="2771800" y="1412776"/>
            <a:chExt cx="1296144" cy="1476164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1990760" y="5553195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Обоянский</a:t>
            </a:r>
            <a:endParaRPr lang="ru-RU" sz="900" b="1" dirty="0" smtClean="0"/>
          </a:p>
          <a:p>
            <a:pPr algn="ctr"/>
            <a:r>
              <a:rPr lang="ru-RU" sz="900" b="1" dirty="0" smtClean="0"/>
              <a:t>район</a:t>
            </a:r>
            <a:endParaRPr lang="ru-RU" sz="900" b="1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3436876" y="5206377"/>
            <a:ext cx="1368152" cy="1296144"/>
            <a:chOff x="2771800" y="1412776"/>
            <a:chExt cx="1296144" cy="1476164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2771800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2771800" y="1412776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419872" y="1412777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067944" y="1717475"/>
              <a:ext cx="0" cy="86409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2771800" y="2581571"/>
              <a:ext cx="648072" cy="30469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3419872" y="2584241"/>
              <a:ext cx="648072" cy="30469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3580892" y="5553195"/>
            <a:ext cx="1080120" cy="369332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/>
              <a:t>Пристенский</a:t>
            </a:r>
            <a:endParaRPr lang="ru-RU" sz="900" b="1" dirty="0" smtClean="0"/>
          </a:p>
          <a:p>
            <a:pPr algn="ctr"/>
            <a:r>
              <a:rPr lang="ru-RU" sz="900" b="1" dirty="0" smtClean="0"/>
              <a:t>район</a:t>
            </a:r>
            <a:endParaRPr lang="ru-RU" sz="900" b="1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1295636" y="2408970"/>
            <a:ext cx="1080120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4 участка 52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838990" y="2408970"/>
            <a:ext cx="1080120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1 участок 5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631470" y="5997466"/>
            <a:ext cx="1080120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2 участка 81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996324" y="3560298"/>
            <a:ext cx="1080120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3 участка 26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15616" y="4734660"/>
            <a:ext cx="1230268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6 участков 43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735796" y="4728396"/>
            <a:ext cx="1152128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1 участок 27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361168" y="4728396"/>
            <a:ext cx="1152128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5 участка 96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034678" y="5997466"/>
            <a:ext cx="1080120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1 участок 25га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44888" y="3559124"/>
            <a:ext cx="1152128" cy="26161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50"/>
                </a:solidFill>
              </a:rPr>
              <a:t>15 участка 69 га</a:t>
            </a:r>
            <a:endParaRPr lang="ru-RU" sz="1100" b="1" dirty="0">
              <a:solidFill>
                <a:srgbClr val="00B05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400209" y="1572969"/>
            <a:ext cx="2598580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38 УЧАСТКОВ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433512" y="2224304"/>
            <a:ext cx="2598580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425 ГЕКТАР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333108" y="2909373"/>
            <a:ext cx="2598580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448 ТЫС. КВ.М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7652" y="3331425"/>
            <a:ext cx="2551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градостроительный потенциал</a:t>
            </a:r>
            <a:endParaRPr lang="ru-RU" sz="1400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6850028" y="2582019"/>
            <a:ext cx="15703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площадь участков</a:t>
            </a:r>
            <a:endParaRPr lang="ru-RU" sz="14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816080" y="1921601"/>
            <a:ext cx="1745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количество участков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98088" y="6408887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999079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Региональный оператор жилищного строительства</a:t>
            </a:r>
            <a:endParaRPr lang="ru-RU" sz="20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306264" y="902559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 sz="2400"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31845" y="2215814"/>
            <a:ext cx="3680307" cy="1200329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Astra Sans" pitchFamily="34" charset="-52"/>
                <a:ea typeface="PT Astra Sans" pitchFamily="34" charset="-52"/>
              </a:rPr>
              <a:t>РЕГИОНАЛЬНЫЙ ОПЕРАТОР ЖИЛИЩНОГО СТРОИТЕЛЬСТВА</a:t>
            </a:r>
          </a:p>
          <a:p>
            <a:pPr algn="ctr"/>
            <a:r>
              <a:rPr lang="ru-RU" dirty="0" smtClean="0">
                <a:latin typeface="PT Astra Sans" pitchFamily="34" charset="-52"/>
                <a:ea typeface="PT Astra Sans" pitchFamily="34" charset="-52"/>
              </a:rPr>
              <a:t>(АО СЗ «АРСКО»)</a:t>
            </a:r>
            <a:endParaRPr lang="ru-RU" dirty="0"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8868" y="1043006"/>
            <a:ext cx="47525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PT Astra Sans" pitchFamily="34" charset="-52"/>
                <a:ea typeface="PT Astra Sans" pitchFamily="34" charset="-52"/>
              </a:rPr>
              <a:t>Министерство строительства Курской области</a:t>
            </a:r>
            <a:endParaRPr lang="ru-RU" b="1" dirty="0"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8" y="2084571"/>
            <a:ext cx="1078999" cy="10789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64" y="2215814"/>
            <a:ext cx="792088" cy="792088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2192012" y="2460439"/>
            <a:ext cx="360040" cy="3272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591465" y="2460439"/>
            <a:ext cx="360040" cy="3272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633" y="3163570"/>
            <a:ext cx="143970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ans" pitchFamily="34" charset="-52"/>
                <a:ea typeface="PT Astra Sans" pitchFamily="34" charset="-52"/>
              </a:rPr>
              <a:t>граждане</a:t>
            </a:r>
            <a:endParaRPr lang="ru-RU" sz="1200" dirty="0"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6754" y="3163570"/>
            <a:ext cx="143970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T Astra Sans" pitchFamily="34" charset="-52"/>
                <a:ea typeface="PT Astra Sans" pitchFamily="34" charset="-52"/>
              </a:rPr>
              <a:t>застройщики</a:t>
            </a:r>
            <a:endParaRPr lang="ru-RU" sz="1200" dirty="0"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6200000">
            <a:off x="4256464" y="1713854"/>
            <a:ext cx="360040" cy="3272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628071" y="1744084"/>
            <a:ext cx="360040" cy="3272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6892" y="6230239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PT Astra Sans" pitchFamily="34" charset="-52"/>
                <a:ea typeface="PT Astra Sans" pitchFamily="34" charset="-52"/>
              </a:rPr>
              <a:t>Телефон</a:t>
            </a:r>
            <a:r>
              <a:rPr lang="ru-RU" sz="1200" b="1" dirty="0">
                <a:latin typeface="PT Astra Sans" pitchFamily="34" charset="-52"/>
                <a:ea typeface="PT Astra Sans" pitchFamily="34" charset="-52"/>
              </a:rPr>
              <a:t>: </a:t>
            </a:r>
            <a:r>
              <a:rPr lang="ru-RU" sz="1200" dirty="0">
                <a:latin typeface="PT Astra Sans" pitchFamily="34" charset="-52"/>
                <a:ea typeface="PT Astra Sans" pitchFamily="34" charset="-52"/>
              </a:rPr>
              <a:t>+7 (4712) </a:t>
            </a:r>
            <a:r>
              <a:rPr lang="ru-RU" sz="1200" dirty="0" smtClean="0">
                <a:latin typeface="PT Astra Sans" pitchFamily="34" charset="-52"/>
                <a:ea typeface="PT Astra Sans" pitchFamily="34" charset="-52"/>
              </a:rPr>
              <a:t>51-44-36 </a:t>
            </a:r>
            <a:r>
              <a:rPr lang="ru-RU" sz="1200" b="1" dirty="0" err="1" smtClean="0">
                <a:latin typeface="PT Astra Sans" pitchFamily="34" charset="-52"/>
                <a:ea typeface="PT Astra Sans" pitchFamily="34" charset="-52"/>
              </a:rPr>
              <a:t>Email</a:t>
            </a:r>
            <a:r>
              <a:rPr lang="ru-RU" sz="1200" b="1" dirty="0">
                <a:latin typeface="PT Astra Sans" pitchFamily="34" charset="-52"/>
                <a:ea typeface="PT Astra Sans" pitchFamily="34" charset="-52"/>
              </a:rPr>
              <a:t>:</a:t>
            </a:r>
            <a:r>
              <a:rPr lang="ru-RU" sz="1200" dirty="0">
                <a:latin typeface="PT Astra Sans" pitchFamily="34" charset="-52"/>
                <a:ea typeface="PT Astra Sans" pitchFamily="34" charset="-52"/>
              </a:rPr>
              <a:t> </a:t>
            </a:r>
            <a:r>
              <a:rPr lang="ru-RU" sz="1200" dirty="0" smtClean="0">
                <a:latin typeface="PT Astra Sans" pitchFamily="34" charset="-52"/>
                <a:ea typeface="PT Astra Sans" pitchFamily="34" charset="-52"/>
                <a:hlinkClick r:id="rId5"/>
              </a:rPr>
              <a:t>szarsko@yandex.ru</a:t>
            </a:r>
            <a:r>
              <a:rPr lang="ru-RU" sz="1200" dirty="0" smtClean="0">
                <a:latin typeface="PT Astra Sans" pitchFamily="34" charset="-52"/>
                <a:ea typeface="PT Astra Sans" pitchFamily="34" charset="-52"/>
              </a:rPr>
              <a:t> </a:t>
            </a:r>
            <a:r>
              <a:rPr lang="ru-RU" sz="1200" b="1" dirty="0" smtClean="0">
                <a:latin typeface="PT Astra Sans" pitchFamily="34" charset="-52"/>
                <a:ea typeface="PT Astra Sans" pitchFamily="34" charset="-52"/>
              </a:rPr>
              <a:t>Сайт: </a:t>
            </a:r>
            <a:r>
              <a:rPr lang="en-US" sz="1200" dirty="0">
                <a:latin typeface="PT Astra Sans" pitchFamily="34" charset="-52"/>
                <a:ea typeface="PT Astra Sans" pitchFamily="34" charset="-52"/>
                <a:hlinkClick r:id="rId6"/>
              </a:rPr>
              <a:t>https://</a:t>
            </a:r>
            <a:r>
              <a:rPr lang="en-US" sz="1200" dirty="0" smtClean="0">
                <a:latin typeface="PT Astra Sans" pitchFamily="34" charset="-52"/>
                <a:ea typeface="PT Astra Sans" pitchFamily="34" charset="-52"/>
                <a:hlinkClick r:id="rId6"/>
              </a:rPr>
              <a:t>arsko.tilda.ws</a:t>
            </a:r>
            <a:r>
              <a:rPr lang="ru-RU" sz="1200" dirty="0" smtClean="0">
                <a:latin typeface="PT Astra Sans" pitchFamily="34" charset="-52"/>
                <a:ea typeface="PT Astra Sans" pitchFamily="34" charset="-52"/>
              </a:rPr>
              <a:t>  </a:t>
            </a:r>
            <a:r>
              <a:rPr lang="ru-RU" sz="1200" b="1" dirty="0" smtClean="0">
                <a:latin typeface="PT Astra Sans" pitchFamily="34" charset="-52"/>
                <a:ea typeface="PT Astra Sans" pitchFamily="34" charset="-52"/>
              </a:rPr>
              <a:t>Адрес</a:t>
            </a:r>
            <a:r>
              <a:rPr lang="ru-RU" sz="1200" b="1" dirty="0">
                <a:latin typeface="PT Astra Sans" pitchFamily="34" charset="-52"/>
                <a:ea typeface="PT Astra Sans" pitchFamily="34" charset="-52"/>
              </a:rPr>
              <a:t>:</a:t>
            </a:r>
            <a:r>
              <a:rPr lang="ru-RU" sz="1200" dirty="0">
                <a:latin typeface="PT Astra Sans" pitchFamily="34" charset="-52"/>
                <a:ea typeface="PT Astra Sans" pitchFamily="34" charset="-52"/>
              </a:rPr>
              <a:t> г. Курск, ул. Горького 50</a:t>
            </a:r>
            <a:endParaRPr lang="ru-RU" sz="1200" dirty="0">
              <a:latin typeface="PT Astra Sans" pitchFamily="34" charset="-52"/>
              <a:ea typeface="PT Astra Sans" pitchFamily="34" charset="-52"/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2333863646"/>
              </p:ext>
            </p:extLst>
          </p:nvPr>
        </p:nvGraphicFramePr>
        <p:xfrm>
          <a:off x="490102" y="3789040"/>
          <a:ext cx="8220026" cy="22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0816" y="6230237"/>
            <a:ext cx="1532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PT Astra Sans" pitchFamily="34" charset="-52"/>
                <a:ea typeface="PT Astra Sans" pitchFamily="34" charset="-52"/>
              </a:rPr>
              <a:t>АО СЗ «АРСКО»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1505" y="6422181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4189648" y="-4189648"/>
            <a:ext cx="764703" cy="9144002"/>
          </a:xfrm>
          <a:prstGeom prst="rect">
            <a:avLst/>
          </a:prstGeom>
          <a:solidFill>
            <a:srgbClr val="60CC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2" name="Google Shape;197;p19"/>
          <p:cNvSpPr txBox="1">
            <a:spLocks/>
          </p:cNvSpPr>
          <p:nvPr/>
        </p:nvSpPr>
        <p:spPr>
          <a:xfrm>
            <a:off x="144922" y="106010"/>
            <a:ext cx="8999079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Дополнительная информация</a:t>
            </a:r>
            <a:endParaRPr lang="ru-RU" sz="2000" dirty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sp>
        <p:nvSpPr>
          <p:cNvPr id="23" name="object 37"/>
          <p:cNvSpPr/>
          <p:nvPr/>
        </p:nvSpPr>
        <p:spPr>
          <a:xfrm>
            <a:off x="306264" y="971567"/>
            <a:ext cx="8375395" cy="17466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Bebas Neue Bold" panose="020B0606020202050201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07" y="5404424"/>
            <a:ext cx="1085412" cy="1090126"/>
          </a:xfrm>
          <a:prstGeom prst="rect">
            <a:avLst/>
          </a:prstGeom>
        </p:spPr>
      </p:pic>
      <p:sp>
        <p:nvSpPr>
          <p:cNvPr id="13" name="Google Shape;301;p22"/>
          <p:cNvSpPr/>
          <p:nvPr/>
        </p:nvSpPr>
        <p:spPr>
          <a:xfrm flipH="1">
            <a:off x="328806" y="1142879"/>
            <a:ext cx="584909" cy="513636"/>
          </a:xfrm>
          <a:prstGeom prst="ellipse">
            <a:avLst/>
          </a:prstGeom>
          <a:solidFill>
            <a:srgbClr val="00B050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0CC60"/>
              </a:solidFill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1240966"/>
            <a:ext cx="373224" cy="31746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94142" y="1190060"/>
            <a:ext cx="804235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Сайт министерства строительства Курской области </a:t>
            </a:r>
            <a:r>
              <a:rPr lang="en-US" sz="1400" b="1" dirty="0">
                <a:latin typeface="PT Astra Sans" pitchFamily="34" charset="-52"/>
                <a:ea typeface="PT Astra Sans" pitchFamily="34" charset="-52"/>
                <a:hlinkClick r:id="rId4"/>
              </a:rPr>
              <a:t>https://</a:t>
            </a:r>
            <a:r>
              <a:rPr lang="ru-RU" sz="1400" b="1" dirty="0" err="1">
                <a:latin typeface="PT Astra Sans" pitchFamily="34" charset="-52"/>
                <a:ea typeface="PT Astra Sans" pitchFamily="34" charset="-52"/>
                <a:hlinkClick r:id="rId4"/>
              </a:rPr>
              <a:t>строй.курск.рф</a:t>
            </a:r>
            <a:r>
              <a:rPr lang="ru-RU" sz="1400" b="1" dirty="0">
                <a:latin typeface="PT Astra Sans" pitchFamily="34" charset="-52"/>
                <a:ea typeface="PT Astra Sans" pitchFamily="34" charset="-52"/>
              </a:rPr>
              <a:t> </a:t>
            </a:r>
            <a:endParaRPr lang="ru-RU" sz="1400" b="1" dirty="0" smtClean="0">
              <a:solidFill>
                <a:schemeClr val="dk1"/>
              </a:solidFill>
              <a:latin typeface="PT Astra Sans" pitchFamily="34" charset="-52"/>
              <a:ea typeface="PT Astra Sans" pitchFamily="34" charset="-52"/>
            </a:endParaRPr>
          </a:p>
          <a:p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(раздел «Жителям приграничных территорий» – «Жилищное строительство</a:t>
            </a:r>
            <a:r>
              <a:rPr lang="ru-RU" sz="1400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»)</a:t>
            </a:r>
            <a:endParaRPr lang="ru-RU" sz="1400" dirty="0">
              <a:latin typeface="PT Astra Sans" pitchFamily="34" charset="-52"/>
              <a:ea typeface="PT Astra Sans" pitchFamily="34" charset="-52"/>
            </a:endParaRPr>
          </a:p>
          <a:p>
            <a:endParaRPr lang="ru-RU" dirty="0">
              <a:latin typeface="PT Astra Sans" pitchFamily="34" charset="-52"/>
              <a:ea typeface="PT Astra Sans" pitchFamily="34" charset="-52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36" y="1844823"/>
            <a:ext cx="1953152" cy="1656183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06" y="1844824"/>
            <a:ext cx="2099251" cy="1656183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36" y="3624277"/>
            <a:ext cx="1953152" cy="1625953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09428"/>
            <a:ext cx="2004190" cy="16259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59630" y="6491942"/>
            <a:ext cx="1109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Телеграмм-канал</a:t>
            </a:r>
            <a:endParaRPr lang="ru-RU" sz="9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86496" y="6491942"/>
            <a:ext cx="12153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dk1"/>
                </a:solidFill>
                <a:latin typeface="PT Astra Sans" pitchFamily="34" charset="-52"/>
                <a:ea typeface="PT Astra Sans" pitchFamily="34" charset="-52"/>
              </a:rPr>
              <a:t>Официальный сайт</a:t>
            </a:r>
            <a:endParaRPr lang="ru-RU" sz="9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54" y="5122574"/>
            <a:ext cx="1318617" cy="1484784"/>
          </a:xfrm>
          <a:prstGeom prst="rect">
            <a:avLst/>
          </a:prstGeom>
        </p:spPr>
      </p:pic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0" y="1844824"/>
            <a:ext cx="3606396" cy="2880320"/>
          </a:xfrm>
          <a:prstGeom prst="rect">
            <a:avLst/>
          </a:prstGeom>
          <a:ln>
            <a:noFill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5983739" y="6243542"/>
            <a:ext cx="2133600" cy="365125"/>
          </a:xfrm>
        </p:spPr>
        <p:txBody>
          <a:bodyPr/>
          <a:lstStyle/>
          <a:p>
            <a:fld id="{649B636C-AF9E-480D-9914-613BF5FF5376}" type="slidenum">
              <a:rPr lang="ru-RU" smtClean="0"/>
              <a:t>7</a:t>
            </a:fld>
            <a:endParaRPr lang="ru-RU"/>
          </a:p>
        </p:txBody>
      </p:sp>
      <p:sp>
        <p:nvSpPr>
          <p:cNvPr id="29" name="Номер слайда 4"/>
          <p:cNvSpPr txBox="1">
            <a:spLocks/>
          </p:cNvSpPr>
          <p:nvPr/>
        </p:nvSpPr>
        <p:spPr>
          <a:xfrm>
            <a:off x="6951505" y="64221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B636C-AF9E-480D-9914-613BF5FF537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3690"/>
            <a:ext cx="3456384" cy="184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569</Words>
  <Application>Microsoft Office PowerPoint</Application>
  <PresentationFormat>Экран (4:3)</PresentationFormat>
  <Paragraphs>82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Подлиняева</dc:creator>
  <cp:lastModifiedBy>Подлиняева</cp:lastModifiedBy>
  <cp:revision>179</cp:revision>
  <cp:lastPrinted>2025-04-04T16:10:06Z</cp:lastPrinted>
  <dcterms:created xsi:type="dcterms:W3CDTF">2025-03-25T09:44:57Z</dcterms:created>
  <dcterms:modified xsi:type="dcterms:W3CDTF">2025-04-04T16:11:33Z</dcterms:modified>
</cp:coreProperties>
</file>