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08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97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242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980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693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0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9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270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67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44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41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73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99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76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70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01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35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EEFB665-AB99-43BF-A32B-7881AC1DDBC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61CD5-7308-4C2D-BFA6-074AE147E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7561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702342" cy="3329581"/>
          </a:xfrm>
        </p:spPr>
        <p:txBody>
          <a:bodyPr/>
          <a:lstStyle/>
          <a:p>
            <a:r>
              <a:rPr lang="ru-RU" sz="5400" b="1" dirty="0" smtClean="0">
                <a:solidFill>
                  <a:schemeClr val="tx2">
                    <a:lumMod val="10000"/>
                  </a:schemeClr>
                </a:solidFill>
              </a:rPr>
              <a:t>Контрольные (надзорные) действия</a:t>
            </a:r>
            <a:endParaRPr lang="ru-RU" sz="5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5" y="5178391"/>
            <a:ext cx="9702342" cy="1241659"/>
          </a:xfrm>
        </p:spPr>
        <p:txBody>
          <a:bodyPr/>
          <a:lstStyle/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b="1" cap="none" dirty="0">
                <a:solidFill>
                  <a:schemeClr val="tx2">
                    <a:lumMod val="10000"/>
                  </a:schemeClr>
                </a:solidFill>
                <a:latin typeface="Trebuchet MS" panose="020B0603020202020204"/>
              </a:rPr>
              <a:t>Памятка по Федеральному закону от 31.07.2020 </a:t>
            </a:r>
            <a:r>
              <a:rPr lang="en-US" b="1" cap="none" dirty="0">
                <a:solidFill>
                  <a:schemeClr val="tx2">
                    <a:lumMod val="10000"/>
                  </a:schemeClr>
                </a:solidFill>
                <a:latin typeface="Trebuchet MS" panose="020B0603020202020204"/>
              </a:rPr>
              <a:t>N 248-</a:t>
            </a:r>
            <a:r>
              <a:rPr lang="ru-RU" b="1" cap="none" dirty="0">
                <a:solidFill>
                  <a:schemeClr val="tx2">
                    <a:lumMod val="10000"/>
                  </a:schemeClr>
                </a:solidFill>
                <a:latin typeface="Trebuchet MS" panose="020B0603020202020204"/>
              </a:rPr>
              <a:t>ФЗ </a:t>
            </a: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b="1" cap="none" dirty="0">
                <a:solidFill>
                  <a:schemeClr val="tx2">
                    <a:lumMod val="10000"/>
                  </a:schemeClr>
                </a:solidFill>
                <a:latin typeface="Trebuchet MS" panose="020B0603020202020204"/>
              </a:rPr>
              <a:t>"О государственном контроле (надзоре) и муниципальном контроле </a:t>
            </a: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b="1" cap="none" dirty="0">
                <a:solidFill>
                  <a:schemeClr val="tx2">
                    <a:lumMod val="10000"/>
                  </a:schemeClr>
                </a:solidFill>
                <a:latin typeface="Trebuchet MS" panose="020B0603020202020204"/>
              </a:rPr>
              <a:t>в Российской Федерации"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893523" y="381169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управление мониторинга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контрольно-надзорной деятельности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экономического развития,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занятости населения и туризма Курской области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84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ОТБОР ПРОБ (ОБРАЗЦОВ)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203159"/>
            <a:ext cx="10029602" cy="220418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Отбор проб (образцов)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совершаемое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инспектором, экспертом или специалистом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КНД по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изъятию (выборке) проб (образцов) воды, почвы, воздуха, сточных и (или) дренажных вод, выбросов, сбросов загрязняющих веществ, отходов производства и потребления, продукции (товаров), иных предметов и материалов в соответствии с утвержденными документами по стандартизации, правилами отбора проб (образцов) и методами их исследований (испытаний) и измерений, техническими регламентами или иными нормативными техническими документами, правилами, методами исследований (испытаний) и измерений и иными документами для направления указанных проб (образцов) на испытания и (или) экспертизу в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КНО и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(или) экспертную организацию в целях проведения оценки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соблюдения КЛ ОТ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7421078" y="3734602"/>
            <a:ext cx="3763477" cy="277413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результатам –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отбора проб (образцов):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дата, место составления, должность, ФИО инспектора, специалиста или эксперта, составивших протокол, сведения о КЛ (представителе), присутствующих при отборе, использованные методики отбора, иные сведения, имеющие значение для идентификации проб (образцов) 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3734602"/>
            <a:ext cx="2878031" cy="277413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присутствии КЛ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(представителя КЛ) и (или) видеозапись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302493" y="3734602"/>
            <a:ext cx="2926080" cy="277413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количестве,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необходимом и достаточном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проведения инструментального обследования, испытания, экспертизы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258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ОТБОР ПРОБ (ОБРАЗЦОВ)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7902341" y="3051208"/>
            <a:ext cx="3080085" cy="344790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быть предусмотрен порядок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альтернативного отбора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проведения (при необходимости) альтернативного испытания или экспертизы, в том числе должностные лица,  порядок и сроки действий, принятие решений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885447" y="1347536"/>
            <a:ext cx="3022410" cy="3764509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Отказ КЛ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(представителя КЛ) от подписания протокола отбора проб (образцов) – отметка в протоколе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302493" y="2337908"/>
            <a:ext cx="3253338" cy="37452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отбора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т.ч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виды продукции (товаров) которые не изымаются), количество продукции (товаров), которое может изыматься – положением о виде контроля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37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61" y="240632"/>
            <a:ext cx="10332473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ИНСТРУМЕНТАЛЬНОЕ ОБСЛЕДОВАНИЕ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838423"/>
            <a:ext cx="9807118" cy="194300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Инструментальное обследование</a:t>
            </a:r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КНД, совершаемое инспектором или специалистом по месту нахождения (осуществления деятельности)  КЛ (его филиалов, представительств, обособленных структурных подразделений) либо по месту нахождения производственного объекта с использованием специального оборудования и (или) технических приборов для определения фактических значений, показателей, действий (событий), имеющих значение для оценки соблюдения КЛ ОТ, а также подтверждения соответствия продукции (товаров) ОТ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4514850" y="3994483"/>
            <a:ext cx="6447222" cy="256824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результатам –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инструментального обследования: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дата, место составления, должность, ФИО инспектора или специалиста, составивших протокол, сведения о КЛ (представителе), предмет обследования, используемые спец. оборудование, технические приборы, методики и результат обследования, нормируемое значение и выводы о соответствии контролируемых показателей, иные сведения, имеющие значение для оценки результатов обследования 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3994483"/>
            <a:ext cx="2878031" cy="256824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Осуществляют инспектор или специалист,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имеющие допуск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 работе  на специальном оборудовании, использованию тех. приборов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430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ИНСТРУМЕНТАЛЬНОЕ ОБСЛЕДОВАНИЕ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6048376" y="1995236"/>
            <a:ext cx="5762623" cy="3062539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Положением о виде контроля - для определения фактических значений, показателей, действий (событий), имеющих значение для проведения оценки соблюдения КЛ ОТ, в ходе инструментального обследования могут применяться оборудование, ГИС и иные ИС, ПС, созданные в соответствии с законодательством РФ,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обязательные к использованию КЛ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также иные средства доступа к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информации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780672" y="1995235"/>
            <a:ext cx="5048628" cy="4681789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Специальное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оборудование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технические приборы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все измерительные, испытательные приборы и инструменты, мини-лаборатории и переносные аппараты, утвержденные в установленном порядке в качестве применяемого испытательного оборудования, имеющие соответствующие сертификаты и прошедшие в случае необходимости метрологическую поверку, а также государственные и иные ИС,  ПС, созданные в соответствии с законодательством РФ.</a:t>
            </a: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6048376" y="5219701"/>
            <a:ext cx="5762624" cy="145732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Средства доступа к информации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аппаратно-программные средства, обеспечивающие в установленном законодательством порядке доступ к информации, содержащейся в ГИС</a:t>
            </a:r>
          </a:p>
        </p:txBody>
      </p:sp>
    </p:spTree>
    <p:extLst>
      <p:ext uri="{BB962C8B-B14F-4D97-AF65-F5344CB8AC3E}">
        <p14:creationId xmlns:p14="http://schemas.microsoft.com/office/powerpoint/2010/main" val="108150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ИНСТРУМЕНТАЛЬНОЕ ОБСЛЕДОВАНИЕ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1051460" y="2628900"/>
            <a:ext cx="9296399" cy="257839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быть предусмотрен порядок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альтернативного обследования в случае несогласия КЛ 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результатами инструментального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обследования, включающий, в том числе должностные лица,  порядок и сроки действий в рамках обследования, порядок принятия решений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163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61" y="240632"/>
            <a:ext cx="10332473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ИСПЫТАНИЕ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400175"/>
            <a:ext cx="9807118" cy="207324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Испытание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КНД,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совершаемое инспектором или специалистом по месту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нахождения КНО,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 структурного подразделения с использованием специального оборудования и (или) технических приборов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исследования проб (образцов) воды, почвы, воздуха, сточных и (или) дренажных вод, выбросов, сбросов загрязняющих веществ, отходов производства и потребления, продукции (товаров), иных предметов и материалов по вопросам, имеющим значение для проведения оценки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соблюдения КЛ ОТ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4514850" y="3829050"/>
            <a:ext cx="6447222" cy="27336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результатам –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испытания: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дата, место составления, должность, ФИО инспектора или специалиста, составивших протокол, сведения о КЛ (представителе), предмет испытания, используемые спец. оборудование, технические приборы, методики и результат испытания, нормируемое значение и выводы о соответствии контролируемых показателей, иные сведения, имеющие значение для оценки результатов испытания 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3829050"/>
            <a:ext cx="2878031" cy="27336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Осуществляют инспектор или специалист,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имеющие допуск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 работе  на специальном оборудовании, использованию тех. приборов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19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ИСПЫТАНИЕ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1051460" y="2628900"/>
            <a:ext cx="9296399" cy="257839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быть предусмотрен порядок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альтернативного испытания в случае несогласия КЛ 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результатами испытания, включающий, в том числе должностные лица,  порядок и сроки действий в рамках испытания, порядок принятия решений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98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4">
                <a:lumMod val="75000"/>
              </a:schemeClr>
            </a:gs>
            <a:gs pos="83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ЭКСПЕРТИЗА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126959"/>
            <a:ext cx="9259581" cy="220418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Экспертиза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КНД, 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заключающееся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проведении исследований по вопросам, разрешение которых требует специальных знаний в различных областях науки, техники, искусства или ремесла и которые поставлены перед экспертом или экспертной организацией инспектором в рамках КНМ в целях оценки соблюдения КЛ ОТ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8096251" y="3514725"/>
            <a:ext cx="2318286" cy="13620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Осуществляется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экспертом (экспертной организацией)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поручению КНО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3514725"/>
            <a:ext cx="6750796" cy="309873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(одна или несколько)</a:t>
            </a:r>
          </a:p>
          <a:p>
            <a:pPr>
              <a:spcBef>
                <a:spcPts val="0"/>
              </a:spcBef>
            </a:pP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установление фактов,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обстоятельств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установление тождества или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различия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установление объективных свойств и состояний имеющихся в наличии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образцов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проведение оценки образца на соответствие заданным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критериям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установление соответствия образца существующим принципам и нормам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права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установление соответствия образца заданной системе нормативно-технических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требований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7) установление последствий изменения образца по заданной программе его развития</a:t>
            </a: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8096251" y="5022783"/>
            <a:ext cx="2318285" cy="15906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Отбор, удостоверение и представление на экспертизу -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КНО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42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4">
                <a:lumMod val="75000"/>
              </a:schemeClr>
            </a:gs>
            <a:gs pos="83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ЭКСПЕРТИЗА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126957"/>
            <a:ext cx="7265469" cy="304373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Права КЛ:</a:t>
            </a: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информировать контрольный (надзорный) орган о наличии конфликта интересов у эксперта, экспертной организации;</a:t>
            </a: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предлагать дополнительные вопросы для получения по ним заключения эксперта, экспертной организации, а также уточнять формулировки поставленных вопросов;</a:t>
            </a: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присутствовать с разрешения должностного лица контрольного (надзорного) органа при осуществлении экспертизы и давать объяснения эксперту;</a:t>
            </a: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знакомиться с заключением эксперта или экспертной организации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8667751" y="1126957"/>
            <a:ext cx="2318286" cy="304373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месту нахождения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(деятельности) КЛ (филиала и т.д.),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эксперта (экспертной организации)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8667751" y="4314825"/>
            <a:ext cx="2321671" cy="2286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быть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дистанционно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т.ч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ВКС, МП «Инспектор»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1154954" y="4314825"/>
            <a:ext cx="2318285" cy="2286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Время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КНД устанавливается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индивидуально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(соглашение КНО и эксперта (экспертной организацией)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3628546" y="4314825"/>
            <a:ext cx="2318285" cy="2286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невозможности транспортировки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доступ эксперта к образцу и условия для исследования 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6102139" y="4314825"/>
            <a:ext cx="2318285" cy="2286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результатам экспертизы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экспертное заключение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883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ЭКСПЕРТИЗА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1051460" y="2628900"/>
            <a:ext cx="9296399" cy="257839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быть предусмотрен порядок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альтернативной экспертизы в случае несогласия КЛ 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результатами экспертизы, включающий, в том числе порядок, сроки действий в рамках экспертизы, порядок принятия решений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167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8825659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ОСМОТР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211406"/>
            <a:ext cx="9259581" cy="255940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аключается в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проведении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визуального обследования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территорий, помещений (отсеков), производственных и иных объектов, продукции (товаров) и иных предметов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вскрытия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помещений (отсеков), транспортных средств, упаковки продукции (товаров), без разборки, демонтажа или нарушения целостности обследуемых объектов и их частей иными способами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154954" y="4211510"/>
            <a:ext cx="4392405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присутствии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КЛ, представителя КЛ (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искл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– выездное обследование) и (или)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фотосъемки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видеозаписи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6209211" y="4211510"/>
            <a:ext cx="4402184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Составляется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осмотра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(перечень осмотренных объектов, вид, количество и иные признаки объектов, имеющих значение для КНМ) </a:t>
            </a:r>
          </a:p>
        </p:txBody>
      </p:sp>
    </p:spTree>
    <p:extLst>
      <p:ext uri="{BB962C8B-B14F-4D97-AF65-F5344CB8AC3E}">
        <p14:creationId xmlns:p14="http://schemas.microsoft.com/office/powerpoint/2010/main" val="235528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4">
                <a:lumMod val="75000"/>
              </a:schemeClr>
            </a:gs>
            <a:gs pos="83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ЭКСПЕРИМЕНТ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462941"/>
            <a:ext cx="9259581" cy="220418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Эксперимент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КНД, 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заключающееся в</a:t>
            </a:r>
            <a:r>
              <a:rPr lang="ru-RU" sz="2000" dirty="0" smtClean="0"/>
              <a:t>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использовании тест-предметов (предметов, имитирующих оружие, взрывчатые вещества или другие устройства, предметы и вещества, в отношении которых установлены запреты или ограничения на их использование), и (или) тест-субъектов (лиц, имитирующих нарушителей ОТ), и (или) тест-заданий, и (или) тест-ситуаций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954929" y="4395589"/>
            <a:ext cx="3788521" cy="18716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месту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нахождения (осуществления деятельности) КЛ (его филиалов, представительств, обособленных структурных подразделений)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7191375" y="4527484"/>
            <a:ext cx="3461285" cy="18192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дистанционно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том числе ВКС, МП «Инспектор»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549402" y="3879784"/>
            <a:ext cx="2902696" cy="100965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Проводится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инспектором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4549402" y="5649780"/>
            <a:ext cx="2902696" cy="89700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– положение о виде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292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8825659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ОСМОТР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952821" y="1746641"/>
            <a:ext cx="4392405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проводиться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отношении жилого помещения (если иное не предусмотрено в ФЗ о виде контроля)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6236712" y="4052923"/>
            <a:ext cx="4402184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осуществляться с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дистанционным взаимодействием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т.ч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ВКС, МП «Инспектор»</a:t>
            </a:r>
          </a:p>
        </p:txBody>
      </p:sp>
    </p:spTree>
    <p:extLst>
      <p:ext uri="{BB962C8B-B14F-4D97-AF65-F5344CB8AC3E}">
        <p14:creationId xmlns:p14="http://schemas.microsoft.com/office/powerpoint/2010/main" val="80577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8825659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ДОСМОТР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211407"/>
            <a:ext cx="9259581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Досмотр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КНД, </a:t>
            </a:r>
            <a:r>
              <a:rPr lang="ru-RU" dirty="0" smtClean="0"/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заключающееся в проведении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визуального обследования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помещений (отсеков), транспортных средств, продукции (товаров) и иных предметов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 вскрытием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помещений (отсеков), транспортных средств, упаковки продукции (товаров), в том числе с удалением примененных к ним пломб, печатей или иных средств идентификации, с разборкой, демонтажем или нарушением целостности обследуемых объектов и их частей иными способами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154954" y="3706413"/>
            <a:ext cx="4392405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Осуществляется в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присутствии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КЛ, представителя КЛ и (или) и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видеозаписи.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КЛ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(представителя КЛ) –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видеозапись обязательна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5947954" y="3706413"/>
            <a:ext cx="4402184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Составляется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досмотра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(перечень досмотренных объектов, вид, количество и иные признаки объектов, имеющих значение для КНМ) </a:t>
            </a:r>
          </a:p>
        </p:txBody>
      </p:sp>
    </p:spTree>
    <p:extLst>
      <p:ext uri="{BB962C8B-B14F-4D97-AF65-F5344CB8AC3E}">
        <p14:creationId xmlns:p14="http://schemas.microsoft.com/office/powerpoint/2010/main" val="262267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8825659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ДОСМОТР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952821" y="1746641"/>
            <a:ext cx="4392405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проводиться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отношении жилого помещения (если иное не предусмотрено в ФЗ о виде контроля)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6236712" y="4052923"/>
            <a:ext cx="4402184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осуществляться с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дистанционным взаимодействием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т.ч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ВКС, МП «Инспектор»</a:t>
            </a:r>
          </a:p>
        </p:txBody>
      </p:sp>
    </p:spTree>
    <p:extLst>
      <p:ext uri="{BB962C8B-B14F-4D97-AF65-F5344CB8AC3E}">
        <p14:creationId xmlns:p14="http://schemas.microsoft.com/office/powerpoint/2010/main" val="32304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8825659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ОПРОС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211407"/>
            <a:ext cx="9259581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Опрос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КНД,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заключающееся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получении инспектором устной информации, имеющей значение для проведения оценки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соблюдения КЛ ОТ,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 или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 представителя и иных лиц, располагающих такой информацией</a:t>
            </a:r>
          </a:p>
          <a:p>
            <a:pPr algn="ctr"/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5947954" y="3706413"/>
            <a:ext cx="4402184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Составляется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опроса,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подписывается опрошенным лицом, подтверждающим достоверность изложенных в нем сведений, а также в акте КНМ, если сведения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имеют значение для КНМ 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3706413"/>
            <a:ext cx="4402184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осуществляться с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дистанционным взаимодействием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т.ч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ВКС, МП «Инспектор»</a:t>
            </a:r>
          </a:p>
        </p:txBody>
      </p:sp>
    </p:spTree>
    <p:extLst>
      <p:ext uri="{BB962C8B-B14F-4D97-AF65-F5344CB8AC3E}">
        <p14:creationId xmlns:p14="http://schemas.microsoft.com/office/powerpoint/2010/main" val="237714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8825659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Получение письменных объяснений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2116182"/>
            <a:ext cx="9259581" cy="1647296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Получение письменных объяснений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КНД,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заключающееся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запросе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инспектором письменных свидетельств, имеющих значение для проведения оценки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соблюдения КЛ ОТ,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 или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 представителя, свидетелей, располагающих такими сведениями</a:t>
            </a:r>
          </a:p>
          <a:p>
            <a:pPr algn="ctr"/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8364353" y="4100362"/>
            <a:ext cx="2050181" cy="240837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Составляется письменный документ в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свободной форме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4100362"/>
            <a:ext cx="6708886" cy="240837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Инспектор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вправе собственноручно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составить объяснения со слов должностных лиц или работников организации, гражданина, являющихся КЛ, их представителей,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свидетелей, которые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знакомятся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объяснениями, при необходимости дополняют текст, делают отметку о том, что инспектор с их слов записал верно, и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подписывают документ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указывая дату и место его составления</a:t>
            </a:r>
          </a:p>
        </p:txBody>
      </p:sp>
    </p:spTree>
    <p:extLst>
      <p:ext uri="{BB962C8B-B14F-4D97-AF65-F5344CB8AC3E}">
        <p14:creationId xmlns:p14="http://schemas.microsoft.com/office/powerpoint/2010/main" val="192539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40632"/>
            <a:ext cx="9259580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ИСТРЕБОВАНИЕ ДОКУМЕНТОВ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154954" y="1203159"/>
            <a:ext cx="9259581" cy="220418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Истребование документов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КНД,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заключающееся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предъявлении (направлении) инспектором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 требования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представлении необходимых и (или) имеющих значение для проведения оценки соблюдения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 ОТ 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документов и (или) их копий, в том числе материалов фотосъемки, аудио- и видеозаписи, информационных баз, банков данных, а также носителей информации</a:t>
            </a:r>
          </a:p>
          <a:p>
            <a:pPr algn="ctr"/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7613583" y="3734602"/>
            <a:ext cx="2800953" cy="277413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бумажном носителе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подлинники или заверенные КЛ копии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допускается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требовать нотариального удостоверений копий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154954" y="3734602"/>
            <a:ext cx="2878031" cy="277413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Документы направляются в КНО в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электронной форме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(если КНО не установлена необходимость документов на бумажном носителе)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475747" y="3734602"/>
            <a:ext cx="2781702" cy="277413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Документы на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бумажном носителе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КЛ лично или через представителя, а также по почте заказным письмом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881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636">
              <a:schemeClr val="accent4">
                <a:lumMod val="75000"/>
              </a:schemeClr>
            </a:gs>
            <a:gs pos="0">
              <a:schemeClr val="accent4">
                <a:lumMod val="40000"/>
                <a:lumOff val="60000"/>
              </a:schemeClr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22" y="240632"/>
            <a:ext cx="9500214" cy="128978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ИСТРЕБОВАНИЕ ДОКУМЕНТОВ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952822" y="1457883"/>
            <a:ext cx="2088761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Тиражирование копий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счет КЛ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3160903" y="1457883"/>
            <a:ext cx="2296622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завершении КНМ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подлинники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документов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возвращаются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7992787" y="1457883"/>
            <a:ext cx="2452839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случае представления копий – инспектор вправе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ознакомиться с подлинниками</a:t>
            </a: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952823" y="3773103"/>
            <a:ext cx="9500214" cy="272395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 представления документов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в требовании КНО. Если КЛ не имеет возможности представить в срок – ходатайство в письменной форме с указанием причин и срока, в течение которого он может  представить документы.  Инспектор в течение 24 часов – продлевает срок представления документов или отказывает, о чем составляет электронный документ и информирует КЛ</a:t>
            </a:r>
          </a:p>
          <a:p>
            <a:pPr algn="ctr"/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5576845" y="1457883"/>
            <a:ext cx="2296622" cy="209005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Ранее представленные документы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представляются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при условии уведомления КНО</a:t>
            </a:r>
          </a:p>
        </p:txBody>
      </p:sp>
    </p:spTree>
    <p:extLst>
      <p:ext uri="{BB962C8B-B14F-4D97-AF65-F5344CB8AC3E}">
        <p14:creationId xmlns:p14="http://schemas.microsoft.com/office/powerpoint/2010/main" val="175647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340</TotalTime>
  <Words>1895</Words>
  <Application>Microsoft Office PowerPoint</Application>
  <PresentationFormat>Широкоэкранный</PresentationFormat>
  <Paragraphs>101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Trebuchet MS</vt:lpstr>
      <vt:lpstr>Wingdings 3</vt:lpstr>
      <vt:lpstr>Ион</vt:lpstr>
      <vt:lpstr>Контрольные (надзорные) действия</vt:lpstr>
      <vt:lpstr>ОСМОТР</vt:lpstr>
      <vt:lpstr>ОСМОТР</vt:lpstr>
      <vt:lpstr>ДОСМОТР</vt:lpstr>
      <vt:lpstr>ДОСМОТР</vt:lpstr>
      <vt:lpstr>ОПРОС</vt:lpstr>
      <vt:lpstr>Получение письменных объяснений</vt:lpstr>
      <vt:lpstr>ИСТРЕБОВАНИЕ ДОКУМЕНТОВ</vt:lpstr>
      <vt:lpstr>ИСТРЕБОВАНИЕ ДОКУМЕНТОВ</vt:lpstr>
      <vt:lpstr>ОТБОР ПРОБ (ОБРАЗЦОВ)</vt:lpstr>
      <vt:lpstr>ОТБОР ПРОБ (ОБРАЗЦОВ)</vt:lpstr>
      <vt:lpstr>ИНСТРУМЕНТАЛЬНОЕ ОБСЛЕДОВАНИЕ</vt:lpstr>
      <vt:lpstr>ИНСТРУМЕНТАЛЬНОЕ ОБСЛЕДОВАНИЕ</vt:lpstr>
      <vt:lpstr>ИНСТРУМЕНТАЛЬНОЕ ОБСЛЕДОВАНИЕ</vt:lpstr>
      <vt:lpstr>ИСПЫТАНИЕ</vt:lpstr>
      <vt:lpstr>ИСПЫТАНИЕ</vt:lpstr>
      <vt:lpstr>ЭКСПЕРТИЗА</vt:lpstr>
      <vt:lpstr>ЭКСПЕРТИЗА</vt:lpstr>
      <vt:lpstr>ЭКСПЕРТИЗА</vt:lpstr>
      <vt:lpstr>ЭКСПЕРИМЕНТ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User_501_1</dc:creator>
  <cp:lastModifiedBy>User_501_1</cp:lastModifiedBy>
  <cp:revision>107</cp:revision>
  <dcterms:created xsi:type="dcterms:W3CDTF">2026-04-27T11:33:22Z</dcterms:created>
  <dcterms:modified xsi:type="dcterms:W3CDTF">2026-05-25T13:26:19Z</dcterms:modified>
</cp:coreProperties>
</file>