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755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4817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9739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376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8432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029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342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293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40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339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18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59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52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121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42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01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AB0A1-F2C5-4D7C-8D64-1E6FF274FA40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F3DB0DD-34F9-43D5-B91E-41056795B6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907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2827" y="2560320"/>
            <a:ext cx="7766936" cy="2096908"/>
          </a:xfrm>
          <a:ln w="0">
            <a:noFill/>
          </a:ln>
        </p:spPr>
        <p:txBody>
          <a:bodyPr/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Риски причинения вреда (ущерба) охраняемым законом ценностям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46520" y="5658253"/>
            <a:ext cx="7766936" cy="1096899"/>
          </a:xfrm>
        </p:spPr>
        <p:txBody>
          <a:bodyPr/>
          <a:lstStyle/>
          <a:p>
            <a:r>
              <a:rPr lang="ru-RU" b="1" dirty="0"/>
              <a:t>Памятка по Федеральному закону от 31.07.2020 </a:t>
            </a:r>
            <a:r>
              <a:rPr lang="en-US" b="1" dirty="0"/>
              <a:t>N 248-</a:t>
            </a:r>
            <a:r>
              <a:rPr lang="ru-RU" b="1" dirty="0"/>
              <a:t>ФЗ "О государственном контроле (надзоре) и муниципальном контроле в Российской Федерации"</a:t>
            </a: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783313" y="218899"/>
            <a:ext cx="5149517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 smtClean="0"/>
              <a:t>Управление мониторинга контрольно-надзорной деятельности Министерства экономического развития, занятости населения и туризма Курской области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3609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4476" y="619225"/>
            <a:ext cx="8950678" cy="114219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ПЕРИОДИЧНОСТЬ ПРОВЕДЕНИЯ ПЛАНОВЫХ КНМ И ОБЯЗАТЕЛЬНЫХ ПРОФ. ВИЗИТОВ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340" y="1925053"/>
            <a:ext cx="9383814" cy="4684753"/>
          </a:xfrm>
        </p:spPr>
        <p:txBody>
          <a:bodyPr>
            <a:normAutofit/>
          </a:bodyPr>
          <a:lstStyle/>
          <a:p>
            <a:pPr marL="285750" indent="-285750" algn="just">
              <a:buFontTx/>
              <a:buChar char="-"/>
            </a:pPr>
            <a:endParaRPr lang="ru-RU" b="1" dirty="0" smtClean="0"/>
          </a:p>
          <a:p>
            <a:pPr marL="285750" indent="-285750" algn="just"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b="1" dirty="0" smtClean="0"/>
              <a:t>не </a:t>
            </a:r>
            <a:r>
              <a:rPr lang="ru-RU" b="1" dirty="0"/>
              <a:t>менее одного, но не более двух плановых </a:t>
            </a:r>
            <a:r>
              <a:rPr lang="ru-RU" b="1" dirty="0" smtClean="0"/>
              <a:t>КНМ </a:t>
            </a:r>
            <a:r>
              <a:rPr lang="ru-RU" b="1" dirty="0"/>
              <a:t>в год - для </a:t>
            </a:r>
            <a:r>
              <a:rPr lang="ru-RU" b="1" dirty="0" smtClean="0"/>
              <a:t>ОК, </a:t>
            </a:r>
            <a:r>
              <a:rPr lang="ru-RU" b="1" dirty="0"/>
              <a:t>отнесенных к категории </a:t>
            </a:r>
            <a:r>
              <a:rPr lang="ru-RU" b="1" dirty="0">
                <a:solidFill>
                  <a:srgbClr val="C00000"/>
                </a:solidFill>
              </a:rPr>
              <a:t>чрезвычайно высокого </a:t>
            </a:r>
            <a:r>
              <a:rPr lang="ru-RU" b="1" dirty="0" smtClean="0">
                <a:solidFill>
                  <a:srgbClr val="C00000"/>
                </a:solidFill>
              </a:rPr>
              <a:t>риска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285750" indent="-285750" algn="just"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b="1" dirty="0" smtClean="0"/>
              <a:t>одно </a:t>
            </a:r>
            <a:r>
              <a:rPr lang="ru-RU" b="1" dirty="0"/>
              <a:t>плановое </a:t>
            </a:r>
            <a:r>
              <a:rPr lang="ru-RU" b="1" dirty="0" smtClean="0"/>
              <a:t>КНМ </a:t>
            </a:r>
            <a:r>
              <a:rPr lang="ru-RU" b="1" dirty="0"/>
              <a:t>в два года либо один обязательный </a:t>
            </a:r>
            <a:r>
              <a:rPr lang="ru-RU" b="1" dirty="0" smtClean="0"/>
              <a:t>проф. </a:t>
            </a:r>
            <a:r>
              <a:rPr lang="ru-RU" b="1" dirty="0"/>
              <a:t>визит в год - для </a:t>
            </a:r>
            <a:r>
              <a:rPr lang="ru-RU" b="1" dirty="0" smtClean="0"/>
              <a:t>ОК, </a:t>
            </a:r>
            <a:r>
              <a:rPr lang="ru-RU" b="1" dirty="0"/>
              <a:t>отнесенных к категории </a:t>
            </a:r>
            <a:r>
              <a:rPr lang="ru-RU" b="1" dirty="0">
                <a:solidFill>
                  <a:srgbClr val="C00000"/>
                </a:solidFill>
              </a:rPr>
              <a:t>высокого </a:t>
            </a:r>
            <a:r>
              <a:rPr lang="ru-RU" b="1" dirty="0" smtClean="0">
                <a:solidFill>
                  <a:srgbClr val="C00000"/>
                </a:solidFill>
              </a:rPr>
              <a:t>риска</a:t>
            </a:r>
            <a:endParaRPr lang="ru-RU" b="1" dirty="0">
              <a:solidFill>
                <a:srgbClr val="C00000"/>
              </a:solidFill>
            </a:endParaRPr>
          </a:p>
          <a:p>
            <a:pPr marL="285750" indent="-285750" algn="just"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ru-RU" b="1" dirty="0" smtClean="0"/>
              <a:t>периодичность </a:t>
            </a:r>
            <a:r>
              <a:rPr lang="ru-RU" b="1" dirty="0"/>
              <a:t>проведения обязательных </a:t>
            </a:r>
            <a:r>
              <a:rPr lang="ru-RU" b="1" dirty="0" smtClean="0"/>
              <a:t>проф. </a:t>
            </a:r>
            <a:r>
              <a:rPr lang="ru-RU" b="1" dirty="0" smtClean="0"/>
              <a:t>визитов определена </a:t>
            </a:r>
            <a:r>
              <a:rPr lang="ru-RU" b="1" dirty="0"/>
              <a:t>Правительством </a:t>
            </a:r>
            <a:r>
              <a:rPr lang="ru-RU" b="1" dirty="0" smtClean="0"/>
              <a:t>РФ для объектов контроля: </a:t>
            </a:r>
          </a:p>
          <a:p>
            <a:pPr marL="285750" indent="-285750" algn="just"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</a:rPr>
              <a:t>значительного </a:t>
            </a:r>
            <a:r>
              <a:rPr lang="ru-RU" b="1" dirty="0">
                <a:solidFill>
                  <a:srgbClr val="C00000"/>
                </a:solidFill>
              </a:rPr>
              <a:t>риска </a:t>
            </a:r>
            <a:r>
              <a:rPr lang="ru-RU" b="1" dirty="0"/>
              <a:t>(опасных производственных объектов III класса опасности) – не более одного обязательного профилактического визита в 3 </a:t>
            </a:r>
            <a:r>
              <a:rPr lang="ru-RU" b="1" dirty="0" smtClean="0"/>
              <a:t>г. </a:t>
            </a:r>
          </a:p>
          <a:p>
            <a:pPr marL="285750" indent="-285750" algn="just"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</a:rPr>
              <a:t>среднего </a:t>
            </a:r>
            <a:r>
              <a:rPr lang="ru-RU" b="1" dirty="0">
                <a:solidFill>
                  <a:srgbClr val="C00000"/>
                </a:solidFill>
              </a:rPr>
              <a:t>риска </a:t>
            </a:r>
            <a:r>
              <a:rPr lang="ru-RU" b="1" dirty="0"/>
              <a:t>(опасных производственных объектов IV класса опасности) – не более одного обязательного проф. визита в 5 </a:t>
            </a:r>
            <a:r>
              <a:rPr lang="ru-RU" b="1" dirty="0" smtClean="0"/>
              <a:t>л.</a:t>
            </a:r>
          </a:p>
          <a:p>
            <a:pPr marL="285750" indent="-285750" algn="just">
              <a:buClr>
                <a:schemeClr val="accent5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C00000"/>
                </a:solidFill>
              </a:rPr>
              <a:t>умеренного </a:t>
            </a:r>
            <a:r>
              <a:rPr lang="ru-RU" b="1" dirty="0">
                <a:solidFill>
                  <a:srgbClr val="C00000"/>
                </a:solidFill>
              </a:rPr>
              <a:t>риска</a:t>
            </a:r>
            <a:r>
              <a:rPr lang="ru-RU" b="1" dirty="0"/>
              <a:t> - не более одного обязательного проф. визита в 6 </a:t>
            </a:r>
            <a:r>
              <a:rPr lang="ru-RU" b="1" dirty="0" smtClean="0"/>
              <a:t>л.</a:t>
            </a:r>
            <a:endParaRPr lang="ru-RU" b="1" dirty="0"/>
          </a:p>
          <a:p>
            <a:pPr algn="just"/>
            <a:r>
              <a:rPr lang="ru-RU" b="1" dirty="0" smtClean="0"/>
              <a:t> 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0210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1851" y="243840"/>
            <a:ext cx="10136778" cy="6531428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</a:rPr>
              <a:t>Риск </a:t>
            </a:r>
            <a:r>
              <a:rPr lang="ru-RU" sz="2700" b="1" dirty="0">
                <a:solidFill>
                  <a:schemeClr val="accent4">
                    <a:lumMod val="75000"/>
                  </a:schemeClr>
                </a:solidFill>
              </a:rPr>
              <a:t>причинения вреда (ущерба)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- вероятность наступления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событий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следствием которых может стать причинение вреда (ущерба) различного масштаба и тяжести охраняемым законом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ценностям</a:t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</a:rPr>
              <a:t>Оценка </a:t>
            </a:r>
            <a:r>
              <a:rPr lang="ru-RU" sz="2700" b="1" dirty="0">
                <a:solidFill>
                  <a:schemeClr val="accent4">
                    <a:lumMod val="75000"/>
                  </a:schemeClr>
                </a:solidFill>
              </a:rPr>
              <a:t>риска причинения вреда (ущерба)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 деятельность контрольного (надзорного) органа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(КНО) по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определению вероятности возникновения риска и масштаба вреда (ущерба) для охраняемых законом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ценностей</a:t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700" b="1" dirty="0" smtClean="0">
                <a:solidFill>
                  <a:schemeClr val="accent4">
                    <a:lumMod val="75000"/>
                  </a:schemeClr>
                </a:solidFill>
              </a:rPr>
              <a:t>Управление </a:t>
            </a:r>
            <a:r>
              <a:rPr lang="ru-RU" sz="2700" b="1" dirty="0">
                <a:solidFill>
                  <a:schemeClr val="accent4">
                    <a:lumMod val="75000"/>
                  </a:schemeClr>
                </a:solidFill>
              </a:rPr>
              <a:t>риском причинения вреда (ущерба)</a:t>
            </a:r>
            <a:r>
              <a:rPr lang="ru-RU" sz="2200" b="1" dirty="0">
                <a:solidFill>
                  <a:schemeClr val="accent4">
                    <a:lumMod val="75000"/>
                  </a:schemeClr>
                </a:solidFill>
              </a:rPr>
              <a:t> 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осуществление на основе оценки рисков причинения вреда (ущерба)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ПМ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и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КНМ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целях</a:t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обеспечения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допустимого уровня риска причинения вреда (ущерба) в соответствующей сфере деятельности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ru-RU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уровень риска закрепляется </a:t>
            </a:r>
            <a:r>
              <a:rPr lang="ru-RU" sz="18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ключевых показателях вида контроля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b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45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8559" y="740228"/>
            <a:ext cx="8596668" cy="6035040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</a:rPr>
              <a:t>Категории риска </a:t>
            </a: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</a:rPr>
              <a:t>причинения вреда (ущерба)</a:t>
            </a:r>
            <a:r>
              <a:rPr lang="ru-RU" sz="20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2200" b="1" dirty="0" smtClean="0">
                <a:solidFill>
                  <a:schemeClr val="accent4">
                    <a:lumMod val="75000"/>
                  </a:schemeClr>
                </a:solidFill>
              </a:rPr>
              <a:t>о</a:t>
            </a:r>
            <a:r>
              <a:rPr lang="ru-RU" sz="2000" b="1" dirty="0" smtClean="0">
                <a:solidFill>
                  <a:schemeClr val="accent4">
                    <a:lumMod val="75000"/>
                  </a:schemeClr>
                </a:solidFill>
              </a:rPr>
              <a:t>бъектов контроля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(ОК):</a:t>
            </a:r>
            <a:b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1) чрезвычайно высокий риск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высокий риск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;</a:t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значительный риск;</a:t>
            </a:r>
            <a:b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4) средний риск;</a:t>
            </a:r>
            <a:b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5) умеренный риск;</a:t>
            </a:r>
            <a:b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6) низкий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риск</a:t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Положением о виде контроля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предусматривается </a:t>
            </a: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</a:rPr>
              <a:t>не менее трех категорий риска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в том числе в обязательном порядке категория </a:t>
            </a:r>
            <a:r>
              <a:rPr lang="ru-RU" sz="2000" b="1" dirty="0">
                <a:solidFill>
                  <a:schemeClr val="accent4">
                    <a:lumMod val="75000"/>
                  </a:schemeClr>
                </a:solidFill>
              </a:rPr>
              <a:t>низкого риска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338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8559" y="191590"/>
            <a:ext cx="8596668" cy="10101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Критерии </a:t>
            </a:r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отнесения объектов контроля к категориям риска (</a:t>
            </a:r>
            <a:r>
              <a:rPr lang="ru-RU" sz="3600" b="1" dirty="0">
                <a:solidFill>
                  <a:schemeClr val="accent4">
                    <a:lumMod val="75000"/>
                  </a:schemeClr>
                </a:solidFill>
              </a:rPr>
              <a:t>критерии риска</a:t>
            </a:r>
            <a:r>
              <a:rPr lang="ru-RU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949233" y="1523999"/>
            <a:ext cx="9858103" cy="48245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q"/>
            </a:pPr>
            <a:endParaRPr lang="ru-RU" sz="2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2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формируются по результатам оценки риска причинения вреда (ущерба)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основываются на необходимости предупреждения и минимизации причинения вреда (ущерба) охраняемым законом ценностям при оптимальном использовании материальных, финансовых и кадровых ресурсов КНО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учитывают тяжесть причинения вреда (ущерба) охраняемым законом ценностям и вероятность наступления негативных событий, а также добросовестность контролируемых лиц (КЛ)</a:t>
            </a:r>
            <a:br>
              <a:rPr lang="ru-RU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279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83" y="552107"/>
            <a:ext cx="8960494" cy="3105493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700" b="1" dirty="0" smtClean="0">
                <a:solidFill>
                  <a:srgbClr val="C00000"/>
                </a:solidFill>
              </a:rPr>
              <a:t>Оценка </a:t>
            </a:r>
            <a:r>
              <a:rPr lang="ru-RU" sz="2700" b="1" dirty="0">
                <a:solidFill>
                  <a:srgbClr val="C00000"/>
                </a:solidFill>
              </a:rPr>
              <a:t>вероятности наступления негативных </a:t>
            </a:r>
            <a:r>
              <a:rPr lang="ru-RU" sz="2700" b="1" dirty="0" smtClean="0">
                <a:solidFill>
                  <a:srgbClr val="C00000"/>
                </a:solidFill>
              </a:rPr>
              <a:t>событий </a:t>
            </a:r>
            <a:r>
              <a:rPr lang="ru-RU" sz="2700" b="1" dirty="0" smtClean="0">
                <a:solidFill>
                  <a:srgbClr val="C00000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-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учетом предшествующих данных о фактическом причинении вреда (ущерба) вследствие наступления событий, вызванных определенными источниками и причинами риска причинения вреда (ущерба), по различным видам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ОК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 выделением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видов ОК,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характеризующихся схожей или различной частотой случаев фактического причинения вреда (ущерба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629138" y="2656114"/>
            <a:ext cx="8960494" cy="5338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реализации КЛ мероприятий по снижению риска причинения вреда (ущерба) и предотвращению вреда (ущерба) охраняемым законом ценностям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наличия внедренных сертифицированных систем внутреннего контроля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предоставления КЛ доступа КНО к своим информационным ресурсам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независимой оценки соблюдения обязательных требований (ОТ)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добровольной сертификации, подтверждающая повышенный необходимый уровень безопасности охраняемых законом ценностей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заключения КЛ со страховой организацией договора добровольного страхования рисков причинения вреда (ущерба), объектом которого являются имущественные интересы КЛ, связанные с его обязанностью возместить вред (ущерб) охраняемым законом ценностям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отсутствия нарушений ОТ, выявленных по результатам проведения обязательных проф. визитов или КНМ, в течение определенного периода времени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наличия определенного публичной оценкой уровня соблюдения ОТ</a:t>
            </a:r>
            <a:b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162695" y="2142308"/>
            <a:ext cx="8155587" cy="8969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900" b="1" dirty="0" smtClean="0">
                <a:solidFill>
                  <a:schemeClr val="tx1"/>
                </a:solidFill>
              </a:rPr>
              <a:t>Оценка</a:t>
            </a:r>
            <a:r>
              <a:rPr lang="ru-RU" sz="2900" b="1" dirty="0" smtClean="0">
                <a:solidFill>
                  <a:srgbClr val="C00000"/>
                </a:solidFill>
              </a:rPr>
              <a:t> добросовестности </a:t>
            </a:r>
            <a:r>
              <a:rPr lang="ru-RU" sz="2900" b="1" dirty="0" smtClean="0">
                <a:solidFill>
                  <a:schemeClr val="tx1"/>
                </a:solidFill>
              </a:rPr>
              <a:t>КЛ </a:t>
            </a:r>
            <a:r>
              <a:rPr lang="ru-RU" sz="29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 учетом</a:t>
            </a:r>
            <a:endParaRPr lang="ru-RU" sz="29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985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960" y="783771"/>
            <a:ext cx="8960494" cy="5599612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800" b="1" dirty="0" smtClean="0">
                <a:solidFill>
                  <a:srgbClr val="C00000"/>
                </a:solidFill>
              </a:rPr>
              <a:t>Индикатор риска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ru-RU" sz="22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соответствие или отклонение от параметров </a:t>
            </a:r>
            <a:r>
              <a:rPr lang="ru-RU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ОК, </a:t>
            </a:r>
            <a:r>
              <a:rPr lang="ru-RU" sz="22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которые </a:t>
            </a:r>
            <a:r>
              <a:rPr lang="ru-RU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не </a:t>
            </a:r>
            <a:r>
              <a:rPr lang="ru-RU" sz="22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являются нарушениями обязательных требований, но с высокой степенью вероятности свидетельствуют о наличии таких нарушений и риска причинения вреда (ущерба) охраняемым законом ценностям </a:t>
            </a:r>
            <a:r>
              <a:rPr lang="ru-RU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/>
            </a:r>
            <a:br>
              <a:rPr lang="ru-RU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ru-RU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/>
            </a:r>
            <a:br>
              <a:rPr lang="ru-RU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ru-RU" sz="22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/>
            </a:r>
            <a:br>
              <a:rPr lang="ru-RU" sz="2200" b="1" dirty="0">
                <a:solidFill>
                  <a:prstClr val="black">
                    <a:lumMod val="65000"/>
                    <a:lumOff val="35000"/>
                  </a:prstClr>
                </a:solidFill>
              </a:rPr>
            </a:br>
            <a:r>
              <a:rPr lang="ru-RU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Применяется </a:t>
            </a:r>
            <a:r>
              <a:rPr lang="ru-RU" sz="2200" b="1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в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целях оценки риска причинения вреда (ущерба) при принятии решения о проведении и выборе вида </a:t>
            </a:r>
            <a:r>
              <a:rPr lang="ru-RU" sz="2200" b="1" dirty="0">
                <a:solidFill>
                  <a:srgbClr val="C00000"/>
                </a:solidFill>
              </a:rPr>
              <a:t>внепланового </a:t>
            </a:r>
            <a:r>
              <a:rPr lang="ru-RU" sz="2200" b="1" dirty="0" smtClean="0">
                <a:solidFill>
                  <a:srgbClr val="C00000"/>
                </a:solidFill>
              </a:rPr>
              <a:t>КНМ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92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7909" y="1105988"/>
            <a:ext cx="9997440" cy="457200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Перечень индикаторов </a:t>
            </a:r>
            <a:r>
              <a:rPr lang="ru-RU" sz="3200" b="1" dirty="0">
                <a:solidFill>
                  <a:srgbClr val="C00000"/>
                </a:solidFill>
              </a:rPr>
              <a:t>риска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утверждается:</a:t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федеральный контроль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федеральным органом исполнительной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власти (гос.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к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орпорацией) по компетенции по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согласованию с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Минэкономразвития РФ</a:t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2)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региональный контроль –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высшим исполнительным органом субъекта РФ (Правительство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Курской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области)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3)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муниципальный контроль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представительным органом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МО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865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9237" y="395657"/>
            <a:ext cx="8755423" cy="689811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ИНДИКАТОР РИСКА</a:t>
            </a:r>
            <a:endParaRPr lang="ru-RU" sz="36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964" y="2184934"/>
            <a:ext cx="3779785" cy="3705726"/>
          </a:xfrm>
          <a:prstGeom prst="rect">
            <a:avLst/>
          </a:prstGeom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5372" y="1567544"/>
            <a:ext cx="5416732" cy="5290456"/>
          </a:xfrm>
          <a:ln w="28575">
            <a:noFill/>
          </a:ln>
        </p:spPr>
        <p:txBody>
          <a:bodyPr>
            <a:normAutofit fontScale="92500" lnSpcReduction="20000"/>
          </a:bodyPr>
          <a:lstStyle/>
          <a:p>
            <a:endParaRPr lang="ru-RU" b="1" u="sng" dirty="0" smtClean="0">
              <a:solidFill>
                <a:srgbClr val="C00000"/>
              </a:solidFill>
            </a:endParaRPr>
          </a:p>
          <a:p>
            <a:endParaRPr lang="ru-RU" b="1" u="sng" dirty="0" smtClean="0">
              <a:solidFill>
                <a:srgbClr val="C00000"/>
              </a:solidFill>
            </a:endParaRPr>
          </a:p>
          <a:p>
            <a:pPr algn="ctr"/>
            <a:r>
              <a:rPr lang="ru-RU" sz="2200" b="1" u="sng" dirty="0" smtClean="0">
                <a:solidFill>
                  <a:srgbClr val="C00000"/>
                </a:solidFill>
              </a:rPr>
              <a:t>рекомендации </a:t>
            </a:r>
            <a:r>
              <a:rPr lang="ru-RU" sz="2200" b="1" u="sng" dirty="0" smtClean="0">
                <a:solidFill>
                  <a:srgbClr val="C00000"/>
                </a:solidFill>
              </a:rPr>
              <a:t>Минэкономразвития  </a:t>
            </a:r>
          </a:p>
          <a:p>
            <a:pPr algn="ctr"/>
            <a:r>
              <a:rPr lang="ru-RU" sz="2200" b="1" u="sng" dirty="0" smtClean="0">
                <a:solidFill>
                  <a:srgbClr val="C00000"/>
                </a:solidFill>
              </a:rPr>
              <a:t>России</a:t>
            </a:r>
          </a:p>
          <a:p>
            <a:endParaRPr lang="ru-RU" dirty="0" smtClean="0"/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z="1900" b="1" dirty="0" smtClean="0"/>
              <a:t>направлен </a:t>
            </a:r>
            <a:r>
              <a:rPr lang="ru-RU" sz="1900" b="1" dirty="0"/>
              <a:t>на выявление массовых (критичных) нарушений </a:t>
            </a:r>
            <a:r>
              <a:rPr lang="ru-RU" sz="1900" b="1" dirty="0" smtClean="0"/>
              <a:t>ОТ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sz="1900" b="1" dirty="0" smtClean="0"/>
              <a:t>точно </a:t>
            </a:r>
            <a:r>
              <a:rPr lang="ru-RU" sz="1900" b="1" dirty="0" smtClean="0"/>
              <a:t>устанавливает конкретное КЛ, в отношении которого срабатывает индикатор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sz="1900" b="1" dirty="0" smtClean="0"/>
              <a:t>точно </a:t>
            </a:r>
            <a:r>
              <a:rPr lang="ru-RU" sz="1900" b="1" dirty="0" smtClean="0"/>
              <a:t>устанавливает момент срабатывания индикатора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sz="1900" b="1" dirty="0" smtClean="0"/>
              <a:t>не </a:t>
            </a:r>
            <a:r>
              <a:rPr lang="ru-RU" sz="1900" b="1" dirty="0" smtClean="0"/>
              <a:t>связан с  отказом КЛ от взаимодействия в рамках ПМ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ru-RU" sz="1900" b="1" dirty="0" smtClean="0"/>
              <a:t>не </a:t>
            </a:r>
            <a:r>
              <a:rPr lang="ru-RU" sz="1900" b="1" dirty="0"/>
              <a:t>содержит субъективных (оценочных) параметров, </a:t>
            </a:r>
            <a:r>
              <a:rPr lang="ru-RU" sz="1900" b="1" dirty="0" smtClean="0"/>
              <a:t>не позволяющих </a:t>
            </a:r>
            <a:r>
              <a:rPr lang="ru-RU" sz="1900" b="1" dirty="0"/>
              <a:t>однозначно установить факт срабатывания </a:t>
            </a:r>
            <a:r>
              <a:rPr lang="ru-RU" sz="1900" b="1" dirty="0" smtClean="0"/>
              <a:t>индикатора</a:t>
            </a:r>
            <a:endParaRPr lang="ru-RU" sz="1900" dirty="0"/>
          </a:p>
          <a:p>
            <a:endParaRPr lang="ru-RU" dirty="0"/>
          </a:p>
          <a:p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4138" y="1706881"/>
            <a:ext cx="5342213" cy="5211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ru-RU" b="1" u="sng" dirty="0" smtClean="0">
                <a:solidFill>
                  <a:srgbClr val="C00000"/>
                </a:solidFill>
              </a:rPr>
              <a:t>ФЗ </a:t>
            </a:r>
            <a:r>
              <a:rPr lang="ru-RU" b="1" u="sng" dirty="0" smtClean="0">
                <a:solidFill>
                  <a:srgbClr val="C00000"/>
                </a:solidFill>
              </a:rPr>
              <a:t>№ 248-ФЗ </a:t>
            </a:r>
            <a:endParaRPr lang="ru-RU" b="1" u="sng" dirty="0" smtClean="0">
              <a:solidFill>
                <a:srgbClr val="C00000"/>
              </a:solidFill>
            </a:endParaRPr>
          </a:p>
          <a:p>
            <a:pPr lvl="0" algn="ctr" defTabSz="457200">
              <a:spcBef>
                <a:spcPts val="1000"/>
              </a:spcBef>
              <a:buClr>
                <a:srgbClr val="90C226"/>
              </a:buClr>
              <a:buSzPct val="80000"/>
            </a:pPr>
            <a:endParaRPr lang="ru-RU" b="1" u="sng" dirty="0" smtClean="0">
              <a:solidFill>
                <a:srgbClr val="C00000"/>
              </a:solidFill>
            </a:endParaRPr>
          </a:p>
          <a:p>
            <a:pPr marL="285750" lvl="0" indent="-285750" defTabSz="457200"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не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является нарушением ОТ</a:t>
            </a:r>
          </a:p>
          <a:p>
            <a:pPr marL="285750" lvl="0" indent="-285750" defTabSz="457200"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нарушение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ОТ, отнесенного к предмету вида контроля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85750" lvl="0" indent="-285750" defTabSz="457200"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высокая степень вероятности нарушения ОТ</a:t>
            </a:r>
          </a:p>
          <a:p>
            <a:pPr marL="285750" lvl="0" indent="-285750" defTabSz="457200"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не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дублирует другие (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самостоятельные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) основания проведения внепланового КНМ</a:t>
            </a:r>
          </a:p>
          <a:p>
            <a:pPr marL="285750" lvl="0" indent="-285750" defTabSz="457200"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выявлен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без взаимодействия с КЛ</a:t>
            </a:r>
          </a:p>
          <a:p>
            <a:pPr marL="285750" lvl="0" indent="-285750" defTabSz="457200">
              <a:spcBef>
                <a:spcPts val="1000"/>
              </a:spcBef>
              <a:buClr>
                <a:schemeClr val="accent5">
                  <a:lumMod val="75000"/>
                </a:schemeClr>
              </a:buClr>
              <a:buSzPct val="80000"/>
              <a:buFont typeface="Wingdings" panose="05000000000000000000" pitchFamily="2" charset="2"/>
              <a:buChar char="q"/>
            </a:pP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наличие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источника о срабатывании индикатора, обеспечивающего достоверность данных и дистанционный характер получения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данных</a:t>
            </a:r>
            <a:endParaRPr lang="ru-RU" sz="1400" b="1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285750" lvl="0" indent="-285750" defTabSz="457200">
              <a:spcBef>
                <a:spcPts val="1000"/>
              </a:spcBef>
              <a:buClr>
                <a:srgbClr val="90C226"/>
              </a:buClr>
              <a:buSzPct val="80000"/>
              <a:buFontTx/>
              <a:buChar char="-"/>
            </a:pP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655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417386" cy="114219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ОШИБКИ  ПРИ РАЗРАБОТКЕ ИНДИКАТОРОВ РИСКА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021305"/>
            <a:ext cx="9581362" cy="4423038"/>
          </a:xfrm>
        </p:spPr>
        <p:txBody>
          <a:bodyPr/>
          <a:lstStyle/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b="1" dirty="0" smtClean="0"/>
              <a:t>нарушение </a:t>
            </a:r>
            <a:r>
              <a:rPr lang="ru-RU" b="1" dirty="0"/>
              <a:t>требований ФЗ № 248-ФЗ 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b="1" dirty="0" smtClean="0"/>
              <a:t>отсутствие </a:t>
            </a:r>
            <a:r>
              <a:rPr lang="ru-RU" b="1" dirty="0" smtClean="0"/>
              <a:t>указания параметра отклонения (не установлено значение срабатывания индикатора)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b="1" dirty="0" smtClean="0"/>
              <a:t>не </a:t>
            </a:r>
            <a:r>
              <a:rPr lang="ru-RU" b="1" dirty="0"/>
              <a:t>определены источники получения данных о соответствии </a:t>
            </a:r>
            <a:r>
              <a:rPr lang="ru-RU" b="1" dirty="0" smtClean="0"/>
              <a:t>(отклонении) от параметров ОК</a:t>
            </a:r>
          </a:p>
          <a:p>
            <a:pPr marL="285750" indent="-285750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b="1" dirty="0" smtClean="0"/>
              <a:t>«</a:t>
            </a:r>
            <a:r>
              <a:rPr lang="ru-RU" b="1" dirty="0" err="1" smtClean="0"/>
              <a:t>палочность</a:t>
            </a:r>
            <a:r>
              <a:rPr lang="ru-RU" b="1" dirty="0" smtClean="0"/>
              <a:t>» индикаторов (использование сведений о выданных предостережениях/предписаниях, а также ответственности КЛ)</a:t>
            </a:r>
            <a:endParaRPr lang="ru-RU" b="1" dirty="0"/>
          </a:p>
          <a:p>
            <a:pPr marL="285750" indent="-285750">
              <a:buFontTx/>
              <a:buChar char="-"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249776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1035</TotalTime>
  <Words>502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Trebuchet MS</vt:lpstr>
      <vt:lpstr>Wingdings</vt:lpstr>
      <vt:lpstr>Wingdings 3</vt:lpstr>
      <vt:lpstr>Грань</vt:lpstr>
      <vt:lpstr>Риски причинения вреда (ущерба) охраняемым законом ценностям</vt:lpstr>
      <vt:lpstr>  Риск причинения вреда (ущерба)  - вероятность наступления событий, следствием которых может стать причинение вреда (ущерба) различного масштаба и тяжести охраняемым законом ценностям  Оценка риска причинения вреда (ущерба) –  деятельность контрольного (надзорного) органа (КНО) по определению вероятности возникновения риска и масштаба вреда (ущерба) для охраняемых законом ценностей  Управление риском причинения вреда (ущерба)  - осуществление на основе оценки рисков причинения вреда (ущерба) ПМ и КНМ в целях обеспечения допустимого уровня риска причинения вреда (ущерба) в соответствующей сфере деятельности (уровень риска закрепляется в ключевых показателях вида контроля)   </vt:lpstr>
      <vt:lpstr>  Категории риска причинения вреда (ущерба) объектов контроля (ОК): 1) чрезвычайно высокий риск; 2) высокий риск; 3) значительный риск; 4) средний риск; 5) умеренный риск; 6) низкий риск   Положением о виде контроля предусматривается не менее трех категорий риска, в том числе в обязательном порядке категория низкого риска     </vt:lpstr>
      <vt:lpstr>   Критерии отнесения объектов контроля к категориям риска (критерии риска)     </vt:lpstr>
      <vt:lpstr>  Оценка вероятности наступления негативных событий  - с учетом предшествующих данных о фактическом причинении вреда (ущерба) вследствие наступления событий, вызванных определенными источниками и причинами риска причинения вреда (ущерба), по различным видам ОК с выделением видов ОК, характеризующихся схожей или различной частотой случаев фактического причинения вреда (ущерба)       </vt:lpstr>
      <vt:lpstr> Индикатор риска - соответствие или отклонение от параметров ОК, которые не являются нарушениями обязательных требований, но с высокой степенью вероятности свидетельствуют о наличии таких нарушений и риска причинения вреда (ущерба) охраняемым законом ценностям    Применяется в целях оценки риска причинения вреда (ущерба) при принятии решения о проведении и выборе вида внепланового КНМ     </vt:lpstr>
      <vt:lpstr>Перечень индикаторов риска утверждается:  1) федеральный контроль - федеральным органом исполнительной власти (гос. корпорацией) по компетенции по согласованию с Минэкономразвития РФ  2) региональный контроль – высшим исполнительным органом субъекта РФ (Правительство Курской области)  3) муниципальный контроль - представительным органом МО   </vt:lpstr>
      <vt:lpstr>ИНДИКАТОР РИСКА</vt:lpstr>
      <vt:lpstr>ОШИБКИ  ПРИ РАЗРАБОТКЕ ИНДИКАТОРОВ РИСКА</vt:lpstr>
      <vt:lpstr>ПЕРИОДИЧНОСТЬ ПРОВЕДЕНИЯ ПЛАНОВЫХ КНМ И ОБЯЗАТЕЛЬНЫХ ПРОФ. ВИЗИТОВ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</dc:title>
  <dc:creator>User_501_1</dc:creator>
  <cp:lastModifiedBy>User_501_1</cp:lastModifiedBy>
  <cp:revision>99</cp:revision>
  <dcterms:created xsi:type="dcterms:W3CDTF">2026-04-03T06:43:57Z</dcterms:created>
  <dcterms:modified xsi:type="dcterms:W3CDTF">2026-05-21T15:03:21Z</dcterms:modified>
</cp:coreProperties>
</file>