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hart26.xml" ContentType="application/vnd.openxmlformats-officedocument.drawingml.char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27" r:id="rId1"/>
  </p:sldMasterIdLst>
  <p:notesMasterIdLst>
    <p:notesMasterId r:id="rId56"/>
  </p:notesMasterIdLst>
  <p:handoutMasterIdLst>
    <p:handoutMasterId r:id="rId57"/>
  </p:handoutMasterIdLst>
  <p:sldIdLst>
    <p:sldId id="585" r:id="rId2"/>
    <p:sldId id="607" r:id="rId3"/>
    <p:sldId id="514" r:id="rId4"/>
    <p:sldId id="614" r:id="rId5"/>
    <p:sldId id="289" r:id="rId6"/>
    <p:sldId id="350" r:id="rId7"/>
    <p:sldId id="395" r:id="rId8"/>
    <p:sldId id="595" r:id="rId9"/>
    <p:sldId id="290" r:id="rId10"/>
    <p:sldId id="590" r:id="rId11"/>
    <p:sldId id="353" r:id="rId12"/>
    <p:sldId id="355" r:id="rId13"/>
    <p:sldId id="533" r:id="rId14"/>
    <p:sldId id="392" r:id="rId15"/>
    <p:sldId id="615" r:id="rId16"/>
    <p:sldId id="523" r:id="rId17"/>
    <p:sldId id="524" r:id="rId18"/>
    <p:sldId id="440" r:id="rId19"/>
    <p:sldId id="525" r:id="rId20"/>
    <p:sldId id="526" r:id="rId21"/>
    <p:sldId id="304" r:id="rId22"/>
    <p:sldId id="291" r:id="rId23"/>
    <p:sldId id="534" r:id="rId24"/>
    <p:sldId id="520" r:id="rId25"/>
    <p:sldId id="597" r:id="rId26"/>
    <p:sldId id="399" r:id="rId27"/>
    <p:sldId id="512" r:id="rId28"/>
    <p:sldId id="394" r:id="rId29"/>
    <p:sldId id="578" r:id="rId30"/>
    <p:sldId id="579" r:id="rId31"/>
    <p:sldId id="580" r:id="rId32"/>
    <p:sldId id="403" r:id="rId33"/>
    <p:sldId id="376" r:id="rId34"/>
    <p:sldId id="378" r:id="rId35"/>
    <p:sldId id="379" r:id="rId36"/>
    <p:sldId id="383" r:id="rId37"/>
    <p:sldId id="618" r:id="rId38"/>
    <p:sldId id="384" r:id="rId39"/>
    <p:sldId id="386" r:id="rId40"/>
    <p:sldId id="389" r:id="rId41"/>
    <p:sldId id="390" r:id="rId42"/>
    <p:sldId id="400" r:id="rId43"/>
    <p:sldId id="513" r:id="rId44"/>
    <p:sldId id="531" r:id="rId45"/>
    <p:sldId id="617" r:id="rId46"/>
    <p:sldId id="616" r:id="rId47"/>
    <p:sldId id="603" r:id="rId48"/>
    <p:sldId id="572" r:id="rId49"/>
    <p:sldId id="522" r:id="rId50"/>
    <p:sldId id="494" r:id="rId51"/>
    <p:sldId id="476" r:id="rId52"/>
    <p:sldId id="601" r:id="rId53"/>
    <p:sldId id="352" r:id="rId54"/>
    <p:sldId id="358" r:id="rId55"/>
  </p:sldIdLst>
  <p:sldSz cx="9906000" cy="6858000" type="A4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1pPr>
    <a:lvl2pPr marL="395288" indent="61913" algn="l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2pPr>
    <a:lvl3pPr marL="790575" indent="123825" algn="l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3pPr>
    <a:lvl4pPr marL="1185863" indent="185738" algn="l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4pPr>
    <a:lvl5pPr marL="1581150" indent="247650" algn="l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E9FDEF"/>
    <a:srgbClr val="006666"/>
    <a:srgbClr val="009999"/>
    <a:srgbClr val="D6FCE2"/>
    <a:srgbClr val="993366"/>
    <a:srgbClr val="990099"/>
    <a:srgbClr val="CCFFFF"/>
    <a:srgbClr val="E7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24" autoAdjust="0"/>
    <p:restoredTop sz="97409" autoAdjust="0"/>
  </p:normalViewPr>
  <p:slideViewPr>
    <p:cSldViewPr>
      <p:cViewPr>
        <p:scale>
          <a:sx n="75" d="100"/>
          <a:sy n="75" d="100"/>
        </p:scale>
        <p:origin x="-398" y="-5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81" y="-82"/>
      </p:cViewPr>
      <p:guideLst>
        <p:guide orient="horz" pos="3107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&#1050;&#1085;&#1080;&#1075;&#1072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User\Desktop\&#1044;&#1080;&#1086;&#1075;&#1088;&#1072;&#1084;&#1084;&#1099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C:\Users\User\Desktop\&#1044;&#1080;&#1072;&#1075;&#1088;&#1072;&#1084;&#1084;&#1099;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1;&#1102;&#1076;&#1078;&#1077;&#1090;%20&#1076;&#1083;&#1103;%20&#1075;&#1088;&#1072;&#1078;&#1076;&#1072;&#1085;%202020\&#1044;&#1080;&#1072;&#1075;&#1088;&#1072;&#1084;&#1084;&#1099;%20&#1082;%20&#1073;&#1102;&#1076;&#1078;&#1077;&#1090;&#1091;%20&#1076;&#1083;&#1103;%20&#1075;&#1088;&#1072;&#1078;&#1076;&#1072;&#1085;%20202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2019 год</a:t>
            </a:r>
          </a:p>
        </c:rich>
      </c:tx>
      <c:layout>
        <c:manualLayout>
          <c:xMode val="edge"/>
          <c:yMode val="edge"/>
          <c:x val="0.37699788459278438"/>
          <c:y val="4.1500069500658215E-3"/>
        </c:manualLayout>
      </c:layout>
      <c:spPr>
        <a:noFill/>
        <a:ln w="25537">
          <a:noFill/>
        </a:ln>
      </c:spPr>
    </c:title>
    <c:view3D>
      <c:rotX val="30"/>
      <c:rotY val="225"/>
      <c:perspective val="30"/>
    </c:view3D>
    <c:plotArea>
      <c:layout>
        <c:manualLayout>
          <c:layoutTarget val="inner"/>
          <c:xMode val="edge"/>
          <c:yMode val="edge"/>
          <c:x val="0.25626204238921002"/>
          <c:y val="0.16479400749063691"/>
          <c:w val="0.60308285163776498"/>
          <c:h val="0.73408239700374533"/>
        </c:manualLayout>
      </c:layout>
      <c:pie3DChart>
        <c:varyColors val="1"/>
      </c:pie3DChart>
      <c:spPr>
        <a:noFill/>
        <a:ln w="25537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22">
          <a:solidFill>
            <a:schemeClr val="tx2"/>
          </a:solidFill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86371583712921018"/>
          <c:y val="0.86981643616659365"/>
          <c:w val="0.13628416287079262"/>
          <c:h val="0.12941304012815791"/>
        </c:manualLayout>
      </c:layout>
      <c:pie3DChart>
        <c:varyColors val="1"/>
      </c:pie3DChart>
      <c:spPr>
        <a:noFill/>
        <a:ln w="25400">
          <a:noFill/>
        </a:ln>
      </c:spPr>
    </c:plotArea>
    <c:plotVisOnly val="1"/>
  </c:chart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49058388353675103"/>
          <c:y val="0.86735099608815591"/>
          <c:w val="8.9422231855190687E-2"/>
          <c:h val="0.13264900391184609"/>
        </c:manualLayout>
      </c:layout>
      <c:pie3DChart>
        <c:varyColors val="1"/>
      </c:pie3DChart>
    </c:plotArea>
    <c:legend>
      <c:legendPos val="r"/>
      <c:layout>
        <c:manualLayout>
          <c:xMode val="edge"/>
          <c:yMode val="edge"/>
          <c:x val="0.55372787685426261"/>
          <c:y val="5.7188090212198908E-2"/>
          <c:w val="0.44627212314573744"/>
          <c:h val="0.88562342279429274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4.6296296296296294E-3"/>
          <c:w val="0.53003777358071325"/>
          <c:h val="0.7824074074074074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2.4285651793525809E-2"/>
                  <c:y val="4.818824730242053E-2"/>
                </c:manualLayout>
              </c:layout>
              <c:showVal val="1"/>
            </c:dLbl>
            <c:dLbl>
              <c:idx val="1"/>
              <c:layout>
                <c:manualLayout>
                  <c:x val="-3.1043307086614175E-3"/>
                  <c:y val="-2.4616870807815688E-2"/>
                </c:manualLayout>
              </c:layout>
              <c:showVal val="1"/>
            </c:dLbl>
            <c:dLbl>
              <c:idx val="2"/>
              <c:layout>
                <c:manualLayout>
                  <c:x val="2.1380358705161855E-2"/>
                  <c:y val="-5.1064450277048701E-2"/>
                </c:manualLayout>
              </c:layout>
              <c:showVal val="1"/>
            </c:dLbl>
            <c:dLbl>
              <c:idx val="3"/>
              <c:layout>
                <c:manualLayout>
                  <c:x val="8.9766185476815405E-2"/>
                  <c:y val="-2.0519466316710411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Лист4!$A$1:$D$1</c:f>
              <c:strCache>
                <c:ptCount val="4"/>
                <c:pt idx="0">
                  <c:v>Налоги на прибыль, доходы</c:v>
                </c:pt>
                <c:pt idx="1">
                  <c:v>Налог на товары (работы, услуги), реализуемые на территории РФ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Лист4!$A$2:$D$2</c:f>
              <c:numCache>
                <c:formatCode>General</c:formatCode>
                <c:ptCount val="4"/>
                <c:pt idx="0">
                  <c:v>84.4</c:v>
                </c:pt>
                <c:pt idx="1">
                  <c:v>10.3</c:v>
                </c:pt>
                <c:pt idx="2">
                  <c:v>4.5</c:v>
                </c:pt>
                <c:pt idx="3">
                  <c:v>0.8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652909011373578"/>
          <c:y val="2.3264800233304189E-3"/>
          <c:w val="0.37013757655293095"/>
          <c:h val="0.75460629921259847"/>
        </c:manualLayout>
      </c:layout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713681530677383E-3"/>
          <c:y val="0.13304771692034217"/>
          <c:w val="0.90489333576871878"/>
          <c:h val="0.83384716512980039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5.4303696412948431E-2"/>
                  <c:y val="7.447287839020125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5.659667541557307E-3"/>
                  <c:y val="-2.756853310002917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1.4699912510936126E-2"/>
                  <c:y val="-4.78762029746281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3.3601815398075253E-2"/>
                  <c:y val="-2.565543890347040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cat>
            <c:numRef>
              <c:f>Лист5!$A$1:$D$1</c:f>
              <c:numCache>
                <c:formatCode>General</c:formatCode>
                <c:ptCount val="4"/>
              </c:numCache>
            </c:numRef>
          </c:cat>
          <c:val>
            <c:numRef>
              <c:f>Лист5!$A$2:$D$2</c:f>
              <c:numCache>
                <c:formatCode>General</c:formatCode>
                <c:ptCount val="4"/>
                <c:pt idx="0">
                  <c:v>84.5</c:v>
                </c:pt>
                <c:pt idx="1">
                  <c:v>9.5</c:v>
                </c:pt>
                <c:pt idx="2">
                  <c:v>5.2</c:v>
                </c:pt>
                <c:pt idx="3">
                  <c:v>0.8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986111111111111"/>
          <c:y val="0.11342592592592593"/>
          <c:w val="0.70833333333333337"/>
          <c:h val="0.6759259259259259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5919881889763787"/>
                  <c:y val="-7.738480606590843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2.8267497812773414E-2"/>
                  <c:y val="-2.202938174394867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8.075896762904643E-3"/>
                  <c:y val="-1.97276902887139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5.2186351706036777E-2"/>
                  <c:y val="-3.9913240011665227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Лист6!$A$1:$D$1</c:f>
              <c:numCache>
                <c:formatCode>General</c:formatCode>
                <c:ptCount val="4"/>
                <c:pt idx="0">
                  <c:v>86.1</c:v>
                </c:pt>
                <c:pt idx="1">
                  <c:v>8.8000000000000007</c:v>
                </c:pt>
                <c:pt idx="2">
                  <c:v>4.4000000000000004</c:v>
                </c:pt>
                <c:pt idx="3">
                  <c:v>0.7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2021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5756669806001384"/>
          <c:y val="0"/>
        </c:manualLayout>
      </c:layout>
    </c:title>
    <c:view3D>
      <c:rotX val="30"/>
      <c:rotY val="90"/>
      <c:perspective val="30"/>
    </c:view3D>
    <c:plotArea>
      <c:layout>
        <c:manualLayout>
          <c:layoutTarget val="inner"/>
          <c:xMode val="edge"/>
          <c:yMode val="edge"/>
          <c:x val="3.5746205319823796E-2"/>
          <c:y val="7.8547424441434893E-2"/>
          <c:w val="0.79430263656880651"/>
          <c:h val="0.9214525755585653"/>
        </c:manualLayout>
      </c:layout>
      <c:pie3DChart>
        <c:varyColors val="1"/>
      </c:pie3DChart>
      <c:spPr>
        <a:noFill/>
        <a:ln w="25407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00">
          <a:solidFill>
            <a:schemeClr val="tx2"/>
          </a:solidFill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930">
                <a:solidFill>
                  <a:schemeClr val="tx2"/>
                </a:solidFill>
                <a:latin typeface="+mj-lt"/>
                <a:cs typeface="Arial" pitchFamily="34" charset="0"/>
              </a:defRPr>
            </a:pPr>
            <a:r>
              <a:rPr lang="ru-RU" sz="193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2023 год</a:t>
            </a:r>
            <a:endParaRPr lang="ru-RU" sz="1920" dirty="0">
              <a:solidFill>
                <a:schemeClr val="tx2"/>
              </a:solidFill>
              <a:latin typeface="+mj-lt"/>
              <a:cs typeface="Arial" pitchFamily="34" charset="0"/>
            </a:endParaRPr>
          </a:p>
        </c:rich>
      </c:tx>
      <c:layout>
        <c:manualLayout>
          <c:xMode val="edge"/>
          <c:yMode val="edge"/>
          <c:x val="0.13561907824657668"/>
          <c:y val="0"/>
        </c:manualLayout>
      </c:layout>
    </c:title>
    <c:view3D>
      <c:rotX val="30"/>
      <c:rotY val="90"/>
      <c:perspective val="30"/>
    </c:view3D>
    <c:plotArea>
      <c:layout>
        <c:manualLayout>
          <c:layoutTarget val="inner"/>
          <c:xMode val="edge"/>
          <c:yMode val="edge"/>
          <c:x val="0"/>
          <c:y val="9.3667620937246204E-2"/>
          <c:w val="0.49581499302438137"/>
          <c:h val="0.74938070412872815"/>
        </c:manualLayout>
      </c:layout>
      <c:pie3DChart>
        <c:varyColors val="1"/>
      </c:pie3DChart>
      <c:spPr>
        <a:noFill/>
        <a:ln w="25535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808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1.7324934705936625E-2"/>
          <c:y val="0.10218309076769252"/>
          <c:w val="0.48319007398424918"/>
          <c:h val="0.66335684923897364"/>
        </c:manualLayout>
      </c:layout>
      <c:pie3DChart>
        <c:varyColors val="1"/>
      </c:pie3DChart>
    </c:plotArea>
    <c:legend>
      <c:legendPos val="r"/>
      <c:layout>
        <c:manualLayout>
          <c:xMode val="edge"/>
          <c:yMode val="edge"/>
          <c:x val="0.5757821871016191"/>
          <c:y val="1.7504999444506227E-3"/>
          <c:w val="0.32855990735222129"/>
          <c:h val="0.99824948964712745"/>
        </c:manualLayout>
      </c:layout>
    </c:legend>
    <c:plotVisOnly val="1"/>
  </c:chart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4.6296296296296294E-3"/>
          <c:w val="0.58659864391951011"/>
          <c:h val="0.8981481481481481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1.9742625201472477E-2"/>
                  <c:y val="5.7416520851560224E-2"/>
                </c:manualLayout>
              </c:layout>
              <c:showVal val="1"/>
            </c:dLbl>
            <c:dLbl>
              <c:idx val="1"/>
              <c:layout>
                <c:manualLayout>
                  <c:x val="-9.1818439244221554E-3"/>
                  <c:y val="-5.3432852143482062E-2"/>
                </c:manualLayout>
              </c:layout>
              <c:showVal val="1"/>
            </c:dLbl>
            <c:dLbl>
              <c:idx val="2"/>
              <c:layout>
                <c:manualLayout>
                  <c:x val="-1.4361582201441609E-2"/>
                  <c:y val="-4.0797973170020416E-2"/>
                </c:manualLayout>
              </c:layout>
              <c:showVal val="1"/>
            </c:dLbl>
            <c:dLbl>
              <c:idx val="3"/>
              <c:layout>
                <c:manualLayout>
                  <c:x val="-2.7664133805907355E-2"/>
                  <c:y val="-6.2879119276757073E-3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Лист7!$A$1:$E$1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Штрафы, санкции, возмещение ущерба</c:v>
                </c:pt>
                <c:pt idx="4">
                  <c:v>Прочие неналоговые доходы</c:v>
                </c:pt>
              </c:strCache>
            </c:strRef>
          </c:cat>
          <c:val>
            <c:numRef>
              <c:f>Лист7!$A$2:$E$2</c:f>
              <c:numCache>
                <c:formatCode>General</c:formatCode>
                <c:ptCount val="5"/>
                <c:pt idx="0">
                  <c:v>84.4</c:v>
                </c:pt>
                <c:pt idx="1">
                  <c:v>0.3</c:v>
                </c:pt>
                <c:pt idx="2">
                  <c:v>14.7</c:v>
                </c:pt>
                <c:pt idx="3">
                  <c:v>0.5</c:v>
                </c:pt>
                <c:pt idx="4">
                  <c:v>0.1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0065420679899995"/>
          <c:y val="0"/>
          <c:w val="0.38656294328977547"/>
          <c:h val="1"/>
        </c:manualLayout>
      </c:layout>
    </c:legend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6.9444444444444448E-2"/>
          <c:w val="0.83888888888888891"/>
          <c:h val="0.80555555555555558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1.0632655293088364E-2"/>
                  <c:y val="3.8622776319626712E-2"/>
                </c:manualLayout>
              </c:layout>
              <c:showVal val="1"/>
            </c:dLbl>
            <c:dLbl>
              <c:idx val="1"/>
              <c:layout>
                <c:manualLayout>
                  <c:x val="-2.9343722659667542E-2"/>
                  <c:y val="-2.053915135608049E-2"/>
                </c:manualLayout>
              </c:layout>
              <c:showVal val="1"/>
            </c:dLbl>
            <c:dLbl>
              <c:idx val="2"/>
              <c:layout>
                <c:manualLayout>
                  <c:x val="-1.3850065616797901E-2"/>
                  <c:y val="-2.3322761738116069E-2"/>
                </c:manualLayout>
              </c:layout>
              <c:showVal val="1"/>
            </c:dLbl>
            <c:dLbl>
              <c:idx val="3"/>
              <c:layout>
                <c:manualLayout>
                  <c:x val="5.0885608048993877E-2"/>
                  <c:y val="2.7639253426655001E-3"/>
                </c:manualLayout>
              </c:layout>
              <c:showVal val="1"/>
            </c:dLbl>
            <c:showVal val="1"/>
            <c:showLeaderLines val="1"/>
          </c:dLbls>
          <c:val>
            <c:numRef>
              <c:f>Лист8!$A$1:$D$1</c:f>
              <c:numCache>
                <c:formatCode>General</c:formatCode>
                <c:ptCount val="4"/>
                <c:pt idx="0">
                  <c:v>84.5</c:v>
                </c:pt>
                <c:pt idx="1">
                  <c:v>0.3</c:v>
                </c:pt>
                <c:pt idx="2">
                  <c:v>14.7</c:v>
                </c:pt>
                <c:pt idx="3">
                  <c:v>0.5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27529751181102363"/>
          <c:y val="2.6455161429884237E-2"/>
        </c:manualLayout>
      </c:layout>
    </c:title>
    <c:view3D>
      <c:rotX val="30"/>
      <c:rotY val="225"/>
      <c:perspective val="30"/>
    </c:view3D>
    <c:plotArea>
      <c:layout>
        <c:manualLayout>
          <c:layoutTarget val="inner"/>
          <c:xMode val="edge"/>
          <c:yMode val="edge"/>
          <c:x val="0.11177982904014909"/>
          <c:y val="4.4101433296582136E-2"/>
          <c:w val="0.80172724409449414"/>
          <c:h val="0.95184078847351172"/>
        </c:manualLayout>
      </c:layout>
      <c:pie3DChart>
        <c:varyColors val="1"/>
      </c:pie3DChart>
      <c:spPr>
        <a:noFill/>
        <a:ln w="25319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11">
          <a:solidFill>
            <a:schemeClr val="tx2"/>
          </a:solidFill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1666666666666667"/>
          <c:y val="9.2592592592592587E-2"/>
          <c:w val="0.80833333333333335"/>
          <c:h val="0.7731481481481481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0.13886100174978128"/>
                  <c:y val="-9.9651137357830266E-2"/>
                </c:manualLayout>
              </c:layout>
              <c:showVal val="1"/>
            </c:dLbl>
            <c:dLbl>
              <c:idx val="1"/>
              <c:layout>
                <c:manualLayout>
                  <c:x val="-1.8525699912510935E-2"/>
                  <c:y val="-7.178842228054827E-2"/>
                </c:manualLayout>
              </c:layout>
              <c:showVal val="1"/>
            </c:dLbl>
            <c:dLbl>
              <c:idx val="2"/>
              <c:layout>
                <c:manualLayout>
                  <c:x val="3.4140529308836397E-2"/>
                  <c:y val="-5.5581073199183435E-2"/>
                </c:manualLayout>
              </c:layout>
              <c:showVal val="1"/>
            </c:dLbl>
            <c:dLbl>
              <c:idx val="3"/>
              <c:layout>
                <c:manualLayout>
                  <c:x val="3.9319006999125113E-2"/>
                  <c:y val="-2.6228492271799359E-3"/>
                </c:manualLayout>
              </c:layout>
              <c:showVal val="1"/>
            </c:dLbl>
            <c:showVal val="1"/>
            <c:showLeaderLines val="1"/>
          </c:dLbls>
          <c:val>
            <c:numRef>
              <c:f>Лист9!$A$1:$D$1</c:f>
              <c:numCache>
                <c:formatCode>General</c:formatCode>
                <c:ptCount val="4"/>
                <c:pt idx="0">
                  <c:v>84.5</c:v>
                </c:pt>
                <c:pt idx="1">
                  <c:v>0.3</c:v>
                </c:pt>
                <c:pt idx="2">
                  <c:v>14.7</c:v>
                </c:pt>
                <c:pt idx="3">
                  <c:v>0.5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9.5263988581911013E-2"/>
          <c:y val="4.8501495452603412E-2"/>
        </c:manualLayout>
      </c:layout>
      <c:overlay val="1"/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0"/>
          <c:y val="5.0025230717128104E-2"/>
          <c:w val="0.65099586817163113"/>
          <c:h val="0.89454305308610615"/>
        </c:manualLayout>
      </c:layout>
      <c:pie3DChart>
        <c:varyColors val="1"/>
      </c:pie3DChart>
      <c:spPr>
        <a:noFill/>
        <a:ln w="25397">
          <a:noFill/>
        </a:ln>
      </c:spPr>
    </c:plotArea>
    <c:legend>
      <c:legendPos val="r"/>
      <c:layout>
        <c:manualLayout>
          <c:xMode val="edge"/>
          <c:yMode val="edge"/>
          <c:x val="0.62187500000000695"/>
          <c:y val="0.21881534163068447"/>
          <c:w val="0.10976462092978735"/>
          <c:h val="0.36648344763356427"/>
        </c:manualLayout>
      </c:layout>
      <c:spPr>
        <a:noFill/>
        <a:ln>
          <a:noFill/>
        </a:ln>
      </c:spPr>
      <c:txPr>
        <a:bodyPr/>
        <a:lstStyle/>
        <a:p>
          <a:pPr>
            <a:defRPr sz="11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600">
          <a:solidFill>
            <a:schemeClr val="tx2"/>
          </a:solidFill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13097229041208144"/>
          <c:y val="2.4609541614847991E-2"/>
        </c:manualLayout>
      </c:layout>
      <c:spPr>
        <a:noFill/>
        <a:ln w="25538">
          <a:noFill/>
        </a:ln>
      </c:spPr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0.13255360623781667"/>
          <c:y val="8.7500000000000008E-2"/>
          <c:w val="0.76501677310385263"/>
          <c:h val="0.91250006531063832"/>
        </c:manualLayout>
      </c:layout>
      <c:pie3DChart>
        <c:varyColors val="1"/>
      </c:pie3DChart>
      <c:spPr>
        <a:noFill/>
        <a:ln w="2553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09">
          <a:solidFill>
            <a:schemeClr val="tx2"/>
          </a:solidFill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</c:pie3DChart>
    </c:plotArea>
    <c:plotVisOnly val="1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8.3706146106736726E-2"/>
                  <c:y val="-1.84649314668999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4.668132108486437E-2"/>
                  <c:y val="-1.793890347039953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1.5285433070866146E-3"/>
                  <c:y val="3.892060367454068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cat>
            <c:strRef>
              <c:f>Лист10!$A$2:$C$2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Лист10!$A$3:$C$3</c:f>
              <c:numCache>
                <c:formatCode>General</c:formatCode>
                <c:ptCount val="3"/>
                <c:pt idx="0">
                  <c:v>0.5</c:v>
                </c:pt>
                <c:pt idx="1">
                  <c:v>3.5</c:v>
                </c:pt>
                <c:pt idx="2">
                  <c:v>96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/>
    </c:legend>
    <c:plotVisOnly val="1"/>
    <c:dispBlanksAs val="zero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9132648924894224E-2"/>
          <c:w val="0.96318464615042776"/>
          <c:h val="0.93696796452045872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153832020997375"/>
                  <c:y val="1.452719451735200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4.5771872265966747E-2"/>
                  <c:y val="-3.755613881598134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-0.28010793963254604"/>
                  <c:y val="-0.10470217264508608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Лист11!$A$2:$C$2</c:f>
              <c:numCache>
                <c:formatCode>General</c:formatCode>
                <c:ptCount val="3"/>
                <c:pt idx="0">
                  <c:v>0.6</c:v>
                </c:pt>
                <c:pt idx="1">
                  <c:v>0.3</c:v>
                </c:pt>
                <c:pt idx="2">
                  <c:v>99.1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5.4272090988626447E-2"/>
                  <c:y val="-3.9913240011665227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4.6803368328958865E-2"/>
                  <c:y val="1.33697871099445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-0.19704265091863518"/>
                  <c:y val="2.492745698454359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Лист12!$A$1:$C$1</c:f>
              <c:numCache>
                <c:formatCode>General</c:formatCode>
                <c:ptCount val="3"/>
                <c:pt idx="0">
                  <c:v>0.5</c:v>
                </c:pt>
                <c:pt idx="1">
                  <c:v>0.3</c:v>
                </c:pt>
                <c:pt idx="2">
                  <c:v>99.2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2.6778448227974691E-2"/>
          <c:y val="1.0151264057080081E-3"/>
          <c:w val="0.4101735223864017"/>
          <c:h val="0.5869087462504166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5.3345581802274722E-2"/>
                  <c:y val="-4.160323709536309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4.037225030552166E-3"/>
                  <c:y val="-2.1458842536014544E-2"/>
                </c:manualLayout>
              </c:layout>
              <c:showVal val="1"/>
            </c:dLbl>
            <c:dLbl>
              <c:idx val="3"/>
              <c:layout>
                <c:manualLayout>
                  <c:x val="2.1104252305299408E-2"/>
                  <c:y val="-2.184768821982744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6.5260279965004414E-3"/>
                  <c:y val="1.4344561096529612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5"/>
              <c:layout>
                <c:manualLayout>
                  <c:x val="-0.14518508360182211"/>
                  <c:y val="-7.71847109580417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9620562993000794E-2"/>
                  <c:y val="-2.691309761878311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7"/>
              <c:layout>
                <c:manualLayout>
                  <c:x val="-1.2255409121208755E-2"/>
                  <c:y val="-5.6819882667357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8"/>
              <c:layout>
                <c:manualLayout>
                  <c:x val="3.8282204755027234E-3"/>
                  <c:y val="-6.40808428693108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9"/>
              <c:layout>
                <c:manualLayout>
                  <c:x val="-2.6495319964448408E-3"/>
                  <c:y val="-3.745127856164134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0"/>
              <c:layout>
                <c:manualLayout>
                  <c:x val="2.6771330963226347E-3"/>
                  <c:y val="-4.990205563579356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cat>
            <c:strRef>
              <c:f>Лист13!$A$1:$K$1</c:f>
              <c:strCache>
                <c:ptCount val="11"/>
                <c:pt idx="0">
                  <c:v>Условно утвержденные расходы</c:v>
                </c:pt>
                <c:pt idx="1">
                  <c:v>Общегосударственные вопросы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Межбюджетные трансферты общего характера бюджетам бюджетной системы РФ</c:v>
                </c:pt>
              </c:strCache>
            </c:strRef>
          </c:cat>
          <c:val>
            <c:numRef>
              <c:f>Лист13!$A$2:$K$2</c:f>
              <c:numCache>
                <c:formatCode>General</c:formatCode>
                <c:ptCount val="11"/>
                <c:pt idx="0">
                  <c:v>0</c:v>
                </c:pt>
                <c:pt idx="1">
                  <c:v>16.7</c:v>
                </c:pt>
                <c:pt idx="2">
                  <c:v>0.4</c:v>
                </c:pt>
                <c:pt idx="3">
                  <c:v>3.8</c:v>
                </c:pt>
                <c:pt idx="4">
                  <c:v>2.8</c:v>
                </c:pt>
                <c:pt idx="5">
                  <c:v>54.7</c:v>
                </c:pt>
                <c:pt idx="6">
                  <c:v>9</c:v>
                </c:pt>
                <c:pt idx="7">
                  <c:v>0.1</c:v>
                </c:pt>
                <c:pt idx="8">
                  <c:v>7.5</c:v>
                </c:pt>
                <c:pt idx="9">
                  <c:v>3.5</c:v>
                </c:pt>
                <c:pt idx="10">
                  <c:v>1.5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607335296078213"/>
          <c:y val="0"/>
          <c:w val="0.43926647039217892"/>
          <c:h val="0.99541593759113445"/>
        </c:manualLayout>
      </c:layout>
      <c:txPr>
        <a:bodyPr/>
        <a:lstStyle/>
        <a:p>
          <a:pPr>
            <a:spcAft>
              <a:spcPts val="0"/>
            </a:spcAft>
            <a:defRPr sz="1000"/>
          </a:pPr>
          <a:endParaRPr lang="ru-RU"/>
        </a:p>
      </c:txPr>
    </c:legend>
    <c:plotVisOnly val="1"/>
    <c:dispBlanksAs val="zero"/>
  </c:chart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0694444444444448"/>
          <c:y val="0.19675925925925927"/>
          <c:w val="0.55277777777777781"/>
          <c:h val="0.5231481481481481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6.2370844269466319E-2"/>
                  <c:y val="-2.135243511227763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1.0557195975503059E-2"/>
                  <c:y val="-5.240084572761737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1.21832895888014E-2"/>
                  <c:y val="-0.1037795275590551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2.0644028871391076E-2"/>
                  <c:y val="-2.037219305920094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1.3884951881014884E-2"/>
                  <c:y val="0.10833260425780118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5"/>
              <c:layout>
                <c:manualLayout>
                  <c:x val="-2.9669838145231844E-2"/>
                  <c:y val="8.723753280839895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3.1444553805774281E-2"/>
                  <c:y val="-2.406532516768737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7"/>
              <c:layout>
                <c:manualLayout>
                  <c:x val="-1.717311898512686E-2"/>
                  <c:y val="-7.86621463983668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8"/>
              <c:layout>
                <c:manualLayout>
                  <c:x val="3.7066710411198606E-2"/>
                  <c:y val="-3.827719451735200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9"/>
              <c:layout>
                <c:manualLayout>
                  <c:x val="1.556200787401576E-2"/>
                  <c:y val="-2.60538786818314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0"/>
              <c:layout>
                <c:manualLayout>
                  <c:x val="4.8262248468941404E-3"/>
                  <c:y val="-3.524132400116656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Лист14!$A$1:$K$1</c:f>
              <c:numCache>
                <c:formatCode>General</c:formatCode>
                <c:ptCount val="11"/>
                <c:pt idx="0">
                  <c:v>1.2</c:v>
                </c:pt>
                <c:pt idx="1">
                  <c:v>18.8</c:v>
                </c:pt>
                <c:pt idx="2">
                  <c:v>0.4</c:v>
                </c:pt>
                <c:pt idx="3">
                  <c:v>3.9</c:v>
                </c:pt>
                <c:pt idx="4">
                  <c:v>0</c:v>
                </c:pt>
                <c:pt idx="5">
                  <c:v>56.4</c:v>
                </c:pt>
                <c:pt idx="6">
                  <c:v>10</c:v>
                </c:pt>
                <c:pt idx="7">
                  <c:v>0.1</c:v>
                </c:pt>
                <c:pt idx="8">
                  <c:v>3.9</c:v>
                </c:pt>
                <c:pt idx="9">
                  <c:v>3.9</c:v>
                </c:pt>
                <c:pt idx="10">
                  <c:v>1.4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0694444444444448"/>
          <c:y val="0.10879629629629639"/>
          <c:w val="0.59722222222222188"/>
          <c:h val="0.564814814814815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4.8168525809273839E-2"/>
                  <c:y val="-3.524132400116656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3.6354330708661418E-2"/>
                  <c:y val="-8.089895013123371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1.8257545931758531E-2"/>
                  <c:y val="0.11045275590551189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5"/>
              <c:layout>
                <c:manualLayout>
                  <c:x val="-0.23006189851268591"/>
                  <c:y val="-8.226232137649466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6.1297462817147902E-2"/>
                  <c:y val="-5.262831729367162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7"/>
              <c:layout>
                <c:manualLayout>
                  <c:x val="-1.2045931758530189E-2"/>
                  <c:y val="-5.306430446194228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8"/>
              <c:layout>
                <c:manualLayout>
                  <c:x val="2.7591535433070892E-2"/>
                  <c:y val="-5.299103237095362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9"/>
              <c:layout>
                <c:manualLayout>
                  <c:x val="2.5897200349956278E-2"/>
                  <c:y val="-3.014435695538057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0"/>
              <c:layout>
                <c:manualLayout>
                  <c:x val="8.9928915135608148E-3"/>
                  <c:y val="-4.10283610382035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Лист15!$A$1:$K$1</c:f>
              <c:numCache>
                <c:formatCode>General</c:formatCode>
                <c:ptCount val="11"/>
                <c:pt idx="0">
                  <c:v>2.5</c:v>
                </c:pt>
                <c:pt idx="1">
                  <c:v>17.899999999999999</c:v>
                </c:pt>
                <c:pt idx="2">
                  <c:v>0.2</c:v>
                </c:pt>
                <c:pt idx="3">
                  <c:v>3.7</c:v>
                </c:pt>
                <c:pt idx="4">
                  <c:v>0</c:v>
                </c:pt>
                <c:pt idx="5">
                  <c:v>57.4</c:v>
                </c:pt>
                <c:pt idx="6">
                  <c:v>9.5</c:v>
                </c:pt>
                <c:pt idx="7">
                  <c:v>0.1</c:v>
                </c:pt>
                <c:pt idx="8">
                  <c:v>3.7</c:v>
                </c:pt>
                <c:pt idx="9">
                  <c:v>3.7</c:v>
                </c:pt>
                <c:pt idx="10">
                  <c:v>1.3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layout/>
    </c:title>
    <c:view3D>
      <c:rotX val="30"/>
      <c:rotY val="225"/>
      <c:perspective val="30"/>
    </c:view3D>
    <c:plotArea>
      <c:layout>
        <c:manualLayout>
          <c:layoutTarget val="inner"/>
          <c:xMode val="edge"/>
          <c:yMode val="edge"/>
          <c:x val="0.29900579829755947"/>
          <c:y val="0.16960099671465068"/>
          <c:w val="0.51145608288832756"/>
          <c:h val="0.6885692984874946"/>
        </c:manualLayout>
      </c:layout>
      <c:pie3DChart>
        <c:varyColors val="1"/>
      </c:pie3DChart>
      <c:spPr>
        <a:noFill/>
        <a:ln w="2536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13">
          <a:solidFill>
            <a:sysClr val="windowText" lastClr="000000"/>
          </a:solidFill>
        </a:defRPr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2019 год</a:t>
            </a:r>
            <a:endParaRPr lang="en-US" dirty="0"/>
          </a:p>
        </c:rich>
      </c:tx>
      <c:layout>
        <c:manualLayout>
          <c:xMode val="edge"/>
          <c:yMode val="edge"/>
          <c:x val="0.37828137351833885"/>
          <c:y val="0.63892283464567912"/>
        </c:manualLayout>
      </c:layout>
      <c:overlay val="1"/>
    </c:title>
    <c:view3D>
      <c:rotX val="30"/>
      <c:rotY val="104"/>
      <c:perspective val="30"/>
    </c:view3D>
    <c:plotArea>
      <c:layout>
        <c:manualLayout>
          <c:layoutTarget val="inner"/>
          <c:xMode val="edge"/>
          <c:yMode val="edge"/>
          <c:x val="0"/>
          <c:y val="0.13102815620067368"/>
          <c:w val="1"/>
          <c:h val="0.4636193748508835"/>
        </c:manualLayout>
      </c:layout>
      <c:pie3DChart>
        <c:varyColors val="1"/>
      </c:pie3DChart>
      <c:spPr>
        <a:noFill/>
        <a:ln w="25532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737">
          <a:solidFill>
            <a:schemeClr val="tx2"/>
          </a:solidFill>
        </a:defRPr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</c:pie3DChart>
    </c:plotArea>
    <c:plotVisOnly val="1"/>
  </c:chart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</c:pie3DChart>
    </c:plotArea>
    <c:plotVisOnly val="1"/>
  </c:chart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8.8823671333367646E-2"/>
          <c:y val="0.10416666666666703"/>
          <c:w val="0.81972027983623708"/>
          <c:h val="0.77777777777778023"/>
        </c:manualLayout>
      </c:layout>
      <c:pie3DChart>
        <c:varyColors val="1"/>
      </c:pie3DChart>
    </c:plotArea>
    <c:plotVisOnly val="1"/>
  </c:chart>
  <c:externalData r:id="rId1"/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7.607472275807739E-2"/>
          <c:y val="9.8982057549161203E-4"/>
          <c:w val="0.43220466034077043"/>
          <c:h val="0.66953116320408879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3.4374015748031499E-2"/>
                  <c:y val="-1.284266550014581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2.4337889224429612E-2"/>
                  <c:y val="4.36602530274414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1.7015154881780815E-3"/>
                  <c:y val="3.652285162759689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-8.3376421697287956E-2"/>
                  <c:y val="7.9137503645377756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-7.9116032370953715E-2"/>
                  <c:y val="-3.1740303295421431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5"/>
              <c:layout>
                <c:manualLayout>
                  <c:x val="-7.1832677165354339E-2"/>
                  <c:y val="-6.020268299795866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3315288713910765E-2"/>
                  <c:y val="-5.1459973753280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7"/>
              <c:layout>
                <c:manualLayout>
                  <c:x val="2.642493637070634E-2"/>
                  <c:y val="-5.307118653482946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cat>
            <c:strRef>
              <c:f>Лист16!$A$1:$H$1</c:f>
              <c:strCache>
                <c:ptCount val="8"/>
                <c:pt idx="0">
                  <c:v>Условно утвержденные расходы</c:v>
                </c:pt>
                <c:pt idx="1">
                  <c:v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c:v>
                </c:pt>
                <c:pt idx="2">
                  <c:v>Закупка товаров, работ и услуг для обеспечения государственных (муниципальных) нужд</c:v>
                </c:pt>
                <c:pt idx="3">
                  <c:v>Социальное обеспечение и иные выплаты населению</c:v>
                </c:pt>
                <c:pt idx="4">
                  <c:v>Капитальные вложения в объекты государственной (муниципальной)собственности</c:v>
                </c:pt>
                <c:pt idx="5">
                  <c:v>Межбюджетные трансферты</c:v>
                </c:pt>
                <c:pt idx="6">
                  <c:v>Предоставление субсидий бюджетам, автономным учреждени и некрмерческим организациям</c:v>
                </c:pt>
                <c:pt idx="7">
                  <c:v>Иные бюджетные ассигнования</c:v>
                </c:pt>
              </c:strCache>
            </c:strRef>
          </c:cat>
          <c:val>
            <c:numRef>
              <c:f>Лист16!$A$2:$H$2</c:f>
              <c:numCache>
                <c:formatCode>General</c:formatCode>
                <c:ptCount val="8"/>
                <c:pt idx="0">
                  <c:v>0</c:v>
                </c:pt>
                <c:pt idx="1">
                  <c:v>69.3</c:v>
                </c:pt>
                <c:pt idx="2">
                  <c:v>14.1</c:v>
                </c:pt>
                <c:pt idx="3">
                  <c:v>3.4</c:v>
                </c:pt>
                <c:pt idx="4">
                  <c:v>6.5</c:v>
                </c:pt>
                <c:pt idx="5">
                  <c:v>1.8</c:v>
                </c:pt>
                <c:pt idx="6">
                  <c:v>2.6</c:v>
                </c:pt>
                <c:pt idx="7">
                  <c:v>2.2999999999999998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8.9848855177707548E-2"/>
          <c:y val="0.11798120223480389"/>
          <c:w val="0.72777777777777775"/>
          <c:h val="0.6898148148148151"/>
        </c:manualLayout>
      </c:layout>
      <c:pie3D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1.4440398075240592E-2"/>
                  <c:y val="3.699001166520851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-1.7258639545056867E-2"/>
                  <c:y val="-5.535797608632258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-6.5599518810148805E-2"/>
                  <c:y val="-1.860382035578888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-5.38173665791776E-2"/>
                  <c:y val="-3.331510644502770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5"/>
              <c:layout>
                <c:manualLayout>
                  <c:x val="-1.8841426071741031E-2"/>
                  <c:y val="-4.637212015164776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3.0169510061242352E-3"/>
                  <c:y val="-4.171843102945472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7"/>
              <c:layout>
                <c:manualLayout>
                  <c:x val="-4.8959973753280837E-3"/>
                  <c:y val="-3.061169437153688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Лист17!$A$1:$H$1</c:f>
              <c:numCache>
                <c:formatCode>General</c:formatCode>
                <c:ptCount val="8"/>
                <c:pt idx="0">
                  <c:v>1.2</c:v>
                </c:pt>
                <c:pt idx="1">
                  <c:v>75.2</c:v>
                </c:pt>
                <c:pt idx="2">
                  <c:v>14.5</c:v>
                </c:pt>
                <c:pt idx="3">
                  <c:v>3.5</c:v>
                </c:pt>
                <c:pt idx="4">
                  <c:v>0</c:v>
                </c:pt>
                <c:pt idx="5">
                  <c:v>1.4</c:v>
                </c:pt>
                <c:pt idx="6">
                  <c:v>2.8</c:v>
                </c:pt>
                <c:pt idx="7">
                  <c:v>1.4</c:v>
                </c:pt>
              </c:numCache>
            </c:numRef>
          </c:val>
        </c:ser>
        <c:ser>
          <c:idx val="1"/>
          <c:order val="1"/>
          <c:explosion val="25"/>
          <c:val>
            <c:numRef>
              <c:f>Лист17!$A$2:$H$2</c:f>
              <c:numCache>
                <c:formatCode>General</c:formatCode>
                <c:ptCount val="8"/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4.1918525809273854E-2"/>
                  <c:y val="-4.10283610382035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1.2195209973753278E-2"/>
                  <c:y val="8.713363954505687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-4.6044072615923005E-2"/>
                  <c:y val="-3.326662292213473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3"/>
              <c:layout>
                <c:manualLayout>
                  <c:x val="-6.5198818897637803E-2"/>
                  <c:y val="4.455745115193943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4"/>
              <c:layout>
                <c:manualLayout>
                  <c:x val="-4.3299650043744531E-2"/>
                  <c:y val="-3.723133566637511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5"/>
              <c:layout>
                <c:manualLayout>
                  <c:x val="1.4491907261592302E-2"/>
                  <c:y val="-3.94276757072032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1.8989173228346461E-2"/>
                  <c:y val="-3.593139399241761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7"/>
              <c:layout>
                <c:manualLayout>
                  <c:x val="1.7673556430446193E-2"/>
                  <c:y val="-3.755613881598134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Лист18!$A$1:$H$1</c:f>
              <c:numCache>
                <c:formatCode>General</c:formatCode>
                <c:ptCount val="8"/>
                <c:pt idx="0">
                  <c:v>2.5</c:v>
                </c:pt>
                <c:pt idx="1">
                  <c:v>71.400000000000006</c:v>
                </c:pt>
                <c:pt idx="2">
                  <c:v>17.399999999999999</c:v>
                </c:pt>
                <c:pt idx="3">
                  <c:v>3.3</c:v>
                </c:pt>
                <c:pt idx="4">
                  <c:v>0</c:v>
                </c:pt>
                <c:pt idx="5">
                  <c:v>1.3</c:v>
                </c:pt>
                <c:pt idx="6">
                  <c:v>2.7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0555555555555562"/>
          <c:y val="0.21296296296296433"/>
          <c:w val="0.71095975503062114"/>
          <c:h val="0.7361111111111116"/>
        </c:manualLayout>
      </c:layout>
      <c:pie3DChart>
        <c:varyColors val="1"/>
      </c:pie3DChart>
    </c:plotArea>
    <c:legend>
      <c:legendPos val="r"/>
      <c:layout/>
      <c:txPr>
        <a:bodyPr/>
        <a:lstStyle/>
        <a:p>
          <a:pPr rtl="0">
            <a:defRPr/>
          </a:pPr>
          <a:endParaRPr lang="ru-RU"/>
        </a:p>
      </c:txPr>
    </c:legend>
    <c:plotVisOnly val="1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firstSliceAng val="0"/>
      </c:pieChart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</c:pie3DChart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1.3141076115485572E-2"/>
                  <c:y val="-8.966535433070872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5.3308836395450566E-2"/>
                  <c:y val="0.19514362787984835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-5.4457567804024531E-3"/>
                  <c:y val="7.075349956255468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Лист1!$A$3:$C$3</c:f>
              <c:numCache>
                <c:formatCode>General</c:formatCode>
                <c:ptCount val="3"/>
                <c:pt idx="0">
                  <c:v>33.800000000000011</c:v>
                </c:pt>
                <c:pt idx="1">
                  <c:v>11.1</c:v>
                </c:pt>
                <c:pt idx="2">
                  <c:v>55.1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1.7566054243219598E-2"/>
          <c:y val="0.10879629629629631"/>
          <c:w val="0.51814698162729644"/>
          <c:h val="0.7500000000000001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9.6055446194225805E-2"/>
                  <c:y val="-0.17542140565762626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3.5980096237970251E-2"/>
                  <c:y val="0.11447725284339458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6.7919947506561704E-2"/>
                  <c:y val="0.22166447944006998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cat>
            <c:strRef>
              <c:f>Лист2!$A$1:$C$1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Лист2!$A$2:$C$2</c:f>
              <c:numCache>
                <c:formatCode>General</c:formatCode>
                <c:ptCount val="3"/>
                <c:pt idx="0">
                  <c:v>37.6</c:v>
                </c:pt>
                <c:pt idx="1">
                  <c:v>11.3</c:v>
                </c:pt>
                <c:pt idx="2">
                  <c:v>51.1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/>
    </c:legend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481171903331496"/>
          <c:y val="0.14383861949679214"/>
          <c:w val="0.75731758316161923"/>
          <c:h val="0.7220631121658858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7.8229221347331623E-2"/>
                  <c:y val="-0.13290427238261884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0.13510214348206481"/>
                  <c:y val="-8.21463983668708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dLbl>
              <c:idx val="2"/>
              <c:layout>
                <c:manualLayout>
                  <c:x val="7.2204943132108484E-2"/>
                  <c:y val="-0.23453740157480324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Val val="1"/>
            </c:dLbl>
            <c:showVal val="1"/>
            <c:showLeaderLines val="1"/>
          </c:dLbls>
          <c:val>
            <c:numRef>
              <c:f>Лист3!$A$2:$C$2</c:f>
              <c:numCache>
                <c:formatCode>General</c:formatCode>
                <c:ptCount val="3"/>
                <c:pt idx="0">
                  <c:v>39.4</c:v>
                </c:pt>
                <c:pt idx="1">
                  <c:v>11</c:v>
                </c:pt>
                <c:pt idx="2">
                  <c:v>49.6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D2EBBF-87C9-4124-A017-5302ED6FD0F8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F56B6E-95D4-4088-919C-BEEADE3E8F27}">
      <dgm:prSet custT="1"/>
      <dgm:spPr/>
      <dgm:t>
        <a:bodyPr/>
        <a:lstStyle/>
        <a:p>
          <a:pPr algn="ctr" rtl="0"/>
          <a:r>
            <a:rPr lang="ru-RU" sz="11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мобилизация резервов доходной базы консолидированного бюджета Конышевского района Курской области, содействие инвестиционным процессам в экономике, применение мер налогового стимулирования структурных преобразований, направленных на поддержку инвестиционной активности в реализации высокоэффективных инвестиционных и инновационных проектов, дальнейшее применение мер налогового стимулирования инвестиций в целях обеспечения привлекательности экономики района для инвесторов, а также на обеспечение роста доходов консолидированного бюджета Конышевского района за счёт повышения эффективности администрирования действующих налоговых платежей и сборов; </a:t>
          </a:r>
          <a:endParaRPr lang="ru-RU" sz="11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F8588979-D94B-4BC2-8825-15BE5A1F60B0}" type="parTrans" cxnId="{6692D224-3DF9-4DF7-A9D1-FBD3A9079D20}">
      <dgm:prSet/>
      <dgm:spPr/>
      <dgm:t>
        <a:bodyPr/>
        <a:lstStyle/>
        <a:p>
          <a:pPr algn="r"/>
          <a:endParaRPr lang="ru-RU"/>
        </a:p>
      </dgm:t>
    </dgm:pt>
    <dgm:pt modelId="{8B9BBBAD-4873-4465-B894-DFE1A221DAA3}" type="sibTrans" cxnId="{6692D224-3DF9-4DF7-A9D1-FBD3A9079D20}">
      <dgm:prSet/>
      <dgm:spPr/>
      <dgm:t>
        <a:bodyPr/>
        <a:lstStyle/>
        <a:p>
          <a:pPr algn="r"/>
          <a:endParaRPr lang="ru-RU"/>
        </a:p>
      </dgm:t>
    </dgm:pt>
    <dgm:pt modelId="{57A1C7F9-5EF6-4521-808E-4A0923954DA1}">
      <dgm:prSet custT="1"/>
      <dgm:spPr/>
      <dgm:t>
        <a:bodyPr/>
        <a:lstStyle/>
        <a:p>
          <a:pPr algn="ctr"/>
          <a:r>
            <a:rPr lang="ru-RU" sz="11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проведение мероприятий по повышению эффективности управления муниципальной собственностью;</a:t>
          </a:r>
          <a:endParaRPr lang="ru-RU" sz="11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8D2C98AE-920F-4373-ACBC-1C7C0391CA39}" type="parTrans" cxnId="{39CE2163-920A-4856-B1E2-863E6E4B11ED}">
      <dgm:prSet/>
      <dgm:spPr/>
      <dgm:t>
        <a:bodyPr/>
        <a:lstStyle/>
        <a:p>
          <a:pPr algn="r"/>
          <a:endParaRPr lang="ru-RU"/>
        </a:p>
      </dgm:t>
    </dgm:pt>
    <dgm:pt modelId="{D4CAF2CA-D84F-4A2D-9899-362114B44AD4}" type="sibTrans" cxnId="{39CE2163-920A-4856-B1E2-863E6E4B11ED}">
      <dgm:prSet/>
      <dgm:spPr/>
      <dgm:t>
        <a:bodyPr/>
        <a:lstStyle/>
        <a:p>
          <a:pPr algn="r"/>
          <a:endParaRPr lang="ru-RU"/>
        </a:p>
      </dgm:t>
    </dgm:pt>
    <dgm:pt modelId="{76C37577-8A62-4123-9E3C-079C112BD9FD}">
      <dgm:prSet custT="1"/>
      <dgm:spPr/>
      <dgm:t>
        <a:bodyPr/>
        <a:lstStyle/>
        <a:p>
          <a:pPr algn="ctr"/>
          <a:r>
            <a:rPr lang="ru-RU" sz="105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совершенствование и упорядочение системы учета действующих налоговых льгот  и иных налоговых преференций с позиции налоговых расходов, ежегодная оценка эффективности предоставляемых (планируемых к предоставлению) местных налоговых льгот, проведение анализа эффективности льготы для принятия решения о её возможном продлении, оценка общей величины и динамики налоговых расходов консолидированного бюджета Конышевского района Курской области, установление моратория на новые льготы по налогам, зачисляемым в местные бюджеты</a:t>
          </a:r>
          <a:r>
            <a:rPr lang="ru-RU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;</a:t>
          </a:r>
          <a:endParaRPr lang="ru-RU" sz="11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17B71E6E-0A36-47C3-8FB1-B20A30A000F0}" type="parTrans" cxnId="{014AD646-5A74-43FE-80E3-0BC4F370DEB8}">
      <dgm:prSet/>
      <dgm:spPr/>
      <dgm:t>
        <a:bodyPr/>
        <a:lstStyle/>
        <a:p>
          <a:pPr algn="r"/>
          <a:endParaRPr lang="ru-RU"/>
        </a:p>
      </dgm:t>
    </dgm:pt>
    <dgm:pt modelId="{626B020C-2830-4B62-8942-6BB5649AD3D5}" type="sibTrans" cxnId="{014AD646-5A74-43FE-80E3-0BC4F370DEB8}">
      <dgm:prSet/>
      <dgm:spPr/>
      <dgm:t>
        <a:bodyPr/>
        <a:lstStyle/>
        <a:p>
          <a:pPr algn="r"/>
          <a:endParaRPr lang="ru-RU"/>
        </a:p>
      </dgm:t>
    </dgm:pt>
    <dgm:pt modelId="{A272C9A6-3653-4623-B51C-EDBFBA13DAF8}">
      <dgm:prSet custT="1"/>
      <dgm:spPr/>
      <dgm:t>
        <a:bodyPr/>
        <a:lstStyle/>
        <a:p>
          <a:pPr algn="ctr"/>
          <a:r>
            <a:rPr lang="ru-RU" sz="11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дальнейшее повышение эффективности налогового администрирования и взаимодействия органов местного самоуправления с органами исполнительной власти области, территориальными органами федеральных органов исполнительной власти по выполнению мероприятий, направленных на повышение собираемости доходов и укрепление налоговой дисциплины налогоплательщиков, реализация мер по противодействию уклонению от уплаты налогов и других обязательных платежей в местные бюджеты, повышение уровня ответственности главных администраторов доходов за качественное прогнозирование доходов бюджета и выполнение в полном объёме утверждённых годовых назначений по доходам бюджета Конышевского района Курской области.</a:t>
          </a:r>
          <a:endParaRPr lang="ru-RU" sz="11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088DE507-96AC-4966-9515-D7C6C4779543}" type="parTrans" cxnId="{127AF881-5DD0-43C7-A1F6-69EEEA67A40F}">
      <dgm:prSet/>
      <dgm:spPr/>
      <dgm:t>
        <a:bodyPr/>
        <a:lstStyle/>
        <a:p>
          <a:pPr algn="r"/>
          <a:endParaRPr lang="ru-RU"/>
        </a:p>
      </dgm:t>
    </dgm:pt>
    <dgm:pt modelId="{5891DF67-E5F2-45FE-BEF3-EC49062D68AD}" type="sibTrans" cxnId="{127AF881-5DD0-43C7-A1F6-69EEEA67A40F}">
      <dgm:prSet/>
      <dgm:spPr/>
      <dgm:t>
        <a:bodyPr/>
        <a:lstStyle/>
        <a:p>
          <a:pPr algn="r"/>
          <a:endParaRPr lang="ru-RU"/>
        </a:p>
      </dgm:t>
    </dgm:pt>
    <dgm:pt modelId="{F2055D29-55F5-4FEE-A9BB-D868CD050ECA}" type="pres">
      <dgm:prSet presAssocID="{B9D2EBBF-87C9-4124-A017-5302ED6FD0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1F02321-C002-4F02-8AF7-6CDF81BF0211}" type="pres">
      <dgm:prSet presAssocID="{B9D2EBBF-87C9-4124-A017-5302ED6FD0F8}" presName="pyramid" presStyleLbl="node1" presStyleIdx="0" presStyleCnt="1" custScaleX="140918"/>
      <dgm:spPr/>
      <dgm:t>
        <a:bodyPr/>
        <a:lstStyle/>
        <a:p>
          <a:endParaRPr lang="ru-RU"/>
        </a:p>
      </dgm:t>
    </dgm:pt>
    <dgm:pt modelId="{8F043AFF-58C0-40F5-B543-043B643AFAE9}" type="pres">
      <dgm:prSet presAssocID="{B9D2EBBF-87C9-4124-A017-5302ED6FD0F8}" presName="theList" presStyleCnt="0"/>
      <dgm:spPr/>
      <dgm:t>
        <a:bodyPr/>
        <a:lstStyle/>
        <a:p>
          <a:endParaRPr lang="ru-RU"/>
        </a:p>
      </dgm:t>
    </dgm:pt>
    <dgm:pt modelId="{98B37EF8-10D2-4DAE-9047-5326D2E5AD05}" type="pres">
      <dgm:prSet presAssocID="{4CF56B6E-95D4-4088-919C-BEEADE3E8F27}" presName="aNode" presStyleLbl="fgAcc1" presStyleIdx="0" presStyleCnt="4" custScaleX="184157" custScaleY="694884" custLinFactY="-69786" custLinFactNeighborX="-407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6F79A-47BB-46E4-979D-8A10984879B0}" type="pres">
      <dgm:prSet presAssocID="{4CF56B6E-95D4-4088-919C-BEEADE3E8F27}" presName="aSpace" presStyleCnt="0"/>
      <dgm:spPr/>
      <dgm:t>
        <a:bodyPr/>
        <a:lstStyle/>
        <a:p>
          <a:endParaRPr lang="ru-RU"/>
        </a:p>
      </dgm:t>
    </dgm:pt>
    <dgm:pt modelId="{0EF0E2BB-2308-472F-BE69-210518499275}" type="pres">
      <dgm:prSet presAssocID="{57A1C7F9-5EF6-4521-808E-4A0923954DA1}" presName="aNode" presStyleLbl="fgAcc1" presStyleIdx="1" presStyleCnt="4" custScaleX="184522" custScaleY="185389" custLinFactY="24535" custLinFactNeighborX="-389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835A1-E137-4881-BBE2-22C8D9B2F1AD}" type="pres">
      <dgm:prSet presAssocID="{57A1C7F9-5EF6-4521-808E-4A0923954DA1}" presName="aSpace" presStyleCnt="0"/>
      <dgm:spPr/>
      <dgm:t>
        <a:bodyPr/>
        <a:lstStyle/>
        <a:p>
          <a:endParaRPr lang="ru-RU"/>
        </a:p>
      </dgm:t>
    </dgm:pt>
    <dgm:pt modelId="{FD8179CF-BB3C-4CBD-AE42-597715594479}" type="pres">
      <dgm:prSet presAssocID="{76C37577-8A62-4123-9E3C-079C112BD9FD}" presName="aNode" presStyleLbl="fgAcc1" presStyleIdx="2" presStyleCnt="4" custScaleX="184157" custScaleY="576214" custLinFactY="46738" custLinFactNeighborX="-40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D3588-BCDA-428D-8E70-64F89D1E9D4E}" type="pres">
      <dgm:prSet presAssocID="{76C37577-8A62-4123-9E3C-079C112BD9FD}" presName="aSpace" presStyleCnt="0"/>
      <dgm:spPr/>
      <dgm:t>
        <a:bodyPr/>
        <a:lstStyle/>
        <a:p>
          <a:endParaRPr lang="ru-RU"/>
        </a:p>
      </dgm:t>
    </dgm:pt>
    <dgm:pt modelId="{99992862-921E-44D0-BFA5-EAB413404C63}" type="pres">
      <dgm:prSet presAssocID="{A272C9A6-3653-4623-B51C-EDBFBA13DAF8}" presName="aNode" presStyleLbl="fgAcc1" presStyleIdx="3" presStyleCnt="4" custScaleX="185445" custScaleY="780414" custLinFactY="105801" custLinFactNeighborX="-3434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42539-E8CF-4E00-9C77-E31D491889BE}" type="pres">
      <dgm:prSet presAssocID="{A272C9A6-3653-4623-B51C-EDBFBA13DAF8}" presName="aSpace" presStyleCnt="0"/>
      <dgm:spPr/>
      <dgm:t>
        <a:bodyPr/>
        <a:lstStyle/>
        <a:p>
          <a:endParaRPr lang="ru-RU"/>
        </a:p>
      </dgm:t>
    </dgm:pt>
  </dgm:ptLst>
  <dgm:cxnLst>
    <dgm:cxn modelId="{604260E7-35B0-43D5-A170-A6777DCEDB64}" type="presOf" srcId="{57A1C7F9-5EF6-4521-808E-4A0923954DA1}" destId="{0EF0E2BB-2308-472F-BE69-210518499275}" srcOrd="0" destOrd="0" presId="urn:microsoft.com/office/officeart/2005/8/layout/pyramid2"/>
    <dgm:cxn modelId="{014AD646-5A74-43FE-80E3-0BC4F370DEB8}" srcId="{B9D2EBBF-87C9-4124-A017-5302ED6FD0F8}" destId="{76C37577-8A62-4123-9E3C-079C112BD9FD}" srcOrd="2" destOrd="0" parTransId="{17B71E6E-0A36-47C3-8FB1-B20A30A000F0}" sibTransId="{626B020C-2830-4B62-8942-6BB5649AD3D5}"/>
    <dgm:cxn modelId="{39CE2163-920A-4856-B1E2-863E6E4B11ED}" srcId="{B9D2EBBF-87C9-4124-A017-5302ED6FD0F8}" destId="{57A1C7F9-5EF6-4521-808E-4A0923954DA1}" srcOrd="1" destOrd="0" parTransId="{8D2C98AE-920F-4373-ACBC-1C7C0391CA39}" sibTransId="{D4CAF2CA-D84F-4A2D-9899-362114B44AD4}"/>
    <dgm:cxn modelId="{5392072A-B71B-452A-8516-B10F2E6F789A}" type="presOf" srcId="{B9D2EBBF-87C9-4124-A017-5302ED6FD0F8}" destId="{F2055D29-55F5-4FEE-A9BB-D868CD050ECA}" srcOrd="0" destOrd="0" presId="urn:microsoft.com/office/officeart/2005/8/layout/pyramid2"/>
    <dgm:cxn modelId="{43B96A7E-B323-45BF-947D-7A71CD21DC35}" type="presOf" srcId="{76C37577-8A62-4123-9E3C-079C112BD9FD}" destId="{FD8179CF-BB3C-4CBD-AE42-597715594479}" srcOrd="0" destOrd="0" presId="urn:microsoft.com/office/officeart/2005/8/layout/pyramid2"/>
    <dgm:cxn modelId="{405DB716-1018-4A56-8C52-912575C9A541}" type="presOf" srcId="{4CF56B6E-95D4-4088-919C-BEEADE3E8F27}" destId="{98B37EF8-10D2-4DAE-9047-5326D2E5AD05}" srcOrd="0" destOrd="0" presId="urn:microsoft.com/office/officeart/2005/8/layout/pyramid2"/>
    <dgm:cxn modelId="{C2D0FE1B-AA2D-42F6-9A4F-52CD9CF9B494}" type="presOf" srcId="{A272C9A6-3653-4623-B51C-EDBFBA13DAF8}" destId="{99992862-921E-44D0-BFA5-EAB413404C63}" srcOrd="0" destOrd="0" presId="urn:microsoft.com/office/officeart/2005/8/layout/pyramid2"/>
    <dgm:cxn modelId="{6692D224-3DF9-4DF7-A9D1-FBD3A9079D20}" srcId="{B9D2EBBF-87C9-4124-A017-5302ED6FD0F8}" destId="{4CF56B6E-95D4-4088-919C-BEEADE3E8F27}" srcOrd="0" destOrd="0" parTransId="{F8588979-D94B-4BC2-8825-15BE5A1F60B0}" sibTransId="{8B9BBBAD-4873-4465-B894-DFE1A221DAA3}"/>
    <dgm:cxn modelId="{127AF881-5DD0-43C7-A1F6-69EEEA67A40F}" srcId="{B9D2EBBF-87C9-4124-A017-5302ED6FD0F8}" destId="{A272C9A6-3653-4623-B51C-EDBFBA13DAF8}" srcOrd="3" destOrd="0" parTransId="{088DE507-96AC-4966-9515-D7C6C4779543}" sibTransId="{5891DF67-E5F2-45FE-BEF3-EC49062D68AD}"/>
    <dgm:cxn modelId="{D8A60115-9426-4519-A770-001F20746040}" type="presParOf" srcId="{F2055D29-55F5-4FEE-A9BB-D868CD050ECA}" destId="{F1F02321-C002-4F02-8AF7-6CDF81BF0211}" srcOrd="0" destOrd="0" presId="urn:microsoft.com/office/officeart/2005/8/layout/pyramid2"/>
    <dgm:cxn modelId="{7063DE65-2E67-4A8F-A120-21342A2C7572}" type="presParOf" srcId="{F2055D29-55F5-4FEE-A9BB-D868CD050ECA}" destId="{8F043AFF-58C0-40F5-B543-043B643AFAE9}" srcOrd="1" destOrd="0" presId="urn:microsoft.com/office/officeart/2005/8/layout/pyramid2"/>
    <dgm:cxn modelId="{92665DE4-B73D-46A7-B439-CAAC2419867C}" type="presParOf" srcId="{8F043AFF-58C0-40F5-B543-043B643AFAE9}" destId="{98B37EF8-10D2-4DAE-9047-5326D2E5AD05}" srcOrd="0" destOrd="0" presId="urn:microsoft.com/office/officeart/2005/8/layout/pyramid2"/>
    <dgm:cxn modelId="{D2A9712E-BB1E-41EF-8AA7-572A250AE2F4}" type="presParOf" srcId="{8F043AFF-58C0-40F5-B543-043B643AFAE9}" destId="{9066F79A-47BB-46E4-979D-8A10984879B0}" srcOrd="1" destOrd="0" presId="urn:microsoft.com/office/officeart/2005/8/layout/pyramid2"/>
    <dgm:cxn modelId="{5F10CC49-ACDA-41C1-9449-A9453A6DC901}" type="presParOf" srcId="{8F043AFF-58C0-40F5-B543-043B643AFAE9}" destId="{0EF0E2BB-2308-472F-BE69-210518499275}" srcOrd="2" destOrd="0" presId="urn:microsoft.com/office/officeart/2005/8/layout/pyramid2"/>
    <dgm:cxn modelId="{DFF53293-E400-471C-BBF9-D2E335782217}" type="presParOf" srcId="{8F043AFF-58C0-40F5-B543-043B643AFAE9}" destId="{D88835A1-E137-4881-BBE2-22C8D9B2F1AD}" srcOrd="3" destOrd="0" presId="urn:microsoft.com/office/officeart/2005/8/layout/pyramid2"/>
    <dgm:cxn modelId="{162707F0-574B-4E92-ADE1-36E5E184DF35}" type="presParOf" srcId="{8F043AFF-58C0-40F5-B543-043B643AFAE9}" destId="{FD8179CF-BB3C-4CBD-AE42-597715594479}" srcOrd="4" destOrd="0" presId="urn:microsoft.com/office/officeart/2005/8/layout/pyramid2"/>
    <dgm:cxn modelId="{50F9AFA4-EB7B-46D7-A543-AC513E4536C0}" type="presParOf" srcId="{8F043AFF-58C0-40F5-B543-043B643AFAE9}" destId="{AA1D3588-BCDA-428D-8E70-64F89D1E9D4E}" srcOrd="5" destOrd="0" presId="urn:microsoft.com/office/officeart/2005/8/layout/pyramid2"/>
    <dgm:cxn modelId="{CD81CF58-EAB0-4983-9038-B3E14C55942F}" type="presParOf" srcId="{8F043AFF-58C0-40F5-B543-043B643AFAE9}" destId="{99992862-921E-44D0-BFA5-EAB413404C63}" srcOrd="6" destOrd="0" presId="urn:microsoft.com/office/officeart/2005/8/layout/pyramid2"/>
    <dgm:cxn modelId="{C2DC3834-D3E8-4A09-989B-142577CEF8C6}" type="presParOf" srcId="{8F043AFF-58C0-40F5-B543-043B643AFAE9}" destId="{06E42539-E8CF-4E00-9C77-E31D491889B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E5A031-A35F-43EC-9336-273B0F0E7A71}" type="doc">
      <dgm:prSet loTypeId="urn:microsoft.com/office/officeart/2005/8/layout/hProcess6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2F4B-0BD9-4937-A405-7B6D6D6252BB}">
      <dgm:prSet custT="1"/>
      <dgm:spPr/>
      <dgm:t>
        <a:bodyPr vert="vert270"/>
        <a:lstStyle/>
        <a:p>
          <a:pPr rtl="0"/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ОСНОВНЫЕ НАПРАВЛЕНИЯ НАЛОГОВОЙ ПОЛИТИКИ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8981262-E8BC-4CD4-9F8D-805C7BA880AA}" type="parTrans" cxnId="{E552FAF4-3A4C-4E42-A4AE-71348AB54C4C}">
      <dgm:prSet/>
      <dgm:spPr/>
      <dgm:t>
        <a:bodyPr/>
        <a:lstStyle/>
        <a:p>
          <a:endParaRPr lang="ru-RU"/>
        </a:p>
      </dgm:t>
    </dgm:pt>
    <dgm:pt modelId="{E5DA25F5-2552-4CD1-ABC5-9B6BF59A73B0}" type="sibTrans" cxnId="{E552FAF4-3A4C-4E42-A4AE-71348AB54C4C}">
      <dgm:prSet/>
      <dgm:spPr/>
      <dgm:t>
        <a:bodyPr/>
        <a:lstStyle/>
        <a:p>
          <a:endParaRPr lang="ru-RU"/>
        </a:p>
      </dgm:t>
    </dgm:pt>
    <dgm:pt modelId="{B93294D1-484D-4A25-9DB2-BD3B58757F5E}" type="pres">
      <dgm:prSet presAssocID="{96E5A031-A35F-43EC-9336-273B0F0E7A7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67D17-9BE2-4CE1-918A-6FDD63AE89C1}" type="pres">
      <dgm:prSet presAssocID="{76C42F4B-0BD9-4937-A405-7B6D6D6252BB}" presName="compNode" presStyleCnt="0"/>
      <dgm:spPr/>
      <dgm:t>
        <a:bodyPr/>
        <a:lstStyle/>
        <a:p>
          <a:endParaRPr lang="ru-RU"/>
        </a:p>
      </dgm:t>
    </dgm:pt>
    <dgm:pt modelId="{86CE1A9F-D487-4853-BBF2-FF3D26A4E1EC}" type="pres">
      <dgm:prSet presAssocID="{76C42F4B-0BD9-4937-A405-7B6D6D6252BB}" presName="noGeometry" presStyleCnt="0"/>
      <dgm:spPr/>
      <dgm:t>
        <a:bodyPr/>
        <a:lstStyle/>
        <a:p>
          <a:endParaRPr lang="ru-RU"/>
        </a:p>
      </dgm:t>
    </dgm:pt>
    <dgm:pt modelId="{0F57C8B8-3757-441F-AAFB-7473FB704BBD}" type="pres">
      <dgm:prSet presAssocID="{76C42F4B-0BD9-4937-A405-7B6D6D6252BB}" presName="childTextVisible" presStyleLbl="bgAccFollowNode1" presStyleIdx="0" presStyleCnt="1" custScaleX="90961" custScaleY="56178" custLinFactNeighborX="14214" custLinFactNeighborY="5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35601-4F23-4776-AE42-850E7FACE6A0}" type="pres">
      <dgm:prSet presAssocID="{76C42F4B-0BD9-4937-A405-7B6D6D6252BB}" presName="childTextHidden" presStyleLbl="bgAccFollowNode1" presStyleIdx="0" presStyleCnt="1"/>
      <dgm:spPr/>
      <dgm:t>
        <a:bodyPr/>
        <a:lstStyle/>
        <a:p>
          <a:endParaRPr lang="ru-RU"/>
        </a:p>
      </dgm:t>
    </dgm:pt>
    <dgm:pt modelId="{75597F83-82E6-4641-B29F-BD7924AD5A9F}" type="pres">
      <dgm:prSet presAssocID="{76C42F4B-0BD9-4937-A405-7B6D6D6252BB}" presName="parentText" presStyleLbl="node1" presStyleIdx="0" presStyleCnt="1" custScaleX="156122" custScaleY="513693" custLinFactNeighborX="-100" custLinFactNeighborY="82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CD63B8-57B7-4A01-ACE9-A5F5155BDBF3}" type="presOf" srcId="{76C42F4B-0BD9-4937-A405-7B6D6D6252BB}" destId="{75597F83-82E6-4641-B29F-BD7924AD5A9F}" srcOrd="0" destOrd="0" presId="urn:microsoft.com/office/officeart/2005/8/layout/hProcess6"/>
    <dgm:cxn modelId="{3EB620EA-B63F-4AAD-B39D-CE25EBC6F987}" type="presOf" srcId="{96E5A031-A35F-43EC-9336-273B0F0E7A71}" destId="{B93294D1-484D-4A25-9DB2-BD3B58757F5E}" srcOrd="0" destOrd="0" presId="urn:microsoft.com/office/officeart/2005/8/layout/hProcess6"/>
    <dgm:cxn modelId="{E552FAF4-3A4C-4E42-A4AE-71348AB54C4C}" srcId="{96E5A031-A35F-43EC-9336-273B0F0E7A71}" destId="{76C42F4B-0BD9-4937-A405-7B6D6D6252BB}" srcOrd="0" destOrd="0" parTransId="{08981262-E8BC-4CD4-9F8D-805C7BA880AA}" sibTransId="{E5DA25F5-2552-4CD1-ABC5-9B6BF59A73B0}"/>
    <dgm:cxn modelId="{B9B9171C-72F3-40BC-B7B4-DEDDC77BA448}" type="presParOf" srcId="{B93294D1-484D-4A25-9DB2-BD3B58757F5E}" destId="{46067D17-9BE2-4CE1-918A-6FDD63AE89C1}" srcOrd="0" destOrd="0" presId="urn:microsoft.com/office/officeart/2005/8/layout/hProcess6"/>
    <dgm:cxn modelId="{F9F8F098-10EC-4966-88B6-DD3D4E41A233}" type="presParOf" srcId="{46067D17-9BE2-4CE1-918A-6FDD63AE89C1}" destId="{86CE1A9F-D487-4853-BBF2-FF3D26A4E1EC}" srcOrd="0" destOrd="0" presId="urn:microsoft.com/office/officeart/2005/8/layout/hProcess6"/>
    <dgm:cxn modelId="{394FF3C5-857B-44C6-8ED6-C99C80136944}" type="presParOf" srcId="{46067D17-9BE2-4CE1-918A-6FDD63AE89C1}" destId="{0F57C8B8-3757-441F-AAFB-7473FB704BBD}" srcOrd="1" destOrd="0" presId="urn:microsoft.com/office/officeart/2005/8/layout/hProcess6"/>
    <dgm:cxn modelId="{E05D7D67-8C6F-4424-962F-C2D9857B75BD}" type="presParOf" srcId="{46067D17-9BE2-4CE1-918A-6FDD63AE89C1}" destId="{42C35601-4F23-4776-AE42-850E7FACE6A0}" srcOrd="2" destOrd="0" presId="urn:microsoft.com/office/officeart/2005/8/layout/hProcess6"/>
    <dgm:cxn modelId="{A71223FB-943E-433B-8108-0A59F081435D}" type="presParOf" srcId="{46067D17-9BE2-4CE1-918A-6FDD63AE89C1}" destId="{75597F83-82E6-4641-B29F-BD7924AD5A9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C22158-F58E-496F-BE6F-75F2A11B6B02}" type="doc">
      <dgm:prSet loTypeId="urn:microsoft.com/office/officeart/2005/8/layout/pyramid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9133D9-8E3D-4B49-8188-4B1BA2782185}">
      <dgm:prSet custT="1"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sz="1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НАЛОГОВЫЕ: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доходы от предусмотренных законодательством Российской Федерации налогов и сборов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4605D0E4-D07A-4E31-A361-8DA8F7C1C61C}" type="parTrans" cxnId="{9FBBFE38-4B74-47E3-A87C-2D34F03050C1}">
      <dgm:prSet/>
      <dgm:spPr/>
      <dgm:t>
        <a:bodyPr/>
        <a:lstStyle/>
        <a:p>
          <a:endParaRPr lang="ru-RU"/>
        </a:p>
      </dgm:t>
    </dgm:pt>
    <dgm:pt modelId="{5B4E11A3-3A31-4A62-BCA9-3876758FE117}" type="sibTrans" cxnId="{9FBBFE38-4B74-47E3-A87C-2D34F03050C1}">
      <dgm:prSet/>
      <dgm:spPr/>
      <dgm:t>
        <a:bodyPr/>
        <a:lstStyle/>
        <a:p>
          <a:endParaRPr lang="ru-RU"/>
        </a:p>
      </dgm:t>
    </dgm:pt>
    <dgm:pt modelId="{61859FE4-0494-4B55-B2D7-0D9A57D2E5FB}">
      <dgm:prSet custT="1"/>
      <dgm:spPr>
        <a:solidFill>
          <a:srgbClr val="CCCCFF">
            <a:alpha val="90000"/>
          </a:srgbClr>
        </a:solidFill>
      </dgm:spPr>
      <dgm:t>
        <a:bodyPr/>
        <a:lstStyle/>
        <a:p>
          <a:r>
            <a:rPr lang="ru-RU" sz="1400" b="1" u="sng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НЕНАЛОГОВЫЕ:</a:t>
          </a:r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использования муниципального имущества и природных ресурсов, штрафы, санкции </a:t>
          </a:r>
          <a:endParaRPr lang="ru-RU" sz="14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F8D773-7009-49AD-BB38-389555D4D4A7}" type="parTrans" cxnId="{2184C7FC-233D-46D1-8109-B41E48100365}">
      <dgm:prSet/>
      <dgm:spPr/>
      <dgm:t>
        <a:bodyPr/>
        <a:lstStyle/>
        <a:p>
          <a:endParaRPr lang="ru-RU"/>
        </a:p>
      </dgm:t>
    </dgm:pt>
    <dgm:pt modelId="{1A2CB1BD-2C64-410F-8263-C62EE1B299B1}" type="sibTrans" cxnId="{2184C7FC-233D-46D1-8109-B41E48100365}">
      <dgm:prSet/>
      <dgm:spPr/>
      <dgm:t>
        <a:bodyPr/>
        <a:lstStyle/>
        <a:p>
          <a:endParaRPr lang="ru-RU"/>
        </a:p>
      </dgm:t>
    </dgm:pt>
    <dgm:pt modelId="{9CB13310-1C5C-444F-96F7-BEF852344BCC}">
      <dgm:prSet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ru-RU" sz="1400" b="1" u="sng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БЕЗВОЗМЕЗДНЫЕ:</a:t>
          </a:r>
          <a:r>
            <a:rPr lang="ru-RU" sz="1200" b="0" dirty="0" smtClean="0">
              <a:solidFill>
                <a:srgbClr val="003366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средства бюджетов других уровней(муниципальных организаций, а также перечисления физических и юридических лиц)</a:t>
          </a:r>
          <a:endParaRPr lang="ru-RU" sz="1400" b="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0E0D964-F347-4E02-A423-94FD30532F63}" type="parTrans" cxnId="{7523C30B-4FCE-412F-9C76-92681FE7EA3B}">
      <dgm:prSet/>
      <dgm:spPr/>
      <dgm:t>
        <a:bodyPr/>
        <a:lstStyle/>
        <a:p>
          <a:endParaRPr lang="ru-RU"/>
        </a:p>
      </dgm:t>
    </dgm:pt>
    <dgm:pt modelId="{D008778B-712B-4C13-936D-C63B3F7A865B}" type="sibTrans" cxnId="{7523C30B-4FCE-412F-9C76-92681FE7EA3B}">
      <dgm:prSet/>
      <dgm:spPr/>
      <dgm:t>
        <a:bodyPr/>
        <a:lstStyle/>
        <a:p>
          <a:endParaRPr lang="ru-RU"/>
        </a:p>
      </dgm:t>
    </dgm:pt>
    <dgm:pt modelId="{09DAAD2C-1E2B-424A-844F-71514807DCDB}" type="pres">
      <dgm:prSet presAssocID="{75C22158-F58E-496F-BE6F-75F2A11B6B0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67C26C6-7482-49D1-92D9-8F02ED22DCD8}" type="pres">
      <dgm:prSet presAssocID="{75C22158-F58E-496F-BE6F-75F2A11B6B02}" presName="pyramid" presStyleLbl="node1" presStyleIdx="0" presStyleCnt="1" custScaleX="158796" custLinFactNeighborX="10786" custLinFactNeighborY="7298"/>
      <dgm:spPr>
        <a:gradFill rotWithShape="0">
          <a:gsLst>
            <a:gs pos="0">
              <a:schemeClr val="bg2"/>
            </a:gs>
            <a:gs pos="35000">
              <a:schemeClr val="accent2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</a:gradFill>
      </dgm:spPr>
    </dgm:pt>
    <dgm:pt modelId="{15799382-0828-4796-A63A-E08303B94AF0}" type="pres">
      <dgm:prSet presAssocID="{75C22158-F58E-496F-BE6F-75F2A11B6B02}" presName="theList" presStyleCnt="0"/>
      <dgm:spPr/>
    </dgm:pt>
    <dgm:pt modelId="{A2302658-DB9C-43B6-BE20-960A448A8A6D}" type="pres">
      <dgm:prSet presAssocID="{5B9133D9-8E3D-4B49-8188-4B1BA2782185}" presName="aNode" presStyleLbl="fgAcc1" presStyleIdx="0" presStyleCnt="3" custScaleX="154070" custScaleY="73033" custLinFactNeighborX="1809" custLinFactNeighborY="71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0F403-BE26-40CA-8053-C2D4E4D75C22}" type="pres">
      <dgm:prSet presAssocID="{5B9133D9-8E3D-4B49-8188-4B1BA2782185}" presName="aSpace" presStyleCnt="0"/>
      <dgm:spPr/>
    </dgm:pt>
    <dgm:pt modelId="{70150AD9-9590-40ED-B967-40C085FAB28E}" type="pres">
      <dgm:prSet presAssocID="{61859FE4-0494-4B55-B2D7-0D9A57D2E5FB}" presName="aNode" presStyleLbl="fgAcc1" presStyleIdx="1" presStyleCnt="3" custScaleX="161467" custScaleY="63452" custLinFactNeighborX="1249" custLinFactNeighborY="55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3A84B-AC69-4727-AF68-E0A9635417D5}" type="pres">
      <dgm:prSet presAssocID="{61859FE4-0494-4B55-B2D7-0D9A57D2E5FB}" presName="aSpace" presStyleCnt="0"/>
      <dgm:spPr/>
    </dgm:pt>
    <dgm:pt modelId="{6A9A1275-A4E3-4CF6-952F-DB4A3C0A6E84}" type="pres">
      <dgm:prSet presAssocID="{9CB13310-1C5C-444F-96F7-BEF852344BCC}" presName="aNode" presStyleLbl="fgAcc1" presStyleIdx="2" presStyleCnt="3" custScaleX="170730" custScaleY="68400" custLinFactNeighborX="2939" custLinFactNeighborY="87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F3B03-6BF0-4119-B866-2C60C1C9D8BD}" type="pres">
      <dgm:prSet presAssocID="{9CB13310-1C5C-444F-96F7-BEF852344BCC}" presName="aSpace" presStyleCnt="0"/>
      <dgm:spPr/>
    </dgm:pt>
  </dgm:ptLst>
  <dgm:cxnLst>
    <dgm:cxn modelId="{36961FCD-28F0-4B3A-B638-271791AD1A8D}" type="presOf" srcId="{9CB13310-1C5C-444F-96F7-BEF852344BCC}" destId="{6A9A1275-A4E3-4CF6-952F-DB4A3C0A6E84}" srcOrd="0" destOrd="0" presId="urn:microsoft.com/office/officeart/2005/8/layout/pyramid2"/>
    <dgm:cxn modelId="{FDE1FEA3-E25B-41F4-8088-CB7075EF2544}" type="presOf" srcId="{5B9133D9-8E3D-4B49-8188-4B1BA2782185}" destId="{A2302658-DB9C-43B6-BE20-960A448A8A6D}" srcOrd="0" destOrd="0" presId="urn:microsoft.com/office/officeart/2005/8/layout/pyramid2"/>
    <dgm:cxn modelId="{2184C7FC-233D-46D1-8109-B41E48100365}" srcId="{75C22158-F58E-496F-BE6F-75F2A11B6B02}" destId="{61859FE4-0494-4B55-B2D7-0D9A57D2E5FB}" srcOrd="1" destOrd="0" parTransId="{5FF8D773-7009-49AD-BB38-389555D4D4A7}" sibTransId="{1A2CB1BD-2C64-410F-8263-C62EE1B299B1}"/>
    <dgm:cxn modelId="{3737004B-C288-4FE1-9989-2B8BAA5C9DD9}" type="presOf" srcId="{75C22158-F58E-496F-BE6F-75F2A11B6B02}" destId="{09DAAD2C-1E2B-424A-844F-71514807DCDB}" srcOrd="0" destOrd="0" presId="urn:microsoft.com/office/officeart/2005/8/layout/pyramid2"/>
    <dgm:cxn modelId="{9FBBFE38-4B74-47E3-A87C-2D34F03050C1}" srcId="{75C22158-F58E-496F-BE6F-75F2A11B6B02}" destId="{5B9133D9-8E3D-4B49-8188-4B1BA2782185}" srcOrd="0" destOrd="0" parTransId="{4605D0E4-D07A-4E31-A361-8DA8F7C1C61C}" sibTransId="{5B4E11A3-3A31-4A62-BCA9-3876758FE117}"/>
    <dgm:cxn modelId="{37133539-5025-4B69-BA69-633EFAF251FE}" type="presOf" srcId="{61859FE4-0494-4B55-B2D7-0D9A57D2E5FB}" destId="{70150AD9-9590-40ED-B967-40C085FAB28E}" srcOrd="0" destOrd="0" presId="urn:microsoft.com/office/officeart/2005/8/layout/pyramid2"/>
    <dgm:cxn modelId="{7523C30B-4FCE-412F-9C76-92681FE7EA3B}" srcId="{75C22158-F58E-496F-BE6F-75F2A11B6B02}" destId="{9CB13310-1C5C-444F-96F7-BEF852344BCC}" srcOrd="2" destOrd="0" parTransId="{D0E0D964-F347-4E02-A423-94FD30532F63}" sibTransId="{D008778B-712B-4C13-936D-C63B3F7A865B}"/>
    <dgm:cxn modelId="{D6A87D97-1DF1-4CE1-B4D2-88CA7C0ED04F}" type="presParOf" srcId="{09DAAD2C-1E2B-424A-844F-71514807DCDB}" destId="{867C26C6-7482-49D1-92D9-8F02ED22DCD8}" srcOrd="0" destOrd="0" presId="urn:microsoft.com/office/officeart/2005/8/layout/pyramid2"/>
    <dgm:cxn modelId="{C58F9A5F-B926-4EDC-B801-47EE433A8358}" type="presParOf" srcId="{09DAAD2C-1E2B-424A-844F-71514807DCDB}" destId="{15799382-0828-4796-A63A-E08303B94AF0}" srcOrd="1" destOrd="0" presId="urn:microsoft.com/office/officeart/2005/8/layout/pyramid2"/>
    <dgm:cxn modelId="{3591725F-100B-42B9-BDBB-81A2533AF658}" type="presParOf" srcId="{15799382-0828-4796-A63A-E08303B94AF0}" destId="{A2302658-DB9C-43B6-BE20-960A448A8A6D}" srcOrd="0" destOrd="0" presId="urn:microsoft.com/office/officeart/2005/8/layout/pyramid2"/>
    <dgm:cxn modelId="{AD2061FA-1FBF-41B3-8B11-5AF92AC994B0}" type="presParOf" srcId="{15799382-0828-4796-A63A-E08303B94AF0}" destId="{D2A0F403-BE26-40CA-8053-C2D4E4D75C22}" srcOrd="1" destOrd="0" presId="urn:microsoft.com/office/officeart/2005/8/layout/pyramid2"/>
    <dgm:cxn modelId="{D3F9B078-39D0-4BC4-AE29-68F1CFDCAE63}" type="presParOf" srcId="{15799382-0828-4796-A63A-E08303B94AF0}" destId="{70150AD9-9590-40ED-B967-40C085FAB28E}" srcOrd="2" destOrd="0" presId="urn:microsoft.com/office/officeart/2005/8/layout/pyramid2"/>
    <dgm:cxn modelId="{1B688465-0BC1-4618-BE85-2C51F875F78E}" type="presParOf" srcId="{15799382-0828-4796-A63A-E08303B94AF0}" destId="{3193A84B-AC69-4727-AF68-E0A9635417D5}" srcOrd="3" destOrd="0" presId="urn:microsoft.com/office/officeart/2005/8/layout/pyramid2"/>
    <dgm:cxn modelId="{2C2888AA-1DFB-4C16-A643-0C6629DD21B1}" type="presParOf" srcId="{15799382-0828-4796-A63A-E08303B94AF0}" destId="{6A9A1275-A4E3-4CF6-952F-DB4A3C0A6E84}" srcOrd="4" destOrd="0" presId="urn:microsoft.com/office/officeart/2005/8/layout/pyramid2"/>
    <dgm:cxn modelId="{72C552C7-FE63-4CE5-BDCE-12F38B3A4FB9}" type="presParOf" srcId="{15799382-0828-4796-A63A-E08303B94AF0}" destId="{B9FF3B03-6BF0-4119-B866-2C60C1C9D8B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1C6523-ECFF-4BDE-9086-0F90588F990E}" type="doc">
      <dgm:prSet loTypeId="urn:microsoft.com/office/officeart/2005/8/layout/gear1" loCatId="cycle" qsTypeId="urn:microsoft.com/office/officeart/2005/8/quickstyle/3d2" qsCatId="3D" csTypeId="urn:microsoft.com/office/officeart/2005/8/colors/accent2_4" csCatId="accent2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ru-RU"/>
        </a:p>
      </dgm:t>
    </dgm:pt>
    <dgm:pt modelId="{8C126F62-B801-422B-8B35-FC457F0E36D2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150" b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МУНИЦИПАЛЬНАЯ ПРОГРАММА КОНЫШЕВСКОГО РАЙОНА КУРСКОЙ ОБЛАСТИ </a:t>
          </a:r>
          <a:r>
            <a:rPr lang="ru-RU" sz="115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– </a:t>
          </a:r>
          <a:r>
            <a:rPr lang="ru-RU" sz="115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это комплекс мероприятий, взаимоувязанных по задачам, срокам осуществления, исполнителям и ресурсам, и инструментов муниципальной политики, обеспечивающих в рамках реализации ключевых муниципальных функций достижение приоритетов и целей муниципальной политики в сфере социально-экономического развития Конышевского района Курской области.</a:t>
          </a:r>
          <a:endParaRPr lang="ru-RU" sz="115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E4E403DA-9A0B-45FE-A466-283819D3E85C}" type="parTrans" cxnId="{80A06137-AE88-4C52-8E8B-A30F149F97A9}">
      <dgm:prSet/>
      <dgm:spPr/>
      <dgm:t>
        <a:bodyPr/>
        <a:lstStyle/>
        <a:p>
          <a:endParaRPr lang="ru-RU"/>
        </a:p>
      </dgm:t>
    </dgm:pt>
    <dgm:pt modelId="{F2C74C65-A9C1-4770-8B79-BF760A7514F7}" type="sibTrans" cxnId="{80A06137-AE88-4C52-8E8B-A30F149F97A9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0454EE9D-2404-4F9D-9EF1-AB686853C143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b="1" i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Муниципальная программа Конышевского района Курской области</a:t>
          </a:r>
          <a:r>
            <a:rPr lang="ru-RU" sz="1200" i="1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утверждается постановлением Администрации Конышевского района Курской области.</a:t>
          </a:r>
          <a:endParaRPr lang="ru-RU" sz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683FA30D-59E0-43E8-B599-75381AFCD836}" type="parTrans" cxnId="{B302F96C-B412-4452-89C8-08EFB813ED51}">
      <dgm:prSet/>
      <dgm:spPr/>
      <dgm:t>
        <a:bodyPr/>
        <a:lstStyle/>
        <a:p>
          <a:endParaRPr lang="ru-RU"/>
        </a:p>
      </dgm:t>
    </dgm:pt>
    <dgm:pt modelId="{FC1E5488-BB70-4CBF-8287-DF1990962E19}" type="sibTrans" cxnId="{B302F96C-B412-4452-89C8-08EFB813ED51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EAD1F45C-4942-44AF-A222-B0812AD1A181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3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13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2025 </a:t>
          </a:r>
          <a:r>
            <a:rPr lang="ru-RU" sz="13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году в Конышевском районе Курской области будет осуществляться реализация </a:t>
          </a:r>
        </a:p>
        <a:p>
          <a:r>
            <a:rPr lang="ru-RU" sz="13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16 </a:t>
          </a:r>
          <a:r>
            <a:rPr lang="ru-RU" sz="1300" b="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муниципаль</a:t>
          </a:r>
          <a:r>
            <a:rPr lang="ru-RU" sz="13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ных программ Конышевского района Курской области.</a:t>
          </a:r>
          <a:endParaRPr lang="ru-RU" sz="13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gm:t>
    </dgm:pt>
    <dgm:pt modelId="{A39FE08C-3A7A-4EE7-B77C-82CE6A4A7792}" type="parTrans" cxnId="{1FC2C1CA-1F89-4A7C-BC9A-B4C614AD1780}">
      <dgm:prSet/>
      <dgm:spPr/>
      <dgm:t>
        <a:bodyPr/>
        <a:lstStyle/>
        <a:p>
          <a:endParaRPr lang="ru-RU"/>
        </a:p>
      </dgm:t>
    </dgm:pt>
    <dgm:pt modelId="{8D3BBB4C-CFF6-45E4-B38F-5E51FCAD8AB5}" type="sibTrans" cxnId="{1FC2C1CA-1F89-4A7C-BC9A-B4C614AD178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gm:spPr>
      <dgm:t>
        <a:bodyPr/>
        <a:lstStyle/>
        <a:p>
          <a:endParaRPr lang="ru-RU" dirty="0"/>
        </a:p>
      </dgm:t>
    </dgm:pt>
    <dgm:pt modelId="{3D949AFB-DB58-4A78-87A3-3547DF78AA4B}" type="pres">
      <dgm:prSet presAssocID="{B61C6523-ECFF-4BDE-9086-0F90588F990E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E04CAF-E4CB-4A99-9DF1-1BC768B0FF3C}" type="pres">
      <dgm:prSet presAssocID="{8C126F62-B801-422B-8B35-FC457F0E36D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21AE3-941E-43D9-9D9E-276AE47B91EE}" type="pres">
      <dgm:prSet presAssocID="{8C126F62-B801-422B-8B35-FC457F0E36D2}" presName="gear1srcNode" presStyleLbl="node1" presStyleIdx="0" presStyleCnt="3"/>
      <dgm:spPr/>
      <dgm:t>
        <a:bodyPr/>
        <a:lstStyle/>
        <a:p>
          <a:endParaRPr lang="ru-RU"/>
        </a:p>
      </dgm:t>
    </dgm:pt>
    <dgm:pt modelId="{85D595CC-88B6-4D2D-8065-1ABADAF8AA8E}" type="pres">
      <dgm:prSet presAssocID="{8C126F62-B801-422B-8B35-FC457F0E36D2}" presName="gear1dstNode" presStyleLbl="node1" presStyleIdx="0" presStyleCnt="3"/>
      <dgm:spPr/>
      <dgm:t>
        <a:bodyPr/>
        <a:lstStyle/>
        <a:p>
          <a:endParaRPr lang="ru-RU"/>
        </a:p>
      </dgm:t>
    </dgm:pt>
    <dgm:pt modelId="{2FB1AF8E-9B35-4218-BF34-B341D476B8D7}" type="pres">
      <dgm:prSet presAssocID="{0454EE9D-2404-4F9D-9EF1-AB686853C143}" presName="gear2" presStyleLbl="node1" presStyleIdx="1" presStyleCnt="3" custScaleX="104300" custLinFactNeighborX="2737" custLinFactNeighborY="-20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67144-27B6-4048-8729-D0679B489237}" type="pres">
      <dgm:prSet presAssocID="{0454EE9D-2404-4F9D-9EF1-AB686853C143}" presName="gear2srcNode" presStyleLbl="node1" presStyleIdx="1" presStyleCnt="3"/>
      <dgm:spPr/>
      <dgm:t>
        <a:bodyPr/>
        <a:lstStyle/>
        <a:p>
          <a:endParaRPr lang="ru-RU"/>
        </a:p>
      </dgm:t>
    </dgm:pt>
    <dgm:pt modelId="{733A559F-C9D6-46B8-9E39-34824BC30D7D}" type="pres">
      <dgm:prSet presAssocID="{0454EE9D-2404-4F9D-9EF1-AB686853C143}" presName="gear2dstNode" presStyleLbl="node1" presStyleIdx="1" presStyleCnt="3"/>
      <dgm:spPr/>
      <dgm:t>
        <a:bodyPr/>
        <a:lstStyle/>
        <a:p>
          <a:endParaRPr lang="ru-RU"/>
        </a:p>
      </dgm:t>
    </dgm:pt>
    <dgm:pt modelId="{C103B6A8-AC17-41A6-B39F-07E2316A743D}" type="pres">
      <dgm:prSet presAssocID="{EAD1F45C-4942-44AF-A222-B0812AD1A181}" presName="gear3" presStyleLbl="node1" presStyleIdx="2" presStyleCnt="3" custScaleX="117758"/>
      <dgm:spPr/>
      <dgm:t>
        <a:bodyPr/>
        <a:lstStyle/>
        <a:p>
          <a:endParaRPr lang="ru-RU"/>
        </a:p>
      </dgm:t>
    </dgm:pt>
    <dgm:pt modelId="{D37D89C7-D9C3-4B86-B3B1-F9709AE162BA}" type="pres">
      <dgm:prSet presAssocID="{EAD1F45C-4942-44AF-A222-B0812AD1A18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85F0A-4D39-4D64-A069-3708FA2FECA0}" type="pres">
      <dgm:prSet presAssocID="{EAD1F45C-4942-44AF-A222-B0812AD1A181}" presName="gear3srcNode" presStyleLbl="node1" presStyleIdx="2" presStyleCnt="3"/>
      <dgm:spPr/>
      <dgm:t>
        <a:bodyPr/>
        <a:lstStyle/>
        <a:p>
          <a:endParaRPr lang="ru-RU"/>
        </a:p>
      </dgm:t>
    </dgm:pt>
    <dgm:pt modelId="{3B7E51E7-7EBD-446E-9392-A7E1624141C1}" type="pres">
      <dgm:prSet presAssocID="{EAD1F45C-4942-44AF-A222-B0812AD1A181}" presName="gear3dstNode" presStyleLbl="node1" presStyleIdx="2" presStyleCnt="3"/>
      <dgm:spPr/>
      <dgm:t>
        <a:bodyPr/>
        <a:lstStyle/>
        <a:p>
          <a:endParaRPr lang="ru-RU"/>
        </a:p>
      </dgm:t>
    </dgm:pt>
    <dgm:pt modelId="{67242E9E-025B-4C0D-99AF-47275EECD6AF}" type="pres">
      <dgm:prSet presAssocID="{F2C74C65-A9C1-4770-8B79-BF760A7514F7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D5CA1D91-718E-4DF3-B478-90B2E249EAEC}" type="pres">
      <dgm:prSet presAssocID="{FC1E5488-BB70-4CBF-8287-DF1990962E19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68AE645F-9A92-4C16-A06A-65A80A197821}" type="pres">
      <dgm:prSet presAssocID="{8D3BBB4C-CFF6-45E4-B38F-5E51FCAD8AB5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B302F96C-B412-4452-89C8-08EFB813ED51}" srcId="{B61C6523-ECFF-4BDE-9086-0F90588F990E}" destId="{0454EE9D-2404-4F9D-9EF1-AB686853C143}" srcOrd="1" destOrd="0" parTransId="{683FA30D-59E0-43E8-B599-75381AFCD836}" sibTransId="{FC1E5488-BB70-4CBF-8287-DF1990962E19}"/>
    <dgm:cxn modelId="{204AA859-4A64-474F-91B5-6E6353CC40D3}" type="presOf" srcId="{EAD1F45C-4942-44AF-A222-B0812AD1A181}" destId="{3B7E51E7-7EBD-446E-9392-A7E1624141C1}" srcOrd="3" destOrd="0" presId="urn:microsoft.com/office/officeart/2005/8/layout/gear1"/>
    <dgm:cxn modelId="{44D0C4B7-551C-4E52-80F3-1C76245085A6}" type="presOf" srcId="{FC1E5488-BB70-4CBF-8287-DF1990962E19}" destId="{D5CA1D91-718E-4DF3-B478-90B2E249EAEC}" srcOrd="0" destOrd="0" presId="urn:microsoft.com/office/officeart/2005/8/layout/gear1"/>
    <dgm:cxn modelId="{DF0331C8-49B8-477B-A4BC-D8792E39F594}" type="presOf" srcId="{8C126F62-B801-422B-8B35-FC457F0E36D2}" destId="{85D595CC-88B6-4D2D-8065-1ABADAF8AA8E}" srcOrd="2" destOrd="0" presId="urn:microsoft.com/office/officeart/2005/8/layout/gear1"/>
    <dgm:cxn modelId="{005681F4-48E8-4798-BF59-D34863787A66}" type="presOf" srcId="{B61C6523-ECFF-4BDE-9086-0F90588F990E}" destId="{3D949AFB-DB58-4A78-87A3-3547DF78AA4B}" srcOrd="0" destOrd="0" presId="urn:microsoft.com/office/officeart/2005/8/layout/gear1"/>
    <dgm:cxn modelId="{80A06137-AE88-4C52-8E8B-A30F149F97A9}" srcId="{B61C6523-ECFF-4BDE-9086-0F90588F990E}" destId="{8C126F62-B801-422B-8B35-FC457F0E36D2}" srcOrd="0" destOrd="0" parTransId="{E4E403DA-9A0B-45FE-A466-283819D3E85C}" sibTransId="{F2C74C65-A9C1-4770-8B79-BF760A7514F7}"/>
    <dgm:cxn modelId="{7063F39C-F548-4942-8681-57866340DB8F}" type="presOf" srcId="{8C126F62-B801-422B-8B35-FC457F0E36D2}" destId="{47221AE3-941E-43D9-9D9E-276AE47B91EE}" srcOrd="1" destOrd="0" presId="urn:microsoft.com/office/officeart/2005/8/layout/gear1"/>
    <dgm:cxn modelId="{1FC2C1CA-1F89-4A7C-BC9A-B4C614AD1780}" srcId="{B61C6523-ECFF-4BDE-9086-0F90588F990E}" destId="{EAD1F45C-4942-44AF-A222-B0812AD1A181}" srcOrd="2" destOrd="0" parTransId="{A39FE08C-3A7A-4EE7-B77C-82CE6A4A7792}" sibTransId="{8D3BBB4C-CFF6-45E4-B38F-5E51FCAD8AB5}"/>
    <dgm:cxn modelId="{C7FE9267-6A48-46CB-973A-08A11081A978}" type="presOf" srcId="{EAD1F45C-4942-44AF-A222-B0812AD1A181}" destId="{C103B6A8-AC17-41A6-B39F-07E2316A743D}" srcOrd="0" destOrd="0" presId="urn:microsoft.com/office/officeart/2005/8/layout/gear1"/>
    <dgm:cxn modelId="{3F42BFDA-4F99-492C-9F27-C3585A0CDDC1}" type="presOf" srcId="{0454EE9D-2404-4F9D-9EF1-AB686853C143}" destId="{733A559F-C9D6-46B8-9E39-34824BC30D7D}" srcOrd="2" destOrd="0" presId="urn:microsoft.com/office/officeart/2005/8/layout/gear1"/>
    <dgm:cxn modelId="{70DAFAD0-14DA-41AF-9076-5FE5DBFE2F78}" type="presOf" srcId="{0454EE9D-2404-4F9D-9EF1-AB686853C143}" destId="{2FB1AF8E-9B35-4218-BF34-B341D476B8D7}" srcOrd="0" destOrd="0" presId="urn:microsoft.com/office/officeart/2005/8/layout/gear1"/>
    <dgm:cxn modelId="{A999A8B6-4291-447F-A248-B2F4BABBEEE3}" type="presOf" srcId="{8C126F62-B801-422B-8B35-FC457F0E36D2}" destId="{82E04CAF-E4CB-4A99-9DF1-1BC768B0FF3C}" srcOrd="0" destOrd="0" presId="urn:microsoft.com/office/officeart/2005/8/layout/gear1"/>
    <dgm:cxn modelId="{D6FCD7CD-1AA4-4291-844E-4EFA8815225B}" type="presOf" srcId="{0454EE9D-2404-4F9D-9EF1-AB686853C143}" destId="{5E767144-27B6-4048-8729-D0679B489237}" srcOrd="1" destOrd="0" presId="urn:microsoft.com/office/officeart/2005/8/layout/gear1"/>
    <dgm:cxn modelId="{30F9F66C-E87B-4743-8284-36F6889D7FD2}" type="presOf" srcId="{EAD1F45C-4942-44AF-A222-B0812AD1A181}" destId="{16C85F0A-4D39-4D64-A069-3708FA2FECA0}" srcOrd="2" destOrd="0" presId="urn:microsoft.com/office/officeart/2005/8/layout/gear1"/>
    <dgm:cxn modelId="{586DFD9F-CFAC-40DD-A5E9-1FA6313C5705}" type="presOf" srcId="{F2C74C65-A9C1-4770-8B79-BF760A7514F7}" destId="{67242E9E-025B-4C0D-99AF-47275EECD6AF}" srcOrd="0" destOrd="0" presId="urn:microsoft.com/office/officeart/2005/8/layout/gear1"/>
    <dgm:cxn modelId="{CB154074-E22E-4681-ADCA-E6F8A8E07CC1}" type="presOf" srcId="{8D3BBB4C-CFF6-45E4-B38F-5E51FCAD8AB5}" destId="{68AE645F-9A92-4C16-A06A-65A80A197821}" srcOrd="0" destOrd="0" presId="urn:microsoft.com/office/officeart/2005/8/layout/gear1"/>
    <dgm:cxn modelId="{5B71E711-45D4-4B4A-948C-CEBAA5AF081D}" type="presOf" srcId="{EAD1F45C-4942-44AF-A222-B0812AD1A181}" destId="{D37D89C7-D9C3-4B86-B3B1-F9709AE162BA}" srcOrd="1" destOrd="0" presId="urn:microsoft.com/office/officeart/2005/8/layout/gear1"/>
    <dgm:cxn modelId="{023D3F12-F13D-47E3-B3ED-00CE42A679C4}" type="presParOf" srcId="{3D949AFB-DB58-4A78-87A3-3547DF78AA4B}" destId="{82E04CAF-E4CB-4A99-9DF1-1BC768B0FF3C}" srcOrd="0" destOrd="0" presId="urn:microsoft.com/office/officeart/2005/8/layout/gear1"/>
    <dgm:cxn modelId="{A51472A1-24FA-46F3-8F94-C44A06B3FFD3}" type="presParOf" srcId="{3D949AFB-DB58-4A78-87A3-3547DF78AA4B}" destId="{47221AE3-941E-43D9-9D9E-276AE47B91EE}" srcOrd="1" destOrd="0" presId="urn:microsoft.com/office/officeart/2005/8/layout/gear1"/>
    <dgm:cxn modelId="{F64B2295-D893-493F-B1C9-07E2D50343A6}" type="presParOf" srcId="{3D949AFB-DB58-4A78-87A3-3547DF78AA4B}" destId="{85D595CC-88B6-4D2D-8065-1ABADAF8AA8E}" srcOrd="2" destOrd="0" presId="urn:microsoft.com/office/officeart/2005/8/layout/gear1"/>
    <dgm:cxn modelId="{8A96A2BF-B2FD-43CA-B8A0-3B698A8D7F8B}" type="presParOf" srcId="{3D949AFB-DB58-4A78-87A3-3547DF78AA4B}" destId="{2FB1AF8E-9B35-4218-BF34-B341D476B8D7}" srcOrd="3" destOrd="0" presId="urn:microsoft.com/office/officeart/2005/8/layout/gear1"/>
    <dgm:cxn modelId="{1CAF00CB-5E28-418B-B4F1-5357A5519F78}" type="presParOf" srcId="{3D949AFB-DB58-4A78-87A3-3547DF78AA4B}" destId="{5E767144-27B6-4048-8729-D0679B489237}" srcOrd="4" destOrd="0" presId="urn:microsoft.com/office/officeart/2005/8/layout/gear1"/>
    <dgm:cxn modelId="{3E4E86D6-2AE8-4294-AFF2-355EE75564BC}" type="presParOf" srcId="{3D949AFB-DB58-4A78-87A3-3547DF78AA4B}" destId="{733A559F-C9D6-46B8-9E39-34824BC30D7D}" srcOrd="5" destOrd="0" presId="urn:microsoft.com/office/officeart/2005/8/layout/gear1"/>
    <dgm:cxn modelId="{A8309D7C-1C5E-4547-81ED-957FABF6C3F0}" type="presParOf" srcId="{3D949AFB-DB58-4A78-87A3-3547DF78AA4B}" destId="{C103B6A8-AC17-41A6-B39F-07E2316A743D}" srcOrd="6" destOrd="0" presId="urn:microsoft.com/office/officeart/2005/8/layout/gear1"/>
    <dgm:cxn modelId="{3A5925FE-DFA2-4349-9C4D-7149CF21CE10}" type="presParOf" srcId="{3D949AFB-DB58-4A78-87A3-3547DF78AA4B}" destId="{D37D89C7-D9C3-4B86-B3B1-F9709AE162BA}" srcOrd="7" destOrd="0" presId="urn:microsoft.com/office/officeart/2005/8/layout/gear1"/>
    <dgm:cxn modelId="{57E283CC-2DAD-477C-9697-AD18284691A4}" type="presParOf" srcId="{3D949AFB-DB58-4A78-87A3-3547DF78AA4B}" destId="{16C85F0A-4D39-4D64-A069-3708FA2FECA0}" srcOrd="8" destOrd="0" presId="urn:microsoft.com/office/officeart/2005/8/layout/gear1"/>
    <dgm:cxn modelId="{FDA2CEE1-D553-41C7-8C72-18DAA6D2C378}" type="presParOf" srcId="{3D949AFB-DB58-4A78-87A3-3547DF78AA4B}" destId="{3B7E51E7-7EBD-446E-9392-A7E1624141C1}" srcOrd="9" destOrd="0" presId="urn:microsoft.com/office/officeart/2005/8/layout/gear1"/>
    <dgm:cxn modelId="{711F65E0-88C8-4353-AC80-04C368640CA5}" type="presParOf" srcId="{3D949AFB-DB58-4A78-87A3-3547DF78AA4B}" destId="{67242E9E-025B-4C0D-99AF-47275EECD6AF}" srcOrd="10" destOrd="0" presId="urn:microsoft.com/office/officeart/2005/8/layout/gear1"/>
    <dgm:cxn modelId="{30198529-059A-4460-BA5E-0B23AADD4548}" type="presParOf" srcId="{3D949AFB-DB58-4A78-87A3-3547DF78AA4B}" destId="{D5CA1D91-718E-4DF3-B478-90B2E249EAEC}" srcOrd="11" destOrd="0" presId="urn:microsoft.com/office/officeart/2005/8/layout/gear1"/>
    <dgm:cxn modelId="{D4F83422-194B-43E9-A2B1-E464A9DA0F38}" type="presParOf" srcId="{3D949AFB-DB58-4A78-87A3-3547DF78AA4B}" destId="{68AE645F-9A92-4C16-A06A-65A80A19782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4EBBCA-A75A-47DC-A573-FBBE5B00B020}" type="doc">
      <dgm:prSet loTypeId="urn:microsoft.com/office/officeart/2005/8/layout/hierarchy3" loCatId="hierarchy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19C212B-07D5-4C0E-98A5-C6113EDDA0FC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Цели публичных слушаний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26CEB102-9BCE-41F7-A8E5-7AE428DFB83A}" type="parTrans" cxnId="{75B2975D-80BD-465E-9857-6DDD7E0D91D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519D4E1-EE8F-4097-86A7-462BFA90B6DE}" type="sibTrans" cxnId="{75B2975D-80BD-465E-9857-6DDD7E0D91DD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8FB2A0C-DFE7-4172-AE1C-FA3A80549C90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информирования жителей и органов местного самоуправления по вопросам составления и уточнения  бюджета Конышевского района Курской области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534DCD61-70B6-4BF3-A658-008C333D0F12}" type="parTrans" cxnId="{46FABCD2-9CF5-4765-9FAB-DD0C80F9ECF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F5D56D8-B669-4AD3-91CE-9AE85D8C3E8B}" type="sibTrans" cxnId="{46FABCD2-9CF5-4765-9FAB-DD0C80F9ECF2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D2CEBCB8-F6DC-4FDA-965F-887666DF5494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выявления общественного мнения по вопросам составления и уточнения  бюджета Конышевского района Курской области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C93BAF53-19DE-46D1-805A-A970D0597703}" type="parTrans" cxnId="{BA9FE9AE-FF9E-4C8D-87A7-957C75AE91B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103BD36-04AE-4D93-9E0E-F55D89D4137D}" type="sibTrans" cxnId="{BA9FE9AE-FF9E-4C8D-87A7-957C75AE91BC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EF94F2D-7413-4212-AA8B-026EF6C1EF3E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подготовки предложений и рекомендаций по вопросам составления и уточнения бюджета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7427043C-7CB0-422E-9F54-190F8C9CE07E}" type="parTrans" cxnId="{FC65BAB0-FE43-4A1F-BDC7-5E9F8FC88B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B4CF3A0-38C9-4BBD-9FE9-57759B5678E0}" type="sibTrans" cxnId="{FC65BAB0-FE43-4A1F-BDC7-5E9F8FC88BE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F1A0900-126A-4AE6-BE51-209A0DA0B75B}" type="pres">
      <dgm:prSet presAssocID="{1B4EBBCA-A75A-47DC-A573-FBBE5B00B02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883E965-DB38-4026-9978-FFD9237C1A9F}" type="pres">
      <dgm:prSet presAssocID="{319C212B-07D5-4C0E-98A5-C6113EDDA0FC}" presName="root" presStyleCnt="0"/>
      <dgm:spPr/>
    </dgm:pt>
    <dgm:pt modelId="{30E27303-BAA1-487D-B113-52C7295DBCE0}" type="pres">
      <dgm:prSet presAssocID="{319C212B-07D5-4C0E-98A5-C6113EDDA0FC}" presName="rootComposite" presStyleCnt="0"/>
      <dgm:spPr/>
    </dgm:pt>
    <dgm:pt modelId="{BA9F4A43-3F35-41E0-894F-8A77C3CCB2E3}" type="pres">
      <dgm:prSet presAssocID="{319C212B-07D5-4C0E-98A5-C6113EDDA0FC}" presName="rootText" presStyleLbl="node1" presStyleIdx="0" presStyleCnt="1"/>
      <dgm:spPr/>
      <dgm:t>
        <a:bodyPr/>
        <a:lstStyle/>
        <a:p>
          <a:endParaRPr lang="ru-RU"/>
        </a:p>
      </dgm:t>
    </dgm:pt>
    <dgm:pt modelId="{C206F63A-79F0-4520-AD55-D30F299E2610}" type="pres">
      <dgm:prSet presAssocID="{319C212B-07D5-4C0E-98A5-C6113EDDA0FC}" presName="rootConnector" presStyleLbl="node1" presStyleIdx="0" presStyleCnt="1"/>
      <dgm:spPr/>
      <dgm:t>
        <a:bodyPr/>
        <a:lstStyle/>
        <a:p>
          <a:endParaRPr lang="ru-RU"/>
        </a:p>
      </dgm:t>
    </dgm:pt>
    <dgm:pt modelId="{22E119DB-502F-4383-A2F6-BF993739EB19}" type="pres">
      <dgm:prSet presAssocID="{319C212B-07D5-4C0E-98A5-C6113EDDA0FC}" presName="childShape" presStyleCnt="0"/>
      <dgm:spPr/>
    </dgm:pt>
    <dgm:pt modelId="{78804F42-0E12-4554-8F2C-7B5683F28511}" type="pres">
      <dgm:prSet presAssocID="{534DCD61-70B6-4BF3-A658-008C333D0F1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FB525533-7511-418F-A61E-5BFA927B469A}" type="pres">
      <dgm:prSet presAssocID="{88FB2A0C-DFE7-4172-AE1C-FA3A80549C90}" presName="childText" presStyleLbl="bgAcc1" presStyleIdx="0" presStyleCnt="3" custScaleX="90160" custScaleY="100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4ADFA4-9076-4D04-A861-35344B73DA72}" type="pres">
      <dgm:prSet presAssocID="{C93BAF53-19DE-46D1-805A-A970D0597703}" presName="Name13" presStyleLbl="parChTrans1D2" presStyleIdx="1" presStyleCnt="3"/>
      <dgm:spPr/>
      <dgm:t>
        <a:bodyPr/>
        <a:lstStyle/>
        <a:p>
          <a:endParaRPr lang="ru-RU"/>
        </a:p>
      </dgm:t>
    </dgm:pt>
    <dgm:pt modelId="{20D6DB32-609E-480C-8EB3-B325C9E4F36F}" type="pres">
      <dgm:prSet presAssocID="{D2CEBCB8-F6DC-4FDA-965F-887666DF5494}" presName="childText" presStyleLbl="bgAcc1" presStyleIdx="1" presStyleCnt="3" custScaleX="90258" custScaleY="10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3E36B-1D65-4E34-ACC5-C5BF758FB1ED}" type="pres">
      <dgm:prSet presAssocID="{7427043C-7CB0-422E-9F54-190F8C9CE07E}" presName="Name13" presStyleLbl="parChTrans1D2" presStyleIdx="2" presStyleCnt="3"/>
      <dgm:spPr/>
      <dgm:t>
        <a:bodyPr/>
        <a:lstStyle/>
        <a:p>
          <a:endParaRPr lang="ru-RU"/>
        </a:p>
      </dgm:t>
    </dgm:pt>
    <dgm:pt modelId="{6E3EBBB3-F3E3-431F-B7A3-866842C38D37}" type="pres">
      <dgm:prSet presAssocID="{5EF94F2D-7413-4212-AA8B-026EF6C1EF3E}" presName="childText" presStyleLbl="bgAcc1" presStyleIdx="2" presStyleCnt="3" custScaleX="86424" custScaleY="76656" custLinFactNeighborX="-347" custLinFactNeighborY="-11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DBEBCF-CB8D-4E61-8BA6-181841BB79C3}" type="presOf" srcId="{88FB2A0C-DFE7-4172-AE1C-FA3A80549C90}" destId="{FB525533-7511-418F-A61E-5BFA927B469A}" srcOrd="0" destOrd="0" presId="urn:microsoft.com/office/officeart/2005/8/layout/hierarchy3"/>
    <dgm:cxn modelId="{9A490EE5-2298-458B-AA39-335BBFE2E485}" type="presOf" srcId="{7427043C-7CB0-422E-9F54-190F8C9CE07E}" destId="{4EB3E36B-1D65-4E34-ACC5-C5BF758FB1ED}" srcOrd="0" destOrd="0" presId="urn:microsoft.com/office/officeart/2005/8/layout/hierarchy3"/>
    <dgm:cxn modelId="{FC65BAB0-FE43-4A1F-BDC7-5E9F8FC88BEB}" srcId="{319C212B-07D5-4C0E-98A5-C6113EDDA0FC}" destId="{5EF94F2D-7413-4212-AA8B-026EF6C1EF3E}" srcOrd="2" destOrd="0" parTransId="{7427043C-7CB0-422E-9F54-190F8C9CE07E}" sibTransId="{8B4CF3A0-38C9-4BBD-9FE9-57759B5678E0}"/>
    <dgm:cxn modelId="{CBEEC2F6-3129-4418-9AC4-3F203AAEE94E}" type="presOf" srcId="{D2CEBCB8-F6DC-4FDA-965F-887666DF5494}" destId="{20D6DB32-609E-480C-8EB3-B325C9E4F36F}" srcOrd="0" destOrd="0" presId="urn:microsoft.com/office/officeart/2005/8/layout/hierarchy3"/>
    <dgm:cxn modelId="{4E4DBF59-52BC-4471-8750-2349B2226C41}" type="presOf" srcId="{1B4EBBCA-A75A-47DC-A573-FBBE5B00B020}" destId="{AF1A0900-126A-4AE6-BE51-209A0DA0B75B}" srcOrd="0" destOrd="0" presId="urn:microsoft.com/office/officeart/2005/8/layout/hierarchy3"/>
    <dgm:cxn modelId="{BA9FE9AE-FF9E-4C8D-87A7-957C75AE91BC}" srcId="{319C212B-07D5-4C0E-98A5-C6113EDDA0FC}" destId="{D2CEBCB8-F6DC-4FDA-965F-887666DF5494}" srcOrd="1" destOrd="0" parTransId="{C93BAF53-19DE-46D1-805A-A970D0597703}" sibTransId="{9103BD36-04AE-4D93-9E0E-F55D89D4137D}"/>
    <dgm:cxn modelId="{677A6A18-B5DD-4316-9649-D6A994B702BE}" type="presOf" srcId="{319C212B-07D5-4C0E-98A5-C6113EDDA0FC}" destId="{C206F63A-79F0-4520-AD55-D30F299E2610}" srcOrd="1" destOrd="0" presId="urn:microsoft.com/office/officeart/2005/8/layout/hierarchy3"/>
    <dgm:cxn modelId="{46E0A059-67A5-42FA-82D4-5EEF4FD37E37}" type="presOf" srcId="{5EF94F2D-7413-4212-AA8B-026EF6C1EF3E}" destId="{6E3EBBB3-F3E3-431F-B7A3-866842C38D37}" srcOrd="0" destOrd="0" presId="urn:microsoft.com/office/officeart/2005/8/layout/hierarchy3"/>
    <dgm:cxn modelId="{8FDC41A5-C348-4B5C-919E-861DC898F84B}" type="presOf" srcId="{319C212B-07D5-4C0E-98A5-C6113EDDA0FC}" destId="{BA9F4A43-3F35-41E0-894F-8A77C3CCB2E3}" srcOrd="0" destOrd="0" presId="urn:microsoft.com/office/officeart/2005/8/layout/hierarchy3"/>
    <dgm:cxn modelId="{46FABCD2-9CF5-4765-9FAB-DD0C80F9ECF2}" srcId="{319C212B-07D5-4C0E-98A5-C6113EDDA0FC}" destId="{88FB2A0C-DFE7-4172-AE1C-FA3A80549C90}" srcOrd="0" destOrd="0" parTransId="{534DCD61-70B6-4BF3-A658-008C333D0F12}" sibTransId="{BF5D56D8-B669-4AD3-91CE-9AE85D8C3E8B}"/>
    <dgm:cxn modelId="{75B2975D-80BD-465E-9857-6DDD7E0D91DD}" srcId="{1B4EBBCA-A75A-47DC-A573-FBBE5B00B020}" destId="{319C212B-07D5-4C0E-98A5-C6113EDDA0FC}" srcOrd="0" destOrd="0" parTransId="{26CEB102-9BCE-41F7-A8E5-7AE428DFB83A}" sibTransId="{F519D4E1-EE8F-4097-86A7-462BFA90B6DE}"/>
    <dgm:cxn modelId="{35AF230C-F444-4180-B976-D8899AD255DC}" type="presOf" srcId="{534DCD61-70B6-4BF3-A658-008C333D0F12}" destId="{78804F42-0E12-4554-8F2C-7B5683F28511}" srcOrd="0" destOrd="0" presId="urn:microsoft.com/office/officeart/2005/8/layout/hierarchy3"/>
    <dgm:cxn modelId="{CF5E8583-6AD7-4A8A-B462-BA8ED0D17CA8}" type="presOf" srcId="{C93BAF53-19DE-46D1-805A-A970D0597703}" destId="{014ADFA4-9076-4D04-A861-35344B73DA72}" srcOrd="0" destOrd="0" presId="urn:microsoft.com/office/officeart/2005/8/layout/hierarchy3"/>
    <dgm:cxn modelId="{4135B190-7B20-4116-9C25-E450B61F9ADB}" type="presParOf" srcId="{AF1A0900-126A-4AE6-BE51-209A0DA0B75B}" destId="{B883E965-DB38-4026-9978-FFD9237C1A9F}" srcOrd="0" destOrd="0" presId="urn:microsoft.com/office/officeart/2005/8/layout/hierarchy3"/>
    <dgm:cxn modelId="{3868EB49-0071-4394-A217-4B575C64E04F}" type="presParOf" srcId="{B883E965-DB38-4026-9978-FFD9237C1A9F}" destId="{30E27303-BAA1-487D-B113-52C7295DBCE0}" srcOrd="0" destOrd="0" presId="urn:microsoft.com/office/officeart/2005/8/layout/hierarchy3"/>
    <dgm:cxn modelId="{CC222395-5954-466C-B0F9-5CC7948FCC05}" type="presParOf" srcId="{30E27303-BAA1-487D-B113-52C7295DBCE0}" destId="{BA9F4A43-3F35-41E0-894F-8A77C3CCB2E3}" srcOrd="0" destOrd="0" presId="urn:microsoft.com/office/officeart/2005/8/layout/hierarchy3"/>
    <dgm:cxn modelId="{15ABF167-D983-4162-845D-B00D83E899FD}" type="presParOf" srcId="{30E27303-BAA1-487D-B113-52C7295DBCE0}" destId="{C206F63A-79F0-4520-AD55-D30F299E2610}" srcOrd="1" destOrd="0" presId="urn:microsoft.com/office/officeart/2005/8/layout/hierarchy3"/>
    <dgm:cxn modelId="{E3178DDC-6617-42C3-B0B0-BCB272CB5C07}" type="presParOf" srcId="{B883E965-DB38-4026-9978-FFD9237C1A9F}" destId="{22E119DB-502F-4383-A2F6-BF993739EB19}" srcOrd="1" destOrd="0" presId="urn:microsoft.com/office/officeart/2005/8/layout/hierarchy3"/>
    <dgm:cxn modelId="{71043A39-CF69-4BEB-996B-1F5DEA921318}" type="presParOf" srcId="{22E119DB-502F-4383-A2F6-BF993739EB19}" destId="{78804F42-0E12-4554-8F2C-7B5683F28511}" srcOrd="0" destOrd="0" presId="urn:microsoft.com/office/officeart/2005/8/layout/hierarchy3"/>
    <dgm:cxn modelId="{85841184-273B-4530-AAE7-58AFB3075278}" type="presParOf" srcId="{22E119DB-502F-4383-A2F6-BF993739EB19}" destId="{FB525533-7511-418F-A61E-5BFA927B469A}" srcOrd="1" destOrd="0" presId="urn:microsoft.com/office/officeart/2005/8/layout/hierarchy3"/>
    <dgm:cxn modelId="{B921FF07-6EDA-4630-B842-99222A1BD3C3}" type="presParOf" srcId="{22E119DB-502F-4383-A2F6-BF993739EB19}" destId="{014ADFA4-9076-4D04-A861-35344B73DA72}" srcOrd="2" destOrd="0" presId="urn:microsoft.com/office/officeart/2005/8/layout/hierarchy3"/>
    <dgm:cxn modelId="{A7288270-F090-41B4-955D-BCB05C69E04C}" type="presParOf" srcId="{22E119DB-502F-4383-A2F6-BF993739EB19}" destId="{20D6DB32-609E-480C-8EB3-B325C9E4F36F}" srcOrd="3" destOrd="0" presId="urn:microsoft.com/office/officeart/2005/8/layout/hierarchy3"/>
    <dgm:cxn modelId="{E27ABA3F-BB69-4B1A-9290-B3048E2D02D5}" type="presParOf" srcId="{22E119DB-502F-4383-A2F6-BF993739EB19}" destId="{4EB3E36B-1D65-4E34-ACC5-C5BF758FB1ED}" srcOrd="4" destOrd="0" presId="urn:microsoft.com/office/officeart/2005/8/layout/hierarchy3"/>
    <dgm:cxn modelId="{FB311932-2490-4A9F-9B6B-5BBEC01BC57E}" type="presParOf" srcId="{22E119DB-502F-4383-A2F6-BF993739EB19}" destId="{6E3EBBB3-F3E3-431F-B7A3-866842C38D3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51E414-E77E-43BB-A532-9A4599517AA1}" type="doc">
      <dgm:prSet loTypeId="urn:microsoft.com/office/officeart/2005/8/layout/vList5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9C92B2D-6DE4-4A77-85C4-E969F5282AA4}">
      <dgm:prSet phldrT="[Текст]" phldr="1"/>
      <dgm:spPr/>
      <dgm:t>
        <a:bodyPr/>
        <a:lstStyle/>
        <a:p>
          <a:endParaRPr lang="ru-RU" dirty="0">
            <a:latin typeface="Arial" pitchFamily="34" charset="0"/>
            <a:cs typeface="Arial" pitchFamily="34" charset="0"/>
          </a:endParaRPr>
        </a:p>
      </dgm:t>
    </dgm:pt>
    <dgm:pt modelId="{F0EAF2A9-1CD2-499C-A24E-AC16092B0B44}" type="parTrans" cxnId="{C1EE7EE2-DDF7-4041-A72F-8C074491F8D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717C61E-A869-475F-9B3B-38ECC4C59B2E}" type="sibTrans" cxnId="{C1EE7EE2-DDF7-4041-A72F-8C074491F8D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4DF1068-7A32-4F90-93D9-D99F3E5416C7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Задайте уточняющие вопросы специалистам;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40DA2AD1-8B4F-4B09-A661-8FF3D08C8FF2}" type="parTrans" cxnId="{558DDF9F-FEC3-4878-8317-888C5BEA610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5AF3F5F-C24D-41E6-89EB-DBABAEED111F}" type="sibTrans" cxnId="{558DDF9F-FEC3-4878-8317-888C5BEA610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A915C6F-8A2C-40D2-A17A-191EE7C05C35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Детально и понятно указывайте своё предложение по изменению проекта;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1F5C37ED-46CA-43B3-B9BF-AAAC3A6251D2}" type="parTrans" cxnId="{33EA7B03-297C-4378-A655-F9C3BDDB638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CFD04FD-487A-40D4-9CB4-5B3B5157CDC6}" type="sibTrans" cxnId="{33EA7B03-297C-4378-A655-F9C3BDDB638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5AE0E18C-D717-45D8-ABDC-01FC4CAAF537}">
      <dgm:prSet phldrT="[Текст]" phldr="1"/>
      <dgm:spPr/>
      <dgm:t>
        <a:bodyPr/>
        <a:lstStyle/>
        <a:p>
          <a:endParaRPr lang="ru-RU" dirty="0">
            <a:latin typeface="Arial" pitchFamily="34" charset="0"/>
            <a:cs typeface="Arial" pitchFamily="34" charset="0"/>
          </a:endParaRPr>
        </a:p>
      </dgm:t>
    </dgm:pt>
    <dgm:pt modelId="{86BDA969-D8FD-492B-BC57-015648DD7C0D}" type="parTrans" cxnId="{3B8559A2-CA01-49A7-9AEA-E318D2173E2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3ABDFE21-90A4-4625-B92B-A2C7D6CFAADE}" type="sibTrans" cxnId="{3B8559A2-CA01-49A7-9AEA-E318D2173E23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9A59EF1F-427B-44E7-8806-4AA405FE7BF7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Желательно письменно изложить замечания и передать своему депутату или непосредственно на публичных слушаниях;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1B40BE34-DF98-448A-9487-3A6BDA3725DF}" type="parTrans" cxnId="{743E9E48-F5F3-4AEC-AC3F-C077A3AEDA0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9AC330A-C52D-4D1F-8ED5-79CF353F09E1}" type="sibTrans" cxnId="{743E9E48-F5F3-4AEC-AC3F-C077A3AEDA0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0790A1DC-C9AF-4474-8F7E-7698C34BCA7E}">
      <dgm:prSet phldrT="[Текст]"/>
      <dgm:spPr/>
      <dgm:t>
        <a:bodyPr/>
        <a:lstStyle/>
        <a:p>
          <a:r>
            <a: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Обязательно указывайте свои контактные данные;</a:t>
          </a:r>
          <a:endParaRPr lang="ru-RU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E359C136-B7AF-4397-B02F-2133E0733228}" type="parTrans" cxnId="{80CC25DE-EA5C-481E-B22B-754533BC2FF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6A4A033-77AF-495B-8644-9984E08AF3C5}" type="sibTrans" cxnId="{80CC25DE-EA5C-481E-B22B-754533BC2FF4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602884E2-C90C-4454-AEB2-61047891462E}" type="pres">
      <dgm:prSet presAssocID="{2E51E414-E77E-43BB-A532-9A4599517A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EBF833-0DA7-46B4-8782-50403C5F557F}" type="pres">
      <dgm:prSet presAssocID="{59C92B2D-6DE4-4A77-85C4-E969F5282AA4}" presName="linNode" presStyleCnt="0"/>
      <dgm:spPr/>
    </dgm:pt>
    <dgm:pt modelId="{6650EE8D-49E1-47FF-A8EB-F90808DDA471}" type="pres">
      <dgm:prSet presAssocID="{59C92B2D-6DE4-4A77-85C4-E969F5282AA4}" presName="parentText" presStyleLbl="node1" presStyleIdx="0" presStyleCnt="2" custScaleX="94932" custScaleY="810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F743E-1B81-488E-BB6C-8CF711568F03}" type="pres">
      <dgm:prSet presAssocID="{59C92B2D-6DE4-4A77-85C4-E969F5282AA4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29FCC-0F76-42C1-92DA-F8FF462B8AFD}" type="pres">
      <dgm:prSet presAssocID="{A717C61E-A869-475F-9B3B-38ECC4C59B2E}" presName="sp" presStyleCnt="0"/>
      <dgm:spPr/>
    </dgm:pt>
    <dgm:pt modelId="{3F4C1E39-BCE6-4955-8EC6-CC0B92A8D6EA}" type="pres">
      <dgm:prSet presAssocID="{5AE0E18C-D717-45D8-ABDC-01FC4CAAF537}" presName="linNode" presStyleCnt="0"/>
      <dgm:spPr/>
    </dgm:pt>
    <dgm:pt modelId="{F55D90EA-EFAA-4BA5-B266-999273446610}" type="pres">
      <dgm:prSet presAssocID="{5AE0E18C-D717-45D8-ABDC-01FC4CAAF537}" presName="parentText" presStyleLbl="node1" presStyleIdx="1" presStyleCnt="2" custScaleX="94932" custScaleY="814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FA5AB-4FFD-4C19-BDDB-56913A33A42D}" type="pres">
      <dgm:prSet presAssocID="{5AE0E18C-D717-45D8-ABDC-01FC4CAAF53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3E9E48-F5F3-4AEC-AC3F-C077A3AEDA04}" srcId="{5AE0E18C-D717-45D8-ABDC-01FC4CAAF537}" destId="{9A59EF1F-427B-44E7-8806-4AA405FE7BF7}" srcOrd="0" destOrd="0" parTransId="{1B40BE34-DF98-448A-9487-3A6BDA3725DF}" sibTransId="{19AC330A-C52D-4D1F-8ED5-79CF353F09E1}"/>
    <dgm:cxn modelId="{33440F6F-BCAA-4834-9EB6-6B5BE89B5497}" type="presOf" srcId="{84DF1068-7A32-4F90-93D9-D99F3E5416C7}" destId="{A49F743E-1B81-488E-BB6C-8CF711568F03}" srcOrd="0" destOrd="0" presId="urn:microsoft.com/office/officeart/2005/8/layout/vList5"/>
    <dgm:cxn modelId="{342F3349-88AB-46B3-8F54-5887D13E8331}" type="presOf" srcId="{9A59EF1F-427B-44E7-8806-4AA405FE7BF7}" destId="{C0BFA5AB-4FFD-4C19-BDDB-56913A33A42D}" srcOrd="0" destOrd="0" presId="urn:microsoft.com/office/officeart/2005/8/layout/vList5"/>
    <dgm:cxn modelId="{7F10D561-9F10-47C8-89E1-88FE369E5C4A}" type="presOf" srcId="{9A915C6F-8A2C-40D2-A17A-191EE7C05C35}" destId="{A49F743E-1B81-488E-BB6C-8CF711568F03}" srcOrd="0" destOrd="1" presId="urn:microsoft.com/office/officeart/2005/8/layout/vList5"/>
    <dgm:cxn modelId="{C6B11A4B-D925-450E-9634-A271E16D5440}" type="presOf" srcId="{5AE0E18C-D717-45D8-ABDC-01FC4CAAF537}" destId="{F55D90EA-EFAA-4BA5-B266-999273446610}" srcOrd="0" destOrd="0" presId="urn:microsoft.com/office/officeart/2005/8/layout/vList5"/>
    <dgm:cxn modelId="{2FCE9E49-5F6F-4BA9-9048-2D28D8C4981C}" type="presOf" srcId="{0790A1DC-C9AF-4474-8F7E-7698C34BCA7E}" destId="{C0BFA5AB-4FFD-4C19-BDDB-56913A33A42D}" srcOrd="0" destOrd="1" presId="urn:microsoft.com/office/officeart/2005/8/layout/vList5"/>
    <dgm:cxn modelId="{80CC25DE-EA5C-481E-B22B-754533BC2FF4}" srcId="{5AE0E18C-D717-45D8-ABDC-01FC4CAAF537}" destId="{0790A1DC-C9AF-4474-8F7E-7698C34BCA7E}" srcOrd="1" destOrd="0" parTransId="{E359C136-B7AF-4397-B02F-2133E0733228}" sibTransId="{C6A4A033-77AF-495B-8644-9984E08AF3C5}"/>
    <dgm:cxn modelId="{33EA7B03-297C-4378-A655-F9C3BDDB638A}" srcId="{59C92B2D-6DE4-4A77-85C4-E969F5282AA4}" destId="{9A915C6F-8A2C-40D2-A17A-191EE7C05C35}" srcOrd="1" destOrd="0" parTransId="{1F5C37ED-46CA-43B3-B9BF-AAAC3A6251D2}" sibTransId="{7CFD04FD-487A-40D4-9CB4-5B3B5157CDC6}"/>
    <dgm:cxn modelId="{2CD89F2D-7B44-4C39-99A4-F1BD3E999A76}" type="presOf" srcId="{59C92B2D-6DE4-4A77-85C4-E969F5282AA4}" destId="{6650EE8D-49E1-47FF-A8EB-F90808DDA471}" srcOrd="0" destOrd="0" presId="urn:microsoft.com/office/officeart/2005/8/layout/vList5"/>
    <dgm:cxn modelId="{B4973148-63C3-41C7-AB39-89B2EDA3A59B}" type="presOf" srcId="{2E51E414-E77E-43BB-A532-9A4599517AA1}" destId="{602884E2-C90C-4454-AEB2-61047891462E}" srcOrd="0" destOrd="0" presId="urn:microsoft.com/office/officeart/2005/8/layout/vList5"/>
    <dgm:cxn modelId="{3B8559A2-CA01-49A7-9AEA-E318D2173E23}" srcId="{2E51E414-E77E-43BB-A532-9A4599517AA1}" destId="{5AE0E18C-D717-45D8-ABDC-01FC4CAAF537}" srcOrd="1" destOrd="0" parTransId="{86BDA969-D8FD-492B-BC57-015648DD7C0D}" sibTransId="{3ABDFE21-90A4-4625-B92B-A2C7D6CFAADE}"/>
    <dgm:cxn modelId="{558DDF9F-FEC3-4878-8317-888C5BEA6105}" srcId="{59C92B2D-6DE4-4A77-85C4-E969F5282AA4}" destId="{84DF1068-7A32-4F90-93D9-D99F3E5416C7}" srcOrd="0" destOrd="0" parTransId="{40DA2AD1-8B4F-4B09-A661-8FF3D08C8FF2}" sibTransId="{55AF3F5F-C24D-41E6-89EB-DBABAEED111F}"/>
    <dgm:cxn modelId="{C1EE7EE2-DDF7-4041-A72F-8C074491F8D5}" srcId="{2E51E414-E77E-43BB-A532-9A4599517AA1}" destId="{59C92B2D-6DE4-4A77-85C4-E969F5282AA4}" srcOrd="0" destOrd="0" parTransId="{F0EAF2A9-1CD2-499C-A24E-AC16092B0B44}" sibTransId="{A717C61E-A869-475F-9B3B-38ECC4C59B2E}"/>
    <dgm:cxn modelId="{7566025D-B3B7-4280-9666-C1CEFE85FCB9}" type="presParOf" srcId="{602884E2-C90C-4454-AEB2-61047891462E}" destId="{51EBF833-0DA7-46B4-8782-50403C5F557F}" srcOrd="0" destOrd="0" presId="urn:microsoft.com/office/officeart/2005/8/layout/vList5"/>
    <dgm:cxn modelId="{6389341E-498A-4506-B32D-B86B5E9DA030}" type="presParOf" srcId="{51EBF833-0DA7-46B4-8782-50403C5F557F}" destId="{6650EE8D-49E1-47FF-A8EB-F90808DDA471}" srcOrd="0" destOrd="0" presId="urn:microsoft.com/office/officeart/2005/8/layout/vList5"/>
    <dgm:cxn modelId="{BE3E8562-96E5-4AB1-A5F0-17FE60624B7B}" type="presParOf" srcId="{51EBF833-0DA7-46B4-8782-50403C5F557F}" destId="{A49F743E-1B81-488E-BB6C-8CF711568F03}" srcOrd="1" destOrd="0" presId="urn:microsoft.com/office/officeart/2005/8/layout/vList5"/>
    <dgm:cxn modelId="{BADE3A4B-5158-437D-BDDA-EF2533A5B06C}" type="presParOf" srcId="{602884E2-C90C-4454-AEB2-61047891462E}" destId="{6B529FCC-0F76-42C1-92DA-F8FF462B8AFD}" srcOrd="1" destOrd="0" presId="urn:microsoft.com/office/officeart/2005/8/layout/vList5"/>
    <dgm:cxn modelId="{0B61E5BC-2861-4286-B03E-AF29F6A44981}" type="presParOf" srcId="{602884E2-C90C-4454-AEB2-61047891462E}" destId="{3F4C1E39-BCE6-4955-8EC6-CC0B92A8D6EA}" srcOrd="2" destOrd="0" presId="urn:microsoft.com/office/officeart/2005/8/layout/vList5"/>
    <dgm:cxn modelId="{DE974E9C-DCA6-43E3-A948-A7B155FED95C}" type="presParOf" srcId="{3F4C1E39-BCE6-4955-8EC6-CC0B92A8D6EA}" destId="{F55D90EA-EFAA-4BA5-B266-999273446610}" srcOrd="0" destOrd="0" presId="urn:microsoft.com/office/officeart/2005/8/layout/vList5"/>
    <dgm:cxn modelId="{401DE56D-84D2-4346-896B-5BC3A2B07CB1}" type="presParOf" srcId="{3F4C1E39-BCE6-4955-8EC6-CC0B92A8D6EA}" destId="{C0BFA5AB-4FFD-4C19-BDDB-56913A33A42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F02321-C002-4F02-8AF7-6CDF81BF0211}">
      <dsp:nvSpPr>
        <dsp:cNvPr id="0" name=""/>
        <dsp:cNvSpPr/>
      </dsp:nvSpPr>
      <dsp:spPr>
        <a:xfrm>
          <a:off x="-63461" y="0"/>
          <a:ext cx="7507617" cy="532764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B37EF8-10D2-4DAE-9047-5326D2E5AD05}">
      <dsp:nvSpPr>
        <dsp:cNvPr id="0" name=""/>
        <dsp:cNvSpPr/>
      </dsp:nvSpPr>
      <dsp:spPr>
        <a:xfrm>
          <a:off x="2091960" y="380772"/>
          <a:ext cx="6377306" cy="129428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мобилизация резервов доходной базы консолидированного бюджета Конышевского района Курской области, содействие инвестиционным процессам в экономике, применение мер налогового стимулирования структурных преобразований, направленных на поддержку инвестиционной активности в реализации высокоэффективных инвестиционных и инновационных проектов, дальнейшее применение мер налогового стимулирования инвестиций в целях обеспечения привлекательности экономики района для инвесторов, а также на обеспечение роста доходов консолидированного бюджета Конышевского района за счёт повышения эффективности администрирования действующих налоговых платежей и сборов; </a:t>
          </a:r>
          <a:endParaRPr lang="ru-RU" sz="11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2091960" y="380772"/>
        <a:ext cx="6377306" cy="1294288"/>
      </dsp:txXfrm>
    </dsp:sp>
    <dsp:sp modelId="{0EF0E2BB-2308-472F-BE69-210518499275}">
      <dsp:nvSpPr>
        <dsp:cNvPr id="0" name=""/>
        <dsp:cNvSpPr/>
      </dsp:nvSpPr>
      <dsp:spPr>
        <a:xfrm>
          <a:off x="2091977" y="1920590"/>
          <a:ext cx="6389946" cy="3453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проведение мероприятий по повышению эффективности управления муниципальной собственностью;</a:t>
          </a:r>
          <a:endParaRPr lang="ru-RU" sz="11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2091977" y="1920590"/>
        <a:ext cx="6389946" cy="345304"/>
      </dsp:txXfrm>
    </dsp:sp>
    <dsp:sp modelId="{FD8179CF-BB3C-4CBD-AE42-597715594479}">
      <dsp:nvSpPr>
        <dsp:cNvPr id="0" name=""/>
        <dsp:cNvSpPr/>
      </dsp:nvSpPr>
      <dsp:spPr>
        <a:xfrm>
          <a:off x="2091960" y="2330532"/>
          <a:ext cx="6377306" cy="107325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совершенствование и упорядочение системы учета действующих налоговых льгот  и иных налоговых преференций с позиции налоговых расходов, ежегодная оценка эффективности предоставляемых (планируемых к предоставлению) местных налоговых льгот, проведение анализа эффективности льготы для принятия решения о её возможном продлении, оценка общей величины и динамики налоговых расходов консолидированного бюджета Конышевского района Курской области, установление моратория на новые льготы по налогам, зачисляемым в местные бюджеты</a:t>
          </a:r>
          <a:r>
            <a:rPr lang="ru-RU" sz="10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;</a:t>
          </a:r>
          <a:endParaRPr lang="ru-RU" sz="11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2091960" y="2330532"/>
        <a:ext cx="6377306" cy="1073254"/>
      </dsp:txXfrm>
    </dsp:sp>
    <dsp:sp modelId="{99992862-921E-44D0-BFA5-EAB413404C63}">
      <dsp:nvSpPr>
        <dsp:cNvPr id="0" name=""/>
        <dsp:cNvSpPr/>
      </dsp:nvSpPr>
      <dsp:spPr>
        <a:xfrm>
          <a:off x="2091960" y="3560362"/>
          <a:ext cx="6421909" cy="14535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дальнейшее повышение эффективности налогового администрирования и взаимодействия органов местного самоуправления с органами исполнительной власти области, территориальными органами федеральных органов исполнительной власти по выполнению мероприятий, направленных на повышение собираемости доходов и укрепление налоговой дисциплины налогоплательщиков, реализация мер по противодействию уклонению от уплаты налогов и других обязательных платежей в местные бюджеты, повышение уровня ответственности главных администраторов доходов за качественное прогнозирование доходов бюджета и выполнение в полном объёме утверждённых годовых назначений по доходам бюджета Конышевского района Курской области.</a:t>
          </a:r>
          <a:endParaRPr lang="ru-RU" sz="11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2091960" y="3560362"/>
        <a:ext cx="6421909" cy="14535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57C8B8-3757-441F-AAFB-7473FB704BBD}">
      <dsp:nvSpPr>
        <dsp:cNvPr id="0" name=""/>
        <dsp:cNvSpPr/>
      </dsp:nvSpPr>
      <dsp:spPr>
        <a:xfrm>
          <a:off x="767459" y="1660149"/>
          <a:ext cx="1449236" cy="782391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97F83-82E6-4641-B29F-BD7924AD5A9F}">
      <dsp:nvSpPr>
        <dsp:cNvPr id="0" name=""/>
        <dsp:cNvSpPr/>
      </dsp:nvSpPr>
      <dsp:spPr>
        <a:xfrm>
          <a:off x="0" y="-65883"/>
          <a:ext cx="1243707" cy="4092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ОСНОВНЫЕ НАПРАВЛЕНИЯ НАЛОГОВОЙ ПОЛИТИКИ</a:t>
          </a:r>
          <a:endParaRPr lang="ru-RU" sz="2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0" y="-65883"/>
        <a:ext cx="1243707" cy="409220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7C26C6-7482-49D1-92D9-8F02ED22DCD8}">
      <dsp:nvSpPr>
        <dsp:cNvPr id="0" name=""/>
        <dsp:cNvSpPr/>
      </dsp:nvSpPr>
      <dsp:spPr>
        <a:xfrm>
          <a:off x="232845" y="0"/>
          <a:ext cx="5959842" cy="5472608"/>
        </a:xfrm>
        <a:prstGeom prst="triangle">
          <a:avLst/>
        </a:prstGeom>
        <a:gradFill rotWithShape="0">
          <a:gsLst>
            <a:gs pos="0">
              <a:schemeClr val="bg2"/>
            </a:gs>
            <a:gs pos="35000">
              <a:schemeClr val="accent2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302658-DB9C-43B6-BE20-960A448A8A6D}">
      <dsp:nvSpPr>
        <dsp:cNvPr id="0" name=""/>
        <dsp:cNvSpPr/>
      </dsp:nvSpPr>
      <dsp:spPr>
        <a:xfrm>
          <a:off x="2319761" y="710728"/>
          <a:ext cx="3758605" cy="1317698"/>
        </a:xfrm>
        <a:prstGeom prst="roundRect">
          <a:avLst/>
        </a:prstGeom>
        <a:solidFill>
          <a:schemeClr val="bg2"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НАЛОГОВЫЕ: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доходы от предусмотренных законодательством Российской Федерации налогов и сборов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9761" y="710728"/>
        <a:ext cx="3758605" cy="1317698"/>
      </dsp:txXfrm>
    </dsp:sp>
    <dsp:sp modelId="{70150AD9-9590-40ED-B967-40C085FAB28E}">
      <dsp:nvSpPr>
        <dsp:cNvPr id="0" name=""/>
        <dsp:cNvSpPr/>
      </dsp:nvSpPr>
      <dsp:spPr>
        <a:xfrm>
          <a:off x="2215873" y="2217969"/>
          <a:ext cx="3939058" cy="1144832"/>
        </a:xfrm>
        <a:prstGeom prst="roundRect">
          <a:avLst/>
        </a:prstGeom>
        <a:solidFill>
          <a:srgbClr val="CCCCFF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НЕНАЛОГОВЫЕ:</a:t>
          </a: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использования муниципального имущества и природных ресурсов, штрафы, санкции </a:t>
          </a:r>
          <a:endParaRPr lang="ru-RU" sz="14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15873" y="2217969"/>
        <a:ext cx="3939058" cy="1144832"/>
      </dsp:txXfrm>
    </dsp:sp>
    <dsp:sp modelId="{6A9A1275-A4E3-4CF6-952F-DB4A3C0A6E84}">
      <dsp:nvSpPr>
        <dsp:cNvPr id="0" name=""/>
        <dsp:cNvSpPr/>
      </dsp:nvSpPr>
      <dsp:spPr>
        <a:xfrm>
          <a:off x="2072415" y="3661676"/>
          <a:ext cx="4165033" cy="1234107"/>
        </a:xfrm>
        <a:prstGeom prst="roundRect">
          <a:avLst/>
        </a:prstGeom>
        <a:solidFill>
          <a:srgbClr val="CCFFCC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rPr>
            <a:t>БЕЗВОЗМЕЗДНЫЕ:</a:t>
          </a:r>
          <a:r>
            <a:rPr lang="ru-RU" sz="1200" b="0" kern="1200" dirty="0" smtClean="0">
              <a:solidFill>
                <a:srgbClr val="003366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средства бюджетов других уровней(муниципальных организаций, а также перечисления физических и юридических лиц)</a:t>
          </a:r>
          <a:endParaRPr lang="ru-RU" sz="1400" b="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072415" y="3661676"/>
        <a:ext cx="4165033" cy="12341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E04CAF-E4CB-4A99-9DF1-1BC768B0FF3C}">
      <dsp:nvSpPr>
        <dsp:cNvPr id="0" name=""/>
        <dsp:cNvSpPr/>
      </dsp:nvSpPr>
      <dsp:spPr>
        <a:xfrm>
          <a:off x="4949974" y="3013534"/>
          <a:ext cx="3683209" cy="3683209"/>
        </a:xfrm>
        <a:prstGeom prst="gear9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u="sng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МУНИЦИПАЛЬНАЯ ПРОГРАММА КОНЫШЕВСКОГО РАЙОНА КУРСКОЙ ОБЛАСТИ </a:t>
          </a:r>
          <a:r>
            <a:rPr lang="ru-RU" sz="115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– </a:t>
          </a:r>
          <a:r>
            <a:rPr lang="ru-RU" sz="115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это комплекс мероприятий, взаимоувязанных по задачам, срокам осуществления, исполнителям и ресурсам, и инструментов муниципальной политики, обеспечивающих в рамках реализации ключевых муниципальных функций достижение приоритетов и целей муниципальной политики в сфере социально-экономического развития Конышевского района Курской области.</a:t>
          </a:r>
          <a:endParaRPr lang="ru-RU" sz="115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4949974" y="3013534"/>
        <a:ext cx="3683209" cy="3683209"/>
      </dsp:txXfrm>
    </dsp:sp>
    <dsp:sp modelId="{2FB1AF8E-9B35-4218-BF34-B341D476B8D7}">
      <dsp:nvSpPr>
        <dsp:cNvPr id="0" name=""/>
        <dsp:cNvSpPr/>
      </dsp:nvSpPr>
      <dsp:spPr>
        <a:xfrm>
          <a:off x="2822740" y="2088232"/>
          <a:ext cx="2793881" cy="2678697"/>
        </a:xfrm>
        <a:prstGeom prst="gear6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u="sng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Муниципальная программа Конышевского района Курской области</a:t>
          </a:r>
          <a:r>
            <a:rPr lang="ru-RU" sz="1200" i="1" u="sng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1200" i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утверждается постановлением Администрации Конышевского района Курской области.</a:t>
          </a:r>
          <a:endParaRPr lang="ru-RU" sz="120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2822740" y="2088232"/>
        <a:ext cx="2793881" cy="2678697"/>
      </dsp:txXfrm>
    </dsp:sp>
    <dsp:sp modelId="{C103B6A8-AC17-41A6-B39F-07E2316A743D}">
      <dsp:nvSpPr>
        <dsp:cNvPr id="0" name=""/>
        <dsp:cNvSpPr/>
      </dsp:nvSpPr>
      <dsp:spPr>
        <a:xfrm rot="20700000">
          <a:off x="3989027" y="380227"/>
          <a:ext cx="3261243" cy="2453982"/>
        </a:xfrm>
        <a:prstGeom prst="gear6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13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2025 </a:t>
          </a:r>
          <a:r>
            <a:rPr lang="ru-RU" sz="13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году в Конышевском районе Курской области будет осуществляться реализация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16 </a:t>
          </a:r>
          <a:r>
            <a:rPr lang="ru-RU" sz="1300" b="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муниципаль</a:t>
          </a:r>
          <a:r>
            <a:rPr lang="ru-RU" sz="1300" kern="1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ных программ Конышевского района Курской области.</a:t>
          </a:r>
          <a:endParaRPr lang="ru-RU" sz="1300" kern="1200" dirty="0">
            <a:solidFill>
              <a:srgbClr val="FFFF00"/>
            </a:solidFill>
            <a:latin typeface="Arial" pitchFamily="34" charset="0"/>
            <a:cs typeface="Arial" pitchFamily="34" charset="0"/>
          </a:endParaRPr>
        </a:p>
      </dsp:txBody>
      <dsp:txXfrm>
        <a:off x="4752194" y="870576"/>
        <a:ext cx="1734909" cy="1473283"/>
      </dsp:txXfrm>
    </dsp:sp>
    <dsp:sp modelId="{67242E9E-025B-4C0D-99AF-47275EECD6AF}">
      <dsp:nvSpPr>
        <dsp:cNvPr id="0" name=""/>
        <dsp:cNvSpPr/>
      </dsp:nvSpPr>
      <dsp:spPr>
        <a:xfrm>
          <a:off x="4695088" y="2441484"/>
          <a:ext cx="4714507" cy="4714507"/>
        </a:xfrm>
        <a:prstGeom prst="circularArrow">
          <a:avLst>
            <a:gd name="adj1" fmla="val 4688"/>
            <a:gd name="adj2" fmla="val 299029"/>
            <a:gd name="adj3" fmla="val 2555127"/>
            <a:gd name="adj4" fmla="val 15779761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CA1D91-718E-4DF3-B478-90B2E249EAEC}">
      <dsp:nvSpPr>
        <dsp:cNvPr id="0" name=""/>
        <dsp:cNvSpPr/>
      </dsp:nvSpPr>
      <dsp:spPr>
        <a:xfrm>
          <a:off x="2332624" y="1539524"/>
          <a:ext cx="3425384" cy="342538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27334"/>
            <a:satOff val="-4629"/>
            <a:lumOff val="21409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AE645F-9A92-4C16-A06A-65A80A197821}">
      <dsp:nvSpPr>
        <dsp:cNvPr id="0" name=""/>
        <dsp:cNvSpPr/>
      </dsp:nvSpPr>
      <dsp:spPr>
        <a:xfrm>
          <a:off x="3700269" y="-290690"/>
          <a:ext cx="3693254" cy="36932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27334"/>
            <a:satOff val="-4629"/>
            <a:lumOff val="21409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9F4A43-3F35-41E0-894F-8A77C3CCB2E3}">
      <dsp:nvSpPr>
        <dsp:cNvPr id="0" name=""/>
        <dsp:cNvSpPr/>
      </dsp:nvSpPr>
      <dsp:spPr>
        <a:xfrm>
          <a:off x="259200" y="2638"/>
          <a:ext cx="2217902" cy="11089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itchFamily="34" charset="0"/>
              <a:cs typeface="Arial" pitchFamily="34" charset="0"/>
            </a:rPr>
            <a:t>Цели публичных слушаний</a:t>
          </a:r>
          <a:endParaRPr lang="ru-RU" sz="2400" kern="1200" dirty="0">
            <a:latin typeface="Arial" pitchFamily="34" charset="0"/>
            <a:cs typeface="Arial" pitchFamily="34" charset="0"/>
          </a:endParaRPr>
        </a:p>
      </dsp:txBody>
      <dsp:txXfrm>
        <a:off x="259200" y="2638"/>
        <a:ext cx="2217902" cy="1108951"/>
      </dsp:txXfrm>
    </dsp:sp>
    <dsp:sp modelId="{78804F42-0E12-4554-8F2C-7B5683F28511}">
      <dsp:nvSpPr>
        <dsp:cNvPr id="0" name=""/>
        <dsp:cNvSpPr/>
      </dsp:nvSpPr>
      <dsp:spPr>
        <a:xfrm>
          <a:off x="480990" y="1111590"/>
          <a:ext cx="221790" cy="833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3055"/>
              </a:lnTo>
              <a:lnTo>
                <a:pt x="221790" y="833055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25533-7511-418F-A61E-5BFA927B469A}">
      <dsp:nvSpPr>
        <dsp:cNvPr id="0" name=""/>
        <dsp:cNvSpPr/>
      </dsp:nvSpPr>
      <dsp:spPr>
        <a:xfrm>
          <a:off x="702781" y="1388828"/>
          <a:ext cx="1599728" cy="1111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информирования жителей и органов местного самоуправления по вопросам составления и уточнения  бюджета Конышевского района Курской области</a:t>
          </a:r>
          <a:endParaRPr lang="ru-RU" sz="9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702781" y="1388828"/>
        <a:ext cx="1599728" cy="1111634"/>
      </dsp:txXfrm>
    </dsp:sp>
    <dsp:sp modelId="{014ADFA4-9076-4D04-A861-35344B73DA72}">
      <dsp:nvSpPr>
        <dsp:cNvPr id="0" name=""/>
        <dsp:cNvSpPr/>
      </dsp:nvSpPr>
      <dsp:spPr>
        <a:xfrm>
          <a:off x="480990" y="1111590"/>
          <a:ext cx="221790" cy="2232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2562"/>
              </a:lnTo>
              <a:lnTo>
                <a:pt x="221790" y="2232562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D6DB32-609E-480C-8EB3-B325C9E4F36F}">
      <dsp:nvSpPr>
        <dsp:cNvPr id="0" name=""/>
        <dsp:cNvSpPr/>
      </dsp:nvSpPr>
      <dsp:spPr>
        <a:xfrm>
          <a:off x="702781" y="2777700"/>
          <a:ext cx="1601467" cy="11329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выявления общественного мнения по вопросам составления и уточнения  бюджета Конышевского района Курской области</a:t>
          </a:r>
          <a:endParaRPr lang="ru-RU" sz="9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702781" y="2777700"/>
        <a:ext cx="1601467" cy="1132904"/>
      </dsp:txXfrm>
    </dsp:sp>
    <dsp:sp modelId="{4EB3E36B-1D65-4E34-ACC5-C5BF758FB1ED}">
      <dsp:nvSpPr>
        <dsp:cNvPr id="0" name=""/>
        <dsp:cNvSpPr/>
      </dsp:nvSpPr>
      <dsp:spPr>
        <a:xfrm>
          <a:off x="480990" y="1111590"/>
          <a:ext cx="215633" cy="3375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5603"/>
              </a:lnTo>
              <a:lnTo>
                <a:pt x="215633" y="3375603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EBBB3-F3E3-431F-B7A3-866842C38D37}">
      <dsp:nvSpPr>
        <dsp:cNvPr id="0" name=""/>
        <dsp:cNvSpPr/>
      </dsp:nvSpPr>
      <dsp:spPr>
        <a:xfrm>
          <a:off x="696624" y="4062154"/>
          <a:ext cx="1533440" cy="8500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-26567"/>
              <a:satOff val="-4851"/>
              <a:lumOff val="2807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2"/>
              </a:solidFill>
            </a:rPr>
            <a:t>подготовки предложений и рекомендаций по вопросам составления и уточнения бюджета</a:t>
          </a:r>
          <a:endParaRPr lang="ru-RU" sz="9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696624" y="4062154"/>
        <a:ext cx="1533440" cy="85007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9F743E-1B81-488E-BB6C-8CF711568F03}">
      <dsp:nvSpPr>
        <dsp:cNvPr id="0" name=""/>
        <dsp:cNvSpPr/>
      </dsp:nvSpPr>
      <dsp:spPr>
        <a:xfrm rot="5400000">
          <a:off x="2035552" y="-585202"/>
          <a:ext cx="1436071" cy="2626852"/>
        </a:xfrm>
        <a:prstGeom prst="round2SameRect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Задайте уточняющие вопросы специалистам;</a:t>
          </a:r>
          <a:endParaRPr lang="ru-RU" sz="13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Детально и понятно указывайте своё предложение по изменению проекта;</a:t>
          </a:r>
          <a:endParaRPr lang="ru-RU" sz="13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 rot="5400000">
        <a:off x="2035552" y="-585202"/>
        <a:ext cx="1436071" cy="2626852"/>
      </dsp:txXfrm>
    </dsp:sp>
    <dsp:sp modelId="{6650EE8D-49E1-47FF-A8EB-F90808DDA471}">
      <dsp:nvSpPr>
        <dsp:cNvPr id="0" name=""/>
        <dsp:cNvSpPr/>
      </dsp:nvSpPr>
      <dsp:spPr>
        <a:xfrm>
          <a:off x="37442" y="871"/>
          <a:ext cx="1402719" cy="1454704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>
            <a:latin typeface="Arial" pitchFamily="34" charset="0"/>
            <a:cs typeface="Arial" pitchFamily="34" charset="0"/>
          </a:endParaRPr>
        </a:p>
      </dsp:txBody>
      <dsp:txXfrm>
        <a:off x="37442" y="871"/>
        <a:ext cx="1402719" cy="1454704"/>
      </dsp:txXfrm>
    </dsp:sp>
    <dsp:sp modelId="{C0BFA5AB-4FFD-4C19-BDDB-56913A33A42D}">
      <dsp:nvSpPr>
        <dsp:cNvPr id="0" name=""/>
        <dsp:cNvSpPr/>
      </dsp:nvSpPr>
      <dsp:spPr>
        <a:xfrm rot="5400000">
          <a:off x="2035552" y="963034"/>
          <a:ext cx="1436071" cy="2626852"/>
        </a:xfrm>
        <a:prstGeom prst="round2SameRect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Желательно письменно изложить замечания и передать своему депутату или непосредственно на публичных слушаниях;</a:t>
          </a:r>
          <a:endParaRPr lang="ru-RU" sz="13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Обязательно указывайте свои контактные данные;</a:t>
          </a:r>
          <a:endParaRPr lang="ru-RU" sz="1300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 rot="5400000">
        <a:off x="2035552" y="963034"/>
        <a:ext cx="1436071" cy="2626852"/>
      </dsp:txXfrm>
    </dsp:sp>
    <dsp:sp modelId="{F55D90EA-EFAA-4BA5-B266-999273446610}">
      <dsp:nvSpPr>
        <dsp:cNvPr id="0" name=""/>
        <dsp:cNvSpPr/>
      </dsp:nvSpPr>
      <dsp:spPr>
        <a:xfrm>
          <a:off x="37442" y="1545330"/>
          <a:ext cx="1402719" cy="1462261"/>
        </a:xfrm>
        <a:prstGeom prst="roundRect">
          <a:avLst/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>
            <a:latin typeface="Arial" pitchFamily="34" charset="0"/>
            <a:cs typeface="Arial" pitchFamily="34" charset="0"/>
          </a:endParaRPr>
        </a:p>
      </dsp:txBody>
      <dsp:txXfrm>
        <a:off x="37442" y="1545330"/>
        <a:ext cx="1402719" cy="146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0.14544</cdr:x>
      <cdr:y>0</cdr:y>
    </cdr:from>
    <cdr:to>
      <cdr:x>0.4545</cdr:x>
      <cdr:y>0.10932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1" y="0"/>
          <a:ext cx="1224129" cy="314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2026 год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0.39996</cdr:x>
      <cdr:y>0.23435</cdr:y>
    </cdr:from>
    <cdr:to>
      <cdr:x>0.63082</cdr:x>
      <cdr:y>0.55188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5" y="6748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0.23634</cdr:x>
      <cdr:y>0.23435</cdr:y>
    </cdr:from>
    <cdr:to>
      <cdr:x>0.4672</cdr:x>
      <cdr:y>0.55188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36104" y="6748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0.315</cdr:x>
      <cdr:y>0.07875</cdr:y>
    </cdr:from>
    <cdr:to>
      <cdr:x>0.55124</cdr:x>
      <cdr:y>0.21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216024"/>
          <a:ext cx="108012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2025 год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0.0945</cdr:x>
      <cdr:y>0.21</cdr:y>
    </cdr:from>
    <cdr:to>
      <cdr:x>0.189</cdr:x>
      <cdr:y>0.315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048" y="576064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0.74024</cdr:x>
      <cdr:y>0.21</cdr:y>
    </cdr:from>
    <cdr:to>
      <cdr:x>0.85049</cdr:x>
      <cdr:y>0.315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384376" y="576064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0.67692</cdr:x>
      <cdr:y>0</cdr:y>
    </cdr:from>
    <cdr:to>
      <cdr:x>0.87229</cdr:x>
      <cdr:y>0.55308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8352" y="0"/>
          <a:ext cx="914400" cy="1274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0.46154</cdr:x>
      <cdr:y>0</cdr:y>
    </cdr:from>
    <cdr:to>
      <cdr:x>0.70769</cdr:x>
      <cdr:y>0.125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60240" y="0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0.35385</cdr:x>
      <cdr:y>0</cdr:y>
    </cdr:from>
    <cdr:to>
      <cdr:x>0.6</cdr:x>
      <cdr:y>0.125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28802" y="0"/>
          <a:ext cx="1063486" cy="279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2025</a:t>
          </a:r>
          <a:r>
            <a:rPr lang="ru-RU" sz="1800" dirty="0" smtClean="0"/>
            <a:t> </a:t>
          </a:r>
          <a:r>
            <a:rPr lang="ru-RU" sz="1800" b="1" dirty="0" smtClean="0"/>
            <a:t>год</a:t>
          </a:r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0.20652</cdr:x>
      <cdr:y>0</cdr:y>
    </cdr:from>
    <cdr:to>
      <cdr:x>0.45325</cdr:x>
      <cdr:y>0.13158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5562" y="0"/>
          <a:ext cx="1989852" cy="360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2024 год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0.75587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096000" cy="399288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0.14861</cdr:x>
      <cdr:y>0.01975</cdr:y>
    </cdr:from>
    <cdr:to>
      <cdr:x>0.53638</cdr:x>
      <cdr:y>0.11776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1963" y="72551"/>
          <a:ext cx="2066533" cy="360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2025 год</a:t>
          </a:r>
          <a:endParaRPr lang="ru-RU" sz="18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0.10392</cdr:x>
      <cdr:y>0</cdr:y>
    </cdr:from>
    <cdr:to>
      <cdr:x>0.21388</cdr:x>
      <cdr:y>0.1777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1569" y="0"/>
          <a:ext cx="435490" cy="569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2026 год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0.51958</cdr:x>
      <cdr:y>0.3798</cdr:y>
    </cdr:from>
    <cdr:to>
      <cdr:x>0.62955</cdr:x>
      <cdr:y>0.79968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0" y="1217910"/>
          <a:ext cx="914400" cy="13464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0.00293</cdr:x>
      <cdr:y>0.0076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0.87422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896544" cy="3096344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0.97059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096344" cy="237626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63F66C0-15BE-45A7-AE11-418F73CAE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2142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739775"/>
            <a:ext cx="53419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8EAF86D-3DA3-429B-B85D-22A34D1A6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246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3952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790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18586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581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1977109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372530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767952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163374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96913" y="739775"/>
            <a:ext cx="5341937" cy="3698875"/>
          </a:xfrm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8B58D2A-A678-456F-8F13-821FA03EE3E4}" type="slidenum">
              <a:rPr lang="ru-RU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14</a:t>
            </a:fld>
            <a:endParaRPr lang="ru-RU" sz="1200" b="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43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77E08-3B16-4F47-BF64-1473E0A429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62D88-76AD-4156-8A1C-DC9975E533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0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9" y="274640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474EE1-D8E1-4B1F-AEEE-7EFAC49077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4" y="1600873"/>
            <a:ext cx="4387980" cy="21975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5304" y="3927094"/>
            <a:ext cx="4387980" cy="2198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022722" y="1600877"/>
            <a:ext cx="4387982" cy="45250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0369-91B7-4F87-AE8B-B30615B89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3137405"/>
      </p:ext>
    </p:extLst>
  </p:cSld>
  <p:clrMapOvr>
    <a:masterClrMapping/>
  </p:clrMapOvr>
  <p:transition spd="med"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1" y="1600877"/>
            <a:ext cx="8915400" cy="452507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CD24-CDF4-4BA9-A111-A1F4152BA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9832541"/>
      </p:ext>
    </p:extLst>
  </p:cSld>
  <p:clrMapOvr>
    <a:masterClrMapping/>
  </p:clrMapOvr>
  <p:transition spd="med"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1" y="1600877"/>
            <a:ext cx="8915400" cy="452507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496CB-770D-44B1-93CC-5A7526FC0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155112"/>
      </p:ext>
    </p:extLst>
  </p:cSld>
  <p:clrMapOvr>
    <a:masterClrMapping/>
  </p:clrMapOvr>
  <p:transition spd="med"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1" y="1600873"/>
            <a:ext cx="8915400" cy="21975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3927094"/>
            <a:ext cx="8915400" cy="2198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8901F-1902-41CD-9E07-594CA941A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433658"/>
      </p:ext>
    </p:extLst>
  </p:cSld>
  <p:clrMapOvr>
    <a:masterClrMapping/>
  </p:clrMapOvr>
  <p:transition spd="med"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4" y="1600877"/>
            <a:ext cx="4387980" cy="45250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2722" y="1600877"/>
            <a:ext cx="4387982" cy="45250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D554A-860D-4D86-8B54-5852467A1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4759302"/>
      </p:ext>
    </p:extLst>
  </p:cSld>
  <p:clrMapOvr>
    <a:masterClrMapping/>
  </p:clrMapOvr>
  <p:transition spd="med"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4" y="1600877"/>
            <a:ext cx="4387980" cy="45250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2722" y="1600873"/>
            <a:ext cx="4387982" cy="21975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2722" y="3927094"/>
            <a:ext cx="4387982" cy="21988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38C9-0CBF-4DCD-9827-D3B006D6E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2227518"/>
      </p:ext>
    </p:extLst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18F7F-7A38-4612-A90B-0C06052202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BC074-79ED-4B1D-8E7E-D4B604BE1E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6576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8301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7760BD-6326-455F-B5D9-4B4378A633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2DD61-EA39-4360-8135-AC77D74278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F7D01-5278-4AD4-9BE9-20E53F243C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A8E6F4-DE31-43BC-A52F-AD1F50E779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3" y="273053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83FD6-1DED-426D-90EB-F94897F360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9094F-F2C0-422F-912B-129986897B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8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FFC352-2703-425F-88C3-C3A5147C2B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12" Type="http://schemas.openxmlformats.org/officeDocument/2006/relationships/chart" Target="../charts/chart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chart" Target="../charts/chart8.xml"/><Relationship Id="rId5" Type="http://schemas.openxmlformats.org/officeDocument/2006/relationships/chart" Target="../charts/chart3.xml"/><Relationship Id="rId10" Type="http://schemas.openxmlformats.org/officeDocument/2006/relationships/chart" Target="../charts/chart7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chart" Target="../charts/chart22.xml"/><Relationship Id="rId7" Type="http://schemas.openxmlformats.org/officeDocument/2006/relationships/chart" Target="../charts/chart25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24.xml"/><Relationship Id="rId5" Type="http://schemas.openxmlformats.org/officeDocument/2006/relationships/image" Target="../media/image33.jpeg"/><Relationship Id="rId4" Type="http://schemas.openxmlformats.org/officeDocument/2006/relationships/chart" Target="../charts/char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chart" Target="../charts/char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3" Type="http://schemas.openxmlformats.org/officeDocument/2006/relationships/chart" Target="../charts/chart31.xml"/><Relationship Id="rId7" Type="http://schemas.openxmlformats.org/officeDocument/2006/relationships/chart" Target="../charts/chart35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7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microsoft.com/office/2007/relationships/diagramDrawing" Target="../diagrams/drawing4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diagramColors" Target="../diagrams/colors6.xml"/><Relationship Id="rId18" Type="http://schemas.openxmlformats.org/officeDocument/2006/relationships/image" Target="../media/image11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7.jpeg"/><Relationship Id="rId12" Type="http://schemas.openxmlformats.org/officeDocument/2006/relationships/diagramQuickStyle" Target="../diagrams/quickStyle6.xml"/><Relationship Id="rId17" Type="http://schemas.openxmlformats.org/officeDocument/2006/relationships/image" Target="../media/image112.jpeg"/><Relationship Id="rId2" Type="http://schemas.openxmlformats.org/officeDocument/2006/relationships/diagramData" Target="../diagrams/data5.xml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Layout" Target="../diagrams/layout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110.jpeg"/><Relationship Id="rId10" Type="http://schemas.openxmlformats.org/officeDocument/2006/relationships/diagramData" Target="../diagrams/data6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09.png"/><Relationship Id="rId14" Type="http://schemas.microsoft.com/office/2007/relationships/diagramDrawing" Target="../diagrams/drawing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konishovskiyr.rkursk.ru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0051" y="-54827"/>
            <a:ext cx="975462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БЮДЖЕТ ДЛЯ ГРАЖДАН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026" y="981076"/>
            <a:ext cx="9432926" cy="96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0838" indent="-350838" algn="ctr" defTabSz="936382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i="1" kern="0" dirty="0">
                <a:cs typeface="Times New Roman" pitchFamily="18" charset="0"/>
              </a:rPr>
              <a:t>К решению Представительного Собрания Конышевского района Курской </a:t>
            </a:r>
            <a:r>
              <a:rPr lang="ru-RU" sz="1400" i="1" kern="0" dirty="0" smtClean="0">
                <a:cs typeface="Times New Roman" pitchFamily="18" charset="0"/>
              </a:rPr>
              <a:t>области «О проекте бюджета </a:t>
            </a:r>
            <a:r>
              <a:rPr lang="ru-RU" sz="1400" i="1" kern="0" dirty="0">
                <a:cs typeface="Times New Roman" pitchFamily="18" charset="0"/>
              </a:rPr>
              <a:t>Конышевского района Курской области на </a:t>
            </a:r>
            <a:r>
              <a:rPr lang="ru-RU" sz="1400" i="1" kern="0" dirty="0" smtClean="0">
                <a:cs typeface="Times New Roman" pitchFamily="18" charset="0"/>
              </a:rPr>
              <a:t>2025 </a:t>
            </a:r>
            <a:r>
              <a:rPr lang="ru-RU" sz="1400" i="1" kern="0" dirty="0">
                <a:cs typeface="Times New Roman" pitchFamily="18" charset="0"/>
              </a:rPr>
              <a:t>год и на плановый период </a:t>
            </a:r>
            <a:r>
              <a:rPr lang="ru-RU" sz="1400" i="1" kern="0" dirty="0" smtClean="0">
                <a:cs typeface="Times New Roman" pitchFamily="18" charset="0"/>
              </a:rPr>
              <a:t>2026 </a:t>
            </a:r>
            <a:r>
              <a:rPr lang="ru-RU" sz="1400" i="1" kern="0" dirty="0">
                <a:cs typeface="Times New Roman" pitchFamily="18" charset="0"/>
              </a:rPr>
              <a:t>и </a:t>
            </a:r>
            <a:r>
              <a:rPr lang="ru-RU" sz="1400" i="1" kern="0" dirty="0" smtClean="0">
                <a:cs typeface="Times New Roman" pitchFamily="18" charset="0"/>
              </a:rPr>
              <a:t>2027 </a:t>
            </a:r>
            <a:r>
              <a:rPr lang="ru-RU" sz="1400" i="1" kern="0" dirty="0">
                <a:cs typeface="Times New Roman" pitchFamily="18" charset="0"/>
              </a:rPr>
              <a:t>годов»</a:t>
            </a:r>
          </a:p>
          <a:p>
            <a:pPr algn="ctr">
              <a:defRPr/>
            </a:pPr>
            <a:endParaRPr lang="ru-RU" dirty="0">
              <a:cs typeface="+mn-cs"/>
            </a:endParaRPr>
          </a:p>
        </p:txBody>
      </p:sp>
      <p:pic>
        <p:nvPicPr>
          <p:cNvPr id="67592" name="Picture 8" descr="http://konyshevka.ru/1/wp-content/uploads/2016/06/Foto_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4293096"/>
            <a:ext cx="3759126" cy="2224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http://astrokursk.ru/rayony-kurskoy-oblasti/gerby-kurskoy-oblasti-mini/9-konyshevskiy-rayon-ger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484784"/>
            <a:ext cx="2152062" cy="2307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8" name="Picture 14" descr="http://kurskinter.ru/images/kon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4221088"/>
            <a:ext cx="3396396" cy="2296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User\Desktop\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848" y="1412776"/>
            <a:ext cx="504056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трелка вниз 4"/>
          <p:cNvSpPr>
            <a:spLocks noChangeArrowheads="1"/>
          </p:cNvSpPr>
          <p:nvPr/>
        </p:nvSpPr>
        <p:spPr bwMode="auto">
          <a:xfrm>
            <a:off x="5024438" y="1773238"/>
            <a:ext cx="1709737" cy="1943100"/>
          </a:xfrm>
          <a:prstGeom prst="downArrow">
            <a:avLst>
              <a:gd name="adj1" fmla="val 50000"/>
              <a:gd name="adj2" fmla="val 49942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2675"/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23555" name="Стрелка вниз 5"/>
          <p:cNvSpPr>
            <a:spLocks noChangeArrowheads="1"/>
          </p:cNvSpPr>
          <p:nvPr/>
        </p:nvSpPr>
        <p:spPr bwMode="auto">
          <a:xfrm>
            <a:off x="6321425" y="1989138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2675"/>
            <a:endParaRPr lang="ru-RU" sz="3800" dirty="0"/>
          </a:p>
        </p:txBody>
      </p:sp>
      <p:sp>
        <p:nvSpPr>
          <p:cNvPr id="23556" name="Стрелка вниз 6"/>
          <p:cNvSpPr>
            <a:spLocks noChangeArrowheads="1"/>
          </p:cNvSpPr>
          <p:nvPr/>
        </p:nvSpPr>
        <p:spPr bwMode="auto">
          <a:xfrm>
            <a:off x="4881563" y="2205039"/>
            <a:ext cx="1223962" cy="2232025"/>
          </a:xfrm>
          <a:prstGeom prst="downArrow">
            <a:avLst>
              <a:gd name="adj1" fmla="val 50000"/>
              <a:gd name="adj2" fmla="val 50006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1082675"/>
            <a:endParaRPr lang="ru-RU" sz="3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488"/>
            <a:ext cx="95773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ОСНОВНЫЕ НАПРАВЛЕНИЯ БЮДЖЕТНОЙ </a:t>
            </a:r>
            <a:r>
              <a:rPr lang="ru-RU" sz="16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ПОЛИТИКИ КОНЫШЕВСКОГО </a:t>
            </a:r>
            <a:r>
              <a:rPr lang="ru-RU" sz="16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РАЙОНА КУРСКОЙ ОБЛАСТИ  НА </a:t>
            </a:r>
            <a:r>
              <a:rPr lang="ru-RU" sz="16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2025 </a:t>
            </a:r>
            <a:r>
              <a:rPr lang="ru-RU" sz="16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 И НА ПЛАНОВЫЙ ПЕРИОД </a:t>
            </a:r>
            <a:r>
              <a:rPr lang="ru-RU" sz="16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2026 </a:t>
            </a:r>
            <a:r>
              <a:rPr lang="ru-RU" sz="16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</a:t>
            </a:r>
            <a:r>
              <a:rPr lang="ru-RU" sz="16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2027 </a:t>
            </a:r>
            <a:r>
              <a:rPr lang="ru-RU" sz="16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ГОДОВ</a:t>
            </a:r>
            <a:endParaRPr lang="ru-RU" sz="1600" dirty="0">
              <a:ln w="1905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355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1400" dirty="0" smtClean="0">
              <a:solidFill>
                <a:srgbClr val="FFFFFF"/>
              </a:solidFill>
            </a:endParaRPr>
          </a:p>
          <a:p>
            <a:pPr eaLnBrk="1" hangingPunct="1"/>
            <a:endParaRPr lang="ru-RU" sz="1400" dirty="0">
              <a:solidFill>
                <a:srgbClr val="FFFFFF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7547524"/>
              </p:ext>
            </p:extLst>
          </p:nvPr>
        </p:nvGraphicFramePr>
        <p:xfrm>
          <a:off x="272480" y="592677"/>
          <a:ext cx="9533856" cy="614197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533856"/>
              </a:tblGrid>
              <a:tr h="2731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долгосрочной сбалансированности и устойчивости бюджетной системы как базового принципа ответственной бюджетной политики;</a:t>
                      </a:r>
                    </a:p>
                  </a:txBody>
                  <a:tcPr marL="91441" marR="91441" marT="45729" marB="45729"/>
                </a:tc>
              </a:tr>
              <a:tr h="413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нужд; 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251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строгое соблюдение бюджетно-финансовой дисциплины всеми главными распорядителями и получателями бюджетных средств;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413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внедрение и совершенствование системы ведения реестров расходных обязательств главных распорядителей средств бюджета Конышевского района Курской области и муниципальных образований Конышевского района;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413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бюджета Конышевского района Курской области на основе муниципальных программ и достижение поставленных целей, для реализации которых имеются необходимые ресурсы;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57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всех решений в пределах утвержденных предельных объемов расходов на реализацию муниципальных программ (в случае, если в рамках муниципальной программы ответственный исполнитель не находит резервов для реализации решения, он должен инициировать корректировку или отмену такого решения);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57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единой правовой и методической базы для оказания муниципальных услуг в увязке с целевыми показателями развития соответствующих отраслей для оценки качества и доступности услуг, предоставляемых населению, оценки эффективности деятельности организаций;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57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эффективное управление муниципальным долгом Конышевского района Курской области, направленное на сокращение стоимости облуживания муниципального долга путем обеспечения приемлемых и экономически обоснованных объема и структуры муниципального долга Конышевского района Курской области;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576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«Бюджета для граждан» по проекту бюджета Конышевского</a:t>
                      </a:r>
                      <a:r>
                        <a:rPr lang="ru-RU" sz="11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района Курской области</a:t>
                      </a: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и его исполнению в доступной для широкого круга заинтересованных пользователей форме, разрабатываемого в целях вовлечения граждан в бюджетный процесс Конышевского района Курской области;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251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внедрение проектных принципов планирования;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2512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недопущение кредиторской задолженности по заработной плате и социальным выплатам;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413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дальнейшей работы по повышению эффективности предоставления из бюджета Конышевского района иных межбюджетных трансфертов;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413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усиление внутреннего муниципального финансового контроля в сфере бюджетных правоотношений, внутреннего финансового контроля и внутреннего финансового аудита;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  <a:tr h="413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открытости и прозрачности информации об управлении общественными финансами, расширение практики общественного участия при обсуждении и  принятии бюджетных решений;</a:t>
                      </a:r>
                      <a:endParaRPr lang="ru-RU" sz="1100" b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9" marB="45729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307089" y="6205645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574657807"/>
              </p:ext>
            </p:extLst>
          </p:nvPr>
        </p:nvGraphicFramePr>
        <p:xfrm>
          <a:off x="1336676" y="981075"/>
          <a:ext cx="8569326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128463" y="836712"/>
          <a:ext cx="22166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Рисунок 10" descr="roubles-russie-shutter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0472" y="4941168"/>
            <a:ext cx="1872208" cy="1243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00025" y="0"/>
            <a:ext cx="95059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ОСНОВНЫЕ НАПРАВЛЕНИЯ НАЛОГОВОЙ ПОЛИТИКИ КОНЫШЕВСКОГО РАЙОНА КУРСКОЙ ОБЛАСТИ НА </a:t>
            </a:r>
            <a:r>
              <a:rPr lang="ru-RU" sz="20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2025 </a:t>
            </a:r>
            <a:r>
              <a:rPr lang="ru-RU" sz="20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 И НА ПЛАНОВЫЙ ПЕРИОД </a:t>
            </a:r>
            <a:r>
              <a:rPr lang="ru-RU" sz="20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2026 </a:t>
            </a:r>
            <a:r>
              <a:rPr lang="ru-RU" sz="20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</a:t>
            </a:r>
            <a:r>
              <a:rPr lang="ru-RU" sz="2000" i="1" dirty="0" smtClean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2027 </a:t>
            </a:r>
            <a:r>
              <a:rPr lang="ru-RU" sz="2000" i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ГОДОВ</a:t>
            </a:r>
            <a:endParaRPr lang="ru-RU" sz="2000" dirty="0">
              <a:ln w="1905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07657" y="6242448"/>
            <a:ext cx="5966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-242888"/>
            <a:ext cx="9705975" cy="1150938"/>
          </a:xfrm>
        </p:spPr>
        <p:txBody>
          <a:bodyPr/>
          <a:lstStyle/>
          <a:p>
            <a:pPr algn="ctr" defTabSz="936382" fontAlgn="auto">
              <a:lnSpc>
                <a:spcPct val="50000"/>
              </a:lnSpc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 ПОКАЗАТЕЛИ СОЦИАЛЬНО-ЭКОНОМИЧЕСКОГО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РАЗВИТИЯ КОНЫШЕВСКОГО РАЙОНА КУРСКОЙ ОБЛАСТИ </a:t>
            </a: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4019792"/>
              </p:ext>
            </p:extLst>
          </p:nvPr>
        </p:nvGraphicFramePr>
        <p:xfrm>
          <a:off x="272481" y="692699"/>
          <a:ext cx="9217023" cy="5594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4455"/>
                <a:gridCol w="1296144"/>
                <a:gridCol w="1368152"/>
                <a:gridCol w="1249576"/>
                <a:gridCol w="1198696"/>
              </a:tblGrid>
              <a:tr h="99023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2024 год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(оценка)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2025 год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(прогноз)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2026 год (прогноз)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2027 год (прогноз)</a:t>
                      </a:r>
                    </a:p>
                    <a:p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92D050"/>
                    </a:solidFill>
                  </a:tcPr>
                </a:tc>
              </a:tr>
              <a:tr h="7379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Численность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населения района, (чел.)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8066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8060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8054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8050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</a:tr>
              <a:tr h="15621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Фонд оплаты труда (без  фермеров и занятых индивидуальной трудовой деятельностью), тыс. рублей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1836698,0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2318733,0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2548233,0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2774481,0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</a:tr>
              <a:tr h="7421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Среднемесячная заработная плата, рублей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60069,9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64559,9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69441,7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74438,7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</a:tr>
              <a:tr h="15621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Численность занятых в экономике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(без фермеров и занятых индивидуальной трудовой деятельностью) (чел.)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2548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2993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3058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3106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marL="91441" marR="91441" marT="45717" marB="45717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358902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0472" y="-171400"/>
            <a:ext cx="9145016" cy="144016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/>
            </a:r>
            <a:br>
              <a:rPr lang="ru-RU" sz="2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r>
              <a:rPr lang="ru-RU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/>
            </a:r>
            <a:br>
              <a:rPr lang="ru-RU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r>
              <a:rPr lang="ru-RU" sz="22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ХАРАКТЕРИСТИКИ </a:t>
            </a:r>
            <a:br>
              <a:rPr lang="ru-RU" sz="22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КОНСОЛИДИРОВАННОГО БЮДЖЕТА КОНЫШЕВСКОГО РАЙОНА КУРСКОЙ ОБЛАСТИ НА 2025 ГОД И НА ПЛАНОВЫЙ ПЕРИОД 2026 И 2027 ГОДОВ</a:t>
            </a:r>
            <a:r>
              <a:rPr lang="ru-RU" sz="22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749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1483266076"/>
              </p:ext>
            </p:extLst>
          </p:nvPr>
        </p:nvGraphicFramePr>
        <p:xfrm>
          <a:off x="272480" y="1556792"/>
          <a:ext cx="9290056" cy="4800584"/>
        </p:xfrm>
        <a:graphic>
          <a:graphicData uri="http://schemas.openxmlformats.org/drawingml/2006/table">
            <a:tbl>
              <a:tblPr/>
              <a:tblGrid>
                <a:gridCol w="1328739"/>
                <a:gridCol w="925512"/>
                <a:gridCol w="850901"/>
                <a:gridCol w="850901"/>
                <a:gridCol w="850901"/>
                <a:gridCol w="850901"/>
                <a:gridCol w="993775"/>
                <a:gridCol w="920750"/>
                <a:gridCol w="850901"/>
                <a:gridCol w="866775"/>
              </a:tblGrid>
              <a:tr h="1034794">
                <a:tc row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6CA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КОНСОЛИДИРОВАННЫЙ БЮДЖЕТ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6C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БЮДЖЕТ КОНЫШЕВСКОГО РАЙОНА КУРСКОЙ ОБЛАСТИ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6C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БЮДЖЕТЫ ПОСЕЛЕНИЙ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КОНЫШЕВСКОГО РАЙОНА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6C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D3BE"/>
                    </a:solidFill>
                  </a:tcPr>
                </a:tc>
              </a:tr>
              <a:tr h="90174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– ВСЕГО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(БЕЗ ВНУТРЕННИХ ОБОРОТОВ)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423818,5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410243,0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421732,7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340911,5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332973,7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342215,2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82907,0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77269,3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79517,5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</a:tr>
              <a:tr h="251306">
                <a:tc gridSpan="10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482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и неналоговые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222998,8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234129,3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246157,8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153051,7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162886,8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172459,3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69947,1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71242,5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73698,5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443482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200819,7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176113,7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175574,9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187859,8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170086,9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169755,9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12959,9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6026,8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5819,0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90174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– ВСЕГО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(БЕЗ ВНУТРЕННИХ ОБОРОТОВ)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413818,5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402243,0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421732,7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348911,5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324973,7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342215,2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82907,0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77269,3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79517,5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</a:tr>
              <a:tr h="413917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ПРОФИЦИТ,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-8000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-8000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-8000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-8000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</a:tr>
            </a:tbl>
          </a:graphicData>
        </a:graphic>
      </p:graphicFrame>
      <p:sp>
        <p:nvSpPr>
          <p:cNvPr id="27744" name="Rectangle 3"/>
          <p:cNvSpPr>
            <a:spLocks noChangeArrowheads="1"/>
          </p:cNvSpPr>
          <p:nvPr/>
        </p:nvSpPr>
        <p:spPr bwMode="auto">
          <a:xfrm>
            <a:off x="-61912" y="4771438"/>
            <a:ext cx="189165" cy="3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36" tIns="46818" rIns="93636" bIns="46818" anchor="ctr">
            <a:spAutoFit/>
          </a:bodyPr>
          <a:lstStyle/>
          <a:p>
            <a:pPr defTabSz="935038"/>
            <a:endParaRPr lang="ru-RU" sz="19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7747" name="TextBox 5"/>
          <p:cNvSpPr txBox="1">
            <a:spLocks noChangeArrowheads="1"/>
          </p:cNvSpPr>
          <p:nvPr/>
        </p:nvSpPr>
        <p:spPr bwMode="auto">
          <a:xfrm rot="10800000" flipV="1">
            <a:off x="7977186" y="1205739"/>
            <a:ext cx="1512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тыс. рублей</a:t>
            </a:r>
            <a:endParaRPr lang="ru-RU" sz="1100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10381" y="6288614"/>
            <a:ext cx="6206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9" descr="12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15888"/>
            <a:ext cx="19462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6838"/>
            <a:ext cx="8769349" cy="360362"/>
          </a:xfrm>
        </p:spPr>
        <p:txBody>
          <a:bodyPr>
            <a:normAutofit fontScale="90000"/>
          </a:bodyPr>
          <a:lstStyle/>
          <a:p>
            <a:pPr algn="ctr" defTabSz="936382" fontAlgn="auto">
              <a:lnSpc>
                <a:spcPct val="85000"/>
              </a:lnSpc>
              <a:spcAft>
                <a:spcPts val="0"/>
              </a:spcAft>
              <a:defRPr/>
            </a:pP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3366"/>
                </a:solidFill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sz="20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8727" name="Group 5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="" xmlns:p14="http://schemas.microsoft.com/office/powerpoint/2010/main" val="4104211210"/>
              </p:ext>
            </p:extLst>
          </p:nvPr>
        </p:nvGraphicFramePr>
        <p:xfrm>
          <a:off x="128464" y="1988840"/>
          <a:ext cx="9578528" cy="4608511"/>
        </p:xfrm>
        <a:graphic>
          <a:graphicData uri="http://schemas.openxmlformats.org/drawingml/2006/table">
            <a:tbl>
              <a:tblPr/>
              <a:tblGrid>
                <a:gridCol w="3609917"/>
                <a:gridCol w="1829808"/>
                <a:gridCol w="2021481"/>
                <a:gridCol w="2117322"/>
              </a:tblGrid>
              <a:tr h="46932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7E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7E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2026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7E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2027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7E0E"/>
                    </a:solidFill>
                  </a:tcPr>
                </a:tc>
              </a:tr>
              <a:tr h="505128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340 911,5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332 973,7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342 215,2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</a:tr>
              <a:tr h="372505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128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и неналоговые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153 051,7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162 886,8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172 459,3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</a:tr>
              <a:tr h="505128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187 859,8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170 086,9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169 755,9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</a:tr>
              <a:tr h="515050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348 911,5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324 973,7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342 215,2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</a:tr>
              <a:tr h="515050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ДЕФИЦИТ (–)/ ПРОФИЦИТ (+)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-8 000,0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8 000,0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5CA"/>
                    </a:solidFill>
                  </a:tcPr>
                </a:tc>
              </a:tr>
              <a:tr h="1221194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Верхний предел муниципального долга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9059" marR="9905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DDA"/>
                    </a:solidFill>
                  </a:tcPr>
                </a:tc>
              </a:tr>
            </a:tbl>
          </a:graphicData>
        </a:graphic>
      </p:graphicFrame>
      <p:sp>
        <p:nvSpPr>
          <p:cNvPr id="28723" name="Rectangle 3"/>
          <p:cNvSpPr>
            <a:spLocks noChangeArrowheads="1"/>
          </p:cNvSpPr>
          <p:nvPr/>
        </p:nvSpPr>
        <p:spPr bwMode="auto">
          <a:xfrm>
            <a:off x="-61912" y="4771438"/>
            <a:ext cx="189165" cy="3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636" tIns="46818" rIns="93636" bIns="46818" anchor="ctr">
            <a:spAutoFit/>
          </a:bodyPr>
          <a:lstStyle/>
          <a:p>
            <a:pPr defTabSz="935038"/>
            <a:endParaRPr lang="ru-RU" sz="19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4350" y="0"/>
            <a:ext cx="7632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400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sz="24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ОСНОВНЫЕ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ХАРАКТЕРИСТИКИ </a:t>
            </a:r>
            <a:b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БЮДЖЕТА КОНЫШЕВСКОГО РАЙОНА КУРСКОЙ ОБЛАСТИ НА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2025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</a:t>
            </a:r>
            <a:r>
              <a:rPr lang="en-US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НА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ПЛАНОВЫЙ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ПЕРИОД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2026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2027 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ГОДОВ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3360" y="1628800"/>
            <a:ext cx="12961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cap="small" dirty="0">
                <a:solidFill>
                  <a:prstClr val="black"/>
                </a:solidFill>
                <a:latin typeface="Arial" pitchFamily="34" charset="0"/>
                <a:ea typeface="+mj-ea"/>
              </a:rPr>
              <a:t>тыс. </a:t>
            </a:r>
            <a:r>
              <a:rPr lang="ru-RU" sz="1400" cap="small" dirty="0" smtClean="0">
                <a:solidFill>
                  <a:prstClr val="black"/>
                </a:solidFill>
                <a:latin typeface="Arial" pitchFamily="34" charset="0"/>
                <a:ea typeface="+mj-ea"/>
              </a:rPr>
              <a:t>рублей</a:t>
            </a:r>
            <a:endParaRPr lang="ru-RU" sz="1400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7051" y="6288614"/>
            <a:ext cx="6206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</a:t>
            </a:r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Obmen\Митрохина (Дородных)\Митрохина А.И\ОТЧЕТЫ\БЮДЖЕТ ДЛЯ ГРАЖДАН\разное\картинки\использованные\81a709653a20b3944532620b1242f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4725144"/>
            <a:ext cx="3600400" cy="1944216"/>
          </a:xfrm>
          <a:prstGeom prst="rect">
            <a:avLst/>
          </a:prstGeom>
          <a:noFill/>
        </p:spPr>
      </p:pic>
      <p:pic>
        <p:nvPicPr>
          <p:cNvPr id="54273" name="Picture 1" descr="C:\Documents and Settings\Bezuglova_I\Рабочий стол\Картинка\160822_17_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268760"/>
            <a:ext cx="3528392" cy="18002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080792" y="1196752"/>
          <a:ext cx="61926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4488" y="188641"/>
            <a:ext cx="9361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C0000"/>
                </a:solidFill>
              </a:rPr>
              <a:t>ДОХОДЫ КОНЫШЕВСКОГО РАЙОНА КУРСКОЙ ОБЛАСТИ</a:t>
            </a:r>
            <a:endParaRPr lang="ru-RU" sz="3200" dirty="0"/>
          </a:p>
        </p:txBody>
      </p:sp>
      <p:pic>
        <p:nvPicPr>
          <p:cNvPr id="7" name="Рисунок 10" descr="91123380_pensii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536" y="3140968"/>
            <a:ext cx="27363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4600" y="6381750"/>
            <a:ext cx="2311400" cy="476250"/>
          </a:xfrm>
        </p:spPr>
        <p:txBody>
          <a:bodyPr/>
          <a:lstStyle/>
          <a:p>
            <a:pPr>
              <a:defRPr/>
            </a:pPr>
            <a:fld id="{EB0AF867-467A-4A3A-A2FF-93D6BC7F3A65}" type="slidenum">
              <a:rPr lang="ru-RU" sz="3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15</a:t>
            </a:fld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="" xmlns:p14="http://schemas.microsoft.com/office/powerpoint/2010/main" val="3089232204"/>
              </p:ext>
            </p:extLst>
          </p:nvPr>
        </p:nvGraphicFramePr>
        <p:xfrm>
          <a:off x="272477" y="1052513"/>
          <a:ext cx="9361042" cy="5544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26495"/>
                <a:gridCol w="925836"/>
                <a:gridCol w="864096"/>
                <a:gridCol w="936104"/>
                <a:gridCol w="936104"/>
                <a:gridCol w="936104"/>
                <a:gridCol w="936104"/>
                <a:gridCol w="936104"/>
                <a:gridCol w="864095"/>
              </a:tblGrid>
              <a:tr h="110479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 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743344"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</a:p>
                  </a:txBody>
                  <a:tcPr marL="91443" marR="9144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388973,5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340911,5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332973,7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342215,2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32527"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ДОХОДЫ</a:t>
                      </a:r>
                      <a:endParaRPr lang="ru-RU" sz="11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127389,7</a:t>
                      </a:r>
                      <a:endParaRPr lang="ru-RU" sz="11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32,8</a:t>
                      </a:r>
                      <a:endParaRPr lang="ru-RU" sz="1100" b="1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115227,4</a:t>
                      </a:r>
                      <a:endParaRPr lang="ru-RU" sz="1100" b="1" i="0" u="none" strike="noStrike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33,8</a:t>
                      </a:r>
                      <a:endParaRPr lang="ru-RU" sz="11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125097,1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37,6</a:t>
                      </a:r>
                      <a:endParaRPr lang="ru-RU" sz="1100" b="1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134669,6</a:t>
                      </a:r>
                      <a:endParaRPr lang="ru-RU" sz="11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39,4</a:t>
                      </a:r>
                      <a:endParaRPr lang="ru-RU" sz="1100" b="1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09938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</a:t>
                      </a:r>
                      <a:r>
                        <a:rPr lang="ru-RU" sz="10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 прибыль, доходы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110566,3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28,4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97260,0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28,5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105768,2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31,8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115911,2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33,9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234363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товары (работы, услуги), реализуемые на территории РФ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11216,8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2,9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11832,6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11917,0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11917,0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09938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4613,0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5138,9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6415,9</a:t>
                      </a:r>
                      <a:endParaRPr lang="ru-RU" sz="1100" b="0" i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5845,4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1,7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09938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</a:t>
                      </a:r>
                      <a:r>
                        <a:rPr lang="ru-RU" sz="10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пошлина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993,6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996,0</a:t>
                      </a:r>
                      <a:endParaRPr lang="ru-RU" sz="1100" b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1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996,0</a:t>
                      </a:r>
                      <a:endParaRPr lang="ru-RU" sz="1100" b="0" i="0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996,0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100" b="0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820" name="Прямоугольник 3"/>
          <p:cNvSpPr>
            <a:spLocks noChangeArrowheads="1"/>
          </p:cNvSpPr>
          <p:nvPr/>
        </p:nvSpPr>
        <p:spPr bwMode="auto">
          <a:xfrm>
            <a:off x="8266113" y="809171"/>
            <a:ext cx="12477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082675"/>
            <a:r>
              <a:rPr lang="ru-RU" sz="1400" dirty="0">
                <a:solidFill>
                  <a:schemeClr val="accent1"/>
                </a:solidFill>
                <a:cs typeface="Times New Roman" pitchFamily="18" charset="0"/>
              </a:rPr>
              <a:t>тыс.рублей</a:t>
            </a:r>
          </a:p>
        </p:txBody>
      </p:sp>
      <p:sp>
        <p:nvSpPr>
          <p:cNvPr id="30821" name="AutoShape 4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0822" name="AutoShape 6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0823" name="AutoShape 8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5900" y="1"/>
            <a:ext cx="956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9354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СВЕДЕНИЯ О ПЛАНИРУЕМЫХ ПОСТУПЛЕНИЯХ </a:t>
            </a:r>
            <a:br>
              <a:rPr lang="ru-RU" sz="2400" dirty="0">
                <a:solidFill>
                  <a:srgbClr val="9354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ru-RU" sz="2400" dirty="0">
                <a:solidFill>
                  <a:srgbClr val="9354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 БЮДЖЕТ КОНЫШЕВСКОГО РАЙОНА КУРСКОЙ ОБЛАСТИ</a:t>
            </a:r>
            <a:r>
              <a:rPr lang="en-US" sz="2400" dirty="0">
                <a:solidFill>
                  <a:srgbClr val="9354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[1]</a:t>
            </a:r>
            <a:endParaRPr lang="ru-RU" sz="2400" dirty="0">
              <a:solidFill>
                <a:srgbClr val="93540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317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272478" y="983044"/>
          <a:ext cx="9217026" cy="5564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64460"/>
                <a:gridCol w="906664"/>
                <a:gridCol w="906664"/>
                <a:gridCol w="1007406"/>
                <a:gridCol w="906664"/>
                <a:gridCol w="805919"/>
                <a:gridCol w="906666"/>
                <a:gridCol w="805919"/>
                <a:gridCol w="906664"/>
              </a:tblGrid>
              <a:tr h="578192">
                <a:tc>
                  <a:txBody>
                    <a:bodyPr/>
                    <a:lstStyle/>
                    <a:p>
                      <a:pPr algn="ctr"/>
                      <a:r>
                        <a:rPr lang="ru-RU" sz="900" i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 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15346"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НЕНАЛОГОВЫЕ ДОХОДЫ</a:t>
                      </a:r>
                      <a:endParaRPr lang="ru-RU" sz="11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30758,5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7,9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37824,2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37789,7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11,3</a:t>
                      </a:r>
                      <a:endParaRPr lang="ru-RU" sz="11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37789,7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11,0</a:t>
                      </a:r>
                      <a:endParaRPr lang="ru-RU" sz="11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15688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</a:t>
                      </a:r>
                      <a:r>
                        <a:rPr lang="ru-RU" sz="10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в государственной и муниципальной собственности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21907,6</a:t>
                      </a: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31929,0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31929,0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9,5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31929,0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9,3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82355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45,5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110,8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110,8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110,8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48686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(работ) и компенсации затрат государства 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4903,0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1,3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5548,6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5548,6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1,7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5548,6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153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3240,7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5679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401,0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201,3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201,3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5679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</a:t>
                      </a:r>
                      <a:r>
                        <a:rPr lang="ru-RU" sz="10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неналоговые доходы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260,7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34,5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5346"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230825,3</a:t>
                      </a:r>
                      <a:endParaRPr lang="ru-RU" sz="1100" b="1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59,3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187859,8</a:t>
                      </a:r>
                      <a:endParaRPr lang="ru-RU" sz="1100" b="1" i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55,1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170086,9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51,1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169755,9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49,6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868" name="Прямоугольник 7"/>
          <p:cNvSpPr>
            <a:spLocks noChangeArrowheads="1"/>
          </p:cNvSpPr>
          <p:nvPr/>
        </p:nvSpPr>
        <p:spPr bwMode="auto">
          <a:xfrm>
            <a:off x="7545389" y="549276"/>
            <a:ext cx="1352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082675"/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тыс.рублей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9906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СВЕДЕНИЯ О ПЛАНИРУЕМЫХ ПОСТУПЛЕНИЯХ 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В БЮДЖЕТ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[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]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18086" y="6289576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2" descr="thWNTQUNH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268760"/>
            <a:ext cx="30337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1400" dirty="0" smtClean="0">
              <a:solidFill>
                <a:srgbClr val="FFFFFF"/>
              </a:solidFill>
            </a:endParaRPr>
          </a:p>
          <a:p>
            <a:pPr eaLnBrk="1" hangingPunct="1"/>
            <a:endParaRPr lang="ru-RU" sz="1400" dirty="0">
              <a:solidFill>
                <a:srgbClr val="FFFFFF"/>
              </a:solidFill>
            </a:endParaRPr>
          </a:p>
        </p:txBody>
      </p:sp>
      <p:graphicFrame>
        <p:nvGraphicFramePr>
          <p:cNvPr id="2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31473173"/>
              </p:ext>
            </p:extLst>
          </p:nvPr>
        </p:nvGraphicFramePr>
        <p:xfrm>
          <a:off x="0" y="1412776"/>
          <a:ext cx="4964114" cy="255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906000" cy="1052513"/>
          </a:xfrm>
        </p:spPr>
        <p:txBody>
          <a:bodyPr wrap="square" lIns="91440" tIns="45720" rIns="91440" bIns="45720" numCol="1" anchorCtr="1" compatLnSpc="1">
            <a:prstTxWarp prst="textNoShape">
              <a:avLst/>
            </a:prstTxWarp>
            <a:normAutofit fontScale="90000"/>
          </a:bodyPr>
          <a:lstStyle/>
          <a:p>
            <a:pPr defTabSz="935038"/>
            <a:r>
              <a:rPr lang="ru-RU" sz="2500" b="1" cap="none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500" b="1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500" b="1" cap="none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СТРУКТУРА ДОХОДОВ БЮДЖЕТА КОНЫШЕВСКОГО РАЙОНА</a:t>
            </a:r>
            <a:br>
              <a:rPr lang="ru-RU" sz="2500" b="1" cap="none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500" b="1" cap="none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 2025 ГОДУ И В ПЛАНОВОМ ПЕРИОДЕ 2026 И 2027 ГОДОВ</a:t>
            </a:r>
          </a:p>
        </p:txBody>
      </p:sp>
      <p:graphicFrame>
        <p:nvGraphicFramePr>
          <p:cNvPr id="3" name="Содержимое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84349897"/>
              </p:ext>
            </p:extLst>
          </p:nvPr>
        </p:nvGraphicFramePr>
        <p:xfrm>
          <a:off x="344488" y="3573016"/>
          <a:ext cx="3960813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Содержимое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14265422"/>
              </p:ext>
            </p:extLst>
          </p:nvPr>
        </p:nvGraphicFramePr>
        <p:xfrm>
          <a:off x="4160912" y="4797152"/>
          <a:ext cx="5400600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2776" name="Рисунок 13" descr="Zarplata-gossluzhashhih-v-2017-godu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2708275"/>
            <a:ext cx="25209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231576" y="1196752"/>
          <a:ext cx="457200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025008" y="4114800"/>
          <a:ext cx="43204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681192" y="429309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2027 год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-2031776" y="5805264"/>
          <a:ext cx="554461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/>
        </p:nvGraphicFramePr>
        <p:xfrm>
          <a:off x="200472" y="1700808"/>
          <a:ext cx="338437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/>
        </p:nvGraphicFramePr>
        <p:xfrm>
          <a:off x="344488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5097016" y="4581128"/>
          <a:ext cx="3816424" cy="198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906001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990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СТРУКТУРА НАЛОГОВЫХ ДОХОДОВ В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2025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ГОДУ И НА ПЛАНОВЫЙ ПЕРИОД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2026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2027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ГОДОВ</a:t>
            </a:r>
            <a:r>
              <a:rPr lang="ru-RU" sz="2400" dirty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cs typeface="Times New Roman" pitchFamily="18" charset="0"/>
              </a:rPr>
            </a:br>
            <a:endParaRPr lang="ru-RU" sz="2400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5317" y="6242447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72480" y="1412776"/>
          <a:ext cx="432048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520952" y="3861048"/>
          <a:ext cx="619268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13240" y="980728"/>
            <a:ext cx="102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2027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1496616" y="4005064"/>
            <a:ext cx="1063486" cy="28353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</a:rPr>
              <a:t>2026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год</a:t>
            </a:r>
            <a:endParaRPr lang="ru-RU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88504" y="1772816"/>
          <a:ext cx="5400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/>
        </p:nvGraphicFramePr>
        <p:xfrm>
          <a:off x="200472" y="4437112"/>
          <a:ext cx="424847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/>
        </p:nvGraphicFramePr>
        <p:xfrm>
          <a:off x="4953000" y="1268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0026" y="692696"/>
            <a:ext cx="927417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500" dirty="0">
                <a:latin typeface="Arial" pitchFamily="34" charset="0"/>
              </a:rPr>
              <a:t>        Уважаемые жители </a:t>
            </a:r>
          </a:p>
          <a:p>
            <a:pPr eaLnBrk="1" hangingPunct="1"/>
            <a:r>
              <a:rPr lang="ru-RU" sz="1500" dirty="0">
                <a:latin typeface="Arial" pitchFamily="34" charset="0"/>
              </a:rPr>
              <a:t>Конышевского района Курской области!</a:t>
            </a:r>
          </a:p>
          <a:p>
            <a:pPr eaLnBrk="1" hangingPunct="1"/>
            <a:endParaRPr lang="ru-RU" sz="1400" dirty="0">
              <a:latin typeface="Arial" pitchFamily="34" charset="0"/>
            </a:endParaRPr>
          </a:p>
          <a:p>
            <a:pPr algn="just" eaLnBrk="1" hangingPunct="1">
              <a:spcAft>
                <a:spcPts val="600"/>
              </a:spcAft>
            </a:pPr>
            <a:r>
              <a:rPr lang="ru-RU" sz="1300" dirty="0" smtClean="0">
                <a:latin typeface="Arial" pitchFamily="34" charset="0"/>
              </a:rPr>
              <a:t>	Вашему </a:t>
            </a:r>
            <a:r>
              <a:rPr lang="ru-RU" sz="1300" dirty="0">
                <a:latin typeface="Arial" pitchFamily="34" charset="0"/>
              </a:rPr>
              <a:t>вниманию представлен «Бюджет для граждан», в котором в доступной и понятной форме отражены основные параметры Решения Представительного Собрания Конышевского района Курской области </a:t>
            </a:r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</a:rPr>
              <a:t>«</a:t>
            </a:r>
            <a:r>
              <a:rPr lang="ru-RU" sz="1300" dirty="0" smtClean="0">
                <a:latin typeface="Arial" pitchFamily="34" charset="0"/>
              </a:rPr>
              <a:t>О проекте бюджета </a:t>
            </a:r>
            <a:r>
              <a:rPr lang="ru-RU" sz="1300" dirty="0">
                <a:latin typeface="Arial" pitchFamily="34" charset="0"/>
              </a:rPr>
              <a:t>Конышевского района Курской области на </a:t>
            </a:r>
            <a:r>
              <a:rPr lang="ru-RU" sz="1300" dirty="0" smtClean="0">
                <a:latin typeface="Arial" pitchFamily="34" charset="0"/>
              </a:rPr>
              <a:t>2025 </a:t>
            </a:r>
            <a:r>
              <a:rPr lang="ru-RU" sz="1300" dirty="0">
                <a:latin typeface="Arial" pitchFamily="34" charset="0"/>
              </a:rPr>
              <a:t>год и на плановый период </a:t>
            </a:r>
            <a:r>
              <a:rPr lang="ru-RU" sz="1300" dirty="0" smtClean="0">
                <a:latin typeface="Arial" pitchFamily="34" charset="0"/>
              </a:rPr>
              <a:t>2026 </a:t>
            </a:r>
            <a:r>
              <a:rPr lang="ru-RU" sz="1300" dirty="0">
                <a:latin typeface="Arial" pitchFamily="34" charset="0"/>
              </a:rPr>
              <a:t>и </a:t>
            </a:r>
            <a:r>
              <a:rPr lang="ru-RU" sz="1300" dirty="0" smtClean="0">
                <a:latin typeface="Arial" pitchFamily="34" charset="0"/>
              </a:rPr>
              <a:t>2027 </a:t>
            </a:r>
            <a:r>
              <a:rPr lang="ru-RU" sz="1300" dirty="0">
                <a:latin typeface="Arial" pitchFamily="34" charset="0"/>
              </a:rPr>
              <a:t>годов».</a:t>
            </a:r>
          </a:p>
          <a:p>
            <a:pPr algn="just" eaLnBrk="1" hangingPunct="1">
              <a:spcAft>
                <a:spcPts val="600"/>
              </a:spcAft>
            </a:pPr>
            <a:r>
              <a:rPr lang="ru-RU" sz="1300" dirty="0" smtClean="0">
                <a:latin typeface="Arial" pitchFamily="34" charset="0"/>
              </a:rPr>
              <a:t>	Удовлетворение </a:t>
            </a:r>
            <a:r>
              <a:rPr lang="ru-RU" sz="1300" dirty="0">
                <a:latin typeface="Arial" pitchFamily="34" charset="0"/>
              </a:rPr>
              <a:t>потребностей граждан в образовании, качественном и доступном жилье, культурном и духовном развитии, получение необходимой информации, обеспечение социальной поддержки  - смысл деятельности органов местного самоуправления Конышевского района Курской области. В целях повышения уровня жизни населения в Конышевском районе Курской области осуществляется поддержка развития транспортной  и других отраслей экономики. </a:t>
            </a:r>
          </a:p>
          <a:p>
            <a:pPr algn="just" eaLnBrk="1" hangingPunct="1">
              <a:spcAft>
                <a:spcPts val="600"/>
              </a:spcAft>
            </a:pPr>
            <a:r>
              <a:rPr lang="ru-RU" sz="1300" dirty="0" smtClean="0">
                <a:latin typeface="Arial" pitchFamily="34" charset="0"/>
              </a:rPr>
              <a:t>	Для </a:t>
            </a:r>
            <a:r>
              <a:rPr lang="ru-RU" sz="1300" dirty="0">
                <a:latin typeface="Arial" pitchFamily="34" charset="0"/>
              </a:rPr>
              <a:t>выполнения основных задач района необходим бюджет. </a:t>
            </a:r>
          </a:p>
          <a:p>
            <a:pPr algn="just" eaLnBrk="1" hangingPunct="1">
              <a:spcAft>
                <a:spcPts val="600"/>
              </a:spcAft>
            </a:pPr>
            <a:r>
              <a:rPr lang="ru-RU" sz="1300" dirty="0" smtClean="0">
                <a:latin typeface="Arial" pitchFamily="34" charset="0"/>
              </a:rPr>
              <a:t>	В </a:t>
            </a:r>
            <a:r>
              <a:rPr lang="ru-RU" sz="1300" dirty="0">
                <a:latin typeface="Arial" pitchFamily="34" charset="0"/>
              </a:rPr>
              <a:t>данном разделе Вы  можете ознакомиться с основными характеристиками бюджета Конышевского района Курской области, изучить как и на какие цели расходуются бюджетные средства, а также подробно ознакомиться с ожидаемыми последствиями.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26" y="4437064"/>
            <a:ext cx="9145588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47675" algn="just">
              <a:spcAft>
                <a:spcPts val="600"/>
              </a:spcAft>
              <a:defRPr/>
            </a:pPr>
            <a:r>
              <a:rPr lang="ru-RU" sz="1300" dirty="0" smtClean="0">
                <a:latin typeface="Arial" pitchFamily="34" charset="0"/>
              </a:rPr>
              <a:t>	Создавая </a:t>
            </a:r>
            <a:r>
              <a:rPr lang="ru-RU" sz="1300" dirty="0">
                <a:latin typeface="Arial" pitchFamily="34" charset="0"/>
              </a:rPr>
              <a:t>«Бюджет для граждан», мы стремились обеспечить реализацию принципов прозрачности и открытости бюджетных данных, ведь вопросы наполнения и расходования бюджета затрагивают интересы каждого жителя Конышевского района Курской области. </a:t>
            </a:r>
          </a:p>
          <a:p>
            <a:pPr indent="447675" algn="just">
              <a:spcAft>
                <a:spcPts val="600"/>
              </a:spcAft>
              <a:defRPr/>
            </a:pPr>
            <a:r>
              <a:rPr lang="ru-RU" sz="1300" dirty="0" smtClean="0">
                <a:latin typeface="Arial" pitchFamily="34" charset="0"/>
              </a:rPr>
              <a:t>	Надеемся</a:t>
            </a:r>
            <a:r>
              <a:rPr lang="ru-RU" sz="1300" dirty="0">
                <a:latin typeface="Arial" pitchFamily="34" charset="0"/>
              </a:rPr>
              <a:t>, что каждый желающий найдет что-то интересное для себя. Благодарим за проявленный интерес и активную гражданскую позицию!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2068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СТРУКТУРА НЕНАЛОГОВЫХ ДОХОДОВ</a:t>
            </a:r>
          </a:p>
        </p:txBody>
      </p:sp>
      <p:graphicFrame>
        <p:nvGraphicFramePr>
          <p:cNvPr id="4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4848518"/>
              </p:ext>
            </p:extLst>
          </p:nvPr>
        </p:nvGraphicFramePr>
        <p:xfrm>
          <a:off x="200472" y="764704"/>
          <a:ext cx="5329237" cy="367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62263031"/>
              </p:ext>
            </p:extLst>
          </p:nvPr>
        </p:nvGraphicFramePr>
        <p:xfrm>
          <a:off x="488504" y="3651250"/>
          <a:ext cx="3960440" cy="320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225408" y="6242448"/>
            <a:ext cx="8640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7761312" y="8367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2027 год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4016896" y="3573016"/>
          <a:ext cx="588910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0" y="1196752"/>
          <a:ext cx="596111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334000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03188" y="0"/>
            <a:ext cx="10009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СТРУКТУРА </a:t>
            </a:r>
            <a:r>
              <a:rPr lang="ru-RU" sz="2400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БЕЗВОЗМЕЗДНЫХ </a:t>
            </a:r>
            <a:r>
              <a:rPr lang="ru-RU" sz="2400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ПОСТУПЛЕНИЙ </a:t>
            </a:r>
            <a:br>
              <a:rPr lang="ru-RU" sz="2400" i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ru-RU" sz="2400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 БЮДЖЕТ КОНЫШЕВСКОГО РАЙОНА КУРСКОЙ ОБЛАСТИ</a:t>
            </a:r>
            <a:endParaRPr lang="ru-RU" sz="2400" i="1" dirty="0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16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92345586"/>
              </p:ext>
            </p:extLst>
          </p:nvPr>
        </p:nvGraphicFramePr>
        <p:xfrm>
          <a:off x="592880" y="3645025"/>
          <a:ext cx="464815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46544678"/>
              </p:ext>
            </p:extLst>
          </p:nvPr>
        </p:nvGraphicFramePr>
        <p:xfrm>
          <a:off x="5241032" y="692696"/>
          <a:ext cx="4906963" cy="306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2640" y="76470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2025 год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457056" y="836712"/>
          <a:ext cx="444894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81192" y="76470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2027 год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8624" y="3645024"/>
            <a:ext cx="184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2026 год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User\Downloads\image-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8824" y="3501008"/>
            <a:ext cx="6192688" cy="2880320"/>
          </a:xfrm>
          <a:prstGeom prst="rect">
            <a:avLst/>
          </a:prstGeom>
          <a:noFill/>
        </p:spPr>
      </p:pic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200472" y="10527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/>
        </p:nvGraphicFramePr>
        <p:xfrm>
          <a:off x="200472" y="4005064"/>
          <a:ext cx="331236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5025008" y="1124744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40" name="Rectangle 48"/>
          <p:cNvSpPr>
            <a:spLocks noChangeArrowheads="1"/>
          </p:cNvSpPr>
          <p:nvPr/>
        </p:nvSpPr>
        <p:spPr bwMode="auto">
          <a:xfrm>
            <a:off x="200026" y="237799"/>
            <a:ext cx="9534525" cy="956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3636" tIns="46818" rIns="93636" bIns="46818" anchor="ctr">
            <a:spAutoFit/>
          </a:bodyPr>
          <a:lstStyle/>
          <a:p>
            <a:pPr algn="ctr" defTabSz="935038"/>
            <a:r>
              <a:rPr lang="ru-RU" sz="280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РАСХОДЫ БЮДЖЕТА ПО ОСНОВНЫМ ФУНКЦИЯМ КОНЫШЕВСКОГО РАЙОНА КУРСКОЙ ОБЛАСТИ</a:t>
            </a:r>
            <a:r>
              <a:rPr lang="ru-RU" sz="28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</p:txBody>
      </p:sp>
      <p:grpSp>
        <p:nvGrpSpPr>
          <p:cNvPr id="39939" name="Group 56"/>
          <p:cNvGrpSpPr>
            <a:grpSpLocks/>
          </p:cNvGrpSpPr>
          <p:nvPr/>
        </p:nvGrpSpPr>
        <p:grpSpPr bwMode="auto">
          <a:xfrm>
            <a:off x="209551" y="1543050"/>
            <a:ext cx="9696450" cy="3398838"/>
            <a:chOff x="113" y="1434"/>
            <a:chExt cx="5763" cy="1480"/>
          </a:xfrm>
        </p:grpSpPr>
        <p:sp>
          <p:nvSpPr>
            <p:cNvPr id="40965" name="Line 19"/>
            <p:cNvSpPr>
              <a:spLocks noChangeShapeType="1"/>
            </p:cNvSpPr>
            <p:nvPr/>
          </p:nvSpPr>
          <p:spPr bwMode="auto">
            <a:xfrm>
              <a:off x="300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6" name="Line 20"/>
            <p:cNvSpPr>
              <a:spLocks noChangeShapeType="1"/>
            </p:cNvSpPr>
            <p:nvPr/>
          </p:nvSpPr>
          <p:spPr bwMode="auto">
            <a:xfrm>
              <a:off x="662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7" name="Line 21"/>
            <p:cNvSpPr>
              <a:spLocks noChangeShapeType="1"/>
            </p:cNvSpPr>
            <p:nvPr/>
          </p:nvSpPr>
          <p:spPr bwMode="auto">
            <a:xfrm>
              <a:off x="1072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8" name="Line 22"/>
            <p:cNvSpPr>
              <a:spLocks noChangeShapeType="1"/>
            </p:cNvSpPr>
            <p:nvPr/>
          </p:nvSpPr>
          <p:spPr bwMode="auto">
            <a:xfrm>
              <a:off x="1478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69" name="Line 23"/>
            <p:cNvSpPr>
              <a:spLocks noChangeShapeType="1"/>
            </p:cNvSpPr>
            <p:nvPr/>
          </p:nvSpPr>
          <p:spPr bwMode="auto">
            <a:xfrm>
              <a:off x="1843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0" name="Line 24"/>
            <p:cNvSpPr>
              <a:spLocks noChangeShapeType="1"/>
            </p:cNvSpPr>
            <p:nvPr/>
          </p:nvSpPr>
          <p:spPr bwMode="auto">
            <a:xfrm>
              <a:off x="2249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1" name="Line 25"/>
            <p:cNvSpPr>
              <a:spLocks noChangeShapeType="1"/>
            </p:cNvSpPr>
            <p:nvPr/>
          </p:nvSpPr>
          <p:spPr bwMode="auto">
            <a:xfrm>
              <a:off x="2612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2" name="Line 26"/>
            <p:cNvSpPr>
              <a:spLocks noChangeShapeType="1"/>
            </p:cNvSpPr>
            <p:nvPr/>
          </p:nvSpPr>
          <p:spPr bwMode="auto">
            <a:xfrm>
              <a:off x="3021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3" name="Line 27"/>
            <p:cNvSpPr>
              <a:spLocks noChangeShapeType="1"/>
            </p:cNvSpPr>
            <p:nvPr/>
          </p:nvSpPr>
          <p:spPr bwMode="auto">
            <a:xfrm>
              <a:off x="3430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4" name="Line 28"/>
            <p:cNvSpPr>
              <a:spLocks noChangeShapeType="1"/>
            </p:cNvSpPr>
            <p:nvPr/>
          </p:nvSpPr>
          <p:spPr bwMode="auto">
            <a:xfrm>
              <a:off x="3793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5" name="Line 29"/>
            <p:cNvSpPr>
              <a:spLocks noChangeShapeType="1"/>
            </p:cNvSpPr>
            <p:nvPr/>
          </p:nvSpPr>
          <p:spPr bwMode="auto">
            <a:xfrm>
              <a:off x="4202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6" name="Line 30"/>
            <p:cNvSpPr>
              <a:spLocks noChangeShapeType="1"/>
            </p:cNvSpPr>
            <p:nvPr/>
          </p:nvSpPr>
          <p:spPr bwMode="auto">
            <a:xfrm>
              <a:off x="4608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7" name="Line 31"/>
            <p:cNvSpPr>
              <a:spLocks noChangeShapeType="1"/>
            </p:cNvSpPr>
            <p:nvPr/>
          </p:nvSpPr>
          <p:spPr bwMode="auto">
            <a:xfrm>
              <a:off x="4974" y="1888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8" name="Rectangle 32"/>
            <p:cNvSpPr>
              <a:spLocks noChangeArrowheads="1"/>
            </p:cNvSpPr>
            <p:nvPr/>
          </p:nvSpPr>
          <p:spPr bwMode="auto">
            <a:xfrm>
              <a:off x="113" y="1525"/>
              <a:ext cx="499" cy="35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Общегосударственные вопросы</a:t>
              </a:r>
            </a:p>
          </p:txBody>
        </p:sp>
        <p:sp>
          <p:nvSpPr>
            <p:cNvPr id="40979" name="Rectangle 33"/>
            <p:cNvSpPr>
              <a:spLocks noChangeArrowheads="1"/>
            </p:cNvSpPr>
            <p:nvPr/>
          </p:nvSpPr>
          <p:spPr bwMode="auto">
            <a:xfrm>
              <a:off x="431" y="2478"/>
              <a:ext cx="618" cy="1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Национальная оборона</a:t>
              </a:r>
            </a:p>
          </p:txBody>
        </p:sp>
        <p:sp>
          <p:nvSpPr>
            <p:cNvPr id="40980" name="Rectangle 34"/>
            <p:cNvSpPr>
              <a:spLocks noChangeArrowheads="1"/>
            </p:cNvSpPr>
            <p:nvPr/>
          </p:nvSpPr>
          <p:spPr bwMode="auto">
            <a:xfrm>
              <a:off x="793" y="1434"/>
              <a:ext cx="681" cy="44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Национальная безопасность и правоохранительная деятельность</a:t>
              </a:r>
            </a:p>
          </p:txBody>
        </p:sp>
        <p:sp>
          <p:nvSpPr>
            <p:cNvPr id="40981" name="Rectangle 35"/>
            <p:cNvSpPr>
              <a:spLocks noChangeArrowheads="1"/>
            </p:cNvSpPr>
            <p:nvPr/>
          </p:nvSpPr>
          <p:spPr bwMode="auto">
            <a:xfrm>
              <a:off x="1178" y="2478"/>
              <a:ext cx="614" cy="18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Национальная экономика</a:t>
              </a:r>
            </a:p>
          </p:txBody>
        </p:sp>
        <p:sp>
          <p:nvSpPr>
            <p:cNvPr id="40982" name="Rectangle 36"/>
            <p:cNvSpPr>
              <a:spLocks noChangeArrowheads="1"/>
            </p:cNvSpPr>
            <p:nvPr/>
          </p:nvSpPr>
          <p:spPr bwMode="auto">
            <a:xfrm>
              <a:off x="1610" y="1525"/>
              <a:ext cx="680" cy="35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Жилищно-коммунальное хозяйство</a:t>
              </a:r>
            </a:p>
          </p:txBody>
        </p:sp>
        <p:sp>
          <p:nvSpPr>
            <p:cNvPr id="40983" name="Rectangle 37"/>
            <p:cNvSpPr>
              <a:spLocks noChangeArrowheads="1"/>
            </p:cNvSpPr>
            <p:nvPr/>
          </p:nvSpPr>
          <p:spPr bwMode="auto">
            <a:xfrm>
              <a:off x="2109" y="2478"/>
              <a:ext cx="566" cy="35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Охрана окружающей среды</a:t>
              </a:r>
            </a:p>
          </p:txBody>
        </p:sp>
        <p:sp>
          <p:nvSpPr>
            <p:cNvPr id="40984" name="Rectangle 38"/>
            <p:cNvSpPr>
              <a:spLocks noChangeArrowheads="1"/>
            </p:cNvSpPr>
            <p:nvPr/>
          </p:nvSpPr>
          <p:spPr bwMode="auto">
            <a:xfrm>
              <a:off x="2381" y="1706"/>
              <a:ext cx="551" cy="13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Образование</a:t>
              </a:r>
            </a:p>
          </p:txBody>
        </p:sp>
        <p:sp>
          <p:nvSpPr>
            <p:cNvPr id="40985" name="Rectangle 39"/>
            <p:cNvSpPr>
              <a:spLocks noChangeArrowheads="1"/>
            </p:cNvSpPr>
            <p:nvPr/>
          </p:nvSpPr>
          <p:spPr bwMode="auto">
            <a:xfrm>
              <a:off x="2789" y="2478"/>
              <a:ext cx="695" cy="2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Культура, кинематография</a:t>
              </a:r>
            </a:p>
          </p:txBody>
        </p:sp>
        <p:sp>
          <p:nvSpPr>
            <p:cNvPr id="40986" name="Rectangle 40"/>
            <p:cNvSpPr>
              <a:spLocks noChangeArrowheads="1"/>
            </p:cNvSpPr>
            <p:nvPr/>
          </p:nvSpPr>
          <p:spPr bwMode="auto">
            <a:xfrm>
              <a:off x="3107" y="1706"/>
              <a:ext cx="655" cy="13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9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Здравоохранение</a:t>
              </a:r>
            </a:p>
          </p:txBody>
        </p:sp>
        <p:sp>
          <p:nvSpPr>
            <p:cNvPr id="40987" name="Rectangle 41"/>
            <p:cNvSpPr>
              <a:spLocks noChangeArrowheads="1"/>
            </p:cNvSpPr>
            <p:nvPr/>
          </p:nvSpPr>
          <p:spPr bwMode="auto">
            <a:xfrm>
              <a:off x="3606" y="2478"/>
              <a:ext cx="567" cy="2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Социальная политика</a:t>
              </a:r>
            </a:p>
          </p:txBody>
        </p:sp>
        <p:sp>
          <p:nvSpPr>
            <p:cNvPr id="40988" name="Rectangle 42"/>
            <p:cNvSpPr>
              <a:spLocks noChangeArrowheads="1"/>
            </p:cNvSpPr>
            <p:nvPr/>
          </p:nvSpPr>
          <p:spPr bwMode="auto">
            <a:xfrm>
              <a:off x="3923" y="1616"/>
              <a:ext cx="632" cy="26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Физическая культура и спорт</a:t>
              </a:r>
            </a:p>
          </p:txBody>
        </p:sp>
        <p:sp>
          <p:nvSpPr>
            <p:cNvPr id="40989" name="Rectangle 43"/>
            <p:cNvSpPr>
              <a:spLocks noChangeArrowheads="1"/>
            </p:cNvSpPr>
            <p:nvPr/>
          </p:nvSpPr>
          <p:spPr bwMode="auto">
            <a:xfrm>
              <a:off x="4422" y="2478"/>
              <a:ext cx="498" cy="3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Средства </a:t>
              </a:r>
            </a:p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массовой информации</a:t>
              </a:r>
            </a:p>
          </p:txBody>
        </p:sp>
        <p:sp>
          <p:nvSpPr>
            <p:cNvPr id="40990" name="Rectangle 44"/>
            <p:cNvSpPr>
              <a:spLocks noChangeArrowheads="1"/>
            </p:cNvSpPr>
            <p:nvPr/>
          </p:nvSpPr>
          <p:spPr bwMode="auto">
            <a:xfrm>
              <a:off x="4785" y="1434"/>
              <a:ext cx="720" cy="40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10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Обслуживание государственного и муниципального долга</a:t>
              </a:r>
            </a:p>
          </p:txBody>
        </p:sp>
        <p:sp>
          <p:nvSpPr>
            <p:cNvPr id="40991" name="Line 46"/>
            <p:cNvSpPr>
              <a:spLocks noChangeShapeType="1"/>
            </p:cNvSpPr>
            <p:nvPr/>
          </p:nvSpPr>
          <p:spPr bwMode="auto">
            <a:xfrm>
              <a:off x="5380" y="2387"/>
              <a:ext cx="0" cy="7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92" name="Rectangle 47"/>
            <p:cNvSpPr>
              <a:spLocks noChangeArrowheads="1"/>
            </p:cNvSpPr>
            <p:nvPr/>
          </p:nvSpPr>
          <p:spPr bwMode="auto">
            <a:xfrm>
              <a:off x="5029" y="2478"/>
              <a:ext cx="847" cy="43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2624" tIns="42624" rIns="42624" bIns="42624"/>
            <a:lstStyle/>
            <a:p>
              <a:pPr algn="ctr" defTabSz="935038">
                <a:defRPr/>
              </a:pPr>
              <a:r>
                <a:rPr lang="ru-RU" sz="900" i="1" dirty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Межбюджетные трансферты общего характера бюджетам бюджетной системы Российской Федерации</a:t>
              </a:r>
            </a:p>
          </p:txBody>
        </p:sp>
        <p:pic>
          <p:nvPicPr>
            <p:cNvPr id="40993" name="Picture 5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979"/>
              <a:ext cx="5516" cy="3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39940" name="Rectangle 55"/>
          <p:cNvSpPr>
            <a:spLocks noGrp="1" noChangeArrowheads="1"/>
          </p:cNvSpPr>
          <p:nvPr>
            <p:ph type="body" sz="half" idx="2"/>
          </p:nvPr>
        </p:nvSpPr>
        <p:spPr>
          <a:xfrm>
            <a:off x="945354" y="4944818"/>
            <a:ext cx="8043866" cy="2159000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Каждый из разделов классификации имеет перечень</a:t>
            </a:r>
          </a:p>
          <a:p>
            <a:pPr>
              <a:buFontTx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подразделов, которые отражают основные направления</a:t>
            </a:r>
          </a:p>
          <a:p>
            <a:pPr>
              <a:buFontTx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реализации соответствующей функции.</a:t>
            </a:r>
          </a:p>
        </p:txBody>
      </p:sp>
      <p:sp>
        <p:nvSpPr>
          <p:cNvPr id="39941" name="Номер слайда 3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1400" dirty="0" smtClean="0">
              <a:solidFill>
                <a:srgbClr val="FFFFFF"/>
              </a:solidFill>
            </a:endParaRPr>
          </a:p>
          <a:p>
            <a:pPr eaLnBrk="1" hangingPunct="1"/>
            <a:endParaRPr lang="ru-RU" sz="140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93448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705975" cy="425450"/>
          </a:xfrm>
        </p:spPr>
        <p:txBody>
          <a:bodyPr anchor="t">
            <a:noAutofit/>
          </a:bodyPr>
          <a:lstStyle/>
          <a:p>
            <a:pPr algn="ctr" defTabSz="936382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РАСХОДОВ БЮДЖЕТА КОНЫШЕВСКОГО РАЙОНА КУРСКОЙ ОБЛАСТИ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graphicFrame>
        <p:nvGraphicFramePr>
          <p:cNvPr id="384379" name="Group 37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228103421"/>
              </p:ext>
            </p:extLst>
          </p:nvPr>
        </p:nvGraphicFramePr>
        <p:xfrm>
          <a:off x="272480" y="788280"/>
          <a:ext cx="9217024" cy="584049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83440"/>
                <a:gridCol w="1804291"/>
                <a:gridCol w="783425"/>
                <a:gridCol w="921881"/>
                <a:gridCol w="819448"/>
                <a:gridCol w="921881"/>
                <a:gridCol w="819448"/>
                <a:gridCol w="921881"/>
                <a:gridCol w="819448"/>
                <a:gridCol w="921881"/>
              </a:tblGrid>
              <a:tr h="813723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Раздел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24 год (оценка)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расходов, %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6970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481697,3</a:t>
                      </a:r>
                      <a:endParaRPr lang="ru-RU" sz="1000" b="1" i="0" u="none" strike="noStrike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348911,5</a:t>
                      </a:r>
                      <a:endParaRPr lang="ru-RU" sz="1000" b="1" i="0" u="none" strike="noStrike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7499" marR="97499" marT="46799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324973,7</a:t>
                      </a:r>
                      <a:endParaRPr lang="ru-RU" sz="1000" b="1" i="0" u="none" strike="noStrike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7499" marR="97499" marT="46799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342215,2</a:t>
                      </a:r>
                      <a:endParaRPr lang="ru-RU" sz="1000" b="1" i="0" u="none" strike="noStrike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7499" marR="97499" marT="46799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44016">
                <a:tc gridSpan="10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9" marR="9905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</a:tr>
              <a:tr h="378900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3896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8667,2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8900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96259,6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58392,8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61135,5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18,8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61135,5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17,9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68782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</a:t>
                      </a: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4160,4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1259,0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1209,0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659,0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395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16496,2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13423,2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12567,0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12567,0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8900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6069,7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9637,0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3958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226578,4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47,0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190955,0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54,7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183294,8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56,4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196579,0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57,4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3910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Культура, кинематография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84951,4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17,6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31521,8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32552,5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32552,5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39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Здравоохранение</a:t>
                      </a: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408,7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314,5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314,5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314,5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39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26227,0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26155,0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12696,3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12696,3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89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Физическая культура и спорт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15242,1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11973,0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12670,0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12670,0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37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0" i="0" u="none" strike="noStrike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5303,8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5280,2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4488,1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1,4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4224,2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1,3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964" name="Прямоугольник 3"/>
          <p:cNvSpPr>
            <a:spLocks noChangeArrowheads="1"/>
          </p:cNvSpPr>
          <p:nvPr/>
        </p:nvSpPr>
        <p:spPr bwMode="auto">
          <a:xfrm>
            <a:off x="7545389" y="476672"/>
            <a:ext cx="13223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082675">
              <a:spcBef>
                <a:spcPct val="20000"/>
              </a:spcBef>
            </a:pPr>
            <a:r>
              <a:rPr lang="ru-RU" sz="1400" b="0" dirty="0">
                <a:latin typeface="Arial" pitchFamily="34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7" y="6381328"/>
            <a:ext cx="6206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43" descr="77301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429001"/>
            <a:ext cx="12319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 descr="thAD6FHOB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505" y="1124744"/>
            <a:ext cx="2016223" cy="2016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51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И ДИНАМИКА РАСХОДОВ БЮДЖЕТА КОНЫШЕВСКОГО РАЙОНА КУРСКОЙ ОБЛАСТИ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1342364436_1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000000">
            <a:off x="2533385" y="3352969"/>
            <a:ext cx="1727033" cy="1310501"/>
          </a:xfrm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73049" y="4995863"/>
          <a:ext cx="4464048" cy="152026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62868"/>
                <a:gridCol w="850295"/>
                <a:gridCol w="850295"/>
                <a:gridCol w="850295"/>
                <a:gridCol w="850295"/>
              </a:tblGrid>
              <a:tr h="39936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r>
                        <a:rPr lang="ru-RU" sz="10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(оценка)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8582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Объем расходов, тыс. рублей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353407,6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397" marR="84397" marT="34281" marB="342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260919,3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241528,1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254812,3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8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Доля в общих расходах бюджета, %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73,4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74,8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74,3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74,5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marT="45707" marB="457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736977" y="1556793"/>
          <a:ext cx="4608512" cy="1555723"/>
        </p:xfrm>
        <a:graphic>
          <a:graphicData uri="http://schemas.openxmlformats.org/drawingml/2006/table">
            <a:tbl>
              <a:tblPr firstRow="1" bandRow="1">
                <a:solidFill>
                  <a:srgbClr val="CCFFCC"/>
                </a:solidFill>
                <a:tableStyleId>{22838BEF-8BB2-4498-84A7-C5851F593DF1}</a:tableStyleId>
              </a:tblPr>
              <a:tblGrid>
                <a:gridCol w="1194800"/>
                <a:gridCol w="853428"/>
                <a:gridCol w="853428"/>
                <a:gridCol w="853428"/>
                <a:gridCol w="853428"/>
              </a:tblGrid>
              <a:tr h="4139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r>
                        <a:rPr lang="ru-RU" sz="10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(оценка)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43307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Объем расходов, тыс. рублей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22565,9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23060,2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12707,0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12707,0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15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Доля в общих расходах бюджета, %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4,7</a:t>
                      </a:r>
                      <a:endParaRPr lang="ru-RU" sz="120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  <a:endParaRPr lang="ru-RU" sz="120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  <a:endParaRPr lang="ru-RU" sz="120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20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881564" y="5013325"/>
          <a:ext cx="4589460" cy="14416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75834"/>
                <a:gridCol w="820762"/>
                <a:gridCol w="842962"/>
                <a:gridCol w="842962"/>
                <a:gridCol w="806940"/>
              </a:tblGrid>
              <a:tr h="4800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r>
                        <a:rPr lang="ru-RU" sz="10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(оценка)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(прогноз)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94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Объем расходов, тыс. рублей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105723,8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64932,0</a:t>
                      </a: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70738,6</a:t>
                      </a: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74695,9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42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Доля в общих расходах бюджета, %</a:t>
                      </a:r>
                      <a:endParaRPr lang="ru-RU" sz="10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21,9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18,6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21,8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21,9</a:t>
                      </a:r>
                      <a:endParaRPr lang="ru-RU" sz="1200" b="0" i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19" marR="91419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408" name="Picture 8" descr="http://fb.ru/misc/i/gallery/14901/14754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7378" y="764705"/>
            <a:ext cx="1080119" cy="6480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6" name="Прямоугольник 25"/>
          <p:cNvSpPr/>
          <p:nvPr/>
        </p:nvSpPr>
        <p:spPr>
          <a:xfrm>
            <a:off x="-231775" y="765175"/>
            <a:ext cx="593248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СОЦИАЛЬНО-КУЛЬТУРНАЯ СФЕРА</a:t>
            </a:r>
          </a:p>
        </p:txBody>
      </p:sp>
      <p:pic>
        <p:nvPicPr>
          <p:cNvPr id="27" name="Рисунок 26" descr="musi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0751" y="1268760"/>
            <a:ext cx="1512169" cy="16142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42046" name="Группа 38"/>
          <p:cNvGrpSpPr>
            <a:grpSpLocks/>
          </p:cNvGrpSpPr>
          <p:nvPr/>
        </p:nvGrpSpPr>
        <p:grpSpPr bwMode="auto">
          <a:xfrm>
            <a:off x="560388" y="1268413"/>
            <a:ext cx="3455986" cy="3384550"/>
            <a:chOff x="560512" y="908720"/>
            <a:chExt cx="3456384" cy="3384376"/>
          </a:xfrm>
        </p:grpSpPr>
        <p:sp>
          <p:nvSpPr>
            <p:cNvPr id="30" name="Двойная стрелка вверх/вниз 29"/>
            <p:cNvSpPr/>
            <p:nvPr/>
          </p:nvSpPr>
          <p:spPr>
            <a:xfrm>
              <a:off x="2216696" y="908720"/>
              <a:ext cx="144016" cy="3384376"/>
            </a:xfrm>
            <a:prstGeom prst="upDownArrow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Двойная стрелка влево/вправо 33"/>
            <p:cNvSpPr/>
            <p:nvPr/>
          </p:nvSpPr>
          <p:spPr>
            <a:xfrm>
              <a:off x="560512" y="2492896"/>
              <a:ext cx="3456384" cy="144016"/>
            </a:xfrm>
            <a:prstGeom prst="leftRightArrow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pic>
        <p:nvPicPr>
          <p:cNvPr id="28" name="Рисунок 27" descr="schastlivaya-semya_x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4528" y="3212976"/>
            <a:ext cx="1296143" cy="15121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7" name="Рисунок 36" descr="3555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84648" y="2348881"/>
            <a:ext cx="1487732" cy="9361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0" name="Прямоугольник 39"/>
          <p:cNvSpPr/>
          <p:nvPr/>
        </p:nvSpPr>
        <p:spPr>
          <a:xfrm rot="10800000" flipV="1">
            <a:off x="4808538" y="949294"/>
            <a:ext cx="3816349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ЭКОНОМИКА И ЖКХ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808539" y="4243400"/>
            <a:ext cx="2851150" cy="66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i="1" dirty="0">
                <a:solidFill>
                  <a:srgbClr val="3333FF"/>
                </a:solidFill>
                <a:cs typeface="+mn-cs"/>
              </a:rPr>
              <a:t> </a:t>
            </a:r>
            <a:r>
              <a:rPr lang="ru-RU" sz="2000" i="1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ДРУГИЕ ОТРАСЛИ</a:t>
            </a:r>
            <a:endParaRPr lang="ru-RU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2" name="Рисунок 21" descr="IMG_41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17296" y="3140968"/>
            <a:ext cx="1782122" cy="13407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9354347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8465" y="116631"/>
            <a:ext cx="93044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СТРУКТУРА РАСХОДОВ БЮДЖЕТА КОНЫШЕВСКОГО РАЙОНА КУРСКОЙ ОБЛАСТИ НА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2025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 И НА ПЛАНОВЫЙ ПЕРИОД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2026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 20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7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ГОДОВ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96616" y="980728"/>
            <a:ext cx="162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2025 год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7216" y="162880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2027 год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8624" y="364502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2026 год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200472" y="1412776"/>
          <a:ext cx="576064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/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/>
        </p:nvGraphicFramePr>
        <p:xfrm>
          <a:off x="5334000" y="21328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C:\Users\User\Downloads\71ebcec6d2f8211b0833691dbcb54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9264" y="4581128"/>
            <a:ext cx="1944216" cy="20651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813" y="0"/>
            <a:ext cx="7977187" cy="10795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КОНЫШЕВСКОГО РАЙОНА КУРСКОЙ ОБЛАСТИ ПО ВИДАМ РАСХОДОВ НА 2025 ГОД И НА ПЛАНОВЫЙ ПЕРИОД 2026 И 2027 ГОДОВ</a:t>
            </a:r>
            <a:endParaRPr lang="ru-RU" sz="9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581166351"/>
              </p:ext>
            </p:extLst>
          </p:nvPr>
        </p:nvGraphicFramePr>
        <p:xfrm>
          <a:off x="200472" y="1412775"/>
          <a:ext cx="9273727" cy="537647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057005"/>
                <a:gridCol w="1534329"/>
                <a:gridCol w="2002818"/>
                <a:gridCol w="1679575"/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6" marR="9144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6" marR="9144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6" marR="9144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2027 год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6" marR="9144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45280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3896,0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8667,2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42710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241797,9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244233,0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244233,0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687">
                <a:tc>
                  <a:txBody>
                    <a:bodyPr/>
                    <a:lstStyle/>
                    <a:p>
                      <a:pPr algn="l" fontAlgn="t"/>
                      <a:endParaRPr lang="ru-RU" sz="1200" u="none" strike="noStrike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Закупка </a:t>
                      </a:r>
                      <a:r>
                        <a:rPr lang="ru-RU" sz="1200" u="none" strike="noStrike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товаров, работ и услуг для обеспечения государственных (муниципальных) нужд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49429,8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47141,8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59676,0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622">
                <a:tc>
                  <a:txBody>
                    <a:bodyPr/>
                    <a:lstStyle/>
                    <a:p>
                      <a:pPr algn="l" fontAlgn="t"/>
                      <a:endParaRPr lang="ru-RU" sz="1200" u="none" strike="noStrike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</a:t>
                      </a:r>
                      <a:r>
                        <a:rPr lang="ru-RU" sz="1200" u="none" strike="noStrike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и иные выплаты </a:t>
                      </a:r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населению</a:t>
                      </a:r>
                    </a:p>
                    <a:p>
                      <a:pPr algn="l" fontAlgn="t"/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11809,9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11398,3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11398,3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687">
                <a:tc>
                  <a:txBody>
                    <a:bodyPr/>
                    <a:lstStyle/>
                    <a:p>
                      <a:pPr algn="l" fontAlgn="t"/>
                      <a:endParaRPr lang="ru-RU" sz="1200" u="none" strike="noStrike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Капитальные </a:t>
                      </a:r>
                      <a:r>
                        <a:rPr lang="ru-RU" sz="1200" u="none" strike="noStrike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вложения в объекты государственной (муниципальной) собственности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22772,8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622">
                <a:tc>
                  <a:txBody>
                    <a:bodyPr/>
                    <a:lstStyle/>
                    <a:p>
                      <a:pPr algn="l" fontAlgn="t"/>
                      <a:endParaRPr lang="ru-RU" sz="1200" u="none" strike="noStrike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</a:t>
                      </a:r>
                    </a:p>
                    <a:p>
                      <a:pPr algn="l" fontAlgn="t"/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6180,2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4488,1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4424,2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7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субсидий бюджетам, автономным учреждениям и некоммерческим организациям</a:t>
                      </a:r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8986,1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8986,1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8986,1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622">
                <a:tc>
                  <a:txBody>
                    <a:bodyPr/>
                    <a:lstStyle/>
                    <a:p>
                      <a:pPr algn="l" fontAlgn="t"/>
                      <a:endParaRPr lang="ru-RU" sz="1200" u="none" strike="noStrike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Иные </a:t>
                      </a:r>
                      <a:r>
                        <a:rPr lang="ru-RU" sz="1200" u="none" strike="noStrike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бюджетные </a:t>
                      </a:r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ассигнования</a:t>
                      </a:r>
                    </a:p>
                    <a:p>
                      <a:pPr algn="l" fontAlgn="t"/>
                      <a:endParaRPr lang="ru-RU" sz="12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7934,8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4830,4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4830,4</a:t>
                      </a:r>
                      <a:endParaRPr lang="ru-RU" sz="14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448">
                <a:tc>
                  <a:txBody>
                    <a:bodyPr/>
                    <a:lstStyle/>
                    <a:p>
                      <a:pPr marL="0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  <a:r>
                        <a:rPr lang="ru-RU" sz="1200" b="1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 РАСХОДОВ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6" marR="9144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348911,5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324973,7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342215,2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4087" name="Прямоугольник 3"/>
          <p:cNvSpPr>
            <a:spLocks noChangeArrowheads="1"/>
          </p:cNvSpPr>
          <p:nvPr/>
        </p:nvSpPr>
        <p:spPr bwMode="auto">
          <a:xfrm>
            <a:off x="7761287" y="1052513"/>
            <a:ext cx="17129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082675">
              <a:spcBef>
                <a:spcPct val="20000"/>
              </a:spcBef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</a:rPr>
              <a:t>тыс.рублей</a:t>
            </a:r>
          </a:p>
        </p:txBody>
      </p:sp>
      <p:pic>
        <p:nvPicPr>
          <p:cNvPr id="9" name="Рисунок 8" descr="6f47d3a9c78d28cd67e19cab8eb1a67d07d67f57_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9" y="116632"/>
            <a:ext cx="1857467" cy="111448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285319" y="625087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26</a:t>
            </a:r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62071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ПО ВИДАМ РАСХОДОВ</a:t>
            </a:r>
            <a:endParaRPr lang="ru-RU" sz="2400" b="1" i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одержимое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3837940184"/>
              </p:ext>
            </p:extLst>
          </p:nvPr>
        </p:nvGraphicFramePr>
        <p:xfrm>
          <a:off x="123826" y="327026"/>
          <a:ext cx="4829175" cy="381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236720" y="6220677"/>
            <a:ext cx="720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27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5169024" y="836712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84648" y="548680"/>
            <a:ext cx="162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2025 год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9304" y="3573016"/>
            <a:ext cx="1555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2027 год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128464" y="105273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12640" y="3501008"/>
            <a:ext cx="1195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2026 год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6537176" y="836712"/>
          <a:ext cx="309634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0" y="764704"/>
          <a:ext cx="633670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/>
        </p:nvGraphicFramePr>
        <p:xfrm>
          <a:off x="128464" y="3861048"/>
          <a:ext cx="3960440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/>
        </p:nvGraphicFramePr>
        <p:xfrm>
          <a:off x="6105128" y="3861048"/>
          <a:ext cx="35638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1" descr="images2123-assurance-de-pret-17-395x2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3357563"/>
            <a:ext cx="21320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Рисунок 9" descr="shutterstock_12196187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0" y="2825750"/>
            <a:ext cx="4679949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33889" y="-171449"/>
            <a:ext cx="5472112" cy="170021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ТАКОЕ МУНИЦИПАЛЬНАЯ ПРОГРАММА?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3" name="Picture 4" descr="http://cdn-nus-1.pinme.ru/tumb/600/photo/ef/27/ef278186d2942bfcf233530f17e625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99" y="1341439"/>
            <a:ext cx="15128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http://www.rbi18.ru/assets/uploads/images/8a00009ef7fc6b1b9353446c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464" y="0"/>
            <a:ext cx="1765952" cy="1196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1445397495"/>
              </p:ext>
            </p:extLst>
          </p:nvPr>
        </p:nvGraphicFramePr>
        <p:xfrm>
          <a:off x="-1599728" y="0"/>
          <a:ext cx="10569624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Рисунок 10" descr="vopros-otvet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1234" y="2204864"/>
            <a:ext cx="1828958" cy="1146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9309816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28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2914" y="1"/>
            <a:ext cx="655320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«ПРОГРАММНАЯ» </a:t>
            </a:r>
            <a:r>
              <a:rPr lang="ru-RU" sz="24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СТРУКТУРА РАСХОДОВ БЮДЖЕТА КОНЫШЕВСКОГО РАЙОНА КУРСКОЙ ОБЛАСТИ</a:t>
            </a:r>
          </a:p>
        </p:txBody>
      </p:sp>
      <p:graphicFrame>
        <p:nvGraphicFramePr>
          <p:cNvPr id="16" name="Group 1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73754041"/>
              </p:ext>
            </p:extLst>
          </p:nvPr>
        </p:nvGraphicFramePr>
        <p:xfrm>
          <a:off x="200026" y="1484314"/>
          <a:ext cx="9361485" cy="536055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240516"/>
                <a:gridCol w="1008160"/>
                <a:gridCol w="1008160"/>
                <a:gridCol w="1080171"/>
                <a:gridCol w="1008255"/>
                <a:gridCol w="1080076"/>
                <a:gridCol w="936147"/>
              </a:tblGrid>
              <a:tr h="1609857">
                <a:tc>
                  <a:txBody>
                    <a:bodyPr/>
                    <a:lstStyle/>
                    <a:p>
                      <a:pPr marL="406400" marR="0" lvl="0" indent="-40640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(план), тыс.рублей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(прогноз), тыс. рублей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год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(прогноз), тыс. рублей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9" marR="9750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754702">
                <a:tc>
                  <a:txBody>
                    <a:bodyPr/>
                    <a:lstStyle/>
                    <a:p>
                      <a:pPr marL="0" marR="0" lvl="0" indent="0" algn="just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БЮДЖЕТА КОНЫШЕВСКОГО РАЙОНА КУРСКОЙ ОБЛАСТИ, ВСЕГО: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348911,5</a:t>
                      </a: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100,0</a:t>
                      </a: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324973,7</a:t>
                      </a: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100,0</a:t>
                      </a: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342215,2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100,0</a:t>
                      </a: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19629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3414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У</a:t>
                      </a:r>
                      <a:r>
                        <a:rPr lang="ru-RU" sz="120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словно </a:t>
                      </a:r>
                      <a:r>
                        <a:rPr lang="ru-RU" sz="1200" u="none" strike="noStrike" dirty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утвержденные расходы</a:t>
                      </a:r>
                      <a:endParaRPr lang="ru-RU" sz="12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71515" marR="10321" marT="952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300" b="1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3896,0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lang="ru-RU" sz="1300" b="1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8667,2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2,5</a:t>
                      </a:r>
                      <a:endParaRPr lang="ru-RU" sz="1300" b="1" i="1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34144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реализацию муниципальных программ Конышевского района Курской области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307371,0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i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88,1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276889,4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i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85,2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289359,6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i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84,6</a:t>
                      </a: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8081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непрограммную деятельность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3" marR="39003" marT="36004" marB="36004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41540,5</a:t>
                      </a:r>
                    </a:p>
                  </a:txBody>
                  <a:tcPr marL="9526" marR="9526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11,9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44188,3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13,6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44188,4</a:t>
                      </a:r>
                      <a:endParaRPr lang="ru-RU" sz="13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12,9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21" marR="10321" marT="952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9213" name="Рисунок 16" descr="da21a1f5031a8c27f167e91bca7ab3d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584324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03572" y="625087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4134171"/>
              </p:ext>
            </p:extLst>
          </p:nvPr>
        </p:nvGraphicFramePr>
        <p:xfrm>
          <a:off x="704528" y="548680"/>
          <a:ext cx="8784976" cy="5976666"/>
        </p:xfrm>
        <a:graphic>
          <a:graphicData uri="http://schemas.openxmlformats.org/drawingml/2006/table">
            <a:tbl>
              <a:tblPr/>
              <a:tblGrid>
                <a:gridCol w="8219920"/>
                <a:gridCol w="565056"/>
              </a:tblGrid>
              <a:tr h="240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1.ОСНОВНЫЕ ПОНЯТИЯ, ТЕРМИНЫ И ОПРЕДЕЛЕНИЯ  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0398"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2.АДМИНИСТРАТИВНО-ТЕРРИТРИАЛЬНОЕ</a:t>
                      </a:r>
                      <a:r>
                        <a:rPr lang="ru-RU" sz="1300" b="1" kern="12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УСТРОЙСТВО КОНЫШЕВСКОГО РАЙОНА КУРСКОЙ ОБЛАСТИ</a:t>
                      </a:r>
                      <a:endParaRPr lang="ru-RU" sz="1300" b="1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0398"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 ГРАФИК ПОДГОТОВКИ И ИСПОЛНЕНИЯ БЮДЖЕТА КОНЫШЕВСКОГО РАЙОНА КУРСКОЙ ОБЛАСТИ, ОСНОВЫ СОСТАВЛЕНИЯ ПРОЕКТА  БЮДЖЕТА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43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4.ОСНОВНЫЕ НАПРАВЛЕНИЯ БЮДЖЕТНОЙ ПОЛИТИКИ КОНЫШЕВСКОГО</a:t>
                      </a:r>
                      <a:r>
                        <a:rPr lang="ru-RU" sz="1300" b="1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РАЙОНА</a:t>
                      </a: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КУРСКОЙ ОБЛАСТИ НА 2025 ГОД И НА ПЛАНОВЫЙ ПЕРИОД 2026 И 2027 ГОДОВ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4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5.ОСНОВНЫЕ НАПРАВЛЕНИЯ НАЛОГОВОЙ ПОЛИТИКИ КОНЫШЕВСКОГО РАЙОНА КУРСКОЙ ОБЛАСТИ НА 2025 ГОД И НА ПЛАНОВЫЙ ПЕРИОД 2026 И 2027 ГОДОВ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03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r>
                        <a:rPr lang="ru-RU" sz="1300" b="1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ОСНОВНЫЕ  ПОКАЗАТЕЛИ СОЦИАЛЬНО-ЭКОНОМИЧЕСКОГО РАЗВИТИЯ КОНЫШЕВСКОГО РАЙОНА КУРСКОЙ ОБЛАСТИ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35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7.ОСНОВНЫЕ ХАРАКТЕРИСТИКИ КОНСОЛИДИРОВАННОГО БЮДЖЕТА КОНЫШЕВСКОГО РАЙОНА  КУРСКОЙ ОБЛАСТИ НА 2025 ГОД И НА ПЛАНОВЫЙ ПЕРИОД 2026 И 2027 ГОДОВ  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43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 ОСНОВНЫЕ ХАРАКТЕРИСТИКИ БЮДЖЕТА КОНЫШЕВСКОГО РАЙОНА КУРСКОЙ ОБЛАСТИ НА 2025 ГОД И НА ПЛАНОВЫЙ ПЕРИОД 2026 И 2027 ГОДОВ 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9. ДОХОДЫ БЮДЖЕТА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2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10.РАСХОДЫ БЮДЖЕТА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2136">
                <a:tc>
                  <a:txBody>
                    <a:bodyPr/>
                    <a:lstStyle/>
                    <a:p>
                      <a:pPr marL="0" algn="l" defTabSz="79084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 МУНИЦИПАЛЬНЫЕ ПРОГРАММЫ КОНЫШЕВСКОГО РАЙОНА КУРСКОЙ ОБЛАСТИ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175">
                <a:tc>
                  <a:txBody>
                    <a:bodyPr/>
                    <a:lstStyle/>
                    <a:p>
                      <a:pPr algn="l"/>
                      <a:r>
                        <a:rPr lang="en-US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r>
                        <a:rPr lang="ru-RU" sz="1300" b="1" kern="12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ПУБЛИЧНЫЕ СЛУШАНИЯ</a:t>
                      </a:r>
                      <a:endParaRPr lang="ru-RU" sz="1300" b="1" kern="1200" dirty="0" smtClean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813">
                <a:tc>
                  <a:txBody>
                    <a:bodyPr/>
                    <a:lstStyle/>
                    <a:p>
                      <a:pPr algn="l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13. МУНИЦИПАЛЬНЫЙ ДОЛГ КОНЫШЕВСКОГО РАЙОНА КУРСКОЙ ОБЛАСТИ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2568">
                <a:tc>
                  <a:txBody>
                    <a:bodyPr/>
                    <a:lstStyle/>
                    <a:p>
                      <a:pPr algn="l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14. МИНИМИЗАЦИЯ БЮДЖЕТНЫХ РИСКОВ</a:t>
                      </a: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200">
                <a:tc>
                  <a:txBody>
                    <a:bodyPr/>
                    <a:lstStyle/>
                    <a:p>
                      <a:pPr marL="0" algn="l" defTabSz="79084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15.ДОПОЛНИТЕЛЬНАЯ ИНФОРМАЦИЯ</a:t>
                      </a:r>
                      <a:endParaRPr lang="ru-RU" sz="13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0200">
                <a:tc>
                  <a:txBody>
                    <a:bodyPr/>
                    <a:lstStyle/>
                    <a:p>
                      <a:pPr marL="0" algn="l" defTabSz="79084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 ГЛОССАРИЙ</a:t>
                      </a:r>
                      <a:endParaRPr lang="ru-RU" sz="13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7175">
                <a:tc>
                  <a:txBody>
                    <a:bodyPr/>
                    <a:lstStyle/>
                    <a:p>
                      <a:pPr marL="0" algn="l" defTabSz="790844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200" smtClean="0">
                          <a:solidFill>
                            <a:schemeClr val="tx2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17. КОНТАКТНАЯ ИНФОРМАЦИЯ ДЛЯ ВЗАИМОДЕЙСТВИЯ С ГРАЖДАНАМИ</a:t>
                      </a:r>
                      <a:endParaRPr lang="ru-RU" sz="13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</a:t>
                      </a:r>
                      <a:endParaRPr lang="ru-RU" sz="13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81338" y="61725"/>
            <a:ext cx="37909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СОДЕРЖАНИЕ</a:t>
            </a:r>
            <a:endParaRPr lang="ru-RU" sz="2400" b="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2800" b="0" dirty="0">
              <a:solidFill>
                <a:schemeClr val="tx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" y="765175"/>
            <a:ext cx="7527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24663" y="-39688"/>
            <a:ext cx="0" cy="11239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9888" y="0"/>
            <a:ext cx="6049962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«ПРОГРАММНАЯ» </a:t>
            </a:r>
            <a:r>
              <a:rPr lang="ru-RU" sz="22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СТРУКТУРА РАСХОДОВ БЮДЖЕТА КОНЫШЕВСКОГО РАЙОНА КУРСКОЙ ОБЛАСТИ</a:t>
            </a:r>
          </a:p>
        </p:txBody>
      </p:sp>
      <p:graphicFrame>
        <p:nvGraphicFramePr>
          <p:cNvPr id="16" name="Group 1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668853360"/>
              </p:ext>
            </p:extLst>
          </p:nvPr>
        </p:nvGraphicFramePr>
        <p:xfrm>
          <a:off x="344487" y="1509259"/>
          <a:ext cx="9217025" cy="478216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572797"/>
                <a:gridCol w="906593"/>
                <a:gridCol w="906593"/>
                <a:gridCol w="831042"/>
              </a:tblGrid>
              <a:tr h="851028">
                <a:tc>
                  <a:txBody>
                    <a:bodyPr/>
                    <a:lstStyle/>
                    <a:p>
                      <a:pPr marL="406400" marR="0" lvl="0" indent="-40640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3" marR="97503" marT="46800" marB="46800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(план), тыс.руб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3" marR="97503" marT="46800" marB="46800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(прогноз), тыс. руб.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503" marR="97503" marT="46800" marB="46800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год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(прогноз), тыс. руб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503" marR="97503" marT="46800" marB="46800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70790">
                <a:tc>
                  <a:txBody>
                    <a:bodyPr/>
                    <a:lstStyle/>
                    <a:p>
                      <a:pPr marL="841375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</a:p>
                  </a:txBody>
                  <a:tcPr marL="39001" marR="39001" marT="36000" marB="360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300" b="1" kern="1200" dirty="0" smtClean="0">
                          <a:solidFill>
                            <a:schemeClr val="tx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307371,0</a:t>
                      </a:r>
                    </a:p>
                  </a:txBody>
                  <a:tcPr marL="39001" marR="39001" marT="36000" marB="360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276889,4</a:t>
                      </a: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289359,6</a:t>
                      </a:r>
                      <a:endParaRPr lang="ru-RU" sz="1300" b="1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1. Развитие культуры Конышевского района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31521,8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32552,5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32552,5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2. Социальная поддержка граждан Конышевского района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25773,4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12314,7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12314,7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3. Развитие образования в Конышевском районе</a:t>
                      </a: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190358,8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183619,4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196903,6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23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4. Информационное обеспечение управления недвижимостью, реформирования и регулирования земельных и имущественных отношений в Конышевском районе Курской области</a:t>
                      </a:r>
                      <a:endParaRPr lang="ru-RU" sz="1200" baseline="0" dirty="0" smtClean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5. Охрана окружающей среды на территории Конышевского района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7387,0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779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6. Обеспечение доступным и комфортным жильем и коммунальными услугами граждан в Конышевском районе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2250,0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232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7. Повышение эффективности работы с молодежью, организация отдыха и оздоровления детей, молодежи, развитие физической культуры и спорта в Конышевском районе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12950,8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12715,0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12715,0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8. Развитие муниципальной службы в Конышевском районе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6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9. Сохранение и развитие архивного дела в Конышевском районе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452,6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356,6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356,6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20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10. Развитие  транспортной  системы,  обеспечение перевозки пассажиров в Конышевском районе Курской области и  безопасности дорожного движения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13303,2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9001" marR="39001" marT="36000" marB="36000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12467,0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12467,0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0248" name="Рисунок 18" descr="background-cash-coins-currency-dividends-finance-five-money-paper-five-thousand-rubles-notes-coins-money-cash-grandmother-salvage-background-wallpaper-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"/>
            <a:ext cx="14398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49" name="Рисунок 19" descr="background-cash-coins-currency-dividends-finance-five-money-paper-five-thousand-rubles-notes-coins-money-cash-grandmother-salvage-background-wallpaper-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6" y="1"/>
            <a:ext cx="14398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5317" y="6242447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2" y="765175"/>
            <a:ext cx="7527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824663" y="-39688"/>
            <a:ext cx="0" cy="11239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5925" y="0"/>
            <a:ext cx="6103938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«ПРОГРАММНАЯ» </a:t>
            </a:r>
            <a:r>
              <a:rPr lang="ru-RU" sz="22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СТРУКТУРА РАСХОДОВ БЮДЖЕТА КОНЫШЕВСКОГО РАЙОНА КУРСКОЙ ОБЛАСТИ </a:t>
            </a:r>
          </a:p>
        </p:txBody>
      </p:sp>
      <p:graphicFrame>
        <p:nvGraphicFramePr>
          <p:cNvPr id="20" name="Group 1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85428387"/>
              </p:ext>
            </p:extLst>
          </p:nvPr>
        </p:nvGraphicFramePr>
        <p:xfrm>
          <a:off x="128465" y="1556793"/>
          <a:ext cx="9288461" cy="468866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603516"/>
                <a:gridCol w="943359"/>
                <a:gridCol w="870793"/>
                <a:gridCol w="870793"/>
              </a:tblGrid>
              <a:tr h="1409730">
                <a:tc>
                  <a:txBody>
                    <a:bodyPr/>
                    <a:lstStyle/>
                    <a:p>
                      <a:pPr marL="406400" marR="0" lvl="0" indent="-40640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(план), тыс.руб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(прогноз), тыс. руб.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9" marR="9749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год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(прогноз), тыс. руб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9" marR="97499" marT="46805" marB="46805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53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11. Профилактика правонарушений в Конышевском районе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1267,3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1223,3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673,3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42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12. Создание условий для эффективного и ответственного управления муниципальными финансами, муниципальным долгом и повышение устойчивости бюджета Конышевского  района Курской 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21027,8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20326,6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20062,6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4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13. Развитие системы защиты информации в Администрации  Конышевском районе Курской области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20,0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365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14. Содействие занятости населения Конышевского района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473,3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493,3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493,3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4137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15. Противодействие злоупотреблению наркотиками в Конышевском районе Курской области</a:t>
                      </a: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12,0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4137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16. Защита населения и территорий от чрезвычайных ситуаций, обеспечение пожарной безопасности и безопасности людей на водных объектах Конышевского района Курской области</a:t>
                      </a:r>
                    </a:p>
                  </a:txBody>
                  <a:tcPr marL="38999" marR="38999" marT="36003" marB="36003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465,0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459,0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459,0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52" name="Рисунок 17" descr="nalog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0"/>
            <a:ext cx="1727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36118" y="6289576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36651" y="115889"/>
            <a:ext cx="8769349" cy="9366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«РАЗВИТИЕ ОБРАЗОВАНИЯ В КОНЫШЕВСКОМ РАЙОНЕ»</a:t>
            </a:r>
            <a:endParaRPr lang="ru-RU" sz="22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239" name="Номер слайда 2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52E172-501C-4F7C-BD7C-84DC0FFBA96F}" type="slidenum">
              <a:rPr lang="ru-RU" sz="1400">
                <a:solidFill>
                  <a:srgbClr val="FFFFFF"/>
                </a:solidFill>
              </a:rPr>
              <a:pPr eaLnBrk="1" hangingPunct="1"/>
              <a:t>32</a:t>
            </a:fld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273049" y="1196976"/>
            <a:ext cx="9144001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r>
              <a:rPr lang="ru-RU" sz="1500" i="1" u="sng" kern="0" dirty="0">
                <a:latin typeface="Arial" pitchFamily="34" charset="0"/>
                <a:ea typeface="+mj-ea"/>
              </a:rPr>
              <a:t>Ответственный исполнитель: управление </a:t>
            </a:r>
            <a:r>
              <a:rPr lang="ru-RU" sz="1500" i="1" u="sng" dirty="0">
                <a:latin typeface="Arial" pitchFamily="34" charset="0"/>
              </a:rPr>
              <a:t>образования Администрации Конышевского района  </a:t>
            </a:r>
            <a:r>
              <a:rPr lang="ru-RU" sz="1500" i="1" u="sng" kern="0" dirty="0">
                <a:latin typeface="Arial" pitchFamily="34" charset="0"/>
                <a:ea typeface="+mj-ea"/>
              </a:rPr>
              <a:t>Курской области</a:t>
            </a:r>
          </a:p>
          <a:p>
            <a:pPr defTabSz="935038" eaLnBrk="0" hangingPunct="0">
              <a:defRPr/>
            </a:pPr>
            <a:r>
              <a:rPr lang="ru-RU" sz="1600" i="1" dirty="0">
                <a:cs typeface="Times New Roman" pitchFamily="18" charset="0"/>
              </a:rPr>
              <a:t>    </a:t>
            </a: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 </a:t>
            </a:r>
            <a:endParaRPr lang="ru-RU" sz="1400" i="1" dirty="0">
              <a:cs typeface="Times New Roman" pitchFamily="18" charset="0"/>
            </a:endParaRPr>
          </a:p>
          <a:p>
            <a:pPr defTabSz="935038" eaLnBrk="0" hangingPunct="0"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 -  </a:t>
            </a:r>
            <a:r>
              <a:rPr lang="ru-RU" sz="1400" i="1" dirty="0" smtClean="0">
                <a:cs typeface="Times New Roman" pitchFamily="18" charset="0"/>
              </a:rPr>
              <a:t>190358,8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defTabSz="935038" eaLnBrk="0" hangingPunct="0"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 183619,4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defTabSz="935038" eaLnBrk="0" hangingPunct="0"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</a:t>
            </a:r>
            <a:r>
              <a:rPr lang="ru-RU" sz="1400" i="1" dirty="0" smtClean="0">
                <a:cs typeface="Times New Roman" pitchFamily="18" charset="0"/>
              </a:rPr>
              <a:t>– 196903,6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  <a:p>
            <a:pPr algn="ctr" defTabSz="935038" eaLnBrk="0" hangingPunct="0">
              <a:defRPr/>
            </a:pPr>
            <a:endParaRPr lang="ru-RU" sz="16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200025" y="2780929"/>
            <a:ext cx="90741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13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300" dirty="0">
                <a:cs typeface="Times New Roman" pitchFamily="18" charset="0"/>
              </a:rPr>
              <a:t>: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ru-RU" sz="1300" dirty="0">
                <a:cs typeface="Times New Roman" pitchFamily="18" charset="0"/>
              </a:rPr>
              <a:t>внедрение механизмов формирования и реализации современных моделей дошкольного, общего образования, обеспечивающих равные возможности для получения качественного образования в соответствии с требованиями инновационного развития экономики, современными потребностями общества и каждого гражданина, развитие и внедрение современных моделей успешной социализации детей;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ru-RU" sz="1300" dirty="0">
                <a:cs typeface="Times New Roman" pitchFamily="18" charset="0"/>
              </a:rPr>
              <a:t>обеспечение объективной информацией о качестве образования для принятия обоснованных управленческих решений на разных уровнях управления образованием, поддержка устойчивого развития системы образования, а также повышение уровня информированности потребителей образовательных услуг</a:t>
            </a:r>
          </a:p>
        </p:txBody>
      </p:sp>
      <p:sp>
        <p:nvSpPr>
          <p:cNvPr id="52229" name="AutoShape 6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0" name="AutoShape 8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1" name="AutoShape 10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2" name="AutoShape 12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3" name="AutoShape 14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4" name="AutoShape 16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5" name="AutoShape 18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6" name="AutoShape 20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7" name="AutoShape 22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2238" name="AutoShape 24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2240" name="Рисунок 27" descr="образование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5889"/>
            <a:ext cx="83661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3" descr="C:\Users\Danichev\Desktop\90 Конышевскому району\Образование\буклет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509120"/>
            <a:ext cx="372898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4" name="Picture 4" descr="C:\Users\Danichev\Desktop\90 Конышевскому району\Образование\буклет\Новая папка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340768"/>
            <a:ext cx="2519362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01473" y="6289576"/>
            <a:ext cx="7045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32</a:t>
            </a:r>
            <a:endParaRPr lang="ru-RU" dirty="0"/>
          </a:p>
        </p:txBody>
      </p:sp>
      <p:pic>
        <p:nvPicPr>
          <p:cNvPr id="22" name="Рисунок 21" descr="фото сади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5008" y="4509120"/>
            <a:ext cx="4176464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30" descr="no-translate-detected_23-21475049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4365104"/>
            <a:ext cx="2021011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29" descr="depositphotos_171323352-stock-illustration-happy-family-at-christmas-vect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4437112"/>
            <a:ext cx="2348929" cy="2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1021995" y="1256897"/>
            <a:ext cx="8569326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r>
              <a:rPr lang="ru-RU" sz="1500" i="1" u="sng" kern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</a:rPr>
              <a:t>Ответственный исполнитель</a:t>
            </a:r>
            <a:r>
              <a:rPr lang="ru-RU" sz="1500" i="1" u="sng" kern="0" dirty="0">
                <a:solidFill>
                  <a:schemeClr val="tx1"/>
                </a:solidFill>
                <a:latin typeface="Arial" pitchFamily="34" charset="0"/>
                <a:ea typeface="+mj-ea"/>
              </a:rPr>
              <a:t>: </a:t>
            </a:r>
            <a:r>
              <a:rPr lang="ru-RU" sz="1500" dirty="0">
                <a:latin typeface="Arial" panose="020B0604020202020204" pitchFamily="34" charset="0"/>
              </a:rPr>
              <a:t>Отдел социальной защиты населения </a:t>
            </a:r>
            <a:r>
              <a:rPr lang="ru-RU" sz="1500" dirty="0" smtClean="0">
                <a:latin typeface="Arial" panose="020B0604020202020204" pitchFamily="34" charset="0"/>
              </a:rPr>
              <a:t>Администрации Конышевского </a:t>
            </a:r>
            <a:r>
              <a:rPr lang="ru-RU" sz="1500" dirty="0">
                <a:latin typeface="Arial" panose="020B0604020202020204" pitchFamily="34" charset="0"/>
              </a:rPr>
              <a:t>района Курской области </a:t>
            </a:r>
            <a:endParaRPr lang="ru-RU" sz="1500" i="1" u="sng" kern="0" dirty="0">
              <a:solidFill>
                <a:srgbClr val="FF0000"/>
              </a:solidFill>
              <a:latin typeface="Arial" pitchFamily="34" charset="0"/>
              <a:ea typeface="+mj-ea"/>
            </a:endParaRPr>
          </a:p>
        </p:txBody>
      </p:sp>
      <p:grpSp>
        <p:nvGrpSpPr>
          <p:cNvPr id="53254" name="Группа 33"/>
          <p:cNvGrpSpPr>
            <a:grpSpLocks/>
          </p:cNvGrpSpPr>
          <p:nvPr/>
        </p:nvGrpSpPr>
        <p:grpSpPr bwMode="auto">
          <a:xfrm>
            <a:off x="128588" y="115889"/>
            <a:ext cx="9288462" cy="1225550"/>
            <a:chOff x="154285" y="-2"/>
            <a:chExt cx="9751715" cy="922340"/>
          </a:xfrm>
        </p:grpSpPr>
        <p:sp>
          <p:nvSpPr>
            <p:cNvPr id="20" name="Заголовок 4"/>
            <p:cNvSpPr txBox="1">
              <a:spLocks/>
            </p:cNvSpPr>
            <p:nvPr/>
          </p:nvSpPr>
          <p:spPr>
            <a:xfrm>
              <a:off x="1087623" y="-2"/>
              <a:ext cx="8818377" cy="922340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ru-RU" sz="2000" i="1" cap="small" dirty="0">
                  <a:solidFill>
                    <a:srgbClr val="99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j-ea"/>
                </a:rPr>
                <a:t>МУНИЦИПАЛЬНАЯ ПРОГРАММА КОНЫШЕВСКОГО РАЙОНА КУРСКОЙ ОБЛАСТИ «СОЦИАЛЬНАЯ ПОДДЕРЖКА ГРАЖДАН КОНЫШЕВСКОГО РАЙОНА КУРСКОЙ ОБЛАСТИ»</a:t>
              </a:r>
            </a:p>
          </p:txBody>
        </p:sp>
        <p:pic>
          <p:nvPicPr>
            <p:cNvPr id="22" name="Рисунок 21" descr="depositphotos_120152846-stock-photo-colorful-painted-human-hand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285" y="1"/>
              <a:ext cx="908720" cy="908720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</p:grpSp>
      <p:pic>
        <p:nvPicPr>
          <p:cNvPr id="32" name="Рисунок 31" descr="priemnaya-semya-770x4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7256" y="2996952"/>
            <a:ext cx="2160240" cy="131858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3" name="Рисунок 32" descr="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503" y="4941168"/>
            <a:ext cx="2058546" cy="13833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" name="Прямоугольник 22"/>
          <p:cNvSpPr/>
          <p:nvPr/>
        </p:nvSpPr>
        <p:spPr>
          <a:xfrm rot="10800000" flipV="1">
            <a:off x="561364" y="2445900"/>
            <a:ext cx="56157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400" dirty="0">
                <a:cs typeface="Times New Roman" pitchFamily="18" charset="0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>
                <a:cs typeface="Times New Roman" pitchFamily="18" charset="0"/>
              </a:rPr>
              <a:t>рост благосостояния граждан- получателей мер социальной поддержки;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>
                <a:cs typeface="Times New Roman" pitchFamily="18" charset="0"/>
              </a:rPr>
              <a:t>повышение доступности социального обслуживания населения;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>
                <a:cs typeface="Times New Roman" pitchFamily="18" charset="0"/>
              </a:rPr>
              <a:t> улучшение демографической ситуации</a:t>
            </a:r>
          </a:p>
        </p:txBody>
      </p:sp>
      <p:sp>
        <p:nvSpPr>
          <p:cNvPr id="53258" name="Прямоугольник 11"/>
          <p:cNvSpPr>
            <a:spLocks noChangeArrowheads="1"/>
          </p:cNvSpPr>
          <p:nvPr/>
        </p:nvSpPr>
        <p:spPr bwMode="auto">
          <a:xfrm>
            <a:off x="6321426" y="1916831"/>
            <a:ext cx="3095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 бюджете</a:t>
            </a:r>
            <a:endParaRPr lang="ru-RU" sz="1400" i="1" dirty="0">
              <a:cs typeface="Times New Roman" pitchFamily="18" charset="0"/>
            </a:endParaRPr>
          </a:p>
          <a:p>
            <a:pPr algn="ctr"/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25773,4 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12314,7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- 12314,7 тыс</a:t>
            </a:r>
            <a:r>
              <a:rPr lang="ru-RU" sz="1400" i="1" dirty="0">
                <a:cs typeface="Times New Roman" pitchFamily="18" charset="0"/>
              </a:rPr>
              <a:t>. рублей.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0980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33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65177" y="115888"/>
            <a:ext cx="8796362" cy="115287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«ОБЕСПЕЧЕНИЕ ДОСТУПНЫМ И КОМФОРТНЫМ ЖИЛЬЕМ И КОММУНАЛЬНЫМИ УСЛУГАМИ ГРАЖДАН В КОНЫШЕВСКОМ РАЙОНЕ КУРСКОЙ ОБЛАСТИ»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275" name="TextBox 11"/>
          <p:cNvSpPr txBox="1">
            <a:spLocks noChangeArrowheads="1"/>
          </p:cNvSpPr>
          <p:nvPr/>
        </p:nvSpPr>
        <p:spPr bwMode="auto">
          <a:xfrm>
            <a:off x="3608389" y="1844675"/>
            <a:ext cx="3144837" cy="255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ru-RU" sz="13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300" dirty="0"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20000"/>
              </a:lnSpc>
            </a:pPr>
            <a:r>
              <a:rPr lang="ru-RU" sz="1300" dirty="0">
                <a:cs typeface="Times New Roman" pitchFamily="18" charset="0"/>
              </a:rPr>
              <a:t>-повышение доступности жилья и качества жилищного обеспечения граждан в Конышевском  районе Курской области;</a:t>
            </a:r>
          </a:p>
          <a:p>
            <a:pPr eaLnBrk="1" hangingPunct="1">
              <a:lnSpc>
                <a:spcPct val="120000"/>
              </a:lnSpc>
            </a:pPr>
            <a:r>
              <a:rPr lang="ru-RU" sz="1300" dirty="0">
                <a:cs typeface="Times New Roman" pitchFamily="18" charset="0"/>
              </a:rPr>
              <a:t>-обеспечение комфортной среды обитания и жизнедеятельности; </a:t>
            </a:r>
          </a:p>
          <a:p>
            <a:pPr eaLnBrk="1" hangingPunct="1">
              <a:lnSpc>
                <a:spcPct val="120000"/>
              </a:lnSpc>
            </a:pPr>
            <a:r>
              <a:rPr lang="ru-RU" sz="1300" dirty="0">
                <a:cs typeface="Times New Roman" pitchFamily="18" charset="0"/>
              </a:rPr>
              <a:t>-повышение качества и надежности предоставления жилищно-коммунальных услуг населению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-303211" y="1125538"/>
            <a:ext cx="9906001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r" defTabSz="935038" eaLnBrk="0" hangingPunct="0">
              <a:defRPr/>
            </a:pPr>
            <a:r>
              <a:rPr lang="ru-RU" sz="1500" i="1" u="sng" kern="0" dirty="0" smtClean="0">
                <a:latin typeface="Arial" panose="020B0604020202020204" pitchFamily="34" charset="0"/>
                <a:ea typeface="+mj-ea"/>
              </a:rPr>
              <a:t>Ответственный </a:t>
            </a: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исполнитель: </a:t>
            </a:r>
            <a:r>
              <a:rPr lang="ru-RU" sz="1500" dirty="0">
                <a:latin typeface="Arial" panose="020B0604020202020204" pitchFamily="34" charset="0"/>
              </a:rPr>
              <a:t>Администрация Конышевского района Курской области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pic>
        <p:nvPicPr>
          <p:cNvPr id="20" name="Рисунок 19" descr="1201768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464" y="0"/>
            <a:ext cx="836712" cy="836712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609185" y="2132856"/>
            <a:ext cx="296548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 на 2025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 2250,0 </a:t>
            </a:r>
            <a:r>
              <a:rPr lang="ru-RU" sz="1400" i="1" dirty="0">
                <a:cs typeface="Times New Roman" pitchFamily="18" charset="0"/>
              </a:rPr>
              <a:t>тыс. </a:t>
            </a:r>
            <a:r>
              <a:rPr lang="ru-RU" sz="1400" i="1" dirty="0" smtClean="0">
                <a:cs typeface="Times New Roman" pitchFamily="18" charset="0"/>
              </a:rPr>
              <a:t>рублей, на 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50,0 </a:t>
            </a:r>
            <a:r>
              <a:rPr lang="ru-RU" sz="1400" i="1" dirty="0">
                <a:cs typeface="Times New Roman" pitchFamily="18" charset="0"/>
              </a:rPr>
              <a:t>тыс. рублей,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– </a:t>
            </a:r>
            <a:r>
              <a:rPr lang="ru-RU" sz="1400" i="1" dirty="0" smtClean="0">
                <a:cs typeface="Times New Roman" pitchFamily="18" charset="0"/>
              </a:rPr>
              <a:t>50,0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</p:txBody>
      </p:sp>
      <p:pic>
        <p:nvPicPr>
          <p:cNvPr id="54281" name="Picture 3" descr="C:\Users\Danichev\Desktop\90 Конышевскому району\Строительство\Газ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7" y="2028826"/>
            <a:ext cx="3024906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4" descr="C:\Users\Danichev\Desktop\90 Конышевскому району\Строительство\Вода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4706646"/>
            <a:ext cx="2400300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5" descr="C:\Users\Danichev\Desktop\90 Конышевскому району\Для блокнотов\Фок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795839"/>
            <a:ext cx="338296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34</a:t>
            </a:r>
            <a:endParaRPr lang="ru-RU" dirty="0"/>
          </a:p>
        </p:txBody>
      </p:sp>
      <p:pic>
        <p:nvPicPr>
          <p:cNvPr id="12" name="Рисунок 11" descr="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0912" y="4509120"/>
            <a:ext cx="2420888" cy="22048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9" descr="kak-vybrat-professij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4797152"/>
            <a:ext cx="3456384" cy="1751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08089" y="0"/>
            <a:ext cx="8353424" cy="11255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«СОДЕЙСТВИЕ ЗАНЯТОСТИ НАСЕЛЕНИЯ КОНЫШЕВСКОГО РАЙОНА»</a:t>
            </a:r>
            <a:endParaRPr lang="ru-RU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 rot="10800000" flipV="1">
            <a:off x="1568450" y="1196976"/>
            <a:ext cx="79216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just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Управление экономики, труда, земельных и имущественных отношений Администрации Конышевского района 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273051" y="1773238"/>
            <a:ext cx="47513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и задачи Программы :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создание условий развития эффективного рынка труда района;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-обеспечение государственных гарантий по содействию реализации прав граждан на полную, продуктивную и свободно избранную занятость;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-оказание социальной поддержки безработным гражданам.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содействие гражданам в поиске подходящей работы, а работодателям в подборе необходимых работников;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содействие занятости граждан, испытывающих трудности в поиске работы;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развитие трудовых ресурсов, снижение дисбаланса на рынке труда;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поддержка предпринимательской инициативы безработных граждан;</a:t>
            </a:r>
          </a:p>
          <a:p>
            <a:pPr algn="just"/>
            <a:r>
              <a:rPr lang="ru-RU" sz="1200" dirty="0">
                <a:solidFill>
                  <a:srgbClr val="17375E"/>
                </a:solidFill>
                <a:cs typeface="Times New Roman" pitchFamily="18" charset="0"/>
              </a:rPr>
              <a:t>осуществление социальных выплат гражданам, признанным в установленном порядке безработными </a:t>
            </a:r>
          </a:p>
        </p:txBody>
      </p:sp>
      <p:pic>
        <p:nvPicPr>
          <p:cNvPr id="17" name="Рисунок 16" descr="estudo_de_viabilidade_econom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64" y="116632"/>
            <a:ext cx="1120453" cy="764704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19" name="Рисунок 18" descr="frof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3080" y="2780928"/>
            <a:ext cx="211982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961112" y="177281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 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год-  </a:t>
            </a:r>
            <a:r>
              <a:rPr lang="ru-RU" sz="1400" i="1" dirty="0" smtClean="0">
                <a:cs typeface="Times New Roman" pitchFamily="18" charset="0"/>
              </a:rPr>
              <a:t>473,3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indent="9000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493,3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indent="90000" algn="ctr"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493,3 тыс</a:t>
            </a:r>
            <a:r>
              <a:rPr lang="ru-RU" sz="1400" i="1" dirty="0">
                <a:cs typeface="Times New Roman" pitchFamily="18" charset="0"/>
              </a:rPr>
              <a:t>. рублей.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23179" y="6228643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35</a:t>
            </a:r>
            <a:endParaRPr lang="ru-RU" dirty="0"/>
          </a:p>
        </p:txBody>
      </p:sp>
      <p:pic>
        <p:nvPicPr>
          <p:cNvPr id="12" name="Рисунок 11" descr="2019_02_25_maman.jp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5048" y="4725144"/>
            <a:ext cx="40324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97013" y="2"/>
            <a:ext cx="7993062" cy="126876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«РАЗВИТИЕ КУЛЬТУРЫ КОНЫШЕВСКОГО РАЙОНА КУРСКОЙ ОБЛАСТИ»</a:t>
            </a:r>
            <a:endParaRPr lang="ru-RU" sz="2000" b="1" i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1568624" y="1484784"/>
            <a:ext cx="7489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just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отдел по вопросам культуры, молодежи, физической культуре и спорту администрации Конышевского района 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56324" name="TextBox 11"/>
          <p:cNvSpPr txBox="1">
            <a:spLocks noChangeArrowheads="1"/>
          </p:cNvSpPr>
          <p:nvPr/>
        </p:nvSpPr>
        <p:spPr bwMode="auto">
          <a:xfrm rot="10800000" flipV="1">
            <a:off x="200026" y="2230642"/>
            <a:ext cx="5400675" cy="13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Aft>
                <a:spcPts val="300"/>
              </a:spcAft>
            </a:pPr>
            <a:r>
              <a:rPr lang="ru-RU" sz="1300" i="1" u="sng" dirty="0">
                <a:solidFill>
                  <a:srgbClr val="7030A0"/>
                </a:solidFill>
                <a:cs typeface="Times New Roman" pitchFamily="18" charset="0"/>
              </a:rPr>
              <a:t> Цели муниципальной программы</a:t>
            </a:r>
            <a:r>
              <a:rPr lang="ru-RU" sz="1300" dirty="0">
                <a:cs typeface="Times New Roman" pitchFamily="18" charset="0"/>
              </a:rPr>
              <a:t>:</a:t>
            </a:r>
          </a:p>
          <a:p>
            <a:pPr algn="l" eaLnBrk="1" hangingPunct="1">
              <a:spcAft>
                <a:spcPts val="300"/>
              </a:spcAft>
            </a:pPr>
            <a:r>
              <a:rPr lang="ru-RU" sz="1300" dirty="0">
                <a:cs typeface="Times New Roman" pitchFamily="18" charset="0"/>
              </a:rPr>
              <a:t>-обеспечение прав населения Конышевского района на доступ к культурным ценностям;  </a:t>
            </a:r>
          </a:p>
          <a:p>
            <a:pPr algn="just" eaLnBrk="1" hangingPunct="1"/>
            <a:r>
              <a:rPr lang="ru-RU" sz="1300" dirty="0">
                <a:cs typeface="Times New Roman" pitchFamily="18" charset="0"/>
              </a:rPr>
              <a:t>- обеспечение прав граждан, проживающих на территории Конышевского района, в сфере культуры, информации и образования</a:t>
            </a:r>
            <a:endParaRPr lang="ru-RU" sz="1300" b="0" i="1" dirty="0">
              <a:latin typeface="Arial" pitchFamily="34" charset="0"/>
            </a:endParaRPr>
          </a:p>
        </p:txBody>
      </p:sp>
      <p:pic>
        <p:nvPicPr>
          <p:cNvPr id="11" name="Рисунок 10" descr="mus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0"/>
            <a:ext cx="1058177" cy="10527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6327" name="Picture 2" descr="C:\Users\Danichev\Desktop\90 Конышевскому району\голубь ми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0" y="4005264"/>
            <a:ext cx="226695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3" descr="C:\Users\Danichev\Desktop\90 Конышевскому району\Культура и Молодежь\Открытое сердц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030412"/>
            <a:ext cx="3203576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Прямоугольник 9"/>
          <p:cNvSpPr>
            <a:spLocks noChangeArrowheads="1"/>
          </p:cNvSpPr>
          <p:nvPr/>
        </p:nvSpPr>
        <p:spPr bwMode="auto">
          <a:xfrm rot="10800000" flipV="1">
            <a:off x="5889625" y="2505066"/>
            <a:ext cx="3384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i="1" dirty="0">
                <a:cs typeface="Times New Roman" pitchFamily="18" charset="0"/>
              </a:rPr>
              <a:t>Предусмотрено в бюджете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 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31521,8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32552,5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32552,5 тыс</a:t>
            </a:r>
            <a:r>
              <a:rPr lang="ru-RU" sz="1400" i="1" dirty="0">
                <a:cs typeface="Times New Roman" pitchFamily="18" charset="0"/>
              </a:rPr>
              <a:t>. рублей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9347115" y="6267287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36</a:t>
            </a:r>
            <a:endParaRPr lang="ru-RU" dirty="0"/>
          </a:p>
        </p:txBody>
      </p:sp>
      <p:pic>
        <p:nvPicPr>
          <p:cNvPr id="12" name="Рисунок 11" descr="yzqGOXt6xt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5128" y="4005064"/>
            <a:ext cx="3478123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97013" y="2"/>
            <a:ext cx="7993062" cy="126876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«ПРОТИВОДЕЙСТВИЕ ЗЛОУПОТРЕБЛЕНИЮ НАРКОТИКАМИ В КОНЫШЕВСКОМ РАЙОНЕ КУРСКОЙ ОБЛАСТИ»</a:t>
            </a:r>
            <a:endParaRPr lang="ru-RU" sz="2000" b="1" i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1568624" y="1484784"/>
            <a:ext cx="74898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just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отдел по вопросам культуры, молодежи, физической культуре и спорту администрации Конышевского района 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56324" name="TextBox 11"/>
          <p:cNvSpPr txBox="1">
            <a:spLocks noChangeArrowheads="1"/>
          </p:cNvSpPr>
          <p:nvPr/>
        </p:nvSpPr>
        <p:spPr bwMode="auto">
          <a:xfrm rot="10800000" flipV="1">
            <a:off x="200026" y="2199864"/>
            <a:ext cx="540067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Aft>
                <a:spcPts val="300"/>
              </a:spcAft>
            </a:pPr>
            <a:r>
              <a:rPr lang="ru-RU" sz="1300" i="1" u="sng" dirty="0">
                <a:solidFill>
                  <a:srgbClr val="7030A0"/>
                </a:solidFill>
                <a:cs typeface="Times New Roman" pitchFamily="18" charset="0"/>
              </a:rPr>
              <a:t> Цели муниципальной программы</a:t>
            </a:r>
            <a:r>
              <a:rPr lang="ru-RU" sz="1300" dirty="0" smtClean="0">
                <a:cs typeface="Times New Roman" pitchFamily="18" charset="0"/>
              </a:rPr>
              <a:t>:</a:t>
            </a:r>
          </a:p>
          <a:p>
            <a:pPr algn="l" eaLnBrk="1" hangingPunct="1">
              <a:spcAft>
                <a:spcPts val="300"/>
              </a:spcAft>
            </a:pPr>
            <a:endParaRPr lang="ru-RU" sz="1300" dirty="0">
              <a:cs typeface="Times New Roman" pitchFamily="18" charset="0"/>
            </a:endParaRPr>
          </a:p>
          <a:p>
            <a:pPr algn="l"/>
            <a:r>
              <a:rPr lang="ru-RU" sz="1400" b="0" dirty="0" smtClean="0"/>
              <a:t>- снижение уровня заболеваемости населения наркоманией;</a:t>
            </a:r>
          </a:p>
          <a:p>
            <a:pPr algn="l"/>
            <a:endParaRPr lang="ru-RU" sz="1400" b="0" dirty="0" smtClean="0"/>
          </a:p>
          <a:p>
            <a:pPr algn="l"/>
            <a:r>
              <a:rPr lang="ru-RU" sz="1400" b="0" dirty="0" smtClean="0"/>
              <a:t>- предупреждение, выявление и пресечение незаконного оборота наркотиков</a:t>
            </a:r>
            <a:endParaRPr lang="ru-RU" sz="1400" b="0" dirty="0"/>
          </a:p>
        </p:txBody>
      </p:sp>
      <p:sp>
        <p:nvSpPr>
          <p:cNvPr id="56330" name="Прямоугольник 9"/>
          <p:cNvSpPr>
            <a:spLocks noChangeArrowheads="1"/>
          </p:cNvSpPr>
          <p:nvPr/>
        </p:nvSpPr>
        <p:spPr bwMode="auto">
          <a:xfrm rot="10800000" flipV="1">
            <a:off x="5889625" y="2505066"/>
            <a:ext cx="3384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i="1" dirty="0">
                <a:cs typeface="Times New Roman" pitchFamily="18" charset="0"/>
              </a:rPr>
              <a:t>Предусмотрено в бюджете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 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–0,0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12,0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algn="ctr"/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12,0 тыс</a:t>
            </a:r>
            <a:r>
              <a:rPr lang="ru-RU" sz="1400" i="1" dirty="0">
                <a:cs typeface="Times New Roman" pitchFamily="18" charset="0"/>
              </a:rPr>
              <a:t>. рублей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9347115" y="6267287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37</a:t>
            </a:r>
            <a:endParaRPr lang="ru-RU" dirty="0"/>
          </a:p>
        </p:txBody>
      </p:sp>
      <p:pic>
        <p:nvPicPr>
          <p:cNvPr id="76802" name="Picture 2" descr="Книга против наркотиков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3789040"/>
            <a:ext cx="4219575" cy="2759969"/>
          </a:xfrm>
          <a:prstGeom prst="rect">
            <a:avLst/>
          </a:prstGeom>
          <a:noFill/>
        </p:spPr>
      </p:pic>
      <p:pic>
        <p:nvPicPr>
          <p:cNvPr id="76804" name="Picture 4" descr="Без наркотиков!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016" y="3717032"/>
            <a:ext cx="3995167" cy="2880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7" descr="5428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5" y="188640"/>
            <a:ext cx="1007988" cy="7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52551" y="332658"/>
            <a:ext cx="8232774" cy="1800199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«ПОВЫШЕНИЕ ЭФФЕКТИВНОСТИ РАБОТЫ С МОЛОДЕЖЬЮ, ОРГАНИЗАЦИЯ ОТДЫХА И ОЗДОРОВЛЕНИЕ ДЕТЕЙ, МОЛОДЕЖИ, РАЗВИТИЕ ФИЗИЧЕСКОЙ КУЛЬТУРЫ И СПОРТА В КОНЫШЕВСКОМ РАЙОНЕ КУРСКОЙ ОБЛАСТИ»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704851" y="2349501"/>
            <a:ext cx="87852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just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отдел по вопросам культуры, молодежи, физической культуре и спорту администрации Конышевского района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57349" name="TextBox 11"/>
          <p:cNvSpPr txBox="1">
            <a:spLocks noChangeArrowheads="1"/>
          </p:cNvSpPr>
          <p:nvPr/>
        </p:nvSpPr>
        <p:spPr bwMode="auto">
          <a:xfrm>
            <a:off x="273051" y="2997201"/>
            <a:ext cx="4319588" cy="36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889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200" dirty="0"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sz="1200" dirty="0">
                <a:cs typeface="Times New Roman" pitchFamily="18" charset="0"/>
              </a:rPr>
              <a:t>- повышение эффективности реализации молодежной политики;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sz="1200" dirty="0">
                <a:cs typeface="Times New Roman" pitchFamily="18" charset="0"/>
              </a:rPr>
              <a:t>- формирование потребности населения Конышевского района Курской области в систематических занятиях физической культурой и спортом;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sz="1200" dirty="0">
                <a:cs typeface="Times New Roman" pitchFamily="18" charset="0"/>
              </a:rPr>
              <a:t>- создание условий, обеспечивающих повышение мотивации жителей Конышевского района Курской области к регулярным занятиям физической культурой и спортом и ведению здорового образа жизни;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sz="1200" dirty="0">
                <a:cs typeface="Times New Roman" pitchFamily="18" charset="0"/>
              </a:rPr>
              <a:t>  - совершенствование спортивной инфраструктуры и материально-технической базы для занятия физической культурой и массовым спортом;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sz="1200" dirty="0">
                <a:cs typeface="Times New Roman" pitchFamily="18" charset="0"/>
              </a:rPr>
              <a:t>- создание благоприятных условий для развития системы оздоровления и отдыха детей в  Конышевском  районе Курской области.</a:t>
            </a:r>
            <a:endParaRPr lang="ru-RU" sz="1200" b="0" i="1" dirty="0">
              <a:latin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0800000" flipV="1">
            <a:off x="5783262" y="2879263"/>
            <a:ext cx="320198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 smtClean="0">
                <a:cs typeface="Times New Roman" pitchFamily="18" charset="0"/>
              </a:rPr>
              <a:t> </a:t>
            </a: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2025 год – 12950,8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год </a:t>
            </a:r>
            <a:r>
              <a:rPr lang="ru-RU" sz="1400" i="1" dirty="0">
                <a:cs typeface="Times New Roman" pitchFamily="18" charset="0"/>
              </a:rPr>
              <a:t>– </a:t>
            </a:r>
            <a:r>
              <a:rPr lang="ru-RU" sz="1400" i="1" dirty="0" smtClean="0">
                <a:cs typeface="Times New Roman" pitchFamily="18" charset="0"/>
              </a:rPr>
              <a:t>12715,0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12715,0 тыс</a:t>
            </a:r>
            <a:r>
              <a:rPr lang="ru-RU" sz="1400" i="1" dirty="0">
                <a:cs typeface="Times New Roman" pitchFamily="18" charset="0"/>
              </a:rPr>
              <a:t>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9" y="6261293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38</a:t>
            </a:r>
            <a:endParaRPr lang="ru-RU" dirty="0"/>
          </a:p>
        </p:txBody>
      </p:sp>
      <p:pic>
        <p:nvPicPr>
          <p:cNvPr id="10" name="Рисунок 9" descr="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8984" y="4149080"/>
            <a:ext cx="2590264" cy="1728192"/>
          </a:xfrm>
          <a:prstGeom prst="rect">
            <a:avLst/>
          </a:prstGeom>
        </p:spPr>
      </p:pic>
      <p:pic>
        <p:nvPicPr>
          <p:cNvPr id="11" name="Рисунок 10" descr="8JLAt9FHx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7296" y="4005064"/>
            <a:ext cx="1526169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Рисунок 5" descr="uchebnik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5" y="0"/>
            <a:ext cx="1327898" cy="121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3989" y="1"/>
            <a:ext cx="8137525" cy="141287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«СОХРАНЕНИЕ И РАЗВИТИЕ АРХИВНОГО ДЕЛА В КОНЫШЕВСКОМ РАЙОНЕ КУРСКОЙ ОБЛАСТИ»</a:t>
            </a:r>
            <a:endParaRPr lang="ru-RU" sz="2000" b="1" i="1" dirty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1208089" y="1484313"/>
            <a:ext cx="84248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архивный отдел Администрации Конышевского района  Курской области 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58373" name="Прямоугольник 14"/>
          <p:cNvSpPr>
            <a:spLocks noChangeArrowheads="1"/>
          </p:cNvSpPr>
          <p:nvPr/>
        </p:nvSpPr>
        <p:spPr bwMode="auto">
          <a:xfrm>
            <a:off x="128588" y="2636839"/>
            <a:ext cx="2664172" cy="23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88900" algn="ctr">
              <a:lnSpc>
                <a:spcPct val="110000"/>
              </a:lnSpc>
            </a:pP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200" dirty="0">
                <a:cs typeface="Times New Roman" pitchFamily="18" charset="0"/>
              </a:rPr>
              <a:t>: создание эффективной системы организации хранения, комплектования, учета и использования документов архивного отдела Администрации Конышевского района Курской области  в соответствии с законодательством Российской  Федерации в интересах граждан, общества и государства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2576736" y="2125427"/>
            <a:ext cx="3816424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2025 год – 452,6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 356,6 тыс</a:t>
            </a:r>
            <a:r>
              <a:rPr lang="ru-RU" sz="1400" i="1" dirty="0">
                <a:cs typeface="Times New Roman" pitchFamily="18" charset="0"/>
              </a:rPr>
              <a:t>. рублей,</a:t>
            </a:r>
          </a:p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356,6 </a:t>
            </a:r>
            <a:r>
              <a:rPr lang="ru-RU" sz="1400" i="1" dirty="0">
                <a:cs typeface="Times New Roman" pitchFamily="18" charset="0"/>
              </a:rPr>
              <a:t>тыс. рублей.</a:t>
            </a:r>
          </a:p>
        </p:txBody>
      </p:sp>
      <p:pic>
        <p:nvPicPr>
          <p:cNvPr id="58376" name="Рисунок 7" descr="архив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5" y="2025425"/>
            <a:ext cx="3495639" cy="241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Рисунок 6" descr="архив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81" y="4077072"/>
            <a:ext cx="32400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17497" y="6309321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39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472" y="116632"/>
            <a:ext cx="4464496" cy="28803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36382" eaLnBrk="1" hangingPunct="1">
              <a:defRPr/>
            </a:pP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ЧТО ТАКОЕ БЮДЖЕТ ДЛЯ ГРАЖДАН?</a:t>
            </a:r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36976" y="1700808"/>
            <a:ext cx="5040560" cy="4680520"/>
          </a:xfrm>
          <a:gradFill>
            <a:gsLst>
              <a:gs pos="0">
                <a:srgbClr val="CCFFCC"/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indent="11113" eaLnBrk="1" hangingPunct="1">
              <a:buFontTx/>
              <a:buNone/>
              <a:defRPr/>
            </a:pPr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</a:rPr>
              <a:t>БЮДЖЕТ ДЛЯ ГРАЖДАН </a:t>
            </a:r>
            <a:r>
              <a:rPr lang="ru-RU" sz="2400" dirty="0" smtClean="0">
                <a:latin typeface="Times New Roman" pitchFamily="18" charset="0"/>
              </a:rPr>
              <a:t>– это упрощенная версия бюджетного документа, которая использует неформальный язык и доступные форматы, чтобы облегчить для граждан понимание бюджета. Он содержит информационно-аналитический материал, доступный для широкого круга неподготовленных пользователей</a:t>
            </a:r>
          </a:p>
        </p:txBody>
      </p:sp>
      <p:pic>
        <p:nvPicPr>
          <p:cNvPr id="145410" name="Picture 2" descr="https://ob-zor.ru/sites/default/files/pubs/ekonomika/20160201-pravitelstvo-predlagaet-vvesti-dopolnitelnyy-platezh-s-rabotayushchih-grazhdan-v-2-na/pen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3068960"/>
            <a:ext cx="1728192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5412" name="Picture 4" descr="http://bm.img.com.ua/berlin/storage/orig/2/73/5491f793d9f1c2dcf3fbb90aee582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696" y="3140968"/>
            <a:ext cx="244827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5413" name="Picture 5" descr="C:\Users\Bezuglova_I\Desktop\бюджет-портфель-1200x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16632"/>
            <a:ext cx="2376264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5414" name="Picture 6" descr="C:\Users\Bezuglova_I\Desktop\semya83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7296" y="116632"/>
            <a:ext cx="2016224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5416" name="Picture 8" descr="http://rekvest.ru/wp-content/uploads/2016/09/acbf17dca076404b2078b0d4b135530d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4725144"/>
            <a:ext cx="1800200" cy="161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5419" name="Picture 11" descr="C:\Users\Bezuglova_I\Desktop\ФОНЫ\iJ0SP5IA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4728" y="5229200"/>
            <a:ext cx="1872208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273481" y="6237313"/>
            <a:ext cx="40267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ransition spd="med" advTm="1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nimBg="1"/>
      <p:bldP spid="2580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Рисунок 17" descr="i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0"/>
            <a:ext cx="120196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 bwMode="auto">
          <a:xfrm rot="10800000" flipV="1">
            <a:off x="0" y="1512079"/>
            <a:ext cx="9906000" cy="33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r>
              <a:rPr lang="ru-RU" sz="1500" i="1" u="sng" kern="0" dirty="0">
                <a:latin typeface="Arial" pitchFamily="34" charset="0"/>
                <a:ea typeface="+mj-ea"/>
              </a:rPr>
              <a:t>Ответственный исполнитель: </a:t>
            </a:r>
            <a:r>
              <a:rPr lang="ru-RU" sz="1500" i="1" u="sng" kern="0" dirty="0" smtClean="0">
                <a:latin typeface="Arial" pitchFamily="34" charset="0"/>
                <a:ea typeface="+mj-ea"/>
              </a:rPr>
              <a:t>Администрация Конышевского района Курской </a:t>
            </a:r>
            <a:r>
              <a:rPr lang="ru-RU" sz="1500" i="1" u="sng" kern="0" dirty="0">
                <a:latin typeface="Arial" pitchFamily="34" charset="0"/>
                <a:ea typeface="+mj-ea"/>
              </a:rPr>
              <a:t>области</a:t>
            </a:r>
          </a:p>
        </p:txBody>
      </p:sp>
      <p:sp>
        <p:nvSpPr>
          <p:cNvPr id="59396" name="TextBox 11"/>
          <p:cNvSpPr txBox="1">
            <a:spLocks noChangeArrowheads="1"/>
          </p:cNvSpPr>
          <p:nvPr/>
        </p:nvSpPr>
        <p:spPr bwMode="auto">
          <a:xfrm>
            <a:off x="3512840" y="2132857"/>
            <a:ext cx="3384377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Aft>
                <a:spcPts val="300"/>
              </a:spcAft>
            </a:pPr>
            <a:r>
              <a:rPr lang="ru-RU" sz="1200" i="1" u="sng" dirty="0" smtClean="0">
                <a:solidFill>
                  <a:srgbClr val="7030A0"/>
                </a:solidFill>
                <a:cs typeface="Times New Roman" pitchFamily="18" charset="0"/>
              </a:rPr>
              <a:t>Цель </a:t>
            </a: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муниципальной программы</a:t>
            </a:r>
            <a:r>
              <a:rPr lang="ru-RU" sz="1200" dirty="0">
                <a:solidFill>
                  <a:srgbClr val="444D26"/>
                </a:solidFill>
                <a:cs typeface="Times New Roman" pitchFamily="18" charset="0"/>
              </a:rPr>
              <a:t>: </a:t>
            </a:r>
            <a:endParaRPr lang="ru-RU" sz="1200" dirty="0" smtClean="0">
              <a:solidFill>
                <a:srgbClr val="444D26"/>
              </a:solidFill>
              <a:cs typeface="Times New Roman" pitchFamily="18" charset="0"/>
            </a:endParaRPr>
          </a:p>
          <a:p>
            <a:pPr algn="l" eaLnBrk="1" hangingPunct="1">
              <a:spcAft>
                <a:spcPts val="300"/>
              </a:spcAft>
            </a:pPr>
            <a:r>
              <a:rPr lang="ru-RU" sz="1200" dirty="0" smtClean="0"/>
              <a:t>Обеспечение безопасности информационных систем Администрации Конышевского района Курской области в соответствии с требованиями действующего законодательства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30429" y="188641"/>
            <a:ext cx="8446984" cy="1342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МУНИЦИПАЛЬНАЯ ПРОГРАММА КОНЫШЕВСКОГО РАЙОНА КУРСКОЙ ОБЛАСТИ </a:t>
            </a:r>
            <a:r>
              <a:rPr lang="ru-RU" sz="2000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«РАЗВИТИЕ СИСТЕМЫ ЗАЩИТЫ ИНФОРМАЦИИ В АДМИНИСТРАЦИИ КОНЫШЕВСКОГО РАЙОНА КУРСКОЙ ОБЛАСТИ»</a:t>
            </a:r>
            <a:endParaRPr lang="ru-RU" sz="2000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9399" name="Рисунок 19" descr="00000343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9" y="3776179"/>
            <a:ext cx="33115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estudo_de_viabilidade_econo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1232" y="4070602"/>
            <a:ext cx="2304256" cy="15726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 descr="im_20150406185545_145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481" y="5013176"/>
            <a:ext cx="2520280" cy="1260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Рисунок 22" descr="radmin_solutions_educa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092" y="3325958"/>
            <a:ext cx="2304257" cy="12673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Рисунок 23" descr="so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13241" y="2007698"/>
            <a:ext cx="2232247" cy="16741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Прямоугольник 1"/>
          <p:cNvSpPr/>
          <p:nvPr/>
        </p:nvSpPr>
        <p:spPr>
          <a:xfrm>
            <a:off x="272481" y="1988841"/>
            <a:ext cx="2952327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defRPr/>
            </a:pPr>
            <a:r>
              <a:rPr lang="ru-RU" sz="1400" i="1" dirty="0">
                <a:solidFill>
                  <a:srgbClr val="444D26"/>
                </a:solidFill>
                <a:cs typeface="Times New Roman" pitchFamily="18" charset="0"/>
              </a:rPr>
              <a:t>Предусмотрено в бюджете </a:t>
            </a:r>
          </a:p>
          <a:p>
            <a:pPr lvl="0"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defRPr/>
            </a:pPr>
            <a:r>
              <a:rPr lang="ru-RU" sz="1400" i="1" dirty="0" smtClean="0">
                <a:solidFill>
                  <a:srgbClr val="444D26"/>
                </a:solidFill>
                <a:cs typeface="Times New Roman" pitchFamily="18" charset="0"/>
              </a:rPr>
              <a:t>на 2025 </a:t>
            </a:r>
            <a:r>
              <a:rPr lang="ru-RU" sz="1400" i="1" dirty="0">
                <a:solidFill>
                  <a:srgbClr val="444D26"/>
                </a:solidFill>
                <a:cs typeface="Times New Roman" pitchFamily="18" charset="0"/>
              </a:rPr>
              <a:t>год – </a:t>
            </a:r>
            <a:r>
              <a:rPr lang="ru-RU" sz="1400" i="1" dirty="0" smtClean="0">
                <a:solidFill>
                  <a:srgbClr val="444D26"/>
                </a:solidFill>
                <a:cs typeface="Times New Roman" pitchFamily="18" charset="0"/>
              </a:rPr>
              <a:t>20,0 </a:t>
            </a:r>
            <a:r>
              <a:rPr lang="ru-RU" sz="1400" i="1" dirty="0">
                <a:solidFill>
                  <a:srgbClr val="444D26"/>
                </a:solidFill>
                <a:cs typeface="Times New Roman" pitchFamily="18" charset="0"/>
              </a:rPr>
              <a:t>тыс. рублей, </a:t>
            </a:r>
          </a:p>
          <a:p>
            <a:pPr lvl="0"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defRPr/>
            </a:pPr>
            <a:r>
              <a:rPr lang="ru-RU" sz="1400" i="1" dirty="0">
                <a:solidFill>
                  <a:srgbClr val="444D26"/>
                </a:solidFill>
                <a:cs typeface="Times New Roman" pitchFamily="18" charset="0"/>
              </a:rPr>
              <a:t>на </a:t>
            </a:r>
            <a:r>
              <a:rPr lang="ru-RU" sz="1400" i="1" dirty="0" smtClean="0">
                <a:solidFill>
                  <a:srgbClr val="444D26"/>
                </a:solidFill>
                <a:cs typeface="Times New Roman" pitchFamily="18" charset="0"/>
              </a:rPr>
              <a:t>2026 </a:t>
            </a:r>
            <a:r>
              <a:rPr lang="ru-RU" sz="1400" i="1" dirty="0">
                <a:solidFill>
                  <a:srgbClr val="444D26"/>
                </a:solidFill>
                <a:cs typeface="Times New Roman" pitchFamily="18" charset="0"/>
              </a:rPr>
              <a:t>год – </a:t>
            </a:r>
            <a:r>
              <a:rPr lang="ru-RU" sz="1400" i="1" dirty="0" smtClean="0">
                <a:solidFill>
                  <a:srgbClr val="444D26"/>
                </a:solidFill>
                <a:cs typeface="Times New Roman" pitchFamily="18" charset="0"/>
              </a:rPr>
              <a:t>50,0 </a:t>
            </a:r>
            <a:r>
              <a:rPr lang="ru-RU" sz="1400" i="1" dirty="0">
                <a:solidFill>
                  <a:srgbClr val="444D26"/>
                </a:solidFill>
                <a:cs typeface="Times New Roman" pitchFamily="18" charset="0"/>
              </a:rPr>
              <a:t>тыс. </a:t>
            </a:r>
            <a:r>
              <a:rPr lang="ru-RU" sz="1400" i="1" dirty="0" smtClean="0">
                <a:solidFill>
                  <a:srgbClr val="444D26"/>
                </a:solidFill>
                <a:cs typeface="Times New Roman" pitchFamily="18" charset="0"/>
              </a:rPr>
              <a:t>рублей,</a:t>
            </a:r>
          </a:p>
          <a:p>
            <a:pPr lvl="0"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BC29"/>
              </a:buClr>
              <a:defRPr/>
            </a:pPr>
            <a:r>
              <a:rPr lang="ru-RU" sz="1400" i="1" dirty="0" smtClean="0">
                <a:solidFill>
                  <a:srgbClr val="444D26"/>
                </a:solidFill>
                <a:cs typeface="Times New Roman" pitchFamily="18" charset="0"/>
              </a:rPr>
              <a:t>на 2027 год – 50,0 тыс. рублей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4030" y="6195842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40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81114" y="0"/>
            <a:ext cx="8624888" cy="162877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«РАЗВИТИЕ ТРАНСПОРТНОЙ СИСТЕМЫ, ОБЕСПЕЧЕНИЕ ПЕРЕВОЗКИ ПАССАЖИРОВ  В КОНЫШЕВСКОМ РАЙОНЕ КУРСКОЙ ОБЛАСТИ И БЕЗОПАСНОСТИ ДОРОЖНОГО ДВИЖЕНИЯ»</a:t>
            </a:r>
            <a:endParaRPr lang="ru-RU" sz="2000" b="1" i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3800872" y="1628800"/>
            <a:ext cx="5728893" cy="5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endParaRPr lang="ru-RU" sz="1500" i="1" u="sng" kern="0" dirty="0" smtClean="0">
              <a:latin typeface="Arial" panose="020B0604020202020204" pitchFamily="34" charset="0"/>
              <a:ea typeface="+mj-ea"/>
            </a:endParaRPr>
          </a:p>
          <a:p>
            <a:pPr algn="ctr" defTabSz="935038" eaLnBrk="0" hangingPunct="0">
              <a:defRPr/>
            </a:pPr>
            <a:endParaRPr lang="ru-RU" sz="1500" i="1" u="sng" kern="0" dirty="0" smtClean="0">
              <a:latin typeface="Arial" panose="020B0604020202020204" pitchFamily="34" charset="0"/>
              <a:ea typeface="+mj-ea"/>
            </a:endParaRPr>
          </a:p>
          <a:p>
            <a:pPr algn="ctr" defTabSz="935038" eaLnBrk="0" hangingPunct="0">
              <a:defRPr/>
            </a:pPr>
            <a:r>
              <a:rPr lang="ru-RU" sz="1500" i="1" u="sng" kern="0" dirty="0" smtClean="0">
                <a:latin typeface="Arial" panose="020B0604020202020204" pitchFamily="34" charset="0"/>
                <a:ea typeface="+mj-ea"/>
              </a:rPr>
              <a:t>Ответственный </a:t>
            </a: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исполнитель: </a:t>
            </a:r>
            <a:r>
              <a:rPr lang="ru-RU" sz="1500" dirty="0">
                <a:latin typeface="Arial" panose="020B0604020202020204" pitchFamily="34" charset="0"/>
              </a:rPr>
              <a:t>Отдел строительства, архитектуры и ЖКХ Администрации Конышевского </a:t>
            </a:r>
            <a:r>
              <a:rPr lang="ru-RU" sz="1500" dirty="0" smtClean="0">
                <a:latin typeface="Arial" panose="020B0604020202020204" pitchFamily="34" charset="0"/>
              </a:rPr>
              <a:t>района</a:t>
            </a:r>
          </a:p>
          <a:p>
            <a:pPr algn="ctr" defTabSz="935038" eaLnBrk="0" hangingPunct="0">
              <a:defRPr/>
            </a:pP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sp>
        <p:nvSpPr>
          <p:cNvPr id="100356" name="TextBox 11"/>
          <p:cNvSpPr txBox="1">
            <a:spLocks noChangeArrowheads="1"/>
          </p:cNvSpPr>
          <p:nvPr/>
        </p:nvSpPr>
        <p:spPr bwMode="auto">
          <a:xfrm>
            <a:off x="560389" y="3141664"/>
            <a:ext cx="496867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9000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200" dirty="0">
                <a:cs typeface="Times New Roman" pitchFamily="18" charset="0"/>
              </a:rPr>
              <a:t>:</a:t>
            </a:r>
          </a:p>
          <a:p>
            <a:pPr indent="9000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200" dirty="0">
                <a:cs typeface="Times New Roman" pitchFamily="18" charset="0"/>
              </a:rPr>
              <a:t>1.Развитие современной и эффективной транспортной инфраструктуры, обеспечивающей ускорение товародвижения и снижение транспортных издержек в экономике. </a:t>
            </a:r>
          </a:p>
          <a:p>
            <a:pPr indent="9000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200" dirty="0">
                <a:cs typeface="Times New Roman" pitchFamily="18" charset="0"/>
              </a:rPr>
              <a:t>2.Повышение доступности и качества услуг транспортного комплекса для населения.</a:t>
            </a:r>
          </a:p>
          <a:p>
            <a:pPr indent="9000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200" dirty="0">
                <a:cs typeface="Times New Roman" pitchFamily="18" charset="0"/>
              </a:rPr>
              <a:t>3.Повышение безопасности дорожного движения.</a:t>
            </a:r>
          </a:p>
        </p:txBody>
      </p:sp>
      <p:pic>
        <p:nvPicPr>
          <p:cNvPr id="17" name="Рисунок 16" descr="tran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95669" cy="1196752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97835" y="1700214"/>
            <a:ext cx="3435085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 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13303,2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12467,0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indent="9000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12467,0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</p:txBody>
      </p:sp>
      <p:pic>
        <p:nvPicPr>
          <p:cNvPr id="60424" name="Picture 2" descr="C:\Users\Danichev\Desktop\90 Конышевскому району\Строительство\Дорог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6" y="4497728"/>
            <a:ext cx="3052763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3" descr="C:\Users\Danichev\Desktop\90 Конышевскому району\Строительство\Дорог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20" y="4804116"/>
            <a:ext cx="31130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knf091fa06aaeb10b5477c95d1ad588950e_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666" y="2348880"/>
            <a:ext cx="3600450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41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150" y="333374"/>
            <a:ext cx="7689850" cy="172747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 КУРСКОЙ ОБЛАСТИ  «СОЗДАНИЕ УСЛОВИЙ ДЛЯ ЭФФЕКТИВНОГО И ОТВЕТСТВЕННОГО УПРАВЛЕНИЯ МУНИЦИПАЛЬНЫМИ ФИНАНСАМИ, МУНИЦИПАЛЬНЫМ ДОЛГОМ И ПОВЫШЕНИЯ УСТОЙЧИВОСТИ БЮДЖЕТА КОНЫШЕВСКОГО РАЙОНА КУРСКОЙ ОБЛАСТИ»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 bwMode="auto">
          <a:xfrm rot="10800000" flipV="1">
            <a:off x="344486" y="2060848"/>
            <a:ext cx="9113839" cy="57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just" defTabSz="935038" eaLnBrk="0" hangingPunct="0">
              <a:defRPr/>
            </a:pPr>
            <a:r>
              <a:rPr lang="ru-RU" sz="1500" i="1" u="sng" kern="0" dirty="0">
                <a:latin typeface="Arial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cs typeface="Times New Roman" pitchFamily="18" charset="0"/>
              </a:rPr>
              <a:t>Управление финансов Администрации </a:t>
            </a:r>
            <a:r>
              <a:rPr lang="ru-RU" sz="1500" dirty="0" smtClean="0">
                <a:cs typeface="Times New Roman" pitchFamily="18" charset="0"/>
              </a:rPr>
              <a:t>Конышевского района </a:t>
            </a:r>
            <a:r>
              <a:rPr lang="ru-RU" sz="1500" dirty="0">
                <a:cs typeface="Times New Roman" pitchFamily="18" charset="0"/>
              </a:rPr>
              <a:t>Курской области</a:t>
            </a:r>
            <a:endParaRPr lang="ru-RU" sz="1500" i="1" u="sng" kern="0" dirty="0">
              <a:latin typeface="Arial" pitchFamily="34" charset="0"/>
              <a:ea typeface="+mj-ea"/>
            </a:endParaRPr>
          </a:p>
        </p:txBody>
      </p:sp>
      <p:pic>
        <p:nvPicPr>
          <p:cNvPr id="31746" name="Picture 2" descr="https://www.kelownanow.com/files/31137749_x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3" y="116632"/>
            <a:ext cx="1783313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961113" y="2636838"/>
            <a:ext cx="324003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 бюджете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 – </a:t>
            </a:r>
            <a:r>
              <a:rPr lang="ru-RU" sz="1400" i="1" dirty="0" smtClean="0">
                <a:cs typeface="Times New Roman" pitchFamily="18" charset="0"/>
              </a:rPr>
              <a:t>21027,8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 – </a:t>
            </a:r>
            <a:r>
              <a:rPr lang="ru-RU" sz="1400" i="1" dirty="0" smtClean="0">
                <a:cs typeface="Times New Roman" pitchFamily="18" charset="0"/>
              </a:rPr>
              <a:t>20326,6 тыс</a:t>
            </a:r>
            <a:r>
              <a:rPr lang="ru-RU" sz="1400" i="1" dirty="0">
                <a:cs typeface="Times New Roman" pitchFamily="18" charset="0"/>
              </a:rPr>
              <a:t>. рублей,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– </a:t>
            </a:r>
            <a:r>
              <a:rPr lang="ru-RU" sz="1400" i="1" dirty="0" smtClean="0">
                <a:cs typeface="Times New Roman" pitchFamily="18" charset="0"/>
              </a:rPr>
              <a:t>20062,6 тыс</a:t>
            </a:r>
            <a:r>
              <a:rPr lang="ru-RU" sz="1400" i="1" dirty="0">
                <a:cs typeface="Times New Roman" pitchFamily="18" charset="0"/>
              </a:rPr>
              <a:t>. рублей</a:t>
            </a:r>
            <a:endParaRPr lang="ru-RU" sz="1400" dirty="0">
              <a:cs typeface="+mn-cs"/>
            </a:endParaRPr>
          </a:p>
        </p:txBody>
      </p:sp>
      <p:pic>
        <p:nvPicPr>
          <p:cNvPr id="62473" name="Рисунок 4" descr="2442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4581128"/>
            <a:ext cx="2664991" cy="2033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00472" y="2575634"/>
            <a:ext cx="5397418" cy="20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lvl="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A5B592"/>
              </a:buClr>
              <a:buSzPct val="70000"/>
              <a:defRPr/>
            </a:pPr>
            <a:r>
              <a:rPr lang="ru-RU" sz="1200" b="0" i="1" u="sng" dirty="0">
                <a:solidFill>
                  <a:srgbClr val="7030A0"/>
                </a:solidFill>
                <a:cs typeface="Times New Roman" pitchFamily="18" charset="0"/>
              </a:rPr>
              <a:t>Цели  муниципальной программы</a:t>
            </a:r>
            <a:r>
              <a:rPr lang="ru-RU" sz="1200" b="0" dirty="0">
                <a:solidFill>
                  <a:srgbClr val="FFFFFF"/>
                </a:solidFill>
                <a:cs typeface="Times New Roman" pitchFamily="18" charset="0"/>
              </a:rPr>
              <a:t>:</a:t>
            </a:r>
          </a:p>
          <a:p>
            <a:pPr marL="274320" lvl="0" indent="88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Wingdings"/>
              <a:buChar char=""/>
              <a:defRPr/>
            </a:pPr>
            <a:r>
              <a:rPr lang="ru-RU" sz="1200" b="0" dirty="0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-обеспечение исполнения расходных  обязательств </a:t>
            </a:r>
            <a:r>
              <a:rPr lang="ru-RU" sz="1200" b="0" dirty="0" smtClean="0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Конышевского района </a:t>
            </a:r>
            <a:r>
              <a:rPr lang="ru-RU" sz="1200" b="0" dirty="0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Курской области на основе долгосрочной сбалансированности  и устойчивости  бюджетной системы  Конышевского района Курской области, оптимальной налоговой и долговой нагрузки и повышения  эффективности использования бюджетных средств; </a:t>
            </a:r>
            <a:endParaRPr lang="ru-RU" sz="1200" b="0" dirty="0" smtClean="0">
              <a:solidFill>
                <a:srgbClr val="444D26">
                  <a:lumMod val="75000"/>
                </a:srgbClr>
              </a:solidFill>
              <a:cs typeface="Times New Roman" pitchFamily="18" charset="0"/>
            </a:endParaRPr>
          </a:p>
          <a:p>
            <a:pPr marL="274320" lvl="0" indent="88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Wingdings"/>
              <a:buChar char=""/>
              <a:defRPr/>
            </a:pPr>
            <a:r>
              <a:rPr lang="ru-RU" sz="1200" b="0" dirty="0" smtClean="0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-</a:t>
            </a:r>
            <a:r>
              <a:rPr lang="ru-RU" sz="1200" b="0" dirty="0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содействие муниципальным образованиям </a:t>
            </a:r>
            <a:r>
              <a:rPr lang="ru-RU" sz="1200" b="0" dirty="0" err="1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Конышевского</a:t>
            </a:r>
            <a:r>
              <a:rPr lang="ru-RU" sz="1200" b="0" dirty="0">
                <a:solidFill>
                  <a:srgbClr val="444D26">
                    <a:lumMod val="75000"/>
                  </a:srgbClr>
                </a:solidFill>
                <a:cs typeface="Times New Roman" pitchFamily="18" charset="0"/>
              </a:rPr>
              <a:t>  района Курской области в решении вопросов </a:t>
            </a:r>
            <a:r>
              <a:rPr lang="ru-RU" sz="1200" dirty="0" err="1" smtClean="0">
                <a:cs typeface="Times New Roman" pitchFamily="18" charset="0"/>
              </a:rPr>
              <a:t>Конышевского</a:t>
            </a:r>
            <a:r>
              <a:rPr lang="ru-RU" sz="1200" dirty="0" smtClean="0">
                <a:cs typeface="Times New Roman" pitchFamily="18" charset="0"/>
              </a:rPr>
              <a:t>  района.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2887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42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9024" y="3943534"/>
            <a:ext cx="4392488" cy="253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8589" y="115888"/>
            <a:ext cx="7848600" cy="180094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 «ИНФОРМАЦИОННОЕ ОБЕСПЕЧЕНИЕ УПРАВЛЕНИЯ НЕДВИЖИМОСТЬЮ, РЕФОРМИРОВАНИЯ И РЕГУЛИРОВАНИЯ ЗЕМЕЛЬНЫХ И ИМУЩЕСТВЕННЫХ ОТНОШЕНИЙ В КОНЫШЕВСКОМ РАЙОНЕ  КУРСКОЙ ОБЛАСТИ»</a:t>
            </a:r>
            <a:endParaRPr lang="ru-RU" sz="2000" b="1" i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 rot="10800000" flipV="1">
            <a:off x="1" y="2132856"/>
            <a:ext cx="7458075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Управление экономики, труда, земельных и имущественных отношений Администрации Конышевского района</a:t>
            </a:r>
            <a:endParaRPr lang="ru-RU" sz="1500" u="sng" kern="0" dirty="0">
              <a:latin typeface="Arial" panose="020B0604020202020204" pitchFamily="34" charset="0"/>
              <a:ea typeface="+mj-ea"/>
            </a:endParaRPr>
          </a:p>
        </p:txBody>
      </p:sp>
      <p:pic>
        <p:nvPicPr>
          <p:cNvPr id="31748" name="Picture 4" descr="https://investments.academic.ru/pictures/investments/img1968080_dohod_na_investit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328" y="260648"/>
            <a:ext cx="180020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88505" y="4149080"/>
            <a:ext cx="5832648" cy="190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</a:t>
            </a:r>
            <a:r>
              <a:rPr lang="ru-RU" sz="1200" dirty="0">
                <a:cs typeface="Times New Roman" pitchFamily="18" charset="0"/>
              </a:rPr>
              <a:t>Повышение эффективности управления муниципальным имуществом и земельными ресурсами Конышевского района на основе современных принципов и методов управления, а также оптимизация состава муниципальной собственности и увеличение поступлений в бюджет от управления и распоряжения муниципальным имуществом и земельными участками, находящимися в муниципальной собственности муниципального района «Конышевский район» Курской области и  государственная собственность на которые не разграничена</a:t>
            </a:r>
          </a:p>
        </p:txBody>
      </p:sp>
      <p:pic>
        <p:nvPicPr>
          <p:cNvPr id="19" name="Рисунок 18" descr="analyticssud11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3160" y="2780928"/>
            <a:ext cx="3096345" cy="3191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704528" y="2564904"/>
            <a:ext cx="324036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 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100,0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100,0 </a:t>
            </a:r>
            <a:r>
              <a:rPr lang="ru-RU" sz="1400" i="1" dirty="0">
                <a:cs typeface="Times New Roman" pitchFamily="18" charset="0"/>
              </a:rPr>
              <a:t>тыс.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– </a:t>
            </a:r>
            <a:r>
              <a:rPr lang="ru-RU" sz="1400" i="1" dirty="0" smtClean="0">
                <a:cs typeface="Times New Roman" pitchFamily="18" charset="0"/>
              </a:rPr>
              <a:t>100,0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27664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43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18" descr="1046cae2956b89f040490ece2a8f52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26" y="1785276"/>
            <a:ext cx="3038476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3988" y="0"/>
            <a:ext cx="8208963" cy="10525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 «ПРОФИЛАКТИКА ПРАВОНАРУШЕНИЙ В КОНЫШЕВСКОМ РАЙОНЕ КУРСКОЙ ОБЛАСТИ»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-376236" y="1196976"/>
            <a:ext cx="9906001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r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Администрация Конышевского района  Курской области</a:t>
            </a:r>
            <a:endParaRPr lang="ru-RU" sz="1500" i="1" u="sng" kern="0" dirty="0">
              <a:latin typeface="Arial" pitchFamily="34" charset="0"/>
              <a:ea typeface="+mj-ea"/>
            </a:endParaRPr>
          </a:p>
          <a:p>
            <a:pPr algn="ctr" defTabSz="935038" eaLnBrk="0" hangingPunct="0">
              <a:defRPr/>
            </a:pPr>
            <a:endParaRPr lang="ru-RU" sz="1500" u="sng" kern="0" dirty="0">
              <a:latin typeface="Arial" panose="020B0604020202020204" pitchFamily="34" charset="0"/>
              <a:ea typeface="+mj-ea"/>
            </a:endParaRPr>
          </a:p>
        </p:txBody>
      </p:sp>
      <p:pic>
        <p:nvPicPr>
          <p:cNvPr id="14" name="Рисунок 13" descr="gmcg-budget-2015-summ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472" y="0"/>
            <a:ext cx="1224136" cy="81579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16496" y="2924944"/>
            <a:ext cx="56890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200" dirty="0">
                <a:cs typeface="Times New Roman" pitchFamily="18" charset="0"/>
              </a:rPr>
              <a:t>:</a:t>
            </a:r>
          </a:p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200" dirty="0">
                <a:cs typeface="Times New Roman" pitchFamily="18" charset="0"/>
              </a:rPr>
              <a:t>обеспечение общественной безопасности и безопасности граждан на территории Конышевского района Курской области; </a:t>
            </a:r>
          </a:p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200" dirty="0">
                <a:cs typeface="Times New Roman" pitchFamily="18" charset="0"/>
              </a:rPr>
              <a:t>устранение причин и условий, порождающих коррупцию;</a:t>
            </a:r>
          </a:p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200" dirty="0">
                <a:cs typeface="Times New Roman" pitchFamily="18" charset="0"/>
              </a:rPr>
              <a:t>повышение качества и эффективности работы системы профилактики преступлений и иных правонарушений ;</a:t>
            </a:r>
          </a:p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200" dirty="0">
                <a:cs typeface="Times New Roman" pitchFamily="18" charset="0"/>
              </a:rPr>
              <a:t>совершенствование системы социально-психологической и профессиональной реабилитации и адаптации лиц, освободившихся из мест лишения свободы, а также лиц без определенного места жительства;</a:t>
            </a:r>
          </a:p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200" dirty="0">
                <a:cs typeface="Times New Roman" pitchFamily="18" charset="0"/>
              </a:rPr>
              <a:t>повышение доверия общества к правоохранительным органам.</a:t>
            </a:r>
          </a:p>
        </p:txBody>
      </p:sp>
      <p:pic>
        <p:nvPicPr>
          <p:cNvPr id="64520" name="Рисунок 19" descr="0000031490-zak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933825"/>
            <a:ext cx="3357740" cy="25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40632" y="1557340"/>
            <a:ext cx="394419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 1267,3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год – 1223,3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673,3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44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3988" y="0"/>
            <a:ext cx="8208963" cy="10525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 «ОХРАНА ОКРУЖАЮЩЕЙ СРЕДЫ НА ТЕРРИТОРИИ КОНЫШЕВСКОГО РАЙОНА КУРСКОЙ ОБЛАСТИ»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-376236" y="1196976"/>
            <a:ext cx="9906001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ctr" defTabSz="935038" eaLnBrk="0" hangingPunct="0">
              <a:defRPr/>
            </a:pPr>
            <a:endParaRPr lang="ru-RU" sz="1500" i="1" u="sng" kern="0" dirty="0" smtClean="0">
              <a:latin typeface="Arial" panose="020B0604020202020204" pitchFamily="34" charset="0"/>
              <a:ea typeface="+mj-ea"/>
            </a:endParaRPr>
          </a:p>
          <a:p>
            <a:pPr algn="ctr" defTabSz="935038" eaLnBrk="0" hangingPunct="0">
              <a:defRPr/>
            </a:pPr>
            <a:r>
              <a:rPr lang="ru-RU" sz="1500" i="1" u="sng" kern="0" dirty="0" smtClean="0">
                <a:latin typeface="Arial" panose="020B0604020202020204" pitchFamily="34" charset="0"/>
                <a:ea typeface="+mj-ea"/>
              </a:rPr>
              <a:t>Ответственный </a:t>
            </a: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исполнитель</a:t>
            </a:r>
            <a:r>
              <a:rPr lang="ru-RU" sz="1500" i="1" u="sng" kern="0" dirty="0" smtClean="0">
                <a:latin typeface="Arial" panose="020B0604020202020204" pitchFamily="34" charset="0"/>
                <a:ea typeface="+mj-ea"/>
              </a:rPr>
              <a:t>:</a:t>
            </a:r>
            <a:r>
              <a:rPr lang="ru-RU" sz="1500" i="1" u="sng" kern="0" dirty="0" smtClean="0">
                <a:latin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</a:rPr>
              <a:t>Отдел строительства, архитектуры и ЖКХ Администрации Конышевского района</a:t>
            </a:r>
          </a:p>
          <a:p>
            <a:pPr algn="r" defTabSz="935038" eaLnBrk="0" hangingPunct="0">
              <a:defRPr/>
            </a:pPr>
            <a:endParaRPr lang="ru-RU" sz="1500" i="1" u="sng" kern="0" dirty="0">
              <a:latin typeface="Arial" pitchFamily="34" charset="0"/>
              <a:ea typeface="+mj-ea"/>
            </a:endParaRPr>
          </a:p>
          <a:p>
            <a:pPr algn="ctr" defTabSz="935038" eaLnBrk="0" hangingPunct="0">
              <a:defRPr/>
            </a:pPr>
            <a:endParaRPr lang="ru-RU" sz="1500" u="sng" kern="0" dirty="0">
              <a:latin typeface="Arial" panose="020B0604020202020204" pitchFamily="34" charset="0"/>
              <a:ea typeface="+mj-ea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6496" y="2924944"/>
            <a:ext cx="43924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200" i="1" u="sng" dirty="0">
                <a:solidFill>
                  <a:srgbClr val="7030A0"/>
                </a:solidFill>
                <a:cs typeface="Times New Roman" pitchFamily="18" charset="0"/>
              </a:rPr>
              <a:t>Цели муниципальной программы</a:t>
            </a:r>
            <a:r>
              <a:rPr lang="ru-RU" sz="1200" dirty="0" smtClean="0">
                <a:cs typeface="Times New Roman" pitchFamily="18" charset="0"/>
              </a:rPr>
              <a:t>:</a:t>
            </a:r>
          </a:p>
          <a:p>
            <a:pPr indent="90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200" dirty="0">
              <a:cs typeface="Times New Roman" pitchFamily="18" charset="0"/>
            </a:endParaRPr>
          </a:p>
          <a:p>
            <a:r>
              <a:rPr lang="ru-RU" sz="1200" b="0" dirty="0" smtClean="0"/>
              <a:t>-реализация мер, принимаемых Администрацией Конышевского района Курской области по созданию благоприятной и стабильной экологической обстановки на территории района.</a:t>
            </a:r>
          </a:p>
          <a:p>
            <a:endParaRPr lang="ru-RU" sz="1200" b="0" dirty="0" smtClean="0"/>
          </a:p>
          <a:p>
            <a:r>
              <a:rPr lang="ru-RU" sz="1200" b="0" dirty="0" smtClean="0"/>
              <a:t>-обеспечение населения Конышевского района Курской области</a:t>
            </a:r>
          </a:p>
          <a:p>
            <a:r>
              <a:rPr lang="ru-RU" sz="1200" b="0" dirty="0" smtClean="0"/>
              <a:t>экологически чистой питьевой водой</a:t>
            </a:r>
            <a:endParaRPr lang="ru-RU" sz="1200" b="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72481" y="1557340"/>
            <a:ext cx="367240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 7387,0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год – 100,0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100,0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45</a:t>
            </a:r>
            <a:endParaRPr lang="ru-RU" dirty="0"/>
          </a:p>
        </p:txBody>
      </p:sp>
      <p:pic>
        <p:nvPicPr>
          <p:cNvPr id="2050" name="Picture 2" descr="История и современность Конышевского района Курской области. выдающиеся зем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84" y="4653136"/>
            <a:ext cx="7056784" cy="1872208"/>
          </a:xfrm>
          <a:prstGeom prst="rect">
            <a:avLst/>
          </a:prstGeom>
          <a:noFill/>
        </p:spPr>
      </p:pic>
      <p:pic>
        <p:nvPicPr>
          <p:cNvPr id="2052" name="Picture 4" descr="Конышевского района Курской области является село Малое Городьково (до обра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024" y="1556792"/>
            <a:ext cx="4067175" cy="304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3988" y="0"/>
            <a:ext cx="8208963" cy="10525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КОНЫШЕВСКОГО РАЙОНА КУРСКОЙ ОБЛАСТИ  «РАЗВИТИЕ МУНИЦИПАЛЬНОЙ СЛУЖБЫ В КОНЫШЕВСКОМ РАЙОНЕ КУРСКОЙ ОБЛАСТИ »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 bwMode="auto">
          <a:xfrm>
            <a:off x="-376236" y="1196976"/>
            <a:ext cx="9906001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 anchor="ctr"/>
          <a:lstStyle/>
          <a:p>
            <a:pPr algn="r" defTabSz="935038" eaLnBrk="0" hangingPunct="0">
              <a:defRPr/>
            </a:pPr>
            <a:r>
              <a:rPr lang="ru-RU" sz="1500" i="1" u="sng" kern="0" dirty="0">
                <a:latin typeface="Arial" panose="020B0604020202020204" pitchFamily="34" charset="0"/>
                <a:ea typeface="+mj-ea"/>
              </a:rPr>
              <a:t>Ответственный исполнитель: </a:t>
            </a:r>
            <a:r>
              <a:rPr lang="ru-RU" sz="1500" dirty="0">
                <a:latin typeface="Arial" panose="020B0604020202020204" pitchFamily="34" charset="0"/>
              </a:rPr>
              <a:t>Администрация Конышевского района  Курской области</a:t>
            </a:r>
            <a:endParaRPr lang="ru-RU" sz="1500" i="1" u="sng" kern="0" dirty="0">
              <a:latin typeface="Arial" pitchFamily="34" charset="0"/>
              <a:ea typeface="+mj-ea"/>
            </a:endParaRPr>
          </a:p>
          <a:p>
            <a:pPr algn="ctr" defTabSz="935038" eaLnBrk="0" hangingPunct="0">
              <a:defRPr/>
            </a:pPr>
            <a:endParaRPr lang="ru-RU" sz="1500" u="sng" kern="0" dirty="0">
              <a:latin typeface="Arial" panose="020B0604020202020204" pitchFamily="34" charset="0"/>
              <a:ea typeface="+mj-e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6537" y="1557340"/>
            <a:ext cx="417646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Предусмотрено в </a:t>
            </a:r>
            <a:r>
              <a:rPr lang="ru-RU" sz="1400" i="1" dirty="0" smtClean="0">
                <a:cs typeface="Times New Roman" pitchFamily="18" charset="0"/>
              </a:rPr>
              <a:t>бюджете</a:t>
            </a:r>
            <a:endParaRPr lang="ru-RU" sz="1400" i="1" dirty="0">
              <a:cs typeface="Times New Roman" pitchFamily="18" charset="0"/>
            </a:endParaRP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 на </a:t>
            </a:r>
            <a:r>
              <a:rPr lang="ru-RU" sz="1400" i="1" dirty="0" smtClean="0">
                <a:cs typeface="Times New Roman" pitchFamily="18" charset="0"/>
              </a:rPr>
              <a:t>2025 </a:t>
            </a:r>
            <a:r>
              <a:rPr lang="ru-RU" sz="1400" i="1" dirty="0">
                <a:cs typeface="Times New Roman" pitchFamily="18" charset="0"/>
              </a:rPr>
              <a:t>год </a:t>
            </a:r>
            <a:r>
              <a:rPr lang="ru-RU" sz="1400" i="1" dirty="0" smtClean="0">
                <a:cs typeface="Times New Roman" pitchFamily="18" charset="0"/>
              </a:rPr>
              <a:t>– 20,0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2026 год – 50 тыс</a:t>
            </a:r>
            <a:r>
              <a:rPr lang="ru-RU" sz="1400" i="1" dirty="0">
                <a:cs typeface="Times New Roman" pitchFamily="18" charset="0"/>
              </a:rPr>
              <a:t>. рублей, </a:t>
            </a:r>
          </a:p>
          <a:p>
            <a:pPr indent="900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i="1" dirty="0">
                <a:cs typeface="Times New Roman" pitchFamily="18" charset="0"/>
              </a:rPr>
              <a:t>на </a:t>
            </a:r>
            <a:r>
              <a:rPr lang="ru-RU" sz="1400" i="1" dirty="0" smtClean="0">
                <a:cs typeface="Times New Roman" pitchFamily="18" charset="0"/>
              </a:rPr>
              <a:t>2027 </a:t>
            </a:r>
            <a:r>
              <a:rPr lang="ru-RU" sz="1400" i="1" dirty="0">
                <a:cs typeface="Times New Roman" pitchFamily="18" charset="0"/>
              </a:rPr>
              <a:t>год  - </a:t>
            </a:r>
            <a:r>
              <a:rPr lang="ru-RU" sz="1400" i="1" dirty="0" smtClean="0">
                <a:cs typeface="Times New Roman" pitchFamily="18" charset="0"/>
              </a:rPr>
              <a:t>50 </a:t>
            </a:r>
            <a:r>
              <a:rPr lang="ru-RU" sz="1400" i="1" dirty="0"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46</a:t>
            </a:r>
            <a:endParaRPr lang="ru-RU" dirty="0"/>
          </a:p>
        </p:txBody>
      </p:sp>
      <p:pic>
        <p:nvPicPr>
          <p:cNvPr id="1026" name="Picture 2" descr="C:\Users\User\Desktop\slid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2852936"/>
            <a:ext cx="5400600" cy="3717032"/>
          </a:xfrm>
          <a:prstGeom prst="rect">
            <a:avLst/>
          </a:prstGeom>
          <a:noFill/>
        </p:spPr>
      </p:pic>
      <p:pic>
        <p:nvPicPr>
          <p:cNvPr id="1027" name="Picture 3" descr="C:\Users\User\Desktop\Shuvaeva_21_05_21.mpg_002313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080" y="1556792"/>
            <a:ext cx="4016896" cy="3230488"/>
          </a:xfrm>
          <a:prstGeom prst="rect">
            <a:avLst/>
          </a:prstGeom>
          <a:noFill/>
        </p:spPr>
      </p:pic>
      <p:pic>
        <p:nvPicPr>
          <p:cNvPr id="1028" name="Picture 4" descr="C:\Users\User\Downloads\1645151718_42-kartinkin-net-p-kartinki-chelovechki-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5088" y="5085184"/>
            <a:ext cx="3456384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24DE1E-0CE3-4C78-8C13-B0EBB13A5F6C}" type="slidenum">
              <a:rPr lang="ru-RU" sz="1400">
                <a:solidFill>
                  <a:srgbClr val="FFFFFF"/>
                </a:solidFill>
              </a:rPr>
              <a:pPr eaLnBrk="1" hangingPunct="1"/>
              <a:t>47</a:t>
            </a:fld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25" y="0"/>
            <a:ext cx="8281988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ПУБЛИЧНЫЕ СЛУШАНИЯ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76251"/>
            <a:ext cx="7761312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</a:rPr>
              <a:t>Публичные слушания — форма участия населения в осуществлении местного самоуправления. В любом варианте, публичные слушания рассматриваются в качестве средства развития местной демократии, способа привлечения граждан к обсуждению вопросов, находящихся в компетенции муниципальной власти.</a:t>
            </a:r>
          </a:p>
          <a:p>
            <a:pPr algn="ctr">
              <a:defRPr/>
            </a:pPr>
            <a:endParaRPr lang="ru-RU" sz="1050" dirty="0">
              <a:cs typeface="+mn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44897722"/>
              </p:ext>
            </p:extLst>
          </p:nvPr>
        </p:nvGraphicFramePr>
        <p:xfrm>
          <a:off x="-159568" y="1196752"/>
          <a:ext cx="273630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217ad98a8e5a8f54beab90a3bd5d8f7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36776" y="1412776"/>
            <a:ext cx="3096344" cy="10851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543" name="Рисунок 8" descr="1981_1156485_big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"/>
            <a:ext cx="1792288" cy="1008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77136" y="1196752"/>
            <a:ext cx="338437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050" dirty="0">
                <a:latin typeface="Arial" pitchFamily="34" charset="0"/>
              </a:rPr>
              <a:t>Все полученные в ходе публичных слушаний замечания и предложения рассматриваются уполномоченным органом для внесения изменений в проект по результатам публичных слушаний.</a:t>
            </a:r>
          </a:p>
          <a:p>
            <a:pPr algn="ctr">
              <a:defRPr/>
            </a:pPr>
            <a:endParaRPr lang="ru-RU" sz="1050" dirty="0">
              <a:latin typeface="Arial" pitchFamily="34" charset="0"/>
            </a:endParaRPr>
          </a:p>
        </p:txBody>
      </p:sp>
      <p:pic>
        <p:nvPicPr>
          <p:cNvPr id="65547" name="Picture 2" descr="C:\Program Files (x86)\Microsoft Office\MEDIA\OFFICE12\Bullets\BD21301_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6" y="1484313"/>
            <a:ext cx="339725" cy="339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5548" name="TextBox 15"/>
          <p:cNvSpPr txBox="1">
            <a:spLocks noChangeArrowheads="1"/>
          </p:cNvSpPr>
          <p:nvPr/>
        </p:nvSpPr>
        <p:spPr bwMode="auto">
          <a:xfrm>
            <a:off x="2792414" y="2636912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u="sng" dirty="0">
                <a:solidFill>
                  <a:srgbClr val="C00000"/>
                </a:solidFill>
                <a:latin typeface="Arial" pitchFamily="34" charset="0"/>
              </a:rPr>
              <a:t>Рекомендации для Вас: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135106456"/>
              </p:ext>
            </p:extLst>
          </p:nvPr>
        </p:nvGraphicFramePr>
        <p:xfrm>
          <a:off x="2474567" y="3068959"/>
          <a:ext cx="4104457" cy="300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9" name="Рисунок 18" descr="bigphoto_78798_99050_1000_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04727" y="3212976"/>
            <a:ext cx="1440160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 descr="main_thumb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6736" y="4725145"/>
            <a:ext cx="1368152" cy="1391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340187" y="6289576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47</a:t>
            </a:r>
            <a:endParaRPr lang="ru-RU" dirty="0"/>
          </a:p>
        </p:txBody>
      </p:sp>
      <p:pic>
        <p:nvPicPr>
          <p:cNvPr id="44034" name="Picture 2" descr="G:\Фото Лапина\DSC07409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16" y="4149080"/>
            <a:ext cx="2578888" cy="1912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DSC0062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97216" y="2204864"/>
            <a:ext cx="2645571" cy="185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3" y="0"/>
            <a:ext cx="9704387" cy="908050"/>
          </a:xfrm>
        </p:spPr>
        <p:txBody>
          <a:bodyPr rtlCol="0">
            <a:normAutofit fontScale="90000"/>
          </a:bodyPr>
          <a:lstStyle/>
          <a:p>
            <a:pPr defTabSz="936382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ДОЛГ КОНЫШЕВСКОГО РАЙОНА КУРСКОЙ ОБЛАСТИ</a:t>
            </a:r>
          </a:p>
        </p:txBody>
      </p:sp>
      <p:sp>
        <p:nvSpPr>
          <p:cNvPr id="67587" name="Text Box 69"/>
          <p:cNvSpPr txBox="1">
            <a:spLocks noChangeArrowheads="1"/>
          </p:cNvSpPr>
          <p:nvPr/>
        </p:nvSpPr>
        <p:spPr bwMode="auto">
          <a:xfrm>
            <a:off x="193676" y="777875"/>
            <a:ext cx="4681538" cy="509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36" tIns="46818" rIns="93636" bIns="46818">
            <a:spAutoFit/>
          </a:bodyPr>
          <a:lstStyle>
            <a:lvl1pPr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1300" i="1" dirty="0">
                <a:latin typeface="Arial" pitchFamily="34" charset="0"/>
              </a:rPr>
              <a:t>   МУНИЦИПАЛЬНЫЙ </a:t>
            </a:r>
            <a:r>
              <a:rPr lang="ru-RU" sz="1300" i="1" u="sng" dirty="0">
                <a:latin typeface="Arial" pitchFamily="34" charset="0"/>
              </a:rPr>
              <a:t> ДОЛГ</a:t>
            </a:r>
            <a:r>
              <a:rPr lang="ru-RU" sz="1300" i="1" dirty="0">
                <a:latin typeface="Arial" pitchFamily="34" charset="0"/>
              </a:rPr>
              <a:t> – это обязательства, возникающие из муниципальных  заимствований (т.е. кредитов,  ценных бумаг), гарантий по обязательствам третьих лиц, другие обязательства, принятые на себя  муниципалитетом.</a:t>
            </a:r>
          </a:p>
          <a:p>
            <a:pPr algn="just" eaLnBrk="1" hangingPunct="1"/>
            <a:r>
              <a:rPr lang="ru-RU" sz="1300" i="1" dirty="0">
                <a:latin typeface="Arial" pitchFamily="34" charset="0"/>
              </a:rPr>
              <a:t>   </a:t>
            </a:r>
            <a:r>
              <a:rPr lang="ru-RU" sz="1300" i="1" u="sng" dirty="0">
                <a:latin typeface="Arial" pitchFamily="34" charset="0"/>
              </a:rPr>
              <a:t>ПРЕДЕЛЬНЫЙ ОБЪЕМ МУНИЦИПАЛЬНОГО ДОЛГА</a:t>
            </a:r>
            <a:r>
              <a:rPr lang="ru-RU" sz="1300" i="1" dirty="0">
                <a:latin typeface="Arial" pitchFamily="34" charset="0"/>
              </a:rPr>
              <a:t> – это объем долга, который не может быть превышен при исполнении соответствующего бюджета.</a:t>
            </a:r>
          </a:p>
          <a:p>
            <a:pPr algn="just" eaLnBrk="1" hangingPunct="1"/>
            <a:r>
              <a:rPr lang="ru-RU" sz="1300" i="1" dirty="0">
                <a:latin typeface="Arial" pitchFamily="34" charset="0"/>
              </a:rPr>
              <a:t>   Предельный объем муниципального долга Конышевского района Курской области на </a:t>
            </a:r>
            <a:r>
              <a:rPr lang="ru-RU" sz="1300" i="1" dirty="0" smtClean="0">
                <a:latin typeface="Arial" pitchFamily="34" charset="0"/>
              </a:rPr>
              <a:t>2025 </a:t>
            </a:r>
            <a:r>
              <a:rPr lang="ru-RU" sz="1300" i="1" dirty="0">
                <a:latin typeface="Arial" pitchFamily="34" charset="0"/>
              </a:rPr>
              <a:t>год установлен в сумме </a:t>
            </a:r>
            <a:r>
              <a:rPr lang="ru-RU" sz="1300" i="1" dirty="0" smtClean="0">
                <a:latin typeface="Arial" pitchFamily="34" charset="0"/>
              </a:rPr>
              <a:t>81979,0</a:t>
            </a:r>
            <a:r>
              <a:rPr lang="en-US" sz="1300" i="1" dirty="0" smtClean="0">
                <a:latin typeface="Arial" pitchFamily="34" charset="0"/>
              </a:rPr>
              <a:t> </a:t>
            </a:r>
            <a:r>
              <a:rPr lang="ru-RU" sz="1300" i="1" dirty="0">
                <a:latin typeface="Arial" pitchFamily="34" charset="0"/>
              </a:rPr>
              <a:t>тыс. рублей, на </a:t>
            </a:r>
            <a:r>
              <a:rPr lang="ru-RU" sz="1300" i="1" dirty="0" smtClean="0">
                <a:latin typeface="Arial" pitchFamily="34" charset="0"/>
              </a:rPr>
              <a:t>2026 </a:t>
            </a:r>
            <a:r>
              <a:rPr lang="ru-RU" sz="1300" i="1" dirty="0">
                <a:latin typeface="Arial" pitchFamily="34" charset="0"/>
              </a:rPr>
              <a:t>год в сумме </a:t>
            </a:r>
            <a:r>
              <a:rPr lang="ru-RU" sz="1300" i="1" dirty="0" smtClean="0">
                <a:latin typeface="Arial" pitchFamily="34" charset="0"/>
              </a:rPr>
              <a:t>85520,0 </a:t>
            </a:r>
            <a:r>
              <a:rPr lang="ru-RU" sz="1300" i="1" dirty="0">
                <a:latin typeface="Arial" pitchFamily="34" charset="0"/>
              </a:rPr>
              <a:t>тыс. рублей, на </a:t>
            </a:r>
            <a:r>
              <a:rPr lang="ru-RU" sz="1300" i="1" dirty="0" smtClean="0">
                <a:latin typeface="Arial" pitchFamily="34" charset="0"/>
              </a:rPr>
              <a:t>2027 </a:t>
            </a:r>
            <a:r>
              <a:rPr lang="ru-RU" sz="1300" i="1" dirty="0">
                <a:latin typeface="Arial" pitchFamily="34" charset="0"/>
              </a:rPr>
              <a:t>год в сумме </a:t>
            </a:r>
            <a:r>
              <a:rPr lang="ru-RU" sz="1300" i="1" dirty="0" smtClean="0">
                <a:latin typeface="Arial" pitchFamily="34" charset="0"/>
              </a:rPr>
              <a:t>89203,0 </a:t>
            </a:r>
            <a:r>
              <a:rPr lang="ru-RU" sz="1300" i="1" dirty="0">
                <a:latin typeface="Arial" pitchFamily="34" charset="0"/>
              </a:rPr>
              <a:t>тыс. </a:t>
            </a:r>
            <a:r>
              <a:rPr lang="ru-RU" sz="1300" dirty="0">
                <a:latin typeface="Arial" pitchFamily="34" charset="0"/>
              </a:rPr>
              <a:t>рублей. Запланированный на </a:t>
            </a:r>
            <a:r>
              <a:rPr lang="ru-RU" sz="1300" dirty="0" smtClean="0">
                <a:latin typeface="Arial" pitchFamily="34" charset="0"/>
              </a:rPr>
              <a:t>2025 </a:t>
            </a:r>
            <a:r>
              <a:rPr lang="ru-RU" sz="1300" dirty="0">
                <a:latin typeface="Arial" pitchFamily="34" charset="0"/>
              </a:rPr>
              <a:t>год и на плановый период </a:t>
            </a:r>
            <a:r>
              <a:rPr lang="ru-RU" sz="1300" dirty="0" smtClean="0">
                <a:latin typeface="Arial" pitchFamily="34" charset="0"/>
              </a:rPr>
              <a:t>2026 </a:t>
            </a:r>
            <a:r>
              <a:rPr lang="ru-RU" sz="1300" dirty="0">
                <a:latin typeface="Arial" pitchFamily="34" charset="0"/>
              </a:rPr>
              <a:t>и </a:t>
            </a:r>
            <a:r>
              <a:rPr lang="ru-RU" sz="1300" dirty="0" smtClean="0">
                <a:latin typeface="Arial" pitchFamily="34" charset="0"/>
              </a:rPr>
              <a:t>2027 </a:t>
            </a:r>
            <a:r>
              <a:rPr lang="ru-RU" sz="1300" dirty="0">
                <a:latin typeface="Arial" pitchFamily="34" charset="0"/>
              </a:rPr>
              <a:t>годы предельный объем муниципального долга Конышевского района Курской области соответствует ограничениям, установленным Бюджетным кодексом Российской Федерации и законодательством Курской </a:t>
            </a:r>
            <a:r>
              <a:rPr lang="ru-RU" sz="1300" dirty="0" smtClean="0">
                <a:latin typeface="Arial" pitchFamily="34" charset="0"/>
              </a:rPr>
              <a:t>области.</a:t>
            </a:r>
            <a:endParaRPr lang="ru-RU" sz="1300" i="1" dirty="0">
              <a:latin typeface="Arial" pitchFamily="34" charset="0"/>
            </a:endParaRPr>
          </a:p>
          <a:p>
            <a:pPr algn="just" eaLnBrk="1" hangingPunct="1"/>
            <a:r>
              <a:rPr lang="ru-RU" sz="1300" i="1" dirty="0">
                <a:latin typeface="Arial" pitchFamily="34" charset="0"/>
              </a:rPr>
              <a:t>   Верхний предел муниципального внутреннего долга Конышевского района Курской области на 1 января </a:t>
            </a:r>
            <a:r>
              <a:rPr lang="ru-RU" sz="1300" i="1" dirty="0" smtClean="0">
                <a:latin typeface="Arial" pitchFamily="34" charset="0"/>
              </a:rPr>
              <a:t>2026 </a:t>
            </a:r>
            <a:r>
              <a:rPr lang="ru-RU" sz="1300" i="1" dirty="0">
                <a:latin typeface="Arial" pitchFamily="34" charset="0"/>
              </a:rPr>
              <a:t>года составляет  </a:t>
            </a:r>
            <a:r>
              <a:rPr lang="ru-RU" sz="1300" i="1" dirty="0" smtClean="0">
                <a:latin typeface="Arial" pitchFamily="34" charset="0"/>
              </a:rPr>
              <a:t>8000,0 </a:t>
            </a:r>
            <a:r>
              <a:rPr lang="ru-RU" sz="1300" i="1" dirty="0">
                <a:latin typeface="Arial" pitchFamily="34" charset="0"/>
              </a:rPr>
              <a:t>тыс. рублей, на 1 января </a:t>
            </a:r>
            <a:r>
              <a:rPr lang="ru-RU" sz="1300" i="1" dirty="0" smtClean="0">
                <a:latin typeface="Arial" pitchFamily="34" charset="0"/>
              </a:rPr>
              <a:t>2027 </a:t>
            </a:r>
            <a:r>
              <a:rPr lang="ru-RU" sz="1300" i="1" dirty="0">
                <a:latin typeface="Arial" pitchFamily="34" charset="0"/>
              </a:rPr>
              <a:t>года 0 тыс. рублей, на 1 января </a:t>
            </a:r>
            <a:r>
              <a:rPr lang="ru-RU" sz="1300" i="1" dirty="0" smtClean="0">
                <a:latin typeface="Arial" pitchFamily="34" charset="0"/>
              </a:rPr>
              <a:t>2028 </a:t>
            </a:r>
            <a:r>
              <a:rPr lang="ru-RU" sz="1300" i="1" dirty="0">
                <a:latin typeface="Arial" pitchFamily="34" charset="0"/>
              </a:rPr>
              <a:t>года  0 тыс. рублей.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6032500" y="4797425"/>
            <a:ext cx="3649663" cy="276999"/>
          </a:xfrm>
          <a:prstGeom prst="rect">
            <a:avLst/>
          </a:prstGeom>
          <a:noFill/>
        </p:spPr>
        <p:txBody>
          <a:bodyPr l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7589" name="TextBox 1"/>
          <p:cNvSpPr txBox="1">
            <a:spLocks noChangeArrowheads="1"/>
          </p:cNvSpPr>
          <p:nvPr/>
        </p:nvSpPr>
        <p:spPr bwMode="auto">
          <a:xfrm>
            <a:off x="7905751" y="5300664"/>
            <a:ext cx="17843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>
                <a:solidFill>
                  <a:schemeClr val="tx1"/>
                </a:solidFill>
                <a:cs typeface="Times New Roman" pitchFamily="18" charset="0"/>
              </a:rPr>
              <a:t>тыс. рублей</a:t>
            </a:r>
          </a:p>
        </p:txBody>
      </p:sp>
      <p:pic>
        <p:nvPicPr>
          <p:cNvPr id="67591" name="Рисунок 4" descr="долг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41" y="1124744"/>
            <a:ext cx="3456508" cy="483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48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0472" y="587875"/>
            <a:ext cx="4464496" cy="6186309"/>
          </a:xfrm>
          <a:prstGeom prst="rect">
            <a:avLst/>
          </a:prstGeom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indent="4508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ВИДЫ БЮДЖЕТНЫХ РИСКОВ:</a:t>
            </a:r>
          </a:p>
          <a:p>
            <a:pPr algn="just"/>
            <a:r>
              <a:rPr lang="ru-RU" sz="1200" b="0" dirty="0">
                <a:latin typeface="Arial" pitchFamily="34" charset="0"/>
                <a:ea typeface="TimesNewRomanPSMT"/>
                <a:cs typeface="Arial" pitchFamily="34" charset="0"/>
              </a:rPr>
              <a:t>1. </a:t>
            </a:r>
            <a:r>
              <a:rPr lang="ru-RU" sz="1200" i="1" u="sng" dirty="0">
                <a:latin typeface="Arial" pitchFamily="34" charset="0"/>
                <a:ea typeface="TimesNewRomanPSMT"/>
                <a:cs typeface="Arial" pitchFamily="34" charset="0"/>
              </a:rPr>
              <a:t>РИСК РАСХОДНОЙ ЧАСТИ БЮДЖЕТА </a:t>
            </a:r>
            <a:r>
              <a:rPr lang="ru-RU" sz="1200" b="0" dirty="0">
                <a:latin typeface="Arial" pitchFamily="34" charset="0"/>
                <a:ea typeface="TimesNewRomanPSMT"/>
                <a:cs typeface="Arial" pitchFamily="34" charset="0"/>
              </a:rPr>
              <a:t>– это возможность отклонения фактических бюджетных назначений по расходам от плановых по величине и времени исполнения: недофинансирование или превышение первоначально запланированных объемов финансирования, направляемых на реализацию обязательств.</a:t>
            </a:r>
            <a:endParaRPr lang="ru-RU" sz="1200" b="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0" dirty="0">
                <a:latin typeface="Arial" pitchFamily="34" charset="0"/>
                <a:ea typeface="TimesNewRomanPSMT"/>
                <a:cs typeface="TimesNewRomanPSMT"/>
              </a:rPr>
              <a:t>2. </a:t>
            </a:r>
            <a:r>
              <a:rPr lang="ru-RU" sz="1200" i="1" u="sng" dirty="0">
                <a:latin typeface="Arial" pitchFamily="34" charset="0"/>
                <a:ea typeface="TimesNewRomanPSMT"/>
                <a:cs typeface="TimesNewRomanPSMT"/>
              </a:rPr>
              <a:t>РИСК ДОХОДНОЙ ЧАСТИ БЮДЖЕТА </a:t>
            </a:r>
            <a:r>
              <a:rPr lang="ru-RU" sz="1200" b="0" dirty="0">
                <a:latin typeface="Arial" pitchFamily="34" charset="0"/>
                <a:ea typeface="TimesNewRomanPSMT"/>
                <a:cs typeface="TimesNewRomanPSMT"/>
              </a:rPr>
              <a:t>– это возможность неполного и несвоевременного получения доходов: поступления налогов и других платежей и доходов в целом и по каждому источнику, а также образование кредиторской задолженности из-за недофинансирования мероприятий в пределах утвержденных по бюджету сумм и в течение того финансового года, на который утвержден бюджет.</a:t>
            </a:r>
            <a:endParaRPr lang="ru-RU" sz="1200" b="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0" dirty="0">
                <a:latin typeface="Arial" pitchFamily="34" charset="0"/>
              </a:rPr>
              <a:t>3. </a:t>
            </a:r>
            <a:r>
              <a:rPr lang="ru-RU" sz="1200" i="1" u="sng" dirty="0">
                <a:latin typeface="Arial" pitchFamily="34" charset="0"/>
              </a:rPr>
              <a:t>РИСК НЕСБАЛАНСИРОВАННОСТИ БЮДЖЕТА</a:t>
            </a:r>
            <a:r>
              <a:rPr lang="ru-RU" sz="1200" b="0" dirty="0">
                <a:latin typeface="Arial" pitchFamily="34" charset="0"/>
              </a:rPr>
              <a:t>. Этот риск возникает при исполнении областного бюджета с разными величинами доходов и расходов. Возможность получения дефицита или профицита при исполнении бюджета должна рассматриваться как рисковая. Оценка ее в таком качестве позволяет заблаговременно прогнозировать рост или сокращение кредиторской задолженности, введение или отмену налогов, формировать программу по оздоровлению региональных финансов или программу заимствований.</a:t>
            </a:r>
            <a:endParaRPr lang="ru-RU" sz="1200" b="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0" dirty="0">
                <a:latin typeface="Arial" pitchFamily="34" charset="0"/>
              </a:rPr>
              <a:t>4. </a:t>
            </a:r>
            <a:r>
              <a:rPr lang="ru-RU" sz="1200" i="1" u="sng" dirty="0">
                <a:latin typeface="Arial" pitchFamily="34" charset="0"/>
              </a:rPr>
              <a:t>РИСК ДОЛГОВОЙ НАГРУЗКИ НА БЮДЖЕТ КУРСКОЙ ОБЛАСТИ</a:t>
            </a:r>
            <a:r>
              <a:rPr lang="ru-RU" sz="1200" b="0" dirty="0">
                <a:latin typeface="Arial" pitchFamily="34" charset="0"/>
              </a:rPr>
              <a:t>. Долговая политика, являясь важной частью проводимой субъектами бюджетной политики, оказывает непосредственное влияние на формирование расходов будущих периодов. Долговая нагрузка является одной из наиболее значимых составляющих в рейтинге кредитоспособности региона. </a:t>
            </a:r>
            <a:endParaRPr lang="ru-RU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37101" y="1196231"/>
            <a:ext cx="4679949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342900" algn="just"/>
            <a:r>
              <a:rPr lang="ru-RU" sz="1200" u="sng" dirty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ЦЕЛЯХ МИНИМИЗАЦИИ ПЕРЕЧИСЛЕННЫХ РИСКОВ В </a:t>
            </a:r>
            <a:r>
              <a:rPr lang="ru-RU" sz="1200" u="sng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КОНЫШЕВСКОМ </a:t>
            </a:r>
            <a:r>
              <a:rPr lang="ru-RU" sz="1200" u="sng" dirty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РАЙОНЕ КУРСКОЙ ОБЛАСТИ ПРИНИМАЮТСЯ СЛЕДУЮЩИЕ МЕРЫ</a:t>
            </a:r>
            <a:r>
              <a:rPr lang="ru-RU" sz="1200" u="sng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</a:p>
          <a:p>
            <a:pPr indent="342900" algn="just" eaLnBrk="0" hangingPunct="0"/>
            <a:endParaRPr lang="ru-RU" sz="1200" u="sng" dirty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342900" algn="just" eaLnBrk="0" hangingPunct="0"/>
            <a:r>
              <a:rPr lang="ru-RU" sz="1200" b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проводится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постоянная работа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indent="342900" algn="just" eaLnBrk="0" hangingPunct="0">
              <a:buAutoNum type="arabicParenR"/>
            </a:pPr>
            <a:endParaRPr lang="ru-RU" sz="12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hangingPunct="0">
              <a:buFontTx/>
              <a:buChar char="-"/>
            </a:pP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по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мобилизации собственных доходов в консолидированный бюджет Конышевского района Курской области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;</a:t>
            </a:r>
          </a:p>
          <a:p>
            <a:pPr indent="342900" algn="just" eaLnBrk="0" hangingPunct="0">
              <a:buFontTx/>
              <a:buChar char="-"/>
            </a:pPr>
            <a:endParaRPr lang="ru-RU" sz="12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hangingPunct="0">
              <a:buFontTx/>
              <a:buChar char="-"/>
            </a:pP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по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проведению анализа 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муниципальных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функций (услуг), предоставляемых в социальной сфере органами исполнительной власти 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на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предмет выявления избыточных и дублирующих функций (услуг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);</a:t>
            </a:r>
          </a:p>
          <a:p>
            <a:pPr indent="342900" algn="just" eaLnBrk="0" hangingPunct="0">
              <a:buFontTx/>
              <a:buChar char="-"/>
            </a:pPr>
            <a:endParaRPr lang="ru-RU" sz="12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hangingPunct="0">
              <a:buFontTx/>
              <a:buChar char="-"/>
            </a:pP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по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оптимизации расходов 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местного бюджета;</a:t>
            </a:r>
          </a:p>
          <a:p>
            <a:pPr indent="342900" algn="just" eaLnBrk="0" hangingPunct="0">
              <a:buFontTx/>
              <a:buChar char="-"/>
            </a:pPr>
            <a:endParaRPr lang="ru-RU" sz="12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hangingPunct="0"/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- по сокращению расходов бюджета на содержание аппарата управления и подведомственных 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муниципальных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учреждений, так и по повышению эффективности бюджетных расходов, в том числе путем осуществления </a:t>
            </a:r>
            <a:r>
              <a:rPr lang="ru-RU" sz="1200" b="0" dirty="0" smtClean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муниципальных </a:t>
            </a:r>
            <a:r>
              <a:rPr lang="ru-RU" sz="1200" b="0" dirty="0">
                <a:solidFill>
                  <a:schemeClr val="tx2"/>
                </a:solidFill>
                <a:latin typeface="Arial" pitchFamily="34" charset="0"/>
                <a:cs typeface="Times New Roman" pitchFamily="18" charset="0"/>
              </a:rPr>
              <a:t>закупок посредством проведения конкурсов, запросов котировок в соответствии с Федеральным законом от 05.04.2013 г. № 44-ФЗ «О контрактной системе в сфере закупок товаров, работ, услуг для обеспечения государственных и муниципальных нужд», вступившим в силу с 1 января 2014 года; </a:t>
            </a:r>
            <a:endParaRPr lang="ru-RU" sz="1200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44488" y="1"/>
            <a:ext cx="9000998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342900" algn="ctr"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МИНИМИЗАЦИЯ БЮДЖЕТНЫХ РИСКОВ</a:t>
            </a:r>
            <a:endParaRPr lang="ru-RU" sz="2800" b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90185" y="6357596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49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480" y="0"/>
            <a:ext cx="9001001" cy="980728"/>
          </a:xfrm>
        </p:spPr>
        <p:txBody>
          <a:bodyPr anchor="t">
            <a:normAutofit fontScale="90000"/>
          </a:bodyPr>
          <a:lstStyle/>
          <a:p>
            <a:pPr algn="ctr" defTabSz="936382" fontAlgn="auto">
              <a:spcAft>
                <a:spcPts val="0"/>
              </a:spcAft>
              <a:defRPr/>
            </a:pPr>
            <a:r>
              <a:rPr lang="ru-RU" sz="6000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  <a:r>
              <a:rPr lang="ru-RU" sz="5400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/>
            </a:r>
            <a:br>
              <a:rPr lang="ru-RU" sz="5400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endParaRPr lang="ru-RU" sz="5400" b="1" i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9472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8840789" y="5847397"/>
            <a:ext cx="720723" cy="51822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sz="1400" dirty="0">
              <a:solidFill>
                <a:srgbClr val="FFFFFF"/>
              </a:solidFill>
            </a:endParaRPr>
          </a:p>
          <a:p>
            <a:pPr eaLnBrk="1" hangingPunct="1"/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3589" y="908051"/>
            <a:ext cx="2663826" cy="61555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defTabSz="935038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defTabSz="935038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9345488" y="6165305"/>
            <a:ext cx="4026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88505" y="1196753"/>
            <a:ext cx="2592288" cy="2160240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sz="1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 , предназначенных для финансового обеспечения задач и функций государства и местного самоуправления </a:t>
            </a:r>
            <a:endParaRPr lang="ru-RU" sz="14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40831" y="1196753"/>
            <a:ext cx="2376264" cy="2160240"/>
          </a:xfrm>
          <a:prstGeom prst="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1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 </a:t>
            </a:r>
            <a:endParaRPr lang="ru-RU" sz="14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49143" y="1196753"/>
            <a:ext cx="2448273" cy="2160240"/>
          </a:xfrm>
          <a:prstGeom prst="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бюджета-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выплачиваемые</a:t>
            </a:r>
            <a:r>
              <a:rPr lang="ru-RU" sz="1400" b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в соответствии с Бюджетным кодеком источниками финансирования дефицита бюджета </a:t>
            </a:r>
            <a:endParaRPr lang="ru-RU" sz="14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560513" y="3501008"/>
            <a:ext cx="8208912" cy="720080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дефицитом </a:t>
            </a:r>
          </a:p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профицит </a:t>
            </a:r>
            <a:endParaRPr lang="ru-RU" sz="14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1" y="4293096"/>
            <a:ext cx="252028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3440831" y="4293096"/>
            <a:ext cx="2448273" cy="2160240"/>
          </a:xfrm>
          <a:prstGeom prst="rect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Сбалансированность бюджета по доходам и расходам – </a:t>
            </a:r>
            <a:r>
              <a:rPr lang="ru-RU" sz="1400" b="0" dirty="0" smtClean="0">
                <a:solidFill>
                  <a:srgbClr val="002060"/>
                </a:solidFill>
              </a:rPr>
              <a:t>основополагающее требование, предъявляемое к органам , составляющим и утверждающим бюджет </a:t>
            </a:r>
            <a:endParaRPr lang="ru-RU" sz="14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9145" y="4293096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summitinternet.com.au/wp-content/uploads/communicatio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0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060848"/>
            <a:ext cx="7473280" cy="288032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ДОПОЛНИТЕЛЬНАЯ</a:t>
            </a:r>
            <a:r>
              <a:rPr lang="ru-RU" sz="5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ИНФОРМАЦИЯ</a:t>
            </a:r>
            <a:endParaRPr lang="ru-RU" sz="5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6" name="Picture 6" descr="http://nauka.info/images/files/1448798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1" y="3357563"/>
            <a:ext cx="1584324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2" descr="http://aleksbelolipetsckiy.ru/wp-content/uploads/2013/10/43527862_Subscription_XL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6" y="115889"/>
            <a:ext cx="2032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http://vprofsouze.ru/wp-content/uploads/2017/04/Rim7-D_vl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994" y="0"/>
            <a:ext cx="2016223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9" name="Picture 2" descr="https://okartinkah.ru/img/kartinki-dlya-prezentaciy-chelovechki-2371/kartinki-dlya-prezentaciy-chelovechki-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2" y="260351"/>
            <a:ext cx="187166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poeziya-kamnya.ru/assets/content/images/17824_liveintern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0614" y="188914"/>
            <a:ext cx="2232025" cy="9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41" name="Picture 6" descr="http://www.infonetline.com/carousel/img/polezn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6" y="1773239"/>
            <a:ext cx="17351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AutoShape 8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69643" name="AutoShape 10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69644" name="AutoShape 12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69645" name="AutoShape 14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69646" name="AutoShape 16"/>
          <p:cNvSpPr>
            <a:spLocks noChangeAspect="1" noChangeArrowheads="1"/>
          </p:cNvSpPr>
          <p:nvPr/>
        </p:nvSpPr>
        <p:spPr bwMode="auto">
          <a:xfrm>
            <a:off x="63502" y="-144463"/>
            <a:ext cx="304799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338484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50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4" y="260649"/>
            <a:ext cx="6520770" cy="172819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ИНФОРМАЦИЯ 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ПОВЫШЕНИИ ФИНАНСОВОЙ ГРАМОТНОСТИ НАСЕЛЕНИЯ КОНЫШЕВСКОГО РАЙОНА КУРСКОЙ ОБЛАСТИ</a:t>
            </a:r>
          </a:p>
        </p:txBody>
      </p:sp>
      <p:sp>
        <p:nvSpPr>
          <p:cNvPr id="70659" name="TextBox 3"/>
          <p:cNvSpPr txBox="1">
            <a:spLocks noChangeArrowheads="1"/>
          </p:cNvSpPr>
          <p:nvPr/>
        </p:nvSpPr>
        <p:spPr bwMode="auto">
          <a:xfrm>
            <a:off x="145143" y="2525486"/>
            <a:ext cx="9200346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7675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ru-RU" sz="1300" b="0" dirty="0">
                <a:latin typeface="Arial" pitchFamily="34" charset="0"/>
              </a:rPr>
              <a:t>В рамках реализации Стратегии повышения финансовой грамотности в Российской Федерации на </a:t>
            </a:r>
            <a:r>
              <a:rPr lang="ru-RU" sz="1300" b="0" dirty="0" smtClean="0">
                <a:latin typeface="Arial" pitchFamily="34" charset="0"/>
              </a:rPr>
              <a:t>2018-2024 </a:t>
            </a:r>
            <a:r>
              <a:rPr lang="ru-RU" sz="1300" b="0" dirty="0">
                <a:latin typeface="Arial" pitchFamily="34" charset="0"/>
              </a:rPr>
              <a:t>годы Администрацией Конышевского района  Курской области проводится работа по повышению финансовой грамотности среди населения.  </a:t>
            </a:r>
          </a:p>
          <a:p>
            <a:pPr algn="l" eaLnBrk="1" hangingPunct="1"/>
            <a:r>
              <a:rPr lang="ru-RU" sz="1300" b="0" dirty="0">
                <a:latin typeface="Arial" pitchFamily="34" charset="0"/>
              </a:rPr>
              <a:t>Проведение мероприятий охватывает, прежде всего, вопросы финансового просвещения определенных групп населения, требующих приоритетного внимания, а именно: </a:t>
            </a:r>
          </a:p>
          <a:p>
            <a:pPr algn="l" eaLnBrk="1" hangingPunct="1"/>
            <a:r>
              <a:rPr lang="ru-RU" sz="1300" b="0" dirty="0">
                <a:latin typeface="Arial" pitchFamily="34" charset="0"/>
              </a:rPr>
              <a:t>- учащихся образовательных организаций,</a:t>
            </a:r>
          </a:p>
          <a:p>
            <a:pPr algn="l" eaLnBrk="1" hangingPunct="1"/>
            <a:r>
              <a:rPr lang="ru-RU" sz="1300" b="0" dirty="0">
                <a:latin typeface="Arial" pitchFamily="34" charset="0"/>
              </a:rPr>
              <a:t>- детей-сирот и детей, оставшихся без попечения родителей,</a:t>
            </a:r>
          </a:p>
          <a:p>
            <a:pPr algn="l" eaLnBrk="1" hangingPunct="1"/>
            <a:r>
              <a:rPr lang="ru-RU" sz="1300" b="0" dirty="0">
                <a:latin typeface="Arial" pitchFamily="34" charset="0"/>
              </a:rPr>
              <a:t>- граждан пенсионного возраста и лиц с ограниченными возможностями здоровья,</a:t>
            </a:r>
          </a:p>
          <a:p>
            <a:pPr algn="l" eaLnBrk="1" hangingPunct="1"/>
            <a:r>
              <a:rPr lang="ru-RU" sz="1300" b="0" dirty="0">
                <a:latin typeface="Arial" pitchFamily="34" charset="0"/>
              </a:rPr>
              <a:t>- субъектов малого и среднего предпринимательства с привлечением бизнес - сообщества.</a:t>
            </a:r>
          </a:p>
        </p:txBody>
      </p:sp>
      <p:pic>
        <p:nvPicPr>
          <p:cNvPr id="5121" name="Picture 1" descr="F:\Obmen\Безуглова\fingramotno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8752" y="188641"/>
            <a:ext cx="2952751" cy="148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22385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51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1825" y="0"/>
            <a:ext cx="8281988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ГЛОССАРИЙ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505" y="615951"/>
            <a:ext cx="9001001" cy="604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Бюджет </a:t>
            </a:r>
            <a:r>
              <a:rPr lang="ru-RU" sz="1400" b="0" dirty="0">
                <a:latin typeface="Arial" pitchFamily="34" charset="0"/>
              </a:rPr>
              <a:t>– это форма образования и расходования фонда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Доходы бюджета </a:t>
            </a:r>
            <a:r>
              <a:rPr lang="ru-RU" sz="1400" b="0" dirty="0">
                <a:latin typeface="Arial" pitchFamily="34" charset="0"/>
              </a:rPr>
              <a:t>—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indent="447675" algn="just" fontAlgn="t">
              <a:defRPr/>
            </a:pPr>
            <a:r>
              <a:rPr lang="ru-RU" sz="1400" dirty="0" smtClean="0">
                <a:latin typeface="Arial" pitchFamily="34" charset="0"/>
              </a:rPr>
              <a:t>Дотации</a:t>
            </a:r>
            <a:r>
              <a:rPr lang="ru-RU" sz="1400" b="0" dirty="0" smtClean="0">
                <a:latin typeface="Arial" pitchFamily="34" charset="0"/>
              </a:rPr>
              <a:t> </a:t>
            </a:r>
            <a:r>
              <a:rPr lang="ru-RU" sz="1400" b="0" dirty="0">
                <a:latin typeface="Arial" pitchFamily="34" charset="0"/>
              </a:rPr>
              <a:t>– межбюджетные трансферты, предоставляемые на безвозмездной и безвозвратной основе без установления направлений и(или) условий их использования.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Субсидии </a:t>
            </a:r>
            <a:r>
              <a:rPr lang="ru-RU" sz="1400" b="0" dirty="0">
                <a:latin typeface="Arial" pitchFamily="34" charset="0"/>
              </a:rPr>
              <a:t>– бюджетные средства, предоставляемые бюджету другого уровня бюджетной системы РФ, в целях </a:t>
            </a:r>
            <a:r>
              <a:rPr lang="ru-RU" sz="1400" b="0" dirty="0" err="1">
                <a:latin typeface="Arial" pitchFamily="34" charset="0"/>
              </a:rPr>
              <a:t>софинансирования</a:t>
            </a:r>
            <a:r>
              <a:rPr lang="ru-RU" sz="1400" b="0" dirty="0">
                <a:latin typeface="Arial" pitchFamily="34" charset="0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значения.</a:t>
            </a:r>
          </a:p>
          <a:p>
            <a:pPr indent="447675" algn="just" fontAlgn="t">
              <a:defRPr/>
            </a:pPr>
            <a:r>
              <a:rPr lang="ru-RU" sz="1400" dirty="0" smtClean="0">
                <a:latin typeface="Arial" pitchFamily="34" charset="0"/>
              </a:rPr>
              <a:t>Субвенции</a:t>
            </a:r>
            <a:r>
              <a:rPr lang="ru-RU" sz="1400" b="0" dirty="0" smtClean="0">
                <a:latin typeface="Arial" pitchFamily="34" charset="0"/>
              </a:rPr>
              <a:t> </a:t>
            </a:r>
            <a:r>
              <a:rPr lang="ru-RU" sz="1400" b="0" dirty="0">
                <a:latin typeface="Arial" pitchFamily="34" charset="0"/>
              </a:rPr>
              <a:t>– бюджетные 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расходов, возникающих при выполнении полномочий РФ или субъекта, переданных для осуществления органам государственной власти другого уровня бюджетной системы РФ или органам местного самоуправления.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Расходы</a:t>
            </a:r>
            <a:r>
              <a:rPr lang="ru-RU" sz="1400" b="0" dirty="0">
                <a:latin typeface="Arial" pitchFamily="34" charset="0"/>
              </a:rPr>
              <a:t> – это выплачиваемые из бюджета денежные средства (социальные выплаты населению, содержание государственных и муниципальных  учреждений (образование, ЖКХ, культура и другие) капитальное строительство и другие).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Профицит</a:t>
            </a:r>
            <a:r>
              <a:rPr lang="ru-RU" sz="1400" b="0" dirty="0">
                <a:latin typeface="Arial" pitchFamily="34" charset="0"/>
              </a:rPr>
              <a:t> – превышение доходов над расходами бюджета.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Дефицит</a:t>
            </a:r>
            <a:r>
              <a:rPr lang="ru-RU" sz="1400" b="0" dirty="0">
                <a:latin typeface="Arial" pitchFamily="34" charset="0"/>
              </a:rPr>
              <a:t> – превышение расходов бюджета над его доходами.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Бюджетные ассигнования </a:t>
            </a:r>
            <a:r>
              <a:rPr lang="ru-RU" sz="1400" b="0" dirty="0">
                <a:latin typeface="Arial" pitchFamily="34" charset="0"/>
              </a:rPr>
              <a:t>- 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indent="447675" algn="just" fontAlgn="t">
              <a:defRPr/>
            </a:pPr>
            <a:r>
              <a:rPr lang="ru-RU" sz="1400" dirty="0" smtClean="0">
                <a:latin typeface="Arial" pitchFamily="34" charset="0"/>
              </a:rPr>
              <a:t>Муниципальный </a:t>
            </a:r>
            <a:r>
              <a:rPr lang="ru-RU" sz="1400" dirty="0">
                <a:latin typeface="Arial" pitchFamily="34" charset="0"/>
              </a:rPr>
              <a:t>долг </a:t>
            </a:r>
            <a:r>
              <a:rPr lang="ru-RU" sz="1400" b="0" dirty="0">
                <a:latin typeface="Arial" pitchFamily="34" charset="0"/>
              </a:rPr>
              <a:t>– обязательства публично-правового образования по полученным кредитам, выпущенным ценным бумагам, предоставленным гарантиям перед третьими лицами.</a:t>
            </a:r>
          </a:p>
          <a:p>
            <a:pPr indent="447675" algn="just" fontAlgn="t">
              <a:defRPr/>
            </a:pPr>
            <a:r>
              <a:rPr lang="ru-RU" sz="1400" dirty="0">
                <a:latin typeface="Arial" pitchFamily="34" charset="0"/>
              </a:rPr>
              <a:t>Муниципальная программа </a:t>
            </a:r>
            <a:r>
              <a:rPr lang="ru-RU" sz="1400" b="0" dirty="0">
                <a:latin typeface="Arial" pitchFamily="34" charset="0"/>
              </a:rPr>
              <a:t>— программа-система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</a:t>
            </a:r>
          </a:p>
          <a:p>
            <a:pPr algn="just">
              <a:defRPr/>
            </a:pPr>
            <a:endParaRPr lang="ru-RU" sz="1050" b="0" dirty="0">
              <a:latin typeface="Arial" pitchFamily="34" charset="0"/>
            </a:endParaRPr>
          </a:p>
          <a:p>
            <a:pPr algn="ctr">
              <a:defRPr/>
            </a:pPr>
            <a:endParaRPr lang="ru-RU" sz="1200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45936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36651" y="260350"/>
            <a:ext cx="8420100" cy="6337300"/>
          </a:xfrm>
        </p:spPr>
        <p:txBody>
          <a:bodyPr/>
          <a:lstStyle/>
          <a:p>
            <a:pPr defTabSz="93638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209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06412" y="260351"/>
            <a:ext cx="8813801" cy="5400675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 для граждан» в доступной для широкого круга пользователей форме раскрывает информацию об особенностях формирования бюджета на предстоящий период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1500" dirty="0" smtClean="0">
              <a:latin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2000" dirty="0" smtClean="0">
              <a:latin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КООРДИНАТОРЫ ПРОЕКТА: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19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Д.А. Новиков </a:t>
            </a:r>
            <a:r>
              <a:rPr lang="ru-RU" sz="19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Глава Конышевского района  Курской области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19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Е.В. Малахова </a:t>
            </a:r>
            <a:r>
              <a:rPr lang="ru-RU" sz="19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начальник управления финансов Администрации Конышевского района Курской области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Информация подготовлена управлением финансов Администрации Конышевского района Курской области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ru-RU" sz="1900" dirty="0" smtClean="0">
              <a:latin typeface="Times New Roman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1900" i="1" u="sng" dirty="0" smtClean="0">
                <a:latin typeface="Arial" pitchFamily="34" charset="0"/>
                <a:cs typeface="Arial" pitchFamily="34" charset="0"/>
              </a:rPr>
              <a:t>Информация размещена на сайте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/http://konishovskiyr.rkursk.ru</a:t>
            </a:r>
            <a:r>
              <a:rPr lang="ru-RU" sz="2500" i="1" u="sng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5319" y="6242448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53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272481" y="2133601"/>
            <a:ext cx="4968551" cy="431973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Tx/>
              <a:buNone/>
              <a:defRPr/>
            </a:pP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307620, п. Конышевка, ул. Ленина, 19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Управление финансов Администрации</a:t>
            </a:r>
            <a:endParaRPr lang="en-US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Конышевского района Курской области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тел.: 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(47156) 2-14-43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факс: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(47156) 2-14-43, (47156) 2-15-75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-mail: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raifo4609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mail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74320" indent="-27432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График работы</a:t>
            </a:r>
            <a:r>
              <a:rPr lang="ru-RU" sz="200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понедельник – пятница с 9:00 до 18:00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суббота, воскресенье –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выходные дни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2000" b="1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F:\Obmen\Безуглова\прием\7193e4d62039cea30068fad2835ce1d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3" y="116633"/>
            <a:ext cx="3168351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7829" name="Прямая со стрелкой 10"/>
          <p:cNvCxnSpPr>
            <a:cxnSpLocks noChangeShapeType="1"/>
          </p:cNvCxnSpPr>
          <p:nvPr/>
        </p:nvCxnSpPr>
        <p:spPr bwMode="auto">
          <a:xfrm>
            <a:off x="7473950" y="4076700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4" name="Прямоугольник 13"/>
          <p:cNvSpPr/>
          <p:nvPr/>
        </p:nvSpPr>
        <p:spPr>
          <a:xfrm>
            <a:off x="3297238" y="1"/>
            <a:ext cx="626427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КОНТАКТНАЯ ИНФОРМАЦИЯ </a:t>
            </a:r>
            <a:br>
              <a:rPr lang="ru-RU" sz="2800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ru-RU" sz="2800" i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ДЛЯ ВЗАИМОДЕЙСТВИЯ С ГРАЖДАНАМИ: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1172" y="6237313"/>
            <a:ext cx="6206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54</a:t>
            </a:r>
            <a:endParaRPr lang="ru-RU" dirty="0"/>
          </a:p>
        </p:txBody>
      </p:sp>
      <p:pic>
        <p:nvPicPr>
          <p:cNvPr id="1026" name="Picture 2" descr="C:\Users\User\Desktop\jTy0_VqDB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040" y="1484784"/>
            <a:ext cx="4104456" cy="4941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3" name="Rectangle 3"/>
          <p:cNvSpPr>
            <a:spLocks noGrp="1" noChangeArrowheads="1"/>
          </p:cNvSpPr>
          <p:nvPr>
            <p:ph idx="1"/>
          </p:nvPr>
        </p:nvSpPr>
        <p:spPr>
          <a:xfrm>
            <a:off x="344488" y="1125538"/>
            <a:ext cx="6696075" cy="5472112"/>
          </a:xfrm>
        </p:spPr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FontTx/>
              <a:buNone/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ДОХОДЫ</a:t>
            </a:r>
            <a:r>
              <a:rPr lang="ru-RU" sz="2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</a:t>
            </a:r>
            <a:r>
              <a:rPr lang="ru-RU" sz="2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=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ДЕФИЦИТ</a:t>
            </a:r>
            <a:r>
              <a:rPr lang="ru-RU" sz="2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(ПРОФИЦИТ)</a:t>
            </a:r>
          </a:p>
          <a:p>
            <a:pPr marL="274320" indent="-274320" fontAlgn="auto">
              <a:spcAft>
                <a:spcPts val="0"/>
              </a:spcAft>
              <a:buFontTx/>
              <a:buNone/>
              <a:defRPr/>
            </a:pPr>
            <a:r>
              <a:rPr lang="ru-RU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ДЕФИЦИТ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32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превышение расходов над доходами </a:t>
            </a:r>
            <a:r>
              <a:rPr lang="ru-RU" sz="2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(принимается решение об источниках покрытия дефицита – использовать остатки, взять в долг)</a:t>
            </a:r>
          </a:p>
          <a:p>
            <a:pPr marL="274320" indent="-274320" fontAlgn="auto">
              <a:spcAft>
                <a:spcPts val="0"/>
              </a:spcAft>
              <a:buFontTx/>
              <a:buNone/>
              <a:defRPr/>
            </a:pPr>
            <a:r>
              <a:rPr lang="ru-RU" sz="3200" b="1" i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ПРОФИЦИТ</a:t>
            </a:r>
            <a:r>
              <a:rPr lang="ru-RU" sz="3200" b="1" i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32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</a:t>
            </a:r>
            <a:r>
              <a:rPr lang="ru-RU" sz="28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(принимается решение об использовании доходов – накапливать резервы, остатки, погашать долг)</a:t>
            </a:r>
          </a:p>
        </p:txBody>
      </p:sp>
      <p:pic>
        <p:nvPicPr>
          <p:cNvPr id="142337" name="Picture 1" descr="M:\БЮДЖЕТЫ\БЮДЖЕТ ДЛЯ ГРАЖДАН\на 2018 год\ФОТО\Attachment-19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5248" y="2276872"/>
            <a:ext cx="2289174" cy="165735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2338" name="Picture 2" descr="C:\Users\Bezuglova_I\Desktop\ФОНЫ\background-cash-coins-currency-dividends-finance-five-money-paper-five-thousand-rubles-notes-coins-money-cash-grandmother-salvage-background-wallpaper-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025" y="188913"/>
            <a:ext cx="2232025" cy="168275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2340" name="Picture 4" descr="https://fs00.infourok.ru/images/doc/275/280405/640/img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3280" y="4437112"/>
            <a:ext cx="1974850" cy="2160587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591615" y="1"/>
            <a:ext cx="8265368" cy="11506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ОСНОВНЫЕ ХАРАКТЕРИСТИКИ          БЮДЖЕТА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61512" y="6381329"/>
            <a:ext cx="4026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16013" y="1"/>
            <a:ext cx="6875462" cy="7080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Конышевский район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273481" y="6237313"/>
            <a:ext cx="40267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кАР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908720"/>
            <a:ext cx="7230822" cy="54452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89304" y="836712"/>
            <a:ext cx="20882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Palatino Linotype" pitchFamily="18" charset="0"/>
              </a:rPr>
              <a:t>Конышевский район расположен в </a:t>
            </a:r>
            <a:r>
              <a:rPr lang="ru-RU" sz="1400" i="1" dirty="0" err="1" smtClean="0">
                <a:latin typeface="Palatino Linotype" pitchFamily="18" charset="0"/>
              </a:rPr>
              <a:t>северо</a:t>
            </a:r>
            <a:r>
              <a:rPr lang="ru-RU" sz="1400" i="1" dirty="0" smtClean="0">
                <a:latin typeface="Palatino Linotype" pitchFamily="18" charset="0"/>
              </a:rPr>
              <a:t> – западной части Курской области и является ее составной частью.</a:t>
            </a:r>
          </a:p>
          <a:p>
            <a:r>
              <a:rPr lang="ru-RU" sz="1400" i="1" dirty="0" smtClean="0">
                <a:latin typeface="Palatino Linotype" pitchFamily="18" charset="0"/>
              </a:rPr>
              <a:t>Территория Конышевского района – 1135кв.км., что составляет 3,8 % территории Курской области</a:t>
            </a:r>
          </a:p>
          <a:p>
            <a:r>
              <a:rPr lang="ru-RU" sz="1400" i="1" dirty="0" smtClean="0">
                <a:latin typeface="Palatino Linotype" pitchFamily="18" charset="0"/>
              </a:rPr>
              <a:t>В Конышевском районе </a:t>
            </a:r>
          </a:p>
          <a:p>
            <a:r>
              <a:rPr lang="ru-RU" sz="1400" i="1" dirty="0" smtClean="0">
                <a:latin typeface="Palatino Linotype" pitchFamily="18" charset="0"/>
              </a:rPr>
              <a:t>-поселок Конышевка;</a:t>
            </a:r>
          </a:p>
          <a:p>
            <a:r>
              <a:rPr lang="ru-RU" sz="1400" i="1" dirty="0" smtClean="0">
                <a:latin typeface="Palatino Linotype" pitchFamily="18" charset="0"/>
              </a:rPr>
              <a:t>-89 сельских населенных пунктов;</a:t>
            </a:r>
          </a:p>
          <a:p>
            <a:r>
              <a:rPr lang="ru-RU" sz="1400" i="1" dirty="0" smtClean="0">
                <a:latin typeface="Palatino Linotype" pitchFamily="18" charset="0"/>
              </a:rPr>
              <a:t>-11 муниципальных образований из них: 1 муниципальный район, 1 поселок городского типа, 9 сельских поселений.</a:t>
            </a:r>
            <a:endParaRPr lang="ru-RU" sz="1400" i="1" dirty="0">
              <a:latin typeface="Palatino Linotype" pitchFamily="18" charset="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67" descr="Безымянныйq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2420938"/>
            <a:ext cx="910915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 descr="99bc2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889104" y="548681"/>
            <a:ext cx="2345087" cy="18002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1"/>
            <a:ext cx="96488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ГРАФИК ПОДГОТОВКИ И ИСПОЛНЕНИЯ БЮДЖЕТА КОНЫШЕВСКОГО РАЙОНА КУРСКОЙ ОБЛАСТИ</a:t>
            </a:r>
          </a:p>
        </p:txBody>
      </p:sp>
      <p:sp>
        <p:nvSpPr>
          <p:cNvPr id="21509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F7D062-C028-41A0-A46A-8F5759FBF441}" type="slidenum">
              <a:rPr lang="ru-RU" sz="1400">
                <a:solidFill>
                  <a:srgbClr val="FFFFFF"/>
                </a:solidFill>
              </a:rPr>
              <a:pPr eaLnBrk="1" hangingPunct="1"/>
              <a:t>8</a:t>
            </a:fld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21510" name="TextBox 12"/>
          <p:cNvSpPr txBox="1">
            <a:spLocks noChangeArrowheads="1"/>
          </p:cNvSpPr>
          <p:nvPr/>
        </p:nvSpPr>
        <p:spPr bwMode="auto">
          <a:xfrm rot="-5170732">
            <a:off x="-885031" y="6026557"/>
            <a:ext cx="23034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Январь</a:t>
            </a:r>
          </a:p>
        </p:txBody>
      </p:sp>
      <p:sp>
        <p:nvSpPr>
          <p:cNvPr id="21511" name="TextBox 13"/>
          <p:cNvSpPr txBox="1">
            <a:spLocks noChangeArrowheads="1"/>
          </p:cNvSpPr>
          <p:nvPr/>
        </p:nvSpPr>
        <p:spPr bwMode="auto">
          <a:xfrm rot="-3934363">
            <a:off x="-549273" y="4901020"/>
            <a:ext cx="23034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Февраль</a:t>
            </a:r>
          </a:p>
        </p:txBody>
      </p:sp>
      <p:sp>
        <p:nvSpPr>
          <p:cNvPr id="21512" name="TextBox 15"/>
          <p:cNvSpPr txBox="1">
            <a:spLocks noChangeArrowheads="1"/>
          </p:cNvSpPr>
          <p:nvPr/>
        </p:nvSpPr>
        <p:spPr bwMode="auto">
          <a:xfrm rot="-2155359">
            <a:off x="884238" y="3069839"/>
            <a:ext cx="2305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Апрель</a:t>
            </a:r>
          </a:p>
        </p:txBody>
      </p:sp>
      <p:sp>
        <p:nvSpPr>
          <p:cNvPr id="21513" name="TextBox 17"/>
          <p:cNvSpPr txBox="1">
            <a:spLocks noChangeArrowheads="1"/>
          </p:cNvSpPr>
          <p:nvPr/>
        </p:nvSpPr>
        <p:spPr bwMode="auto">
          <a:xfrm rot="-423403">
            <a:off x="3087688" y="2215763"/>
            <a:ext cx="2305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Июнь</a:t>
            </a:r>
          </a:p>
        </p:txBody>
      </p:sp>
      <p:sp>
        <p:nvSpPr>
          <p:cNvPr id="21514" name="TextBox 18"/>
          <p:cNvSpPr txBox="1">
            <a:spLocks noChangeArrowheads="1"/>
          </p:cNvSpPr>
          <p:nvPr/>
        </p:nvSpPr>
        <p:spPr bwMode="auto">
          <a:xfrm rot="492591">
            <a:off x="4313238" y="2223701"/>
            <a:ext cx="23034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Июль</a:t>
            </a:r>
          </a:p>
        </p:txBody>
      </p:sp>
      <p:sp>
        <p:nvSpPr>
          <p:cNvPr id="21515" name="TextBox 19"/>
          <p:cNvSpPr txBox="1">
            <a:spLocks noChangeArrowheads="1"/>
          </p:cNvSpPr>
          <p:nvPr/>
        </p:nvSpPr>
        <p:spPr bwMode="auto">
          <a:xfrm rot="1335902">
            <a:off x="5453062" y="2499133"/>
            <a:ext cx="2305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Август</a:t>
            </a:r>
          </a:p>
        </p:txBody>
      </p:sp>
      <p:sp>
        <p:nvSpPr>
          <p:cNvPr id="21516" name="TextBox 20"/>
          <p:cNvSpPr txBox="1">
            <a:spLocks noChangeArrowheads="1"/>
          </p:cNvSpPr>
          <p:nvPr/>
        </p:nvSpPr>
        <p:spPr bwMode="auto">
          <a:xfrm rot="2131630">
            <a:off x="6523038" y="3052376"/>
            <a:ext cx="2305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Сентябрь</a:t>
            </a:r>
          </a:p>
        </p:txBody>
      </p:sp>
      <p:sp>
        <p:nvSpPr>
          <p:cNvPr id="21517" name="TextBox 21"/>
          <p:cNvSpPr txBox="1">
            <a:spLocks noChangeArrowheads="1"/>
          </p:cNvSpPr>
          <p:nvPr/>
        </p:nvSpPr>
        <p:spPr bwMode="auto">
          <a:xfrm rot="3154138">
            <a:off x="7347746" y="3929470"/>
            <a:ext cx="23034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Октябрь</a:t>
            </a:r>
          </a:p>
        </p:txBody>
      </p:sp>
      <p:sp>
        <p:nvSpPr>
          <p:cNvPr id="21518" name="TextBox 22"/>
          <p:cNvSpPr txBox="1">
            <a:spLocks noChangeArrowheads="1"/>
          </p:cNvSpPr>
          <p:nvPr/>
        </p:nvSpPr>
        <p:spPr bwMode="auto">
          <a:xfrm rot="4504292">
            <a:off x="8322470" y="6095613"/>
            <a:ext cx="2305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Декабрь</a:t>
            </a:r>
          </a:p>
        </p:txBody>
      </p:sp>
      <p:sp>
        <p:nvSpPr>
          <p:cNvPr id="21519" name="TextBox 23"/>
          <p:cNvSpPr txBox="1">
            <a:spLocks noChangeArrowheads="1"/>
          </p:cNvSpPr>
          <p:nvPr/>
        </p:nvSpPr>
        <p:spPr bwMode="auto">
          <a:xfrm rot="3906000">
            <a:off x="8011319" y="4970075"/>
            <a:ext cx="2305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Ноябрь</a:t>
            </a:r>
          </a:p>
        </p:txBody>
      </p:sp>
      <p:sp>
        <p:nvSpPr>
          <p:cNvPr id="21520" name="TextBox 14"/>
          <p:cNvSpPr txBox="1">
            <a:spLocks noChangeArrowheads="1"/>
          </p:cNvSpPr>
          <p:nvPr/>
        </p:nvSpPr>
        <p:spPr bwMode="auto">
          <a:xfrm rot="-3005500">
            <a:off x="-6349" y="3864383"/>
            <a:ext cx="23034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Март</a:t>
            </a:r>
          </a:p>
        </p:txBody>
      </p:sp>
      <p:sp>
        <p:nvSpPr>
          <p:cNvPr id="21521" name="TextBox 16"/>
          <p:cNvSpPr txBox="1">
            <a:spLocks noChangeArrowheads="1"/>
          </p:cNvSpPr>
          <p:nvPr/>
        </p:nvSpPr>
        <p:spPr bwMode="auto">
          <a:xfrm rot="-1212761">
            <a:off x="1917701" y="2541201"/>
            <a:ext cx="23034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Май</a:t>
            </a:r>
          </a:p>
        </p:txBody>
      </p:sp>
      <p:pic>
        <p:nvPicPr>
          <p:cNvPr id="35" name="Рисунок 34" descr="99bc2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9122" y="830262"/>
            <a:ext cx="2310555" cy="177369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7" name="Рисунок 36" descr="159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0872" y="908720"/>
            <a:ext cx="1991692" cy="13154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" name="Рисунок 37" descr="figarofr-recemment-certains-assures-ont-ainsi-recu-des-textos-les-informant-d-un-possible-changement_680343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472" y="2276872"/>
            <a:ext cx="1496616" cy="9961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0" name="Рисунок 39" descr="thWNTQUNH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05330" y="2204864"/>
            <a:ext cx="1519025" cy="10094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1527" name="Группа 46"/>
          <p:cNvGrpSpPr>
            <a:grpSpLocks/>
          </p:cNvGrpSpPr>
          <p:nvPr/>
        </p:nvGrpSpPr>
        <p:grpSpPr bwMode="auto">
          <a:xfrm>
            <a:off x="1136651" y="2639025"/>
            <a:ext cx="7261225" cy="1383108"/>
            <a:chOff x="1147641" y="2662866"/>
            <a:chExt cx="7249558" cy="1358986"/>
          </a:xfrm>
        </p:grpSpPr>
        <p:sp>
          <p:nvSpPr>
            <p:cNvPr id="21548" name="TextBox 32"/>
            <p:cNvSpPr txBox="1">
              <a:spLocks noChangeArrowheads="1"/>
            </p:cNvSpPr>
            <p:nvPr/>
          </p:nvSpPr>
          <p:spPr bwMode="auto">
            <a:xfrm rot="20423117">
              <a:off x="2575653" y="2949264"/>
              <a:ext cx="1461690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 утверждение</a:t>
              </a:r>
            </a:p>
          </p:txBody>
        </p:sp>
        <p:sp>
          <p:nvSpPr>
            <p:cNvPr id="21549" name="TextBox 33"/>
            <p:cNvSpPr txBox="1">
              <a:spLocks noChangeArrowheads="1"/>
            </p:cNvSpPr>
            <p:nvPr/>
          </p:nvSpPr>
          <p:spPr bwMode="auto">
            <a:xfrm rot="19087119">
              <a:off x="1147641" y="3779925"/>
              <a:ext cx="1656184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Подготовка</a:t>
              </a:r>
            </a:p>
          </p:txBody>
        </p:sp>
        <p:sp>
          <p:nvSpPr>
            <p:cNvPr id="21550" name="TextBox 41"/>
            <p:cNvSpPr txBox="1">
              <a:spLocks noChangeArrowheads="1"/>
            </p:cNvSpPr>
            <p:nvPr/>
          </p:nvSpPr>
          <p:spPr bwMode="auto">
            <a:xfrm rot="21242068">
              <a:off x="3521636" y="2665732"/>
              <a:ext cx="1656184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годового</a:t>
              </a:r>
            </a:p>
          </p:txBody>
        </p:sp>
        <p:sp>
          <p:nvSpPr>
            <p:cNvPr id="21551" name="TextBox 42"/>
            <p:cNvSpPr txBox="1">
              <a:spLocks noChangeArrowheads="1"/>
            </p:cNvSpPr>
            <p:nvPr/>
          </p:nvSpPr>
          <p:spPr bwMode="auto">
            <a:xfrm rot="549305">
              <a:off x="4820774" y="2662866"/>
              <a:ext cx="1224136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отчета</a:t>
              </a:r>
            </a:p>
          </p:txBody>
        </p:sp>
        <p:sp>
          <p:nvSpPr>
            <p:cNvPr id="21552" name="TextBox 43"/>
            <p:cNvSpPr txBox="1">
              <a:spLocks noChangeArrowheads="1"/>
            </p:cNvSpPr>
            <p:nvPr/>
          </p:nvSpPr>
          <p:spPr bwMode="auto">
            <a:xfrm rot="1182405">
              <a:off x="5785404" y="2994609"/>
              <a:ext cx="1656184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об исполнении</a:t>
              </a:r>
            </a:p>
          </p:txBody>
        </p:sp>
        <p:sp>
          <p:nvSpPr>
            <p:cNvPr id="21553" name="TextBox 44"/>
            <p:cNvSpPr txBox="1">
              <a:spLocks noChangeArrowheads="1"/>
            </p:cNvSpPr>
            <p:nvPr/>
          </p:nvSpPr>
          <p:spPr bwMode="auto">
            <a:xfrm rot="2145778">
              <a:off x="6741015" y="3531855"/>
              <a:ext cx="1656184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бюджета</a:t>
              </a:r>
            </a:p>
          </p:txBody>
        </p:sp>
        <p:sp>
          <p:nvSpPr>
            <p:cNvPr id="21554" name="TextBox 45"/>
            <p:cNvSpPr txBox="1">
              <a:spLocks noChangeArrowheads="1"/>
            </p:cNvSpPr>
            <p:nvPr/>
          </p:nvSpPr>
          <p:spPr bwMode="auto">
            <a:xfrm rot="19653222">
              <a:off x="2309791" y="3278426"/>
              <a:ext cx="576063" cy="24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2pPr>
              <a:lvl3pPr marL="11430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3pPr>
              <a:lvl4pPr marL="16002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4pPr>
              <a:lvl5pPr marL="2057400" indent="-228600" algn="ctr" eaLnBrk="0" hangingPunct="0"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400" b="1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1000" dirty="0">
                  <a:latin typeface="Arial" pitchFamily="34" charset="0"/>
                </a:rPr>
                <a:t>и</a:t>
              </a:r>
            </a:p>
          </p:txBody>
        </p:sp>
      </p:grpSp>
      <p:sp>
        <p:nvSpPr>
          <p:cNvPr id="21528" name="TextBox 47"/>
          <p:cNvSpPr txBox="1">
            <a:spLocks noChangeArrowheads="1"/>
          </p:cNvSpPr>
          <p:nvPr/>
        </p:nvSpPr>
        <p:spPr bwMode="auto">
          <a:xfrm rot="-2737770">
            <a:off x="1366044" y="4166315"/>
            <a:ext cx="16573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Подготовка</a:t>
            </a:r>
          </a:p>
        </p:txBody>
      </p:sp>
      <p:sp>
        <p:nvSpPr>
          <p:cNvPr id="21529" name="TextBox 48"/>
          <p:cNvSpPr txBox="1">
            <a:spLocks noChangeArrowheads="1"/>
          </p:cNvSpPr>
          <p:nvPr/>
        </p:nvSpPr>
        <p:spPr bwMode="auto">
          <a:xfrm rot="-1450438">
            <a:off x="2566989" y="3415428"/>
            <a:ext cx="1462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 утверждение</a:t>
            </a:r>
          </a:p>
        </p:txBody>
      </p:sp>
      <p:sp>
        <p:nvSpPr>
          <p:cNvPr id="21530" name="TextBox 49"/>
          <p:cNvSpPr txBox="1">
            <a:spLocks noChangeArrowheads="1"/>
          </p:cNvSpPr>
          <p:nvPr/>
        </p:nvSpPr>
        <p:spPr bwMode="auto">
          <a:xfrm rot="-361543">
            <a:off x="3665539" y="3095546"/>
            <a:ext cx="16557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ежеквартальной</a:t>
            </a:r>
          </a:p>
        </p:txBody>
      </p:sp>
      <p:sp>
        <p:nvSpPr>
          <p:cNvPr id="21531" name="TextBox 50"/>
          <p:cNvSpPr txBox="1">
            <a:spLocks noChangeArrowheads="1"/>
          </p:cNvSpPr>
          <p:nvPr/>
        </p:nvSpPr>
        <p:spPr bwMode="auto">
          <a:xfrm rot="871231">
            <a:off x="5108576" y="3165397"/>
            <a:ext cx="12239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отчетности</a:t>
            </a:r>
          </a:p>
        </p:txBody>
      </p:sp>
      <p:sp>
        <p:nvSpPr>
          <p:cNvPr id="21532" name="TextBox 51"/>
          <p:cNvSpPr txBox="1">
            <a:spLocks noChangeArrowheads="1"/>
          </p:cNvSpPr>
          <p:nvPr/>
        </p:nvSpPr>
        <p:spPr bwMode="auto">
          <a:xfrm rot="1467322">
            <a:off x="5913439" y="3533697"/>
            <a:ext cx="16557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об исполнении</a:t>
            </a:r>
          </a:p>
        </p:txBody>
      </p:sp>
      <p:sp>
        <p:nvSpPr>
          <p:cNvPr id="21533" name="TextBox 52"/>
          <p:cNvSpPr txBox="1">
            <a:spLocks noChangeArrowheads="1"/>
          </p:cNvSpPr>
          <p:nvPr/>
        </p:nvSpPr>
        <p:spPr bwMode="auto">
          <a:xfrm rot="2519353">
            <a:off x="6694489" y="4023440"/>
            <a:ext cx="16573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бюджета</a:t>
            </a:r>
          </a:p>
        </p:txBody>
      </p:sp>
      <p:sp>
        <p:nvSpPr>
          <p:cNvPr id="21534" name="TextBox 53"/>
          <p:cNvSpPr txBox="1">
            <a:spLocks noChangeArrowheads="1"/>
          </p:cNvSpPr>
          <p:nvPr/>
        </p:nvSpPr>
        <p:spPr bwMode="auto">
          <a:xfrm rot="-1946778">
            <a:off x="2454276" y="3708322"/>
            <a:ext cx="5762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и</a:t>
            </a:r>
          </a:p>
        </p:txBody>
      </p:sp>
      <p:sp>
        <p:nvSpPr>
          <p:cNvPr id="55" name="Прямоугольник 54"/>
          <p:cNvSpPr/>
          <p:nvPr/>
        </p:nvSpPr>
        <p:spPr>
          <a:xfrm rot="19103619">
            <a:off x="2163521" y="4441074"/>
            <a:ext cx="10021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Исполнение</a:t>
            </a:r>
            <a:endParaRPr lang="ru-RU" sz="1050" dirty="0">
              <a:cs typeface="+mn-cs"/>
            </a:endParaRPr>
          </a:p>
        </p:txBody>
      </p:sp>
      <p:sp>
        <p:nvSpPr>
          <p:cNvPr id="21536" name="TextBox 55"/>
          <p:cNvSpPr txBox="1">
            <a:spLocks noChangeArrowheads="1"/>
          </p:cNvSpPr>
          <p:nvPr/>
        </p:nvSpPr>
        <p:spPr bwMode="auto">
          <a:xfrm rot="-1577427">
            <a:off x="2689225" y="3854372"/>
            <a:ext cx="16573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бюджета</a:t>
            </a:r>
          </a:p>
        </p:txBody>
      </p:sp>
      <p:sp>
        <p:nvSpPr>
          <p:cNvPr id="21537" name="TextBox 56"/>
          <p:cNvSpPr txBox="1">
            <a:spLocks noChangeArrowheads="1"/>
          </p:cNvSpPr>
          <p:nvPr/>
        </p:nvSpPr>
        <p:spPr bwMode="auto">
          <a:xfrm rot="-789381">
            <a:off x="3603624" y="3655934"/>
            <a:ext cx="7508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3400" b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000" dirty="0">
                <a:latin typeface="Arial" pitchFamily="34" charset="0"/>
              </a:rPr>
              <a:t>и</a:t>
            </a:r>
          </a:p>
        </p:txBody>
      </p:sp>
      <p:sp>
        <p:nvSpPr>
          <p:cNvPr id="58" name="Прямоугольник 57"/>
          <p:cNvSpPr/>
          <p:nvPr/>
        </p:nvSpPr>
        <p:spPr>
          <a:xfrm rot="21272498">
            <a:off x="4098789" y="3538580"/>
            <a:ext cx="8162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внесение</a:t>
            </a:r>
            <a:endParaRPr lang="ru-RU" sz="1050" dirty="0">
              <a:cs typeface="+mn-cs"/>
            </a:endParaRPr>
          </a:p>
        </p:txBody>
      </p:sp>
      <p:sp>
        <p:nvSpPr>
          <p:cNvPr id="59" name="Прямоугольник 58"/>
          <p:cNvSpPr/>
          <p:nvPr/>
        </p:nvSpPr>
        <p:spPr>
          <a:xfrm rot="467123">
            <a:off x="4965877" y="3562392"/>
            <a:ext cx="9156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изменений</a:t>
            </a:r>
            <a:endParaRPr lang="ru-RU" sz="1050" dirty="0"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 rot="1480538">
            <a:off x="5733560" y="3775117"/>
            <a:ext cx="8899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в </a:t>
            </a:r>
            <a:r>
              <a:rPr lang="ru-RU" sz="1050" dirty="0" smtClean="0">
                <a:latin typeface="Arial" pitchFamily="34" charset="0"/>
              </a:rPr>
              <a:t>решение</a:t>
            </a:r>
            <a:endParaRPr lang="ru-RU" sz="1050" dirty="0">
              <a:cs typeface="+mn-cs"/>
            </a:endParaRPr>
          </a:p>
        </p:txBody>
      </p:sp>
      <p:sp>
        <p:nvSpPr>
          <p:cNvPr id="61" name="Прямоугольник 60"/>
          <p:cNvSpPr/>
          <p:nvPr/>
        </p:nvSpPr>
        <p:spPr>
          <a:xfrm rot="1956003">
            <a:off x="6390735" y="4156116"/>
            <a:ext cx="8996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о бюджете</a:t>
            </a:r>
            <a:endParaRPr lang="ru-RU" sz="1050" dirty="0">
              <a:cs typeface="+mn-cs"/>
            </a:endParaRPr>
          </a:p>
        </p:txBody>
      </p:sp>
      <p:sp>
        <p:nvSpPr>
          <p:cNvPr id="62" name="Прямоугольник 61"/>
          <p:cNvSpPr/>
          <p:nvPr/>
        </p:nvSpPr>
        <p:spPr>
          <a:xfrm rot="21120771">
            <a:off x="3957856" y="4018004"/>
            <a:ext cx="10711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Утверждение</a:t>
            </a:r>
            <a:endParaRPr lang="ru-RU" sz="1050" dirty="0"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 rot="814276">
            <a:off x="5108935" y="4041816"/>
            <a:ext cx="7136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проекта</a:t>
            </a:r>
            <a:endParaRPr lang="ru-RU" sz="1050" dirty="0">
              <a:cs typeface="+mn-cs"/>
            </a:endParaRPr>
          </a:p>
        </p:txBody>
      </p:sp>
      <p:sp>
        <p:nvSpPr>
          <p:cNvPr id="64" name="Прямоугольник 63"/>
          <p:cNvSpPr/>
          <p:nvPr/>
        </p:nvSpPr>
        <p:spPr>
          <a:xfrm rot="21178838">
            <a:off x="3886062" y="4600617"/>
            <a:ext cx="11448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Рассмотрение</a:t>
            </a:r>
            <a:endParaRPr lang="ru-RU" sz="1050" dirty="0">
              <a:cs typeface="+mn-cs"/>
            </a:endParaRPr>
          </a:p>
        </p:txBody>
      </p:sp>
      <p:sp>
        <p:nvSpPr>
          <p:cNvPr id="65" name="Прямоугольник 64"/>
          <p:cNvSpPr/>
          <p:nvPr/>
        </p:nvSpPr>
        <p:spPr>
          <a:xfrm rot="631681">
            <a:off x="5045436" y="4592679"/>
            <a:ext cx="7136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проекта</a:t>
            </a:r>
            <a:endParaRPr lang="ru-RU" sz="1050" dirty="0"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 rot="21096493">
            <a:off x="3957887" y="5241966"/>
            <a:ext cx="10647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Составление</a:t>
            </a:r>
            <a:endParaRPr lang="ru-RU" sz="1050" dirty="0">
              <a:cs typeface="+mn-cs"/>
            </a:endParaRPr>
          </a:p>
        </p:txBody>
      </p:sp>
      <p:sp>
        <p:nvSpPr>
          <p:cNvPr id="67" name="Прямоугольник 66"/>
          <p:cNvSpPr/>
          <p:nvPr/>
        </p:nvSpPr>
        <p:spPr>
          <a:xfrm rot="750705">
            <a:off x="5108142" y="5265780"/>
            <a:ext cx="7136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</a:rPr>
              <a:t>проекта</a:t>
            </a:r>
            <a:endParaRPr lang="ru-RU" sz="1050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73756" y="6289576"/>
            <a:ext cx="4026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1" descr="g-230-1170x7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0" y="1"/>
            <a:ext cx="21605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3275" y="260351"/>
            <a:ext cx="7616826" cy="1223963"/>
          </a:xfrm>
        </p:spPr>
        <p:txBody>
          <a:bodyPr>
            <a:normAutofit fontScale="90000"/>
          </a:bodyPr>
          <a:lstStyle/>
          <a:p>
            <a:pPr algn="ctr" defTabSz="936382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ЧЕМ ОСНОВАНО СОСТАВЛЕНИЕ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ПРОЕКТА БЮДЖЕТА КОНЫШЕВСКОГО РАЙОНА? </a:t>
            </a:r>
          </a:p>
        </p:txBody>
      </p:sp>
      <p:grpSp>
        <p:nvGrpSpPr>
          <p:cNvPr id="22532" name="Группа 20"/>
          <p:cNvGrpSpPr>
            <a:grpSpLocks/>
          </p:cNvGrpSpPr>
          <p:nvPr/>
        </p:nvGrpSpPr>
        <p:grpSpPr bwMode="auto">
          <a:xfrm>
            <a:off x="128589" y="1557338"/>
            <a:ext cx="9720262" cy="4392612"/>
            <a:chOff x="128465" y="1988839"/>
            <a:chExt cx="9721080" cy="4392491"/>
          </a:xfrm>
        </p:grpSpPr>
        <p:sp>
          <p:nvSpPr>
            <p:cNvPr id="261137" name="AutoShape 17"/>
            <p:cNvSpPr>
              <a:spLocks noChangeArrowheads="1"/>
            </p:cNvSpPr>
            <p:nvPr/>
          </p:nvSpPr>
          <p:spPr bwMode="auto">
            <a:xfrm>
              <a:off x="488504" y="1988839"/>
              <a:ext cx="9073006" cy="864096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108265" tIns="54132" rIns="108265" bIns="54132"/>
            <a:lstStyle/>
            <a:p>
              <a:pPr algn="ctr" defTabSz="936382">
                <a:spcBef>
                  <a:spcPts val="617"/>
                </a:spcBef>
                <a:defRPr/>
              </a:pPr>
              <a:r>
                <a:rPr lang="ru-RU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СОСТАВЛЕНИЕ ПРОЕКТА БЮДЖЕТА КОНЫШЕВСКОГО РАЙОНА ОСНОВЫВАЕТСЯ НА:</a:t>
              </a:r>
              <a:endParaRPr lang="ru-RU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3558" name="AutoShape 18"/>
            <p:cNvSpPr>
              <a:spLocks noChangeArrowheads="1"/>
            </p:cNvSpPr>
            <p:nvPr/>
          </p:nvSpPr>
          <p:spPr bwMode="auto">
            <a:xfrm>
              <a:off x="2047111" y="3633530"/>
              <a:ext cx="1847586" cy="273393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63936" tIns="54132" rIns="63936" bIns="54132"/>
            <a:lstStyle/>
            <a:p>
              <a:pPr algn="ctr" defTabSz="935038">
                <a:defRPr/>
              </a:pPr>
              <a:endParaRPr lang="ru-RU" sz="1600" i="1" dirty="0">
                <a:solidFill>
                  <a:srgbClr val="333399"/>
                </a:solidFill>
                <a:cs typeface="+mn-cs"/>
              </a:endParaRPr>
            </a:p>
            <a:p>
              <a:pPr algn="ctr" defTabSz="935038">
                <a:defRPr/>
              </a:pPr>
              <a:r>
                <a:rPr lang="ru-RU" sz="1600" i="1" dirty="0">
                  <a:latin typeface="Arial" pitchFamily="34" charset="0"/>
                </a:rPr>
                <a:t>Основных направлениях бюджетной и налоговой политики Конышевского района Курской области</a:t>
              </a:r>
              <a:endParaRPr lang="ru-RU" sz="1600" b="0" i="1" dirty="0">
                <a:latin typeface="Arial" pitchFamily="34" charset="0"/>
              </a:endParaRPr>
            </a:p>
          </p:txBody>
        </p:sp>
        <p:sp>
          <p:nvSpPr>
            <p:cNvPr id="23559" name="AutoShape 19"/>
            <p:cNvSpPr>
              <a:spLocks noChangeArrowheads="1"/>
            </p:cNvSpPr>
            <p:nvPr/>
          </p:nvSpPr>
          <p:spPr bwMode="auto">
            <a:xfrm>
              <a:off x="4036820" y="3633531"/>
              <a:ext cx="1776525" cy="27477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63936" tIns="54132" rIns="63936" bIns="54132"/>
            <a:lstStyle/>
            <a:p>
              <a:pPr algn="ctr" defTabSz="935038">
                <a:defRPr/>
              </a:pPr>
              <a:endParaRPr lang="ru-RU" sz="1200" dirty="0">
                <a:solidFill>
                  <a:srgbClr val="333399"/>
                </a:solidFill>
                <a:cs typeface="+mn-cs"/>
              </a:endParaRPr>
            </a:p>
            <a:p>
              <a:pPr algn="ctr" defTabSz="935038">
                <a:defRPr/>
              </a:pPr>
              <a:endParaRPr lang="ru-RU" sz="1200" dirty="0">
                <a:solidFill>
                  <a:srgbClr val="333399"/>
                </a:solidFill>
                <a:cs typeface="+mn-cs"/>
              </a:endParaRPr>
            </a:p>
            <a:p>
              <a:pPr algn="ctr" defTabSz="935038">
                <a:defRPr/>
              </a:pPr>
              <a:endParaRPr lang="ru-RU" sz="1400" dirty="0">
                <a:cs typeface="+mn-cs"/>
              </a:endParaRPr>
            </a:p>
            <a:p>
              <a:pPr algn="ctr" defTabSz="935038">
                <a:defRPr/>
              </a:pPr>
              <a:r>
                <a:rPr lang="ru-RU" sz="1600" i="1" dirty="0">
                  <a:latin typeface="Arial" pitchFamily="34" charset="0"/>
                </a:rPr>
                <a:t>Прогнозе социально-экономического развития Конышевского района Курской области</a:t>
              </a:r>
              <a:endParaRPr lang="ru-RU" sz="1600" b="0" i="1" dirty="0">
                <a:latin typeface="Arial" pitchFamily="34" charset="0"/>
              </a:endParaRPr>
            </a:p>
          </p:txBody>
        </p:sp>
        <p:sp>
          <p:nvSpPr>
            <p:cNvPr id="23560" name="AutoShape 20"/>
            <p:cNvSpPr>
              <a:spLocks noChangeArrowheads="1"/>
            </p:cNvSpPr>
            <p:nvPr/>
          </p:nvSpPr>
          <p:spPr bwMode="auto">
            <a:xfrm>
              <a:off x="5955467" y="3633530"/>
              <a:ext cx="1847586" cy="273393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21312" tIns="54132" rIns="21312" bIns="54132"/>
            <a:lstStyle/>
            <a:p>
              <a:pPr algn="ctr" defTabSz="935038">
                <a:defRPr/>
              </a:pPr>
              <a:endParaRPr lang="ru-RU" sz="1500" dirty="0">
                <a:solidFill>
                  <a:srgbClr val="333399"/>
                </a:solidFill>
                <a:latin typeface="Verdana" pitchFamily="34" charset="0"/>
                <a:cs typeface="+mn-cs"/>
              </a:endParaRPr>
            </a:p>
            <a:p>
              <a:pPr algn="ctr" defTabSz="935038">
                <a:defRPr/>
              </a:pPr>
              <a:endParaRPr lang="ru-RU" sz="1500" dirty="0">
                <a:solidFill>
                  <a:srgbClr val="333399"/>
                </a:solidFill>
                <a:latin typeface="Verdana" pitchFamily="34" charset="0"/>
                <a:cs typeface="+mn-cs"/>
              </a:endParaRPr>
            </a:p>
            <a:p>
              <a:pPr algn="ctr" defTabSz="935038">
                <a:defRPr/>
              </a:pPr>
              <a:endParaRPr lang="ru-RU" sz="1500" dirty="0">
                <a:solidFill>
                  <a:srgbClr val="333399"/>
                </a:solidFill>
                <a:latin typeface="Verdana" pitchFamily="34" charset="0"/>
                <a:cs typeface="+mn-cs"/>
              </a:endParaRPr>
            </a:p>
            <a:p>
              <a:pPr algn="ctr" defTabSz="935038">
                <a:defRPr/>
              </a:pPr>
              <a:r>
                <a:rPr lang="ru-RU" sz="1600" i="1" dirty="0">
                  <a:latin typeface="Arial" pitchFamily="34" charset="0"/>
                </a:rPr>
                <a:t>Бюджетном прогнозе </a:t>
              </a:r>
            </a:p>
            <a:p>
              <a:pPr algn="ctr" defTabSz="935038">
                <a:defRPr/>
              </a:pPr>
              <a:r>
                <a:rPr lang="ru-RU" sz="1600" i="1" dirty="0">
                  <a:latin typeface="Arial" pitchFamily="34" charset="0"/>
                </a:rPr>
                <a:t>Конышевского района Курской области на долгосрочный период</a:t>
              </a:r>
              <a:endParaRPr lang="ru-RU" sz="1600" b="0" i="1" dirty="0">
                <a:latin typeface="Arial" pitchFamily="34" charset="0"/>
              </a:endParaRPr>
            </a:p>
          </p:txBody>
        </p:sp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128465" y="3633530"/>
              <a:ext cx="1776525" cy="273393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72000" tIns="54132" rIns="72000" bIns="54132"/>
            <a:lstStyle/>
            <a:p>
              <a:pPr algn="ctr" defTabSz="935038">
                <a:defRPr/>
              </a:pPr>
              <a:endParaRPr lang="ru-RU" sz="1000" i="1" dirty="0">
                <a:solidFill>
                  <a:srgbClr val="333399"/>
                </a:solidFill>
                <a:cs typeface="+mn-cs"/>
              </a:endParaRPr>
            </a:p>
            <a:p>
              <a:pPr algn="ctr" defTabSz="935038">
                <a:defRPr/>
              </a:pPr>
              <a:r>
                <a:rPr lang="ru-RU" sz="1400" i="1" dirty="0">
                  <a:latin typeface="Arial" pitchFamily="34" charset="0"/>
                </a:rPr>
                <a:t>Положениях послания Президента РФ Федеральному Собранию РФ, определяющих бюджетную политику в Российской Федерации</a:t>
              </a:r>
            </a:p>
            <a:p>
              <a:pPr algn="ctr" defTabSz="935038">
                <a:defRPr/>
              </a:pPr>
              <a:endParaRPr lang="ru-RU" sz="1600" b="0" i="1" dirty="0">
                <a:solidFill>
                  <a:schemeClr val="tx1"/>
                </a:solidFill>
                <a:cs typeface="+mn-cs"/>
              </a:endParaRPr>
            </a:p>
          </p:txBody>
        </p:sp>
        <p:sp>
          <p:nvSpPr>
            <p:cNvPr id="23567" name="AutoShape 20"/>
            <p:cNvSpPr>
              <a:spLocks noChangeArrowheads="1"/>
            </p:cNvSpPr>
            <p:nvPr/>
          </p:nvSpPr>
          <p:spPr bwMode="auto">
            <a:xfrm>
              <a:off x="7977313" y="3633220"/>
              <a:ext cx="1872232" cy="273393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21312" tIns="54132" rIns="21312" bIns="54132"/>
            <a:lstStyle/>
            <a:p>
              <a:pPr algn="ctr" defTabSz="935038">
                <a:defRPr/>
              </a:pPr>
              <a:endParaRPr lang="ru-RU" sz="1600" dirty="0">
                <a:solidFill>
                  <a:srgbClr val="333399"/>
                </a:solidFill>
                <a:latin typeface="Verdana" pitchFamily="34" charset="0"/>
                <a:cs typeface="+mn-cs"/>
              </a:endParaRPr>
            </a:p>
            <a:p>
              <a:pPr algn="ctr" defTabSz="935038">
                <a:defRPr/>
              </a:pPr>
              <a:endParaRPr lang="ru-RU" sz="1600" dirty="0">
                <a:solidFill>
                  <a:srgbClr val="333399"/>
                </a:solidFill>
                <a:latin typeface="Verdana" pitchFamily="34" charset="0"/>
                <a:cs typeface="+mn-cs"/>
              </a:endParaRPr>
            </a:p>
            <a:p>
              <a:pPr algn="ctr" defTabSz="935038">
                <a:defRPr/>
              </a:pPr>
              <a:endParaRPr lang="ru-RU" sz="1600" dirty="0">
                <a:solidFill>
                  <a:srgbClr val="333399"/>
                </a:solidFill>
                <a:latin typeface="Verdana" pitchFamily="34" charset="0"/>
                <a:cs typeface="+mn-cs"/>
              </a:endParaRPr>
            </a:p>
            <a:p>
              <a:pPr algn="ctr" defTabSz="935038">
                <a:defRPr/>
              </a:pPr>
              <a:endParaRPr lang="ru-RU" sz="1600" i="1" dirty="0">
                <a:solidFill>
                  <a:srgbClr val="333399"/>
                </a:solidFill>
                <a:cs typeface="+mn-cs"/>
              </a:endParaRPr>
            </a:p>
            <a:p>
              <a:pPr algn="ctr" defTabSz="935038">
                <a:defRPr/>
              </a:pPr>
              <a:r>
                <a:rPr lang="ru-RU" sz="1600" i="1" dirty="0">
                  <a:latin typeface="Arial" pitchFamily="34" charset="0"/>
                </a:rPr>
                <a:t>Муниципальных программах Конышевского района Курской области</a:t>
              </a:r>
              <a:endParaRPr lang="ru-RU" sz="1600" b="0" i="1" dirty="0">
                <a:latin typeface="Arial" pitchFamily="34" charset="0"/>
              </a:endParaRPr>
            </a:p>
          </p:txBody>
        </p:sp>
        <p:grpSp>
          <p:nvGrpSpPr>
            <p:cNvPr id="22552" name="Группа 19"/>
            <p:cNvGrpSpPr>
              <a:grpSpLocks/>
            </p:cNvGrpSpPr>
            <p:nvPr/>
          </p:nvGrpSpPr>
          <p:grpSpPr bwMode="auto">
            <a:xfrm>
              <a:off x="981196" y="2706193"/>
              <a:ext cx="7887772" cy="917433"/>
              <a:chOff x="981196" y="2706191"/>
              <a:chExt cx="7887772" cy="917433"/>
            </a:xfrm>
          </p:grpSpPr>
          <p:cxnSp>
            <p:nvCxnSpPr>
              <p:cNvPr id="23556" name="Прямая соединительная линия 35"/>
              <p:cNvCxnSpPr>
                <a:cxnSpLocks noChangeShapeType="1"/>
              </p:cNvCxnSpPr>
              <p:nvPr/>
            </p:nvCxnSpPr>
            <p:spPr bwMode="auto">
              <a:xfrm>
                <a:off x="4889778" y="2706367"/>
                <a:ext cx="0" cy="396864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62" name="Line 24"/>
              <p:cNvSpPr>
                <a:spLocks noChangeShapeType="1"/>
              </p:cNvSpPr>
              <p:nvPr/>
            </p:nvSpPr>
            <p:spPr bwMode="auto">
              <a:xfrm>
                <a:off x="981024" y="3103231"/>
                <a:ext cx="0" cy="52068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23563" name="Line 25"/>
              <p:cNvSpPr>
                <a:spLocks noChangeShapeType="1"/>
              </p:cNvSpPr>
              <p:nvPr/>
            </p:nvSpPr>
            <p:spPr bwMode="auto">
              <a:xfrm>
                <a:off x="2970329" y="3103231"/>
                <a:ext cx="0" cy="52068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23564" name="Line 26"/>
              <p:cNvSpPr>
                <a:spLocks noChangeShapeType="1"/>
              </p:cNvSpPr>
              <p:nvPr/>
            </p:nvSpPr>
            <p:spPr bwMode="auto">
              <a:xfrm>
                <a:off x="4889778" y="3103231"/>
                <a:ext cx="0" cy="52068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23565" name="Line 27"/>
              <p:cNvSpPr>
                <a:spLocks noChangeShapeType="1"/>
              </p:cNvSpPr>
              <p:nvPr/>
            </p:nvSpPr>
            <p:spPr bwMode="auto">
              <a:xfrm>
                <a:off x="6879083" y="3103231"/>
                <a:ext cx="0" cy="52068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ctr">
                  <a:defRPr/>
                </a:pPr>
                <a:endParaRPr lang="ru-RU" dirty="0"/>
              </a:p>
            </p:txBody>
          </p:sp>
          <p:cxnSp>
            <p:nvCxnSpPr>
              <p:cNvPr id="23566" name="Прямая соединительная линия 15"/>
              <p:cNvCxnSpPr>
                <a:cxnSpLocks noChangeShapeType="1"/>
                <a:stCxn id="23562" idx="0"/>
                <a:endCxn id="23568" idx="0"/>
              </p:cNvCxnSpPr>
              <p:nvPr/>
            </p:nvCxnSpPr>
            <p:spPr bwMode="auto">
              <a:xfrm>
                <a:off x="981024" y="3103231"/>
                <a:ext cx="7887364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68" name="Line 25"/>
              <p:cNvSpPr>
                <a:spLocks noChangeShapeType="1"/>
              </p:cNvSpPr>
              <p:nvPr/>
            </p:nvSpPr>
            <p:spPr bwMode="auto">
              <a:xfrm>
                <a:off x="8868388" y="3103231"/>
                <a:ext cx="0" cy="52068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headEnd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algn="ctr">
                  <a:defRPr/>
                </a:pPr>
                <a:endParaRPr lang="ru-RU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9503327" y="6242448"/>
            <a:ext cx="4026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5732</Words>
  <Application>Microsoft Office PowerPoint</Application>
  <PresentationFormat>Лист A4 (210x297 мм)</PresentationFormat>
  <Paragraphs>1236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ЧТО ТАКОЕ БЮДЖЕТ ДЛЯ ГРАЖДАН?</vt:lpstr>
      <vt:lpstr>ЧТО ТАКОЕ БЮДЖЕТ? </vt:lpstr>
      <vt:lpstr>Слайд 6</vt:lpstr>
      <vt:lpstr>Конышевский район</vt:lpstr>
      <vt:lpstr>Слайд 8</vt:lpstr>
      <vt:lpstr>  НА ЧЕМ ОСНОВАНО СОСТАВЛЕНИЕ  ПРОЕКТА БЮДЖЕТА КОНЫШЕВСКОГО РАЙОНА? </vt:lpstr>
      <vt:lpstr>Слайд 10</vt:lpstr>
      <vt:lpstr>Слайд 11</vt:lpstr>
      <vt:lpstr> ОСНОВНЫЕ  ПОКАЗАТЕЛИ СОЦИАЛЬНО-ЭКОНОМИЧЕСКОГО   РАЗВИТИЯ КОНЫШЕВСКОГО РАЙОНА КУРСКОЙ ОБЛАСТИ </vt:lpstr>
      <vt:lpstr>  ОСНОВНЫЕ ХАРАКТЕРИСТИКИ  КОНСОЛИДИРОВАННОГО БЮДЖЕТА КОНЫШЕВСКОГО РАЙОНА КУРСКОЙ ОБЛАСТИ НА 2025 ГОД И НА ПЛАНОВЫЙ ПЕРИОД 2026 И 2027 ГОДОВ </vt:lpstr>
      <vt:lpstr>         </vt:lpstr>
      <vt:lpstr>Слайд 15</vt:lpstr>
      <vt:lpstr>Слайд 16</vt:lpstr>
      <vt:lpstr>Слайд 17</vt:lpstr>
      <vt:lpstr> СТРУКТУРА ДОХОДОВ БЮДЖЕТА КОНЫШЕВСКОГО РАЙОНА В 2025 ГОДУ И В ПЛАНОВОМ ПЕРИОДЕ 2026 И 2027 ГОДОВ</vt:lpstr>
      <vt:lpstr>Слайд 19</vt:lpstr>
      <vt:lpstr>СТРУКТУРА НЕНАЛОГОВЫХ ДОХОДОВ</vt:lpstr>
      <vt:lpstr>Слайд 21</vt:lpstr>
      <vt:lpstr>Слайд 22</vt:lpstr>
      <vt:lpstr>СТРУКТУРА РАСХОДОВ БЮДЖЕТА КОНЫШЕВСКОГО РАЙОНА КУРСКОЙ ОБЛАСТИ  </vt:lpstr>
      <vt:lpstr>СТРУКТУРА И ДИНАМИКА РАСХОДОВ БЮДЖЕТА КОНЫШЕВСКОГО РАЙОНА КУРСКОЙ ОБЛАСТИ</vt:lpstr>
      <vt:lpstr>Слайд 25</vt:lpstr>
      <vt:lpstr>РАСХОДЫ БЮДЖЕТА КОНЫШЕВСКОГО РАЙОНА КУРСКОЙ ОБЛАСТИ ПО ВИДАМ РАСХОДОВ НА 2025 ГОД И НА ПЛАНОВЫЙ ПЕРИОД 2026 И 2027 ГОДОВ</vt:lpstr>
      <vt:lpstr>РАСХОДЫ БЮДЖЕТА ПО ВИДАМ РАСХОДОВ</vt:lpstr>
      <vt:lpstr>ЧТО ТАКОЕ МУНИЦИПАЛЬНАЯ ПРОГРАММА?</vt:lpstr>
      <vt:lpstr>Слайд 29</vt:lpstr>
      <vt:lpstr>Слайд 30</vt:lpstr>
      <vt:lpstr>Слайд 31</vt:lpstr>
      <vt:lpstr>МУНИЦИПАЛЬНАЯ ПРОГРАММА КОНЫШЕВСКОГО РАЙОНА КУРСКОЙ ОБЛАСТИ «РАЗВИТИЕ ОБРАЗОВАНИЯ В КОНЫШЕВСКОМ РАЙОНЕ»</vt:lpstr>
      <vt:lpstr>Слайд 33</vt:lpstr>
      <vt:lpstr>МУНИЦИПАЛЬНАЯ ПРОГРАММА КОНЫШЕВСКОГО РАЙОНА КУРСКОЙ ОБЛАСТИ «ОБЕСПЕЧЕНИЕ ДОСТУПНЫМ И КОМФОРТНЫМ ЖИЛЬЕМ И КОММУНАЛЬНЫМИ УСЛУГАМИ ГРАЖДАН В КОНЫШЕВСКОМ РАЙОНЕ КУРСКОЙ ОБЛАСТИ»</vt:lpstr>
      <vt:lpstr>МУНИЦИПАЛЬНАЯ ПРОГРАММА КОНЫШЕВСКОГО РАЙОНА КУРСКОЙ ОБЛАСТИ «СОДЕЙСТВИЕ ЗАНЯТОСТИ НАСЕЛЕНИЯ КОНЫШЕВСКОГО РАЙОНА»</vt:lpstr>
      <vt:lpstr>МУНИЦИПАЛЬНАЯ ПРОГРАММА КОНЫШЕВСКОГО РАЙОНА КУРСКОЙ ОБЛАСТИ «РАЗВИТИЕ КУЛЬТУРЫ КОНЫШЕВСКОГО РАЙОНА КУРСКОЙ ОБЛАСТИ»</vt:lpstr>
      <vt:lpstr>МУНИЦИПАЛЬНАЯ ПРОГРАММА КОНЫШЕВСКОГО РАЙОНА КУРСКОЙ ОБЛАСТИ «ПРОТИВОДЕЙСТВИЕ ЗЛОУПОТРЕБЛЕНИЮ НАРКОТИКАМИ В КОНЫШЕВСКОМ РАЙОНЕ КУРСКОЙ ОБЛАСТИ»</vt:lpstr>
      <vt:lpstr>МУНИЦИПАЛЬНАЯ ПРОГРАММА КОНЫШЕВСКОГО РАЙОНА КУРСКОЙ ОБЛАСТИ «ПОВЫШЕНИЕ ЭФФЕКТИВНОСТИ РАБОТЫ С МОЛОДЕЖЬЮ, ОРГАНИЗАЦИЯ ОТДЫХА И ОЗДОРОВЛЕНИЕ ДЕТЕЙ, МОЛОДЕЖИ, РАЗВИТИЕ ФИЗИЧЕСКОЙ КУЛЬТУРЫ И СПОРТА В КОНЫШЕВСКОМ РАЙОНЕ КУРСКОЙ ОБЛАСТИ»</vt:lpstr>
      <vt:lpstr>МУНИЦИПАЛЬНАЯ ПРОГРАММА КОНЫШЕВСКОГО РАЙОНА КУРСКОЙ ОБЛАСТИ «СОХРАНЕНИЕ И РАЗВИТИЕ АРХИВНОГО ДЕЛА В КОНЫШЕВСКОМ РАЙОНЕ КУРСКОЙ ОБЛАСТИ»</vt:lpstr>
      <vt:lpstr>Слайд 40</vt:lpstr>
      <vt:lpstr>МУНИЦИПАЛЬНАЯ ПРОГРАММА КОНЫШЕВСКОГО РАЙОНА КУРСКОЙ ОБЛАСТИ «РАЗВИТИЕ ТРАНСПОРТНОЙ СИСТЕМЫ, ОБЕСПЕЧЕНИЕ ПЕРЕВОЗКИ ПАССАЖИРОВ  В КОНЫШЕВСКОМ РАЙОНЕ КУРСКОЙ ОБЛАСТИ И БЕЗОПАСНОСТИ ДОРОЖНОГО ДВИЖЕНИЯ»</vt:lpstr>
      <vt:lpstr>МУНИЦИПАЛЬНАЯ ПРОГРАММА КОНЫШЕВСКОГО РАЙОНА  КУРСКОЙ ОБЛАСТИ  «СОЗДАНИЕ УСЛОВИЙ ДЛЯ ЭФФЕКТИВНОГО И ОТВЕТСТВЕННОГО УПРАВЛЕНИЯ МУНИЦИПАЛЬНЫМИ ФИНАНСАМИ, МУНИЦИПАЛЬНЫМ ДОЛГОМ И ПОВЫШЕНИЯ УСТОЙЧИВОСТИ БЮДЖЕТА КОНЫШЕВСКОГО РАЙОНА КУРСКОЙ ОБЛАСТИ»</vt:lpstr>
      <vt:lpstr>МУНИЦИПАЛЬНАЯ ПРОГРАММА КОНЫШЕВСКОГО РАЙОНА КУРСКОЙ ОБЛАСТИ  «ИНФОРМАЦИОННОЕ ОБЕСПЕЧЕНИЕ УПРАВЛЕНИЯ НЕДВИЖИМОСТЬЮ, РЕФОРМИРОВАНИЯ И РЕГУЛИРОВАНИЯ ЗЕМЕЛЬНЫХ И ИМУЩЕСТВЕННЫХ ОТНОШЕНИЙ В КОНЫШЕВСКОМ РАЙОНЕ  КУРСКОЙ ОБЛАСТИ»</vt:lpstr>
      <vt:lpstr>МУНИЦИПАЛЬНАЯ ПРОГРАММА КОНЫШЕВСКОГО РАЙОНА КУРСКОЙ ОБЛАСТИ  «ПРОФИЛАКТИКА ПРАВОНАРУШЕНИЙ В КОНЫШЕВСКОМ РАЙОНЕ КУРСКОЙ ОБЛАСТИ»</vt:lpstr>
      <vt:lpstr>МУНИЦИПАЛЬНАЯ ПРОГРАММА КОНЫШЕВСКОГО РАЙОНА КУРСКОЙ ОБЛАСТИ  «ОХРАНА ОКРУЖАЮЩЕЙ СРЕДЫ НА ТЕРРИТОРИИ КОНЫШЕВСКОГО РАЙОНА КУРСКОЙ ОБЛАСТИ»</vt:lpstr>
      <vt:lpstr>МУНИЦИПАЛЬНАЯ ПРОГРАММА КОНЫШЕВСКОГО РАЙОНА КУРСКОЙ ОБЛАСТИ  «РАЗВИТИЕ МУНИЦИПАЛЬНОЙ СЛУЖБЫ В КОНЫШЕВСКОМ РАЙОНЕ КУРСКОЙ ОБЛАСТИ »</vt:lpstr>
      <vt:lpstr>Слайд 47</vt:lpstr>
      <vt:lpstr>МУНИЦИПАЛЬНЫЙ ДОЛГ КОНЫШЕВСКОГО РАЙОНА КУРСКОЙ ОБЛАСТИ</vt:lpstr>
      <vt:lpstr>Слайд 49</vt:lpstr>
      <vt:lpstr>ДОПОЛНИТЕЛЬНАЯ  ИНФОРМАЦИЯ</vt:lpstr>
      <vt:lpstr>ИНФОРМАЦИЯ  О ПОВЫШЕНИИ ФИНАНСОВОЙ ГРАМОТНОСТИ НАСЕЛЕНИЯ КОНЫШЕВСКОГО РАЙОНА КУРСКОЙ ОБЛАСТИ</vt:lpstr>
      <vt:lpstr>Слайд 52</vt:lpstr>
      <vt:lpstr> 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817</cp:revision>
  <dcterms:created xsi:type="dcterms:W3CDTF">2011-05-19T11:34:59Z</dcterms:created>
  <dcterms:modified xsi:type="dcterms:W3CDTF">2024-11-15T13:29:43Z</dcterms:modified>
</cp:coreProperties>
</file>