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99" d="100"/>
          <a:sy n="99" d="100"/>
        </p:scale>
        <p:origin x="96" y="33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10158984" y="1792224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D0103A45-8DAF-4443-8A36-F850FD7CD43C}" type="datetimeFigureOut">
              <a:rPr lang="ru-RU" smtClean="0"/>
              <a:t>25.05.2026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8951976" y="3227832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1" name="Rectangle 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</p:spPr>
        <p:txBody>
          <a:bodyPr/>
          <a:lstStyle/>
          <a:p>
            <a:fld id="{7264AC2D-0068-48B8-ACA2-BE01A882C9A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659029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4969927"/>
            <a:ext cx="8825659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4" y="685800"/>
            <a:ext cx="8825659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536665"/>
            <a:ext cx="8825658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103A45-8DAF-4443-8A36-F850FD7CD43C}" type="datetimeFigureOut">
              <a:rPr lang="ru-RU" smtClean="0"/>
              <a:t>25.05.2026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4AC2D-0068-48B8-ACA2-BE01A882C9A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850920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8798" y="1063417"/>
            <a:ext cx="8831816" cy="1372986"/>
          </a:xfrm>
        </p:spPr>
        <p:txBody>
          <a:bodyPr/>
          <a:lstStyle>
            <a:lvl1pPr>
              <a:defRPr sz="4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103A45-8DAF-4443-8A36-F850FD7CD43C}" type="datetimeFigureOut">
              <a:rPr lang="ru-RU" smtClean="0"/>
              <a:t>25.05.2026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4AC2D-0068-48B8-ACA2-BE01A882C9A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2802189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7" name="Rectangle 1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Oval 24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6" name="TextBox 15"/>
          <p:cNvSpPr txBox="1"/>
          <p:nvPr/>
        </p:nvSpPr>
        <p:spPr bwMode="gray">
          <a:xfrm>
            <a:off x="881566" y="607336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 bwMode="gray">
          <a:xfrm>
            <a:off x="9884458" y="2613787"/>
            <a:ext cx="6527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2134"/>
            <a:ext cx="8453906" cy="2696632"/>
          </a:xfrm>
        </p:spPr>
        <p:txBody>
          <a:bodyPr/>
          <a:lstStyle>
            <a:lvl1pPr>
              <a:defRPr sz="4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3121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29199"/>
            <a:ext cx="9244897" cy="997857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103A45-8DAF-4443-8A36-F850FD7CD43C}" type="datetimeFigureOut">
              <a:rPr lang="ru-RU" smtClean="0"/>
              <a:t>25.05.2026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9" name="Rectangle 18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4AC2D-0068-48B8-ACA2-BE01A882C9A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6056894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24967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103A45-8DAF-4443-8A36-F850FD7CD43C}" type="datetimeFigureOut">
              <a:rPr lang="ru-RU" smtClean="0"/>
              <a:t>25.05.2026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4AC2D-0068-48B8-ACA2-BE01A882C9A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5374934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2"/>
            <a:ext cx="314187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3" y="3179764"/>
            <a:ext cx="314187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0"/>
            <a:ext cx="314700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79763"/>
            <a:ext cx="314700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8135" y="2603501"/>
            <a:ext cx="314573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8329" y="3179762"/>
            <a:ext cx="3145536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103A45-8DAF-4443-8A36-F850FD7CD43C}" type="datetimeFigureOut">
              <a:rPr lang="ru-RU" smtClean="0"/>
              <a:t>25.05.2026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4AC2D-0068-48B8-ACA2-BE01A882C9A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526847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4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3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4" y="5109106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4"/>
            <a:ext cx="3050438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1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2" y="2603500"/>
            <a:ext cx="2691243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70172" y="5109105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2775" y="4532845"/>
            <a:ext cx="305109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2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2775" y="5109104"/>
            <a:ext cx="3051096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cxnSp>
        <p:nvCxnSpPr>
          <p:cNvPr id="43" name="Straight Connector 42"/>
          <p:cNvCxnSpPr/>
          <p:nvPr/>
        </p:nvCxnSpPr>
        <p:spPr>
          <a:xfrm>
            <a:off x="440583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7797802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103A45-8DAF-4443-8A36-F850FD7CD43C}" type="datetimeFigureOut">
              <a:rPr lang="ru-RU" smtClean="0"/>
              <a:t>25.05.2026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61111" y="6391838"/>
            <a:ext cx="3644282" cy="304801"/>
          </a:xfrm>
        </p:spPr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4AC2D-0068-48B8-ACA2-BE01A882C9A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7625580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603500"/>
            <a:ext cx="8825659" cy="3416300"/>
          </a:xfrm>
        </p:spPr>
        <p:txBody>
          <a:bodyPr vert="eaVert" anchor="t" anchorCtr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95439" y="6391838"/>
            <a:ext cx="990599" cy="304799"/>
          </a:xfrm>
        </p:spPr>
        <p:txBody>
          <a:bodyPr/>
          <a:lstStyle/>
          <a:p>
            <a:fld id="{D0103A45-8DAF-4443-8A36-F850FD7CD43C}" type="datetimeFigureOut">
              <a:rPr lang="ru-RU" smtClean="0"/>
              <a:t>25.05.2026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4AC2D-0068-48B8-ACA2-BE01A882C9A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5662808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 bwMode="gray"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85235" y="1278467"/>
            <a:ext cx="1409965" cy="4748590"/>
          </a:xfrm>
        </p:spPr>
        <p:txBody>
          <a:bodyPr vert="eaVert" anchor="b" anchorCtr="0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7"/>
            <a:ext cx="6256025" cy="474859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53104" y="6391838"/>
            <a:ext cx="992135" cy="304799"/>
          </a:xfrm>
        </p:spPr>
        <p:txBody>
          <a:bodyPr/>
          <a:lstStyle/>
          <a:p>
            <a:fld id="{D0103A45-8DAF-4443-8A36-F850FD7CD43C}" type="datetimeFigureOut">
              <a:rPr lang="ru-RU" smtClean="0"/>
              <a:t>25.05.2026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4AC2D-0068-48B8-ACA2-BE01A882C9A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926600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4163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103A45-8DAF-4443-8A36-F850FD7CD43C}" type="datetimeFigureOut">
              <a:rPr lang="ru-RU" smtClean="0"/>
              <a:t>25.05.2026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4AC2D-0068-48B8-ACA2-BE01A882C9A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612118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677645"/>
            <a:ext cx="4351025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9" y="2677644"/>
            <a:ext cx="3757545" cy="228382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103A45-8DAF-4443-8A36-F850FD7CD43C}" type="datetimeFigureOut">
              <a:rPr lang="ru-RU" smtClean="0"/>
              <a:t>25.05.2026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4AC2D-0068-48B8-ACA2-BE01A882C9A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583174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103A45-8DAF-4443-8A36-F850FD7CD43C}" type="datetimeFigureOut">
              <a:rPr lang="ru-RU" smtClean="0"/>
              <a:t>25.05.2026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4AC2D-0068-48B8-ACA2-BE01A882C9A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836664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2" y="3179762"/>
            <a:ext cx="4825159" cy="284003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103A45-8DAF-4443-8A36-F850FD7CD43C}" type="datetimeFigureOut">
              <a:rPr lang="ru-RU" smtClean="0"/>
              <a:t>25.05.2026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4AC2D-0068-48B8-ACA2-BE01A882C9A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317372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103A45-8DAF-4443-8A36-F850FD7CD43C}" type="datetimeFigureOut">
              <a:rPr lang="ru-RU" smtClean="0"/>
              <a:t>25.05.2026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4AC2D-0068-48B8-ACA2-BE01A882C9A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311206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103A45-8DAF-4443-8A36-F850FD7CD43C}" type="datetimeFigureOut">
              <a:rPr lang="ru-RU" smtClean="0"/>
              <a:t>25.05.2026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4AC2D-0068-48B8-ACA2-BE01A882C9A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179341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295400"/>
            <a:ext cx="2793158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6" cy="4572000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129280"/>
            <a:ext cx="2793158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103A45-8DAF-4443-8A36-F850FD7CD43C}" type="datetimeFigureOut">
              <a:rPr lang="ru-RU" smtClean="0"/>
              <a:t>25.05.2026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4AC2D-0068-48B8-ACA2-BE01A882C9A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34757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693333"/>
            <a:ext cx="3865134" cy="1735667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marL="0" lvl="0" indent="0" algn="ctr">
              <a:buNone/>
            </a:pPr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103A45-8DAF-4443-8A36-F850FD7CD43C}" type="datetimeFigureOut">
              <a:rPr lang="ru-RU" smtClean="0"/>
              <a:t>25.05.2026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4AC2D-0068-48B8-ACA2-BE01A882C9A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043051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0"/>
              </a:schemeClr>
            </a:gs>
            <a:gs pos="74000">
              <a:schemeClr val="tx2">
                <a:lumMod val="75000"/>
              </a:schemeClr>
            </a:gs>
            <a:gs pos="83000">
              <a:schemeClr val="accent5">
                <a:lumMod val="50000"/>
              </a:schemeClr>
            </a:gs>
            <a:gs pos="100000">
              <a:schemeClr val="accent5">
                <a:lumMod val="5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3104" y="6391838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D0103A45-8DAF-4443-8A36-F850FD7CD43C}" type="datetimeFigureOut">
              <a:rPr lang="ru-RU" smtClean="0"/>
              <a:t>25.05.2026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61110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endParaRPr lang="ru-RU"/>
          </a:p>
        </p:txBody>
      </p:sp>
      <p:sp>
        <p:nvSpPr>
          <p:cNvPr id="21" name="Rectangle 2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7264AC2D-0068-48B8-ACA2-BE01A882C9A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855353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sz="4000" dirty="0" smtClean="0"/>
              <a:t>ОСНОВАНИЯ ДЛЯ ПРОВЕДЕНИЯ контрольных (надзорных) мероприятий</a:t>
            </a:r>
            <a:endParaRPr lang="ru-RU" sz="40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452532" y="5082180"/>
            <a:ext cx="8825658" cy="861420"/>
          </a:xfrm>
        </p:spPr>
        <p:txBody>
          <a:bodyPr/>
          <a:lstStyle/>
          <a:p>
            <a:pPr lvl="0" algn="r" defTabSz="914400">
              <a:spcBef>
                <a:spcPts val="0"/>
              </a:spcBef>
              <a:buClrTx/>
              <a:buSzTx/>
            </a:pPr>
            <a:r>
              <a:rPr lang="ru-RU" sz="1600" b="1" cap="none" dirty="0">
                <a:solidFill>
                  <a:prstClr val="white">
                    <a:lumMod val="85000"/>
                  </a:prstClr>
                </a:solidFill>
                <a:latin typeface="Trebuchet MS" panose="020B0603020202020204"/>
                <a:ea typeface="+mj-ea"/>
                <a:cs typeface="+mj-cs"/>
              </a:rPr>
              <a:t>Памятка по Федеральному закону от 31.07.2020 </a:t>
            </a:r>
            <a:r>
              <a:rPr lang="en-US" sz="1600" b="1" cap="none" dirty="0">
                <a:solidFill>
                  <a:prstClr val="white">
                    <a:lumMod val="85000"/>
                  </a:prstClr>
                </a:solidFill>
                <a:latin typeface="Trebuchet MS" panose="020B0603020202020204"/>
                <a:ea typeface="+mj-ea"/>
                <a:cs typeface="+mj-cs"/>
              </a:rPr>
              <a:t>N 248-</a:t>
            </a:r>
            <a:r>
              <a:rPr lang="ru-RU" sz="1600" b="1" cap="none" dirty="0">
                <a:solidFill>
                  <a:prstClr val="white">
                    <a:lumMod val="85000"/>
                  </a:prstClr>
                </a:solidFill>
                <a:latin typeface="Trebuchet MS" panose="020B0603020202020204"/>
                <a:ea typeface="+mj-ea"/>
                <a:cs typeface="+mj-cs"/>
              </a:rPr>
              <a:t>ФЗ </a:t>
            </a:r>
          </a:p>
          <a:p>
            <a:pPr lvl="0" algn="r" defTabSz="914400">
              <a:spcBef>
                <a:spcPts val="0"/>
              </a:spcBef>
              <a:buClrTx/>
              <a:buSzTx/>
            </a:pPr>
            <a:r>
              <a:rPr lang="ru-RU" sz="1600" b="1" cap="none" dirty="0">
                <a:solidFill>
                  <a:prstClr val="white">
                    <a:lumMod val="85000"/>
                  </a:prstClr>
                </a:solidFill>
                <a:latin typeface="Trebuchet MS" panose="020B0603020202020204"/>
                <a:ea typeface="+mj-ea"/>
                <a:cs typeface="+mj-cs"/>
              </a:rPr>
              <a:t>"О государственном контроле (надзоре) и муниципальном контроле </a:t>
            </a:r>
          </a:p>
          <a:p>
            <a:pPr lvl="0" algn="r" defTabSz="914400">
              <a:spcBef>
                <a:spcPts val="0"/>
              </a:spcBef>
              <a:buClrTx/>
              <a:buSzTx/>
            </a:pPr>
            <a:r>
              <a:rPr lang="ru-RU" sz="1600" b="1" cap="none" dirty="0">
                <a:solidFill>
                  <a:prstClr val="white">
                    <a:lumMod val="85000"/>
                  </a:prstClr>
                </a:solidFill>
                <a:latin typeface="Trebuchet MS" panose="020B0603020202020204"/>
                <a:ea typeface="+mj-ea"/>
                <a:cs typeface="+mj-cs"/>
              </a:rPr>
              <a:t>в Российской Федерации"</a:t>
            </a:r>
          </a:p>
          <a:p>
            <a:endParaRPr lang="ru-RU" dirty="0"/>
          </a:p>
        </p:txBody>
      </p:sp>
      <p:sp>
        <p:nvSpPr>
          <p:cNvPr id="4" name="Подзаголовок 2"/>
          <p:cNvSpPr txBox="1">
            <a:spLocks/>
          </p:cNvSpPr>
          <p:nvPr/>
        </p:nvSpPr>
        <p:spPr>
          <a:xfrm>
            <a:off x="6445506" y="875236"/>
            <a:ext cx="5112603" cy="1331241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85000" lnSpcReduction="10000"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 3" charset="2"/>
              <a:buNone/>
              <a:tabLst/>
              <a:defRPr/>
            </a:pPr>
            <a:r>
              <a:rPr kumimoji="0" lang="ru-RU" sz="1900" b="1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85000"/>
                  </a:prst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управление мониторинга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 3" charset="2"/>
              <a:buNone/>
              <a:tabLst/>
              <a:defRPr/>
            </a:pPr>
            <a:r>
              <a:rPr kumimoji="0" lang="ru-RU" sz="1900" b="1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85000"/>
                  </a:prst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контрольно-надзорной деятельности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 3" charset="2"/>
              <a:buNone/>
              <a:tabLst/>
              <a:defRPr/>
            </a:pPr>
            <a:r>
              <a:rPr kumimoji="0" lang="ru-RU" sz="1900" b="1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85000"/>
                  </a:prst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Министерства экономического развития,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 3" charset="2"/>
              <a:buNone/>
              <a:tabLst/>
              <a:defRPr/>
            </a:pPr>
            <a:r>
              <a:rPr kumimoji="0" lang="ru-RU" sz="1900" b="1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85000"/>
                  </a:prst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занятости населения и туризма Курской области</a:t>
            </a:r>
          </a:p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90C226"/>
              </a:buClr>
              <a:buSzPct val="80000"/>
              <a:buFont typeface="Wingdings 3" charset="2"/>
              <a:buNone/>
              <a:tabLst/>
              <a:defRPr/>
            </a:pPr>
            <a:r>
              <a:rPr kumimoji="0" lang="ru-RU" sz="18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>
                    <a:lumMod val="50000"/>
                    <a:lumOff val="50000"/>
                  </a:prst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 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A53010"/>
              </a:buClr>
              <a:buSzTx/>
              <a:buFont typeface="Wingdings 3" charset="2"/>
              <a:buNone/>
              <a:tabLst/>
              <a:defRPr/>
            </a:pP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3672192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813" y="130170"/>
            <a:ext cx="10817878" cy="1119052"/>
          </a:xfrm>
        </p:spPr>
        <p:txBody>
          <a:bodyPr/>
          <a:lstStyle/>
          <a:p>
            <a:pPr algn="ctr"/>
            <a:r>
              <a:rPr lang="ru-RU" sz="3600" dirty="0" smtClean="0"/>
              <a:t/>
            </a:r>
            <a:br>
              <a:rPr lang="ru-RU" sz="3600" dirty="0" smtClean="0"/>
            </a:br>
            <a:r>
              <a:rPr lang="ru-RU" sz="3600" dirty="0"/>
              <a:t/>
            </a:r>
            <a:br>
              <a:rPr lang="ru-RU" sz="3600" dirty="0"/>
            </a:br>
            <a:r>
              <a:rPr lang="ru-RU" sz="3600" dirty="0" smtClean="0"/>
              <a:t/>
            </a:r>
            <a:br>
              <a:rPr lang="ru-RU" sz="3600" dirty="0" smtClean="0"/>
            </a:br>
            <a:r>
              <a:rPr lang="ru-RU" sz="3600" dirty="0"/>
              <a:t/>
            </a:r>
            <a:br>
              <a:rPr lang="ru-RU" sz="3600" dirty="0"/>
            </a:br>
            <a:r>
              <a:rPr lang="ru-RU" sz="3600" b="1" dirty="0" smtClean="0"/>
              <a:t>ТРЕБОВАНИЕ ПРОКУРОРА О ПРОВЕДЕНИИ КНМ</a:t>
            </a:r>
            <a:endParaRPr lang="ru-RU" sz="3600" b="1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71155" y="2117558"/>
            <a:ext cx="4284616" cy="3978443"/>
          </a:xfrm>
          <a:solidFill>
            <a:schemeClr val="bg2">
              <a:lumMod val="9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>
              <a:spcBef>
                <a:spcPts val="0"/>
              </a:spcBef>
            </a:pPr>
            <a:endParaRPr lang="ru-RU" sz="1800" b="1" dirty="0" smtClean="0">
              <a:solidFill>
                <a:srgbClr val="C0000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Bef>
                <a:spcPts val="0"/>
              </a:spcBef>
            </a:pPr>
            <a:r>
              <a:rPr lang="ru-RU" sz="1800" b="1" dirty="0" smtClean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Требование</a:t>
            </a:r>
            <a:r>
              <a:rPr lang="ru-RU" sz="18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прокурора о проведении КНМ в рамках надзора за исполнением законов, соблюдением прав и свобод человека и гражданина  </a:t>
            </a:r>
            <a:r>
              <a:rPr lang="ru-RU" sz="1800" b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содержит</a:t>
            </a:r>
            <a:r>
              <a:rPr lang="ru-RU" sz="1800" b="1" dirty="0" smtClean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</a:p>
          <a:p>
            <a:pPr>
              <a:spcBef>
                <a:spcPts val="0"/>
              </a:spcBef>
            </a:pPr>
            <a:endParaRPr lang="ru-RU" sz="1800" b="1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>
              <a:spcBef>
                <a:spcPts val="0"/>
              </a:spcBef>
              <a:buClr>
                <a:schemeClr val="tx1"/>
              </a:buClr>
              <a:buFont typeface="Wingdings" panose="05000000000000000000" pitchFamily="2" charset="2"/>
              <a:buChar char="ü"/>
            </a:pPr>
            <a:r>
              <a:rPr lang="ru-RU" sz="18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вид  </a:t>
            </a:r>
            <a:r>
              <a:rPr lang="ru-RU" sz="18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КНМ и срок его </a:t>
            </a:r>
            <a:r>
              <a:rPr lang="ru-RU" sz="18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проведения</a:t>
            </a:r>
          </a:p>
          <a:p>
            <a:pPr marL="285750" indent="-285750">
              <a:spcBef>
                <a:spcPts val="0"/>
              </a:spcBef>
              <a:buClr>
                <a:schemeClr val="tx1"/>
              </a:buClr>
              <a:buFont typeface="Wingdings" panose="05000000000000000000" pitchFamily="2" charset="2"/>
              <a:buChar char="ü"/>
            </a:pPr>
            <a:r>
              <a:rPr lang="ru-RU" sz="18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материалы и обращения, которые содержат сведения о причинении вреда (ущерба) или об угрозе причинения вреда (ущерба) охраняемым законом ценностям и в рамках которых определяется предмет КНМ</a:t>
            </a:r>
          </a:p>
        </p:txBody>
      </p:sp>
      <p:sp>
        <p:nvSpPr>
          <p:cNvPr id="5" name="Текст 2"/>
          <p:cNvSpPr txBox="1">
            <a:spLocks/>
          </p:cNvSpPr>
          <p:nvPr/>
        </p:nvSpPr>
        <p:spPr>
          <a:xfrm>
            <a:off x="6270171" y="2117559"/>
            <a:ext cx="4824550" cy="3978442"/>
          </a:xfrm>
          <a:prstGeom prst="rect">
            <a:avLst/>
          </a:prstGeom>
          <a:solidFill>
            <a:schemeClr val="bg2">
              <a:lumMod val="90000"/>
            </a:schemeClr>
          </a:solidFill>
          <a:ln w="9525" cap="rnd" cmpd="sng" algn="ctr">
            <a:noFill/>
            <a:prstDash val="solid"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lIns="91440" tIns="45720" rIns="91440" bIns="45720" rtlCol="0" anchor="t">
            <a:no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000" b="0" i="0" kern="1200" cap="none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</a:pPr>
            <a:endParaRPr lang="ru-RU" sz="1800" b="1" dirty="0" smtClean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Bef>
                <a:spcPts val="0"/>
              </a:spcBef>
            </a:pPr>
            <a:endParaRPr lang="ru-RU" sz="1800" b="1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Bef>
                <a:spcPts val="0"/>
              </a:spcBef>
            </a:pPr>
            <a:endParaRPr lang="ru-RU" sz="1800" b="1" dirty="0" smtClean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Bef>
                <a:spcPts val="0"/>
              </a:spcBef>
            </a:pPr>
            <a:r>
              <a:rPr lang="ru-RU" sz="1800" b="1" dirty="0" smtClean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Порядок</a:t>
            </a:r>
            <a:r>
              <a:rPr lang="ru-RU" sz="18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направления </a:t>
            </a:r>
            <a:r>
              <a:rPr lang="ru-RU" sz="18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требования </a:t>
            </a:r>
            <a:r>
              <a:rPr lang="ru-RU" sz="18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 проведении </a:t>
            </a:r>
            <a:r>
              <a:rPr lang="ru-RU" sz="18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КНМ в </a:t>
            </a:r>
            <a:r>
              <a:rPr lang="ru-RU" sz="18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рамках надзора за исполнением законов, соблюдением прав и свобод человека и гражданина </a:t>
            </a:r>
            <a:r>
              <a:rPr lang="ru-RU" sz="18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- </a:t>
            </a:r>
            <a:r>
              <a:rPr lang="ru-RU" sz="1800" b="1" dirty="0" smtClean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Генпрокуратурой РФ </a:t>
            </a:r>
            <a:r>
              <a:rPr lang="ru-RU" sz="18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 соответствии с ФЗ «О </a:t>
            </a:r>
            <a:r>
              <a:rPr lang="ru-RU" sz="18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прокуратуре Российской </a:t>
            </a:r>
            <a:r>
              <a:rPr lang="ru-RU" sz="18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Федерации»</a:t>
            </a:r>
            <a:endParaRPr lang="ru-RU" sz="1800" b="1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5553731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3955" y="0"/>
            <a:ext cx="10371908" cy="618308"/>
          </a:xfrm>
        </p:spPr>
        <p:txBody>
          <a:bodyPr/>
          <a:lstStyle/>
          <a:p>
            <a:pPr algn="ctr"/>
            <a:r>
              <a:rPr lang="ru-RU" sz="3600" dirty="0" smtClean="0"/>
              <a:t/>
            </a:r>
            <a:br>
              <a:rPr lang="ru-RU" sz="3600" dirty="0" smtClean="0"/>
            </a:br>
            <a:r>
              <a:rPr lang="ru-RU" sz="3600" dirty="0"/>
              <a:t/>
            </a:r>
            <a:br>
              <a:rPr lang="ru-RU" sz="3600" dirty="0"/>
            </a:br>
            <a:r>
              <a:rPr lang="ru-RU" sz="3600" dirty="0" smtClean="0"/>
              <a:t/>
            </a:r>
            <a:br>
              <a:rPr lang="ru-RU" sz="3600" dirty="0" smtClean="0"/>
            </a:br>
            <a:r>
              <a:rPr lang="ru-RU" sz="3600" dirty="0"/>
              <a:t/>
            </a:r>
            <a:br>
              <a:rPr lang="ru-RU" sz="3600" dirty="0"/>
            </a:br>
            <a:r>
              <a:rPr lang="ru-RU" sz="3600" b="1" dirty="0" smtClean="0"/>
              <a:t>РЕШЕНИЕ О ПРОВЕДЕНИИ КНМ</a:t>
            </a:r>
            <a:endParaRPr lang="ru-RU" sz="3600" b="1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37801" y="831668"/>
            <a:ext cx="9788434" cy="396238"/>
          </a:xfrm>
          <a:solidFill>
            <a:schemeClr val="bg2">
              <a:lumMod val="9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ctr">
              <a:spcBef>
                <a:spcPts val="0"/>
              </a:spcBef>
            </a:pPr>
            <a:r>
              <a:rPr lang="ru-RU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</a:t>
            </a:r>
            <a:r>
              <a:rPr lang="ru-RU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ри КНМ </a:t>
            </a:r>
            <a:r>
              <a:rPr lang="ru-RU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 взаимодействием с КЛ, документарные проверки</a:t>
            </a:r>
          </a:p>
        </p:txBody>
      </p:sp>
      <p:sp>
        <p:nvSpPr>
          <p:cNvPr id="6" name="Текст 2"/>
          <p:cNvSpPr txBox="1">
            <a:spLocks/>
          </p:cNvSpPr>
          <p:nvPr/>
        </p:nvSpPr>
        <p:spPr>
          <a:xfrm>
            <a:off x="2133601" y="1617617"/>
            <a:ext cx="9788434" cy="448491"/>
          </a:xfrm>
          <a:prstGeom prst="rect">
            <a:avLst/>
          </a:prstGeom>
          <a:solidFill>
            <a:schemeClr val="bg2">
              <a:lumMod val="90000"/>
            </a:schemeClr>
          </a:solidFill>
          <a:ln w="9525" cap="rnd" cmpd="sng" algn="ctr">
            <a:noFill/>
            <a:prstDash val="solid"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lIns="91440" tIns="45720" rIns="91440" bIns="45720" rtlCol="0" anchor="t">
            <a:no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000" b="0" i="0" kern="1200" cap="none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</a:pPr>
            <a:r>
              <a:rPr lang="ru-RU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подписывается </a:t>
            </a:r>
            <a:r>
              <a:rPr lang="ru-RU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уполномоченным должностным лицом КНО</a:t>
            </a:r>
          </a:p>
        </p:txBody>
      </p:sp>
      <p:sp>
        <p:nvSpPr>
          <p:cNvPr id="7" name="Текст 2"/>
          <p:cNvSpPr txBox="1">
            <a:spLocks/>
          </p:cNvSpPr>
          <p:nvPr/>
        </p:nvSpPr>
        <p:spPr>
          <a:xfrm>
            <a:off x="1088571" y="2675707"/>
            <a:ext cx="4711338" cy="4051664"/>
          </a:xfrm>
          <a:prstGeom prst="rect">
            <a:avLst/>
          </a:prstGeom>
          <a:solidFill>
            <a:schemeClr val="bg2">
              <a:lumMod val="90000"/>
            </a:schemeClr>
          </a:solidFill>
          <a:ln w="9525" cap="rnd" cmpd="sng" algn="ctr">
            <a:noFill/>
            <a:prstDash val="solid"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lIns="91440" tIns="45720" rIns="91440" bIns="45720" rtlCol="0" anchor="t">
            <a:no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000" b="0" i="0" kern="1200" cap="none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171450" indent="-171450">
              <a:lnSpc>
                <a:spcPct val="107000"/>
              </a:lnSpc>
              <a:buClr>
                <a:schemeClr val="tx1"/>
              </a:buClr>
              <a:buFont typeface="Wingdings" panose="05000000000000000000" pitchFamily="2" charset="2"/>
              <a:buChar char="ü"/>
            </a:pPr>
            <a:r>
              <a:rPr lang="ru-RU" sz="1200" b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дата</a:t>
            </a:r>
            <a:r>
              <a:rPr lang="ru-RU" sz="1200" b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время и место принятия </a:t>
            </a:r>
            <a:r>
              <a:rPr lang="ru-RU" sz="1200" b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решения; кем </a:t>
            </a:r>
            <a:r>
              <a:rPr lang="ru-RU" sz="1200" b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принято </a:t>
            </a:r>
            <a:r>
              <a:rPr lang="ru-RU" sz="1200" b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решение; основание </a:t>
            </a:r>
            <a:r>
              <a:rPr lang="ru-RU" sz="1200" b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проведения  </a:t>
            </a:r>
            <a:r>
              <a:rPr lang="ru-RU" sz="1200" b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КНМ; вид контроля; ФИО </a:t>
            </a:r>
            <a:r>
              <a:rPr lang="ru-RU" sz="1200" b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(при наличии), </a:t>
            </a:r>
            <a:r>
              <a:rPr lang="ru-RU" sz="1200" b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должность инспектора </a:t>
            </a:r>
            <a:r>
              <a:rPr lang="ru-RU" sz="1200" b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(инспекторов, в </a:t>
            </a:r>
            <a:r>
              <a:rPr lang="ru-RU" sz="1200" b="1" dirty="0" err="1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т.ч</a:t>
            </a:r>
            <a:r>
              <a:rPr lang="ru-RU" sz="1200" b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ru-RU" sz="1200" b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руководителя группы инспекторов), уполномоченного </a:t>
            </a:r>
            <a:r>
              <a:rPr lang="ru-RU" sz="1200" b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</a:t>
            </a:r>
            <a:r>
              <a:rPr lang="ru-RU" sz="1200" b="1" dirty="0" err="1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ых</a:t>
            </a:r>
            <a:r>
              <a:rPr lang="ru-RU" sz="1200" b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 на проведение КНМ, привлекаемых специалистов, экспертов или наименование экспертной </a:t>
            </a:r>
            <a:r>
              <a:rPr lang="ru-RU" sz="1200" b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организации</a:t>
            </a:r>
            <a:endParaRPr lang="ru-RU" sz="1200" b="1" dirty="0">
              <a:solidFill>
                <a:schemeClr val="bg2">
                  <a:lumMod val="25000"/>
                </a:schemeClr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71450" indent="-171450">
              <a:lnSpc>
                <a:spcPct val="107000"/>
              </a:lnSpc>
              <a:buClr>
                <a:schemeClr val="tx1"/>
              </a:buClr>
              <a:buFont typeface="Wingdings" panose="05000000000000000000" pitchFamily="2" charset="2"/>
              <a:buChar char="ü"/>
            </a:pPr>
            <a:r>
              <a:rPr lang="ru-RU" sz="1200" b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объект </a:t>
            </a:r>
            <a:r>
              <a:rPr lang="ru-RU" sz="1200" b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контроля, в отношении которого проводится КНМ</a:t>
            </a:r>
            <a:r>
              <a:rPr lang="ru-RU" sz="1200" b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 </a:t>
            </a:r>
            <a:endParaRPr lang="ru-RU" sz="1200" b="1" dirty="0" smtClean="0">
              <a:solidFill>
                <a:schemeClr val="bg2">
                  <a:lumMod val="25000"/>
                </a:schemeClr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71450" indent="-171450">
              <a:lnSpc>
                <a:spcPct val="107000"/>
              </a:lnSpc>
              <a:buClr>
                <a:schemeClr val="tx1"/>
              </a:buClr>
              <a:buFont typeface="Wingdings" panose="05000000000000000000" pitchFamily="2" charset="2"/>
              <a:buChar char="ü"/>
            </a:pPr>
            <a:r>
              <a:rPr lang="ru-RU" sz="1200" b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адрес </a:t>
            </a:r>
            <a:r>
              <a:rPr lang="ru-RU" sz="1200" b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места осуществления КЛ деятельности или адрес нахождения иных объектов контроля, в отношении которых проводится КНМ (может не указываться в отношении </a:t>
            </a:r>
            <a:r>
              <a:rPr lang="ru-RU" sz="1200" b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рейд. осмотра</a:t>
            </a:r>
            <a:r>
              <a:rPr lang="ru-RU" sz="1200" b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  <a:endParaRPr lang="ru-RU" sz="1200" b="1" dirty="0">
              <a:solidFill>
                <a:schemeClr val="bg2">
                  <a:lumMod val="25000"/>
                </a:schemeClr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71450" indent="-171450">
              <a:lnSpc>
                <a:spcPct val="107000"/>
              </a:lnSpc>
              <a:buClr>
                <a:schemeClr val="tx1"/>
              </a:buClr>
              <a:buFont typeface="Wingdings" panose="05000000000000000000" pitchFamily="2" charset="2"/>
              <a:buChar char="ü"/>
            </a:pPr>
            <a:r>
              <a:rPr lang="ru-RU" sz="1200" b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ФИО </a:t>
            </a:r>
            <a:r>
              <a:rPr lang="ru-RU" sz="1200" b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(при наличии) гражданина или наименование организации, адрес организации (ее филиалов, представительств, обособленных структурных подразделений), ответственных за соответствие ОТ объекта контроля, в отношении которого проводится КНМ (может не указываться в отношении </a:t>
            </a:r>
            <a:r>
              <a:rPr lang="ru-RU" sz="1200" b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рейд. осмотра</a:t>
            </a:r>
            <a:r>
              <a:rPr lang="ru-RU" sz="1200" b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  <a:endParaRPr lang="ru-RU" sz="1200" b="1" dirty="0">
              <a:solidFill>
                <a:schemeClr val="bg2">
                  <a:lumMod val="25000"/>
                </a:schemeClr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Заголовок 1"/>
          <p:cNvSpPr txBox="1">
            <a:spLocks/>
          </p:cNvSpPr>
          <p:nvPr/>
        </p:nvSpPr>
        <p:spPr bwMode="gray">
          <a:xfrm>
            <a:off x="4647970" y="2159382"/>
            <a:ext cx="2939143" cy="348343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000" b="0" i="0" kern="1200" cap="none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ru-RU" sz="3600" dirty="0" smtClean="0"/>
              <a:t/>
            </a:r>
            <a:br>
              <a:rPr lang="ru-RU" sz="3600" dirty="0" smtClean="0"/>
            </a:br>
            <a:r>
              <a:rPr lang="ru-RU" sz="3600" dirty="0" smtClean="0"/>
              <a:t/>
            </a:r>
            <a:br>
              <a:rPr lang="ru-RU" sz="3600" dirty="0" smtClean="0"/>
            </a:br>
            <a:r>
              <a:rPr lang="ru-RU" sz="3600" dirty="0" smtClean="0"/>
              <a:t>  </a:t>
            </a:r>
            <a:br>
              <a:rPr lang="ru-RU" sz="3600" dirty="0" smtClean="0"/>
            </a:br>
            <a:r>
              <a:rPr lang="ru-RU" sz="3600" dirty="0" smtClean="0"/>
              <a:t/>
            </a:r>
            <a:br>
              <a:rPr lang="ru-RU" sz="3600" dirty="0" smtClean="0"/>
            </a:br>
            <a:r>
              <a:rPr lang="ru-RU" sz="2000" b="1" dirty="0" smtClean="0">
                <a:solidFill>
                  <a:srgbClr val="C00000"/>
                </a:solidFill>
              </a:rPr>
              <a:t>СОДЕРЖИТ</a:t>
            </a:r>
            <a:endParaRPr lang="ru-RU" sz="2000" b="1" dirty="0">
              <a:solidFill>
                <a:srgbClr val="C00000"/>
              </a:solidFill>
            </a:endParaRPr>
          </a:p>
        </p:txBody>
      </p:sp>
      <p:sp>
        <p:nvSpPr>
          <p:cNvPr id="9" name="Текст 2"/>
          <p:cNvSpPr txBox="1">
            <a:spLocks/>
          </p:cNvSpPr>
          <p:nvPr/>
        </p:nvSpPr>
        <p:spPr>
          <a:xfrm>
            <a:off x="6226629" y="2675707"/>
            <a:ext cx="4720045" cy="4051664"/>
          </a:xfrm>
          <a:prstGeom prst="rect">
            <a:avLst/>
          </a:prstGeom>
          <a:solidFill>
            <a:schemeClr val="bg2">
              <a:lumMod val="90000"/>
            </a:schemeClr>
          </a:solidFill>
          <a:ln w="9525" cap="rnd" cmpd="sng" algn="ctr">
            <a:noFill/>
            <a:prstDash val="solid"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lIns="91440" tIns="45720" rIns="91440" bIns="45720" rtlCol="0" anchor="t">
            <a:no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000" b="0" i="0" kern="1200" cap="none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171450" indent="-171450">
              <a:lnSpc>
                <a:spcPct val="107000"/>
              </a:lnSpc>
              <a:buClrTx/>
              <a:buFont typeface="Wingdings" panose="05000000000000000000" pitchFamily="2" charset="2"/>
              <a:buChar char="ü"/>
            </a:pPr>
            <a:r>
              <a:rPr lang="ru-RU" sz="1200" b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вид </a:t>
            </a:r>
            <a:r>
              <a:rPr lang="ru-RU" sz="1200" b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КНМ</a:t>
            </a:r>
          </a:p>
          <a:p>
            <a:pPr marL="171450" indent="-171450">
              <a:lnSpc>
                <a:spcPct val="107000"/>
              </a:lnSpc>
              <a:buClrTx/>
              <a:buFont typeface="Wingdings" panose="05000000000000000000" pitchFamily="2" charset="2"/>
              <a:buChar char="ü"/>
            </a:pPr>
            <a:r>
              <a:rPr lang="ru-RU" sz="1200" b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перечень </a:t>
            </a:r>
            <a:r>
              <a:rPr lang="ru-RU" sz="1200" b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КНД, совершаемых в рамках </a:t>
            </a:r>
            <a:r>
              <a:rPr lang="ru-RU" sz="1200" b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КНМ</a:t>
            </a:r>
          </a:p>
          <a:p>
            <a:pPr marL="171450" indent="-171450">
              <a:lnSpc>
                <a:spcPct val="107000"/>
              </a:lnSpc>
              <a:buClrTx/>
              <a:buFont typeface="Wingdings" panose="05000000000000000000" pitchFamily="2" charset="2"/>
              <a:buChar char="ü"/>
            </a:pPr>
            <a:r>
              <a:rPr lang="ru-RU" sz="1200" b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предмет КНМ</a:t>
            </a:r>
          </a:p>
          <a:p>
            <a:pPr marL="171450" indent="-171450">
              <a:lnSpc>
                <a:spcPct val="107000"/>
              </a:lnSpc>
              <a:buClrTx/>
              <a:buFont typeface="Wingdings" panose="05000000000000000000" pitchFamily="2" charset="2"/>
              <a:buChar char="ü"/>
            </a:pPr>
            <a:r>
              <a:rPr lang="ru-RU" sz="1200" b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проверочные </a:t>
            </a:r>
            <a:r>
              <a:rPr lang="ru-RU" sz="1200" b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листы (если их применение </a:t>
            </a:r>
            <a:r>
              <a:rPr lang="ru-RU" sz="1200" b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обязательно)</a:t>
            </a:r>
          </a:p>
          <a:p>
            <a:pPr marL="171450" indent="-171450">
              <a:lnSpc>
                <a:spcPct val="107000"/>
              </a:lnSpc>
              <a:buClrTx/>
              <a:buFont typeface="Wingdings" panose="05000000000000000000" pitchFamily="2" charset="2"/>
              <a:buChar char="ü"/>
            </a:pPr>
            <a:r>
              <a:rPr lang="ru-RU" sz="1200" b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дата </a:t>
            </a:r>
            <a:r>
              <a:rPr lang="ru-RU" sz="1200" b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проведения КНМ, в том числе срок непосредственного взаимодействия с контролируемым лицом (может не указываться в отношении </a:t>
            </a:r>
            <a:r>
              <a:rPr lang="ru-RU" sz="1200" b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рейд. осмотра </a:t>
            </a:r>
            <a:r>
              <a:rPr lang="ru-RU" sz="1200" b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 части срока непосредственного взаимодействия </a:t>
            </a:r>
            <a:r>
              <a:rPr lang="ru-RU" sz="1200" b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 </a:t>
            </a:r>
            <a:r>
              <a:rPr lang="ru-RU" sz="1200" b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КЛ)</a:t>
            </a:r>
          </a:p>
          <a:p>
            <a:pPr marL="171450" indent="-171450">
              <a:lnSpc>
                <a:spcPct val="107000"/>
              </a:lnSpc>
              <a:buClrTx/>
              <a:buFont typeface="Wingdings" panose="05000000000000000000" pitchFamily="2" charset="2"/>
              <a:buChar char="ü"/>
            </a:pPr>
            <a:r>
              <a:rPr lang="ru-RU" sz="1200" b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перечень </a:t>
            </a:r>
            <a:r>
              <a:rPr lang="ru-RU" sz="1200" b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документов, предоставление которых гражданином, организацией необходимо для оценки соблюдения  ОТ (в случае, если это предусмотрено в рамках  </a:t>
            </a:r>
            <a:r>
              <a:rPr lang="ru-RU" sz="1200" b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КНМ)</a:t>
            </a:r>
          </a:p>
          <a:p>
            <a:pPr marL="171450" indent="-171450">
              <a:lnSpc>
                <a:spcPct val="107000"/>
              </a:lnSpc>
              <a:buClrTx/>
              <a:buFont typeface="Wingdings" panose="05000000000000000000" pitchFamily="2" charset="2"/>
              <a:buChar char="ü"/>
            </a:pPr>
            <a:r>
              <a:rPr lang="ru-RU" sz="1200" b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иные </a:t>
            </a:r>
            <a:r>
              <a:rPr lang="ru-RU" sz="1200" b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сведения, если это предусмотрено положением о виде контроля.</a:t>
            </a:r>
          </a:p>
        </p:txBody>
      </p:sp>
    </p:spTree>
    <p:extLst>
      <p:ext uri="{BB962C8B-B14F-4D97-AF65-F5344CB8AC3E}">
        <p14:creationId xmlns:p14="http://schemas.microsoft.com/office/powerpoint/2010/main" val="283830577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76897" y="91670"/>
            <a:ext cx="10371908" cy="618308"/>
          </a:xfrm>
        </p:spPr>
        <p:txBody>
          <a:bodyPr/>
          <a:lstStyle/>
          <a:p>
            <a:pPr algn="ctr"/>
            <a:r>
              <a:rPr lang="ru-RU" sz="3600" dirty="0" smtClean="0"/>
              <a:t/>
            </a:r>
            <a:br>
              <a:rPr lang="ru-RU" sz="3600" dirty="0" smtClean="0"/>
            </a:br>
            <a:r>
              <a:rPr lang="ru-RU" sz="3600" dirty="0"/>
              <a:t/>
            </a:r>
            <a:br>
              <a:rPr lang="ru-RU" sz="3600" dirty="0"/>
            </a:br>
            <a:r>
              <a:rPr lang="ru-RU" sz="3600" dirty="0" smtClean="0"/>
              <a:t/>
            </a:r>
            <a:br>
              <a:rPr lang="ru-RU" sz="3600" dirty="0" smtClean="0"/>
            </a:br>
            <a:r>
              <a:rPr lang="ru-RU" sz="3600" dirty="0"/>
              <a:t/>
            </a:r>
            <a:br>
              <a:rPr lang="ru-RU" sz="3600" dirty="0"/>
            </a:br>
            <a:r>
              <a:rPr lang="ru-RU" sz="3600" b="1" dirty="0" smtClean="0"/>
              <a:t>РЕШЕНИЕ О ПРОВЕДЕНИИ КНМ</a:t>
            </a:r>
            <a:endParaRPr lang="ru-RU" sz="3600" b="1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138990" y="1743493"/>
            <a:ext cx="3933524" cy="2809257"/>
          </a:xfrm>
          <a:solidFill>
            <a:schemeClr val="bg2">
              <a:lumMod val="9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ctr">
              <a:spcBef>
                <a:spcPts val="0"/>
              </a:spcBef>
            </a:pPr>
            <a:r>
              <a:rPr lang="ru-RU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КНМ </a:t>
            </a:r>
            <a:r>
              <a:rPr lang="ru-RU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 взаимодействием с КЛ, документарные проверки может быть начато только </a:t>
            </a:r>
            <a:r>
              <a:rPr lang="ru-RU" b="1" dirty="0" smtClean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после</a:t>
            </a:r>
            <a:r>
              <a:rPr lang="ru-RU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внесения сведений в </a:t>
            </a:r>
            <a:r>
              <a:rPr lang="ru-RU" b="1" dirty="0" smtClean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ЕРКНМ</a:t>
            </a:r>
          </a:p>
          <a:p>
            <a:pPr algn="ctr">
              <a:spcBef>
                <a:spcPts val="0"/>
              </a:spcBef>
            </a:pPr>
            <a:r>
              <a:rPr lang="ru-RU" b="1" dirty="0" smtClean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исключение:</a:t>
            </a:r>
            <a:r>
              <a:rPr lang="ru-RU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неработоспособность ЕРКНМ, зафиксированная оператором реестра</a:t>
            </a:r>
          </a:p>
        </p:txBody>
      </p:sp>
      <p:sp>
        <p:nvSpPr>
          <p:cNvPr id="6" name="Текст 2"/>
          <p:cNvSpPr txBox="1">
            <a:spLocks/>
          </p:cNvSpPr>
          <p:nvPr/>
        </p:nvSpPr>
        <p:spPr>
          <a:xfrm>
            <a:off x="6959065" y="3148121"/>
            <a:ext cx="3987608" cy="2704039"/>
          </a:xfrm>
          <a:prstGeom prst="rect">
            <a:avLst/>
          </a:prstGeom>
          <a:solidFill>
            <a:schemeClr val="bg2">
              <a:lumMod val="90000"/>
            </a:schemeClr>
          </a:solidFill>
          <a:ln w="9525" cap="rnd" cmpd="sng" algn="ctr">
            <a:noFill/>
            <a:prstDash val="solid"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lIns="91440" tIns="45720" rIns="91440" bIns="45720" rtlCol="0" anchor="t">
            <a:no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000" b="0" i="0" kern="1200" cap="none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</a:pPr>
            <a:r>
              <a:rPr lang="ru-RU" sz="18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algn="ctr">
              <a:spcBef>
                <a:spcPts val="0"/>
              </a:spcBef>
            </a:pPr>
            <a:r>
              <a:rPr lang="ru-RU" sz="18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ru-RU" sz="1800" b="1" dirty="0" smtClean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spcBef>
                <a:spcPts val="0"/>
              </a:spcBef>
            </a:pPr>
            <a:endParaRPr lang="ru-RU" sz="1800" b="1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spcBef>
                <a:spcPts val="0"/>
              </a:spcBef>
            </a:pPr>
            <a:r>
              <a:rPr lang="ru-RU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КНМ </a:t>
            </a:r>
            <a:r>
              <a:rPr lang="ru-RU" b="1" dirty="0" smtClean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без взаимодействия </a:t>
            </a:r>
            <a:r>
              <a:rPr lang="ru-RU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 КЛ </a:t>
            </a:r>
            <a:r>
              <a:rPr lang="ru-RU" b="1" dirty="0" smtClean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не требует </a:t>
            </a:r>
            <a:r>
              <a:rPr lang="ru-RU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принятия решений, указанных выше</a:t>
            </a:r>
          </a:p>
        </p:txBody>
      </p:sp>
    </p:spTree>
    <p:extLst>
      <p:ext uri="{BB962C8B-B14F-4D97-AF65-F5344CB8AC3E}">
        <p14:creationId xmlns:p14="http://schemas.microsoft.com/office/powerpoint/2010/main" val="26560209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67730" y="196172"/>
            <a:ext cx="11225348" cy="683393"/>
          </a:xfrm>
        </p:spPr>
        <p:txBody>
          <a:bodyPr/>
          <a:lstStyle/>
          <a:p>
            <a:r>
              <a:rPr lang="ru-RU" sz="3600" b="1" dirty="0" smtClean="0"/>
              <a:t>ВИДЫ КОНТРОЛЬНО-НАДЗОРНЫХ МЕРОПРИЯТИЙ</a:t>
            </a:r>
            <a:endParaRPr lang="ru-RU" sz="3600" b="1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494586" y="1328973"/>
            <a:ext cx="4165983" cy="3326675"/>
          </a:xfrm>
          <a:solidFill>
            <a:schemeClr val="bg2">
              <a:lumMod val="9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85000" lnSpcReduction="10000"/>
          </a:bodyPr>
          <a:lstStyle/>
          <a:p>
            <a:pPr algn="ctr"/>
            <a:r>
              <a:rPr lang="ru-RU" sz="1800" b="1" dirty="0" smtClean="0">
                <a:solidFill>
                  <a:schemeClr val="accent2">
                    <a:lumMod val="50000"/>
                  </a:schemeClr>
                </a:solidFill>
              </a:rPr>
              <a:t>С ВЗАИМОДЕЙСТВИЕМ  С КЛ</a:t>
            </a:r>
          </a:p>
          <a:p>
            <a:pPr marL="285750" indent="-285750" algn="just">
              <a:buClr>
                <a:schemeClr val="accent1">
                  <a:lumMod val="50000"/>
                </a:schemeClr>
              </a:buClr>
              <a:buFont typeface="Wingdings" panose="05000000000000000000" pitchFamily="2" charset="2"/>
              <a:buChar char="v"/>
            </a:pPr>
            <a:r>
              <a:rPr lang="ru-RU" sz="18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</a:rPr>
              <a:t>контрольная </a:t>
            </a:r>
            <a:r>
              <a:rPr lang="ru-RU" sz="18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</a:rPr>
              <a:t>закупка (внеплановая – взаимодействие с КЛ </a:t>
            </a:r>
            <a:r>
              <a:rPr lang="ru-RU" sz="1800" b="1" dirty="0" smtClean="0">
                <a:solidFill>
                  <a:srgbClr val="C00000"/>
                </a:solidFill>
                <a:latin typeface="Times New Roman" panose="02020603050405020304" pitchFamily="18" charset="0"/>
              </a:rPr>
              <a:t>не более 1 раб. дня</a:t>
            </a:r>
            <a:r>
              <a:rPr lang="ru-RU" sz="18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</a:rPr>
              <a:t>)</a:t>
            </a:r>
            <a:endParaRPr lang="ru-RU" sz="1800" b="1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</a:endParaRPr>
          </a:p>
          <a:p>
            <a:pPr marL="285750" indent="-285750" algn="just">
              <a:buClr>
                <a:schemeClr val="accent2">
                  <a:lumMod val="50000"/>
                </a:schemeClr>
              </a:buClr>
              <a:buFont typeface="Wingdings" panose="05000000000000000000" pitchFamily="2" charset="2"/>
              <a:buChar char="v"/>
            </a:pPr>
            <a:r>
              <a:rPr lang="ru-RU" sz="18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</a:rPr>
              <a:t>мониторинговая </a:t>
            </a:r>
            <a:r>
              <a:rPr lang="ru-RU" sz="18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</a:rPr>
              <a:t>закупка (взаимодействие с КЛ не более </a:t>
            </a:r>
            <a:r>
              <a:rPr lang="ru-RU" sz="1800" b="1" dirty="0" smtClean="0">
                <a:solidFill>
                  <a:srgbClr val="C00000"/>
                </a:solidFill>
                <a:latin typeface="Times New Roman" panose="02020603050405020304" pitchFamily="18" charset="0"/>
              </a:rPr>
              <a:t>1 раб. дня</a:t>
            </a:r>
            <a:r>
              <a:rPr lang="ru-RU" sz="18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</a:rPr>
              <a:t>)</a:t>
            </a:r>
            <a:endParaRPr lang="ru-RU" sz="1800" b="1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</a:endParaRPr>
          </a:p>
          <a:p>
            <a:pPr marL="285750" indent="-285750" algn="just">
              <a:buClr>
                <a:schemeClr val="accent2">
                  <a:lumMod val="50000"/>
                </a:schemeClr>
              </a:buClr>
              <a:buFont typeface="Wingdings" panose="05000000000000000000" pitchFamily="2" charset="2"/>
              <a:buChar char="v"/>
            </a:pPr>
            <a:r>
              <a:rPr lang="ru-RU" sz="18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</a:rPr>
              <a:t>выборочный </a:t>
            </a:r>
            <a:r>
              <a:rPr lang="ru-RU" sz="18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</a:rPr>
              <a:t>контроль</a:t>
            </a:r>
            <a:endParaRPr lang="ru-RU" sz="1800" b="1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</a:endParaRPr>
          </a:p>
          <a:p>
            <a:pPr marL="285750" indent="-285750" algn="just">
              <a:buClr>
                <a:schemeClr val="accent2">
                  <a:lumMod val="50000"/>
                </a:schemeClr>
              </a:buClr>
              <a:buFont typeface="Wingdings" panose="05000000000000000000" pitchFamily="2" charset="2"/>
              <a:buChar char="v"/>
            </a:pPr>
            <a:r>
              <a:rPr lang="ru-RU" sz="18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</a:rPr>
              <a:t>инспекционный </a:t>
            </a:r>
            <a:r>
              <a:rPr lang="ru-RU" sz="18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</a:rPr>
              <a:t>визит </a:t>
            </a:r>
          </a:p>
          <a:p>
            <a:pPr marL="285750" indent="-285750" algn="just">
              <a:buClr>
                <a:schemeClr val="accent2">
                  <a:lumMod val="50000"/>
                </a:schemeClr>
              </a:buClr>
              <a:buFont typeface="Wingdings" panose="05000000000000000000" pitchFamily="2" charset="2"/>
              <a:buChar char="v"/>
            </a:pPr>
            <a:r>
              <a:rPr lang="ru-RU" sz="18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</a:rPr>
              <a:t>рейдовый </a:t>
            </a:r>
            <a:r>
              <a:rPr lang="ru-RU" sz="18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</a:rPr>
              <a:t>осмотр</a:t>
            </a:r>
            <a:endParaRPr lang="ru-RU" sz="1800" b="1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</a:endParaRPr>
          </a:p>
          <a:p>
            <a:pPr marL="285750" indent="-285750" algn="just">
              <a:buClr>
                <a:schemeClr val="accent2">
                  <a:lumMod val="50000"/>
                </a:schemeClr>
              </a:buClr>
              <a:buFont typeface="Wingdings" panose="05000000000000000000" pitchFamily="2" charset="2"/>
              <a:buChar char="v"/>
            </a:pPr>
            <a:r>
              <a:rPr lang="ru-RU" sz="18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</a:rPr>
              <a:t>документарная </a:t>
            </a:r>
            <a:r>
              <a:rPr lang="ru-RU" sz="18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</a:rPr>
              <a:t>проверка</a:t>
            </a:r>
            <a:endParaRPr lang="ru-RU" sz="1800" b="1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</a:endParaRPr>
          </a:p>
          <a:p>
            <a:pPr marL="285750" indent="-285750" algn="just">
              <a:buClr>
                <a:schemeClr val="accent2">
                  <a:lumMod val="50000"/>
                </a:schemeClr>
              </a:buClr>
              <a:buFont typeface="Wingdings" panose="05000000000000000000" pitchFamily="2" charset="2"/>
              <a:buChar char="v"/>
            </a:pPr>
            <a:r>
              <a:rPr lang="ru-RU" sz="18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</a:rPr>
              <a:t>выездная </a:t>
            </a:r>
            <a:r>
              <a:rPr lang="ru-RU" sz="18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</a:rPr>
              <a:t>проверка</a:t>
            </a:r>
          </a:p>
          <a:p>
            <a:endParaRPr lang="ru-RU" dirty="0"/>
          </a:p>
        </p:txBody>
      </p:sp>
      <p:sp>
        <p:nvSpPr>
          <p:cNvPr id="4" name="Текст 2"/>
          <p:cNvSpPr txBox="1">
            <a:spLocks/>
          </p:cNvSpPr>
          <p:nvPr/>
        </p:nvSpPr>
        <p:spPr>
          <a:xfrm>
            <a:off x="6680848" y="1364495"/>
            <a:ext cx="4165983" cy="3326675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000" b="0" i="0" kern="1200" cap="none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1800" b="1" dirty="0" smtClean="0">
                <a:solidFill>
                  <a:schemeClr val="tx2">
                    <a:lumMod val="75000"/>
                  </a:schemeClr>
                </a:solidFill>
              </a:rPr>
              <a:t>Без взаимодействия  с КЛ</a:t>
            </a:r>
          </a:p>
          <a:p>
            <a:pPr algn="ctr"/>
            <a:endParaRPr lang="ru-RU" sz="1800" dirty="0" smtClean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</a:endParaRPr>
          </a:p>
          <a:p>
            <a:pPr algn="ctr"/>
            <a:endParaRPr lang="ru-RU" sz="1800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</a:endParaRPr>
          </a:p>
          <a:p>
            <a:pPr marL="285750" indent="-285750" algn="just">
              <a:buClr>
                <a:schemeClr val="accent2">
                  <a:lumMod val="50000"/>
                </a:schemeClr>
              </a:buClr>
              <a:buFont typeface="Wingdings" panose="05000000000000000000" pitchFamily="2" charset="2"/>
              <a:buChar char="v"/>
            </a:pPr>
            <a:r>
              <a:rPr lang="ru-RU" sz="18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</a:rPr>
              <a:t>наблюдение </a:t>
            </a:r>
            <a:r>
              <a:rPr lang="ru-RU" sz="18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</a:rPr>
              <a:t>за соблюдением ОТ</a:t>
            </a:r>
          </a:p>
          <a:p>
            <a:pPr marL="285750" indent="-285750" algn="just">
              <a:buClr>
                <a:schemeClr val="accent2">
                  <a:lumMod val="50000"/>
                </a:schemeClr>
              </a:buClr>
              <a:buFont typeface="Wingdings" panose="05000000000000000000" pitchFamily="2" charset="2"/>
              <a:buChar char="v"/>
            </a:pPr>
            <a:r>
              <a:rPr lang="ru-RU" sz="18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</a:rPr>
              <a:t>выездное </a:t>
            </a:r>
            <a:r>
              <a:rPr lang="ru-RU" sz="18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</a:rPr>
              <a:t>обследование</a:t>
            </a:r>
          </a:p>
        </p:txBody>
      </p:sp>
      <p:sp>
        <p:nvSpPr>
          <p:cNvPr id="5" name="Текст 2"/>
          <p:cNvSpPr txBox="1">
            <a:spLocks/>
          </p:cNvSpPr>
          <p:nvPr/>
        </p:nvSpPr>
        <p:spPr>
          <a:xfrm>
            <a:off x="1494587" y="5105057"/>
            <a:ext cx="4165983" cy="1245325"/>
          </a:xfrm>
          <a:prstGeom prst="rect">
            <a:avLst/>
          </a:prstGeom>
          <a:solidFill>
            <a:schemeClr val="bg2">
              <a:lumMod val="90000"/>
            </a:schemeClr>
          </a:solidFill>
          <a:ln w="9525" cap="rnd" cmpd="sng" algn="ctr">
            <a:noFill/>
            <a:prstDash val="solid"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lIns="91440" tIns="45720" rIns="91440" bIns="45720" rtlCol="0" anchor="t">
            <a:no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000" b="0" i="0" kern="1200" cap="none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18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</a:rPr>
              <a:t>Инспекционный визит, рейдовый осмотр, выездная проверка </a:t>
            </a:r>
            <a:r>
              <a:rPr lang="ru-RU" sz="1800" b="1" dirty="0">
                <a:solidFill>
                  <a:srgbClr val="C00000"/>
                </a:solidFill>
                <a:latin typeface="Times New Roman" panose="02020603050405020304" pitchFamily="18" charset="0"/>
              </a:rPr>
              <a:t>возможно дистанционно</a:t>
            </a:r>
            <a:r>
              <a:rPr lang="ru-RU" sz="18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</a:rPr>
              <a:t>, в </a:t>
            </a:r>
            <a:r>
              <a:rPr lang="ru-RU" sz="1800" b="1" dirty="0" err="1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</a:rPr>
              <a:t>т.ч</a:t>
            </a:r>
            <a:r>
              <a:rPr lang="ru-RU" sz="18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</a:rPr>
              <a:t>. </a:t>
            </a:r>
            <a:r>
              <a:rPr lang="ru-RU" sz="18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</a:rPr>
              <a:t>ВКС, МП «Инспектор»</a:t>
            </a:r>
          </a:p>
        </p:txBody>
      </p:sp>
      <p:sp>
        <p:nvSpPr>
          <p:cNvPr id="6" name="Текст 2"/>
          <p:cNvSpPr txBox="1">
            <a:spLocks/>
          </p:cNvSpPr>
          <p:nvPr/>
        </p:nvSpPr>
        <p:spPr>
          <a:xfrm>
            <a:off x="6680848" y="5105057"/>
            <a:ext cx="4165983" cy="1245325"/>
          </a:xfrm>
          <a:prstGeom prst="rect">
            <a:avLst/>
          </a:prstGeom>
          <a:solidFill>
            <a:schemeClr val="bg2">
              <a:lumMod val="90000"/>
            </a:schemeClr>
          </a:solidFill>
          <a:ln w="9525" cap="rnd" cmpd="sng" algn="ctr">
            <a:noFill/>
            <a:prstDash val="solid"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lIns="91440" tIns="45720" rIns="91440" bIns="45720" rtlCol="0" anchor="t">
            <a:no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000" b="0" i="0" kern="1200" cap="none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18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</a:rPr>
              <a:t>Правительство </a:t>
            </a:r>
            <a:r>
              <a:rPr lang="ru-RU" sz="18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</a:rPr>
              <a:t>РФ: </a:t>
            </a:r>
            <a:r>
              <a:rPr lang="ru-RU" sz="18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</a:rPr>
              <a:t>случаи, виды контроля с МП «Инспектор», </a:t>
            </a:r>
            <a:r>
              <a:rPr lang="ru-RU" sz="1800" b="1" dirty="0">
                <a:solidFill>
                  <a:srgbClr val="C00000"/>
                </a:solidFill>
                <a:latin typeface="Times New Roman" panose="02020603050405020304" pitchFamily="18" charset="0"/>
              </a:rPr>
              <a:t>не требующие</a:t>
            </a:r>
            <a:r>
              <a:rPr lang="ru-RU" sz="18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</a:rPr>
              <a:t> согласования с прокуратурой</a:t>
            </a:r>
          </a:p>
        </p:txBody>
      </p:sp>
    </p:spTree>
    <p:extLst>
      <p:ext uri="{BB962C8B-B14F-4D97-AF65-F5344CB8AC3E}">
        <p14:creationId xmlns:p14="http://schemas.microsoft.com/office/powerpoint/2010/main" val="9652078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44732" y="81586"/>
            <a:ext cx="10371908" cy="635725"/>
          </a:xfrm>
        </p:spPr>
        <p:txBody>
          <a:bodyPr/>
          <a:lstStyle/>
          <a:p>
            <a:pPr algn="ctr"/>
            <a:r>
              <a:rPr lang="ru-RU" sz="3600" b="1" dirty="0" smtClean="0"/>
              <a:t>ОСНОВАНИЯ ДЛЯ ПРОВЕДЕНИЯ КНМ</a:t>
            </a:r>
            <a:endParaRPr lang="ru-RU" sz="3600" b="1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64142" y="837398"/>
            <a:ext cx="10674417" cy="5717405"/>
          </a:xfrm>
          <a:solidFill>
            <a:schemeClr val="bg2">
              <a:lumMod val="9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 prst="coolSlant"/>
          </a:sp3d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285750" indent="-285750">
              <a:lnSpc>
                <a:spcPct val="107000"/>
              </a:lnSpc>
              <a:spcBef>
                <a:spcPts val="0"/>
              </a:spcBef>
              <a:buClr>
                <a:schemeClr val="accent2">
                  <a:lumMod val="50000"/>
                </a:schemeClr>
              </a:buClr>
              <a:buFont typeface="Wingdings" panose="05000000000000000000" pitchFamily="2" charset="2"/>
              <a:buChar char="v"/>
            </a:pPr>
            <a:r>
              <a:rPr lang="ru-RU" sz="16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</a:rPr>
              <a:t>наличие </a:t>
            </a:r>
            <a:r>
              <a:rPr lang="ru-RU" sz="16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</a:rPr>
              <a:t>у КНО сведений о причинении вреда (ущерба) или об угрозе причинения вреда (ущерба) охраняемым законом ценностям </a:t>
            </a:r>
          </a:p>
          <a:p>
            <a:pPr marL="285750" indent="-285750">
              <a:lnSpc>
                <a:spcPct val="107000"/>
              </a:lnSpc>
              <a:spcBef>
                <a:spcPts val="0"/>
              </a:spcBef>
              <a:buClr>
                <a:schemeClr val="accent2">
                  <a:lumMod val="50000"/>
                </a:schemeClr>
              </a:buClr>
              <a:buFont typeface="Wingdings" panose="05000000000000000000" pitchFamily="2" charset="2"/>
              <a:buChar char="v"/>
            </a:pPr>
            <a:r>
              <a:rPr lang="ru-RU" sz="16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</a:rPr>
              <a:t>наступление </a:t>
            </a:r>
            <a:r>
              <a:rPr lang="ru-RU" sz="16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</a:rPr>
              <a:t>сроков проведения КНМ, включенных в план проведения </a:t>
            </a:r>
            <a:r>
              <a:rPr lang="ru-RU" sz="16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</a:rPr>
              <a:t>КНМ (не относится к внеплановым КНМ</a:t>
            </a:r>
            <a:r>
              <a:rPr lang="ru-RU" sz="16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</a:rPr>
              <a:t>)</a:t>
            </a:r>
            <a:endParaRPr lang="ru-RU" sz="1600" b="1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</a:endParaRPr>
          </a:p>
          <a:p>
            <a:pPr marL="285750" indent="-285750">
              <a:lnSpc>
                <a:spcPct val="107000"/>
              </a:lnSpc>
              <a:spcBef>
                <a:spcPts val="0"/>
              </a:spcBef>
              <a:buClr>
                <a:schemeClr val="accent2">
                  <a:lumMod val="50000"/>
                </a:schemeClr>
              </a:buClr>
              <a:buFont typeface="Wingdings" panose="05000000000000000000" pitchFamily="2" charset="2"/>
              <a:buChar char="v"/>
            </a:pPr>
            <a:r>
              <a:rPr lang="ru-RU" sz="16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</a:rPr>
              <a:t> </a:t>
            </a:r>
            <a:r>
              <a:rPr lang="ru-RU" sz="16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</a:rPr>
              <a:t>поручение Президента </a:t>
            </a:r>
            <a:r>
              <a:rPr lang="ru-RU" sz="16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</a:rPr>
              <a:t>РФ или Правительства </a:t>
            </a:r>
            <a:r>
              <a:rPr lang="ru-RU" sz="16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</a:rPr>
              <a:t>РФ </a:t>
            </a:r>
          </a:p>
          <a:p>
            <a:pPr marL="285750" indent="-285750">
              <a:lnSpc>
                <a:spcPct val="107000"/>
              </a:lnSpc>
              <a:spcBef>
                <a:spcPts val="0"/>
              </a:spcBef>
              <a:buClr>
                <a:schemeClr val="accent2">
                  <a:lumMod val="50000"/>
                </a:schemeClr>
              </a:buClr>
              <a:buFont typeface="Wingdings" panose="05000000000000000000" pitchFamily="2" charset="2"/>
              <a:buChar char="v"/>
            </a:pPr>
            <a:r>
              <a:rPr lang="ru-RU" sz="16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</a:rPr>
              <a:t>требование </a:t>
            </a:r>
            <a:r>
              <a:rPr lang="ru-RU" sz="16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</a:rPr>
              <a:t>прокурора о проведении КНМ в рамках надзора за исполнением законов по поступившим </a:t>
            </a:r>
            <a:r>
              <a:rPr lang="ru-RU" sz="16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</a:rPr>
              <a:t>обращениям</a:t>
            </a:r>
          </a:p>
          <a:p>
            <a:pPr marL="285750" indent="-285750">
              <a:lnSpc>
                <a:spcPct val="107000"/>
              </a:lnSpc>
              <a:spcBef>
                <a:spcPts val="0"/>
              </a:spcBef>
              <a:buClr>
                <a:schemeClr val="accent2">
                  <a:lumMod val="50000"/>
                </a:schemeClr>
              </a:buClr>
              <a:buFont typeface="Wingdings" panose="05000000000000000000" pitchFamily="2" charset="2"/>
              <a:buChar char="v"/>
            </a:pPr>
            <a:r>
              <a:rPr lang="ru-RU" sz="16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</a:rPr>
              <a:t>истечение </a:t>
            </a:r>
            <a:r>
              <a:rPr lang="ru-RU" sz="16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</a:rPr>
              <a:t>срока исполнения решения КНО об устранении выявленного нарушения </a:t>
            </a:r>
            <a:r>
              <a:rPr lang="ru-RU" sz="16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</a:rPr>
              <a:t>ОТ</a:t>
            </a:r>
          </a:p>
          <a:p>
            <a:pPr marL="285750" indent="-285750">
              <a:lnSpc>
                <a:spcPct val="107000"/>
              </a:lnSpc>
              <a:spcBef>
                <a:spcPts val="0"/>
              </a:spcBef>
              <a:buClr>
                <a:schemeClr val="accent2">
                  <a:lumMod val="50000"/>
                </a:schemeClr>
              </a:buClr>
              <a:buFont typeface="Wingdings" panose="05000000000000000000" pitchFamily="2" charset="2"/>
              <a:buChar char="v"/>
            </a:pPr>
            <a:r>
              <a:rPr lang="ru-RU" sz="16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</a:rPr>
              <a:t>наступление </a:t>
            </a:r>
            <a:r>
              <a:rPr lang="ru-RU" sz="16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</a:rPr>
              <a:t>события, указанного в программе </a:t>
            </a:r>
            <a:r>
              <a:rPr lang="ru-RU" sz="16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</a:rPr>
              <a:t>проверок </a:t>
            </a:r>
          </a:p>
          <a:p>
            <a:pPr marL="285750" indent="-285750">
              <a:lnSpc>
                <a:spcPct val="107000"/>
              </a:lnSpc>
              <a:spcBef>
                <a:spcPts val="0"/>
              </a:spcBef>
              <a:buClr>
                <a:schemeClr val="accent2">
                  <a:lumMod val="50000"/>
                </a:schemeClr>
              </a:buClr>
              <a:buFont typeface="Wingdings" panose="05000000000000000000" pitchFamily="2" charset="2"/>
              <a:buChar char="v"/>
            </a:pPr>
            <a:r>
              <a:rPr lang="ru-RU" sz="16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</a:rPr>
              <a:t>выявление </a:t>
            </a:r>
            <a:r>
              <a:rPr lang="ru-RU" sz="16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</a:rPr>
              <a:t>соответствия объекта контроля параметрам, утвержденным индикаторами риска нарушения ОТ, или отклонения объекта контроля от таких </a:t>
            </a:r>
            <a:r>
              <a:rPr lang="ru-RU" sz="16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</a:rPr>
              <a:t>параметров</a:t>
            </a:r>
          </a:p>
          <a:p>
            <a:pPr marL="285750" indent="-285750">
              <a:lnSpc>
                <a:spcPct val="107000"/>
              </a:lnSpc>
              <a:spcBef>
                <a:spcPts val="0"/>
              </a:spcBef>
              <a:buClr>
                <a:schemeClr val="accent2">
                  <a:lumMod val="50000"/>
                </a:schemeClr>
              </a:buClr>
              <a:buFont typeface="Wingdings" panose="05000000000000000000" pitchFamily="2" charset="2"/>
              <a:buChar char="v"/>
            </a:pPr>
            <a:r>
              <a:rPr lang="ru-RU" sz="16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</a:rPr>
              <a:t> </a:t>
            </a:r>
            <a:r>
              <a:rPr lang="ru-RU" sz="16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</a:rPr>
              <a:t>наличие у КНО сведений об осуществлении деятельности без уведомления о начале осуществления отдельных видов предпринимательской деятельности или без предоставления в ГИС мониторинга за оборотом товаров, подлежащих обязательной маркировке средствами идентификации, сведений, необходимых для регистрации в ней, с извещением о проведении КНМ в течение  24 часов органа </a:t>
            </a:r>
            <a:r>
              <a:rPr lang="ru-RU" sz="16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</a:rPr>
              <a:t>прокуратуры </a:t>
            </a:r>
          </a:p>
          <a:p>
            <a:pPr marL="285750" indent="-285750">
              <a:lnSpc>
                <a:spcPct val="107000"/>
              </a:lnSpc>
              <a:spcBef>
                <a:spcPts val="0"/>
              </a:spcBef>
              <a:buClr>
                <a:schemeClr val="accent2">
                  <a:lumMod val="50000"/>
                </a:schemeClr>
              </a:buClr>
              <a:buFont typeface="Wingdings" panose="05000000000000000000" pitchFamily="2" charset="2"/>
              <a:buChar char="v"/>
            </a:pPr>
            <a:r>
              <a:rPr lang="ru-RU" sz="16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</a:rPr>
              <a:t>уклонение </a:t>
            </a:r>
            <a:r>
              <a:rPr lang="ru-RU" sz="16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</a:rPr>
              <a:t>КЛ от проведения обязательного проф. </a:t>
            </a:r>
            <a:r>
              <a:rPr lang="ru-RU" sz="16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</a:rPr>
              <a:t>визита </a:t>
            </a:r>
          </a:p>
          <a:p>
            <a:pPr marL="285750" indent="-285750">
              <a:lnSpc>
                <a:spcPct val="107000"/>
              </a:lnSpc>
              <a:spcBef>
                <a:spcPts val="0"/>
              </a:spcBef>
              <a:buClr>
                <a:schemeClr val="accent2">
                  <a:lumMod val="50000"/>
                </a:schemeClr>
              </a:buClr>
              <a:buFont typeface="Wingdings" panose="05000000000000000000" pitchFamily="2" charset="2"/>
              <a:buChar char="v"/>
            </a:pPr>
            <a:r>
              <a:rPr lang="ru-RU" sz="16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</a:rPr>
              <a:t>КНМ </a:t>
            </a:r>
            <a:r>
              <a:rPr lang="ru-RU" sz="16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</a:rPr>
              <a:t>без взаимодействия – задания </a:t>
            </a:r>
            <a:r>
              <a:rPr lang="ru-RU" sz="16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</a:rPr>
              <a:t>уполномоченного должностного </a:t>
            </a:r>
            <a:r>
              <a:rPr lang="ru-RU" sz="16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</a:rPr>
              <a:t>лиц </a:t>
            </a:r>
            <a:r>
              <a:rPr lang="ru-RU" sz="16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</a:rPr>
              <a:t>КНО </a:t>
            </a:r>
          </a:p>
          <a:p>
            <a:pPr marL="285750" indent="-285750">
              <a:lnSpc>
                <a:spcPct val="107000"/>
              </a:lnSpc>
              <a:spcBef>
                <a:spcPts val="0"/>
              </a:spcBef>
              <a:buClr>
                <a:schemeClr val="accent2">
                  <a:lumMod val="50000"/>
                </a:schemeClr>
              </a:buClr>
              <a:buFont typeface="Wingdings" panose="05000000000000000000" pitchFamily="2" charset="2"/>
              <a:buChar char="v"/>
            </a:pPr>
            <a:r>
              <a:rPr lang="ru-RU" sz="16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</a:rPr>
              <a:t>внеплановое </a:t>
            </a:r>
            <a:r>
              <a:rPr lang="ru-RU" sz="16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</a:rPr>
              <a:t>КНМ (есть в ФЗ о виде контроля) – при поступлении от КЛ информации об устранении нарушений ОТ, выявленных в рамках процедур периодического подтверждения соответствия (компетентности), осуществляемых в рамках разрешительных режимов, с предметом – оценка устранения нарушений ОТ</a:t>
            </a:r>
          </a:p>
        </p:txBody>
      </p:sp>
    </p:spTree>
    <p:extLst>
      <p:ext uri="{BB962C8B-B14F-4D97-AF65-F5344CB8AC3E}">
        <p14:creationId xmlns:p14="http://schemas.microsoft.com/office/powerpoint/2010/main" val="4967281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494588" y="1698628"/>
            <a:ext cx="4165983" cy="3663101"/>
          </a:xfrm>
          <a:solidFill>
            <a:schemeClr val="bg2">
              <a:lumMod val="9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endParaRPr lang="ru-RU" b="1" dirty="0" smtClean="0">
              <a:solidFill>
                <a:srgbClr val="C00000"/>
              </a:solidFill>
              <a:latin typeface="Times New Roman" panose="02020603050405020304" pitchFamily="18" charset="0"/>
            </a:endParaRPr>
          </a:p>
          <a:p>
            <a:pPr algn="ctr"/>
            <a:r>
              <a:rPr lang="ru-RU" b="1" dirty="0" smtClean="0">
                <a:solidFill>
                  <a:srgbClr val="C00000"/>
                </a:solidFill>
                <a:latin typeface="Times New Roman" panose="02020603050405020304" pitchFamily="18" charset="0"/>
              </a:rPr>
              <a:t>Источник </a:t>
            </a:r>
            <a:r>
              <a:rPr lang="ru-RU" b="1" dirty="0">
                <a:solidFill>
                  <a:srgbClr val="C00000"/>
                </a:solidFill>
                <a:latin typeface="Times New Roman" panose="02020603050405020304" pitchFamily="18" charset="0"/>
              </a:rPr>
              <a:t>сведений:</a:t>
            </a:r>
          </a:p>
          <a:p>
            <a:pPr marL="285750" indent="-285750">
              <a:lnSpc>
                <a:spcPct val="80000"/>
              </a:lnSpc>
              <a:buClr>
                <a:schemeClr val="tx1"/>
              </a:buClr>
              <a:buFont typeface="Wingdings" panose="05000000000000000000" pitchFamily="2" charset="2"/>
              <a:buChar char="Ø"/>
            </a:pPr>
            <a:r>
              <a:rPr lang="ru-RU" sz="18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</a:rPr>
              <a:t>обращения </a:t>
            </a:r>
            <a:r>
              <a:rPr lang="ru-RU" sz="18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</a:rPr>
              <a:t>(заявления) граждан и организаций, информация от ОГВ, ОМС, из СМИ</a:t>
            </a:r>
          </a:p>
          <a:p>
            <a:pPr marL="285750" indent="-285750">
              <a:lnSpc>
                <a:spcPct val="80000"/>
              </a:lnSpc>
              <a:buClr>
                <a:schemeClr val="tx1"/>
              </a:buClr>
              <a:buFont typeface="Wingdings" panose="05000000000000000000" pitchFamily="2" charset="2"/>
              <a:buChar char="Ø"/>
            </a:pPr>
            <a:r>
              <a:rPr lang="ru-RU" sz="18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</a:rPr>
              <a:t>при </a:t>
            </a:r>
            <a:r>
              <a:rPr lang="ru-RU" sz="18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</a:rPr>
              <a:t>проведении КНМ, в </a:t>
            </a:r>
            <a:r>
              <a:rPr lang="ru-RU" sz="1800" b="1" dirty="0" err="1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</a:rPr>
              <a:t>т.ч</a:t>
            </a:r>
            <a:r>
              <a:rPr lang="ru-RU" sz="18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</a:rPr>
              <a:t> без взаимодействия, специальных режимов ГКН, в том числе в отношении иных КЛ</a:t>
            </a:r>
          </a:p>
          <a:p>
            <a:endParaRPr lang="ru-RU" dirty="0"/>
          </a:p>
        </p:txBody>
      </p:sp>
      <p:sp>
        <p:nvSpPr>
          <p:cNvPr id="4" name="Текст 2"/>
          <p:cNvSpPr txBox="1">
            <a:spLocks/>
          </p:cNvSpPr>
          <p:nvPr/>
        </p:nvSpPr>
        <p:spPr>
          <a:xfrm>
            <a:off x="6574970" y="1698627"/>
            <a:ext cx="4275910" cy="3663102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lIns="91440" tIns="45720" rIns="91440" bIns="45720" rtlCol="0" anchor="t">
            <a:normAutofit fontScale="62500" lnSpcReduction="20000"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000" b="0" i="0" kern="1200" cap="none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ru-RU" sz="2400" b="1" dirty="0" smtClean="0">
              <a:solidFill>
                <a:srgbClr val="C00000"/>
              </a:solidFill>
              <a:latin typeface="Times New Roman" panose="02020603050405020304" pitchFamily="18" charset="0"/>
            </a:endParaRPr>
          </a:p>
          <a:p>
            <a:pPr algn="ctr"/>
            <a:r>
              <a:rPr lang="ru-RU" sz="2900" b="1" dirty="0" smtClean="0">
                <a:solidFill>
                  <a:srgbClr val="C00000"/>
                </a:solidFill>
                <a:latin typeface="Times New Roman" panose="02020603050405020304" pitchFamily="18" charset="0"/>
              </a:rPr>
              <a:t>КНО</a:t>
            </a:r>
            <a:r>
              <a:rPr lang="ru-RU" sz="2900" b="1" dirty="0" smtClean="0">
                <a:solidFill>
                  <a:srgbClr val="C00000"/>
                </a:solidFill>
                <a:latin typeface="Times New Roman" panose="02020603050405020304" pitchFamily="18" charset="0"/>
              </a:rPr>
              <a:t>:</a:t>
            </a:r>
          </a:p>
          <a:p>
            <a:pPr marL="457200" indent="-457200">
              <a:buClr>
                <a:schemeClr val="tx1"/>
              </a:buClr>
              <a:buFont typeface="Wingdings" panose="05000000000000000000" pitchFamily="2" charset="2"/>
              <a:buChar char="Ø"/>
            </a:pPr>
            <a:r>
              <a:rPr lang="ru-RU" sz="29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</a:rPr>
              <a:t>запрашивает </a:t>
            </a:r>
            <a:r>
              <a:rPr lang="ru-RU" sz="29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</a:rPr>
              <a:t>доп. </a:t>
            </a:r>
            <a:r>
              <a:rPr lang="ru-RU" sz="29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</a:rPr>
              <a:t>сведения и материалы (в том числе в устной форме) у гражданина или организации, направивших обращение (заявление), </a:t>
            </a:r>
            <a:r>
              <a:rPr lang="ru-RU" sz="29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</a:rPr>
              <a:t>ОГВ, ОМС, </a:t>
            </a:r>
            <a:r>
              <a:rPr lang="ru-RU" sz="29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</a:rPr>
              <a:t>СМИ</a:t>
            </a:r>
          </a:p>
          <a:p>
            <a:pPr marL="457200" indent="-457200">
              <a:buClr>
                <a:schemeClr val="tx1"/>
              </a:buClr>
              <a:buFont typeface="Wingdings" panose="05000000000000000000" pitchFamily="2" charset="2"/>
              <a:buChar char="Ø"/>
            </a:pPr>
            <a:r>
              <a:rPr lang="ru-RU" sz="29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</a:rPr>
              <a:t> </a:t>
            </a:r>
            <a:r>
              <a:rPr lang="ru-RU" sz="29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</a:rPr>
              <a:t>запрашивает у </a:t>
            </a:r>
            <a:r>
              <a:rPr lang="ru-RU" sz="29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</a:rPr>
              <a:t>КЛ </a:t>
            </a:r>
            <a:r>
              <a:rPr lang="ru-RU" sz="29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</a:rPr>
              <a:t>пояснения в отношении </a:t>
            </a:r>
            <a:r>
              <a:rPr lang="ru-RU" sz="29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</a:rPr>
              <a:t>сведений</a:t>
            </a:r>
            <a:r>
              <a:rPr lang="ru-RU" sz="29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</a:rPr>
              <a:t>, </a:t>
            </a:r>
            <a:r>
              <a:rPr lang="ru-RU" sz="29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</a:rPr>
              <a:t>представление таких пояснений – не </a:t>
            </a:r>
            <a:r>
              <a:rPr lang="ru-RU" sz="29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</a:rPr>
              <a:t>обязательно </a:t>
            </a:r>
          </a:p>
          <a:p>
            <a:pPr marL="457200" indent="-457200">
              <a:buClr>
                <a:schemeClr val="tx1"/>
              </a:buClr>
              <a:buFont typeface="Wingdings" panose="05000000000000000000" pitchFamily="2" charset="2"/>
              <a:buChar char="Ø"/>
            </a:pPr>
            <a:r>
              <a:rPr lang="ru-RU" sz="29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</a:rPr>
              <a:t>обеспечивает </a:t>
            </a:r>
            <a:r>
              <a:rPr lang="ru-RU" sz="29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</a:rPr>
              <a:t>проведение КНМ без взаимодействия</a:t>
            </a:r>
            <a:endParaRPr lang="ru-RU" sz="2900" b="1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</a:endParaRPr>
          </a:p>
        </p:txBody>
      </p:sp>
      <p:sp>
        <p:nvSpPr>
          <p:cNvPr id="7" name="Заголовок 1"/>
          <p:cNvSpPr txBox="1">
            <a:spLocks/>
          </p:cNvSpPr>
          <p:nvPr/>
        </p:nvSpPr>
        <p:spPr bwMode="gray">
          <a:xfrm>
            <a:off x="864440" y="132462"/>
            <a:ext cx="10467703" cy="1332413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000" b="0" i="0" kern="1200" cap="none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endParaRPr lang="ru-RU" sz="2800" b="1" dirty="0" smtClean="0"/>
          </a:p>
          <a:p>
            <a:pPr algn="ctr"/>
            <a:endParaRPr lang="ru-RU" sz="2800" b="1" dirty="0"/>
          </a:p>
          <a:p>
            <a:pPr algn="ctr"/>
            <a:endParaRPr lang="ru-RU" sz="2800" b="1" dirty="0" smtClean="0"/>
          </a:p>
          <a:p>
            <a:pPr algn="ctr"/>
            <a:endParaRPr lang="ru-RU" sz="2800" b="1" dirty="0"/>
          </a:p>
          <a:p>
            <a:pPr algn="ctr"/>
            <a:endParaRPr lang="ru-RU" sz="2800" b="1" dirty="0" smtClean="0"/>
          </a:p>
          <a:p>
            <a:pPr algn="ctr"/>
            <a:endParaRPr lang="ru-RU" sz="2800" b="1" dirty="0"/>
          </a:p>
          <a:p>
            <a:pPr algn="ctr"/>
            <a:r>
              <a:rPr lang="ru-RU" sz="2800" b="1" dirty="0" smtClean="0"/>
              <a:t>СВЕДЕНИЯ О ПРИЧИНЕНИИ ВРЕДА (УЩЕРБА) ИЛИ ОБ УГРОЗЕ ПРИЧИНЕНИЯ ВРЕДА (УЩЕРБА) ОХРАНЯЕМЫМ ЗАКОНОМ ЦЕННОСТЯМ</a:t>
            </a:r>
            <a:endParaRPr lang="ru-RU" sz="2800" b="1" dirty="0"/>
          </a:p>
        </p:txBody>
      </p:sp>
      <p:sp>
        <p:nvSpPr>
          <p:cNvPr id="8" name="Текст 2"/>
          <p:cNvSpPr txBox="1">
            <a:spLocks/>
          </p:cNvSpPr>
          <p:nvPr/>
        </p:nvSpPr>
        <p:spPr>
          <a:xfrm>
            <a:off x="1494588" y="5826031"/>
            <a:ext cx="9356292" cy="731523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lIns="91440" tIns="45720" rIns="91440" bIns="45720" rtlCol="0" anchor="t">
            <a:normAutofit fontScale="85000" lnSpcReduction="20000"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000" b="0" i="0" kern="1200" cap="none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</a:pPr>
            <a:endParaRPr lang="ru-RU" sz="1800" b="1" dirty="0" smtClean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</a:endParaRPr>
          </a:p>
          <a:p>
            <a:pPr algn="ctr">
              <a:spcBef>
                <a:spcPts val="0"/>
              </a:spcBef>
            </a:pPr>
            <a:r>
              <a:rPr lang="ru-RU" sz="21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</a:rPr>
              <a:t>КНО: </a:t>
            </a:r>
            <a:r>
              <a:rPr lang="ru-RU" sz="2100" b="1" dirty="0" smtClean="0">
                <a:solidFill>
                  <a:srgbClr val="C00000"/>
                </a:solidFill>
                <a:latin typeface="Times New Roman" panose="02020603050405020304" pitchFamily="18" charset="0"/>
              </a:rPr>
              <a:t>оценка </a:t>
            </a:r>
            <a:r>
              <a:rPr lang="ru-RU" sz="2100" b="1" dirty="0" smtClean="0">
                <a:solidFill>
                  <a:srgbClr val="C00000"/>
                </a:solidFill>
                <a:latin typeface="Times New Roman" panose="02020603050405020304" pitchFamily="18" charset="0"/>
              </a:rPr>
              <a:t>достоверности </a:t>
            </a:r>
            <a:r>
              <a:rPr lang="ru-RU" sz="21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</a:rPr>
              <a:t>сведений, </a:t>
            </a:r>
          </a:p>
          <a:p>
            <a:pPr algn="ctr">
              <a:spcBef>
                <a:spcPts val="0"/>
              </a:spcBef>
            </a:pPr>
            <a:r>
              <a:rPr lang="ru-RU" sz="21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</a:rPr>
              <a:t>вправе обратиться в суд за взысканием расходов, если сведения </a:t>
            </a:r>
            <a:r>
              <a:rPr lang="ru-RU" sz="2100" b="1" dirty="0" smtClean="0">
                <a:solidFill>
                  <a:srgbClr val="C00000"/>
                </a:solidFill>
                <a:latin typeface="Times New Roman" panose="02020603050405020304" pitchFamily="18" charset="0"/>
              </a:rPr>
              <a:t>заведомо ложные </a:t>
            </a:r>
          </a:p>
        </p:txBody>
      </p:sp>
    </p:spTree>
    <p:extLst>
      <p:ext uri="{BB962C8B-B14F-4D97-AF65-F5344CB8AC3E}">
        <p14:creationId xmlns:p14="http://schemas.microsoft.com/office/powerpoint/2010/main" val="14279867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29903" y="1636295"/>
            <a:ext cx="4860758" cy="4093945"/>
          </a:xfrm>
          <a:solidFill>
            <a:schemeClr val="bg2">
              <a:lumMod val="9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92500"/>
          </a:bodyPr>
          <a:lstStyle/>
          <a:p>
            <a:pPr algn="ctr"/>
            <a:r>
              <a:rPr lang="ru-RU" sz="1700" b="1" dirty="0" smtClean="0">
                <a:solidFill>
                  <a:srgbClr val="C00000"/>
                </a:solidFill>
                <a:latin typeface="Times New Roman" panose="02020603050405020304" pitchFamily="18" charset="0"/>
              </a:rPr>
              <a:t>КНО рассматривает:</a:t>
            </a:r>
            <a:endParaRPr lang="ru-RU" sz="1700" b="1" dirty="0">
              <a:solidFill>
                <a:srgbClr val="C00000"/>
              </a:solidFill>
              <a:latin typeface="Times New Roman" panose="02020603050405020304" pitchFamily="18" charset="0"/>
            </a:endParaRPr>
          </a:p>
          <a:p>
            <a:pPr marL="285750" indent="-285750" algn="just">
              <a:buClr>
                <a:schemeClr val="tx1"/>
              </a:buClr>
              <a:buFont typeface="Wingdings" panose="05000000000000000000" pitchFamily="2" charset="2"/>
              <a:buChar char="Ø"/>
            </a:pPr>
            <a:r>
              <a:rPr lang="ru-RU" sz="17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</a:rPr>
              <a:t>при </a:t>
            </a:r>
            <a:r>
              <a:rPr lang="ru-RU" sz="17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</a:rPr>
              <a:t>подаче </a:t>
            </a:r>
            <a:r>
              <a:rPr lang="ru-RU" sz="17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</a:rPr>
              <a:t>в КНО либо </a:t>
            </a:r>
            <a:r>
              <a:rPr lang="ru-RU" sz="17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</a:rPr>
              <a:t>через </a:t>
            </a:r>
            <a:r>
              <a:rPr lang="ru-RU" sz="17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</a:rPr>
              <a:t>МФЦ лично </a:t>
            </a:r>
            <a:r>
              <a:rPr lang="ru-RU" sz="17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</a:rPr>
              <a:t>с предъявлением документа, удостоверяющего личность гражданина, </a:t>
            </a:r>
            <a:r>
              <a:rPr lang="ru-RU" sz="17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</a:rPr>
              <a:t>для </a:t>
            </a:r>
            <a:r>
              <a:rPr lang="ru-RU" sz="17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</a:rPr>
              <a:t>представителя гражданина или организации </a:t>
            </a:r>
            <a:r>
              <a:rPr lang="ru-RU" sz="17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</a:rPr>
              <a:t>– подтверждающего полномочия </a:t>
            </a:r>
            <a:r>
              <a:rPr lang="ru-RU" sz="17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</a:rPr>
              <a:t>документа </a:t>
            </a:r>
          </a:p>
          <a:p>
            <a:pPr marL="285750" indent="-285750" algn="just">
              <a:buClr>
                <a:schemeClr val="tx1"/>
              </a:buClr>
              <a:buFont typeface="Wingdings" panose="05000000000000000000" pitchFamily="2" charset="2"/>
              <a:buChar char="Ø"/>
            </a:pPr>
            <a:r>
              <a:rPr lang="ru-RU" sz="17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</a:rPr>
              <a:t>при </a:t>
            </a:r>
            <a:r>
              <a:rPr lang="ru-RU" sz="17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</a:rPr>
              <a:t>подаче </a:t>
            </a:r>
            <a:r>
              <a:rPr lang="ru-RU" sz="17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</a:rPr>
              <a:t>после </a:t>
            </a:r>
            <a:r>
              <a:rPr lang="ru-RU" sz="17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</a:rPr>
              <a:t>прохождения идентификации и аутентификации заявителя посредством единой системы идентификации и аутентификации на </a:t>
            </a:r>
            <a:r>
              <a:rPr lang="ru-RU" sz="17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</a:rPr>
              <a:t>ЕПГУ, в ИС </a:t>
            </a:r>
            <a:r>
              <a:rPr lang="ru-RU" sz="17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</a:rPr>
              <a:t>КНО </a:t>
            </a:r>
          </a:p>
          <a:p>
            <a:pPr marL="285750" indent="-285750" algn="just">
              <a:buClr>
                <a:schemeClr val="tx1"/>
              </a:buClr>
              <a:buFont typeface="Wingdings" panose="05000000000000000000" pitchFamily="2" charset="2"/>
              <a:buChar char="Ø"/>
            </a:pPr>
            <a:r>
              <a:rPr lang="ru-RU" sz="17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</a:rPr>
              <a:t> </a:t>
            </a:r>
            <a:r>
              <a:rPr lang="ru-RU" sz="17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</a:rPr>
              <a:t>при иных способах </a:t>
            </a:r>
            <a:r>
              <a:rPr lang="ru-RU" sz="17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</a:rPr>
              <a:t>подачи –  </a:t>
            </a:r>
            <a:r>
              <a:rPr lang="ru-RU" sz="17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</a:rPr>
              <a:t>после </a:t>
            </a:r>
            <a:r>
              <a:rPr lang="ru-RU" sz="17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</a:rPr>
              <a:t>принятия </a:t>
            </a:r>
            <a:r>
              <a:rPr lang="ru-RU" sz="17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</a:rPr>
              <a:t>КНО мер </a:t>
            </a:r>
            <a:r>
              <a:rPr lang="ru-RU" sz="17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</a:rPr>
              <a:t>по установлению личности гражданина и полномочий представителя организации и их </a:t>
            </a:r>
            <a:r>
              <a:rPr lang="ru-RU" sz="17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</a:rPr>
              <a:t>подтверждения</a:t>
            </a:r>
            <a:endParaRPr lang="ru-RU" sz="1700" b="1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</a:endParaRPr>
          </a:p>
        </p:txBody>
      </p:sp>
      <p:sp>
        <p:nvSpPr>
          <p:cNvPr id="4" name="Текст 2"/>
          <p:cNvSpPr txBox="1">
            <a:spLocks/>
          </p:cNvSpPr>
          <p:nvPr/>
        </p:nvSpPr>
        <p:spPr>
          <a:xfrm>
            <a:off x="6371923" y="1636296"/>
            <a:ext cx="5062889" cy="4093944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000" b="0" i="0" kern="1200" cap="none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1700" b="1" dirty="0" smtClean="0">
                <a:solidFill>
                  <a:srgbClr val="C00000"/>
                </a:solidFill>
                <a:latin typeface="Times New Roman" panose="02020603050405020304" pitchFamily="18" charset="0"/>
              </a:rPr>
              <a:t>КНО:</a:t>
            </a:r>
          </a:p>
          <a:p>
            <a:pPr marL="285750" indent="-285750" algn="just">
              <a:lnSpc>
                <a:spcPct val="90000"/>
              </a:lnSpc>
              <a:buClr>
                <a:schemeClr val="tx1"/>
              </a:buClr>
              <a:buFont typeface="Wingdings" panose="05000000000000000000" pitchFamily="2" charset="2"/>
              <a:buChar char="Ø"/>
            </a:pPr>
            <a:r>
              <a:rPr lang="ru-RU" sz="16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</a:rPr>
              <a:t>взаимодействует </a:t>
            </a:r>
            <a:r>
              <a:rPr lang="ru-RU" sz="16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</a:rPr>
              <a:t>с гражданином, представителем организации, в том числе посредством аудио- или видеосвязи, информационно-коммуникационных </a:t>
            </a:r>
            <a:r>
              <a:rPr lang="ru-RU" sz="16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</a:rPr>
              <a:t>технологий</a:t>
            </a:r>
          </a:p>
          <a:p>
            <a:pPr marL="285750" indent="-285750" algn="just">
              <a:lnSpc>
                <a:spcPct val="90000"/>
              </a:lnSpc>
              <a:buClr>
                <a:schemeClr val="tx1"/>
              </a:buClr>
              <a:buFont typeface="Wingdings" panose="05000000000000000000" pitchFamily="2" charset="2"/>
              <a:buChar char="Ø"/>
            </a:pPr>
            <a:r>
              <a:rPr lang="ru-RU" sz="16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</a:rPr>
              <a:t> </a:t>
            </a:r>
            <a:r>
              <a:rPr lang="ru-RU" sz="16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</a:rPr>
              <a:t>предупреждает о праве  КНО обратиться в суд за расходами заведомо ложном обращении (заявлении</a:t>
            </a:r>
            <a:r>
              <a:rPr lang="ru-RU" sz="16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</a:rPr>
              <a:t>) </a:t>
            </a:r>
          </a:p>
          <a:p>
            <a:pPr marL="285750" indent="-285750" algn="just">
              <a:lnSpc>
                <a:spcPct val="90000"/>
              </a:lnSpc>
              <a:buClr>
                <a:schemeClr val="tx1"/>
              </a:buClr>
              <a:buFont typeface="Wingdings" panose="05000000000000000000" pitchFamily="2" charset="2"/>
              <a:buChar char="Ø"/>
            </a:pPr>
            <a:r>
              <a:rPr lang="ru-RU" sz="16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</a:rPr>
              <a:t>при </a:t>
            </a:r>
            <a:r>
              <a:rPr lang="ru-RU" sz="16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</a:rPr>
              <a:t>невозможности подтверждения личности или полномочий – обращение (заявление) рассматривается в рамках Федерального закона «О порядке рассмотрения обращений граждан Российской Федерации»</a:t>
            </a:r>
          </a:p>
        </p:txBody>
      </p:sp>
      <p:sp>
        <p:nvSpPr>
          <p:cNvPr id="7" name="Заголовок 1"/>
          <p:cNvSpPr txBox="1">
            <a:spLocks/>
          </p:cNvSpPr>
          <p:nvPr/>
        </p:nvSpPr>
        <p:spPr bwMode="gray">
          <a:xfrm>
            <a:off x="715019" y="0"/>
            <a:ext cx="10979675" cy="1482291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000" b="0" i="0" kern="1200" cap="none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ru-RU" sz="2800" b="1" dirty="0" smtClean="0"/>
              <a:t>ОБРАЩЕНИЯ (ЗАЯВЛЕНИЯ) ГРАЖДАН И ОРГАНИЗАЦИЙ О ПРИЧИНЕНИИ ВРЕДА (УЩЕРБА) ИЛИ ОБ УГРОЗЕ ПРИЧИНЕНИЯ ВРЕДА (УЩЕРБА) ОХРАНЯЕМЫМ ЗАКОНОМ ЦЕННОСТЯМ</a:t>
            </a:r>
            <a:endParaRPr lang="ru-RU" sz="2800" b="1" dirty="0"/>
          </a:p>
        </p:txBody>
      </p:sp>
      <p:sp>
        <p:nvSpPr>
          <p:cNvPr id="8" name="Текст 2"/>
          <p:cNvSpPr txBox="1">
            <a:spLocks/>
          </p:cNvSpPr>
          <p:nvPr/>
        </p:nvSpPr>
        <p:spPr>
          <a:xfrm>
            <a:off x="1417586" y="6102418"/>
            <a:ext cx="9356292" cy="522514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lIns="91440" tIns="45720" rIns="91440" bIns="45720" rtlCol="0" anchor="t">
            <a:normAutofit fontScale="92500" lnSpcReduction="20000"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000" b="0" i="0" kern="1200" cap="none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</a:pPr>
            <a:endParaRPr lang="ru-RU" sz="1800" b="1" dirty="0" smtClean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</a:endParaRPr>
          </a:p>
          <a:p>
            <a:pPr algn="ctr">
              <a:spcBef>
                <a:spcPts val="0"/>
              </a:spcBef>
            </a:pPr>
            <a:r>
              <a:rPr lang="ru-RU" sz="19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</a:rPr>
              <a:t>Сведения о личности гражданина предоставляются КЛ  только с </a:t>
            </a:r>
            <a:r>
              <a:rPr lang="ru-RU" sz="1900" b="1" dirty="0" smtClean="0">
                <a:solidFill>
                  <a:srgbClr val="C00000"/>
                </a:solidFill>
                <a:latin typeface="Times New Roman" panose="02020603050405020304" pitchFamily="18" charset="0"/>
              </a:rPr>
              <a:t>согласия гражданина</a:t>
            </a:r>
          </a:p>
        </p:txBody>
      </p:sp>
    </p:spTree>
    <p:extLst>
      <p:ext uri="{BB962C8B-B14F-4D97-AF65-F5344CB8AC3E}">
        <p14:creationId xmlns:p14="http://schemas.microsoft.com/office/powerpoint/2010/main" val="41338963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82880" y="1627214"/>
            <a:ext cx="11839073" cy="5110470"/>
          </a:xfrm>
          <a:solidFill>
            <a:schemeClr val="bg2">
              <a:lumMod val="9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>
              <a:lnSpc>
                <a:spcPct val="107000"/>
              </a:lnSpc>
              <a:spcBef>
                <a:spcPts val="0"/>
              </a:spcBef>
            </a:pPr>
            <a:r>
              <a:rPr lang="ru-RU" sz="13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КНО принимает решение о КНМ при наличии </a:t>
            </a:r>
            <a:r>
              <a:rPr lang="ru-RU" sz="1300" b="1" dirty="0" smtClean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достоверной</a:t>
            </a:r>
            <a:r>
              <a:rPr lang="ru-RU" sz="13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информации:</a:t>
            </a:r>
          </a:p>
          <a:p>
            <a:pPr marL="171450" indent="-171450">
              <a:lnSpc>
                <a:spcPct val="107000"/>
              </a:lnSpc>
              <a:spcBef>
                <a:spcPts val="0"/>
              </a:spcBef>
              <a:buClr>
                <a:schemeClr val="tx1"/>
              </a:buClr>
              <a:buFont typeface="Wingdings" panose="05000000000000000000" pitchFamily="2" charset="2"/>
              <a:buChar char="q"/>
            </a:pPr>
            <a:r>
              <a:rPr lang="ru-RU" sz="13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 </a:t>
            </a:r>
            <a:r>
              <a:rPr lang="ru-RU" sz="13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причинении или непосредственной угрозе причинения </a:t>
            </a:r>
            <a:r>
              <a:rPr lang="ru-RU" sz="13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вреда (ущерба): </a:t>
            </a:r>
          </a:p>
          <a:p>
            <a:pPr marL="171450" indent="-171450">
              <a:lnSpc>
                <a:spcPct val="107000"/>
              </a:lnSpc>
              <a:spcBef>
                <a:spcPts val="0"/>
              </a:spcBef>
              <a:buClr>
                <a:schemeClr val="tx1"/>
              </a:buClr>
              <a:buFont typeface="Wingdings" panose="05000000000000000000" pitchFamily="2" charset="2"/>
              <a:buChar char="Ø"/>
            </a:pPr>
            <a:r>
              <a:rPr lang="ru-RU" sz="13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жизни </a:t>
            </a:r>
            <a:r>
              <a:rPr lang="ru-RU" sz="13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 тяжкого или среднего вреда (ущерба) здоровью </a:t>
            </a:r>
            <a:r>
              <a:rPr lang="ru-RU" sz="13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граждан</a:t>
            </a:r>
          </a:p>
          <a:p>
            <a:pPr marL="171450" indent="-171450">
              <a:lnSpc>
                <a:spcPct val="107000"/>
              </a:lnSpc>
              <a:spcBef>
                <a:spcPts val="0"/>
              </a:spcBef>
              <a:buClr>
                <a:schemeClr val="tx1"/>
              </a:buClr>
              <a:buFont typeface="Wingdings" panose="05000000000000000000" pitchFamily="2" charset="2"/>
              <a:buChar char="Ø"/>
            </a:pPr>
            <a:r>
              <a:rPr lang="ru-RU" sz="13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3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обороне страны и безопасности </a:t>
            </a:r>
            <a:r>
              <a:rPr lang="ru-RU" sz="13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государства</a:t>
            </a:r>
          </a:p>
          <a:p>
            <a:pPr marL="171450" indent="-171450">
              <a:lnSpc>
                <a:spcPct val="107000"/>
              </a:lnSpc>
              <a:spcBef>
                <a:spcPts val="0"/>
              </a:spcBef>
              <a:buClr>
                <a:schemeClr val="tx1"/>
              </a:buClr>
              <a:buFont typeface="Wingdings" panose="05000000000000000000" pitchFamily="2" charset="2"/>
              <a:buChar char="Ø"/>
            </a:pPr>
            <a:r>
              <a:rPr lang="ru-RU" sz="13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окружающей среде, если такой вред влечет ответственность, предусмотренную КоАП </a:t>
            </a:r>
          </a:p>
          <a:p>
            <a:pPr marL="171450" indent="-171450">
              <a:lnSpc>
                <a:spcPct val="107000"/>
              </a:lnSpc>
              <a:spcBef>
                <a:spcPts val="0"/>
              </a:spcBef>
              <a:buClr>
                <a:schemeClr val="tx1"/>
              </a:buClr>
              <a:buFont typeface="Wingdings" panose="05000000000000000000" pitchFamily="2" charset="2"/>
              <a:buChar char="Ø"/>
            </a:pPr>
            <a:r>
              <a:rPr lang="ru-RU" sz="13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объектам культ. наследия, </a:t>
            </a:r>
            <a:r>
              <a:rPr lang="ru-RU" sz="13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3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музейным </a:t>
            </a:r>
            <a:r>
              <a:rPr lang="ru-RU" sz="13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предметам </a:t>
            </a:r>
            <a:r>
              <a:rPr lang="ru-RU" sz="13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 коллекциям</a:t>
            </a:r>
            <a:r>
              <a:rPr lang="ru-RU" sz="13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документам, имеющим особое </a:t>
            </a:r>
            <a:r>
              <a:rPr lang="ru-RU" sz="13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значение (полная </a:t>
            </a:r>
            <a:r>
              <a:rPr lang="ru-RU" sz="13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или </a:t>
            </a:r>
            <a:r>
              <a:rPr lang="ru-RU" sz="13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частичная утрата, угроза)</a:t>
            </a:r>
          </a:p>
          <a:p>
            <a:pPr marL="285750" indent="-285750">
              <a:lnSpc>
                <a:spcPct val="107000"/>
              </a:lnSpc>
              <a:spcBef>
                <a:spcPts val="0"/>
              </a:spcBef>
              <a:buClr>
                <a:schemeClr val="tx1"/>
              </a:buClr>
              <a:buFont typeface="Wingdings" panose="05000000000000000000" pitchFamily="2" charset="2"/>
              <a:buChar char="q"/>
            </a:pPr>
            <a:r>
              <a:rPr lang="ru-RU" sz="13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 </a:t>
            </a:r>
            <a:r>
              <a:rPr lang="ru-RU" sz="13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нарушении ОТ, соблюдение которых является условием осуществления </a:t>
            </a:r>
            <a:r>
              <a:rPr lang="ru-RU" sz="13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деятельности</a:t>
            </a:r>
          </a:p>
          <a:p>
            <a:pPr marL="171450" indent="-171450">
              <a:lnSpc>
                <a:spcPct val="107000"/>
              </a:lnSpc>
              <a:spcBef>
                <a:spcPts val="0"/>
              </a:spcBef>
              <a:buClr>
                <a:schemeClr val="tx1"/>
              </a:buClr>
              <a:buFont typeface="Wingdings" panose="05000000000000000000" pitchFamily="2" charset="2"/>
              <a:buChar char="q"/>
            </a:pPr>
            <a:r>
              <a:rPr lang="ru-RU" sz="13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об </a:t>
            </a:r>
            <a:r>
              <a:rPr lang="ru-RU" sz="13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угрозе или возникновении ЧС природного и (или) техногенного характера, эпидемий, </a:t>
            </a:r>
            <a:r>
              <a:rPr lang="ru-RU" sz="13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эпизоотий</a:t>
            </a:r>
          </a:p>
          <a:p>
            <a:pPr marL="171450" indent="-171450">
              <a:lnSpc>
                <a:spcPct val="107000"/>
              </a:lnSpc>
              <a:spcBef>
                <a:spcPts val="0"/>
              </a:spcBef>
              <a:buClr>
                <a:schemeClr val="tx1"/>
              </a:buClr>
              <a:buFont typeface="Wingdings" panose="05000000000000000000" pitchFamily="2" charset="2"/>
              <a:buChar char="q"/>
            </a:pPr>
            <a:r>
              <a:rPr lang="ru-RU" sz="13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3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 поступлении материалов о произведенном </a:t>
            </a:r>
            <a:r>
              <a:rPr lang="ru-RU" sz="13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изъятии </a:t>
            </a:r>
            <a:r>
              <a:rPr lang="ru-RU" sz="13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продукции (товаров), оборудования (средств) для ее производства, не являющихся </a:t>
            </a:r>
            <a:r>
              <a:rPr lang="ru-RU" sz="13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вещ. доказательствами </a:t>
            </a:r>
            <a:r>
              <a:rPr lang="ru-RU" sz="13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 уголовному делу, от </a:t>
            </a:r>
            <a:r>
              <a:rPr lang="ru-RU" sz="13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правоохранительных органов, </a:t>
            </a:r>
            <a:r>
              <a:rPr lang="ru-RU" sz="13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 также материалов об изъятии вещей, явившихся орудиями совершения или предметами административного правонарушения, оборот которых осуществлялся с нарушением ОТ, от органов, должностных лиц, уполномоченных рассматривать дела об административных </a:t>
            </a:r>
            <a:r>
              <a:rPr lang="ru-RU" sz="13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правонарушениях (без согласования с прокуратурой, ее извещение – 24 ч.)</a:t>
            </a:r>
          </a:p>
          <a:p>
            <a:pPr marL="171450" indent="-171450">
              <a:lnSpc>
                <a:spcPct val="107000"/>
              </a:lnSpc>
              <a:spcBef>
                <a:spcPts val="0"/>
              </a:spcBef>
              <a:buClr>
                <a:schemeClr val="tx1"/>
              </a:buClr>
              <a:buFont typeface="Wingdings" panose="05000000000000000000" pitchFamily="2" charset="2"/>
              <a:buChar char="q"/>
            </a:pPr>
            <a:r>
              <a:rPr lang="ru-RU" sz="13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3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 поступлении обращений (заявлений) граждан в связи с защитой (восстановлением) своих нарушенных прав - в рамках регионального государственного лицензионного контроля за осуществлением предпринимательской деятельности по управлению многоквартирными домами и регионального государственного жилищного контроля (</a:t>
            </a:r>
            <a:r>
              <a:rPr lang="ru-RU" sz="13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надзора (без согласования с прокуратурой, извещение – 24 ч.)</a:t>
            </a:r>
          </a:p>
          <a:p>
            <a:pPr marL="171450" indent="-171450">
              <a:lnSpc>
                <a:spcPct val="107000"/>
              </a:lnSpc>
              <a:spcBef>
                <a:spcPts val="0"/>
              </a:spcBef>
              <a:buClr>
                <a:schemeClr val="tx1"/>
              </a:buClr>
              <a:buFont typeface="Wingdings" panose="05000000000000000000" pitchFamily="2" charset="2"/>
              <a:buChar char="q"/>
            </a:pPr>
            <a:r>
              <a:rPr lang="ru-RU" sz="13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 </a:t>
            </a:r>
            <a:r>
              <a:rPr lang="ru-RU" sz="13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поступлении от работников обращений (заявлений) о массовых нарушениях работодателями их трудовых прав, связанных с полной или частичной невыплатой заработной платы свыше одного </a:t>
            </a:r>
            <a:r>
              <a:rPr lang="ru-RU" sz="13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месяца</a:t>
            </a:r>
          </a:p>
          <a:p>
            <a:pPr marL="171450" indent="-171450">
              <a:lnSpc>
                <a:spcPct val="107000"/>
              </a:lnSpc>
              <a:spcBef>
                <a:spcPts val="0"/>
              </a:spcBef>
              <a:buClr>
                <a:schemeClr val="tx1"/>
              </a:buClr>
              <a:buFont typeface="Wingdings" panose="05000000000000000000" pitchFamily="2" charset="2"/>
              <a:buChar char="q"/>
            </a:pPr>
            <a:r>
              <a:rPr lang="ru-RU" sz="13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3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 установлении факта распространения (предоставления) баз данных (их части), содержащих персональные </a:t>
            </a:r>
            <a:r>
              <a:rPr lang="ru-RU" sz="13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данные</a:t>
            </a:r>
          </a:p>
          <a:p>
            <a:pPr marL="171450" indent="-171450">
              <a:lnSpc>
                <a:spcPct val="107000"/>
              </a:lnSpc>
              <a:spcBef>
                <a:spcPts val="0"/>
              </a:spcBef>
              <a:buClr>
                <a:schemeClr val="tx1"/>
              </a:buClr>
              <a:buFont typeface="Wingdings" panose="05000000000000000000" pitchFamily="2" charset="2"/>
              <a:buChar char="q"/>
            </a:pPr>
            <a:r>
              <a:rPr lang="ru-RU" sz="13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 </a:t>
            </a:r>
            <a:r>
              <a:rPr lang="ru-RU" sz="13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поступлении информации о нарушении ОТ , </a:t>
            </a:r>
            <a:r>
              <a:rPr lang="ru-RU" sz="13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предусмотренных ст.20 ФЗ «Об </a:t>
            </a:r>
            <a:r>
              <a:rPr lang="ru-RU" sz="13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охране здоровья граждан от воздействия окружающего табачного дыма, последствий потребления табака или потребления </a:t>
            </a:r>
            <a:r>
              <a:rPr lang="ru-RU" sz="1300" b="1" dirty="0" err="1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никотинсодержащей</a:t>
            </a:r>
            <a:r>
              <a:rPr lang="ru-RU" sz="13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продукции», </a:t>
            </a:r>
            <a:r>
              <a:rPr lang="ru-RU" sz="1300" b="1" dirty="0" err="1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пп</a:t>
            </a:r>
            <a:r>
              <a:rPr lang="ru-RU" sz="13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11 п.2 ст. 16 ФЗ «О государственном регулировании производства и оборота этилового спирта, алкогольной и спиртосодержащей продукции и об ограничении потребления (распития) алкогольной </a:t>
            </a:r>
            <a:r>
              <a:rPr lang="ru-RU" sz="13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продукции»</a:t>
            </a:r>
          </a:p>
          <a:p>
            <a:pPr marL="171450" indent="-171450">
              <a:lnSpc>
                <a:spcPct val="107000"/>
              </a:lnSpc>
              <a:spcBef>
                <a:spcPts val="0"/>
              </a:spcBef>
              <a:buClr>
                <a:schemeClr val="tx1"/>
              </a:buClr>
              <a:buFont typeface="Wingdings" panose="05000000000000000000" pitchFamily="2" charset="2"/>
              <a:buChar char="q"/>
            </a:pPr>
            <a:r>
              <a:rPr lang="ru-RU" sz="13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3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 выявлении признаков нарушений ОТ, полученных с использованием средств, работающих в </a:t>
            </a:r>
            <a:r>
              <a:rPr lang="ru-RU" sz="1300" b="1" dirty="0" err="1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авторежиме</a:t>
            </a:r>
            <a:r>
              <a:rPr lang="ru-RU" sz="13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13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имеющих </a:t>
            </a:r>
            <a:r>
              <a:rPr lang="ru-RU" sz="13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функции </a:t>
            </a:r>
            <a:r>
              <a:rPr lang="ru-RU" sz="13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фото, видеозаписи</a:t>
            </a:r>
            <a:r>
              <a:rPr lang="ru-RU" sz="13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13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3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БС </a:t>
            </a:r>
            <a:endParaRPr lang="ru-RU" sz="1300" b="1" dirty="0">
              <a:solidFill>
                <a:schemeClr val="tx2">
                  <a:lumMod val="75000"/>
                </a:schemeClr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Заголовок 1"/>
          <p:cNvSpPr txBox="1">
            <a:spLocks/>
          </p:cNvSpPr>
          <p:nvPr/>
        </p:nvSpPr>
        <p:spPr bwMode="gray">
          <a:xfrm>
            <a:off x="705394" y="96254"/>
            <a:ext cx="10511246" cy="153096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000" b="0" i="0" kern="1200" cap="none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ru-RU" sz="2400" b="1" dirty="0" smtClean="0"/>
              <a:t>КНМ С ВЗАИМОДЕЙСТВИЕМ С КЛ ПО ИТОГАМ РАССМОТРЕНИЯ  СВЕДЕНИЙ О ПРИЧИНЕНИИ ВРЕДА (УЩЕРБА) ИЛИ ОБ УГРОЗЕ ПРИЧИНЕНИЯ ВРЕДА (УЩЕРБА) ОХРАНЯЕМЫМ ЗАКОНОМ ЦЕННОСТЯМ</a:t>
            </a:r>
            <a:endParaRPr lang="ru-RU" sz="2400" b="1" dirty="0"/>
          </a:p>
        </p:txBody>
      </p:sp>
    </p:spTree>
    <p:extLst>
      <p:ext uri="{BB962C8B-B14F-4D97-AF65-F5344CB8AC3E}">
        <p14:creationId xmlns:p14="http://schemas.microsoft.com/office/powerpoint/2010/main" val="36258870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05543" y="0"/>
            <a:ext cx="10371908" cy="1045029"/>
          </a:xfrm>
        </p:spPr>
        <p:txBody>
          <a:bodyPr/>
          <a:lstStyle/>
          <a:p>
            <a:pPr algn="ctr"/>
            <a:r>
              <a:rPr lang="ru-RU" sz="3600" dirty="0" smtClean="0"/>
              <a:t/>
            </a:r>
            <a:br>
              <a:rPr lang="ru-RU" sz="3600" dirty="0" smtClean="0"/>
            </a:br>
            <a:r>
              <a:rPr lang="ru-RU" sz="3200" b="1" dirty="0" smtClean="0"/>
              <a:t>ПЛАНОВЫЕ КОНТРОЛЬНЫЕ (НАДЗОРНЫЕ) МЕРОПРИЯТИЯ</a:t>
            </a:r>
            <a:endParaRPr lang="ru-RU" sz="3200" b="1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262744" y="1458458"/>
            <a:ext cx="4284616" cy="2699656"/>
          </a:xfrm>
          <a:solidFill>
            <a:schemeClr val="bg2">
              <a:lumMod val="9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ctr">
              <a:lnSpc>
                <a:spcPct val="107000"/>
              </a:lnSpc>
              <a:spcBef>
                <a:spcPts val="0"/>
              </a:spcBef>
            </a:pPr>
            <a:r>
              <a:rPr lang="ru-RU" sz="11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ru-RU" sz="1100" b="1" dirty="0" smtClean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Bef>
                <a:spcPts val="0"/>
              </a:spcBef>
            </a:pPr>
            <a:r>
              <a:rPr lang="ru-RU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План </a:t>
            </a:r>
            <a:r>
              <a:rPr lang="ru-RU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проведения плановых КНМ на очередной год ежегодно </a:t>
            </a:r>
            <a:r>
              <a:rPr lang="ru-RU" b="1" dirty="0" smtClean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формируется</a:t>
            </a:r>
            <a:r>
              <a:rPr lang="ru-RU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КНО и </a:t>
            </a:r>
            <a:r>
              <a:rPr lang="ru-RU" b="1" dirty="0" smtClean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согласовывается</a:t>
            </a:r>
            <a:r>
              <a:rPr lang="ru-RU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с органом прокуратуры</a:t>
            </a:r>
            <a:endParaRPr lang="ru-RU" b="1" dirty="0">
              <a:solidFill>
                <a:schemeClr val="tx2">
                  <a:lumMod val="75000"/>
                </a:schemeClr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Текст 2"/>
          <p:cNvSpPr txBox="1">
            <a:spLocks/>
          </p:cNvSpPr>
          <p:nvPr/>
        </p:nvSpPr>
        <p:spPr>
          <a:xfrm>
            <a:off x="1262744" y="5055321"/>
            <a:ext cx="9553304" cy="1092930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000" b="0" i="0" kern="1200" cap="none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</a:pPr>
            <a:endParaRPr lang="ru-RU" sz="1800" b="1" dirty="0" smtClean="0">
              <a:solidFill>
                <a:srgbClr val="C00000"/>
              </a:solidFill>
              <a:latin typeface="Times New Roman" panose="02020603050405020304" pitchFamily="18" charset="0"/>
            </a:endParaRPr>
          </a:p>
          <a:p>
            <a:pPr algn="ctr">
              <a:spcBef>
                <a:spcPts val="0"/>
              </a:spcBef>
            </a:pPr>
            <a:r>
              <a:rPr lang="ru-RU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ФЗ </a:t>
            </a:r>
            <a:r>
              <a:rPr lang="ru-RU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(Положение </a:t>
            </a:r>
            <a:r>
              <a:rPr lang="ru-RU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 </a:t>
            </a:r>
            <a:r>
              <a:rPr lang="ru-RU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виде контроля)  - вид </a:t>
            </a:r>
            <a:r>
              <a:rPr lang="ru-RU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контроля проводится </a:t>
            </a:r>
            <a:r>
              <a:rPr lang="ru-RU" b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без плановых КНМ и обязательных проф. </a:t>
            </a:r>
            <a:r>
              <a:rPr lang="ru-RU" b="1" dirty="0" smtClean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визитов</a:t>
            </a:r>
            <a:endParaRPr lang="ru-RU" b="1" dirty="0">
              <a:solidFill>
                <a:srgbClr val="C0000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Текст 2"/>
          <p:cNvSpPr txBox="1">
            <a:spLocks/>
          </p:cNvSpPr>
          <p:nvPr/>
        </p:nvSpPr>
        <p:spPr>
          <a:xfrm>
            <a:off x="5928476" y="1458458"/>
            <a:ext cx="4824550" cy="2699656"/>
          </a:xfrm>
          <a:prstGeom prst="rect">
            <a:avLst/>
          </a:prstGeom>
          <a:solidFill>
            <a:schemeClr val="bg2">
              <a:lumMod val="90000"/>
            </a:schemeClr>
          </a:solidFill>
          <a:ln w="9525" cap="rnd" cmpd="sng" algn="ctr">
            <a:noFill/>
            <a:prstDash val="solid"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lIns="91440" tIns="45720" rIns="91440" bIns="45720" rtlCol="0" anchor="t">
            <a:no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000" b="0" i="0" kern="1200" cap="none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07000"/>
              </a:lnSpc>
              <a:spcBef>
                <a:spcPts val="0"/>
              </a:spcBef>
            </a:pPr>
            <a:endParaRPr lang="ru-RU" b="1" dirty="0" smtClean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Bef>
                <a:spcPts val="0"/>
              </a:spcBef>
            </a:pPr>
            <a:r>
              <a:rPr lang="ru-RU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Порядок </a:t>
            </a:r>
            <a:r>
              <a:rPr lang="ru-RU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формирования и согласования плана проведения плановых КНМ – </a:t>
            </a:r>
            <a:r>
              <a:rPr lang="ru-RU" b="1" dirty="0" smtClean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Правительством РФ</a:t>
            </a:r>
            <a:r>
              <a:rPr lang="ru-RU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порядок рассмотрения органами прокураты – </a:t>
            </a:r>
            <a:r>
              <a:rPr lang="ru-RU" b="1" dirty="0" smtClean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Генеральной прокуратурой</a:t>
            </a:r>
            <a:endParaRPr lang="ru-RU" b="1" dirty="0">
              <a:solidFill>
                <a:srgbClr val="C0000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3795932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05543" y="151254"/>
            <a:ext cx="10371908" cy="635726"/>
          </a:xfrm>
        </p:spPr>
        <p:txBody>
          <a:bodyPr/>
          <a:lstStyle/>
          <a:p>
            <a:pPr algn="ctr"/>
            <a:r>
              <a:rPr lang="ru-RU" sz="3600" dirty="0" smtClean="0"/>
              <a:t/>
            </a:r>
            <a:br>
              <a:rPr lang="ru-RU" sz="3600" dirty="0" smtClean="0"/>
            </a:br>
            <a:r>
              <a:rPr lang="ru-RU" sz="3600" dirty="0"/>
              <a:t/>
            </a:r>
            <a:br>
              <a:rPr lang="ru-RU" sz="3600" dirty="0"/>
            </a:br>
            <a:r>
              <a:rPr lang="ru-RU" sz="3600" b="1" dirty="0" smtClean="0"/>
              <a:t>ИНДИКАТОРЫ РИСКА НАРУШЕНИЯ ОТ</a:t>
            </a:r>
            <a:endParaRPr lang="ru-RU" sz="3600" b="1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262744" y="1323703"/>
            <a:ext cx="4284616" cy="1793966"/>
          </a:xfrm>
          <a:solidFill>
            <a:schemeClr val="bg2">
              <a:lumMod val="9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ctr">
              <a:lnSpc>
                <a:spcPct val="107000"/>
              </a:lnSpc>
              <a:spcBef>
                <a:spcPts val="0"/>
              </a:spcBef>
            </a:pPr>
            <a:r>
              <a:rPr lang="ru-RU" sz="11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algn="ctr">
              <a:lnSpc>
                <a:spcPct val="107000"/>
              </a:lnSpc>
              <a:spcBef>
                <a:spcPts val="0"/>
              </a:spcBef>
            </a:pPr>
            <a:r>
              <a:rPr lang="ru-RU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индикаторы </a:t>
            </a:r>
            <a:r>
              <a:rPr lang="ru-RU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риска нарушения ОТ разрабатывают </a:t>
            </a:r>
            <a:r>
              <a:rPr lang="ru-RU" b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КНО</a:t>
            </a:r>
          </a:p>
        </p:txBody>
      </p:sp>
      <p:sp>
        <p:nvSpPr>
          <p:cNvPr id="5" name="Текст 2"/>
          <p:cNvSpPr txBox="1">
            <a:spLocks/>
          </p:cNvSpPr>
          <p:nvPr/>
        </p:nvSpPr>
        <p:spPr>
          <a:xfrm>
            <a:off x="5958839" y="1323704"/>
            <a:ext cx="4824550" cy="1793965"/>
          </a:xfrm>
          <a:prstGeom prst="rect">
            <a:avLst/>
          </a:prstGeom>
          <a:solidFill>
            <a:schemeClr val="bg2">
              <a:lumMod val="90000"/>
            </a:schemeClr>
          </a:solidFill>
          <a:ln w="9525" cap="rnd" cmpd="sng" algn="ctr">
            <a:noFill/>
            <a:prstDash val="solid"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lIns="91440" tIns="45720" rIns="91440" bIns="45720" rtlCol="0" anchor="t">
            <a:no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000" b="0" i="0" kern="1200" cap="none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07000"/>
              </a:lnSpc>
              <a:spcBef>
                <a:spcPts val="0"/>
              </a:spcBef>
            </a:pPr>
            <a:r>
              <a:rPr lang="ru-RU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НПА </a:t>
            </a:r>
            <a:r>
              <a:rPr lang="ru-RU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 перечне </a:t>
            </a:r>
            <a:r>
              <a:rPr lang="ru-RU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индикаторов риска нарушения ОТ – конкретные </a:t>
            </a:r>
            <a:r>
              <a:rPr lang="ru-RU" b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значения параметров</a:t>
            </a:r>
            <a:r>
              <a:rPr lang="ru-RU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объектов контроля либо </a:t>
            </a:r>
            <a:r>
              <a:rPr lang="ru-RU" b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порядок</a:t>
            </a:r>
            <a:r>
              <a:rPr lang="ru-RU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их </a:t>
            </a:r>
            <a:r>
              <a:rPr lang="ru-RU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определения и (или) применения </a:t>
            </a:r>
            <a:r>
              <a:rPr lang="ru-RU" b="1" dirty="0" smtClean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индикаторов</a:t>
            </a:r>
            <a:endParaRPr lang="ru-RU" b="1" dirty="0">
              <a:solidFill>
                <a:srgbClr val="C0000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Текст 2"/>
          <p:cNvSpPr txBox="1">
            <a:spLocks/>
          </p:cNvSpPr>
          <p:nvPr/>
        </p:nvSpPr>
        <p:spPr>
          <a:xfrm>
            <a:off x="1262744" y="4328160"/>
            <a:ext cx="4284616" cy="1968137"/>
          </a:xfrm>
          <a:prstGeom prst="rect">
            <a:avLst/>
          </a:prstGeom>
          <a:solidFill>
            <a:schemeClr val="bg2">
              <a:lumMod val="90000"/>
            </a:schemeClr>
          </a:solidFill>
          <a:ln w="9525" cap="rnd" cmpd="sng" algn="ctr">
            <a:noFill/>
            <a:prstDash val="solid"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lIns="91440" tIns="45720" rIns="91440" bIns="45720" rtlCol="0" anchor="t">
            <a:no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000" b="0" i="0" kern="1200" cap="none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07000"/>
              </a:lnSpc>
              <a:spcBef>
                <a:spcPts val="0"/>
              </a:spcBef>
            </a:pPr>
            <a:r>
              <a:rPr lang="ru-RU" sz="11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algn="ctr">
              <a:lnSpc>
                <a:spcPct val="107000"/>
              </a:lnSpc>
              <a:spcBef>
                <a:spcPts val="0"/>
              </a:spcBef>
            </a:pPr>
            <a:r>
              <a:rPr lang="ru-RU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</a:t>
            </a:r>
            <a:r>
              <a:rPr lang="ru-RU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редставление </a:t>
            </a:r>
            <a:r>
              <a:rPr lang="ru-RU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 проведении КНМ по результатам </a:t>
            </a:r>
            <a:r>
              <a:rPr lang="ru-RU" b="1" dirty="0" smtClean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соответствия </a:t>
            </a:r>
            <a:r>
              <a:rPr lang="ru-RU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объекта </a:t>
            </a:r>
            <a:r>
              <a:rPr lang="ru-RU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контроля параметрам либо </a:t>
            </a:r>
            <a:r>
              <a:rPr lang="ru-RU" b="1" dirty="0" smtClean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отклонения</a:t>
            </a:r>
            <a:r>
              <a:rPr lang="ru-RU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от параметров</a:t>
            </a:r>
            <a:endParaRPr lang="ru-RU" b="1" dirty="0">
              <a:solidFill>
                <a:srgbClr val="C0000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Текст 2"/>
          <p:cNvSpPr txBox="1">
            <a:spLocks/>
          </p:cNvSpPr>
          <p:nvPr/>
        </p:nvSpPr>
        <p:spPr>
          <a:xfrm>
            <a:off x="6024155" y="4328160"/>
            <a:ext cx="4759234" cy="1968137"/>
          </a:xfrm>
          <a:prstGeom prst="rect">
            <a:avLst/>
          </a:prstGeom>
          <a:solidFill>
            <a:schemeClr val="bg2">
              <a:lumMod val="90000"/>
            </a:schemeClr>
          </a:solidFill>
          <a:ln w="9525" cap="rnd" cmpd="sng" algn="ctr">
            <a:noFill/>
            <a:prstDash val="solid"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lIns="91440" tIns="45720" rIns="91440" bIns="45720" rtlCol="0" anchor="t">
            <a:no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000" b="0" i="0" kern="1200" cap="none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07000"/>
              </a:lnSpc>
              <a:spcBef>
                <a:spcPts val="0"/>
              </a:spcBef>
            </a:pPr>
            <a:r>
              <a:rPr lang="ru-RU" sz="11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algn="ctr">
              <a:lnSpc>
                <a:spcPct val="107000"/>
              </a:lnSpc>
              <a:spcBef>
                <a:spcPts val="0"/>
              </a:spcBef>
            </a:pPr>
            <a:r>
              <a:rPr lang="ru-RU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</a:t>
            </a:r>
            <a:r>
              <a:rPr lang="ru-RU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азмещение </a:t>
            </a:r>
            <a:r>
              <a:rPr lang="ru-RU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 личных кабинетах КЛ (ЕПГУ, ИС КНО) сведений о </a:t>
            </a:r>
            <a:r>
              <a:rPr lang="ru-RU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выявленном </a:t>
            </a:r>
            <a:r>
              <a:rPr lang="ru-RU" b="1" dirty="0" smtClean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соответствии</a:t>
            </a:r>
            <a:r>
              <a:rPr lang="ru-RU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объекта контроля параметрам или </a:t>
            </a:r>
            <a:r>
              <a:rPr lang="ru-RU" b="1" dirty="0" smtClean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отклонении </a:t>
            </a:r>
            <a:r>
              <a:rPr lang="ru-RU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от параметров</a:t>
            </a:r>
            <a:endParaRPr lang="ru-RU" b="1" dirty="0">
              <a:solidFill>
                <a:srgbClr val="C0000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488489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813" y="178297"/>
            <a:ext cx="10371908" cy="1119052"/>
          </a:xfrm>
        </p:spPr>
        <p:txBody>
          <a:bodyPr/>
          <a:lstStyle/>
          <a:p>
            <a:pPr algn="ctr"/>
            <a:r>
              <a:rPr lang="ru-RU" sz="3600" dirty="0" smtClean="0"/>
              <a:t/>
            </a:r>
            <a:br>
              <a:rPr lang="ru-RU" sz="3600" dirty="0" smtClean="0"/>
            </a:br>
            <a:r>
              <a:rPr lang="ru-RU" sz="3600" dirty="0"/>
              <a:t/>
            </a:r>
            <a:br>
              <a:rPr lang="ru-RU" sz="3600" dirty="0"/>
            </a:br>
            <a:r>
              <a:rPr lang="ru-RU" sz="3600" dirty="0" smtClean="0"/>
              <a:t/>
            </a:r>
            <a:br>
              <a:rPr lang="ru-RU" sz="3600" dirty="0" smtClean="0"/>
            </a:br>
            <a:r>
              <a:rPr lang="ru-RU" sz="3600" dirty="0"/>
              <a:t/>
            </a:r>
            <a:br>
              <a:rPr lang="ru-RU" sz="3600" dirty="0"/>
            </a:br>
            <a:r>
              <a:rPr lang="ru-RU" sz="3600" b="1" dirty="0" smtClean="0"/>
              <a:t>ПОРУЧЕНИЕ ПРЕЗИДЕНТА РФ, </a:t>
            </a:r>
            <a:br>
              <a:rPr lang="ru-RU" sz="3600" b="1" dirty="0" smtClean="0"/>
            </a:br>
            <a:r>
              <a:rPr lang="ru-RU" sz="3600" b="1" dirty="0" smtClean="0"/>
              <a:t>ПРАВИТЕЛЬСТВА РФ</a:t>
            </a:r>
            <a:endParaRPr lang="ru-RU" sz="3600" b="1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184367" y="2145975"/>
            <a:ext cx="4284616" cy="3439886"/>
          </a:xfrm>
          <a:solidFill>
            <a:schemeClr val="bg2">
              <a:lumMod val="9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ctr">
              <a:lnSpc>
                <a:spcPct val="107000"/>
              </a:lnSpc>
              <a:spcBef>
                <a:spcPts val="0"/>
              </a:spcBef>
            </a:pPr>
            <a:r>
              <a:rPr lang="ru-RU" sz="11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algn="ctr">
              <a:lnSpc>
                <a:spcPct val="107000"/>
              </a:lnSpc>
              <a:spcBef>
                <a:spcPts val="0"/>
              </a:spcBef>
            </a:pPr>
            <a:endParaRPr lang="ru-RU" b="1" dirty="0" smtClean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Bef>
                <a:spcPts val="0"/>
              </a:spcBef>
            </a:pPr>
            <a:endParaRPr lang="ru-RU" b="1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Bef>
                <a:spcPts val="0"/>
              </a:spcBef>
            </a:pPr>
            <a:r>
              <a:rPr lang="ru-RU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Поручение Президента РФ, Председателя Правительства РФ не содержит вид контроля и (или) перечень КЛ – поручение </a:t>
            </a:r>
            <a:r>
              <a:rPr lang="ru-RU" b="1" dirty="0" smtClean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зам. Председателя Правительства РФ</a:t>
            </a:r>
            <a:endParaRPr lang="ru-RU" b="1" dirty="0">
              <a:solidFill>
                <a:srgbClr val="C0000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Текст 2"/>
          <p:cNvSpPr txBox="1">
            <a:spLocks/>
          </p:cNvSpPr>
          <p:nvPr/>
        </p:nvSpPr>
        <p:spPr>
          <a:xfrm>
            <a:off x="6270171" y="2145976"/>
            <a:ext cx="4824550" cy="3436678"/>
          </a:xfrm>
          <a:prstGeom prst="rect">
            <a:avLst/>
          </a:prstGeom>
          <a:solidFill>
            <a:schemeClr val="bg2">
              <a:lumMod val="90000"/>
            </a:schemeClr>
          </a:solidFill>
          <a:ln w="9525" cap="rnd" cmpd="sng" algn="ctr">
            <a:noFill/>
            <a:prstDash val="solid"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lIns="91440" tIns="45720" rIns="91440" bIns="45720" rtlCol="0" anchor="t">
            <a:no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000" b="0" i="0" kern="1200" cap="none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</a:pPr>
            <a:endParaRPr lang="ru-RU" b="1" dirty="0" smtClean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Bef>
                <a:spcPts val="0"/>
              </a:spcBef>
            </a:pPr>
            <a:endParaRPr lang="ru-RU" b="1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spcBef>
                <a:spcPts val="0"/>
              </a:spcBef>
            </a:pPr>
            <a:r>
              <a:rPr lang="ru-RU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Поручение зам. Председателя Правительства РФ </a:t>
            </a:r>
            <a:r>
              <a:rPr lang="ru-RU" b="1" dirty="0" smtClean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содержит:</a:t>
            </a:r>
          </a:p>
          <a:p>
            <a:pPr marL="342900" indent="-342900">
              <a:spcBef>
                <a:spcPts val="0"/>
              </a:spcBef>
              <a:buClr>
                <a:schemeClr val="tx1"/>
              </a:buClr>
              <a:buFont typeface="Wingdings" panose="05000000000000000000" pitchFamily="2" charset="2"/>
              <a:buChar char="ü"/>
            </a:pPr>
            <a:r>
              <a:rPr lang="ru-RU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вид контроля</a:t>
            </a:r>
          </a:p>
          <a:p>
            <a:pPr marL="342900" indent="-342900">
              <a:spcBef>
                <a:spcPts val="0"/>
              </a:spcBef>
              <a:buClr>
                <a:schemeClr val="tx1"/>
              </a:buClr>
              <a:buFont typeface="Wingdings" panose="05000000000000000000" pitchFamily="2" charset="2"/>
              <a:buChar char="ü"/>
            </a:pPr>
            <a:r>
              <a:rPr lang="ru-RU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перечень КЛ</a:t>
            </a:r>
          </a:p>
          <a:p>
            <a:pPr marL="342900" indent="-342900">
              <a:spcBef>
                <a:spcPts val="0"/>
              </a:spcBef>
              <a:buClr>
                <a:schemeClr val="tx1"/>
              </a:buClr>
              <a:buFont typeface="Wingdings" panose="05000000000000000000" pitchFamily="2" charset="2"/>
              <a:buChar char="ü"/>
            </a:pPr>
            <a:r>
              <a:rPr lang="ru-RU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вид </a:t>
            </a:r>
            <a:r>
              <a:rPr lang="ru-RU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 </a:t>
            </a:r>
            <a:r>
              <a:rPr lang="ru-RU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предмет </a:t>
            </a:r>
            <a:r>
              <a:rPr lang="ru-RU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КНМ</a:t>
            </a:r>
          </a:p>
          <a:p>
            <a:pPr marL="342900" indent="-342900">
              <a:spcBef>
                <a:spcPts val="0"/>
              </a:spcBef>
              <a:buClr>
                <a:schemeClr val="tx1"/>
              </a:buClr>
              <a:buFont typeface="Wingdings" panose="05000000000000000000" pitchFamily="2" charset="2"/>
              <a:buChar char="ü"/>
            </a:pPr>
            <a:r>
              <a:rPr lang="ru-RU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период</a:t>
            </a:r>
            <a:r>
              <a:rPr lang="ru-RU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в течение которого должны быть </a:t>
            </a:r>
            <a:r>
              <a:rPr lang="ru-RU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проведены КНМ</a:t>
            </a:r>
            <a:endParaRPr lang="ru-RU" b="1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9886286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он (конференц-зал)">
  <a:themeElements>
    <a:clrScheme name="Ион (конференц-зал)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Ион (конференц-зал)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Ион (конференц-зал)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8502691-933B-45FE-8764-BA278511EF2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1262</TotalTime>
  <Words>1552</Words>
  <Application>Microsoft Office PowerPoint</Application>
  <PresentationFormat>Широкоэкранный</PresentationFormat>
  <Paragraphs>141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20" baseType="lpstr">
      <vt:lpstr>Arial</vt:lpstr>
      <vt:lpstr>Calibri</vt:lpstr>
      <vt:lpstr>Century Gothic</vt:lpstr>
      <vt:lpstr>Times New Roman</vt:lpstr>
      <vt:lpstr>Trebuchet MS</vt:lpstr>
      <vt:lpstr>Wingdings</vt:lpstr>
      <vt:lpstr>Wingdings 3</vt:lpstr>
      <vt:lpstr>Ион (конференц-зал)</vt:lpstr>
      <vt:lpstr>ОСНОВАНИЯ ДЛЯ ПРОВЕДЕНИЯ контрольных (надзорных) мероприятий</vt:lpstr>
      <vt:lpstr>ВИДЫ КОНТРОЛЬНО-НАДЗОРНЫХ МЕРОПРИЯТИЙ</vt:lpstr>
      <vt:lpstr>ОСНОВАНИЯ ДЛЯ ПРОВЕДЕНИЯ КНМ</vt:lpstr>
      <vt:lpstr>Презентация PowerPoint</vt:lpstr>
      <vt:lpstr>Презентация PowerPoint</vt:lpstr>
      <vt:lpstr>Презентация PowerPoint</vt:lpstr>
      <vt:lpstr> ПЛАНОВЫЕ КОНТРОЛЬНЫЕ (НАДЗОРНЫЕ) МЕРОПРИЯТИЯ</vt:lpstr>
      <vt:lpstr>  ИНДИКАТОРЫ РИСКА НАРУШЕНИЯ ОТ</vt:lpstr>
      <vt:lpstr>    ПОРУЧЕНИЕ ПРЕЗИДЕНТА РФ,  ПРАВИТЕЛЬСТВА РФ</vt:lpstr>
      <vt:lpstr>    ТРЕБОВАНИЕ ПРОКУРОРА О ПРОВЕДЕНИИ КНМ</vt:lpstr>
      <vt:lpstr>    РЕШЕНИЕ О ПРОВЕДЕНИИ КНМ</vt:lpstr>
      <vt:lpstr>    РЕШЕНИЕ О ПРОВЕДЕНИИ КНМ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Контрольные (надзорные) мероприятия</dc:title>
  <dc:creator>User_501_1</dc:creator>
  <cp:lastModifiedBy>User_501_1</cp:lastModifiedBy>
  <cp:revision>133</cp:revision>
  <dcterms:created xsi:type="dcterms:W3CDTF">2026-04-20T10:31:15Z</dcterms:created>
  <dcterms:modified xsi:type="dcterms:W3CDTF">2026-05-25T13:18:11Z</dcterms:modified>
</cp:coreProperties>
</file>