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0" r:id="rId1"/>
  </p:sldMasterIdLst>
  <p:notesMasterIdLst>
    <p:notesMasterId r:id="rId5"/>
  </p:notesMasterIdLst>
  <p:handoutMasterIdLst>
    <p:handoutMasterId r:id="rId6"/>
  </p:handoutMasterIdLst>
  <p:sldIdLst>
    <p:sldId id="284" r:id="rId2"/>
    <p:sldId id="285" r:id="rId3"/>
    <p:sldId id="286" r:id="rId4"/>
  </p:sldIdLst>
  <p:sldSz cx="9144000" cy="5143500" type="screen16x9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2726"/>
    <a:srgbClr val="ECDBD4"/>
    <a:srgbClr val="DFC2B7"/>
    <a:srgbClr val="F4EFEC"/>
    <a:srgbClr val="FFC5C5"/>
    <a:srgbClr val="27452D"/>
    <a:srgbClr val="FDEFE3"/>
    <a:srgbClr val="F2F6EA"/>
    <a:srgbClr val="1F497D"/>
    <a:srgbClr val="32648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-402" y="-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A7F95-3A23-49CA-9A5A-6306D1E7D495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B79236-9352-445F-946C-3B46D0778C1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59AC3C-B22B-43FF-986D-F9068D2202B4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991177-5DC6-40A2-84EC-825879DA3C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2665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6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116E-5382-442D-99DB-4A0439EE3D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116E-5382-442D-99DB-4A0439EE3D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116E-5382-442D-99DB-4A0439EE3D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116E-5382-442D-99DB-4A0439EE3D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116E-5382-442D-99DB-4A0439EE3D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116E-5382-442D-99DB-4A0439EE3D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116E-5382-442D-99DB-4A0439EE3D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116E-5382-442D-99DB-4A0439EE3D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116E-5382-442D-99DB-4A0439EE3D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95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116E-5382-442D-99DB-4A0439EE3D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10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116E-5382-442D-99DB-4A0439EE3D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E116E-5382-442D-99DB-4A0439EE3DD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351692" y="4869656"/>
            <a:ext cx="8792308" cy="273844"/>
          </a:xfrm>
        </p:spPr>
        <p:txBody>
          <a:bodyPr/>
          <a:lstStyle/>
          <a:p>
            <a:pPr algn="l"/>
            <a:r>
              <a:rPr lang="ru-RU" sz="1000" dirty="0" smtClean="0"/>
              <a:t> 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Оценка качества финансового менеджмента главных администраторов  бюджетных средств  за 2021 год (в соответствии с приказом комитета финансов Курской области от 11.08.2020 № 88н)</a:t>
            </a:r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            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0" y="4791807"/>
            <a:ext cx="91440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" name="Группа 51"/>
          <p:cNvGrpSpPr/>
          <p:nvPr/>
        </p:nvGrpSpPr>
        <p:grpSpPr>
          <a:xfrm>
            <a:off x="-114299" y="0"/>
            <a:ext cx="9258299" cy="4798584"/>
            <a:chOff x="-348902" y="-1448700"/>
            <a:chExt cx="9492903" cy="6328431"/>
          </a:xfrm>
        </p:grpSpPr>
        <p:sp>
          <p:nvSpPr>
            <p:cNvPr id="11" name="Полилиния 10"/>
            <p:cNvSpPr/>
            <p:nvPr/>
          </p:nvSpPr>
          <p:spPr>
            <a:xfrm>
              <a:off x="-231707" y="-1"/>
              <a:ext cx="9375708" cy="4879732"/>
            </a:xfrm>
            <a:custGeom>
              <a:avLst/>
              <a:gdLst>
                <a:gd name="connsiteX0" fmla="*/ 17585 w 9161585"/>
                <a:gd name="connsiteY0" fmla="*/ 0 h 4879731"/>
                <a:gd name="connsiteX1" fmla="*/ 9161585 w 9161585"/>
                <a:gd name="connsiteY1" fmla="*/ 4879731 h 4879731"/>
                <a:gd name="connsiteX2" fmla="*/ 0 w 9161585"/>
                <a:gd name="connsiteY2" fmla="*/ 4879731 h 4879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161585" h="4879731">
                  <a:moveTo>
                    <a:pt x="17585" y="0"/>
                  </a:moveTo>
                  <a:lnTo>
                    <a:pt x="9161585" y="4879731"/>
                  </a:lnTo>
                  <a:lnTo>
                    <a:pt x="0" y="4879731"/>
                  </a:lnTo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-348902" y="-1448700"/>
              <a:ext cx="9484111" cy="6293262"/>
            </a:xfrm>
            <a:custGeom>
              <a:avLst/>
              <a:gdLst>
                <a:gd name="connsiteX0" fmla="*/ 108439 w 9252439"/>
                <a:gd name="connsiteY0" fmla="*/ 0 h 4853354"/>
                <a:gd name="connsiteX1" fmla="*/ 1524000 w 9252439"/>
                <a:gd name="connsiteY1" fmla="*/ 2795954 h 4853354"/>
                <a:gd name="connsiteX2" fmla="*/ 9252439 w 9252439"/>
                <a:gd name="connsiteY2" fmla="*/ 4853354 h 4853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252439" h="4853354">
                  <a:moveTo>
                    <a:pt x="108439" y="0"/>
                  </a:moveTo>
                  <a:cubicBezTo>
                    <a:pt x="54219" y="993531"/>
                    <a:pt x="0" y="1987062"/>
                    <a:pt x="1524000" y="2795954"/>
                  </a:cubicBezTo>
                  <a:cubicBezTo>
                    <a:pt x="3048000" y="3604846"/>
                    <a:pt x="6150219" y="4229100"/>
                    <a:pt x="9252439" y="4853354"/>
                  </a:cubicBezTo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0" y="0"/>
            <a:ext cx="914400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ГАБС с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высоким качеством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финансового менеджмента</a:t>
            </a:r>
          </a:p>
          <a:p>
            <a:endParaRPr lang="ru-RU" sz="23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826978"/>
            <a:ext cx="448488" cy="316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0" name="Группа 69"/>
          <p:cNvGrpSpPr/>
          <p:nvPr/>
        </p:nvGrpSpPr>
        <p:grpSpPr>
          <a:xfrm>
            <a:off x="3257647" y="1233855"/>
            <a:ext cx="2219961" cy="2210730"/>
            <a:chOff x="2880944" y="1233853"/>
            <a:chExt cx="2819400" cy="2807677"/>
          </a:xfrm>
        </p:grpSpPr>
        <p:grpSp>
          <p:nvGrpSpPr>
            <p:cNvPr id="68" name="Группа 67"/>
            <p:cNvGrpSpPr/>
            <p:nvPr/>
          </p:nvGrpSpPr>
          <p:grpSpPr>
            <a:xfrm>
              <a:off x="3079336" y="1362776"/>
              <a:ext cx="2580804" cy="2608414"/>
              <a:chOff x="3079336" y="1362776"/>
              <a:chExt cx="2580804" cy="2608414"/>
            </a:xfrm>
          </p:grpSpPr>
          <p:sp>
            <p:nvSpPr>
              <p:cNvPr id="55" name="Дуга 54"/>
              <p:cNvSpPr/>
              <p:nvPr/>
            </p:nvSpPr>
            <p:spPr>
              <a:xfrm rot="13860830">
                <a:off x="3079336" y="1362776"/>
                <a:ext cx="2580804" cy="2580804"/>
              </a:xfrm>
              <a:prstGeom prst="arc">
                <a:avLst>
                  <a:gd name="adj1" fmla="val 12239369"/>
                  <a:gd name="adj2" fmla="val 2149653"/>
                </a:avLst>
              </a:prstGeom>
              <a:ln w="38100">
                <a:solidFill>
                  <a:schemeClr val="bg1">
                    <a:lumMod val="95000"/>
                  </a:schemeClr>
                </a:solidFill>
              </a:ln>
              <a:effectLst>
                <a:glow rad="101600">
                  <a:schemeClr val="bg1">
                    <a:lumMod val="85000"/>
                    <a:alpha val="60000"/>
                  </a:schemeClr>
                </a:glo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7" name="Овал 56"/>
              <p:cNvSpPr/>
              <p:nvPr/>
            </p:nvSpPr>
            <p:spPr>
              <a:xfrm>
                <a:off x="4278923" y="3874475"/>
                <a:ext cx="96715" cy="9671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6350">
                <a:solidFill>
                  <a:schemeClr val="bg1"/>
                </a:solidFill>
              </a:ln>
              <a:effectLst>
                <a:glow rad="101600">
                  <a:schemeClr val="bg1">
                    <a:lumMod val="95000"/>
                    <a:alpha val="6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8" name="Овал 57"/>
              <p:cNvSpPr/>
              <p:nvPr/>
            </p:nvSpPr>
            <p:spPr>
              <a:xfrm>
                <a:off x="3505200" y="1588476"/>
                <a:ext cx="96715" cy="9671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6350">
                <a:solidFill>
                  <a:schemeClr val="bg1"/>
                </a:solidFill>
              </a:ln>
              <a:effectLst>
                <a:glow rad="101600">
                  <a:schemeClr val="bg1">
                    <a:lumMod val="95000"/>
                    <a:alpha val="6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51" name="Группа 50"/>
            <p:cNvGrpSpPr/>
            <p:nvPr/>
          </p:nvGrpSpPr>
          <p:grpSpPr>
            <a:xfrm>
              <a:off x="2913183" y="1233853"/>
              <a:ext cx="2787161" cy="2787161"/>
              <a:chOff x="2913183" y="1233853"/>
              <a:chExt cx="2787161" cy="2787161"/>
            </a:xfrm>
          </p:grpSpPr>
          <p:sp>
            <p:nvSpPr>
              <p:cNvPr id="56" name="Дуга 55"/>
              <p:cNvSpPr/>
              <p:nvPr/>
            </p:nvSpPr>
            <p:spPr>
              <a:xfrm rot="10322686">
                <a:off x="2913183" y="1233853"/>
                <a:ext cx="2787161" cy="2787161"/>
              </a:xfrm>
              <a:prstGeom prst="arc">
                <a:avLst>
                  <a:gd name="adj1" fmla="val 20148832"/>
                  <a:gd name="adj2" fmla="val 2149653"/>
                </a:avLst>
              </a:prstGeom>
              <a:ln w="38100">
                <a:solidFill>
                  <a:schemeClr val="bg1">
                    <a:lumMod val="95000"/>
                  </a:schemeClr>
                </a:solidFill>
              </a:ln>
              <a:effectLst>
                <a:glow rad="101600">
                  <a:schemeClr val="bg1">
                    <a:lumMod val="85000"/>
                    <a:alpha val="60000"/>
                  </a:schemeClr>
                </a:glo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9" name="Овал 58"/>
              <p:cNvSpPr/>
              <p:nvPr/>
            </p:nvSpPr>
            <p:spPr>
              <a:xfrm>
                <a:off x="3065584" y="3329353"/>
                <a:ext cx="96715" cy="9671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6350">
                <a:solidFill>
                  <a:schemeClr val="bg1"/>
                </a:solidFill>
              </a:ln>
              <a:effectLst>
                <a:glow rad="101600">
                  <a:schemeClr val="bg1">
                    <a:lumMod val="95000"/>
                    <a:alpha val="6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0" name="Овал 59"/>
              <p:cNvSpPr/>
              <p:nvPr/>
            </p:nvSpPr>
            <p:spPr>
              <a:xfrm>
                <a:off x="3021623" y="1957754"/>
                <a:ext cx="96715" cy="9671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6350">
                <a:solidFill>
                  <a:schemeClr val="bg1"/>
                </a:solidFill>
              </a:ln>
              <a:effectLst>
                <a:glow rad="101600">
                  <a:schemeClr val="bg1">
                    <a:lumMod val="95000"/>
                    <a:alpha val="6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69" name="Группа 68"/>
            <p:cNvGrpSpPr/>
            <p:nvPr/>
          </p:nvGrpSpPr>
          <p:grpSpPr>
            <a:xfrm>
              <a:off x="2880944" y="1254369"/>
              <a:ext cx="2787161" cy="2787161"/>
              <a:chOff x="2880944" y="1254369"/>
              <a:chExt cx="2787161" cy="2787161"/>
            </a:xfrm>
          </p:grpSpPr>
          <p:grpSp>
            <p:nvGrpSpPr>
              <p:cNvPr id="13" name="Группа 50"/>
              <p:cNvGrpSpPr/>
              <p:nvPr/>
            </p:nvGrpSpPr>
            <p:grpSpPr>
              <a:xfrm>
                <a:off x="3279531" y="1626576"/>
                <a:ext cx="2162907" cy="2162907"/>
                <a:chOff x="1274884" y="1661746"/>
                <a:chExt cx="2233246" cy="2233246"/>
              </a:xfrm>
            </p:grpSpPr>
            <p:grpSp>
              <p:nvGrpSpPr>
                <p:cNvPr id="14" name="Группа 49"/>
                <p:cNvGrpSpPr/>
                <p:nvPr/>
              </p:nvGrpSpPr>
              <p:grpSpPr>
                <a:xfrm>
                  <a:off x="1274884" y="1661746"/>
                  <a:ext cx="2233246" cy="2233246"/>
                  <a:chOff x="1274884" y="1661746"/>
                  <a:chExt cx="2233246" cy="2233246"/>
                </a:xfrm>
              </p:grpSpPr>
              <p:sp>
                <p:nvSpPr>
                  <p:cNvPr id="45" name="Овал 44"/>
                  <p:cNvSpPr/>
                  <p:nvPr/>
                </p:nvSpPr>
                <p:spPr>
                  <a:xfrm>
                    <a:off x="1274884" y="1661746"/>
                    <a:ext cx="2233246" cy="2233246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95000"/>
                      </a:schemeClr>
                    </a:solidFill>
                  </a:ln>
                  <a:effectLst>
                    <a:glow rad="101600">
                      <a:schemeClr val="bg1">
                        <a:lumMod val="85000"/>
                        <a:alpha val="60000"/>
                      </a:scheme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6" name="Овал 45"/>
                  <p:cNvSpPr/>
                  <p:nvPr/>
                </p:nvSpPr>
                <p:spPr>
                  <a:xfrm>
                    <a:off x="1371599" y="1776046"/>
                    <a:ext cx="2031024" cy="2031024"/>
                  </a:xfrm>
                  <a:prstGeom prst="ellipse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>
                    <a:solidFill>
                      <a:schemeClr val="bg1">
                        <a:lumMod val="85000"/>
                      </a:schemeClr>
                    </a:solidFill>
                  </a:ln>
                  <a:effectLst>
                    <a:glow rad="101600">
                      <a:schemeClr val="bg1">
                        <a:lumMod val="85000"/>
                        <a:alpha val="60000"/>
                      </a:scheme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7" name="Овал 46"/>
                  <p:cNvSpPr/>
                  <p:nvPr/>
                </p:nvSpPr>
                <p:spPr>
                  <a:xfrm>
                    <a:off x="1524000" y="1919654"/>
                    <a:ext cx="1720362" cy="1720362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85000"/>
                      </a:schemeClr>
                    </a:solidFill>
                  </a:ln>
                  <a:effectLst>
                    <a:glow rad="101600">
                      <a:schemeClr val="bg1">
                        <a:lumMod val="85000"/>
                        <a:alpha val="60000"/>
                      </a:scheme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sp>
              <p:nvSpPr>
                <p:cNvPr id="49" name="TextBox 48"/>
                <p:cNvSpPr txBox="1"/>
                <p:nvPr/>
              </p:nvSpPr>
              <p:spPr>
                <a:xfrm>
                  <a:off x="1449168" y="2364714"/>
                  <a:ext cx="1872208" cy="821808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0" anchor="ctr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ru-RU" sz="2400" b="1" u="sng" dirty="0" smtClean="0">
                      <a:solidFill>
                        <a:schemeClr val="tx2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24 ГАБС</a:t>
                  </a:r>
                </a:p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sz="1200" dirty="0">
                    <a:solidFill>
                      <a:schemeClr val="tx2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52" name="Группа 51"/>
              <p:cNvGrpSpPr/>
              <p:nvPr/>
            </p:nvGrpSpPr>
            <p:grpSpPr>
              <a:xfrm rot="11262831">
                <a:off x="2880944" y="1254369"/>
                <a:ext cx="2787161" cy="2787161"/>
                <a:chOff x="2913183" y="1233853"/>
                <a:chExt cx="2787161" cy="2787161"/>
              </a:xfrm>
            </p:grpSpPr>
            <p:sp>
              <p:nvSpPr>
                <p:cNvPr id="53" name="Дуга 52"/>
                <p:cNvSpPr/>
                <p:nvPr/>
              </p:nvSpPr>
              <p:spPr>
                <a:xfrm rot="10322686">
                  <a:off x="2913183" y="1233853"/>
                  <a:ext cx="2787161" cy="2787161"/>
                </a:xfrm>
                <a:prstGeom prst="arc">
                  <a:avLst>
                    <a:gd name="adj1" fmla="val 20148832"/>
                    <a:gd name="adj2" fmla="val 2149653"/>
                  </a:avLst>
                </a:prstGeom>
                <a:ln w="38100">
                  <a:solidFill>
                    <a:schemeClr val="bg1">
                      <a:lumMod val="95000"/>
                    </a:schemeClr>
                  </a:solidFill>
                </a:ln>
                <a:effectLst>
                  <a:glow rad="101600">
                    <a:schemeClr val="bg1">
                      <a:lumMod val="85000"/>
                      <a:alpha val="60000"/>
                    </a:schemeClr>
                  </a:glo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54" name="Овал 53"/>
                <p:cNvSpPr/>
                <p:nvPr/>
              </p:nvSpPr>
              <p:spPr>
                <a:xfrm>
                  <a:off x="3065584" y="3329353"/>
                  <a:ext cx="96715" cy="96715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 w="6350">
                  <a:solidFill>
                    <a:schemeClr val="bg1"/>
                  </a:solidFill>
                </a:ln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65" name="Овал 64"/>
                <p:cNvSpPr/>
                <p:nvPr/>
              </p:nvSpPr>
              <p:spPr>
                <a:xfrm>
                  <a:off x="3021623" y="1957754"/>
                  <a:ext cx="96715" cy="96715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 w="6350">
                  <a:solidFill>
                    <a:schemeClr val="bg1"/>
                  </a:solidFill>
                </a:ln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</p:grpSp>
      <p:sp>
        <p:nvSpPr>
          <p:cNvPr id="67" name="TextBox 66"/>
          <p:cNvSpPr txBox="1"/>
          <p:nvPr/>
        </p:nvSpPr>
        <p:spPr>
          <a:xfrm>
            <a:off x="0" y="490740"/>
            <a:ext cx="3682147" cy="568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Комитет финансов Курской области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Комитет образования и науки Курской области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Комитет по культуре Курской области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Комитет информации и печати Курской области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Курская областная Дума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Комитет архитектуры и градостроительства Курской области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Контрольно-счетная палата Курской области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Аппарат </a:t>
            </a:r>
            <a:r>
              <a:rPr lang="ru-RU" sz="1230" dirty="0" smtClean="0">
                <a:latin typeface="Arial" pitchFamily="34" charset="0"/>
                <a:cs typeface="Arial" pitchFamily="34" charset="0"/>
              </a:rPr>
              <a:t>уполномоченного по защите прав предпринимателей в Курской области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Комитет социального обеспечения Курской области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Комитет по физической культуре и спорту Курской области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Комитет жилищно-коммунального хозяйства Курской области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Комитет молодежной политики Курской области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Управление ветеринарии Курской области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Администрация Курской области</a:t>
            </a:r>
          </a:p>
          <a:p>
            <a:pPr marL="90488" indent="-90488">
              <a:buFont typeface="Arial" pitchFamily="34" charset="0"/>
              <a:buChar char="•"/>
            </a:pPr>
            <a:endParaRPr lang="ru-RU" sz="1550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ru-RU" sz="1550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ru-RU" sz="1550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ru-RU" sz="1050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5407269" y="531198"/>
            <a:ext cx="3736731" cy="444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Уполномоченный по правам человека в Курской области и его рабочий аппарат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Рабочий Аппарат Уполномоченного по правам ребенка в Курской области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Государственная инспекция Курской области по надзору за техническим состоянием самоходных машин и других видов техники с соответствующими государственными инспекциями городов и районов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Комитет региональной безопасности Курской области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Комитет промышленности, торговли и предпринимательства Курской области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Комитет финансово-бюджетного контроля Курской области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Комитет по труду и занятости населения Курской области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Комитет здравоохранения Курской области 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Государственная инспекция строительного надзора Курской области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230" dirty="0" smtClean="0">
                <a:latin typeface="Arial" pitchFamily="34" charset="0"/>
                <a:cs typeface="Arial" pitchFamily="34" charset="0"/>
              </a:rPr>
              <a:t>Комитет агропромышленного комплекса Курской области</a:t>
            </a:r>
          </a:p>
          <a:p>
            <a:pPr marL="90488" indent="-90488">
              <a:buFont typeface="Arial" pitchFamily="34" charset="0"/>
              <a:buChar char="•"/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3640928" y="4356561"/>
            <a:ext cx="154561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ru-RU" sz="1100" u="sng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(14 ГАБС в 2020 г.;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u="sng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30 </a:t>
            </a:r>
            <a:r>
              <a:rPr lang="ru-RU" sz="1100" u="sng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ГАБС в 2019 г.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11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351692" y="4869656"/>
            <a:ext cx="8792308" cy="273844"/>
          </a:xfrm>
        </p:spPr>
        <p:txBody>
          <a:bodyPr/>
          <a:lstStyle/>
          <a:p>
            <a:pPr algn="l"/>
            <a:r>
              <a:rPr lang="ru-RU" sz="1000" dirty="0" smtClean="0"/>
              <a:t> 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Оценка качества финансового менеджмента главных администраторов бюджетных средств  за 2021 год (в соответствии с приказом комитета финансов Курской области от 11.08.2020 № 88н)</a:t>
            </a:r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0" y="4791807"/>
            <a:ext cx="91440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Полилиния 10"/>
          <p:cNvSpPr/>
          <p:nvPr/>
        </p:nvSpPr>
        <p:spPr>
          <a:xfrm>
            <a:off x="0" y="1098488"/>
            <a:ext cx="9144000" cy="3700096"/>
          </a:xfrm>
          <a:custGeom>
            <a:avLst/>
            <a:gdLst>
              <a:gd name="connsiteX0" fmla="*/ 17585 w 9161585"/>
              <a:gd name="connsiteY0" fmla="*/ 0 h 4879731"/>
              <a:gd name="connsiteX1" fmla="*/ 9161585 w 9161585"/>
              <a:gd name="connsiteY1" fmla="*/ 4879731 h 4879731"/>
              <a:gd name="connsiteX2" fmla="*/ 0 w 9161585"/>
              <a:gd name="connsiteY2" fmla="*/ 4879731 h 4879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61585" h="4879731">
                <a:moveTo>
                  <a:pt x="17585" y="0"/>
                </a:moveTo>
                <a:lnTo>
                  <a:pt x="9161585" y="4879731"/>
                </a:lnTo>
                <a:lnTo>
                  <a:pt x="0" y="4879731"/>
                </a:lnTo>
              </a:path>
            </a:pathLst>
          </a:custGeom>
          <a:solidFill>
            <a:srgbClr val="F2F6EA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-114299" y="0"/>
            <a:ext cx="9249724" cy="4771917"/>
          </a:xfrm>
          <a:custGeom>
            <a:avLst/>
            <a:gdLst>
              <a:gd name="connsiteX0" fmla="*/ 108439 w 9252439"/>
              <a:gd name="connsiteY0" fmla="*/ 0 h 4853354"/>
              <a:gd name="connsiteX1" fmla="*/ 1524000 w 9252439"/>
              <a:gd name="connsiteY1" fmla="*/ 2795954 h 4853354"/>
              <a:gd name="connsiteX2" fmla="*/ 9252439 w 9252439"/>
              <a:gd name="connsiteY2" fmla="*/ 4853354 h 4853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252439" h="4853354">
                <a:moveTo>
                  <a:pt x="108439" y="0"/>
                </a:moveTo>
                <a:cubicBezTo>
                  <a:pt x="54219" y="993531"/>
                  <a:pt x="0" y="1987062"/>
                  <a:pt x="1524000" y="2795954"/>
                </a:cubicBezTo>
                <a:cubicBezTo>
                  <a:pt x="3048000" y="3604846"/>
                  <a:pt x="6150219" y="4229100"/>
                  <a:pt x="9252439" y="4853354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TextBox 71"/>
          <p:cNvSpPr txBox="1"/>
          <p:nvPr/>
        </p:nvSpPr>
        <p:spPr>
          <a:xfrm>
            <a:off x="0" y="0"/>
            <a:ext cx="914400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27452D"/>
                </a:solidFill>
                <a:latin typeface="Arial" pitchFamily="34" charset="0"/>
                <a:cs typeface="Arial" pitchFamily="34" charset="0"/>
              </a:rPr>
              <a:t>ГАБС с </a:t>
            </a:r>
            <a:r>
              <a:rPr lang="ru-RU" sz="2400" b="1" dirty="0" smtClean="0">
                <a:solidFill>
                  <a:srgbClr val="27452D"/>
                </a:solidFill>
                <a:latin typeface="Arial" pitchFamily="34" charset="0"/>
                <a:cs typeface="Arial" pitchFamily="34" charset="0"/>
              </a:rPr>
              <a:t>надлежащим качеством</a:t>
            </a:r>
            <a:r>
              <a:rPr lang="ru-RU" sz="2400" dirty="0" smtClean="0">
                <a:solidFill>
                  <a:srgbClr val="27452D"/>
                </a:solidFill>
                <a:latin typeface="Arial" pitchFamily="34" charset="0"/>
                <a:cs typeface="Arial" pitchFamily="34" charset="0"/>
              </a:rPr>
              <a:t> финансового менеджмента</a:t>
            </a:r>
          </a:p>
          <a:p>
            <a:endParaRPr lang="ru-RU" sz="23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826978"/>
            <a:ext cx="448488" cy="316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Группа 69"/>
          <p:cNvGrpSpPr/>
          <p:nvPr/>
        </p:nvGrpSpPr>
        <p:grpSpPr>
          <a:xfrm>
            <a:off x="3257647" y="1233855"/>
            <a:ext cx="2219961" cy="2210730"/>
            <a:chOff x="2880944" y="1233853"/>
            <a:chExt cx="2819400" cy="2807677"/>
          </a:xfrm>
        </p:grpSpPr>
        <p:grpSp>
          <p:nvGrpSpPr>
            <p:cNvPr id="5" name="Группа 67"/>
            <p:cNvGrpSpPr/>
            <p:nvPr/>
          </p:nvGrpSpPr>
          <p:grpSpPr>
            <a:xfrm>
              <a:off x="3079336" y="1362776"/>
              <a:ext cx="2580804" cy="2608414"/>
              <a:chOff x="3079336" y="1362776"/>
              <a:chExt cx="2580804" cy="2608414"/>
            </a:xfrm>
          </p:grpSpPr>
          <p:sp>
            <p:nvSpPr>
              <p:cNvPr id="55" name="Дуга 54"/>
              <p:cNvSpPr/>
              <p:nvPr/>
            </p:nvSpPr>
            <p:spPr>
              <a:xfrm rot="13860830">
                <a:off x="3079336" y="1362776"/>
                <a:ext cx="2580804" cy="2580804"/>
              </a:xfrm>
              <a:prstGeom prst="arc">
                <a:avLst>
                  <a:gd name="adj1" fmla="val 12239369"/>
                  <a:gd name="adj2" fmla="val 2149653"/>
                </a:avLst>
              </a:prstGeom>
              <a:ln w="38100">
                <a:solidFill>
                  <a:schemeClr val="bg1">
                    <a:lumMod val="95000"/>
                  </a:schemeClr>
                </a:solidFill>
              </a:ln>
              <a:effectLst>
                <a:glow rad="101600">
                  <a:schemeClr val="bg1">
                    <a:lumMod val="85000"/>
                    <a:alpha val="60000"/>
                  </a:schemeClr>
                </a:glo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7" name="Овал 56"/>
              <p:cNvSpPr/>
              <p:nvPr/>
            </p:nvSpPr>
            <p:spPr>
              <a:xfrm>
                <a:off x="4278923" y="3874475"/>
                <a:ext cx="96715" cy="9671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6350">
                <a:solidFill>
                  <a:schemeClr val="bg1"/>
                </a:solidFill>
              </a:ln>
              <a:effectLst>
                <a:glow rad="101600">
                  <a:schemeClr val="bg1">
                    <a:lumMod val="95000"/>
                    <a:alpha val="6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8" name="Овал 57"/>
              <p:cNvSpPr/>
              <p:nvPr/>
            </p:nvSpPr>
            <p:spPr>
              <a:xfrm>
                <a:off x="3505200" y="1588476"/>
                <a:ext cx="96715" cy="9671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6350">
                <a:solidFill>
                  <a:schemeClr val="bg1"/>
                </a:solidFill>
              </a:ln>
              <a:effectLst>
                <a:glow rad="101600">
                  <a:schemeClr val="bg1">
                    <a:lumMod val="95000"/>
                    <a:alpha val="6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6" name="Группа 50"/>
            <p:cNvGrpSpPr/>
            <p:nvPr/>
          </p:nvGrpSpPr>
          <p:grpSpPr>
            <a:xfrm>
              <a:off x="2913183" y="1233853"/>
              <a:ext cx="2787161" cy="2787161"/>
              <a:chOff x="2913183" y="1233853"/>
              <a:chExt cx="2787161" cy="2787161"/>
            </a:xfrm>
          </p:grpSpPr>
          <p:sp>
            <p:nvSpPr>
              <p:cNvPr id="56" name="Дуга 55"/>
              <p:cNvSpPr/>
              <p:nvPr/>
            </p:nvSpPr>
            <p:spPr>
              <a:xfrm rot="10322686">
                <a:off x="2913183" y="1233853"/>
                <a:ext cx="2787161" cy="2787161"/>
              </a:xfrm>
              <a:prstGeom prst="arc">
                <a:avLst>
                  <a:gd name="adj1" fmla="val 20148832"/>
                  <a:gd name="adj2" fmla="val 2149653"/>
                </a:avLst>
              </a:prstGeom>
              <a:ln w="38100">
                <a:solidFill>
                  <a:schemeClr val="bg1">
                    <a:lumMod val="95000"/>
                  </a:schemeClr>
                </a:solidFill>
              </a:ln>
              <a:effectLst>
                <a:glow rad="101600">
                  <a:schemeClr val="bg1">
                    <a:lumMod val="85000"/>
                    <a:alpha val="60000"/>
                  </a:schemeClr>
                </a:glo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9" name="Овал 58"/>
              <p:cNvSpPr/>
              <p:nvPr/>
            </p:nvSpPr>
            <p:spPr>
              <a:xfrm>
                <a:off x="3065584" y="3329353"/>
                <a:ext cx="96715" cy="9671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6350">
                <a:solidFill>
                  <a:schemeClr val="bg1"/>
                </a:solidFill>
              </a:ln>
              <a:effectLst>
                <a:glow rad="101600">
                  <a:schemeClr val="bg1">
                    <a:lumMod val="95000"/>
                    <a:alpha val="6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0" name="Овал 59"/>
              <p:cNvSpPr/>
              <p:nvPr/>
            </p:nvSpPr>
            <p:spPr>
              <a:xfrm>
                <a:off x="3021623" y="1957754"/>
                <a:ext cx="96715" cy="9671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6350">
                <a:solidFill>
                  <a:schemeClr val="bg1"/>
                </a:solidFill>
              </a:ln>
              <a:effectLst>
                <a:glow rad="101600">
                  <a:schemeClr val="bg1">
                    <a:lumMod val="95000"/>
                    <a:alpha val="6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8" name="Группа 68"/>
            <p:cNvGrpSpPr/>
            <p:nvPr/>
          </p:nvGrpSpPr>
          <p:grpSpPr>
            <a:xfrm>
              <a:off x="2880944" y="1254369"/>
              <a:ext cx="2787161" cy="2787161"/>
              <a:chOff x="2880944" y="1254369"/>
              <a:chExt cx="2787161" cy="2787161"/>
            </a:xfrm>
          </p:grpSpPr>
          <p:grpSp>
            <p:nvGrpSpPr>
              <p:cNvPr id="9" name="Группа 50"/>
              <p:cNvGrpSpPr/>
              <p:nvPr/>
            </p:nvGrpSpPr>
            <p:grpSpPr>
              <a:xfrm>
                <a:off x="3279531" y="1626576"/>
                <a:ext cx="2162907" cy="2162907"/>
                <a:chOff x="1274884" y="1661746"/>
                <a:chExt cx="2233246" cy="2233246"/>
              </a:xfrm>
            </p:grpSpPr>
            <p:grpSp>
              <p:nvGrpSpPr>
                <p:cNvPr id="12" name="Группа 49"/>
                <p:cNvGrpSpPr/>
                <p:nvPr/>
              </p:nvGrpSpPr>
              <p:grpSpPr>
                <a:xfrm>
                  <a:off x="1274884" y="1661746"/>
                  <a:ext cx="2233246" cy="2233246"/>
                  <a:chOff x="1274884" y="1661746"/>
                  <a:chExt cx="2233246" cy="2233246"/>
                </a:xfrm>
              </p:grpSpPr>
              <p:sp>
                <p:nvSpPr>
                  <p:cNvPr id="45" name="Овал 44"/>
                  <p:cNvSpPr/>
                  <p:nvPr/>
                </p:nvSpPr>
                <p:spPr>
                  <a:xfrm>
                    <a:off x="1274884" y="1661746"/>
                    <a:ext cx="2233246" cy="2233246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95000"/>
                      </a:schemeClr>
                    </a:solidFill>
                  </a:ln>
                  <a:effectLst>
                    <a:glow rad="101600">
                      <a:schemeClr val="bg1">
                        <a:lumMod val="85000"/>
                        <a:alpha val="60000"/>
                      </a:scheme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6" name="Овал 45"/>
                  <p:cNvSpPr/>
                  <p:nvPr/>
                </p:nvSpPr>
                <p:spPr>
                  <a:xfrm>
                    <a:off x="1371599" y="1776046"/>
                    <a:ext cx="2031024" cy="2031024"/>
                  </a:xfrm>
                  <a:prstGeom prst="ellipse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solidFill>
                      <a:schemeClr val="bg1">
                        <a:lumMod val="85000"/>
                      </a:schemeClr>
                    </a:solidFill>
                  </a:ln>
                  <a:effectLst>
                    <a:glow rad="101600">
                      <a:schemeClr val="bg1">
                        <a:lumMod val="85000"/>
                        <a:alpha val="60000"/>
                      </a:scheme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7" name="Овал 46"/>
                  <p:cNvSpPr/>
                  <p:nvPr/>
                </p:nvSpPr>
                <p:spPr>
                  <a:xfrm>
                    <a:off x="1524000" y="1919654"/>
                    <a:ext cx="1720362" cy="1720362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85000"/>
                      </a:schemeClr>
                    </a:solidFill>
                  </a:ln>
                  <a:effectLst>
                    <a:glow rad="101600">
                      <a:schemeClr val="bg1">
                        <a:lumMod val="85000"/>
                        <a:alpha val="60000"/>
                      </a:scheme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sp>
              <p:nvSpPr>
                <p:cNvPr id="49" name="TextBox 48"/>
                <p:cNvSpPr txBox="1"/>
                <p:nvPr/>
              </p:nvSpPr>
              <p:spPr>
                <a:xfrm>
                  <a:off x="1449168" y="2364714"/>
                  <a:ext cx="1872208" cy="821808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0" anchor="ctr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ru-RU" sz="2400" b="1" u="sng" dirty="0" smtClean="0">
                      <a:solidFill>
                        <a:srgbClr val="27452D"/>
                      </a:solidFill>
                      <a:latin typeface="Arial" pitchFamily="34" charset="0"/>
                      <a:cs typeface="Arial" pitchFamily="34" charset="0"/>
                    </a:rPr>
                    <a:t>13 ГАБС</a:t>
                  </a:r>
                </a:p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sz="1200" dirty="0">
                    <a:solidFill>
                      <a:schemeClr val="tx2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3" name="Группа 51"/>
              <p:cNvGrpSpPr/>
              <p:nvPr/>
            </p:nvGrpSpPr>
            <p:grpSpPr>
              <a:xfrm rot="11262831">
                <a:off x="2880944" y="1254369"/>
                <a:ext cx="2787161" cy="2787161"/>
                <a:chOff x="2913183" y="1233853"/>
                <a:chExt cx="2787161" cy="2787161"/>
              </a:xfrm>
            </p:grpSpPr>
            <p:sp>
              <p:nvSpPr>
                <p:cNvPr id="53" name="Дуга 52"/>
                <p:cNvSpPr/>
                <p:nvPr/>
              </p:nvSpPr>
              <p:spPr>
                <a:xfrm rot="10322686">
                  <a:off x="2913183" y="1233853"/>
                  <a:ext cx="2787161" cy="2787161"/>
                </a:xfrm>
                <a:prstGeom prst="arc">
                  <a:avLst>
                    <a:gd name="adj1" fmla="val 20148832"/>
                    <a:gd name="adj2" fmla="val 2149653"/>
                  </a:avLst>
                </a:prstGeom>
                <a:ln w="38100">
                  <a:solidFill>
                    <a:schemeClr val="bg1">
                      <a:lumMod val="95000"/>
                    </a:schemeClr>
                  </a:solidFill>
                </a:ln>
                <a:effectLst>
                  <a:glow rad="101600">
                    <a:schemeClr val="bg1">
                      <a:lumMod val="85000"/>
                      <a:alpha val="60000"/>
                    </a:schemeClr>
                  </a:glo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54" name="Овал 53"/>
                <p:cNvSpPr/>
                <p:nvPr/>
              </p:nvSpPr>
              <p:spPr>
                <a:xfrm>
                  <a:off x="3065584" y="3329353"/>
                  <a:ext cx="96715" cy="96715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 w="6350">
                  <a:solidFill>
                    <a:schemeClr val="bg1"/>
                  </a:solidFill>
                </a:ln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65" name="Овал 64"/>
                <p:cNvSpPr/>
                <p:nvPr/>
              </p:nvSpPr>
              <p:spPr>
                <a:xfrm>
                  <a:off x="3021623" y="1957754"/>
                  <a:ext cx="96715" cy="96715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 w="6350">
                  <a:solidFill>
                    <a:schemeClr val="bg1"/>
                  </a:solidFill>
                </a:ln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</p:grpSp>
      <p:sp>
        <p:nvSpPr>
          <p:cNvPr id="111" name="Прямоугольник 110"/>
          <p:cNvSpPr/>
          <p:nvPr/>
        </p:nvSpPr>
        <p:spPr>
          <a:xfrm>
            <a:off x="3640928" y="4356561"/>
            <a:ext cx="154561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ru-RU" sz="1100" u="sng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(23 ГРБС в 2020 г.;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u="sng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 ГРБС в 2019 г.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11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122738" y="564593"/>
            <a:ext cx="3295522" cy="416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488" indent="-90488"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Комитет строительства Курской области 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Комитет по управлению имуществом Курской области 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Архивное управление Курской области 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Комитет природных ресурсов Курской области 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Комитет по охране объектов культурного наследия Курской области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Государственная жилищная инспекция Курской области</a:t>
            </a:r>
          </a:p>
          <a:p>
            <a:pPr>
              <a:buFont typeface="Arial" pitchFamily="34" charset="0"/>
              <a:buChar char="•"/>
            </a:pPr>
            <a:endParaRPr lang="ru-RU" sz="1250" dirty="0" smtClean="0"/>
          </a:p>
        </p:txBody>
      </p:sp>
      <p:sp>
        <p:nvSpPr>
          <p:cNvPr id="68" name="Прямоугольник 67"/>
          <p:cNvSpPr/>
          <p:nvPr/>
        </p:nvSpPr>
        <p:spPr>
          <a:xfrm>
            <a:off x="5529359" y="612862"/>
            <a:ext cx="3461219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488" indent="-90488"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Комитет по тарифам и ценам Курской области 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Комитет по экономике и развитию Курской области 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Избирательная комиссия Курской области 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Комитет цифрового развития и связи Курской области 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Комитет записи актов гражданского состояния Курской области 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Комитет транспорта и автомобильных дорог  Курской области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Управление по обеспечению деятельности мировых судей Курской области 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351692" y="4869656"/>
            <a:ext cx="8792308" cy="273844"/>
          </a:xfrm>
        </p:spPr>
        <p:txBody>
          <a:bodyPr/>
          <a:lstStyle/>
          <a:p>
            <a:pPr algn="l"/>
            <a:r>
              <a:rPr lang="ru-RU" sz="1000" dirty="0" smtClean="0"/>
              <a:t> 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Оценка качества финансового менеджмента главных администраторов бюджетных средств за 2021 год (в соответствии с приказом комитета финансов Курской области от 11.08.2020 № 88н)</a:t>
            </a:r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            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0" y="4791807"/>
            <a:ext cx="91440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Полилиния 10"/>
          <p:cNvSpPr/>
          <p:nvPr/>
        </p:nvSpPr>
        <p:spPr>
          <a:xfrm>
            <a:off x="0" y="1098488"/>
            <a:ext cx="9144000" cy="3700096"/>
          </a:xfrm>
          <a:custGeom>
            <a:avLst/>
            <a:gdLst>
              <a:gd name="connsiteX0" fmla="*/ 17585 w 9161585"/>
              <a:gd name="connsiteY0" fmla="*/ 0 h 4879731"/>
              <a:gd name="connsiteX1" fmla="*/ 9161585 w 9161585"/>
              <a:gd name="connsiteY1" fmla="*/ 4879731 h 4879731"/>
              <a:gd name="connsiteX2" fmla="*/ 0 w 9161585"/>
              <a:gd name="connsiteY2" fmla="*/ 4879731 h 4879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61585" h="4879731">
                <a:moveTo>
                  <a:pt x="17585" y="0"/>
                </a:moveTo>
                <a:lnTo>
                  <a:pt x="9161585" y="4879731"/>
                </a:lnTo>
                <a:lnTo>
                  <a:pt x="0" y="4879731"/>
                </a:lnTo>
              </a:path>
            </a:pathLst>
          </a:custGeom>
          <a:solidFill>
            <a:srgbClr val="ECDBD4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-114299" y="0"/>
            <a:ext cx="9249724" cy="4771917"/>
          </a:xfrm>
          <a:custGeom>
            <a:avLst/>
            <a:gdLst>
              <a:gd name="connsiteX0" fmla="*/ 108439 w 9252439"/>
              <a:gd name="connsiteY0" fmla="*/ 0 h 4853354"/>
              <a:gd name="connsiteX1" fmla="*/ 1524000 w 9252439"/>
              <a:gd name="connsiteY1" fmla="*/ 2795954 h 4853354"/>
              <a:gd name="connsiteX2" fmla="*/ 9252439 w 9252439"/>
              <a:gd name="connsiteY2" fmla="*/ 4853354 h 4853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252439" h="4853354">
                <a:moveTo>
                  <a:pt x="108439" y="0"/>
                </a:moveTo>
                <a:cubicBezTo>
                  <a:pt x="54219" y="993531"/>
                  <a:pt x="0" y="1987062"/>
                  <a:pt x="1524000" y="2795954"/>
                </a:cubicBezTo>
                <a:cubicBezTo>
                  <a:pt x="3048000" y="3604846"/>
                  <a:pt x="6150219" y="4229100"/>
                  <a:pt x="9252439" y="4853354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TextBox 71"/>
          <p:cNvSpPr txBox="1"/>
          <p:nvPr/>
        </p:nvSpPr>
        <p:spPr>
          <a:xfrm>
            <a:off x="0" y="0"/>
            <a:ext cx="914400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462726"/>
                </a:solidFill>
                <a:latin typeface="Arial" pitchFamily="34" charset="0"/>
                <a:cs typeface="Arial" pitchFamily="34" charset="0"/>
              </a:rPr>
              <a:t>ГАБС с </a:t>
            </a:r>
            <a:r>
              <a:rPr lang="ru-RU" sz="2400" b="1" dirty="0" smtClean="0">
                <a:solidFill>
                  <a:srgbClr val="462726"/>
                </a:solidFill>
                <a:latin typeface="Arial" pitchFamily="34" charset="0"/>
                <a:cs typeface="Arial" pitchFamily="34" charset="0"/>
              </a:rPr>
              <a:t>низким качеством</a:t>
            </a:r>
            <a:r>
              <a:rPr lang="ru-RU" sz="2400" dirty="0" smtClean="0">
                <a:solidFill>
                  <a:srgbClr val="462726"/>
                </a:solidFill>
                <a:latin typeface="Arial" pitchFamily="34" charset="0"/>
                <a:cs typeface="Arial" pitchFamily="34" charset="0"/>
              </a:rPr>
              <a:t> финансового менеджмента</a:t>
            </a:r>
          </a:p>
          <a:p>
            <a:endParaRPr lang="ru-RU" sz="23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826978"/>
            <a:ext cx="448488" cy="316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Группа 69"/>
          <p:cNvGrpSpPr/>
          <p:nvPr/>
        </p:nvGrpSpPr>
        <p:grpSpPr>
          <a:xfrm>
            <a:off x="3257647" y="1233855"/>
            <a:ext cx="2219961" cy="2210730"/>
            <a:chOff x="2880944" y="1233853"/>
            <a:chExt cx="2819400" cy="2807677"/>
          </a:xfrm>
        </p:grpSpPr>
        <p:grpSp>
          <p:nvGrpSpPr>
            <p:cNvPr id="4" name="Группа 67"/>
            <p:cNvGrpSpPr/>
            <p:nvPr/>
          </p:nvGrpSpPr>
          <p:grpSpPr>
            <a:xfrm>
              <a:off x="3079336" y="1362776"/>
              <a:ext cx="2580804" cy="2608414"/>
              <a:chOff x="3079336" y="1362776"/>
              <a:chExt cx="2580804" cy="2608414"/>
            </a:xfrm>
          </p:grpSpPr>
          <p:sp>
            <p:nvSpPr>
              <p:cNvPr id="55" name="Дуга 54"/>
              <p:cNvSpPr/>
              <p:nvPr/>
            </p:nvSpPr>
            <p:spPr>
              <a:xfrm rot="13860830">
                <a:off x="3079336" y="1362776"/>
                <a:ext cx="2580804" cy="2580804"/>
              </a:xfrm>
              <a:prstGeom prst="arc">
                <a:avLst>
                  <a:gd name="adj1" fmla="val 12239369"/>
                  <a:gd name="adj2" fmla="val 2149653"/>
                </a:avLst>
              </a:prstGeom>
              <a:ln w="38100">
                <a:solidFill>
                  <a:schemeClr val="bg1">
                    <a:lumMod val="95000"/>
                  </a:schemeClr>
                </a:solidFill>
              </a:ln>
              <a:effectLst>
                <a:glow rad="101600">
                  <a:schemeClr val="bg1">
                    <a:lumMod val="85000"/>
                    <a:alpha val="60000"/>
                  </a:schemeClr>
                </a:glo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7" name="Овал 56"/>
              <p:cNvSpPr/>
              <p:nvPr/>
            </p:nvSpPr>
            <p:spPr>
              <a:xfrm>
                <a:off x="4278923" y="3874475"/>
                <a:ext cx="96715" cy="9671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6350">
                <a:solidFill>
                  <a:schemeClr val="bg1"/>
                </a:solidFill>
              </a:ln>
              <a:effectLst>
                <a:glow rad="101600">
                  <a:schemeClr val="bg1">
                    <a:lumMod val="95000"/>
                    <a:alpha val="6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8" name="Овал 57"/>
              <p:cNvSpPr/>
              <p:nvPr/>
            </p:nvSpPr>
            <p:spPr>
              <a:xfrm>
                <a:off x="3505200" y="1588476"/>
                <a:ext cx="96715" cy="9671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6350">
                <a:solidFill>
                  <a:schemeClr val="bg1"/>
                </a:solidFill>
              </a:ln>
              <a:effectLst>
                <a:glow rad="101600">
                  <a:schemeClr val="bg1">
                    <a:lumMod val="95000"/>
                    <a:alpha val="6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5" name="Группа 50"/>
            <p:cNvGrpSpPr/>
            <p:nvPr/>
          </p:nvGrpSpPr>
          <p:grpSpPr>
            <a:xfrm>
              <a:off x="2913183" y="1233853"/>
              <a:ext cx="2787161" cy="2787161"/>
              <a:chOff x="2913183" y="1233853"/>
              <a:chExt cx="2787161" cy="2787161"/>
            </a:xfrm>
          </p:grpSpPr>
          <p:sp>
            <p:nvSpPr>
              <p:cNvPr id="56" name="Дуга 55"/>
              <p:cNvSpPr/>
              <p:nvPr/>
            </p:nvSpPr>
            <p:spPr>
              <a:xfrm rot="10322686">
                <a:off x="2913183" y="1233853"/>
                <a:ext cx="2787161" cy="2787161"/>
              </a:xfrm>
              <a:prstGeom prst="arc">
                <a:avLst>
                  <a:gd name="adj1" fmla="val 20148832"/>
                  <a:gd name="adj2" fmla="val 2149653"/>
                </a:avLst>
              </a:prstGeom>
              <a:ln w="38100">
                <a:solidFill>
                  <a:schemeClr val="bg1">
                    <a:lumMod val="95000"/>
                  </a:schemeClr>
                </a:solidFill>
              </a:ln>
              <a:effectLst>
                <a:glow rad="101600">
                  <a:schemeClr val="bg1">
                    <a:lumMod val="85000"/>
                    <a:alpha val="60000"/>
                  </a:schemeClr>
                </a:glo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9" name="Овал 58"/>
              <p:cNvSpPr/>
              <p:nvPr/>
            </p:nvSpPr>
            <p:spPr>
              <a:xfrm>
                <a:off x="3065584" y="3329353"/>
                <a:ext cx="96715" cy="9671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6350">
                <a:solidFill>
                  <a:schemeClr val="bg1"/>
                </a:solidFill>
              </a:ln>
              <a:effectLst>
                <a:glow rad="101600">
                  <a:schemeClr val="bg1">
                    <a:lumMod val="95000"/>
                    <a:alpha val="6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0" name="Овал 59"/>
              <p:cNvSpPr/>
              <p:nvPr/>
            </p:nvSpPr>
            <p:spPr>
              <a:xfrm>
                <a:off x="3021623" y="1957754"/>
                <a:ext cx="96715" cy="9671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6350">
                <a:solidFill>
                  <a:schemeClr val="bg1"/>
                </a:solidFill>
              </a:ln>
              <a:effectLst>
                <a:glow rad="101600">
                  <a:schemeClr val="bg1">
                    <a:lumMod val="95000"/>
                    <a:alpha val="6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6" name="Группа 68"/>
            <p:cNvGrpSpPr/>
            <p:nvPr/>
          </p:nvGrpSpPr>
          <p:grpSpPr>
            <a:xfrm>
              <a:off x="2880944" y="1254369"/>
              <a:ext cx="2787161" cy="2787161"/>
              <a:chOff x="2880944" y="1254369"/>
              <a:chExt cx="2787161" cy="2787161"/>
            </a:xfrm>
          </p:grpSpPr>
          <p:grpSp>
            <p:nvGrpSpPr>
              <p:cNvPr id="8" name="Группа 50"/>
              <p:cNvGrpSpPr/>
              <p:nvPr/>
            </p:nvGrpSpPr>
            <p:grpSpPr>
              <a:xfrm>
                <a:off x="3279531" y="1626576"/>
                <a:ext cx="2162907" cy="2162907"/>
                <a:chOff x="1274884" y="1661746"/>
                <a:chExt cx="2233246" cy="2233246"/>
              </a:xfrm>
            </p:grpSpPr>
            <p:grpSp>
              <p:nvGrpSpPr>
                <p:cNvPr id="9" name="Группа 49"/>
                <p:cNvGrpSpPr/>
                <p:nvPr/>
              </p:nvGrpSpPr>
              <p:grpSpPr>
                <a:xfrm>
                  <a:off x="1274884" y="1661746"/>
                  <a:ext cx="2233246" cy="2233246"/>
                  <a:chOff x="1274884" y="1661746"/>
                  <a:chExt cx="2233246" cy="2233246"/>
                </a:xfrm>
              </p:grpSpPr>
              <p:sp>
                <p:nvSpPr>
                  <p:cNvPr id="45" name="Овал 44"/>
                  <p:cNvSpPr/>
                  <p:nvPr/>
                </p:nvSpPr>
                <p:spPr>
                  <a:xfrm>
                    <a:off x="1274884" y="1661746"/>
                    <a:ext cx="2233246" cy="2233246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95000"/>
                      </a:schemeClr>
                    </a:solidFill>
                  </a:ln>
                  <a:effectLst>
                    <a:glow rad="101600">
                      <a:schemeClr val="bg1">
                        <a:lumMod val="85000"/>
                        <a:alpha val="60000"/>
                      </a:scheme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6" name="Овал 45"/>
                  <p:cNvSpPr/>
                  <p:nvPr/>
                </p:nvSpPr>
                <p:spPr>
                  <a:xfrm>
                    <a:off x="1371599" y="1776046"/>
                    <a:ext cx="2031024" cy="2031024"/>
                  </a:xfrm>
                  <a:prstGeom prst="ellipse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solidFill>
                      <a:schemeClr val="bg1">
                        <a:lumMod val="85000"/>
                      </a:schemeClr>
                    </a:solidFill>
                  </a:ln>
                  <a:effectLst>
                    <a:glow rad="101600">
                      <a:schemeClr val="bg1">
                        <a:lumMod val="85000"/>
                        <a:alpha val="60000"/>
                      </a:scheme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47" name="Овал 46"/>
                  <p:cNvSpPr/>
                  <p:nvPr/>
                </p:nvSpPr>
                <p:spPr>
                  <a:xfrm>
                    <a:off x="1524000" y="1919654"/>
                    <a:ext cx="1720362" cy="1720362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>
                        <a:lumMod val="85000"/>
                      </a:schemeClr>
                    </a:solidFill>
                  </a:ln>
                  <a:effectLst>
                    <a:glow rad="101600">
                      <a:schemeClr val="bg1">
                        <a:lumMod val="85000"/>
                        <a:alpha val="60000"/>
                      </a:schemeClr>
                    </a:glo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sp>
              <p:nvSpPr>
                <p:cNvPr id="49" name="TextBox 48"/>
                <p:cNvSpPr txBox="1"/>
                <p:nvPr/>
              </p:nvSpPr>
              <p:spPr>
                <a:xfrm>
                  <a:off x="1449168" y="2445432"/>
                  <a:ext cx="1872208" cy="660370"/>
                </a:xfrm>
                <a:prstGeom prst="rect">
                  <a:avLst/>
                </a:prstGeom>
                <a:noFill/>
              </p:spPr>
              <p:txBody>
                <a:bodyPr wrap="square" lIns="36000" tIns="36000" rIns="36000" bIns="36000" rtlCol="0" anchor="ctr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ru-RU" sz="1600" b="1" u="sng" dirty="0" smtClean="0">
                      <a:solidFill>
                        <a:srgbClr val="462726"/>
                      </a:solidFill>
                      <a:latin typeface="Arial" pitchFamily="34" charset="0"/>
                      <a:cs typeface="Arial" pitchFamily="34" charset="0"/>
                    </a:rPr>
                    <a:t>отсутствуют</a:t>
                  </a:r>
                </a:p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sz="1200" dirty="0">
                    <a:solidFill>
                      <a:schemeClr val="tx2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2" name="Группа 51"/>
              <p:cNvGrpSpPr/>
              <p:nvPr/>
            </p:nvGrpSpPr>
            <p:grpSpPr>
              <a:xfrm rot="11262831">
                <a:off x="2880944" y="1254369"/>
                <a:ext cx="2787161" cy="2787161"/>
                <a:chOff x="2913183" y="1233853"/>
                <a:chExt cx="2787161" cy="2787161"/>
              </a:xfrm>
            </p:grpSpPr>
            <p:sp>
              <p:nvSpPr>
                <p:cNvPr id="53" name="Дуга 52"/>
                <p:cNvSpPr/>
                <p:nvPr/>
              </p:nvSpPr>
              <p:spPr>
                <a:xfrm rot="10322686">
                  <a:off x="2913183" y="1233853"/>
                  <a:ext cx="2787161" cy="2787161"/>
                </a:xfrm>
                <a:prstGeom prst="arc">
                  <a:avLst>
                    <a:gd name="adj1" fmla="val 20148832"/>
                    <a:gd name="adj2" fmla="val 2149653"/>
                  </a:avLst>
                </a:prstGeom>
                <a:ln w="38100">
                  <a:solidFill>
                    <a:schemeClr val="bg1">
                      <a:lumMod val="95000"/>
                    </a:schemeClr>
                  </a:solidFill>
                </a:ln>
                <a:effectLst>
                  <a:glow rad="101600">
                    <a:schemeClr val="bg1">
                      <a:lumMod val="85000"/>
                      <a:alpha val="60000"/>
                    </a:schemeClr>
                  </a:glo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54" name="Овал 53"/>
                <p:cNvSpPr/>
                <p:nvPr/>
              </p:nvSpPr>
              <p:spPr>
                <a:xfrm>
                  <a:off x="3065584" y="3329353"/>
                  <a:ext cx="96715" cy="96715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 w="6350">
                  <a:solidFill>
                    <a:schemeClr val="bg1"/>
                  </a:solidFill>
                </a:ln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65" name="Овал 64"/>
                <p:cNvSpPr/>
                <p:nvPr/>
              </p:nvSpPr>
              <p:spPr>
                <a:xfrm>
                  <a:off x="3021623" y="1957754"/>
                  <a:ext cx="96715" cy="96715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 w="6350">
                  <a:solidFill>
                    <a:schemeClr val="bg1"/>
                  </a:solidFill>
                </a:ln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</p:grpSp>
      <p:sp>
        <p:nvSpPr>
          <p:cNvPr id="111" name="Прямоугольник 110"/>
          <p:cNvSpPr/>
          <p:nvPr/>
        </p:nvSpPr>
        <p:spPr>
          <a:xfrm>
            <a:off x="3680202" y="4356561"/>
            <a:ext cx="1467068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ru-RU" sz="1100" b="1" u="sng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100" b="1" u="sng" dirty="0" smtClean="0">
                <a:solidFill>
                  <a:srgbClr val="462726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1100" u="sng" dirty="0" smtClean="0">
                <a:solidFill>
                  <a:srgbClr val="462726"/>
                </a:solidFill>
                <a:latin typeface="Arial" pitchFamily="34" charset="0"/>
                <a:cs typeface="Arial" pitchFamily="34" charset="0"/>
              </a:rPr>
              <a:t> ГРБС в 2020 г.;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u="sng" dirty="0" smtClean="0">
                <a:solidFill>
                  <a:srgbClr val="462726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1100" u="sng" dirty="0" smtClean="0">
                <a:solidFill>
                  <a:srgbClr val="462726"/>
                </a:solidFill>
                <a:latin typeface="Arial" pitchFamily="34" charset="0"/>
                <a:cs typeface="Arial" pitchFamily="34" charset="0"/>
              </a:rPr>
              <a:t> ГРБС в 2019 г.</a:t>
            </a:r>
            <a:r>
              <a:rPr lang="ru-RU" sz="1100" dirty="0" smtClean="0">
                <a:solidFill>
                  <a:srgbClr val="462726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1100" dirty="0">
              <a:solidFill>
                <a:srgbClr val="462726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4606</TotalTime>
  <Words>375</Words>
  <Application>Microsoft Office PowerPoint</Application>
  <PresentationFormat>Экран (16:9)</PresentationFormat>
  <Paragraphs>56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Верисокин Владимир Юрьевич</dc:creator>
  <cp:lastModifiedBy>Ovsyannikova_E</cp:lastModifiedBy>
  <cp:revision>384</cp:revision>
  <dcterms:created xsi:type="dcterms:W3CDTF">2019-05-30T05:58:30Z</dcterms:created>
  <dcterms:modified xsi:type="dcterms:W3CDTF">2022-04-19T12:26:53Z</dcterms:modified>
</cp:coreProperties>
</file>