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33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67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91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34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602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94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02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783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96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84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33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5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87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6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4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475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97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0004A01-81F3-456D-A95B-3F356049606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078419AE-6846-4885-86D2-2CD49E7B9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57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2332" y="1618470"/>
            <a:ext cx="8825658" cy="2677648"/>
          </a:xfrm>
        </p:spPr>
        <p:txBody>
          <a:bodyPr/>
          <a:lstStyle/>
          <a:p>
            <a:r>
              <a:rPr lang="ru-RU" dirty="0" smtClean="0"/>
              <a:t>Результаты контрольных (надзорных) мероприятий</a:t>
            </a: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4164" y="4957011"/>
            <a:ext cx="9643411" cy="1203157"/>
          </a:xfrm>
        </p:spPr>
        <p:txBody>
          <a:bodyPr>
            <a:normAutofit/>
          </a:bodyPr>
          <a:lstStyle/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Памятка по Федеральному закону от 31.07.2020 </a:t>
            </a:r>
            <a:r>
              <a:rPr lang="en-US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 </a:t>
            </a:r>
            <a:r>
              <a:rPr lang="en-US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248-</a:t>
            </a:r>
            <a:r>
              <a:rPr lang="ru-RU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ФЗ </a:t>
            </a:r>
            <a:endParaRPr lang="ru-RU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"О государственном контроле (надзоре) и муниципальном </a:t>
            </a:r>
            <a:r>
              <a:rPr lang="ru-RU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контроле в </a:t>
            </a:r>
            <a: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Российской Федерации"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591679" y="872057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управление мониторинга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контрольно-надзорной деятельности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экономического развития,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занятости населения и туризма Курской области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54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Соглашение о надлежащем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4170" y="1850044"/>
            <a:ext cx="8329748" cy="83219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Основание заключения</a:t>
            </a:r>
            <a:r>
              <a:rPr lang="ru-RU" b="1" dirty="0" smtClean="0">
                <a:solidFill>
                  <a:schemeClr val="tx1"/>
                </a:solidFill>
              </a:rPr>
              <a:t> заявление КЛ, у которого выявлены нарушения ОТ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359299" y="3324301"/>
            <a:ext cx="4212206" cy="3315850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недопущение </a:t>
            </a:r>
            <a:r>
              <a:rPr lang="ru-RU" sz="1600" b="1" dirty="0">
                <a:solidFill>
                  <a:schemeClr val="tx1"/>
                </a:solidFill>
              </a:rPr>
              <a:t>ситуаций массового сокращения работников, снижения выпуска продукции, товаров и услуг, имеющих стратегическое значение и социально-экономическую значимость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39465" y="4258489"/>
            <a:ext cx="979159" cy="82731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Цель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1225" y="3324301"/>
            <a:ext cx="3965034" cy="330925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600" b="1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соблюдение </a:t>
            </a:r>
            <a:r>
              <a:rPr lang="ru-RU" sz="1600" b="1" dirty="0">
                <a:solidFill>
                  <a:schemeClr val="tx1"/>
                </a:solidFill>
              </a:rPr>
              <a:t>публичных интересов, прав граждан и организаций, </a:t>
            </a:r>
            <a:r>
              <a:rPr lang="ru-RU" sz="1600" b="1" dirty="0" smtClean="0">
                <a:solidFill>
                  <a:schemeClr val="tx1"/>
                </a:solidFill>
              </a:rPr>
              <a:t>осуществление </a:t>
            </a:r>
            <a:r>
              <a:rPr lang="ru-RU" sz="1600" b="1" dirty="0">
                <a:solidFill>
                  <a:schemeClr val="tx1"/>
                </a:solidFill>
              </a:rPr>
              <a:t>деятельности социальных </a:t>
            </a:r>
            <a:r>
              <a:rPr lang="ru-RU" sz="1600" b="1" dirty="0" smtClean="0">
                <a:solidFill>
                  <a:schemeClr val="tx1"/>
                </a:solidFill>
              </a:rPr>
              <a:t>учреждений, т.к. устранение </a:t>
            </a:r>
            <a:r>
              <a:rPr lang="ru-RU" sz="1600" b="1" dirty="0">
                <a:solidFill>
                  <a:schemeClr val="tx1"/>
                </a:solidFill>
              </a:rPr>
              <a:t>выявленных нарушений </a:t>
            </a:r>
            <a:r>
              <a:rPr lang="ru-RU" sz="1600" b="1" dirty="0" smtClean="0">
                <a:solidFill>
                  <a:schemeClr val="tx1"/>
                </a:solidFill>
              </a:rPr>
              <a:t> ОТ требует </a:t>
            </a:r>
            <a:r>
              <a:rPr lang="ru-RU" sz="1600" b="1" dirty="0">
                <a:solidFill>
                  <a:schemeClr val="tx1"/>
                </a:solidFill>
              </a:rPr>
              <a:t>значительных временных и материальных затрат, капитальных </a:t>
            </a:r>
            <a:r>
              <a:rPr lang="ru-RU" sz="1600" b="1" dirty="0" smtClean="0">
                <a:solidFill>
                  <a:schemeClr val="tx1"/>
                </a:solidFill>
              </a:rPr>
              <a:t>вложений и т.д.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flipH="1">
            <a:off x="4754852" y="4368655"/>
            <a:ext cx="606342" cy="598269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6696895" y="4373012"/>
            <a:ext cx="585644" cy="598269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37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Соглашение о надлежащем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88448" y="1568326"/>
            <a:ext cx="5815103" cy="82731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Основание заключения</a:t>
            </a:r>
            <a:r>
              <a:rPr lang="ru-RU" b="1" dirty="0" smtClean="0">
                <a:solidFill>
                  <a:schemeClr val="tx1"/>
                </a:solidFill>
              </a:rPr>
              <a:t>: заявление КЛ, у которого выявлены нарушения ОТ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88274" y="2684356"/>
            <a:ext cx="10665557" cy="64288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Правительство РФ устанавливает:</a:t>
            </a:r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27953" y="4029616"/>
            <a:ext cx="1816662" cy="2455815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условия </a:t>
            </a:r>
            <a:r>
              <a:rPr lang="ru-RU" b="1" dirty="0">
                <a:solidFill>
                  <a:schemeClr val="tx1"/>
                </a:solidFill>
              </a:rPr>
              <a:t>соглашения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03379" y="4072930"/>
            <a:ext cx="2231523" cy="2412501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перечень видов ГКН, в рамках которых соглашение может быть заключено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88275" y="4029616"/>
            <a:ext cx="2621279" cy="2455815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орядок </a:t>
            </a:r>
            <a:r>
              <a:rPr lang="ru-RU" b="1" dirty="0">
                <a:solidFill>
                  <a:schemeClr val="tx1"/>
                </a:solidFill>
              </a:rPr>
              <a:t>заключения, изменения, продления, расторжения </a:t>
            </a:r>
            <a:r>
              <a:rPr lang="ru-RU" b="1" dirty="0" smtClean="0">
                <a:solidFill>
                  <a:schemeClr val="tx1"/>
                </a:solidFill>
              </a:rPr>
              <a:t>соглашения, в том числе критерии расторжения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53299" y="4029616"/>
            <a:ext cx="2000533" cy="2412501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круг лиц, имеющих право на заключение соглашения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686251" y="3382792"/>
            <a:ext cx="700065" cy="58636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878290" y="3382792"/>
            <a:ext cx="641248" cy="558400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10203534" y="3385248"/>
            <a:ext cx="700065" cy="600006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7444892" y="3384317"/>
            <a:ext cx="700065" cy="58636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741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Соглашение о надлежащем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88447" y="5788948"/>
            <a:ext cx="5815103" cy="82731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одлежит </a:t>
            </a:r>
            <a:r>
              <a:rPr lang="ru-RU" b="1" dirty="0" smtClean="0">
                <a:solidFill>
                  <a:srgbClr val="C00000"/>
                </a:solidFill>
              </a:rPr>
              <a:t>согласованию</a:t>
            </a:r>
            <a:r>
              <a:rPr lang="ru-RU" b="1" dirty="0" smtClean="0">
                <a:solidFill>
                  <a:schemeClr val="tx1"/>
                </a:solidFill>
              </a:rPr>
              <a:t> с прокуратурой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63221" y="1702452"/>
            <a:ext cx="10665557" cy="64288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Соглашение </a:t>
            </a:r>
            <a:r>
              <a:rPr lang="ru-RU" b="1" dirty="0" smtClean="0">
                <a:solidFill>
                  <a:srgbClr val="C00000"/>
                </a:solidFill>
              </a:rPr>
              <a:t>содержит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78744" y="3052081"/>
            <a:ext cx="3071904" cy="244378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программу устранения выявленных нарушений ОТ, в том числе перечень мероприятий по оценке исполнения программы, документов и сведений, подлежащих направлению для такой оценки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328843" y="3039065"/>
            <a:ext cx="2713624" cy="2412501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с</a:t>
            </a:r>
            <a:r>
              <a:rPr lang="ru-RU" sz="1600" b="1" dirty="0" smtClean="0">
                <a:solidFill>
                  <a:schemeClr val="tx1"/>
                </a:solidFill>
              </a:rPr>
              <a:t>рок исполнения соглашения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63221" y="3053613"/>
            <a:ext cx="2537328" cy="2397953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</a:rPr>
              <a:t>еречень выявленных нарушений ОТ, подлежащих устранению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5395934" y="2405529"/>
            <a:ext cx="700065" cy="58636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438868" y="2405529"/>
            <a:ext cx="641248" cy="558400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9335623" y="2407234"/>
            <a:ext cx="700065" cy="58636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491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Соглашение о надлежащем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63221" y="1734127"/>
            <a:ext cx="10665557" cy="64288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последствия</a:t>
            </a:r>
            <a:r>
              <a:rPr lang="ru-RU" sz="2000" b="1" dirty="0" smtClean="0">
                <a:solidFill>
                  <a:schemeClr val="tx1"/>
                </a:solidFill>
              </a:rPr>
              <a:t> заключения соглашения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53042" y="3103418"/>
            <a:ext cx="2586446" cy="188659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неисполнении соглашения – решение КНО о возобновлении предписания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496186" y="3103418"/>
            <a:ext cx="2646716" cy="1886593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после исполнения соглашения – решение КНО об отмене предписания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88274" y="3103418"/>
            <a:ext cx="2508070" cy="1886593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решение КНО о приостановлении предписания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5596233" y="2419939"/>
            <a:ext cx="700065" cy="58636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878289" y="2419939"/>
            <a:ext cx="641248" cy="615265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9469511" y="2419939"/>
            <a:ext cx="700065" cy="58636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9537" y="5791200"/>
            <a:ext cx="6949974" cy="82506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 </a:t>
            </a:r>
            <a:r>
              <a:rPr lang="ru-RU" b="1" dirty="0" smtClean="0">
                <a:solidFill>
                  <a:srgbClr val="C00000"/>
                </a:solidFill>
              </a:rPr>
              <a:t>истечении срока </a:t>
            </a:r>
            <a:r>
              <a:rPr lang="ru-RU" b="1" dirty="0" smtClean="0">
                <a:solidFill>
                  <a:schemeClr val="tx1"/>
                </a:solidFill>
              </a:rPr>
              <a:t>действия соглашения – решение КНО о признании его исполненным (неисполненным)</a:t>
            </a:r>
          </a:p>
        </p:txBody>
      </p:sp>
    </p:spTree>
    <p:extLst>
      <p:ext uri="{BB962C8B-B14F-4D97-AF65-F5344CB8AC3E}">
        <p14:creationId xmlns:p14="http://schemas.microsoft.com/office/powerpoint/2010/main" val="978733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Соглашение о надлежащем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85438" y="2195680"/>
            <a:ext cx="4043910" cy="392756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При наличии фактов о непринятии КЛ (учредителем КЛ) действий, направленных на исполнение соглашения -  прокуратура или КНО вправе признать соглашение </a:t>
            </a:r>
            <a:r>
              <a:rPr lang="ru-RU" sz="2000" b="1" dirty="0" smtClean="0">
                <a:solidFill>
                  <a:srgbClr val="C00000"/>
                </a:solidFill>
              </a:rPr>
              <a:t>неисполненным</a:t>
            </a:r>
            <a:r>
              <a:rPr lang="ru-RU" sz="2000" b="1" dirty="0" smtClean="0">
                <a:solidFill>
                  <a:schemeClr val="tx1"/>
                </a:solidFill>
              </a:rPr>
              <a:t> до дня истечения срока его действия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97782" y="2195680"/>
            <a:ext cx="3774106" cy="175801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КЛ </a:t>
            </a:r>
            <a:r>
              <a:rPr lang="ru-RU" b="1" dirty="0" smtClean="0">
                <a:solidFill>
                  <a:srgbClr val="C00000"/>
                </a:solidFill>
              </a:rPr>
              <a:t>не вправе отказаться</a:t>
            </a:r>
            <a:r>
              <a:rPr lang="ru-RU" b="1" dirty="0" smtClean="0">
                <a:solidFill>
                  <a:schemeClr val="tx1"/>
                </a:solidFill>
              </a:rPr>
              <a:t> от исполнения в одностороннем порядке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297782" y="4397829"/>
            <a:ext cx="3774106" cy="180267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расторжении соглашения – </a:t>
            </a:r>
            <a:r>
              <a:rPr lang="ru-RU" b="1" dirty="0" smtClean="0">
                <a:solidFill>
                  <a:srgbClr val="C00000"/>
                </a:solidFill>
              </a:rPr>
              <a:t>заявление</a:t>
            </a:r>
            <a:r>
              <a:rPr lang="ru-RU" b="1" dirty="0" smtClean="0">
                <a:solidFill>
                  <a:schemeClr val="tx1"/>
                </a:solidFill>
              </a:rPr>
              <a:t> КЛ о заключении не ранее чем через 5 лет</a:t>
            </a:r>
          </a:p>
        </p:txBody>
      </p:sp>
    </p:spTree>
    <p:extLst>
      <p:ext uri="{BB962C8B-B14F-4D97-AF65-F5344CB8AC3E}">
        <p14:creationId xmlns:p14="http://schemas.microsoft.com/office/powerpoint/2010/main" val="3404360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Соглашение о надлежащем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85438" y="2195680"/>
            <a:ext cx="4043910" cy="392756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При наличии фактов о непринятии КЛ (учредителем КЛ) действий, направленных на исполнение соглашения -  прокуратура или КНО вправе признать соглашение </a:t>
            </a:r>
            <a:r>
              <a:rPr lang="ru-RU" sz="2000" b="1" dirty="0" smtClean="0">
                <a:solidFill>
                  <a:srgbClr val="C00000"/>
                </a:solidFill>
              </a:rPr>
              <a:t>неисполненным</a:t>
            </a:r>
            <a:r>
              <a:rPr lang="ru-RU" sz="2000" b="1" dirty="0" smtClean="0">
                <a:solidFill>
                  <a:schemeClr val="tx1"/>
                </a:solidFill>
              </a:rPr>
              <a:t> до дня истечения срока его действия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97782" y="2195680"/>
            <a:ext cx="3774106" cy="175801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КЛ </a:t>
            </a:r>
            <a:r>
              <a:rPr lang="ru-RU" b="1" dirty="0" smtClean="0">
                <a:solidFill>
                  <a:srgbClr val="C00000"/>
                </a:solidFill>
              </a:rPr>
              <a:t>не вправе отказаться</a:t>
            </a:r>
            <a:r>
              <a:rPr lang="ru-RU" b="1" dirty="0" smtClean="0">
                <a:solidFill>
                  <a:schemeClr val="tx1"/>
                </a:solidFill>
              </a:rPr>
              <a:t> от исполнения в одностороннем порядке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297782" y="4397829"/>
            <a:ext cx="3774106" cy="180267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расторжении соглашения – </a:t>
            </a:r>
            <a:r>
              <a:rPr lang="ru-RU" b="1" dirty="0" smtClean="0">
                <a:solidFill>
                  <a:srgbClr val="C00000"/>
                </a:solidFill>
              </a:rPr>
              <a:t>заявление</a:t>
            </a:r>
            <a:r>
              <a:rPr lang="ru-RU" b="1" dirty="0" smtClean="0">
                <a:solidFill>
                  <a:schemeClr val="tx1"/>
                </a:solidFill>
              </a:rPr>
              <a:t> КЛ о повторном заключении не ранее чем через 5 лет</a:t>
            </a:r>
          </a:p>
        </p:txBody>
      </p:sp>
    </p:spTree>
    <p:extLst>
      <p:ext uri="{BB962C8B-B14F-4D97-AF65-F5344CB8AC3E}">
        <p14:creationId xmlns:p14="http://schemas.microsoft.com/office/powerpoint/2010/main" val="2200751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Грубые нарушения требований к организации и осуществлению контроля (надзора)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Текст 2"/>
          <p:cNvSpPr>
            <a:spLocks noGrp="1"/>
          </p:cNvSpPr>
          <p:nvPr>
            <p:ph type="body" sz="half" idx="2"/>
          </p:nvPr>
        </p:nvSpPr>
        <p:spPr>
          <a:xfrm>
            <a:off x="905691" y="1541417"/>
            <a:ext cx="10380617" cy="5050972"/>
          </a:xfrm>
          <a:solidFill>
            <a:schemeClr val="tx2">
              <a:lumMod val="75000"/>
            </a:schemeClr>
          </a:solidFill>
          <a:ln w="57150">
            <a:solidFill>
              <a:schemeClr val="bg1"/>
            </a:solidFill>
          </a:ln>
        </p:spPr>
        <p:txBody>
          <a:bodyPr>
            <a:normAutofit fontScale="85000" lnSpcReduction="20000"/>
          </a:bodyPr>
          <a:lstStyle/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отсутствие </a:t>
            </a:r>
            <a:r>
              <a:rPr lang="ru-RU" b="1" dirty="0">
                <a:solidFill>
                  <a:schemeClr val="bg1"/>
                </a:solidFill>
              </a:rPr>
              <a:t>оснований проведения </a:t>
            </a:r>
            <a:r>
              <a:rPr lang="ru-RU" b="1" dirty="0" smtClean="0">
                <a:solidFill>
                  <a:schemeClr val="bg1"/>
                </a:solidFill>
              </a:rPr>
              <a:t>КНМ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отсутствие </a:t>
            </a:r>
            <a:r>
              <a:rPr lang="ru-RU" b="1" dirty="0">
                <a:solidFill>
                  <a:schemeClr val="bg1"/>
                </a:solidFill>
              </a:rPr>
              <a:t>согласования с органами прокуратуры проведения </a:t>
            </a:r>
            <a:r>
              <a:rPr lang="ru-RU" b="1" dirty="0" smtClean="0">
                <a:solidFill>
                  <a:schemeClr val="bg1"/>
                </a:solidFill>
              </a:rPr>
              <a:t>КНМ (если </a:t>
            </a:r>
            <a:r>
              <a:rPr lang="ru-RU" b="1" dirty="0">
                <a:solidFill>
                  <a:schemeClr val="bg1"/>
                </a:solidFill>
              </a:rPr>
              <a:t>согласование является </a:t>
            </a:r>
            <a:r>
              <a:rPr lang="ru-RU" b="1" dirty="0" smtClean="0">
                <a:solidFill>
                  <a:schemeClr val="bg1"/>
                </a:solidFill>
              </a:rPr>
              <a:t>обязательным)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нарушение </a:t>
            </a:r>
            <a:r>
              <a:rPr lang="ru-RU" b="1" dirty="0">
                <a:solidFill>
                  <a:schemeClr val="bg1"/>
                </a:solidFill>
              </a:rPr>
              <a:t>требования об уведомлении о проведении </a:t>
            </a:r>
            <a:r>
              <a:rPr lang="ru-RU" b="1" dirty="0" smtClean="0">
                <a:solidFill>
                  <a:schemeClr val="bg1"/>
                </a:solidFill>
              </a:rPr>
              <a:t>КНМ (если </a:t>
            </a:r>
            <a:r>
              <a:rPr lang="ru-RU" b="1" dirty="0">
                <a:solidFill>
                  <a:schemeClr val="bg1"/>
                </a:solidFill>
              </a:rPr>
              <a:t>уведомление является </a:t>
            </a:r>
            <a:r>
              <a:rPr lang="ru-RU" b="1" dirty="0" smtClean="0">
                <a:solidFill>
                  <a:schemeClr val="bg1"/>
                </a:solidFill>
              </a:rPr>
              <a:t>обязательным)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нарушение </a:t>
            </a:r>
            <a:r>
              <a:rPr lang="ru-RU" b="1" dirty="0">
                <a:solidFill>
                  <a:schemeClr val="bg1"/>
                </a:solidFill>
              </a:rPr>
              <a:t>периодичности проведения планового </a:t>
            </a:r>
            <a:r>
              <a:rPr lang="ru-RU" b="1" dirty="0" smtClean="0">
                <a:solidFill>
                  <a:schemeClr val="bg1"/>
                </a:solidFill>
              </a:rPr>
              <a:t> КНМ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проведение </a:t>
            </a:r>
            <a:r>
              <a:rPr lang="ru-RU" b="1" dirty="0">
                <a:solidFill>
                  <a:schemeClr val="bg1"/>
                </a:solidFill>
              </a:rPr>
              <a:t>планового </a:t>
            </a:r>
            <a:r>
              <a:rPr lang="ru-RU" b="1" dirty="0" smtClean="0">
                <a:solidFill>
                  <a:schemeClr val="bg1"/>
                </a:solidFill>
              </a:rPr>
              <a:t>КНМ, </a:t>
            </a:r>
            <a:r>
              <a:rPr lang="ru-RU" b="1" dirty="0">
                <a:solidFill>
                  <a:schemeClr val="bg1"/>
                </a:solidFill>
              </a:rPr>
              <a:t>не включенного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план проведения </a:t>
            </a:r>
            <a:r>
              <a:rPr lang="ru-RU" b="1" dirty="0" smtClean="0">
                <a:solidFill>
                  <a:schemeClr val="bg1"/>
                </a:solidFill>
              </a:rPr>
              <a:t> КНМ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принятие </a:t>
            </a:r>
            <a:r>
              <a:rPr lang="ru-RU" b="1" dirty="0">
                <a:solidFill>
                  <a:schemeClr val="bg1"/>
                </a:solidFill>
              </a:rPr>
              <a:t>решения по результатам </a:t>
            </a:r>
            <a:r>
              <a:rPr lang="ru-RU" b="1" dirty="0" smtClean="0">
                <a:solidFill>
                  <a:schemeClr val="bg1"/>
                </a:solidFill>
              </a:rPr>
              <a:t> КНМ на </a:t>
            </a:r>
            <a:r>
              <a:rPr lang="ru-RU" b="1" dirty="0">
                <a:solidFill>
                  <a:schemeClr val="bg1"/>
                </a:solidFill>
              </a:rPr>
              <a:t>основании оценки соблюдения положений </a:t>
            </a:r>
            <a:r>
              <a:rPr lang="ru-RU" b="1" dirty="0" smtClean="0">
                <a:solidFill>
                  <a:schemeClr val="bg1"/>
                </a:solidFill>
              </a:rPr>
              <a:t>НПА и </a:t>
            </a:r>
            <a:r>
              <a:rPr lang="ru-RU" b="1" dirty="0">
                <a:solidFill>
                  <a:schemeClr val="bg1"/>
                </a:solidFill>
              </a:rPr>
              <a:t>иных документов, не являющихся </a:t>
            </a:r>
            <a:r>
              <a:rPr lang="ru-RU" b="1" dirty="0" smtClean="0">
                <a:solidFill>
                  <a:schemeClr val="bg1"/>
                </a:solidFill>
              </a:rPr>
              <a:t>ОТ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привлечение </a:t>
            </a:r>
            <a:r>
              <a:rPr lang="ru-RU" b="1" dirty="0">
                <a:solidFill>
                  <a:schemeClr val="bg1"/>
                </a:solidFill>
              </a:rPr>
              <a:t>к проведению </a:t>
            </a:r>
            <a:r>
              <a:rPr lang="ru-RU" b="1" dirty="0" smtClean="0">
                <a:solidFill>
                  <a:schemeClr val="bg1"/>
                </a:solidFill>
              </a:rPr>
              <a:t> КНМ лиц</a:t>
            </a:r>
            <a:r>
              <a:rPr lang="ru-RU" b="1" dirty="0">
                <a:solidFill>
                  <a:schemeClr val="bg1"/>
                </a:solidFill>
              </a:rPr>
              <a:t>, участие которых не </a:t>
            </a:r>
            <a:r>
              <a:rPr lang="ru-RU" b="1" dirty="0" smtClean="0">
                <a:solidFill>
                  <a:schemeClr val="bg1"/>
                </a:solidFill>
              </a:rPr>
              <a:t>законом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нарушение </a:t>
            </a:r>
            <a:r>
              <a:rPr lang="ru-RU" b="1" dirty="0">
                <a:solidFill>
                  <a:schemeClr val="bg1"/>
                </a:solidFill>
              </a:rPr>
              <a:t>сроков </a:t>
            </a:r>
            <a:r>
              <a:rPr lang="ru-RU" b="1" dirty="0" smtClean="0">
                <a:solidFill>
                  <a:schemeClr val="bg1"/>
                </a:solidFill>
              </a:rPr>
              <a:t>проведения КНМ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совершение </a:t>
            </a:r>
            <a:r>
              <a:rPr lang="ru-RU" b="1" dirty="0">
                <a:solidFill>
                  <a:schemeClr val="bg1"/>
                </a:solidFill>
              </a:rPr>
              <a:t>в ходе </a:t>
            </a:r>
            <a:r>
              <a:rPr lang="ru-RU" b="1" dirty="0" smtClean="0">
                <a:solidFill>
                  <a:schemeClr val="bg1"/>
                </a:solidFill>
              </a:rPr>
              <a:t>КНМ действий</a:t>
            </a:r>
            <a:r>
              <a:rPr lang="ru-RU" b="1" dirty="0">
                <a:solidFill>
                  <a:schemeClr val="bg1"/>
                </a:solidFill>
              </a:rPr>
              <a:t>, не предусмотренных </a:t>
            </a:r>
            <a:r>
              <a:rPr lang="ru-RU" b="1" dirty="0" smtClean="0">
                <a:solidFill>
                  <a:schemeClr val="bg1"/>
                </a:solidFill>
              </a:rPr>
              <a:t>законом </a:t>
            </a:r>
            <a:r>
              <a:rPr lang="ru-RU" b="1" dirty="0">
                <a:solidFill>
                  <a:schemeClr val="bg1"/>
                </a:solidFill>
              </a:rPr>
              <a:t>для такого вида </a:t>
            </a:r>
            <a:r>
              <a:rPr lang="ru-RU" b="1" dirty="0" smtClean="0">
                <a:solidFill>
                  <a:schemeClr val="bg1"/>
                </a:solidFill>
              </a:rPr>
              <a:t> КНМ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err="1" smtClean="0">
                <a:solidFill>
                  <a:schemeClr val="bg1"/>
                </a:solidFill>
              </a:rPr>
              <a:t>непредоставление</a:t>
            </a:r>
            <a:r>
              <a:rPr lang="ru-RU" b="1" dirty="0" smtClean="0">
                <a:solidFill>
                  <a:schemeClr val="bg1"/>
                </a:solidFill>
              </a:rPr>
              <a:t>  КЛ для </a:t>
            </a:r>
            <a:r>
              <a:rPr lang="ru-RU" b="1" dirty="0">
                <a:solidFill>
                  <a:schemeClr val="bg1"/>
                </a:solidFill>
              </a:rPr>
              <a:t>ознакомления документа с </a:t>
            </a:r>
            <a:r>
              <a:rPr lang="ru-RU" b="1" dirty="0" smtClean="0">
                <a:solidFill>
                  <a:schemeClr val="bg1"/>
                </a:solidFill>
              </a:rPr>
              <a:t>результатами КНМ (если </a:t>
            </a:r>
            <a:r>
              <a:rPr lang="ru-RU" b="1" dirty="0">
                <a:solidFill>
                  <a:schemeClr val="bg1"/>
                </a:solidFill>
              </a:rPr>
              <a:t>обязанность </a:t>
            </a:r>
            <a:r>
              <a:rPr lang="ru-RU" b="1" dirty="0" smtClean="0">
                <a:solidFill>
                  <a:schemeClr val="bg1"/>
                </a:solidFill>
              </a:rPr>
              <a:t>установлена законом)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проведение КНМ  с взаимодействием с КЛ, </a:t>
            </a:r>
            <a:r>
              <a:rPr lang="ru-RU" b="1" dirty="0">
                <a:solidFill>
                  <a:schemeClr val="bg1"/>
                </a:solidFill>
              </a:rPr>
              <a:t>не включенного в </a:t>
            </a:r>
            <a:r>
              <a:rPr lang="ru-RU" b="1" dirty="0" smtClean="0">
                <a:solidFill>
                  <a:schemeClr val="bg1"/>
                </a:solidFill>
              </a:rPr>
              <a:t>ЕРКНМ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нарушение </a:t>
            </a:r>
            <a:r>
              <a:rPr lang="ru-RU" b="1" dirty="0">
                <a:solidFill>
                  <a:schemeClr val="bg1"/>
                </a:solidFill>
              </a:rPr>
              <a:t>запретов и </a:t>
            </a:r>
            <a:r>
              <a:rPr lang="ru-RU" b="1" dirty="0" smtClean="0">
                <a:solidFill>
                  <a:schemeClr val="bg1"/>
                </a:solidFill>
              </a:rPr>
              <a:t>ограничений: </a:t>
            </a:r>
            <a:r>
              <a:rPr lang="ru-RU" b="1" dirty="0">
                <a:solidFill>
                  <a:schemeClr val="bg1"/>
                </a:solidFill>
              </a:rPr>
              <a:t>требование </a:t>
            </a:r>
            <a:r>
              <a:rPr lang="ru-RU" b="1" dirty="0" smtClean="0">
                <a:solidFill>
                  <a:schemeClr val="bg1"/>
                </a:solidFill>
              </a:rPr>
              <a:t>представления </a:t>
            </a:r>
            <a:r>
              <a:rPr lang="ru-RU" b="1" dirty="0">
                <a:solidFill>
                  <a:schemeClr val="bg1"/>
                </a:solidFill>
              </a:rPr>
              <a:t>документов, информации, проб (образцов) продукции (товаров), материалов, веществ, если они не относятся к </a:t>
            </a:r>
            <a:r>
              <a:rPr lang="ru-RU" b="1" dirty="0" smtClean="0">
                <a:solidFill>
                  <a:schemeClr val="bg1"/>
                </a:solidFill>
              </a:rPr>
              <a:t>предмету КНМ, изъятие </a:t>
            </a:r>
            <a:r>
              <a:rPr lang="ru-RU" b="1" dirty="0">
                <a:solidFill>
                  <a:schemeClr val="bg1"/>
                </a:solidFill>
              </a:rPr>
              <a:t>таких </a:t>
            </a:r>
            <a:r>
              <a:rPr lang="ru-RU" b="1" dirty="0" smtClean="0">
                <a:solidFill>
                  <a:schemeClr val="bg1"/>
                </a:solidFill>
              </a:rPr>
              <a:t>документов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692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Недействительность результатов контрольного (надзорного) мероприятия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55519" y="1699292"/>
            <a:ext cx="7961201" cy="125291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При наличии грубых нарушений требований к организации и осуществлению контроля (надзора)  решения по результатам  КНМ подлежат </a:t>
            </a:r>
            <a:r>
              <a:rPr lang="ru-RU" sz="2000" b="1" dirty="0" smtClean="0">
                <a:solidFill>
                  <a:srgbClr val="C00000"/>
                </a:solidFill>
              </a:rPr>
              <a:t>отмене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8981" y="3627447"/>
            <a:ext cx="3174276" cy="99680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КНО,  проводившим КНМ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03810" y="3627447"/>
            <a:ext cx="3061064" cy="99680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вышестоящим КНО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412480" y="3670829"/>
            <a:ext cx="3439886" cy="89246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удом, в том числе по представлению (заявлению) прокурора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844941" y="3003885"/>
            <a:ext cx="641248" cy="615265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915495" y="3003885"/>
            <a:ext cx="641248" cy="615265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845148" y="3003885"/>
            <a:ext cx="641248" cy="615265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915495" y="4684227"/>
            <a:ext cx="641248" cy="615265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8981" y="5359468"/>
            <a:ext cx="3174276" cy="89246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ешение о признании результатов </a:t>
            </a:r>
            <a:r>
              <a:rPr lang="ru-RU" b="1" dirty="0" smtClean="0">
                <a:solidFill>
                  <a:srgbClr val="C00000"/>
                </a:solidFill>
              </a:rPr>
              <a:t>недействительными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510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89166"/>
          </a:xfrm>
          <a:solidFill>
            <a:schemeClr val="tx2">
              <a:lumMod val="75000"/>
              <a:alpha val="69000"/>
            </a:schemeClr>
          </a:solidFill>
          <a:ln w="57150">
            <a:noFill/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Результаты контрольных (надзорных) мероприятий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836022" y="1750424"/>
            <a:ext cx="10380617" cy="4563290"/>
          </a:xfrm>
          <a:solidFill>
            <a:schemeClr val="tx2">
              <a:lumMod val="75000"/>
            </a:schemeClr>
          </a:solidFill>
          <a:ln w="57150"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endParaRPr lang="ru-RU" b="1" dirty="0" smtClean="0"/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оценка соблюдения КЛ ОТ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создание условий для предупреждения нарушений  ОТ и (или) прекращения их нарушений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восстановление нарушенного положения</a:t>
            </a:r>
          </a:p>
          <a:p>
            <a:pPr marL="285750" indent="-285750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bg1"/>
                </a:solidFill>
              </a:rPr>
              <a:t>направление уполномоченным органам или должностным лицам информации для рассмотрения вопроса о привлечении к ответственности и (или) применение КНО мер по недопущению (прекращению) причинения вреда (ущерба) охраняемым законом ценностям, в том числе обращение в суд с требованием о принудительном отзыве продукции (товаров),о запрете эксплуатации (использования) зданий, строений, сооружений, помещений, оборудования, транспортных средств и т.д., о доведении до сведения граждан, организаций любым доступным способом информации о наличии угрозы причинения вреда (ущерба) охраняемым законом ценностям и способах ее предотвращения (при наличии угрозы)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722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79755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Акт контрольного (надзорного) мероприятия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1521" y="5280207"/>
            <a:ext cx="4519747" cy="1063869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указывается </a:t>
            </a:r>
            <a:r>
              <a:rPr lang="ru-RU" sz="1600" b="1" dirty="0" smtClean="0">
                <a:solidFill>
                  <a:srgbClr val="C00000"/>
                </a:solidFill>
              </a:rPr>
              <a:t>факт устранения </a:t>
            </a:r>
            <a:r>
              <a:rPr lang="ru-RU" sz="1600" b="1" dirty="0" smtClean="0">
                <a:solidFill>
                  <a:schemeClr val="tx1"/>
                </a:solidFill>
              </a:rPr>
              <a:t>нарушения ОТ (при устранении до окончания КНМ)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83383" y="4358523"/>
            <a:ext cx="4746171" cy="1640079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приобщаются: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документы</a:t>
            </a:r>
            <a:r>
              <a:rPr lang="ru-RU" sz="1600" b="1" dirty="0">
                <a:solidFill>
                  <a:schemeClr val="tx1"/>
                </a:solidFill>
              </a:rPr>
              <a:t>, </a:t>
            </a:r>
            <a:r>
              <a:rPr lang="ru-RU" sz="1600" b="1" dirty="0" smtClean="0">
                <a:solidFill>
                  <a:schemeClr val="tx1"/>
                </a:solidFill>
              </a:rPr>
              <a:t>материалы</a:t>
            </a:r>
            <a:r>
              <a:rPr lang="ru-RU" sz="1600" b="1" dirty="0">
                <a:solidFill>
                  <a:schemeClr val="tx1"/>
                </a:solidFill>
              </a:rPr>
              <a:t>, </a:t>
            </a:r>
            <a:r>
              <a:rPr lang="ru-RU" sz="1600" b="1" dirty="0" smtClean="0">
                <a:solidFill>
                  <a:schemeClr val="tx1"/>
                </a:solidFill>
              </a:rPr>
              <a:t>доказывающие нарушения ОТ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chemeClr val="tx1"/>
                </a:solidFill>
              </a:rPr>
              <a:t>з</a:t>
            </a:r>
            <a:r>
              <a:rPr lang="ru-RU" sz="1600" b="1" dirty="0" smtClean="0">
                <a:solidFill>
                  <a:schemeClr val="tx1"/>
                </a:solidFill>
              </a:rPr>
              <a:t>аполненные проверочные листы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31520" y="1839332"/>
            <a:ext cx="10371909" cy="147982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составляется по окончании: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КНМ с </a:t>
            </a:r>
            <a:r>
              <a:rPr lang="ru-RU" sz="1600" b="1" dirty="0" smtClean="0">
                <a:solidFill>
                  <a:srgbClr val="C00000"/>
                </a:solidFill>
              </a:rPr>
              <a:t>взаимодействием</a:t>
            </a:r>
            <a:endParaRPr lang="ru-RU" sz="16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КНМ </a:t>
            </a:r>
            <a:r>
              <a:rPr lang="ru-RU" sz="1600" b="1" dirty="0" smtClean="0">
                <a:solidFill>
                  <a:srgbClr val="C00000"/>
                </a:solidFill>
              </a:rPr>
              <a:t>без взаимодействия </a:t>
            </a:r>
            <a:r>
              <a:rPr lang="ru-RU" sz="1600" b="1" dirty="0" smtClean="0">
                <a:solidFill>
                  <a:schemeClr val="tx1"/>
                </a:solidFill>
              </a:rPr>
              <a:t>(при выявлении нарушений ОТ и в иных случаях, предусмотренным положением о виде контроля)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1521" y="3872743"/>
            <a:ext cx="4519747" cy="971560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указывается </a:t>
            </a:r>
            <a:r>
              <a:rPr lang="ru-RU" sz="1600" b="1" dirty="0" smtClean="0">
                <a:solidFill>
                  <a:srgbClr val="C00000"/>
                </a:solidFill>
              </a:rPr>
              <a:t>каждое нарушенное ОТ</a:t>
            </a:r>
            <a:r>
              <a:rPr lang="ru-RU" sz="1600" b="1" dirty="0" smtClean="0">
                <a:solidFill>
                  <a:schemeClr val="tx1"/>
                </a:solidFill>
              </a:rPr>
              <a:t>, НПА и его структурная единица, которыми установлено данное ОТ</a:t>
            </a:r>
          </a:p>
          <a:p>
            <a:r>
              <a:rPr lang="ru-RU" sz="1600" b="1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601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79755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Акт контрольного (надзорного) мероприятия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7106" y="2178287"/>
            <a:ext cx="5230848" cy="230662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</a:rPr>
              <a:t>о</a:t>
            </a:r>
            <a:r>
              <a:rPr lang="ru-RU" sz="1600" b="1" dirty="0" smtClean="0">
                <a:solidFill>
                  <a:srgbClr val="C00000"/>
                </a:solidFill>
              </a:rPr>
              <a:t>формляется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 на месте проведения КНМ в день его окончания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не позднее дня, следующего за днем окончания КНМ (если составление на месте невозможно по установленным законом причинам)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в порядке, установленном ФЗ № 248-ФЗ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05303" y="4007087"/>
            <a:ext cx="5031288" cy="230662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направляется </a:t>
            </a:r>
            <a:r>
              <a:rPr lang="ru-RU" sz="1600" b="1" dirty="0" smtClean="0">
                <a:solidFill>
                  <a:srgbClr val="C00000"/>
                </a:solidFill>
              </a:rPr>
              <a:t>в прокуратуру </a:t>
            </a:r>
            <a:r>
              <a:rPr lang="ru-RU" sz="1600" b="1" dirty="0" smtClean="0">
                <a:solidFill>
                  <a:schemeClr val="tx1"/>
                </a:solidFill>
              </a:rPr>
              <a:t>посредством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ЕРКНМ после оформления акта (если КНМ согласовано прокуратурой)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32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874"/>
            <a:ext cx="12192000" cy="1265897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Ознакомление с результатами контрольного (надзорного) мероприятия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4694" y="1814320"/>
            <a:ext cx="4446872" cy="2052960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КЛ (представитель)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знакомится с результатами КНМ на месте его проведения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подписывает акт способом, которым акт изготовлен (если невозможно – в акте делается соответствующая отметка)</a:t>
            </a:r>
            <a:endParaRPr lang="ru-RU" sz="1600" b="1" dirty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09508" y="2840800"/>
            <a:ext cx="5059707" cy="3004458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проведение КНМ (обязательного проф. </a:t>
            </a:r>
            <a:r>
              <a:rPr lang="ru-RU" sz="1600" b="1" dirty="0">
                <a:solidFill>
                  <a:schemeClr val="tx1"/>
                </a:solidFill>
              </a:rPr>
              <a:t>в</a:t>
            </a:r>
            <a:r>
              <a:rPr lang="ru-RU" sz="1600" b="1" dirty="0" smtClean="0">
                <a:solidFill>
                  <a:schemeClr val="tx1"/>
                </a:solidFill>
              </a:rPr>
              <a:t>изита) дистанционно (ВКС, МП «Инспектор» и т.д.) либо составление акта на месте невозможно (особенности КНД </a:t>
            </a:r>
            <a:r>
              <a:rPr lang="ru-RU" sz="1600" b="1" dirty="0">
                <a:solidFill>
                  <a:schemeClr val="tx1"/>
                </a:solidFill>
              </a:rPr>
              <a:t>(отбор проб (образцов), </a:t>
            </a:r>
            <a:r>
              <a:rPr lang="ru-RU" sz="1600" b="1" dirty="0" smtClean="0">
                <a:solidFill>
                  <a:schemeClr val="tx1"/>
                </a:solidFill>
              </a:rPr>
              <a:t>испытание, инструментальное </a:t>
            </a:r>
            <a:r>
              <a:rPr lang="ru-RU" sz="1600" b="1" dirty="0">
                <a:solidFill>
                  <a:schemeClr val="tx1"/>
                </a:solidFill>
              </a:rPr>
              <a:t>обследование</a:t>
            </a:r>
            <a:r>
              <a:rPr lang="ru-RU" sz="1600" b="1" dirty="0" smtClean="0">
                <a:solidFill>
                  <a:schemeClr val="tx1"/>
                </a:solidFill>
              </a:rPr>
              <a:t>, </a:t>
            </a:r>
            <a:r>
              <a:rPr lang="ru-RU" sz="1600" b="1" dirty="0">
                <a:solidFill>
                  <a:schemeClr val="tx1"/>
                </a:solidFill>
              </a:rPr>
              <a:t>экспертиза</a:t>
            </a:r>
            <a:r>
              <a:rPr lang="ru-RU" sz="1600" b="1" dirty="0" smtClean="0">
                <a:solidFill>
                  <a:schemeClr val="tx1"/>
                </a:solidFill>
              </a:rPr>
              <a:t>), в иных случаях, установленных ФЗ № 248-ФЗ – акт направляется КЛ </a:t>
            </a:r>
            <a:r>
              <a:rPr lang="ru-RU" sz="1600" b="1" dirty="0" smtClean="0">
                <a:solidFill>
                  <a:srgbClr val="C00000"/>
                </a:solidFill>
              </a:rPr>
              <a:t>способами</a:t>
            </a:r>
            <a:r>
              <a:rPr lang="ru-RU" sz="1600" b="1" dirty="0" smtClean="0">
                <a:solidFill>
                  <a:schemeClr val="tx1"/>
                </a:solidFill>
              </a:rPr>
              <a:t>, установленными ст. 21 ФЗ № 248-ФЗ </a:t>
            </a:r>
            <a:endParaRPr lang="ru-RU" sz="1600" b="1" dirty="0">
              <a:solidFill>
                <a:schemeClr val="tx1"/>
              </a:solidFill>
            </a:endParaRPr>
          </a:p>
          <a:p>
            <a:pPr algn="ctr"/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69277" y="4397829"/>
            <a:ext cx="4582289" cy="2124891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составление акта на месте проведения КНМ невозможно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или КЛ его не подписывает:</a:t>
            </a:r>
          </a:p>
          <a:p>
            <a:pPr algn="ctr"/>
            <a:endParaRPr lang="ru-RU" sz="1600" b="1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chemeClr val="tx1"/>
                </a:solidFill>
              </a:rPr>
              <a:t>КЛ считается получившим акт в случае его размещения в</a:t>
            </a:r>
            <a:r>
              <a:rPr lang="ru-RU" sz="1600" b="1" dirty="0" smtClean="0">
                <a:solidFill>
                  <a:srgbClr val="C00000"/>
                </a:solidFill>
              </a:rPr>
              <a:t> ЕРКНМ </a:t>
            </a:r>
            <a:r>
              <a:rPr lang="ru-RU" sz="1600" b="1" dirty="0" smtClean="0">
                <a:solidFill>
                  <a:schemeClr val="tx1"/>
                </a:solidFill>
              </a:rPr>
              <a:t>и получения </a:t>
            </a:r>
            <a:r>
              <a:rPr lang="ru-RU" sz="1600" b="1" dirty="0" smtClean="0">
                <a:solidFill>
                  <a:srgbClr val="C00000"/>
                </a:solidFill>
              </a:rPr>
              <a:t>уведомления</a:t>
            </a:r>
            <a:r>
              <a:rPr lang="ru-RU" sz="1600" b="1" dirty="0" smtClean="0">
                <a:solidFill>
                  <a:schemeClr val="tx1"/>
                </a:solidFill>
              </a:rPr>
              <a:t> об этом</a:t>
            </a:r>
          </a:p>
        </p:txBody>
      </p:sp>
    </p:spTree>
    <p:extLst>
      <p:ext uri="{BB962C8B-B14F-4D97-AF65-F5344CB8AC3E}">
        <p14:creationId xmlns:p14="http://schemas.microsoft.com/office/powerpoint/2010/main" val="209262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33903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Решения, принимаемые по результатам контрольного (надзорного) мероприятия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5062" y="2402879"/>
            <a:ext cx="4685211" cy="1931810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после оформления акта выдать КЛ </a:t>
            </a:r>
            <a:r>
              <a:rPr lang="ru-RU" sz="1600" b="1" dirty="0" smtClean="0">
                <a:solidFill>
                  <a:srgbClr val="C00000"/>
                </a:solidFill>
              </a:rPr>
              <a:t>предписание</a:t>
            </a:r>
            <a:r>
              <a:rPr lang="ru-RU" sz="1600" b="1" dirty="0" smtClean="0">
                <a:solidFill>
                  <a:schemeClr val="tx1"/>
                </a:solidFill>
              </a:rPr>
              <a:t> об устранении выявленных нарушений ОТ с указанием разумных сроков их устранения, других мероприятий, предусмотренных ФЗ о виде контроля</a:t>
            </a:r>
          </a:p>
          <a:p>
            <a:pPr algn="just"/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85602" y="1614066"/>
            <a:ext cx="9442382" cy="429583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выявлении нарушения ОТ </a:t>
            </a:r>
            <a:r>
              <a:rPr lang="ru-RU" b="1" dirty="0" smtClean="0">
                <a:solidFill>
                  <a:srgbClr val="C00000"/>
                </a:solidFill>
              </a:rPr>
              <a:t>КНО обязан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ru-RU" sz="1600" b="1" dirty="0" smtClean="0">
              <a:solidFill>
                <a:schemeClr val="tx1"/>
              </a:solidFill>
            </a:endParaRPr>
          </a:p>
          <a:p>
            <a:pPr algn="ctr"/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87291" y="4671741"/>
            <a:ext cx="5364480" cy="1851381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выдать </a:t>
            </a:r>
            <a:r>
              <a:rPr lang="ru-RU" sz="1600" b="1" dirty="0" smtClean="0">
                <a:solidFill>
                  <a:srgbClr val="C00000"/>
                </a:solidFill>
              </a:rPr>
              <a:t>рекомендации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по соблюдению ОТ, проведении иных мероприятий, направленных на профилактику </a:t>
            </a:r>
            <a:r>
              <a:rPr lang="ru-RU" sz="1600" b="1" dirty="0" smtClean="0">
                <a:solidFill>
                  <a:schemeClr val="tx1"/>
                </a:solidFill>
              </a:rPr>
              <a:t>рисков</a:t>
            </a:r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75062" y="4693919"/>
            <a:ext cx="4685211" cy="1874518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принять меры  </a:t>
            </a:r>
            <a:r>
              <a:rPr lang="ru-RU" sz="1600" b="1" dirty="0">
                <a:solidFill>
                  <a:schemeClr val="tx1"/>
                </a:solidFill>
              </a:rPr>
              <a:t>по обеспечению </a:t>
            </a:r>
            <a:r>
              <a:rPr lang="ru-RU" sz="1600" b="1" dirty="0" smtClean="0">
                <a:solidFill>
                  <a:schemeClr val="tx1"/>
                </a:solidFill>
              </a:rPr>
              <a:t>исполнения </a:t>
            </a:r>
            <a:r>
              <a:rPr lang="ru-RU" sz="1600" b="1" dirty="0" smtClean="0">
                <a:solidFill>
                  <a:srgbClr val="C00000"/>
                </a:solidFill>
              </a:rPr>
              <a:t>предписания</a:t>
            </a:r>
            <a:r>
              <a:rPr lang="ru-RU" sz="1600" b="1" dirty="0" smtClean="0">
                <a:solidFill>
                  <a:schemeClr val="tx1"/>
                </a:solidFill>
              </a:rPr>
              <a:t> (при его неисполнении), в том числе обратиться </a:t>
            </a:r>
            <a:r>
              <a:rPr lang="ru-RU" sz="1600" b="1" dirty="0">
                <a:solidFill>
                  <a:schemeClr val="tx1"/>
                </a:solidFill>
              </a:rPr>
              <a:t>в суд с требованием о принудительном исполнении предписания (если </a:t>
            </a:r>
            <a:r>
              <a:rPr lang="ru-RU" sz="1600" b="1" dirty="0" smtClean="0">
                <a:solidFill>
                  <a:schemeClr val="tx1"/>
                </a:solidFill>
              </a:rPr>
              <a:t>предусмотрено законом)</a:t>
            </a:r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7291" y="2402880"/>
            <a:ext cx="5364480" cy="1931809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r>
              <a:rPr lang="ru-RU" sz="1600" b="1" dirty="0">
                <a:solidFill>
                  <a:schemeClr val="tx1"/>
                </a:solidFill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</a:rPr>
              <a:t>ринять </a:t>
            </a:r>
            <a:r>
              <a:rPr lang="ru-RU" sz="1600" b="1" dirty="0">
                <a:solidFill>
                  <a:schemeClr val="tx1"/>
                </a:solidFill>
              </a:rPr>
              <a:t>меры по </a:t>
            </a:r>
            <a:r>
              <a:rPr lang="ru-RU" sz="1600" b="1" dirty="0">
                <a:solidFill>
                  <a:srgbClr val="C00000"/>
                </a:solidFill>
              </a:rPr>
              <a:t>контролю</a:t>
            </a:r>
            <a:r>
              <a:rPr lang="ru-RU" sz="1600" b="1" dirty="0">
                <a:solidFill>
                  <a:schemeClr val="tx1"/>
                </a:solidFill>
              </a:rPr>
              <a:t> за устранением </a:t>
            </a:r>
            <a:r>
              <a:rPr lang="ru-RU" sz="1600" b="1" dirty="0" smtClean="0">
                <a:solidFill>
                  <a:schemeClr val="tx1"/>
                </a:solidFill>
              </a:rPr>
              <a:t>(предупреждением) нарушений ОТ, </a:t>
            </a:r>
            <a:r>
              <a:rPr lang="ru-RU" sz="1600" b="1" dirty="0">
                <a:solidFill>
                  <a:schemeClr val="tx1"/>
                </a:solidFill>
              </a:rPr>
              <a:t>предотвращению возможного причинения вреда (ущерба) охраняемым законом </a:t>
            </a:r>
            <a:r>
              <a:rPr lang="ru-RU" sz="1600" b="1" dirty="0" smtClean="0">
                <a:solidFill>
                  <a:schemeClr val="tx1"/>
                </a:solidFill>
              </a:rPr>
              <a:t>ценностям</a:t>
            </a:r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528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4034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Решения, принимаемые по результатам контрольного (надзорного) мероприятия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91826" y="1614008"/>
            <a:ext cx="9442382" cy="429583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выявлении нарушения ОТ </a:t>
            </a:r>
            <a:r>
              <a:rPr lang="ru-RU" b="1" dirty="0" smtClean="0">
                <a:solidFill>
                  <a:srgbClr val="C00000"/>
                </a:solidFill>
              </a:rPr>
              <a:t>КНО обязан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ru-RU" sz="1600" b="1" dirty="0" smtClean="0">
              <a:solidFill>
                <a:schemeClr val="tx1"/>
              </a:solidFill>
            </a:endParaRPr>
          </a:p>
          <a:p>
            <a:pPr algn="ctr"/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07839" y="2420982"/>
            <a:ext cx="4905343" cy="248194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  <a:p>
            <a:pPr algn="ctr"/>
            <a:endParaRPr lang="ru-RU" sz="1600" b="1" dirty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rgbClr val="C00000"/>
                </a:solidFill>
              </a:rPr>
              <a:t>направить информацию </a:t>
            </a:r>
            <a:r>
              <a:rPr lang="ru-RU" sz="1600" b="1" dirty="0" smtClean="0">
                <a:solidFill>
                  <a:schemeClr val="tx1"/>
                </a:solidFill>
              </a:rPr>
              <a:t>о признаках преступления (адм. </a:t>
            </a:r>
            <a:r>
              <a:rPr lang="ru-RU" sz="1600" b="1" dirty="0">
                <a:solidFill>
                  <a:schemeClr val="tx1"/>
                </a:solidFill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</a:rPr>
              <a:t>равонарушения) в </a:t>
            </a:r>
            <a:r>
              <a:rPr lang="ru-RU" sz="1600" b="1" dirty="0">
                <a:solidFill>
                  <a:schemeClr val="tx1"/>
                </a:solidFill>
              </a:rPr>
              <a:t>соответствующий гос. орган или (при наличии полномочий) принять меры по привлечению виновных </a:t>
            </a:r>
            <a:r>
              <a:rPr lang="ru-RU" sz="1600" b="1" dirty="0" smtClean="0">
                <a:solidFill>
                  <a:schemeClr val="tx1"/>
                </a:solidFill>
              </a:rPr>
              <a:t>лиц к ответственности (исключение:  меры административной ответственности не применяются при исполнении КЛ предписания) 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07839" y="5477691"/>
            <a:ext cx="4905343" cy="1158241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  <a:p>
            <a:r>
              <a:rPr lang="ru-RU" sz="1600" b="1" dirty="0" smtClean="0">
                <a:solidFill>
                  <a:schemeClr val="tx1"/>
                </a:solidFill>
              </a:rPr>
              <a:t>иные решения, предусмотренные </a:t>
            </a:r>
            <a:r>
              <a:rPr lang="ru-RU" sz="1600" b="1" dirty="0" smtClean="0">
                <a:solidFill>
                  <a:srgbClr val="C00000"/>
                </a:solidFill>
              </a:rPr>
              <a:t>ФЗ </a:t>
            </a:r>
            <a:r>
              <a:rPr lang="ru-RU" sz="1600" b="1" dirty="0" smtClean="0">
                <a:solidFill>
                  <a:schemeClr val="tx1"/>
                </a:solidFill>
              </a:rPr>
              <a:t>о виде контроля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5394" y="2420982"/>
            <a:ext cx="4972595" cy="4214949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C00000"/>
                </a:solidFill>
              </a:rPr>
              <a:t>незамедлительно</a:t>
            </a:r>
            <a:r>
              <a:rPr lang="ru-RU" sz="1600" b="1" dirty="0" smtClean="0">
                <a:solidFill>
                  <a:schemeClr val="tx1"/>
                </a:solidFill>
              </a:rPr>
              <a:t> принять </a:t>
            </a:r>
            <a:r>
              <a:rPr lang="ru-RU" sz="1600" b="1" dirty="0">
                <a:solidFill>
                  <a:schemeClr val="tx1"/>
                </a:solidFill>
              </a:rPr>
              <a:t>меры по недопущению </a:t>
            </a:r>
            <a:r>
              <a:rPr lang="ru-RU" sz="1600" b="1" dirty="0" smtClean="0">
                <a:solidFill>
                  <a:schemeClr val="tx1"/>
                </a:solidFill>
              </a:rPr>
              <a:t>(прекращению) причинения вреда </a:t>
            </a:r>
            <a:r>
              <a:rPr lang="ru-RU" sz="1600" b="1" dirty="0">
                <a:solidFill>
                  <a:schemeClr val="tx1"/>
                </a:solidFill>
              </a:rPr>
              <a:t>(ущерба) </a:t>
            </a:r>
            <a:r>
              <a:rPr lang="ru-RU" sz="1600" b="1" dirty="0" smtClean="0">
                <a:solidFill>
                  <a:schemeClr val="tx1"/>
                </a:solidFill>
              </a:rPr>
              <a:t>охраняемым законом ценностям, в том числе обращение </a:t>
            </a:r>
            <a:r>
              <a:rPr lang="ru-RU" sz="1600" b="1" dirty="0">
                <a:solidFill>
                  <a:schemeClr val="tx1"/>
                </a:solidFill>
              </a:rPr>
              <a:t>в суд с </a:t>
            </a:r>
            <a:r>
              <a:rPr lang="ru-RU" sz="1600" b="1" dirty="0" smtClean="0">
                <a:solidFill>
                  <a:schemeClr val="tx1"/>
                </a:solidFill>
              </a:rPr>
              <a:t>требованием о </a:t>
            </a:r>
            <a:r>
              <a:rPr lang="ru-RU" sz="1600" b="1" dirty="0">
                <a:solidFill>
                  <a:schemeClr val="tx1"/>
                </a:solidFill>
              </a:rPr>
              <a:t>принудительном отзыве продукции (товаров), представляющей </a:t>
            </a:r>
            <a:r>
              <a:rPr lang="ru-RU" sz="1600" b="1" dirty="0" smtClean="0">
                <a:solidFill>
                  <a:schemeClr val="tx1"/>
                </a:solidFill>
              </a:rPr>
              <a:t>опасность, </a:t>
            </a:r>
            <a:r>
              <a:rPr lang="ru-RU" sz="1600" b="1" dirty="0">
                <a:solidFill>
                  <a:schemeClr val="tx1"/>
                </a:solidFill>
              </a:rPr>
              <a:t>о запрете эксплуатации (использования) зданий, строений, сооружений, помещений, оборудования, транспортных средств и </a:t>
            </a:r>
            <a:r>
              <a:rPr lang="ru-RU" sz="1600" b="1" dirty="0" smtClean="0">
                <a:solidFill>
                  <a:schemeClr val="tx1"/>
                </a:solidFill>
              </a:rPr>
              <a:t>т.д., о доведении до граждан</a:t>
            </a:r>
            <a:r>
              <a:rPr lang="ru-RU" sz="1600" b="1" dirty="0">
                <a:solidFill>
                  <a:schemeClr val="tx1"/>
                </a:solidFill>
              </a:rPr>
              <a:t>, организаций </a:t>
            </a:r>
            <a:r>
              <a:rPr lang="ru-RU" sz="1600" b="1" dirty="0" smtClean="0">
                <a:solidFill>
                  <a:schemeClr val="tx1"/>
                </a:solidFill>
              </a:rPr>
              <a:t>информации </a:t>
            </a:r>
            <a:r>
              <a:rPr lang="ru-RU" sz="1600" b="1" dirty="0">
                <a:solidFill>
                  <a:schemeClr val="tx1"/>
                </a:solidFill>
              </a:rPr>
              <a:t>о наличии угрозы причинения вреда (ущерба) </a:t>
            </a:r>
            <a:r>
              <a:rPr lang="ru-RU" sz="1600" b="1" dirty="0" smtClean="0">
                <a:solidFill>
                  <a:schemeClr val="tx1"/>
                </a:solidFill>
              </a:rPr>
              <a:t>и </a:t>
            </a:r>
            <a:r>
              <a:rPr lang="ru-RU" sz="1600" b="1" dirty="0">
                <a:solidFill>
                  <a:schemeClr val="tx1"/>
                </a:solidFill>
              </a:rPr>
              <a:t>способах ее предотвращения </a:t>
            </a:r>
            <a:r>
              <a:rPr lang="ru-RU" sz="1600" b="1" dirty="0" smtClean="0">
                <a:solidFill>
                  <a:schemeClr val="tx1"/>
                </a:solidFill>
              </a:rPr>
              <a:t>(при наличии угрозы)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70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33903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Решения по результатам контрольного (надзорного) мероприятия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07523" y="1950720"/>
            <a:ext cx="9442382" cy="539932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</a:t>
            </a:r>
            <a:r>
              <a:rPr lang="ru-RU" b="1" dirty="0" smtClean="0">
                <a:solidFill>
                  <a:srgbClr val="C00000"/>
                </a:solidFill>
              </a:rPr>
              <a:t>отсутствии нарушений ОТ</a:t>
            </a:r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48239" y="2940979"/>
            <a:ext cx="3118584" cy="80989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инспектор может</a:t>
            </a: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07523" y="2954722"/>
            <a:ext cx="3021083" cy="80989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езультаты вносятся в ЕРКНМ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306706" y="4289653"/>
            <a:ext cx="2953477" cy="188019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провести иные мероприятия, направленные на профилактику рисков причинения вреда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17163" y="4289653"/>
            <a:ext cx="3023102" cy="188019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выдать рекомендации по соблюдению ОТ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2881641" y="2560320"/>
            <a:ext cx="472845" cy="32473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7776754" y="2560320"/>
            <a:ext cx="461555" cy="32473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088777" y="3834289"/>
            <a:ext cx="513806" cy="37195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8673737" y="3823063"/>
            <a:ext cx="522514" cy="39440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01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5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5136"/>
          </a:xfrm>
          <a:solidFill>
            <a:schemeClr val="tx2">
              <a:lumMod val="75000"/>
              <a:alpha val="69000"/>
            </a:schemeClr>
          </a:solidFill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Предписания об устранении выявленных нарушений ОТ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80786" y="1643852"/>
            <a:ext cx="9708785" cy="827314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основание</a:t>
            </a:r>
            <a:r>
              <a:rPr lang="ru-RU" b="1" dirty="0" smtClean="0">
                <a:solidFill>
                  <a:schemeClr val="tx1"/>
                </a:solidFill>
              </a:rPr>
              <a:t>: </a:t>
            </a:r>
            <a:r>
              <a:rPr lang="ru-RU" b="1" dirty="0" err="1" smtClean="0">
                <a:solidFill>
                  <a:schemeClr val="tx1"/>
                </a:solidFill>
              </a:rPr>
              <a:t>неустранение</a:t>
            </a:r>
            <a:r>
              <a:rPr lang="ru-RU" b="1" dirty="0" smtClean="0">
                <a:solidFill>
                  <a:schemeClr val="tx1"/>
                </a:solidFill>
              </a:rPr>
              <a:t> выявленных нарушений ОТ до окончания КНМ (обязательного проф. визита, завершение КНД в рамках спец. </a:t>
            </a:r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ежима ГКН)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902618" y="2684356"/>
            <a:ext cx="3118584" cy="64288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рок устранения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29601" y="3944582"/>
            <a:ext cx="2337459" cy="642887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содержит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75887" y="5135952"/>
            <a:ext cx="3118584" cy="1466713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перечень рекомендованных мероприятий по устранению нарушения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15291" y="3184163"/>
            <a:ext cx="2657347" cy="245581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</a:t>
            </a:r>
            <a:r>
              <a:rPr lang="ru-RU" b="1" dirty="0" smtClean="0">
                <a:solidFill>
                  <a:schemeClr val="tx1"/>
                </a:solidFill>
              </a:rPr>
              <a:t>писание каждого выявленного нарушения ОТ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(с указанием структурных единиц НПА)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48185" y="3184163"/>
            <a:ext cx="2975892" cy="2455816"/>
          </a:xfrm>
          <a:prstGeom prst="roundRect">
            <a:avLst/>
          </a:prstGeom>
          <a:gradFill flip="none" rotWithShape="1">
            <a:gsLst>
              <a:gs pos="62000">
                <a:schemeClr val="tx2">
                  <a:lumMod val="20000"/>
                  <a:lumOff val="80000"/>
                </a:schemeClr>
              </a:gs>
              <a:gs pos="8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перечень рекомендуемых сведений, подлежащих представлению для подтверждения устранения нарушения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5918449" y="4648151"/>
            <a:ext cx="700065" cy="427118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flipV="1">
            <a:off x="5977266" y="3366450"/>
            <a:ext cx="641248" cy="470069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7611291" y="4029616"/>
            <a:ext cx="566361" cy="575804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flipH="1">
            <a:off x="4296276" y="3989200"/>
            <a:ext cx="606342" cy="598269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801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Override1.xml><?xml version="1.0" encoding="utf-8"?>
<a:themeOverride xmlns:a="http://schemas.openxmlformats.org/drawingml/2006/main">
  <a:clrScheme name="Ион (конференц-зал)">
    <a:dk1>
      <a:sysClr val="windowText" lastClr="000000"/>
    </a:dk1>
    <a:lt1>
      <a:sysClr val="window" lastClr="FFFFFF"/>
    </a:lt1>
    <a:dk2>
      <a:srgbClr val="0E5580"/>
    </a:dk2>
    <a:lt2>
      <a:srgbClr val="EBEBEB"/>
    </a:lt2>
    <a:accent1>
      <a:srgbClr val="ACD433"/>
    </a:accent1>
    <a:accent2>
      <a:srgbClr val="E6C133"/>
    </a:accent2>
    <a:accent3>
      <a:srgbClr val="EF7A24"/>
    </a:accent3>
    <a:accent4>
      <a:srgbClr val="5AA0F5"/>
    </a:accent4>
    <a:accent5>
      <a:srgbClr val="75CEEC"/>
    </a:accent5>
    <a:accent6>
      <a:srgbClr val="65D6A0"/>
    </a:accent6>
    <a:hlink>
      <a:srgbClr val="C4E46E"/>
    </a:hlink>
    <a:folHlink>
      <a:srgbClr val="BDE0FB"/>
    </a:folHlink>
  </a:clrScheme>
</a:themeOverride>
</file>

<file path=ppt/theme/themeOverride2.xml><?xml version="1.0" encoding="utf-8"?>
<a:themeOverride xmlns:a="http://schemas.openxmlformats.org/drawingml/2006/main">
  <a:clrScheme name="Ион (конференц-зал)">
    <a:dk1>
      <a:sysClr val="windowText" lastClr="000000"/>
    </a:dk1>
    <a:lt1>
      <a:sysClr val="window" lastClr="FFFFFF"/>
    </a:lt1>
    <a:dk2>
      <a:srgbClr val="0E5580"/>
    </a:dk2>
    <a:lt2>
      <a:srgbClr val="EBEBEB"/>
    </a:lt2>
    <a:accent1>
      <a:srgbClr val="ACD433"/>
    </a:accent1>
    <a:accent2>
      <a:srgbClr val="E6C133"/>
    </a:accent2>
    <a:accent3>
      <a:srgbClr val="EF7A24"/>
    </a:accent3>
    <a:accent4>
      <a:srgbClr val="5AA0F5"/>
    </a:accent4>
    <a:accent5>
      <a:srgbClr val="75CEEC"/>
    </a:accent5>
    <a:accent6>
      <a:srgbClr val="65D6A0"/>
    </a:accent6>
    <a:hlink>
      <a:srgbClr val="C4E46E"/>
    </a:hlink>
    <a:folHlink>
      <a:srgbClr val="BDE0FB"/>
    </a:folHlink>
  </a:clrScheme>
</a:themeOverride>
</file>

<file path=ppt/theme/themeOverride3.xml><?xml version="1.0" encoding="utf-8"?>
<a:themeOverride xmlns:a="http://schemas.openxmlformats.org/drawingml/2006/main">
  <a:clrScheme name="Ион (конференц-зал)">
    <a:dk1>
      <a:sysClr val="windowText" lastClr="000000"/>
    </a:dk1>
    <a:lt1>
      <a:sysClr val="window" lastClr="FFFFFF"/>
    </a:lt1>
    <a:dk2>
      <a:srgbClr val="0E5580"/>
    </a:dk2>
    <a:lt2>
      <a:srgbClr val="EBEBEB"/>
    </a:lt2>
    <a:accent1>
      <a:srgbClr val="ACD433"/>
    </a:accent1>
    <a:accent2>
      <a:srgbClr val="E6C133"/>
    </a:accent2>
    <a:accent3>
      <a:srgbClr val="EF7A24"/>
    </a:accent3>
    <a:accent4>
      <a:srgbClr val="5AA0F5"/>
    </a:accent4>
    <a:accent5>
      <a:srgbClr val="75CEEC"/>
    </a:accent5>
    <a:accent6>
      <a:srgbClr val="65D6A0"/>
    </a:accent6>
    <a:hlink>
      <a:srgbClr val="C4E46E"/>
    </a:hlink>
    <a:folHlink>
      <a:srgbClr val="BDE0FB"/>
    </a:folHlink>
  </a:clrScheme>
</a:themeOverride>
</file>

<file path=ppt/theme/themeOverride4.xml><?xml version="1.0" encoding="utf-8"?>
<a:themeOverride xmlns:a="http://schemas.openxmlformats.org/drawingml/2006/main">
  <a:clrScheme name="Ион (конференц-зал)">
    <a:dk1>
      <a:sysClr val="windowText" lastClr="000000"/>
    </a:dk1>
    <a:lt1>
      <a:sysClr val="window" lastClr="FFFFFF"/>
    </a:lt1>
    <a:dk2>
      <a:srgbClr val="0E5580"/>
    </a:dk2>
    <a:lt2>
      <a:srgbClr val="EBEBEB"/>
    </a:lt2>
    <a:accent1>
      <a:srgbClr val="ACD433"/>
    </a:accent1>
    <a:accent2>
      <a:srgbClr val="E6C133"/>
    </a:accent2>
    <a:accent3>
      <a:srgbClr val="EF7A24"/>
    </a:accent3>
    <a:accent4>
      <a:srgbClr val="5AA0F5"/>
    </a:accent4>
    <a:accent5>
      <a:srgbClr val="75CEEC"/>
    </a:accent5>
    <a:accent6>
      <a:srgbClr val="65D6A0"/>
    </a:accent6>
    <a:hlink>
      <a:srgbClr val="C4E46E"/>
    </a:hlink>
    <a:folHlink>
      <a:srgbClr val="BDE0F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2449</TotalTime>
  <Words>1334</Words>
  <Application>Microsoft Office PowerPoint</Application>
  <PresentationFormat>Широкоэкранный</PresentationFormat>
  <Paragraphs>155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Trebuchet MS</vt:lpstr>
      <vt:lpstr>Wingdings</vt:lpstr>
      <vt:lpstr>Wingdings 3</vt:lpstr>
      <vt:lpstr>Ион (конференц-зал)</vt:lpstr>
      <vt:lpstr>Результаты контрольных (надзорных) мероприятий</vt:lpstr>
      <vt:lpstr>Результаты контрольных (надзорных) мероприятий</vt:lpstr>
      <vt:lpstr>Акт контрольного (надзорного) мероприятия</vt:lpstr>
      <vt:lpstr>Акт контрольного (надзорного) мероприятия</vt:lpstr>
      <vt:lpstr>Ознакомление с результатами контрольного (надзорного) мероприятия</vt:lpstr>
      <vt:lpstr>Решения, принимаемые по результатам контрольного (надзорного) мероприятия</vt:lpstr>
      <vt:lpstr>Решения, принимаемые по результатам контрольного (надзорного) мероприятия</vt:lpstr>
      <vt:lpstr>Решения по результатам контрольного (надзорного) мероприятия</vt:lpstr>
      <vt:lpstr>Предписания об устранении выявленных нарушений ОТ</vt:lpstr>
      <vt:lpstr>Соглашение о надлежащем устранении выявленных нарушений ОТ</vt:lpstr>
      <vt:lpstr>Соглашение о надлежащем устранении выявленных нарушений ОТ</vt:lpstr>
      <vt:lpstr>Соглашение о надлежащем устранении выявленных нарушений ОТ</vt:lpstr>
      <vt:lpstr>Соглашение о надлежащем устранении выявленных нарушений ОТ</vt:lpstr>
      <vt:lpstr>Соглашение о надлежащем устранении выявленных нарушений ОТ</vt:lpstr>
      <vt:lpstr>Соглашение о надлежащем устранении выявленных нарушений ОТ</vt:lpstr>
      <vt:lpstr>Грубые нарушения требований к организации и осуществлению контроля (надзора)</vt:lpstr>
      <vt:lpstr>Недействительность результатов контрольного (надзорного) мероприятия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User_501_1</dc:creator>
  <cp:lastModifiedBy>User_501_1</cp:lastModifiedBy>
  <cp:revision>205</cp:revision>
  <dcterms:created xsi:type="dcterms:W3CDTF">2026-04-28T13:42:16Z</dcterms:created>
  <dcterms:modified xsi:type="dcterms:W3CDTF">2026-05-19T16:15:03Z</dcterms:modified>
</cp:coreProperties>
</file>