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3E9"/>
    <a:srgbClr val="FBE8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957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89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36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945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9593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917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2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89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97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03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86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99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6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77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2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53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AED1E-B13F-445E-92BA-87AC8BD8BD34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BBE2EA9-C7C9-4A04-849C-4521786E19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78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RZR&amp;n=508984&amp;dst=101392" TargetMode="Externa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Профилактические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algn="r">
              <a:buClr>
                <a:srgbClr val="90C226"/>
              </a:buClr>
              <a:buSzPct val="80000"/>
            </a:pPr>
            <a:r>
              <a:rPr lang="ru-RU" b="1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Памятка по Федеральному закону от 31.07.2020 </a:t>
            </a:r>
            <a:r>
              <a:rPr lang="en-US" b="1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N 248-</a:t>
            </a:r>
            <a:r>
              <a:rPr lang="ru-RU" b="1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ФЗ "О государственном контроле (надзоре) и муниципальном контроле в Российской Федерации"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10168" y="256927"/>
            <a:ext cx="5112603" cy="133124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>
              <a:spcBef>
                <a:spcPts val="0"/>
              </a:spcBef>
              <a:buClrTx/>
            </a:pPr>
            <a:r>
              <a:rPr lang="ru-RU" sz="1900" b="1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управление мониторинга </a:t>
            </a:r>
          </a:p>
          <a:p>
            <a:pPr lvl="0" defTabSz="914400">
              <a:spcBef>
                <a:spcPts val="0"/>
              </a:spcBef>
              <a:buClrTx/>
            </a:pPr>
            <a:r>
              <a:rPr lang="ru-RU" sz="1900" b="1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контрольно-надзорной деятельности </a:t>
            </a:r>
          </a:p>
          <a:p>
            <a:pPr lvl="0" defTabSz="914400">
              <a:spcBef>
                <a:spcPts val="0"/>
              </a:spcBef>
              <a:buClrTx/>
            </a:pPr>
            <a:r>
              <a:rPr lang="ru-RU" sz="1900" b="1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Министерства экономического развития, </a:t>
            </a:r>
          </a:p>
          <a:p>
            <a:pPr lvl="0" defTabSz="914400">
              <a:spcBef>
                <a:spcPts val="0"/>
              </a:spcBef>
              <a:buClrTx/>
            </a:pPr>
            <a:r>
              <a:rPr lang="ru-RU" sz="1900" b="1" dirty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занятости населения и туризма Курской области</a:t>
            </a:r>
          </a:p>
          <a:p>
            <a:pPr algn="r">
              <a:buClr>
                <a:srgbClr val="90C226"/>
              </a:buClr>
              <a:buSzPct val="80000"/>
            </a:pPr>
            <a:r>
              <a:rPr lang="ru-RU" b="1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 panose="020B0603020202020204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095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1441019" y="2931809"/>
            <a:ext cx="4285992" cy="1152281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высокая оценка соблюдения ОТ –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декларация соблюдения ОТ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(если предусмотрено положением о виде контроля)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106" y="218173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САМООБСЛЕДОВАНИЕ</a:t>
            </a:r>
            <a:b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10687" y="1219660"/>
            <a:ext cx="4216324" cy="99277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ц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ели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: добровольное определение КЛ уровня соблюдения им ОТ, получение КЛ сведений  о соответствии объектов контроля критериям риска 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51299" y="1224014"/>
            <a:ext cx="4711337" cy="98406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автоматизированном режиме, способом, указанном на сайте КНО, без идентификации пользователя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29529" y="2931809"/>
            <a:ext cx="4633107" cy="1152281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срок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действия декларации – не менее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 и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не более 3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лет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со дня ее регистрации КНО</a:t>
            </a:r>
          </a:p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изменение декларации – в течение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 месяца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со дня изменения соответствующих сведений 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29528" y="4850674"/>
            <a:ext cx="4633107" cy="113440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м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етодические рекомендации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самоообследованию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– КНО (утверждает и размещает на сайте  КНО)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79082" y="4803464"/>
            <a:ext cx="4285992" cy="118161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ри проведении обязательного проф. визита, КНМ выявлены нарушения ОТ, недостоверность сведений при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самообследовании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– декларация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аннулируется</a:t>
            </a:r>
          </a:p>
        </p:txBody>
      </p:sp>
    </p:spTree>
    <p:extLst>
      <p:ext uri="{BB962C8B-B14F-4D97-AF65-F5344CB8AC3E}">
        <p14:creationId xmlns:p14="http://schemas.microsoft.com/office/powerpoint/2010/main" val="3615558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3403874" y="5381439"/>
            <a:ext cx="4646273" cy="1152281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 итогам может быть присвоена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публичная оценка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уровня соблюдения ОТ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106" y="218173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ПРОФИЛАКТИЧЕСКИЙ ВИЗИТ</a:t>
            </a: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10687" y="1219660"/>
            <a:ext cx="4216324" cy="99277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ф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орма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:  профилактическая беседа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 месту осуществления деятельности КЛ,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ВКС,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МП «Инспектор»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51299" y="1224014"/>
            <a:ext cx="4711337" cy="98406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ts val="1000"/>
              </a:spcBef>
              <a:buClr>
                <a:srgbClr val="A53010"/>
              </a:buClr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инициативе КНО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(обязательный проф. визит) либо по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инициативе КЛ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10686" y="2569029"/>
            <a:ext cx="9251949" cy="238614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информируется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об ОТ,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предъявляемых к его деятельности либо к принадлежащим ему объектам контроля, их соответствии критериям риска, о рекомендуемых способах снижения категории риска, видах, содержании и об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интенсивности КНМ,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проводимых в отношении объекта контроля исходя из его отнесения к соответствующей категории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риска</a:t>
            </a:r>
          </a:p>
          <a:p>
            <a:pPr algn="ctr"/>
            <a:endParaRPr lang="ru-RU" sz="16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инспектор 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знакомится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с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объектом контроля,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собирает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сведения, необходимые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для отнесения объектов контроля к категориям риска,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проводит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оценку уровня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соблюдения КЛ ОТ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501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981" y="0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ОБЯЗАТЕЛЬНЫЙ ПРОФИЛАКТИЧЕСКИЙ ВИЗИТ</a:t>
            </a: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44386" y="1182075"/>
            <a:ext cx="4303270" cy="636184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н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е предусматривает отказ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26481" y="1182076"/>
            <a:ext cx="5109474" cy="590807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ts val="1000"/>
              </a:spcBef>
              <a:buClr>
                <a:srgbClr val="A53010"/>
              </a:buClr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уведомление КЛ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не позднее 24 часов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до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начала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42981" y="2205561"/>
            <a:ext cx="10691671" cy="450003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отношении КЛ, принадлежащих им объектов контроля, отнесенных к определенной категории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риска (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ОПВ в год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для объектов контроля, отнесенных к категории высокого риска;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более 1 ОПВ в 3 года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для объектов контроля, отнесенных к категории значительного риска, опасных производственных объектов III класса опасности;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более 1  ОПВ в 5 лет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для объектов контроля, отнесенных к категории среднего риска, опасных производственных объектов IV класса опасности;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более 1 ОПВ в 6 лет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для объектов контроля, отнесенных к категории умеренного риска)</a:t>
            </a:r>
            <a:endParaRPr lang="ru-RU" sz="1400" b="1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отношении КЛ, представивших уведомление о начале осуществления отдельных видов предпринимательской деятельности (перечень видов деятельности – в положении о виде контроля)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позднее 6 мес.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 даты представления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уведомления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наступлении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события, указанного в программе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проверок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(ФЗ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виде контроля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ОПВ проводится на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основании программы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проверок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поручению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Президента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Председателя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Правительства РФ или Заместителя Председателя Правительства РФ, согласованному с Заместителем Председателя Правительства РФ - Руководителем Аппарата Правительства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РФ</a:t>
            </a: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Губернатора Курской области (в отношении видов регионального государственного контроля (надзора), видов федерального государственного контроля (надзора), полномочия по осуществлению которых переданы для осуществления органам государственной власти Курской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области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иных случаях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установленных Правительством РФ</a:t>
            </a:r>
            <a:endParaRPr lang="ru-RU" sz="1400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391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5232" y="-24296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ОБЯЗАТЕЛЬНЫЙ ПРОФИЛАКТИЧЕСКИЙ ВИЗИТ</a:t>
            </a: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61804" y="1246701"/>
            <a:ext cx="4216324" cy="92173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контрольные действия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: осмотр, истребование необходимых документов, отбор проб (образцов), инструментальное обследование, испытание, экспертиза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24000" y="2447111"/>
            <a:ext cx="4295937" cy="252548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Поручение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 проведении ОПВ содержит:</a:t>
            </a:r>
          </a:p>
          <a:p>
            <a:pPr algn="just"/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вид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контроля, в рамках которого должны быть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проведены ОПВ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перечень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КЛ,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отношении которых должны быть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проведены ОПВ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предмет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ОПВ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период проведения ОПВ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52749" y="2447111"/>
            <a:ext cx="4570843" cy="2525487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порядке, предусмотренном для КНМ:</a:t>
            </a: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окончании 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акт о </a:t>
            </a:r>
            <a:r>
              <a:rPr lang="ru-RU" sz="1400" b="1">
                <a:solidFill>
                  <a:srgbClr val="C00000"/>
                </a:solidFill>
                <a:latin typeface="Arial" panose="020B0604020202020204" pitchFamily="34" charset="0"/>
              </a:rPr>
              <a:t>проведении </a:t>
            </a:r>
            <a:r>
              <a:rPr lang="ru-RU" sz="1400" b="1" smtClean="0">
                <a:solidFill>
                  <a:srgbClr val="C00000"/>
                </a:solidFill>
                <a:latin typeface="Arial" panose="020B0604020202020204" pitchFamily="34" charset="0"/>
              </a:rPr>
              <a:t>ОПВ</a:t>
            </a:r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ознакомление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КЛ (представителя КЛ) с актом </a:t>
            </a:r>
          </a:p>
          <a:p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случае невозможности проведения ОПВ, уклонения КЛ от проведения ОПВ –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акт о невозможности проведения ОПВ</a:t>
            </a:r>
          </a:p>
          <a:p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52749" y="1246700"/>
            <a:ext cx="4570843" cy="92173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срок проведение –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10 рабочих дней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, продлевается на экспертизу, испытания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44189" y="5495571"/>
            <a:ext cx="4570843" cy="92173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повторное проведение ОПВ – не позднее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3 мес.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с даты составления акта о невозможности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24000" y="5521698"/>
            <a:ext cx="4441372" cy="92173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предписание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об устранении выявленных нарушений (при их </a:t>
            </a:r>
            <a:r>
              <a:rPr lang="ru-RU" sz="1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неустранении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до окончания ОПВ)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713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106" y="218173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ПРОФИЛАКТИЧЕСКИЙ ВИЗИТ ПО ИНИЦИАТИВЕ КОНТРОЛИРУЕМОГО ЛИЦА</a:t>
            </a: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61804" y="1516666"/>
            <a:ext cx="4216324" cy="92173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на основании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заявления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 –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субъекта МП, СОНКО, ГУ, МУ 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53737" y="2664824"/>
            <a:ext cx="4664197" cy="3762102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/>
            <a:endParaRPr lang="ru-RU" sz="1400" b="1" i="1" u="sng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400" b="1" i="1" u="sng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ПРОВЕДЕНИЕ ПВ</a:t>
            </a:r>
            <a:endParaRPr lang="ru-RU" sz="1400" b="1" i="1" u="sng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решение о проведении ПВ –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20 рабочих дней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для согласования с КЛ даты проведения ПВ (с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фиксацией согласования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согласия КЛ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– отбор проб (образцов), инструментальное обследование, испытание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разъяснения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 рекомендации –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рекомендательный характер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предписания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не выдаются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объекты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контроля представляют явную непосредственную угрозу причинения или причинен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вред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(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ущерб)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охраняемым законом ценностям – информация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для принятия решения о проведении КНМ</a:t>
            </a:r>
          </a:p>
          <a:p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92803" y="2664824"/>
            <a:ext cx="4943002" cy="3762102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400" b="1" i="1" u="sng" dirty="0" smtClean="0">
                <a:solidFill>
                  <a:schemeClr val="tx1"/>
                </a:solidFill>
                <a:latin typeface="Arial" panose="020B0604020202020204" pitchFamily="34" charset="0"/>
              </a:rPr>
              <a:t>ОТКАЗ в проведении ПВ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от 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 – уведомление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об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отзыве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заявления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течение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6 мес.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до даты подачи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повторного заявления проведение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ПВ невозможно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связи с отсутствием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КЛ по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месту осуществления деятельности либо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иными действиями (бездействием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)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течение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 года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до даты подачи заявления  КНО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проведен  ПВ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 ранее поданному заявлению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заявление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содержит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нецензурные либо оскорбительные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выражения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угрозы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жизни, здоровью и имуществу должностных лиц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КНО либо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членов их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семей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не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соответствует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критериям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(субъект МП, СОНКО, ГУ, МУ)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hlinkClick r:id="rId2"/>
            </a:endParaRPr>
          </a:p>
          <a:p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ru-RU" sz="14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74373" y="1500623"/>
            <a:ext cx="4740659" cy="92173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заявление – через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ЕПГУ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– в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течение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10 рабочих дней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решение КНО: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 проведении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ПВ либо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отказе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(может быть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обжаловано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87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106" y="218173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ПРОВЕРОЧНЫЕ ЛИСТЫ</a:t>
            </a: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61804" y="1961489"/>
            <a:ext cx="4216324" cy="1217140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цель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: снижение рисков причинения вреда (ущерба) на объектах контроля и КНМ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61804" y="3605349"/>
            <a:ext cx="4478391" cy="1802674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Требования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к разработке, содержанию, общественному обсуждению проектов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форм ПЛ,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утверждению, применению, актуализации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форм ПЛ,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а также случаи обязательного применения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ПЛ –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Правительством РФ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74373" y="1945446"/>
            <a:ext cx="4740659" cy="123318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buClr>
                <a:srgbClr val="A53010"/>
              </a:buClr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ф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ормируются и утверждаются КНО в виде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списка контрольных вопросов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, ответы на которые свидетельствуют о соблюдении (несоблюдении) КЛ ОТ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74373" y="3605349"/>
            <a:ext cx="4868096" cy="1802674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При проведении </a:t>
            </a: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КНМ заполняются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инспектором в электронной форме и заверяются квалифицированной ЭП инспектора</a:t>
            </a:r>
          </a:p>
        </p:txBody>
      </p:sp>
    </p:spTree>
    <p:extLst>
      <p:ext uri="{BB962C8B-B14F-4D97-AF65-F5344CB8AC3E}">
        <p14:creationId xmlns:p14="http://schemas.microsoft.com/office/powerpoint/2010/main" val="160133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79133"/>
            <a:ext cx="8915399" cy="178067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bg1">
                    <a:lumMod val="65000"/>
                  </a:schemeClr>
                </a:solidFill>
              </a:rPr>
              <a:t>ПРОФИЛАКТИКА РИСКОВ ПРИЧИНЕНИЯ ВРЕДА (УЩЕРБА) ОХРАНЯЕМЫМ ЗАКОНОМ ЦЕННОСТЯМ</a:t>
            </a:r>
            <a:r>
              <a:rPr lang="ru-RU" dirty="0" smtClean="0">
                <a:latin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1" y="2259645"/>
            <a:ext cx="8915399" cy="3946356"/>
          </a:xfrm>
        </p:spPr>
        <p:txBody>
          <a:bodyPr/>
          <a:lstStyle/>
          <a:p>
            <a:pPr marL="342900" indent="-342900" algn="just"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" panose="020B0604020202020204" pitchFamily="34" charset="0"/>
              </a:rPr>
              <a:t>стимулирование </a:t>
            </a:r>
            <a:r>
              <a:rPr lang="ru-RU" sz="2000" b="1" dirty="0">
                <a:latin typeface="Arial" panose="020B0604020202020204" pitchFamily="34" charset="0"/>
              </a:rPr>
              <a:t>добросовестного соблюдения </a:t>
            </a:r>
            <a:r>
              <a:rPr lang="ru-RU" sz="2000" b="1" dirty="0" smtClean="0">
                <a:latin typeface="Arial" panose="020B0604020202020204" pitchFamily="34" charset="0"/>
              </a:rPr>
              <a:t>ОТ</a:t>
            </a:r>
            <a:endParaRPr lang="ru-RU" sz="2000" b="1" dirty="0" smtClean="0">
              <a:latin typeface="Arial" panose="020B0604020202020204" pitchFamily="34" charset="0"/>
            </a:endParaRPr>
          </a:p>
          <a:p>
            <a:pPr marL="342900" indent="-342900" algn="just">
              <a:buClrTx/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" panose="020B0604020202020204" pitchFamily="34" charset="0"/>
              </a:rPr>
              <a:t>устранение </a:t>
            </a:r>
            <a:r>
              <a:rPr lang="ru-RU" sz="2000" b="1" dirty="0">
                <a:latin typeface="Arial" panose="020B0604020202020204" pitchFamily="34" charset="0"/>
              </a:rPr>
              <a:t>условий, причин и факторов, способных привести к нарушениям </a:t>
            </a:r>
            <a:r>
              <a:rPr lang="ru-RU" sz="2000" b="1" dirty="0" smtClean="0">
                <a:latin typeface="Arial" panose="020B0604020202020204" pitchFamily="34" charset="0"/>
              </a:rPr>
              <a:t>ОТ и </a:t>
            </a:r>
            <a:r>
              <a:rPr lang="ru-RU" sz="2000" b="1" dirty="0">
                <a:latin typeface="Arial" panose="020B0604020202020204" pitchFamily="34" charset="0"/>
              </a:rPr>
              <a:t>(или) причинению вреда (ущерба) охраняемым законом ценностям;</a:t>
            </a:r>
          </a:p>
          <a:p>
            <a:pPr marL="342900" indent="-342900" algn="just">
              <a:buClrTx/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" panose="020B0604020202020204" pitchFamily="34" charset="0"/>
              </a:rPr>
              <a:t>создание </a:t>
            </a:r>
            <a:r>
              <a:rPr lang="ru-RU" sz="2000" b="1" dirty="0">
                <a:latin typeface="Arial" panose="020B0604020202020204" pitchFamily="34" charset="0"/>
              </a:rPr>
              <a:t>условий для доведения </a:t>
            </a:r>
            <a:r>
              <a:rPr lang="ru-RU" sz="2000" b="1" dirty="0" smtClean="0">
                <a:latin typeface="Arial" panose="020B0604020202020204" pitchFamily="34" charset="0"/>
              </a:rPr>
              <a:t>ОТ до контролируемых лиц (КЛ), </a:t>
            </a:r>
            <a:r>
              <a:rPr lang="ru-RU" sz="2000" b="1" dirty="0">
                <a:latin typeface="Arial" panose="020B0604020202020204" pitchFamily="34" charset="0"/>
              </a:rPr>
              <a:t>повышение информированности о способах их соблюдения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624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79133"/>
            <a:ext cx="8915399" cy="178067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bg1">
                    <a:lumMod val="65000"/>
                  </a:schemeClr>
                </a:solidFill>
              </a:rPr>
              <a:t>ПРОГРАММА ПРОФИЛАКТИКИ РИСКОВ ПРИЧИНЕНИЯ ВРЕДА (УЩЕРБА) ОХРАНЯЕМЫМ ЗАКОНОМ ЦЕННОСТЯМ</a:t>
            </a:r>
            <a:r>
              <a:rPr lang="ru-RU" dirty="0" smtClean="0">
                <a:latin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233060"/>
            <a:ext cx="8915399" cy="4504623"/>
          </a:xfrm>
        </p:spPr>
        <p:txBody>
          <a:bodyPr>
            <a:normAutofit lnSpcReduction="10000"/>
          </a:bodyPr>
          <a:lstStyle/>
          <a:p>
            <a:pPr algn="just"/>
            <a:endParaRPr lang="ru-RU" sz="2000" dirty="0" smtClean="0">
              <a:latin typeface="Arial" panose="020B0604020202020204" pitchFamily="34" charset="0"/>
            </a:endParaRPr>
          </a:p>
          <a:p>
            <a:pPr marL="342900" indent="-342900" algn="just">
              <a:buClrTx/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" panose="020B0604020202020204" pitchFamily="34" charset="0"/>
              </a:rPr>
              <a:t>ежегодно </a:t>
            </a:r>
            <a:r>
              <a:rPr lang="ru-RU" sz="2000" b="1" dirty="0">
                <a:latin typeface="Arial" panose="020B0604020202020204" pitchFamily="34" charset="0"/>
              </a:rPr>
              <a:t>утверждается по каждому виду </a:t>
            </a:r>
            <a:r>
              <a:rPr lang="ru-RU" sz="2000" b="1" dirty="0" smtClean="0">
                <a:latin typeface="Arial" panose="020B0604020202020204" pitchFamily="34" charset="0"/>
              </a:rPr>
              <a:t>контроля</a:t>
            </a:r>
            <a:endParaRPr lang="ru-RU" sz="2000" b="1" dirty="0">
              <a:latin typeface="Arial" panose="020B0604020202020204" pitchFamily="34" charset="0"/>
            </a:endParaRPr>
          </a:p>
          <a:p>
            <a:pPr marL="342900" indent="-342900" algn="just">
              <a:buClrTx/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" panose="020B0604020202020204" pitchFamily="34" charset="0"/>
              </a:rPr>
              <a:t>учитывает </a:t>
            </a:r>
            <a:r>
              <a:rPr lang="ru-RU" sz="2000" b="1" dirty="0">
                <a:latin typeface="Arial" panose="020B0604020202020204" pitchFamily="34" charset="0"/>
              </a:rPr>
              <a:t>категории </a:t>
            </a:r>
            <a:r>
              <a:rPr lang="ru-RU" sz="2000" b="1" dirty="0" smtClean="0">
                <a:latin typeface="Arial" panose="020B0604020202020204" pitchFamily="34" charset="0"/>
              </a:rPr>
              <a:t>риска </a:t>
            </a:r>
            <a:r>
              <a:rPr lang="ru-RU" sz="2000" b="1" dirty="0">
                <a:latin typeface="Arial" panose="020B0604020202020204" pitchFamily="34" charset="0"/>
              </a:rPr>
              <a:t>ОК</a:t>
            </a:r>
          </a:p>
          <a:p>
            <a:pPr marL="342900" indent="-342900" algn="just">
              <a:buClrTx/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" panose="020B0604020202020204" pitchFamily="34" charset="0"/>
              </a:rPr>
              <a:t>состоит </a:t>
            </a:r>
            <a:r>
              <a:rPr lang="ru-RU" sz="2000" b="1" dirty="0">
                <a:latin typeface="Arial" panose="020B0604020202020204" pitchFamily="34" charset="0"/>
              </a:rPr>
              <a:t>из </a:t>
            </a:r>
            <a:r>
              <a:rPr lang="ru-RU" sz="2000" b="1" dirty="0" smtClean="0">
                <a:latin typeface="Arial" panose="020B0604020202020204" pitchFamily="34" charset="0"/>
              </a:rPr>
              <a:t>разделов</a:t>
            </a:r>
            <a:r>
              <a:rPr lang="ru-RU" sz="2000" b="1" dirty="0">
                <a:latin typeface="Arial" panose="020B0604020202020204" pitchFamily="34" charset="0"/>
              </a:rPr>
              <a:t>:</a:t>
            </a:r>
          </a:p>
          <a:p>
            <a:pPr marL="342900" indent="-342900" algn="just">
              <a:buClrTx/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</a:rPr>
              <a:t>анализ </a:t>
            </a:r>
            <a:r>
              <a:rPr lang="ru-RU" sz="2000" b="1" dirty="0">
                <a:latin typeface="Arial" panose="020B0604020202020204" pitchFamily="34" charset="0"/>
              </a:rPr>
              <a:t>текущего состояния осуществления вида контроля, описание текущего уровня развития профилактической деятельности КНО, характеристика проблем, на решение которых </a:t>
            </a:r>
            <a:r>
              <a:rPr lang="ru-RU" sz="2000" b="1" dirty="0" smtClean="0">
                <a:latin typeface="Arial" panose="020B0604020202020204" pitchFamily="34" charset="0"/>
              </a:rPr>
              <a:t>направлена </a:t>
            </a:r>
            <a:r>
              <a:rPr lang="ru-RU" sz="2000" b="1" dirty="0" smtClean="0">
                <a:latin typeface="Arial" panose="020B0604020202020204" pitchFamily="34" charset="0"/>
              </a:rPr>
              <a:t>программа</a:t>
            </a:r>
            <a:endParaRPr lang="ru-RU" sz="2000" b="1" dirty="0">
              <a:latin typeface="Arial" panose="020B0604020202020204" pitchFamily="34" charset="0"/>
            </a:endParaRPr>
          </a:p>
          <a:p>
            <a:pPr marL="342900" indent="-342900" algn="just">
              <a:buClrTx/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</a:rPr>
              <a:t>цели </a:t>
            </a:r>
            <a:r>
              <a:rPr lang="ru-RU" sz="2000" b="1" dirty="0">
                <a:latin typeface="Arial" panose="020B0604020202020204" pitchFamily="34" charset="0"/>
              </a:rPr>
              <a:t>и задачи реализации </a:t>
            </a:r>
            <a:r>
              <a:rPr lang="ru-RU" sz="2000" b="1" dirty="0" smtClean="0">
                <a:latin typeface="Arial" panose="020B0604020202020204" pitchFamily="34" charset="0"/>
              </a:rPr>
              <a:t>программы</a:t>
            </a:r>
            <a:endParaRPr lang="ru-RU" sz="2000" b="1" dirty="0">
              <a:latin typeface="Arial" panose="020B0604020202020204" pitchFamily="34" charset="0"/>
            </a:endParaRP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</a:rPr>
              <a:t>перечень </a:t>
            </a:r>
            <a:r>
              <a:rPr lang="ru-RU" sz="2000" b="1" dirty="0">
                <a:latin typeface="Arial" panose="020B0604020202020204" pitchFamily="34" charset="0"/>
              </a:rPr>
              <a:t>ПМ, сроки (периодичность) их </a:t>
            </a:r>
            <a:r>
              <a:rPr lang="ru-RU" sz="2000" b="1" dirty="0" smtClean="0">
                <a:latin typeface="Arial" panose="020B0604020202020204" pitchFamily="34" charset="0"/>
              </a:rPr>
              <a:t>проведения</a:t>
            </a:r>
            <a:endParaRPr lang="ru-RU" sz="2000" b="1" dirty="0">
              <a:latin typeface="Arial" panose="020B0604020202020204" pitchFamily="34" charset="0"/>
            </a:endParaRPr>
          </a:p>
          <a:p>
            <a:pPr marL="342900" indent="-342900" algn="just">
              <a:buClrTx/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</a:rPr>
              <a:t>показатели </a:t>
            </a:r>
            <a:r>
              <a:rPr lang="ru-RU" sz="2000" b="1" dirty="0">
                <a:latin typeface="Arial" panose="020B0604020202020204" pitchFamily="34" charset="0"/>
              </a:rPr>
              <a:t>результативности и эффективности </a:t>
            </a:r>
            <a:r>
              <a:rPr lang="ru-RU" sz="2000" b="1" dirty="0" smtClean="0">
                <a:latin typeface="Arial" panose="020B0604020202020204" pitchFamily="34" charset="0"/>
              </a:rPr>
              <a:t>программы</a:t>
            </a:r>
          </a:p>
          <a:p>
            <a:pPr marL="342900" indent="-342900" algn="just">
              <a:buClrTx/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Arial" panose="020B0604020202020204" pitchFamily="34" charset="0"/>
              </a:rPr>
              <a:t>размещается </a:t>
            </a:r>
            <a:r>
              <a:rPr lang="ru-RU" sz="2000" b="1" dirty="0" smtClean="0">
                <a:latin typeface="Arial" panose="020B0604020202020204" pitchFamily="34" charset="0"/>
              </a:rPr>
              <a:t>на официальном сайте КНО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081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7045" y="115503"/>
            <a:ext cx="8915399" cy="143416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ВИДЫ ПРОФИЛАКТИЧЕСКИХ МЕРОПРИЯТИЙ </a:t>
            </a:r>
            <a:r>
              <a:rPr lang="ru-RU" dirty="0" smtClean="0">
                <a:latin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40041" y="1549667"/>
            <a:ext cx="3965609" cy="885525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информирование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40042" y="2683843"/>
            <a:ext cx="3965609" cy="124807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обобщение правоприменительной практики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17045" y="4180570"/>
            <a:ext cx="3965609" cy="1195137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меры стимулирования добросовестности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23798" y="1549667"/>
            <a:ext cx="4052236" cy="885525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объявление предостережения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23798" y="2710313"/>
            <a:ext cx="4052236" cy="122160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консультирование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23798" y="4224283"/>
            <a:ext cx="4052236" cy="116866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</a:t>
            </a:r>
            <a:r>
              <a:rPr lang="ru-RU" sz="2400" b="1" dirty="0" err="1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амообследование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96627" y="5685314"/>
            <a:ext cx="4034589" cy="885525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рофилактический визит</a:t>
            </a:r>
            <a:endParaRPr lang="ru-RU" sz="2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089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1149531" y="2613944"/>
            <a:ext cx="4511040" cy="415261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1000"/>
              </a:spcBef>
              <a:spcAft>
                <a:spcPts val="0"/>
              </a:spcAft>
            </a:pPr>
            <a:endParaRPr lang="ru-RU" sz="1000" dirty="0" smtClean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тексты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регулирующих контроль (надзор)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НПА</a:t>
            </a:r>
          </a:p>
          <a:p>
            <a:pPr marL="171450" indent="-171450" algn="just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перечень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и тексты НПА, с указанием структурных единиц, содержащих ОТ и меры ответственности </a:t>
            </a:r>
            <a:endParaRPr lang="ru-RU" sz="1100" b="1" dirty="0" smtClean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утвержденные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проверочные листы в формате, допускающем их использование для </a:t>
            </a:r>
            <a:r>
              <a:rPr lang="ru-RU" sz="1100" b="1" dirty="0" err="1" smtClean="0">
                <a:solidFill>
                  <a:srgbClr val="595959"/>
                </a:solidFill>
                <a:latin typeface="Arial" panose="020B0604020202020204" pitchFamily="34" charset="0"/>
              </a:rPr>
              <a:t>самообследования</a:t>
            </a:r>
            <a:endParaRPr lang="ru-RU" sz="1100" b="1" dirty="0" smtClean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руководство по соблюдению ОТ</a:t>
            </a:r>
            <a:endParaRPr lang="ru-RU" sz="11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-171450" algn="just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перечень индикаторов риска нарушения ОТ, порядок отнесения объектов контроля к категориям риска</a:t>
            </a:r>
          </a:p>
          <a:p>
            <a:pPr marL="171450" lvl="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перечень </a:t>
            </a: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объектов контроля, учитываемых в рамках формирования ежегодного плана КНМ  с указанием категории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риска</a:t>
            </a:r>
            <a:endParaRPr lang="ru-RU" sz="11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lvl="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программа профилактики рисков причинения вреда и план проведения плановых КНМ (при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их проведении)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106" y="0"/>
            <a:ext cx="10166699" cy="11935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ИНФОРМИРОВАНИЕ</a:t>
            </a:r>
            <a:b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49531" y="1106904"/>
            <a:ext cx="4511040" cy="885525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нформирование по соблюдению ОТ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52455" y="1114924"/>
            <a:ext cx="4711337" cy="885525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b="1">
                <a:solidFill>
                  <a:srgbClr val="E3EACF">
                    <a:lumMod val="25000"/>
                  </a:srgbClr>
                </a:solidFill>
                <a:latin typeface="Arial" panose="020B0604020202020204" pitchFamily="34" charset="0"/>
              </a:rPr>
              <a:t>размещение информации на официальном сайте КНО, в СМИ, личные кабинеты КЛ</a:t>
            </a:r>
            <a:endParaRPr lang="ru-RU" b="1" dirty="0">
              <a:solidFill>
                <a:srgbClr val="E3EACF">
                  <a:lumMod val="25000"/>
                </a:srgbClr>
              </a:solidFill>
              <a:latin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6149" y="2000449"/>
            <a:ext cx="7724502" cy="605475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на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официальном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сайте КНО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обязательно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00502" y="2605924"/>
            <a:ext cx="4728755" cy="4152615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исчерпывающий </a:t>
            </a: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перечень сведений, запрашиваемых КНО у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КЛ</a:t>
            </a:r>
            <a:endParaRPr lang="ru-RU" sz="11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сведения о способах получения консультаций по вопросам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ОТ</a:t>
            </a:r>
            <a:endParaRPr lang="ru-RU" sz="11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сведения о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мерах </a:t>
            </a: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стимулирования добросовестности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КЛ</a:t>
            </a:r>
            <a:endParaRPr lang="ru-RU" sz="11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сведения о порядке досудебного обжалования </a:t>
            </a:r>
            <a:endParaRPr lang="ru-RU" sz="1100" b="1" dirty="0" smtClean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доклады</a:t>
            </a: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, содержащие результаты обобщения правоприменительной практики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КНО</a:t>
            </a:r>
            <a:endParaRPr lang="ru-RU" sz="11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доклады о государственном контроле (надзоре), муниципальном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контроле</a:t>
            </a:r>
            <a:endParaRPr lang="ru-RU" sz="11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информация </a:t>
            </a: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о способах и процедуре </a:t>
            </a:r>
            <a:r>
              <a:rPr lang="ru-RU" sz="1100" b="1" dirty="0" err="1">
                <a:solidFill>
                  <a:srgbClr val="595959"/>
                </a:solidFill>
                <a:latin typeface="Arial" panose="020B0604020202020204" pitchFamily="34" charset="0"/>
              </a:rPr>
              <a:t>самообследования</a:t>
            </a: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 (при ее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наличии)</a:t>
            </a:r>
          </a:p>
          <a:p>
            <a:pPr marL="171450" indent="-1714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иные </a:t>
            </a:r>
            <a:r>
              <a:rPr lang="ru-RU" sz="1100" b="1" dirty="0">
                <a:solidFill>
                  <a:srgbClr val="595959"/>
                </a:solidFill>
                <a:latin typeface="Arial" panose="020B0604020202020204" pitchFamily="34" charset="0"/>
              </a:rPr>
              <a:t>сведения, предусмотренные  НПА и (или) программами профилактики рисков причинения </a:t>
            </a:r>
            <a:r>
              <a:rPr lang="ru-RU" sz="11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вреда</a:t>
            </a:r>
            <a:endParaRPr lang="ru-RU" sz="1100" b="1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10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1522625" y="2856412"/>
            <a:ext cx="4216324" cy="3431175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1000"/>
              </a:spcBef>
              <a:spcAft>
                <a:spcPts val="0"/>
              </a:spcAft>
            </a:pPr>
            <a:endParaRPr lang="ru-RU" sz="1000" dirty="0" smtClean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285750" indent="-2857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обеспечение единообразных подходов к применению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КНО и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его должностными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лицами ОТ,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законодательства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о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государственном контроле (надзоре), муниципальном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контроле</a:t>
            </a:r>
            <a:endParaRPr lang="ru-RU" sz="14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285750" indent="-2857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выявление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типичных нарушений обязательных требований, причин, факторов и условий, способствующих возникновению указанных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нарушений</a:t>
            </a:r>
            <a:endParaRPr lang="ru-RU" sz="14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algn="just">
              <a:spcBef>
                <a:spcPts val="1000"/>
              </a:spcBef>
              <a:spcAft>
                <a:spcPts val="0"/>
              </a:spcAft>
            </a:pPr>
            <a:endParaRPr lang="ru-RU" sz="1000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7067" y="-48587"/>
            <a:ext cx="10166699" cy="10413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ОБОБЩЕНИЕ ПРАВОПРИМЕНИТЕЛЬНОЙ ПРАКТИКИ</a:t>
            </a:r>
            <a:r>
              <a:rPr lang="ru-RU" sz="3600" b="1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bg1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22625" y="1067944"/>
            <a:ext cx="4216324" cy="1226992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д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оклад готовится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не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реже 1 раза в год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публично обсуждается и размещается на официальном сайте КНО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51377" y="1067944"/>
            <a:ext cx="4711337" cy="1226992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методическое руководство  осуществляет Минэкономразвития России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90204" y="2067365"/>
            <a:ext cx="7724502" cy="605475"/>
          </a:xfrm>
        </p:spPr>
        <p:txBody>
          <a:bodyPr>
            <a:noAutofit/>
          </a:bodyPr>
          <a:lstStyle/>
          <a:p>
            <a:pPr algn="ctr"/>
            <a:endParaRPr lang="ru-RU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Задачи доклада 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90416" y="2891246"/>
            <a:ext cx="4728755" cy="336150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анализ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случаев причинения вреда (ущерба) охраняемым законом ценностям, выявление источников и факторов риска причинения вреда (ущерба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)</a:t>
            </a:r>
          </a:p>
          <a:p>
            <a:pPr marL="285750" indent="-2857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подготовка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предложений об актуализации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ОТ</a:t>
            </a:r>
            <a:endParaRPr lang="ru-RU" sz="1400" b="1" dirty="0">
              <a:solidFill>
                <a:srgbClr val="595959"/>
              </a:solidFill>
              <a:latin typeface="Arial" panose="020B0604020202020204" pitchFamily="34" charset="0"/>
            </a:endParaRPr>
          </a:p>
          <a:p>
            <a:pPr marL="285750" indent="-285750" algn="just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подготовка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предложений о внесении изменений в законодательство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о </a:t>
            </a:r>
            <a:r>
              <a:rPr lang="ru-RU" sz="1400" b="1" dirty="0">
                <a:solidFill>
                  <a:srgbClr val="595959"/>
                </a:solidFill>
                <a:latin typeface="Arial" panose="020B0604020202020204" pitchFamily="34" charset="0"/>
              </a:rPr>
              <a:t>государственном контроле (надзоре), муниципальном </a:t>
            </a:r>
            <a:r>
              <a:rPr lang="ru-RU" sz="1400" b="1" dirty="0" smtClean="0">
                <a:solidFill>
                  <a:srgbClr val="595959"/>
                </a:solidFill>
                <a:latin typeface="Arial" panose="020B0604020202020204" pitchFamily="34" charset="0"/>
              </a:rPr>
              <a:t>контроле</a:t>
            </a:r>
            <a:endParaRPr lang="ru-RU" sz="1400" b="1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1540042" y="3148148"/>
            <a:ext cx="9519844" cy="3487783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реализация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КЛ мероприятий по снижению риска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и предотвращению причинения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вреда (ущерба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)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/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наличие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внедренных сертифицированных систем внутреннего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контроля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/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предоставление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КЛ доступа КНО к своим информационным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ресурсам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/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независимая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оценка соблюдения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/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добровольная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сертификация, подтверждающая повышенный необходимый уровень безопасности охраняемых законом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ценностей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/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заключение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КЛ со страховой организацией договора добровольного страхования рисков причинения вреда (ущерба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)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/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отсутствие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нарушений ОТ, выявленных по результатам проведения обязательных проф. визитов или КНМ, в течение определенного периода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времени</a:t>
            </a:r>
            <a:b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- наличие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определенного публичной оценкой уровня соблюдения ОТ</a:t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endParaRPr lang="ru-RU" sz="1600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2980" y="0"/>
            <a:ext cx="10166699" cy="11935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МЕРЫ СТИМУЛИРОВАНИЯ ДОБРОСОВЕСТНОСТИ</a:t>
            </a:r>
            <a:r>
              <a:rPr lang="ru-RU" sz="3600" b="1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bg1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40042" y="1329201"/>
            <a:ext cx="4216324" cy="1226992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мотивация КЛ, нематериальное поощрение добросовестности, присвоение публичной оценки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90417" y="1328285"/>
            <a:ext cx="4711337" cy="1226992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оответствие критериям – за период от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 до 3 лет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2164078" y="2646489"/>
            <a:ext cx="7724502" cy="60547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ПРИ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ОЦЕНКЕ ДОБРОСОВЕСТНОСТИ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У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ЧИТЫВАЕТСЯ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260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1444247" y="2821577"/>
            <a:ext cx="4285992" cy="3056709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Предостережение </a:t>
            </a:r>
            <a:r>
              <a:rPr lang="ru-RU" sz="1600" b="1" dirty="0" smtClean="0">
                <a:solidFill>
                  <a:srgbClr val="C00000"/>
                </a:solidFill>
                <a:latin typeface="Trebuchet MS" panose="020B0603020202020204"/>
                <a:ea typeface="+mj-ea"/>
                <a:cs typeface="+mj-cs"/>
              </a:rPr>
              <a:t>содержит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:</a:t>
            </a:r>
          </a:p>
          <a:p>
            <a:pPr algn="ctr">
              <a:spcBef>
                <a:spcPts val="1000"/>
              </a:spcBef>
              <a:spcAft>
                <a:spcPts val="0"/>
              </a:spcAft>
            </a:pPr>
            <a:endParaRPr lang="ru-RU" sz="1600" b="1" dirty="0" smtClean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указание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на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соответствующие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</a:t>
            </a:r>
            <a:endParaRPr lang="ru-RU" sz="1600" b="1" dirty="0" smtClean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НПА, предусматривающие соответствующие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</a:t>
            </a:r>
            <a:endParaRPr lang="ru-RU" sz="1600" b="1" dirty="0" smtClean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информацию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 том, какие конкретно действия (бездействие)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КЛ могут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привести или приводят к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нарушению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</a:t>
            </a:r>
            <a:endParaRPr lang="ru-RU" sz="160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предложение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 принятии мер по обеспечению соблюдения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</a:t>
            </a:r>
            <a:endParaRPr lang="ru-RU" sz="1600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106" y="218173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ОБЪЯВЛЕНИЕ ПРЕДОСТЕРЕЖЕНИЯ</a:t>
            </a:r>
            <a:b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13915" y="1062446"/>
            <a:ext cx="4216324" cy="1493747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200" b="1" dirty="0" smtClean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Причины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: </a:t>
            </a:r>
            <a:r>
              <a:rPr lang="ru-RU" sz="1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наличие </a:t>
            </a:r>
            <a:r>
              <a:rPr lang="ru-RU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у </a:t>
            </a:r>
            <a:r>
              <a:rPr lang="ru-RU" sz="1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КНО сведений </a:t>
            </a:r>
            <a:r>
              <a:rPr lang="ru-RU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 готовящихся нарушениях </a:t>
            </a:r>
            <a:r>
              <a:rPr lang="ru-RU" sz="1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 или </a:t>
            </a:r>
            <a:r>
              <a:rPr lang="ru-RU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признаках нарушений </a:t>
            </a:r>
            <a:r>
              <a:rPr lang="ru-RU" sz="1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ОТ; отсутствие </a:t>
            </a:r>
            <a:r>
              <a:rPr lang="ru-RU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подтвержденных данных о том, что нарушение </a:t>
            </a:r>
            <a:r>
              <a:rPr lang="ru-RU" sz="1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 причинило либо создало угрозу причинения вреда </a:t>
            </a:r>
            <a:r>
              <a:rPr lang="ru-RU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(</a:t>
            </a:r>
            <a:r>
              <a:rPr lang="ru-RU" sz="1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ущерба) </a:t>
            </a:r>
            <a:r>
              <a:rPr lang="ru-RU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охраняемым законом </a:t>
            </a:r>
            <a:r>
              <a:rPr lang="ru-RU" sz="1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ценностям</a:t>
            </a:r>
            <a:endParaRPr lang="ru-RU" sz="120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endParaRPr lang="ru-RU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90417" y="1062446"/>
            <a:ext cx="4711337" cy="1492831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1000"/>
              </a:spcBef>
              <a:buClr>
                <a:srgbClr val="A53010"/>
              </a:buClr>
            </a:pP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КНО одновременно с предостережением направляет КЛ адрес сайта, позволяющий пройти </a:t>
            </a:r>
            <a:r>
              <a:rPr lang="ru-RU" sz="1600" b="1" dirty="0" err="1">
                <a:solidFill>
                  <a:srgbClr val="C00000"/>
                </a:solidFill>
                <a:latin typeface="Trebuchet MS" panose="020B0603020202020204"/>
                <a:ea typeface="+mj-ea"/>
                <a:cs typeface="+mj-cs"/>
              </a:rPr>
              <a:t>самообследование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 соблюдения ОТ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(при наличии) </a:t>
            </a:r>
            <a:endParaRPr lang="ru-RU" sz="160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68646" y="2821577"/>
            <a:ext cx="4633107" cy="3056709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Предостережение </a:t>
            </a:r>
            <a:r>
              <a:rPr lang="ru-RU" sz="1600" b="1" dirty="0" smtClean="0">
                <a:solidFill>
                  <a:srgbClr val="C00000"/>
                </a:solidFill>
                <a:latin typeface="Trebuchet MS" panose="020B0603020202020204"/>
                <a:ea typeface="+mj-ea"/>
                <a:cs typeface="+mj-cs"/>
              </a:rPr>
              <a:t>не может содержать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: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/>
            </a:r>
            <a:b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</a:br>
            <a:endParaRPr lang="ru-RU" sz="1600" b="1" dirty="0" smtClean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требование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представления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КЛ сведений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и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документов</a:t>
            </a:r>
          </a:p>
          <a:p>
            <a:endParaRPr lang="ru-RU" sz="160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сроки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для устранения последствий, возникших в результате действий (бездействия)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КЛ, </a:t>
            </a:r>
            <a:r>
              <a:rPr lang="ru-RU" sz="16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которые могут привести или приводят к нарушению </a:t>
            </a:r>
            <a:r>
              <a:rPr lang="ru-RU" sz="16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ОТ</a:t>
            </a:r>
            <a:endParaRPr lang="ru-RU" sz="160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  <a:p>
            <a:pPr>
              <a:spcBef>
                <a:spcPts val="1000"/>
              </a:spcBef>
              <a:spcAft>
                <a:spcPts val="0"/>
              </a:spcAft>
            </a:pPr>
            <a:endParaRPr lang="ru-RU" sz="1400" dirty="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44247" y="6143670"/>
            <a:ext cx="9357506" cy="518387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Предостережение может быть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обжаловано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2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1479081" y="2531444"/>
            <a:ext cx="4285992" cy="1152281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посредством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ВКС, МП «Инспектор», на личном приеме, в ходе проведения ПМ, КНМ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106" y="218173"/>
            <a:ext cx="10166699" cy="11935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  <a:t>КОНСУЛЬТИРОВАНИЕ</a:t>
            </a:r>
            <a:br>
              <a:rPr lang="ru-RU" sz="36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48749" y="1219660"/>
            <a:ext cx="4216324" cy="992776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существляется по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обращениям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КЛ и их представителей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бесплатно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 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51299" y="1224014"/>
            <a:ext cx="4711337" cy="98406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rgbClr val="C00000"/>
                </a:solidFill>
                <a:latin typeface="Trebuchet MS" panose="020B0603020202020204"/>
                <a:ea typeface="+mj-ea"/>
                <a:cs typeface="+mj-cs"/>
              </a:rPr>
              <a:t>разъяснения</a:t>
            </a:r>
            <a:r>
              <a:rPr lang="ru-RU" sz="14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/>
                <a:ea typeface="+mj-ea"/>
                <a:cs typeface="+mj-cs"/>
              </a:rPr>
              <a:t> по вопросам, связанным с организацией и осуществлением государственного контроля (надзора) (муниципального) контроля</a:t>
            </a:r>
            <a:endParaRPr lang="ru-RU" sz="140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/>
              <a:ea typeface="+mj-ea"/>
              <a:cs typeface="+mj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90417" y="2531445"/>
            <a:ext cx="4633107" cy="1152281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000"/>
              </a:spcBef>
              <a:spcAft>
                <a:spcPts val="0"/>
              </a:spcAft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порядок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консультирования, перечень вопросов, в том числе вопросов, по которым осуществляется письменное консультирование – в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положении о виде контроля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1664" y="3918857"/>
            <a:ext cx="4414370" cy="975359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в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устной форме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(за исключением случаев,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предусмотренных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положением о виде контроля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90416" y="3918857"/>
            <a:ext cx="4633107" cy="975359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КЛ вправе направить запрос в рамках ФЗ № 59-ФЗ (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обращения граждан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)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11664" y="5219182"/>
            <a:ext cx="4414370" cy="118161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не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дается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оценка конкретного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КНМ,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решений и (или) действий должностных лиц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КНО,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иных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участников КНМ,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а также результаты проведенных в рамках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КНМ экспертизы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, испытаний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90415" y="5219182"/>
            <a:ext cx="4633107" cy="1181618"/>
          </a:xfrm>
          <a:prstGeom prst="roundRect">
            <a:avLst/>
          </a:prstGeom>
          <a:solidFill>
            <a:srgbClr val="FDF3E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spcBef>
                <a:spcPts val="1000"/>
              </a:spcBef>
              <a:buClr>
                <a:srgbClr val="A53010"/>
              </a:buClr>
            </a:pP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консультирование по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однотипным обращениям 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размещается на официальном сайте КНО в письменном виде за подписью уполномоченного должностного лица КНО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9477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2172</TotalTime>
  <Words>1587</Words>
  <Application>Microsoft Office PowerPoint</Application>
  <PresentationFormat>Широкоэкранный</PresentationFormat>
  <Paragraphs>170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Trebuchet MS</vt:lpstr>
      <vt:lpstr>Wingdings</vt:lpstr>
      <vt:lpstr>Wingdings 3</vt:lpstr>
      <vt:lpstr>Легкий дым</vt:lpstr>
      <vt:lpstr>Профилактические мероприятия</vt:lpstr>
      <vt:lpstr> ПРОФИЛАКТИКА РИСКОВ ПРИЧИНЕНИЯ ВРЕДА (УЩЕРБА) ОХРАНЯЕМЫМ ЗАКОНОМ ЦЕННОСТЯМ </vt:lpstr>
      <vt:lpstr> ПРОГРАММА ПРОФИЛАКТИКИ РИСКОВ ПРИЧИНЕНИЯ ВРЕДА (УЩЕРБА) ОХРАНЯЕМЫМ ЗАКОНОМ ЦЕННОСТЯМ </vt:lpstr>
      <vt:lpstr> ВИДЫ ПРОФИЛАКТИЧЕСКИХ МЕРОПРИЯТИЙ  </vt:lpstr>
      <vt:lpstr> ИНФОРМИРОВАНИЕ </vt:lpstr>
      <vt:lpstr> ОБОБЩЕНИЕ ПРАВОПРИМЕНИТЕЛЬНОЙ ПРАКТИКИ </vt:lpstr>
      <vt:lpstr> МЕРЫ СТИМУЛИРОВАНИЯ ДОБРОСОВЕСТНОСТИ </vt:lpstr>
      <vt:lpstr>ОБЪЯВЛЕНИЕ ПРЕДОСТЕРЕЖЕНИЯ </vt:lpstr>
      <vt:lpstr>КОНСУЛЬТИРОВАНИЕ </vt:lpstr>
      <vt:lpstr>САМООБСЛЕДОВАНИЕ </vt:lpstr>
      <vt:lpstr>ПРОФИЛАКТИЧЕСКИЙ ВИЗИТ</vt:lpstr>
      <vt:lpstr>ОБЯЗАТЕЛЬНЫЙ ПРОФИЛАКТИЧЕСКИЙ ВИЗИТ</vt:lpstr>
      <vt:lpstr>ОБЯЗАТЕЛЬНЫЙ ПРОФИЛАКТИЧЕСКИЙ ВИЗИТ</vt:lpstr>
      <vt:lpstr>ПРОФИЛАКТИЧЕСКИЙ ВИЗИТ ПО ИНИЦИАТИВЕ КОНТРОЛИРУЕМОГО ЛИЦА</vt:lpstr>
      <vt:lpstr>ПРОВЕРОЧНЫЕ ЛИСТЫ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Профилактические мероприятия</dc:title>
  <dc:creator>User_501_1</dc:creator>
  <cp:lastModifiedBy>User_501_1</cp:lastModifiedBy>
  <cp:revision>187</cp:revision>
  <dcterms:created xsi:type="dcterms:W3CDTF">2026-04-14T13:56:46Z</dcterms:created>
  <dcterms:modified xsi:type="dcterms:W3CDTF">2026-05-25T12:01:51Z</dcterms:modified>
</cp:coreProperties>
</file>