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9" r:id="rId2"/>
    <p:sldId id="406" r:id="rId3"/>
    <p:sldId id="396" r:id="rId4"/>
    <p:sldId id="397" r:id="rId5"/>
    <p:sldId id="398" r:id="rId6"/>
    <p:sldId id="378" r:id="rId7"/>
    <p:sldId id="407" r:id="rId8"/>
    <p:sldId id="380" r:id="rId9"/>
    <p:sldId id="392" r:id="rId10"/>
    <p:sldId id="404" r:id="rId11"/>
    <p:sldId id="405" r:id="rId12"/>
    <p:sldId id="388" r:id="rId13"/>
    <p:sldId id="394" r:id="rId14"/>
    <p:sldId id="382" r:id="rId15"/>
    <p:sldId id="387" r:id="rId16"/>
    <p:sldId id="385" r:id="rId17"/>
    <p:sldId id="379" r:id="rId18"/>
    <p:sldId id="408" r:id="rId19"/>
    <p:sldId id="38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D7587"/>
    <a:srgbClr val="9BBB59"/>
    <a:srgbClr val="4F81BD"/>
    <a:srgbClr val="3AADA5"/>
    <a:srgbClr val="383A7C"/>
    <a:srgbClr val="9CBDE6"/>
    <a:srgbClr val="4BACBD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94" autoAdjust="0"/>
    <p:restoredTop sz="99650" autoAdjust="0"/>
  </p:normalViewPr>
  <p:slideViewPr>
    <p:cSldViewPr snapToGrid="0">
      <p:cViewPr>
        <p:scale>
          <a:sx n="110" d="100"/>
          <a:sy n="110" d="100"/>
        </p:scale>
        <p:origin x="-156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0.69000000000000838</c:v>
                </c:pt>
                <c:pt idx="1">
                  <c:v>0.31000000000000238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44"/>
          <c:y val="0.35194534951028056"/>
          <c:w val="0.35731270299437812"/>
          <c:h val="0.533516223134302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5917.3</c:v>
                </c:pt>
                <c:pt idx="1">
                  <c:v>6739.2</c:v>
                </c:pt>
                <c:pt idx="2">
                  <c:v>3451.8</c:v>
                </c:pt>
                <c:pt idx="3">
                  <c:v>3420.7</c:v>
                </c:pt>
              </c:numCache>
            </c:numRef>
          </c:val>
        </c:ser>
        <c:axId val="112863104"/>
        <c:axId val="112864640"/>
      </c:barChart>
      <c:catAx>
        <c:axId val="11286310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864640"/>
        <c:crosses val="autoZero"/>
        <c:auto val="1"/>
        <c:lblAlgn val="ctr"/>
        <c:lblOffset val="100"/>
      </c:catAx>
      <c:valAx>
        <c:axId val="112864640"/>
        <c:scaling>
          <c:orientation val="minMax"/>
        </c:scaling>
        <c:delete val="1"/>
        <c:axPos val="t"/>
        <c:numFmt formatCode="#,##0.0" sourceLinked="1"/>
        <c:tickLblPos val="none"/>
        <c:crossAx val="11286310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 algn="l"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36"/>
          <c:y val="0.39151284887253301"/>
          <c:w val="0.44256388675172825"/>
          <c:h val="0.546011696520153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
и правоохранительная деятельность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spPr>
              <a:solidFill>
                <a:srgbClr val="FF6600"/>
              </a:solidFill>
            </c:spPr>
          </c:dPt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1087.7</c:v>
                </c:pt>
                <c:pt idx="1">
                  <c:v>1011.2</c:v>
                </c:pt>
                <c:pt idx="2">
                  <c:v>1006.8</c:v>
                </c:pt>
                <c:pt idx="3">
                  <c:v>1007.7</c:v>
                </c:pt>
              </c:numCache>
            </c:numRef>
          </c:val>
        </c:ser>
        <c:axId val="112809856"/>
        <c:axId val="112811392"/>
      </c:barChart>
      <c:catAx>
        <c:axId val="1128098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811392"/>
        <c:crosses val="autoZero"/>
        <c:auto val="1"/>
        <c:lblAlgn val="ctr"/>
        <c:lblOffset val="100"/>
      </c:catAx>
      <c:valAx>
        <c:axId val="112811392"/>
        <c:scaling>
          <c:orientation val="minMax"/>
        </c:scaling>
        <c:delete val="1"/>
        <c:axPos val="t"/>
        <c:numFmt formatCode="#,##0.0" sourceLinked="1"/>
        <c:tickLblPos val="none"/>
        <c:crossAx val="11280985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 algn="l"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5361298794160761"/>
          <c:w val="0.59011401248560669"/>
          <c:h val="0.53130586213657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
общего характера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2547.5</c:v>
                </c:pt>
                <c:pt idx="1">
                  <c:v>888</c:v>
                </c:pt>
                <c:pt idx="2">
                  <c:v>572.70000000000005</c:v>
                </c:pt>
                <c:pt idx="3">
                  <c:v>567.29999999999995</c:v>
                </c:pt>
              </c:numCache>
            </c:numRef>
          </c:val>
        </c:ser>
        <c:axId val="113054848"/>
        <c:axId val="113056384"/>
      </c:barChart>
      <c:catAx>
        <c:axId val="11305484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56384"/>
        <c:crosses val="autoZero"/>
        <c:auto val="1"/>
        <c:lblAlgn val="ctr"/>
        <c:lblOffset val="100"/>
      </c:catAx>
      <c:valAx>
        <c:axId val="113056384"/>
        <c:scaling>
          <c:orientation val="minMax"/>
        </c:scaling>
        <c:delete val="1"/>
        <c:axPos val="t"/>
        <c:numFmt formatCode="#,##0.0" sourceLinked="1"/>
        <c:tickLblPos val="none"/>
        <c:crossAx val="11305484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82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957955720639002"/>
          <c:y val="0.35194563806647172"/>
          <c:w val="0.82769663800760163"/>
          <c:h val="0.533515840669291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24823.1</c:v>
                </c:pt>
                <c:pt idx="1">
                  <c:v>25349.7</c:v>
                </c:pt>
                <c:pt idx="2">
                  <c:v>24672</c:v>
                </c:pt>
                <c:pt idx="3">
                  <c:v>23661.4</c:v>
                </c:pt>
              </c:numCache>
            </c:numRef>
          </c:val>
        </c:ser>
        <c:axId val="113150208"/>
        <c:axId val="113156096"/>
      </c:barChart>
      <c:catAx>
        <c:axId val="11315020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156096"/>
        <c:crosses val="autoZero"/>
        <c:auto val="1"/>
        <c:lblAlgn val="ctr"/>
        <c:lblOffset val="100"/>
      </c:catAx>
      <c:valAx>
        <c:axId val="113156096"/>
        <c:scaling>
          <c:orientation val="minMax"/>
        </c:scaling>
        <c:delete val="1"/>
        <c:axPos val="t"/>
        <c:numFmt formatCode="#,##0.0" sourceLinked="1"/>
        <c:tickLblPos val="none"/>
        <c:crossAx val="11315020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82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36"/>
          <c:y val="0.35194563806647172"/>
          <c:w val="0.53109396219205529"/>
          <c:h val="0.533515840669291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18883.900000000001</c:v>
                </c:pt>
                <c:pt idx="1">
                  <c:v>16496</c:v>
                </c:pt>
                <c:pt idx="2">
                  <c:v>18175.900000000001</c:v>
                </c:pt>
                <c:pt idx="3">
                  <c:v>15998.1</c:v>
                </c:pt>
              </c:numCache>
            </c:numRef>
          </c:val>
        </c:ser>
        <c:axId val="113171840"/>
        <c:axId val="113202304"/>
      </c:barChart>
      <c:catAx>
        <c:axId val="11317184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202304"/>
        <c:crosses val="autoZero"/>
        <c:auto val="1"/>
        <c:lblAlgn val="ctr"/>
        <c:lblOffset val="100"/>
      </c:catAx>
      <c:valAx>
        <c:axId val="113202304"/>
        <c:scaling>
          <c:orientation val="minMax"/>
        </c:scaling>
        <c:delete val="1"/>
        <c:axPos val="t"/>
        <c:numFmt formatCode="#,##0.0" sourceLinked="1"/>
        <c:tickLblPos val="none"/>
        <c:crossAx val="1131718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1277373581948"/>
          <c:y val="0.35277690801222689"/>
          <c:w val="0.55998641335173405"/>
          <c:h val="0.532414039084387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4BACBD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2331.3000000000002</c:v>
                </c:pt>
                <c:pt idx="1">
                  <c:v>2011.1</c:v>
                </c:pt>
                <c:pt idx="2">
                  <c:v>1551</c:v>
                </c:pt>
                <c:pt idx="3">
                  <c:v>1177.4000000000001</c:v>
                </c:pt>
              </c:numCache>
            </c:numRef>
          </c:val>
        </c:ser>
        <c:axId val="113300224"/>
        <c:axId val="113301760"/>
      </c:barChart>
      <c:catAx>
        <c:axId val="11330022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301760"/>
        <c:crosses val="autoZero"/>
        <c:auto val="1"/>
        <c:lblAlgn val="ctr"/>
        <c:lblOffset val="100"/>
      </c:catAx>
      <c:valAx>
        <c:axId val="113301760"/>
        <c:scaling>
          <c:orientation val="minMax"/>
        </c:scaling>
        <c:delete val="1"/>
        <c:axPos val="t"/>
        <c:numFmt formatCode="#,##0.0" sourceLinked="1"/>
        <c:tickLblPos val="none"/>
        <c:crossAx val="1133002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82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41"/>
          <c:y val="0.35529591715114356"/>
          <c:w val="0.44256388675172825"/>
          <c:h val="0.52907523407185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158.9</c:v>
                </c:pt>
                <c:pt idx="1">
                  <c:v>168</c:v>
                </c:pt>
                <c:pt idx="2">
                  <c:v>161.69999999999999</c:v>
                </c:pt>
                <c:pt idx="3">
                  <c:v>161.69999999999999</c:v>
                </c:pt>
              </c:numCache>
            </c:numRef>
          </c:val>
        </c:ser>
        <c:axId val="113321856"/>
        <c:axId val="113323392"/>
      </c:barChart>
      <c:catAx>
        <c:axId val="1133218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323392"/>
        <c:crosses val="autoZero"/>
        <c:auto val="1"/>
        <c:lblAlgn val="ctr"/>
        <c:lblOffset val="100"/>
      </c:catAx>
      <c:valAx>
        <c:axId val="113323392"/>
        <c:scaling>
          <c:orientation val="minMax"/>
        </c:scaling>
        <c:delete val="1"/>
        <c:axPos val="t"/>
        <c:numFmt formatCode="#,##0.0" sourceLinked="1"/>
        <c:tickLblPos val="none"/>
        <c:crossAx val="113321856"/>
        <c:crosses val="autoZero"/>
        <c:crossBetween val="between"/>
      </c:valAx>
    </c:plotArea>
    <c:plotVisOnly val="1"/>
  </c:chart>
  <c:txPr>
    <a:bodyPr/>
    <a:lstStyle/>
    <a:p>
      <a:pPr>
        <a:defRPr sz="1100">
          <a:solidFill>
            <a:schemeClr val="bg1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392391308733088"/>
          <c:y val="6.0245458428747865E-3"/>
        </c:manualLayout>
      </c:layout>
      <c:txPr>
        <a:bodyPr anchor="t"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957955720639002"/>
          <c:y val="0.14369378122240636"/>
          <c:w val="0.70962900603418611"/>
          <c:h val="0.783418068882170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96453.1</c:v>
                </c:pt>
                <c:pt idx="1">
                  <c:v>85444.9</c:v>
                </c:pt>
                <c:pt idx="2">
                  <c:v>82877.7</c:v>
                </c:pt>
                <c:pt idx="3">
                  <c:v>76636.800000000003</c:v>
                </c:pt>
              </c:numCache>
            </c:numRef>
          </c:val>
        </c:ser>
        <c:axId val="113511424"/>
        <c:axId val="113521408"/>
      </c:barChart>
      <c:catAx>
        <c:axId val="113511424"/>
        <c:scaling>
          <c:orientation val="maxMin"/>
        </c:scaling>
        <c:axPos val="l"/>
        <c:numFmt formatCode="General" sourceLinked="1"/>
        <c:tickLblPos val="nextTo"/>
        <c:spPr>
          <a:ln cap="rnd"/>
        </c:spPr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521408"/>
        <c:crosses val="autoZero"/>
        <c:auto val="1"/>
        <c:lblAlgn val="ctr"/>
        <c:lblOffset val="100"/>
      </c:catAx>
      <c:valAx>
        <c:axId val="113521408"/>
        <c:scaling>
          <c:orientation val="minMax"/>
        </c:scaling>
        <c:delete val="1"/>
        <c:axPos val="t"/>
        <c:numFmt formatCode="#,##0.0" sourceLinked="1"/>
        <c:tickLblPos val="none"/>
        <c:crossAx val="1135114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44"/>
          <c:y val="0.35529591715114356"/>
          <c:w val="0.66880741287700984"/>
          <c:h val="0.529075234071857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22650.2</c:v>
                </c:pt>
                <c:pt idx="1">
                  <c:v>18810.3</c:v>
                </c:pt>
                <c:pt idx="2">
                  <c:v>17671.3</c:v>
                </c:pt>
                <c:pt idx="3">
                  <c:v>17910.5</c:v>
                </c:pt>
              </c:numCache>
            </c:numRef>
          </c:val>
        </c:ser>
        <c:axId val="113590656"/>
        <c:axId val="113592192"/>
      </c:barChart>
      <c:catAx>
        <c:axId val="1135906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592192"/>
        <c:crosses val="autoZero"/>
        <c:auto val="1"/>
        <c:lblAlgn val="ctr"/>
        <c:lblOffset val="100"/>
      </c:catAx>
      <c:valAx>
        <c:axId val="113592192"/>
        <c:scaling>
          <c:orientation val="minMax"/>
        </c:scaling>
        <c:delete val="1"/>
        <c:axPos val="t"/>
        <c:numFmt formatCode="#,##0.0" sourceLinked="1"/>
        <c:tickLblPos val="none"/>
        <c:crossAx val="113590656"/>
        <c:crosses val="autoZero"/>
        <c:crossBetween val="between"/>
      </c:valAx>
    </c:plotArea>
    <c:plotVisOnly val="1"/>
  </c:chart>
  <c:txPr>
    <a:bodyPr/>
    <a:lstStyle/>
    <a:p>
      <a:pPr>
        <a:defRPr sz="1100">
          <a:solidFill>
            <a:schemeClr val="bg1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0998745875964E-4"/>
          <c:y val="3.7262567899526006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5361298794160773"/>
          <c:w val="0.38354383645817725"/>
          <c:h val="0.5313058621365757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4280.8</c:v>
                </c:pt>
                <c:pt idx="1">
                  <c:v>1898.8</c:v>
                </c:pt>
                <c:pt idx="2">
                  <c:v>1880.9</c:v>
                </c:pt>
                <c:pt idx="3">
                  <c:v>1373.1</c:v>
                </c:pt>
              </c:numCache>
            </c:numRef>
          </c:val>
        </c:ser>
        <c:axId val="113464832"/>
        <c:axId val="113466368"/>
      </c:barChart>
      <c:catAx>
        <c:axId val="11346483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466368"/>
        <c:crosses val="autoZero"/>
        <c:auto val="1"/>
        <c:lblAlgn val="ctr"/>
        <c:lblOffset val="100"/>
      </c:catAx>
      <c:valAx>
        <c:axId val="113466368"/>
        <c:scaling>
          <c:orientation val="minMax"/>
        </c:scaling>
        <c:delete val="1"/>
        <c:axPos val="t"/>
        <c:numFmt formatCode="#,##0.0" sourceLinked="1"/>
        <c:tickLblPos val="none"/>
        <c:crossAx val="11346483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0.31000000000000238</c:v>
                </c:pt>
                <c:pt idx="1">
                  <c:v>0.69000000000000061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 algn="l"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62241109556292"/>
          <c:y val="0.35194506095456451"/>
          <c:w val="0.34747602794545307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147.80000000000001</c:v>
                </c:pt>
                <c:pt idx="1">
                  <c:v>538.1</c:v>
                </c:pt>
                <c:pt idx="2">
                  <c:v>652.5</c:v>
                </c:pt>
                <c:pt idx="3">
                  <c:v>826</c:v>
                </c:pt>
              </c:numCache>
            </c:numRef>
          </c:val>
        </c:ser>
        <c:dLbls>
          <c:showVal val="1"/>
        </c:dLbls>
        <c:axId val="98314880"/>
        <c:axId val="98316672"/>
      </c:barChart>
      <c:catAx>
        <c:axId val="98314880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316672"/>
        <c:crosses val="autoZero"/>
        <c:auto val="1"/>
        <c:lblAlgn val="ctr"/>
        <c:lblOffset val="100"/>
      </c:catAx>
      <c:valAx>
        <c:axId val="98316672"/>
        <c:scaling>
          <c:orientation val="minMax"/>
        </c:scaling>
        <c:delete val="1"/>
        <c:axPos val="t"/>
        <c:numFmt formatCode="#,##0.0" sourceLinked="1"/>
        <c:tickLblPos val="none"/>
        <c:crossAx val="9831488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462241109556292"/>
          <c:y val="0.35194506095456457"/>
          <c:w val="0.50814172041122951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1843.8</c:v>
                </c:pt>
                <c:pt idx="1">
                  <c:v>367.6</c:v>
                </c:pt>
                <c:pt idx="2">
                  <c:v>319.89999999999969</c:v>
                </c:pt>
                <c:pt idx="3">
                  <c:v>189</c:v>
                </c:pt>
              </c:numCache>
            </c:numRef>
          </c:val>
        </c:ser>
        <c:axId val="116051968"/>
        <c:axId val="116053504"/>
      </c:barChart>
      <c:catAx>
        <c:axId val="11605196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053504"/>
        <c:crosses val="autoZero"/>
        <c:auto val="1"/>
        <c:lblAlgn val="ctr"/>
        <c:lblOffset val="100"/>
      </c:catAx>
      <c:valAx>
        <c:axId val="116053504"/>
        <c:scaling>
          <c:orientation val="minMax"/>
        </c:scaling>
        <c:delete val="1"/>
        <c:axPos val="t"/>
        <c:numFmt formatCode="#,##0.0" sourceLinked="1"/>
        <c:tickLblPos val="none"/>
        <c:crossAx val="11605196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3050168252112307"/>
          <c:y val="3.4978359680830635E-2"/>
          <c:w val="0.54765134721760733"/>
          <c:h val="0.508396719458939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rgbClr val="FF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5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4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tx2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layout>
                <c:manualLayout>
                  <c:x val="2.2180374472834143E-2"/>
                  <c:y val="-1.029526328717217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1.3862734045521321E-2"/>
                  <c:y val="1.0295263287172179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2.7725468091042578E-3"/>
                  <c:y val="2.468512302028981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-2.7725468091042579E-2"/>
                  <c:y val="1.2401131019790446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4"/>
              <c:layout>
                <c:manualLayout>
                  <c:x val="-1.9407827663729851E-2"/>
                  <c:y val="-1.0295263287172179E-2"/>
                </c:manualLayout>
              </c:layout>
              <c:showPercent val="1"/>
            </c:dLbl>
            <c:dLbl>
              <c:idx val="5"/>
              <c:layout>
                <c:manualLayout>
                  <c:x val="-2.7725468091042578E-3"/>
                  <c:y val="-2.3164342396137377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331E-3"/>
                  <c:y val="-4.219345165414734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Развитие здравоохранения в Курской области</c:v>
                </c:pt>
                <c:pt idx="1">
                  <c:v>Развитие образования в Курской области</c:v>
                </c:pt>
                <c:pt idx="2">
                  <c:v>Социальная поддержка граждан в Курской области</c:v>
                </c:pt>
                <c:pt idx="3">
                  <c:v>Развитие транспортной системы, обеспечение перевозки пассажиров
в Курской области и безопасности дорожного движения</c:v>
                </c:pt>
                <c:pt idx="4">
                  <c:v>Прочие государственные программы</c:v>
                </c:pt>
                <c:pt idx="5">
                  <c:v>Непрограммные расходы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15579.2</c:v>
                </c:pt>
                <c:pt idx="1">
                  <c:v>24074.400000000001</c:v>
                </c:pt>
                <c:pt idx="2">
                  <c:v>11512.7</c:v>
                </c:pt>
                <c:pt idx="3">
                  <c:v>11590.8</c:v>
                </c:pt>
                <c:pt idx="4">
                  <c:v>17264.099999999959</c:v>
                </c:pt>
                <c:pt idx="5">
                  <c:v>5423.7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0925868429777863"/>
          <c:w val="0.99716719941771981"/>
          <c:h val="0.38582775943455588"/>
        </c:manualLayout>
      </c:layout>
      <c:txPr>
        <a:bodyPr/>
        <a:lstStyle/>
        <a:p>
          <a:pPr>
            <a:defRPr sz="8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6843452918540094E-2"/>
          <c:y val="0.19722975682448179"/>
          <c:w val="0.49129641155877207"/>
          <c:h val="0.77182477073698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0"/>
              <c:layout>
                <c:manualLayout>
                  <c:x val="8.7042088790812346E-3"/>
                  <c:y val="-5.3373585328568E-2"/>
                </c:manualLayout>
              </c:layout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2.1762235624647802E-3"/>
                  <c:y val="-0.1378817620988006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accent5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6.1524341869430331E-3"/>
                  <c:y val="-4.219345165414725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545.70000000000005</c:v>
                </c:pt>
                <c:pt idx="1">
                  <c:v>6466.5</c:v>
                </c:pt>
                <c:pt idx="2">
                  <c:v>20386.400000000001</c:v>
                </c:pt>
                <c:pt idx="3" formatCode="General">
                  <c:v>24.2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771704193286947"/>
          <c:y val="0.59460135290131311"/>
          <c:w val="0.45352954813333274"/>
          <c:h val="0.38011518748172285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168744531933541"/>
          <c:y val="2.4014497949502228E-3"/>
          <c:w val="0.78331255468066141"/>
          <c:h val="0.588157411063157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9BBB59"/>
            </a:solidFill>
          </c:spPr>
          <c:dLbls>
            <c:dLbl>
              <c:idx val="2"/>
              <c:layout>
                <c:manualLayout>
                  <c:x val="0"/>
                  <c:y val="2.401449794950222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8028995899004473E-3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750" b="1">
                    <a:solidFill>
                      <a:srgbClr val="383A7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780</c:v>
                </c:pt>
                <c:pt idx="1">
                  <c:v>585</c:v>
                </c:pt>
                <c:pt idx="2">
                  <c:v>390</c:v>
                </c:pt>
                <c:pt idx="3">
                  <c:v>195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2.4014497949502228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4471098646263074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4471098646263074E-3"/>
                </c:manualLayout>
              </c:layout>
              <c:showVal val="1"/>
            </c:dLbl>
            <c:dLbl>
              <c:idx val="4"/>
              <c:layout>
                <c:manualLayout>
                  <c:x val="1.0185067526416061E-16"/>
                  <c:y val="-1.4471098646263074E-3"/>
                </c:manualLayout>
              </c:layout>
              <c:showVal val="1"/>
            </c:dLbl>
            <c:txPr>
              <a:bodyPr/>
              <a:lstStyle/>
              <a:p>
                <a:pPr>
                  <a:defRPr sz="750" b="1">
                    <a:solidFill>
                      <a:srgbClr val="383A7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</c:v>
                </c:pt>
                <c:pt idx="1">
                  <c:v>492.2</c:v>
                </c:pt>
                <c:pt idx="2">
                  <c:v>492.2</c:v>
                </c:pt>
                <c:pt idx="3">
                  <c:v>492.2</c:v>
                </c:pt>
                <c:pt idx="4">
                  <c:v>492.2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Кредиты, полученные от кредитных организаций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11111111111112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5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8.333333333333336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5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8.33333333333344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5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7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4797.7</c:v>
                </c:pt>
                <c:pt idx="3">
                  <c:v>5691.7</c:v>
                </c:pt>
                <c:pt idx="4">
                  <c:v>7782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Бюджетные кредиты, привлеченные от других бюджетов бюджетной системы РФ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8.3333333333333766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41650262467191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7892.9</c:v>
                </c:pt>
                <c:pt idx="1">
                  <c:v>9570.1</c:v>
                </c:pt>
                <c:pt idx="2">
                  <c:v>11293.3</c:v>
                </c:pt>
                <c:pt idx="3">
                  <c:v>12738.3</c:v>
                </c:pt>
                <c:pt idx="4">
                  <c:v>11494.5</c:v>
                </c:pt>
              </c:numCache>
            </c:numRef>
          </c:val>
        </c:ser>
        <c:dLbls>
          <c:showVal val="1"/>
        </c:dLbls>
        <c:shape val="box"/>
        <c:axId val="111043712"/>
        <c:axId val="111045248"/>
        <c:axId val="0"/>
      </c:bar3DChart>
      <c:catAx>
        <c:axId val="11104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045248"/>
        <c:crosses val="autoZero"/>
        <c:auto val="1"/>
        <c:lblAlgn val="ctr"/>
        <c:lblOffset val="100"/>
      </c:catAx>
      <c:valAx>
        <c:axId val="111045248"/>
        <c:scaling>
          <c:orientation val="minMax"/>
        </c:scaling>
        <c:delete val="1"/>
        <c:axPos val="l"/>
        <c:numFmt formatCode="#,##0.0" sourceLinked="1"/>
        <c:tickLblPos val="none"/>
        <c:crossAx val="11104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508967629046507E-2"/>
          <c:y val="0.63088385131346836"/>
          <c:w val="0.89775984251968677"/>
          <c:h val="0.14542574868506444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 дополнительным соглашением с Минфином России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1.716833928423576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0300883269701734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0579747066655773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23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запланировано в законе о бюджете</c:v>
                </c:pt>
              </c:strCache>
            </c:strRef>
          </c:tx>
          <c:spPr>
            <a:solidFill>
              <a:srgbClr val="9BBB59"/>
            </a:solidFill>
          </c:spPr>
          <c:dLbls>
            <c:dLbl>
              <c:idx val="0"/>
              <c:layout>
                <c:manualLayout>
                  <c:x val="4.2401577676213713E-2"/>
                  <c:y val="-3.8805609893906454E-7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1460424105294588E-2"/>
                  <c:y val="4.5175675645227525E-17"/>
                </c:manualLayout>
              </c:layout>
              <c:showVal val="1"/>
            </c:dLbl>
            <c:dLbl>
              <c:idx val="3"/>
              <c:layout>
                <c:manualLayout>
                  <c:x val="2.575217096691884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1460424105294588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23</c:v>
                </c:pt>
                <c:pt idx="1">
                  <c:v>22</c:v>
                </c:pt>
                <c:pt idx="2">
                  <c:v>22</c:v>
                </c:pt>
              </c:numCache>
            </c:numRef>
          </c:val>
        </c:ser>
        <c:shape val="box"/>
        <c:axId val="111139456"/>
        <c:axId val="165896576"/>
        <c:axId val="0"/>
      </c:bar3DChart>
      <c:catAx>
        <c:axId val="111139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5896576"/>
        <c:crosses val="autoZero"/>
        <c:auto val="1"/>
        <c:lblAlgn val="ctr"/>
        <c:lblOffset val="100"/>
      </c:catAx>
      <c:valAx>
        <c:axId val="165896576"/>
        <c:scaling>
          <c:orientation val="minMax"/>
        </c:scaling>
        <c:delete val="1"/>
        <c:axPos val="l"/>
        <c:numFmt formatCode="0" sourceLinked="1"/>
        <c:tickLblPos val="none"/>
        <c:crossAx val="111139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 дополнительным соглашением с Минфином России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752508926353491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запланировано в законе о бюджете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575250892635359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67805881507589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146042410529456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146042410529458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8.6</c:v>
                </c:pt>
                <c:pt idx="1">
                  <c:v>9.1</c:v>
                </c:pt>
                <c:pt idx="2">
                  <c:v>11.7</c:v>
                </c:pt>
              </c:numCache>
            </c:numRef>
          </c:val>
        </c:ser>
        <c:shape val="box"/>
        <c:axId val="166008320"/>
        <c:axId val="166009856"/>
        <c:axId val="0"/>
      </c:bar3DChart>
      <c:catAx>
        <c:axId val="16600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009856"/>
        <c:crosses val="autoZero"/>
        <c:auto val="1"/>
        <c:lblAlgn val="ctr"/>
        <c:lblOffset val="100"/>
      </c:catAx>
      <c:valAx>
        <c:axId val="166009856"/>
        <c:scaling>
          <c:orientation val="minMax"/>
        </c:scaling>
        <c:delete val="1"/>
        <c:axPos val="l"/>
        <c:numFmt formatCode="0.0" sourceLinked="1"/>
        <c:tickLblPos val="none"/>
        <c:crossAx val="166008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2898763061725277"/>
          <c:y val="0.1526499637712232"/>
          <c:w val="0.46739279434859882"/>
          <c:h val="0.481112715733634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rgbClr val="4BACBD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FF66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2"/>
              <c:layout>
                <c:manualLayout>
                  <c:x val="2.7882667221757323E-17"/>
                  <c:y val="-2.560386651985368E-2"/>
                </c:manualLayout>
              </c:layout>
              <c:showPercent val="1"/>
            </c:dLbl>
            <c:dLbl>
              <c:idx val="5"/>
              <c:layout>
                <c:manualLayout>
                  <c:x val="1.1303050355089463E-2"/>
                  <c:y val="-4.2481249871896713E-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34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Строительство, реконструкция, содержание, капитальный ремонт и ремонт автомобильных дорог общего пользования регионального или межмуниципального значения</c:v>
                </c:pt>
                <c:pt idx="1">
                  <c:v>Финансовое обеспечение дорожной деятельности в рамках реализации национального проекта "Безопасные качественные дороги"</c:v>
                </c:pt>
                <c:pt idx="2">
                  <c:v>Проектирование, строительство, реконструкция, капитальный ремонт и ремонт автомобильных дорог общего пользования местного значения, развитие транспортной инфраструктуры на сельских территориях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3694663.9000000004</c:v>
                </c:pt>
                <c:pt idx="1">
                  <c:v>2601870.4</c:v>
                </c:pt>
                <c:pt idx="2">
                  <c:v>788939.1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2.6485985436013854E-2"/>
          <c:y val="0.70565559114157717"/>
          <c:w val="0.96102253799123449"/>
          <c:h val="0.27705804181304533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9.1543100020591017E-2"/>
          <c:y val="0.19674173355955174"/>
          <c:w val="0.46030617659947504"/>
          <c:h val="0.657330326535191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1"/>
              <c:layout>
                <c:manualLayout>
                  <c:x val="2.8737970253718452E-3"/>
                  <c:y val="-5.8445358972848815E-3"/>
                </c:manualLayout>
              </c:layout>
              <c:showPercent val="1"/>
            </c:dLbl>
            <c:dLbl>
              <c:idx val="4"/>
              <c:layout>
                <c:manualLayout>
                  <c:x val="1.3888888888888984E-2"/>
                  <c:y val="-0.15193400671417712"/>
                </c:manualLayout>
              </c:layout>
              <c:showPercent val="1"/>
            </c:dLbl>
            <c:dLbl>
              <c:idx val="6"/>
              <c:layout>
                <c:manualLayout>
                  <c:x val="6.1524341869430401E-3"/>
                  <c:y val="-4.219345165414725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Акцизы на нефтепродукты</c:v>
                </c:pt>
                <c:pt idx="1">
                  <c:v>Налог на имущество  организаций </c:v>
                </c:pt>
                <c:pt idx="2">
                  <c:v>Транспортный налог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3756513928</c:v>
                </c:pt>
                <c:pt idx="1">
                  <c:v>227068766</c:v>
                </c:pt>
                <c:pt idx="2">
                  <c:v>1443959000</c:v>
                </c:pt>
                <c:pt idx="3">
                  <c:v>662006406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201118995429935"/>
          <c:y val="0.63052325244350838"/>
          <c:w val="0.40516313007487431"/>
          <c:h val="0.36733372754080285"/>
        </c:manualLayout>
      </c:layout>
      <c:txPr>
        <a:bodyPr/>
        <a:lstStyle/>
        <a:p>
          <a:pPr>
            <a:defRPr sz="75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900" b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9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776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393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человека</c:v>
                </c:pt>
              </c:strCache>
            </c:strRef>
          </c:tx>
          <c:spPr>
            <a:solidFill>
              <a:srgbClr val="92D050"/>
            </a:solidFill>
          </c:spPr>
          <c:dPt>
            <c:idx val="7"/>
            <c:spPr>
              <a:solidFill>
                <a:srgbClr val="FF660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75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75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81.561574595833662</c:v>
                </c:pt>
                <c:pt idx="1">
                  <c:v>63.540954985312894</c:v>
                </c:pt>
                <c:pt idx="2">
                  <c:v>56.734940676604324</c:v>
                </c:pt>
                <c:pt idx="3">
                  <c:v>61.675627409945434</c:v>
                </c:pt>
                <c:pt idx="4">
                  <c:v>50.766833367479563</c:v>
                </c:pt>
                <c:pt idx="5">
                  <c:v>70.744098881256377</c:v>
                </c:pt>
                <c:pt idx="6">
                  <c:v>62.840494062120371</c:v>
                </c:pt>
                <c:pt idx="7">
                  <c:v>74.134232318091307</c:v>
                </c:pt>
                <c:pt idx="8">
                  <c:v>71.352126600401348</c:v>
                </c:pt>
                <c:pt idx="9">
                  <c:v>59.800900607918344</c:v>
                </c:pt>
                <c:pt idx="10">
                  <c:v>63.257836623021753</c:v>
                </c:pt>
                <c:pt idx="11">
                  <c:v>59.128586344098309</c:v>
                </c:pt>
                <c:pt idx="12">
                  <c:v>53.901986259286382</c:v>
                </c:pt>
                <c:pt idx="13">
                  <c:v>69.414796579050261</c:v>
                </c:pt>
                <c:pt idx="14">
                  <c:v>66.242798763590159</c:v>
                </c:pt>
                <c:pt idx="15">
                  <c:v>66.494357263916427</c:v>
                </c:pt>
              </c:numCache>
            </c:numRef>
          </c:val>
        </c:ser>
        <c:dLbls>
          <c:showVal val="1"/>
        </c:dLbls>
        <c:shape val="box"/>
        <c:axId val="167083008"/>
        <c:axId val="166286464"/>
        <c:axId val="0"/>
      </c:bar3DChart>
      <c:catAx>
        <c:axId val="16708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5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286464"/>
        <c:crosses val="autoZero"/>
        <c:auto val="1"/>
        <c:lblAlgn val="ctr"/>
        <c:lblOffset val="100"/>
      </c:catAx>
      <c:valAx>
        <c:axId val="16628646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083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23536503527347E-2"/>
          <c:y val="5.3271202663178641E-2"/>
          <c:w val="0.83091008534126498"/>
          <c:h val="0.8934575946736423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Lbl>
              <c:idx val="0"/>
              <c:layout>
                <c:manualLayout>
                  <c:x val="-0.12257793862176081"/>
                  <c:y val="9.685673211487097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12419775777451163"/>
                  <c:y val="-3.8132571698768071E-7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0.13879456830258727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0.16660295463191968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6.2555734584907414E-3"/>
                  <c:y val="4.842836605743542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-5061.4000000000005</c:v>
                </c:pt>
                <c:pt idx="1">
                  <c:v>-6071.5</c:v>
                </c:pt>
                <c:pt idx="2">
                  <c:v>-9439.5</c:v>
                </c:pt>
                <c:pt idx="3">
                  <c:v>-12407.4</c:v>
                </c:pt>
                <c:pt idx="4">
                  <c:v>9619.7000000000007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1.487093318033055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9.913955453553703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5009249619689097E-17"/>
                  <c:y val="9.913955453553703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1.487093318033055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5009249619689097E-17"/>
                  <c:y val="9.913955453553703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76636.800000000003</c:v>
                </c:pt>
                <c:pt idx="1">
                  <c:v>82877.7</c:v>
                </c:pt>
                <c:pt idx="2">
                  <c:v>85444.9</c:v>
                </c:pt>
                <c:pt idx="3">
                  <c:v>96453.1</c:v>
                </c:pt>
                <c:pt idx="4">
                  <c:v>87715.8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-9.9139554535536203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5009249619689097E-17"/>
                  <c:y val="-4.956977726776851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3184608632852866E-3"/>
                  <c:y val="-4.956977726776851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5009249619689097E-17"/>
                  <c:y val="-4.956977726776851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184608632852866E-3"/>
                  <c:y val="-9.913955453553703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71575.399999999994</c:v>
                </c:pt>
                <c:pt idx="1">
                  <c:v>76806.3</c:v>
                </c:pt>
                <c:pt idx="2">
                  <c:v>76005.399999999994</c:v>
                </c:pt>
                <c:pt idx="3">
                  <c:v>84045.7</c:v>
                </c:pt>
                <c:pt idx="4">
                  <c:v>97335.5</c:v>
                </c:pt>
              </c:numCache>
            </c:numRef>
          </c:val>
        </c:ser>
        <c:dLbls>
          <c:showVal val="1"/>
        </c:dLbls>
        <c:axId val="96178176"/>
        <c:axId val="96179712"/>
      </c:barChart>
      <c:catAx>
        <c:axId val="961781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179712"/>
        <c:crosses val="autoZero"/>
        <c:auto val="1"/>
        <c:lblAlgn val="ctr"/>
        <c:lblOffset val="900"/>
      </c:catAx>
      <c:valAx>
        <c:axId val="96179712"/>
        <c:scaling>
          <c:orientation val="minMax"/>
        </c:scaling>
        <c:delete val="1"/>
        <c:axPos val="b"/>
        <c:numFmt formatCode="#,##0.0" sourceLinked="1"/>
        <c:tickLblPos val="none"/>
        <c:crossAx val="9617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57315711571"/>
          <c:y val="0.56890569837766314"/>
          <c:w val="0.18085236114245029"/>
          <c:h val="0.4059749145701969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 sz="900" b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900" b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c:rich>
      </c:tx>
      <c:layout>
        <c:manualLayout>
          <c:xMode val="edge"/>
          <c:yMode val="edge"/>
          <c:x val="4.8913396977339034E-2"/>
          <c:y val="3.620987243887280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815492372508337"/>
          <c:y val="0.12145859614447389"/>
          <c:w val="0.84977786556935064"/>
          <c:h val="0.51011001255421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1 человека</c:v>
                </c:pt>
              </c:strCache>
            </c:strRef>
          </c:tx>
          <c:spPr>
            <a:solidFill>
              <a:schemeClr val="accent4"/>
            </a:solidFill>
          </c:spPr>
          <c:dPt>
            <c:idx val="7"/>
            <c:spPr>
              <a:solidFill>
                <a:schemeClr val="accent3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75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75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Белгородская область</c:v>
                </c:pt>
                <c:pt idx="1">
                  <c:v>Брянская область</c:v>
                </c:pt>
                <c:pt idx="2">
                  <c:v>Владимирская область</c:v>
                </c:pt>
                <c:pt idx="3">
                  <c:v>Воронежская область</c:v>
                </c:pt>
                <c:pt idx="4">
                  <c:v>Ивановская область</c:v>
                </c:pt>
                <c:pt idx="5">
                  <c:v>Калужская область</c:v>
                </c:pt>
                <c:pt idx="6">
                  <c:v>Костромская область</c:v>
                </c:pt>
                <c:pt idx="7">
                  <c:v>Курская область</c:v>
                </c:pt>
                <c:pt idx="8">
                  <c:v>Липецкая область</c:v>
                </c:pt>
                <c:pt idx="9">
                  <c:v>Орловская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Тамбовская область</c:v>
                </c:pt>
                <c:pt idx="13">
                  <c:v>Тверская область</c:v>
                </c:pt>
                <c:pt idx="14">
                  <c:v>Тульская область</c:v>
                </c:pt>
                <c:pt idx="15">
                  <c:v>Ярославская область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83.075546355284189</c:v>
                </c:pt>
                <c:pt idx="1">
                  <c:v>68.463000588416833</c:v>
                </c:pt>
                <c:pt idx="2">
                  <c:v>61.672971275986349</c:v>
                </c:pt>
                <c:pt idx="3">
                  <c:v>66.473365903518712</c:v>
                </c:pt>
                <c:pt idx="4">
                  <c:v>58.134739769460346</c:v>
                </c:pt>
                <c:pt idx="5">
                  <c:v>78.290787561629458</c:v>
                </c:pt>
                <c:pt idx="6">
                  <c:v>69.031243127638547</c:v>
                </c:pt>
                <c:pt idx="7">
                  <c:v>76.991982049251803</c:v>
                </c:pt>
                <c:pt idx="8">
                  <c:v>71.352126600401348</c:v>
                </c:pt>
                <c:pt idx="9">
                  <c:v>62.242137023014102</c:v>
                </c:pt>
                <c:pt idx="10">
                  <c:v>68.595542699550279</c:v>
                </c:pt>
                <c:pt idx="11">
                  <c:v>62.961495579132944</c:v>
                </c:pt>
                <c:pt idx="12">
                  <c:v>55.436869034271226</c:v>
                </c:pt>
                <c:pt idx="13">
                  <c:v>76.010527778221103</c:v>
                </c:pt>
                <c:pt idx="14">
                  <c:v>73.700663246181293</c:v>
                </c:pt>
                <c:pt idx="15">
                  <c:v>72.819260530648663</c:v>
                </c:pt>
              </c:numCache>
            </c:numRef>
          </c:val>
        </c:ser>
        <c:dLbls>
          <c:showVal val="1"/>
        </c:dLbls>
        <c:shape val="box"/>
        <c:axId val="166409728"/>
        <c:axId val="166411264"/>
        <c:axId val="0"/>
      </c:bar3DChart>
      <c:catAx>
        <c:axId val="16640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5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411264"/>
        <c:crosses val="autoZero"/>
        <c:auto val="1"/>
        <c:lblAlgn val="ctr"/>
        <c:lblOffset val="100"/>
      </c:catAx>
      <c:valAx>
        <c:axId val="16641126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409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3"/>
          <c:h val="0.748979326337408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5.1805049004479689E-17"/>
                  <c:y val="-2.0671218892257117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1.1803900086374887E-2"/>
                  <c:y val="-5.03724026005390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25050.5</c:v>
                </c:pt>
                <c:pt idx="1">
                  <c:v>16661.446345000029</c:v>
                </c:pt>
                <c:pt idx="2">
                  <c:v>5071.1000000000004</c:v>
                </c:pt>
                <c:pt idx="3">
                  <c:v>3944</c:v>
                </c:pt>
                <c:pt idx="4">
                  <c:v>6200.3</c:v>
                </c:pt>
                <c:pt idx="5">
                  <c:v>2342.4536550000021</c:v>
                </c:pt>
                <c:pt idx="6">
                  <c:v>921.8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559"/>
          <c:h val="0.1840890214633522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305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32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1242.9000000000001</c:v>
                </c:pt>
                <c:pt idx="1">
                  <c:v>10592.8</c:v>
                </c:pt>
                <c:pt idx="2">
                  <c:v>1446.5</c:v>
                </c:pt>
                <c:pt idx="3">
                  <c:v>2431.3000000000002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txPr>
        <a:bodyPr/>
        <a:lstStyle/>
        <a:p>
          <a:pPr algn="just"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4153248518667789"/>
          <c:w val="0.5933929041685817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2135.1999999999998</c:v>
                </c:pt>
                <c:pt idx="1">
                  <c:v>969</c:v>
                </c:pt>
                <c:pt idx="2">
                  <c:v>1334.6</c:v>
                </c:pt>
                <c:pt idx="3">
                  <c:v>928.1</c:v>
                </c:pt>
              </c:numCache>
            </c:numRef>
          </c:val>
        </c:ser>
        <c:axId val="108937216"/>
        <c:axId val="108938752"/>
      </c:barChart>
      <c:catAx>
        <c:axId val="10893721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938752"/>
        <c:crosses val="autoZero"/>
        <c:auto val="1"/>
        <c:lblAlgn val="ctr"/>
        <c:lblOffset val="100"/>
      </c:catAx>
      <c:valAx>
        <c:axId val="108938752"/>
        <c:scaling>
          <c:orientation val="minMax"/>
        </c:scaling>
        <c:delete val="1"/>
        <c:axPos val="t"/>
        <c:numFmt formatCode="#,##0.0" sourceLinked="1"/>
        <c:tickLblPos val="none"/>
        <c:crossAx val="10893721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34153248518667784"/>
          <c:w val="0.10811693508827216"/>
          <c:h val="0.533516605598686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4BACBD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33.200000000000003</c:v>
                </c:pt>
                <c:pt idx="1">
                  <c:v>40.4</c:v>
                </c:pt>
                <c:pt idx="2">
                  <c:v>42.1</c:v>
                </c:pt>
                <c:pt idx="3">
                  <c:v>43.6</c:v>
                </c:pt>
              </c:numCache>
            </c:numRef>
          </c:val>
        </c:ser>
        <c:axId val="109022208"/>
        <c:axId val="109036288"/>
      </c:barChart>
      <c:catAx>
        <c:axId val="109022208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036288"/>
        <c:crosses val="autoZero"/>
        <c:auto val="1"/>
        <c:lblAlgn val="ctr"/>
        <c:lblOffset val="100"/>
      </c:catAx>
      <c:valAx>
        <c:axId val="109036288"/>
        <c:scaling>
          <c:orientation val="minMax"/>
        </c:scaling>
        <c:delete val="1"/>
        <c:axPos val="t"/>
        <c:numFmt formatCode="#,##0.0" sourceLinked="1"/>
        <c:tickLblPos val="none"/>
        <c:crossAx val="10902220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34351941258786"/>
          <c:y val="0.46421747152641596"/>
          <c:w val="0.20320479389454879"/>
          <c:h val="0.3612054058753634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1763.1</c:v>
                </c:pt>
                <c:pt idx="1">
                  <c:v>3564.8</c:v>
                </c:pt>
              </c:numCache>
            </c:numRef>
          </c:val>
        </c:ser>
        <c:dLbls>
          <c:showVal val="1"/>
        </c:dLbls>
        <c:axId val="109136512"/>
        <c:axId val="109138688"/>
      </c:barChart>
      <c:catAx>
        <c:axId val="10913651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138688"/>
        <c:crosses val="autoZero"/>
        <c:auto val="1"/>
        <c:lblAlgn val="ctr"/>
        <c:lblOffset val="100"/>
      </c:catAx>
      <c:valAx>
        <c:axId val="109138688"/>
        <c:scaling>
          <c:orientation val="minMax"/>
        </c:scaling>
        <c:delete val="1"/>
        <c:axPos val="t"/>
        <c:numFmt formatCode="#,##0.0" sourceLinked="1"/>
        <c:tickLblPos val="none"/>
        <c:crossAx val="1091365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5758559972734193E-4"/>
          <c:y val="3.7262725196203911E-2"/>
        </c:manualLayout>
      </c:layout>
      <c:txPr>
        <a:bodyPr/>
        <a:lstStyle/>
        <a:p>
          <a:pPr>
            <a:defRPr sz="1100">
              <a:solidFill>
                <a:schemeClr val="accent6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1478573604663836"/>
          <c:y val="0.35194534951028056"/>
          <c:w val="0.48518947863040596"/>
          <c:h val="0.533516223134302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9612.5</c:v>
                </c:pt>
                <c:pt idx="1">
                  <c:v>10157.6</c:v>
                </c:pt>
                <c:pt idx="2">
                  <c:v>9621.2999999999811</c:v>
                </c:pt>
                <c:pt idx="3">
                  <c:v>5807.4</c:v>
                </c:pt>
              </c:numCache>
            </c:numRef>
          </c:val>
        </c:ser>
        <c:axId val="111389312"/>
        <c:axId val="111391104"/>
      </c:barChart>
      <c:catAx>
        <c:axId val="111389312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391104"/>
        <c:crosses val="autoZero"/>
        <c:auto val="1"/>
        <c:lblAlgn val="ctr"/>
        <c:lblOffset val="100"/>
      </c:catAx>
      <c:valAx>
        <c:axId val="111391104"/>
        <c:scaling>
          <c:orientation val="minMax"/>
        </c:scaling>
        <c:delete val="1"/>
        <c:axPos val="t"/>
        <c:numFmt formatCode="#,##0.0" sourceLinked="1"/>
        <c:tickLblPos val="none"/>
        <c:crossAx val="1113893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0.06929</cdr:x>
      <cdr:y>0</cdr:y>
    </cdr:from>
    <cdr:to>
      <cdr:x>0.24252</cdr:x>
      <cdr:y>0.09916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61" y="0"/>
          <a:ext cx="948907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0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0.40499</cdr:x>
      <cdr:y>0.37591</cdr:y>
    </cdr:from>
    <cdr:to>
      <cdr:x>0.61036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0174" y="1164150"/>
          <a:ext cx="923025" cy="5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60 191,6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0.43344</cdr:x>
      <cdr:y>0.23497</cdr:y>
    </cdr:from>
    <cdr:to>
      <cdr:x>0.63836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1055" y="1319544"/>
          <a:ext cx="879894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15 713,5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0.39736</cdr:x>
      <cdr:y>0.20814</cdr:y>
    </cdr:from>
    <cdr:to>
      <cdr:x>0.60828</cdr:x>
      <cdr:y>0.35803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20171" y="1027014"/>
          <a:ext cx="966146" cy="739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8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85 444,9</a:t>
          </a:r>
        </a:p>
        <a:p xmlns:a="http://schemas.openxmlformats.org/drawingml/2006/main">
          <a:pPr algn="ctr"/>
          <a:r>
            <a:rPr lang="ru-RU" sz="8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5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0.20998</cdr:x>
      <cdr:y>0.48086</cdr:y>
    </cdr:from>
    <cdr:to>
      <cdr:x>0.39118</cdr:x>
      <cdr:y>0.6818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5474" y="1373021"/>
          <a:ext cx="1057530" cy="573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27 422,7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0.03589</cdr:y>
    </cdr:from>
    <cdr:to>
      <cdr:x>0.21698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89797"/>
          <a:ext cx="992032" cy="284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млн.рублей</a:t>
          </a:r>
          <a:endParaRPr lang="ru-RU" sz="9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0.36382</cdr:x>
      <cdr:y>0.32347</cdr:y>
    </cdr:from>
    <cdr:to>
      <cdr:x>0.55621</cdr:x>
      <cdr:y>0.46274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50819" y="1425884"/>
          <a:ext cx="872969" cy="61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7 085,5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0.00189</cdr:x>
      <cdr:y>0.07098</cdr:y>
    </cdr:from>
    <cdr:to>
      <cdr:x>1</cdr:x>
      <cdr:y>0.18976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0" y="220386"/>
          <a:ext cx="4425597" cy="368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Доходы</a:t>
          </a:r>
          <a:endParaRPr lang="ru-RU" sz="1200" b="1" cap="all" dirty="0">
            <a:solidFill>
              <a:schemeClr val="accent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0.21985</cdr:x>
      <cdr:y>0.4223</cdr:y>
    </cdr:from>
    <cdr:to>
      <cdr:x>0.41673</cdr:x>
      <cdr:y>0.62389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74789" y="1311212"/>
          <a:ext cx="872961" cy="625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7 085,5 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6400" cy="496888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r">
              <a:defRPr sz="1200"/>
            </a:lvl1pPr>
          </a:lstStyle>
          <a:p>
            <a:fld id="{9A2D9DAC-41D8-4C46-A8A4-9BA8B57629AB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7" y="4714882"/>
            <a:ext cx="5438775" cy="4467225"/>
          </a:xfrm>
          <a:prstGeom prst="rect">
            <a:avLst/>
          </a:prstGeom>
        </p:spPr>
        <p:txBody>
          <a:bodyPr vert="horz" lIns="91341" tIns="45671" rIns="91341" bIns="456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170"/>
            <a:ext cx="2946400" cy="496887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8170"/>
            <a:ext cx="2946400" cy="496887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r">
              <a:defRPr sz="1200"/>
            </a:lvl1pPr>
          </a:lstStyle>
          <a:p>
            <a:fld id="{F86F3A77-81A0-459D-ADB6-B3B0E1B664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chart" Target="../charts/chart17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" Type="http://schemas.openxmlformats.org/officeDocument/2006/relationships/chart" Target="../charts/chart6.xml"/><Relationship Id="rId16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5" Type="http://schemas.openxmlformats.org/officeDocument/2006/relationships/chart" Target="../charts/chart1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0" y="1"/>
            <a:ext cx="4865298" cy="6858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1143000" y="-1143003"/>
            <a:ext cx="6858002" cy="91440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0" y="0"/>
            <a:ext cx="4865298" cy="68580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0" y="1173192"/>
            <a:ext cx="4080294" cy="5684808"/>
          </a:xfrm>
          <a:prstGeom prst="rtTriangle">
            <a:avLst/>
          </a:prstGeom>
          <a:solidFill>
            <a:srgbClr val="3AAD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>
            <a:off x="2004203" y="-281798"/>
            <a:ext cx="6248403" cy="8031192"/>
          </a:xfrm>
          <a:prstGeom prst="rtTriangle">
            <a:avLst/>
          </a:prstGeom>
          <a:solidFill>
            <a:srgbClr val="3AAD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0" y="2303253"/>
            <a:ext cx="3338424" cy="4554747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9563" y="6519446"/>
            <a:ext cx="108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E8B6043-70E8-43F1-8FCD-160DA5C0D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38023" y="5201730"/>
            <a:ext cx="1311217" cy="1366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448574" y="1137162"/>
            <a:ext cx="9376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1D7587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6600" b="1" cap="all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1D75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200" b="1" cap="all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1D7587"/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8912" y="4349533"/>
            <a:ext cx="764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закона Курской области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областном бюджете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59522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96814"/>
            <a:ext cx="9143999" cy="50896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Социально значимые объекты Курской области </a:t>
            </a:r>
            <a:r>
              <a:rPr lang="en-US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[1]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3516" y="914327"/>
          <a:ext cx="8997349" cy="51354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69206"/>
                <a:gridCol w="1148071"/>
                <a:gridCol w="679318"/>
                <a:gridCol w="679318"/>
                <a:gridCol w="679318"/>
                <a:gridCol w="679318"/>
                <a:gridCol w="679318"/>
                <a:gridCol w="679318"/>
                <a:gridCol w="776481"/>
                <a:gridCol w="1427683"/>
              </a:tblGrid>
              <a:tr h="283424"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социально значимых мероприятий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(остаточная стоимость)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строительства объекта, тыс. рублей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Срок ввода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эксплуатацию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Ожидаемый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средства областного</a:t>
                      </a:r>
                      <a:r>
                        <a:rPr lang="ru-RU" sz="75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бюджета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Государственная программа Курской области  «Развитие здравоохранения в Курской области», </a:t>
                      </a:r>
                    </a:p>
                    <a:p>
                      <a:pPr algn="ctr"/>
                      <a:r>
                        <a:rPr lang="ru-RU" sz="750" b="1" kern="120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подпрограмма «Охрана здоровья матери и ребенка»</a:t>
                      </a:r>
                      <a:endParaRPr lang="ru-RU" sz="75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752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Новое строительство</a:t>
                      </a: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или реконструкция детских больниц (корпусов)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Многопрофильная областная детская клиническая больница 3 уровня/ г. Курск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2 621 233,3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2 981 181,6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340 760,3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901 731,6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в действие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детской больницы на 320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койко-мест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«Развитие здравоохранения в Курской области», 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 «Профилактика заболеваний и формирование здорового образа жизни. Развитие первичной медико-санитарной помощи»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543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Строительство фельдшерско-акушерских</a:t>
                      </a: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пунктов в рамках реализации мероприятий региональной программы «Модернизация первичного звена здравоохранения Курской области»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Фельдшерско-акушерские пункты/ территория Курской области</a:t>
                      </a: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372 843,2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409 729,7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217 100,0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207 408,9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13 275,1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217 100,0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 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Ввод в действие в сельской местности фельдшерско-акушерских пунктов на 20 посещений в смену  на один пункт (строительство ФАП : 2023 год – 18; 2024 год – 54; 2025</a:t>
                      </a: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год – 76)</a:t>
                      </a:r>
                      <a:endParaRPr lang="ru-RU" sz="7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657">
                <a:tc gridSpan="10">
                  <a:txBody>
                    <a:bodyPr/>
                    <a:lstStyle/>
                    <a:p>
                      <a:pPr algn="ctr"/>
                      <a:r>
                        <a:rPr lang="ru-RU" sz="75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Государственная программа Курской области «Создание новых мест в общеобразовательных организациях Курской области </a:t>
                      </a:r>
                    </a:p>
                    <a:p>
                      <a:pPr algn="ctr"/>
                      <a:r>
                        <a:rPr lang="ru-RU" sz="75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соответствии с прогнозируемой потребностью и современными условиями обучения»</a:t>
                      </a:r>
                      <a:endParaRPr lang="ru-RU" sz="750" b="1" dirty="0" smtClean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новых мест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общеобразовательных организациях Курской области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Общеобразовательные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организации/ территория </a:t>
                      </a: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Курской области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680 348,6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995 180,7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278 337,7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324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891,6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577 534,0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278 337,7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2023-2024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годы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количества мест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в общеобразовательных </a:t>
                      </a: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учреждениях, ликвидация второй 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смены </a:t>
                      </a:r>
                      <a:r>
                        <a:rPr lang="ru-RU" sz="7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обучения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Государственная программа Курской области «Развитие культуры в Курской области», подпрограмма «Наследие»</a:t>
                      </a:r>
                      <a:endParaRPr lang="ru-RU" sz="750" dirty="0" smtClean="0">
                        <a:solidFill>
                          <a:schemeClr val="accent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Сохранение культурного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исторического наследия, расширение доступа населения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 культурным ценностям и информации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Экспозиционный корпус Курского областного краеведческого музея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объекте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культурного наследия регионального значения «Здание мужской классической гимназии, 1836-1842 гг.»/ Курская обл.,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 Курск,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ул. Луначарского, 8В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500 000,0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368 967,7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500 000,0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368 967,7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 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Расширение разнообразия музейных услуг и форм музейной деятельности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573656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414068"/>
            <a:ext cx="9143999" cy="49170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Социально значимые объекты Курской области</a:t>
            </a:r>
            <a:r>
              <a:rPr lang="en-US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 [2]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2142" y="896373"/>
          <a:ext cx="8988725" cy="549016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27342"/>
                <a:gridCol w="1087330"/>
                <a:gridCol w="678667"/>
                <a:gridCol w="678667"/>
                <a:gridCol w="678667"/>
                <a:gridCol w="678667"/>
                <a:gridCol w="678667"/>
                <a:gridCol w="678667"/>
                <a:gridCol w="775737"/>
                <a:gridCol w="1426314"/>
              </a:tblGrid>
              <a:tr h="299246"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социально значимых мероприятий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объекта/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реализации</a:t>
                      </a:r>
                    </a:p>
                    <a:p>
                      <a:pPr algn="ctr"/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Стоимость (остаточная стоимость)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строительства объекта, тыс. рублей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Срок ввода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эксплуатацию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Ожидаемый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средства областного</a:t>
                      </a:r>
                      <a:r>
                        <a:rPr lang="ru-RU" sz="75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бюджета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7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75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731"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kern="1200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Государственная программа Курской области «Развитие культуры в Курской области», подпрограмма «Искусство»</a:t>
                      </a:r>
                      <a:endParaRPr lang="ru-RU" sz="750" dirty="0" smtClean="0">
                        <a:solidFill>
                          <a:schemeClr val="accent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1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Сохранение и развитие традиционной народной культуры и нематериаль-ного культурного наследия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Курской области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Центры культурного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развития/ </a:t>
                      </a: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территория Курской области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444,1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15 444,1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2023 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новых возможностей для творческой самореализации,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духовного обогащения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культурного развития населения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46">
                <a:tc gridSpan="10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«Социальная</a:t>
                      </a:r>
                      <a:r>
                        <a:rPr lang="ru-RU" sz="750" b="1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поддержка граждан</a:t>
                      </a:r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в Курской области», 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 «Модернизация и развитие социального обслуживания населения»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7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1303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доступности социального обслуживания населения; улучшение демографической ситуации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Дома-интернаты/ территория Курской области</a:t>
                      </a: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158 220,0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209 326,0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195 714,8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47 492,9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9 326,0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195 714,8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 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Удовлетворение потребностей граждан пожилого</a:t>
                      </a: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возраста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инвалидов в постоянном постороннем уходе в сфере социального обслуживания населения </a:t>
                      </a:r>
                      <a:endParaRPr lang="ru-RU" sz="75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246">
                <a:tc gridSpan="10">
                  <a:txBody>
                    <a:bodyPr/>
                    <a:lstStyle/>
                    <a:p>
                      <a:pPr algn="ctr"/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программа Курской области «Развитие физической культуры и спорта в Курской области», </a:t>
                      </a:r>
                    </a:p>
                    <a:p>
                      <a:pPr algn="ctr"/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«Развитие физической культуры и массового спорта в Курской области»</a:t>
                      </a:r>
                      <a:endParaRPr lang="ru-RU" sz="75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360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и </a:t>
                      </a:r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модернизация объектов спортивной инфраструктуры региональной собственности (муниципальной собственности) для занятий физической культурой и спортом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Крытый футбольный манеж/ г. Курск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168 024,6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480 522,9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3 660,5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391 715,5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 год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Создание условий  для успешного выступления спортсменов</a:t>
                      </a:r>
                      <a:r>
                        <a:rPr lang="ru-RU" sz="75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Курской области на межрегиональных, всероссийских  и международных спортивных соревнованиях                           и совершенствование системы подготовки спортивного резерва</a:t>
                      </a: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346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</a:t>
                      </a:r>
                      <a:r>
                        <a:rPr lang="ru-RU" sz="750" b="0" i="0" u="none" strike="noStrike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Курской области «Развитие образования в Курской области», </a:t>
                      </a:r>
                    </a:p>
                    <a:p>
                      <a:pPr algn="ctr" fontAlgn="t"/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«Развитие дошкольного и</a:t>
                      </a:r>
                      <a:r>
                        <a:rPr lang="ru-RU" sz="750" b="1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 образования детей</a:t>
                      </a:r>
                      <a:r>
                        <a:rPr lang="ru-RU" sz="75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750" b="0" i="0" u="none" strike="noStrike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346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</a:t>
                      </a:r>
                      <a:r>
                        <a:rPr lang="ru-RU" sz="75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дополнительных мест для детей в общеобразовательных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7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Дошкольные образовательные организации/ г.Курск, п.Северный 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680 000,0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680 000,0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2023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Доступность дошкольного образования для детей в новых микрорайонах г.Курска</a:t>
                      </a:r>
                      <a:endParaRPr lang="ru-RU" sz="7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60521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431320"/>
            <a:ext cx="9144000" cy="534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Оказание финансовой помощи местным бюджетам в 2023 году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2" name="Group 212"/>
          <p:cNvGraphicFramePr>
            <a:graphicFrameLocks/>
          </p:cNvGraphicFramePr>
          <p:nvPr/>
        </p:nvGraphicFramePr>
        <p:xfrm>
          <a:off x="112143" y="1078300"/>
          <a:ext cx="4356340" cy="22717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00577"/>
                <a:gridCol w="115576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7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kumimoji="0" 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kumimoji="0" 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433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 </a:t>
                      </a:r>
                    </a:p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kumimoji="0" lang="ru-RU" sz="95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27 422,7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32,1</a:t>
                      </a:r>
                      <a:endParaRPr kumimoji="0" lang="en-US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545,7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6 466,5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20 386,4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72000" marR="72000" marT="36000" marB="36000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-529139" y="3605840"/>
          <a:ext cx="5836257" cy="285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0" y="3540180"/>
            <a:ext cx="4494362" cy="459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Структура межбюджетных трансфертов</a:t>
            </a:r>
            <a:endParaRPr lang="ru-RU" sz="1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783" y="1470991"/>
            <a:ext cx="426985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Дотации бюджетам муниципальных районов и городских округов:</a:t>
            </a: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дотация на выравнивание бюджетной обеспеченности       (76,2</a:t>
            </a:r>
            <a:r>
              <a:rPr lang="ru-RU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415,7 млн. рублей;</a:t>
            </a: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дотации на поддержку мер по обеспечению сбалансированности местных бюджетов (18,3</a:t>
            </a:r>
            <a:r>
              <a:rPr lang="ru-RU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               100,0 млн. рублей;</a:t>
            </a:r>
          </a:p>
          <a:p>
            <a:pPr algn="just">
              <a:buFontTx/>
              <a:buChar char="-"/>
            </a:pP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дотации на поощрение достижения наилучших показателей социально-экономического развития муниципальных образований Курской области (5,5 %) – 30,0 млн. рублей.</a:t>
            </a:r>
          </a:p>
          <a:p>
            <a:pPr algn="just">
              <a:buFontTx/>
              <a:buChar char="-"/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Субсидии бюджетам муниципальных районов и городских округов</a:t>
            </a:r>
          </a:p>
          <a:p>
            <a:pPr indent="180975"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Наибольший удельный вес субсидий планируется направить в такие сферы деятельности как образование (57,3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3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704,1 млн. рублей, национальная экономика (28,4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1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837,6 млн. рублей, жилищно-коммунальное хозяйство (8,3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538,2 млн. рублей.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Субвенции бюджетам муниципальных районов и городских округов</a:t>
            </a:r>
          </a:p>
          <a:p>
            <a:pPr indent="180975"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Наибольший удельный вес субвенций направлен                       на финансовое обеспечение переданных расходных обязательств РФ в таких сферах</a:t>
            </a:r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(72,8</a:t>
            </a:r>
            <a:r>
              <a:rPr lang="ru-RU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 – 14</a:t>
            </a:r>
            <a:r>
              <a:rPr lang="ru-RU" sz="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834,6</a:t>
            </a:r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рублей, социальная политика (24,6 %) –  5 014,0 млн. рублей.</a:t>
            </a:r>
            <a:endParaRPr lang="ru-R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/>
          <p:nvPr/>
        </p:nvGraphicFramePr>
        <p:xfrm>
          <a:off x="0" y="2377439"/>
          <a:ext cx="4572000" cy="52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501031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1828800"/>
            <a:ext cx="4459857" cy="30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Структура и динамика государственного долга</a:t>
            </a: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0" y="796324"/>
            <a:ext cx="4321833" cy="863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636" tIns="46818" rIns="93636" bIns="46818">
            <a:spAutoFit/>
          </a:bodyPr>
          <a:lstStyle/>
          <a:p>
            <a:pPr algn="just" defTabSz="935038"/>
            <a:r>
              <a:rPr lang="ru-RU" sz="1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ГОСУДАРСТВЕННЫЙ </a:t>
            </a:r>
            <a:r>
              <a:rPr lang="ru-RU" sz="1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ДОЛГ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обязательства, возникающие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из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заимствований (т.е. кредитов, государственных ценных бумаг), гарантий по обязательствам третьих лиц, другие обязательства, принятые на себя субъектом Российской Федерации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370935"/>
            <a:ext cx="9144000" cy="47967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Государственный долг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878866" y="3892559"/>
            <a:ext cx="643255" cy="1759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8 672,9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526240" y="3608571"/>
            <a:ext cx="579144" cy="1758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10 647,3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187631" y="2710097"/>
            <a:ext cx="579144" cy="1758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16 973,2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846717" y="2407116"/>
            <a:ext cx="643255" cy="1852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19 117,2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503980" y="2306910"/>
            <a:ext cx="643254" cy="175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19 768,7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517" y="2472457"/>
            <a:ext cx="4468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Сопоставление государственного долга с ограничениями,</a:t>
            </a:r>
          </a:p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установленными Минфином России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6855571" y="3873857"/>
          <a:ext cx="2288429" cy="25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4710021" y="3871878"/>
          <a:ext cx="2303253" cy="25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830792" y="2933460"/>
            <a:ext cx="214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объема долговых обязательств по кредитам, полученным от кредитных организаций, </a:t>
            </a:r>
          </a:p>
          <a:p>
            <a:pPr algn="ctr"/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государственным ценным бумагам </a:t>
            </a:r>
          </a:p>
          <a:p>
            <a:pPr algn="ctr"/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общему годовому объему доходов бюджета в отчетном финансовом году </a:t>
            </a:r>
          </a:p>
          <a:p>
            <a:pPr algn="ctr"/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(без учета объемов безвозмездных поступлений), % 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60270" y="3119309"/>
            <a:ext cx="19837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объема государственного долга  Курской области к общему объему доходов бюджета (без учета безвозмездных поступлений), % </a:t>
            </a:r>
            <a:endParaRPr lang="ru-RU" sz="7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6891" y="1020727"/>
            <a:ext cx="447710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3763" algn="just">
              <a:spcAft>
                <a:spcPts val="400"/>
              </a:spcAft>
            </a:pP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мая 2022 года Аналитическое Кредитное Рейтинговое Агентство АКРА подтвердило кредитный рейтинг Курской области на уровне A+(RU), прогноз «Позитивный», и ее облигаций – на уровне A+(RU).</a:t>
            </a:r>
          </a:p>
          <a:p>
            <a:pPr indent="180975" algn="just">
              <a:spcAft>
                <a:spcPts val="400"/>
              </a:spcAft>
            </a:pP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«Позитивный» прогноз предполагает с высокой долей вероятности повышение рейтинга на горизонте 12–18 месяцев.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rcRect l="18373" t="10640" r="75363" b="84713"/>
          <a:stretch>
            <a:fillRect/>
          </a:stretch>
        </p:blipFill>
        <p:spPr bwMode="auto">
          <a:xfrm>
            <a:off x="4773208" y="877714"/>
            <a:ext cx="767525" cy="32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ая стрелка влево/вправо 75"/>
          <p:cNvSpPr/>
          <p:nvPr/>
        </p:nvSpPr>
        <p:spPr>
          <a:xfrm>
            <a:off x="1831351" y="5431493"/>
            <a:ext cx="1853977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спортзала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Черкасскопореченской СОШ,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Суджанский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6352108" y="5605097"/>
            <a:ext cx="1534760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Замостянской СОШ,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Суджанский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2260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379562"/>
            <a:ext cx="4572000" cy="622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Реализация проекта «Народный бюджет»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в Курской области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66089"/>
            <a:ext cx="455474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направлен                на определение и реализацию социально значимых проектов                     на территориях муниципальных образований Курской области                    с привлечением граждан и организаций к деятельности органов местного самоуправления по решению проблем местного значения и осуществляется в соответствии с постановлением Администрации Курской области от 27.09.2016 №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732-па               (с учетом изменений) «О вопросах реализации проекта «Народный бюджет» в Курской области».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638" y="537088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Субсидии местным бюджетам на реализацию проекта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770407" y="819444"/>
          <a:ext cx="4259293" cy="2066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287"/>
                <a:gridCol w="1749006"/>
              </a:tblGrid>
              <a:tr h="27742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27000" marB="27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муниципальных образований – участников проекта «Народный бюджет» </a:t>
                      </a:r>
                      <a:endParaRPr lang="ru-RU" sz="9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области»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000" marR="48000" marT="27000" marB="27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 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проектов, реализуемых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рамках проекта </a:t>
                      </a:r>
                      <a:r>
                        <a:rPr lang="ru-RU" sz="9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«Народный бюджет»</a:t>
                      </a:r>
                      <a:r>
                        <a:rPr lang="ru-RU" sz="9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9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Курской области»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Общая стоимость проектов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9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</a:t>
                      </a:r>
                      <a:r>
                        <a:rPr lang="ru-RU" sz="9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рублей</a:t>
                      </a:r>
                      <a:r>
                        <a:rPr lang="ru-RU" sz="9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том числе :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788,4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45"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счет средств субсидий из областного 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бюджета, </a:t>
                      </a:r>
                      <a:r>
                        <a:rPr lang="ru-RU" sz="9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млн.</a:t>
                      </a:r>
                      <a:r>
                        <a:rPr lang="ru-RU" sz="9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рублей</a:t>
                      </a:r>
                      <a:r>
                        <a:rPr lang="ru-RU" sz="9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399,8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0" y="2584750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2022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1832256" y="2791037"/>
            <a:ext cx="1538571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Замена окон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Благодатенской СОШ,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Кореневский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>
            <a:cxnSpLocks noChangeAspect="1"/>
          </p:cNvCxnSpPr>
          <p:nvPr/>
        </p:nvCxnSpPr>
        <p:spPr>
          <a:xfrm>
            <a:off x="7399979" y="5784240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 noChangeAspect="1"/>
          </p:cNvCxnSpPr>
          <p:nvPr/>
        </p:nvCxnSpPr>
        <p:spPr>
          <a:xfrm flipH="1">
            <a:off x="7398597" y="6057349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 noChangeAspect="1"/>
          </p:cNvCxnSpPr>
          <p:nvPr/>
        </p:nvCxnSpPr>
        <p:spPr>
          <a:xfrm flipH="1">
            <a:off x="1970124" y="2961886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 noChangeAspect="1"/>
          </p:cNvCxnSpPr>
          <p:nvPr/>
        </p:nvCxnSpPr>
        <p:spPr>
          <a:xfrm>
            <a:off x="1970123" y="3239929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замена окон в Благодатенской средней школе Кореневского рай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43" y="2912287"/>
            <a:ext cx="1783629" cy="1188000"/>
          </a:xfrm>
          <a:prstGeom prst="rect">
            <a:avLst/>
          </a:prstGeom>
        </p:spPr>
      </p:pic>
      <p:pic>
        <p:nvPicPr>
          <p:cNvPr id="47" name="Рисунок 46" descr="ремонт в Замостянской школе Суджанского райо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4557" y="4722399"/>
            <a:ext cx="1257300" cy="1676400"/>
          </a:xfrm>
          <a:prstGeom prst="rect">
            <a:avLst/>
          </a:prstGeom>
        </p:spPr>
      </p:pic>
      <p:pic>
        <p:nvPicPr>
          <p:cNvPr id="48" name="Рисунок 47" descr="дорога в деревне 2-я Моква Курского рай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9690" y="3649656"/>
            <a:ext cx="1584000" cy="1188000"/>
          </a:xfrm>
          <a:prstGeom prst="rect">
            <a:avLst/>
          </a:prstGeom>
        </p:spPr>
      </p:pic>
      <p:sp>
        <p:nvSpPr>
          <p:cNvPr id="49" name="Двойная стрелка влево/вправо 48"/>
          <p:cNvSpPr/>
          <p:nvPr/>
        </p:nvSpPr>
        <p:spPr>
          <a:xfrm>
            <a:off x="1625283" y="3673605"/>
            <a:ext cx="1534760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Дорога в д. 2-я Моква,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>
            <a:cxnSpLocks noChangeAspect="1"/>
          </p:cNvCxnSpPr>
          <p:nvPr/>
        </p:nvCxnSpPr>
        <p:spPr>
          <a:xfrm>
            <a:off x="2657251" y="3820942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 noChangeAspect="1"/>
          </p:cNvCxnSpPr>
          <p:nvPr/>
        </p:nvCxnSpPr>
        <p:spPr>
          <a:xfrm flipH="1">
            <a:off x="2656032" y="4097862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 descr="Будановская СОШ Золотухинского рай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9757" y="4730350"/>
            <a:ext cx="1258200" cy="1677600"/>
          </a:xfrm>
          <a:prstGeom prst="rect">
            <a:avLst/>
          </a:prstGeom>
        </p:spPr>
      </p:pic>
      <p:sp>
        <p:nvSpPr>
          <p:cNvPr id="54" name="Двойная стрелка влево/вправо 53"/>
          <p:cNvSpPr/>
          <p:nvPr/>
        </p:nvSpPr>
        <p:spPr>
          <a:xfrm>
            <a:off x="6508649" y="4674796"/>
            <a:ext cx="1538571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Будановской СОШ,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Золотухинский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>
            <a:cxnSpLocks noChangeAspect="1"/>
          </p:cNvCxnSpPr>
          <p:nvPr/>
        </p:nvCxnSpPr>
        <p:spPr>
          <a:xfrm flipH="1">
            <a:off x="6678322" y="4877450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 noChangeAspect="1"/>
          </p:cNvCxnSpPr>
          <p:nvPr/>
        </p:nvCxnSpPr>
        <p:spPr>
          <a:xfrm>
            <a:off x="6678321" y="5155493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Дмитриевская СОШ Золотухинского райо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206" y="4476585"/>
            <a:ext cx="1258200" cy="1677600"/>
          </a:xfrm>
          <a:prstGeom prst="rect">
            <a:avLst/>
          </a:prstGeom>
        </p:spPr>
      </p:pic>
      <p:sp>
        <p:nvSpPr>
          <p:cNvPr id="61" name="Двойная стрелка влево/вправо 60"/>
          <p:cNvSpPr/>
          <p:nvPr/>
        </p:nvSpPr>
        <p:spPr>
          <a:xfrm>
            <a:off x="1424449" y="4644988"/>
            <a:ext cx="1534760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территории  Дмитриевской СОШ,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Золотухинский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Прямая соединительная линия 61"/>
          <p:cNvCxnSpPr>
            <a:cxnSpLocks noChangeAspect="1"/>
          </p:cNvCxnSpPr>
          <p:nvPr/>
        </p:nvCxnSpPr>
        <p:spPr>
          <a:xfrm>
            <a:off x="3174585" y="5594733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cxnSpLocks noChangeAspect="1"/>
          </p:cNvCxnSpPr>
          <p:nvPr/>
        </p:nvCxnSpPr>
        <p:spPr>
          <a:xfrm flipH="1">
            <a:off x="3173041" y="5871654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 descr="Бобрышево дет.площадка Пристенский район.jpg"/>
          <p:cNvPicPr>
            <a:picLocks noChangeAspect="1"/>
          </p:cNvPicPr>
          <p:nvPr/>
        </p:nvPicPr>
        <p:blipFill>
          <a:blip r:embed="rId7" cstate="print"/>
          <a:srcRect l="10397"/>
          <a:stretch>
            <a:fillRect/>
          </a:stretch>
        </p:blipFill>
        <p:spPr>
          <a:xfrm>
            <a:off x="7148073" y="3236041"/>
            <a:ext cx="1892410" cy="1188000"/>
          </a:xfrm>
          <a:prstGeom prst="rect">
            <a:avLst/>
          </a:prstGeom>
        </p:spPr>
      </p:pic>
      <p:sp>
        <p:nvSpPr>
          <p:cNvPr id="65" name="Двойная стрелка влево/вправо 64"/>
          <p:cNvSpPr/>
          <p:nvPr/>
        </p:nvSpPr>
        <p:spPr>
          <a:xfrm>
            <a:off x="5727280" y="3733264"/>
            <a:ext cx="1534760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Детская площадка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с. Бобрышево,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Пристенский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>
            <a:cxnSpLocks noChangeAspect="1"/>
          </p:cNvCxnSpPr>
          <p:nvPr/>
        </p:nvCxnSpPr>
        <p:spPr>
          <a:xfrm>
            <a:off x="6775151" y="3912407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 noChangeAspect="1"/>
          </p:cNvCxnSpPr>
          <p:nvPr/>
        </p:nvCxnSpPr>
        <p:spPr>
          <a:xfrm flipH="1">
            <a:off x="6773607" y="4187454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Дорога_Пристенский рай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3787" y="2967187"/>
            <a:ext cx="1257300" cy="1676400"/>
          </a:xfrm>
          <a:prstGeom prst="rect">
            <a:avLst/>
          </a:prstGeom>
        </p:spPr>
      </p:pic>
      <p:sp>
        <p:nvSpPr>
          <p:cNvPr id="69" name="Двойная стрелка влево/вправо 68"/>
          <p:cNvSpPr/>
          <p:nvPr/>
        </p:nvSpPr>
        <p:spPr>
          <a:xfrm>
            <a:off x="5802984" y="3024275"/>
            <a:ext cx="1538571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Дорога, </a:t>
            </a:r>
          </a:p>
          <a:p>
            <a:pPr algn="ctr"/>
            <a:r>
              <a:rPr lang="ru-RU" sz="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Пристенский район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cxnSpLocks noChangeAspect="1"/>
          </p:cNvCxnSpPr>
          <p:nvPr/>
        </p:nvCxnSpPr>
        <p:spPr>
          <a:xfrm flipH="1">
            <a:off x="6028316" y="3226930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 noChangeAspect="1"/>
          </p:cNvCxnSpPr>
          <p:nvPr/>
        </p:nvCxnSpPr>
        <p:spPr>
          <a:xfrm>
            <a:off x="6028315" y="3504973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Черкасскопореченская СОШ_спортзал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56782" y="5045685"/>
            <a:ext cx="1583999" cy="1188000"/>
          </a:xfrm>
          <a:prstGeom prst="rect">
            <a:avLst/>
          </a:prstGeom>
        </p:spPr>
      </p:pic>
      <p:cxnSp>
        <p:nvCxnSpPr>
          <p:cNvPr id="74" name="Прямая соединительная линия 73"/>
          <p:cNvCxnSpPr>
            <a:cxnSpLocks noChangeAspect="1"/>
          </p:cNvCxnSpPr>
          <p:nvPr/>
        </p:nvCxnSpPr>
        <p:spPr>
          <a:xfrm flipH="1">
            <a:off x="1558507" y="4806563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cxnSpLocks noChangeAspect="1"/>
          </p:cNvCxnSpPr>
          <p:nvPr/>
        </p:nvCxnSpPr>
        <p:spPr>
          <a:xfrm>
            <a:off x="1558506" y="5084606"/>
            <a:ext cx="277323" cy="277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/>
        </p:nvGraphicFramePr>
        <p:xfrm>
          <a:off x="0" y="2061714"/>
          <a:ext cx="4537494" cy="440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04711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" y="370935"/>
            <a:ext cx="9143999" cy="49170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Дорожный фонд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914400"/>
            <a:ext cx="4494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Дорожный фонд</a:t>
            </a:r>
            <a:r>
              <a:rPr lang="ru-RU" sz="1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часть средств областного бюджета, подлежащая использованию в целях финансового обеспечения дорожной деятельности в отношении автомобильных дорог общего пользования,    а также капитального ремонта и ремонта дворовых территорий многоквартирных домов, </a:t>
            </a:r>
            <a:r>
              <a:rPr lang="ru-RU" sz="1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проездов                к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дворовым территориям многоквартирных домов населенных пунктов. 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4710023" y="3338968"/>
          <a:ext cx="4433977" cy="310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1"/>
          <p:cNvSpPr txBox="1"/>
          <p:nvPr/>
        </p:nvSpPr>
        <p:spPr>
          <a:xfrm>
            <a:off x="0" y="2278451"/>
            <a:ext cx="4494362" cy="2480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cap="al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асходы</a:t>
            </a:r>
            <a:endParaRPr lang="ru-RU" sz="1200" b="1" cap="all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lya_remonta_bolee_70_km_trassy_r_177_povetluzhe_v_nizhegorodskoy_oblasti_ishchut_podryadchika_dorog.jpg"/>
          <p:cNvPicPr>
            <a:picLocks noChangeAspect="1"/>
          </p:cNvPicPr>
          <p:nvPr/>
        </p:nvPicPr>
        <p:blipFill>
          <a:blip r:embed="rId4" cstate="print"/>
          <a:srcRect b="7374"/>
          <a:stretch>
            <a:fillRect/>
          </a:stretch>
        </p:blipFill>
        <p:spPr>
          <a:xfrm>
            <a:off x="6815227" y="909841"/>
            <a:ext cx="2190750" cy="1521903"/>
          </a:xfrm>
          <a:prstGeom prst="rect">
            <a:avLst/>
          </a:prstGeom>
        </p:spPr>
      </p:pic>
      <p:pic>
        <p:nvPicPr>
          <p:cNvPr id="15" name="Picture 2" descr="http://i.mycdn.me/i?r=AzEPZsRbOZEKgBhR0XGMT1RkGjWzFHf0Tdw18YcxpwEsRKaKTM5SRkZCeTgDn6uOyic"/>
          <p:cNvPicPr>
            <a:picLocks noChangeAspect="1" noChangeArrowheads="1"/>
          </p:cNvPicPr>
          <p:nvPr/>
        </p:nvPicPr>
        <p:blipFill>
          <a:blip r:embed="rId5" cstate="print"/>
          <a:srcRect l="1432" t="10938" b="11979"/>
          <a:stretch>
            <a:fillRect/>
          </a:stretch>
        </p:blipFill>
        <p:spPr bwMode="auto">
          <a:xfrm>
            <a:off x="3967793" y="2208183"/>
            <a:ext cx="2018925" cy="118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176513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396815"/>
            <a:ext cx="9161253" cy="64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Доходы и расходы областного бюджета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расчете на 1 жителя в Центральном Федеральном округе в 2022 году</a:t>
            </a:r>
            <a:r>
              <a:rPr kumimoji="0" lang="ru-RU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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0" y="1459368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3517" y="5851767"/>
            <a:ext cx="44598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_________________________________________</a:t>
            </a:r>
          </a:p>
          <a:p>
            <a:r>
              <a:rPr lang="ru-RU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информация подготовлена с использованием сайта Федеральной службы государственной статистики </a:t>
            </a:r>
            <a:r>
              <a:rPr lang="en-US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rosstat.gov.ru</a:t>
            </a:r>
            <a:r>
              <a:rPr lang="ru-RU" sz="7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единого портала бюджетной системы РФ «Электронный бюджет» по состоянию </a:t>
            </a:r>
            <a:r>
              <a:rPr lang="ru-RU" sz="75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25.10.2022</a:t>
            </a:r>
            <a:endParaRPr lang="ru-RU" sz="75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4537494" y="3120563"/>
          <a:ext cx="4718649" cy="32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770408" y="26679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областного бюджета</a:t>
            </a:r>
            <a:endParaRPr kumimoji="0" lang="ru-RU" sz="1400" b="1" i="0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991543"/>
            <a:ext cx="4373592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Доходы областного бюджета</a:t>
            </a:r>
            <a:endParaRPr kumimoji="0" lang="ru-RU" sz="1400" b="1" i="0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831458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0" y="473002"/>
            <a:ext cx="4572000" cy="96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по качеству управления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региональными финансами</a:t>
            </a:r>
            <a:r>
              <a:rPr lang="ru-RU" sz="1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i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(приказ Минфина России от 03.12.2010 № 552)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452197"/>
            <a:ext cx="4572000" cy="747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Рейтинг Курской области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по уровню открытости бюджетных данных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(Центральный Федеральный округ)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"/>
          </p:nvPr>
        </p:nvSpPr>
        <p:spPr>
          <a:xfrm>
            <a:off x="232913" y="4753832"/>
            <a:ext cx="4011283" cy="1138010"/>
          </a:xfrm>
        </p:spPr>
        <p:txBody>
          <a:bodyPr>
            <a:noAutofit/>
          </a:bodyPr>
          <a:lstStyle/>
          <a:p>
            <a:pPr marL="0" indent="180975" algn="just">
              <a:buNone/>
            </a:pP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результатам проведенной оценки 25 субъектам Российской Федерации присвоена 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(высокая) степень качества управления. </a:t>
            </a:r>
          </a:p>
          <a:p>
            <a:pPr marL="0" indent="180975" algn="just">
              <a:buNone/>
            </a:pP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последние пять лет Курская область третий раз занимает лидирующие позиции в данном рейтинге субъектов.</a:t>
            </a:r>
          </a:p>
        </p:txBody>
      </p:sp>
      <p:sp>
        <p:nvSpPr>
          <p:cNvPr id="6146" name="AutoShape 2" descr="Изображение логоти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48" name="AutoShape 4" descr="Изображение логоти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0" name="AutoShape 6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52" name="AutoShape 8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98018" y="1470123"/>
          <a:ext cx="3868539" cy="244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513"/>
                <a:gridCol w="1289513"/>
                <a:gridCol w="1289513"/>
              </a:tblGrid>
              <a:tr h="732858">
                <a:tc gridSpan="3">
                  <a:txBody>
                    <a:bodyPr/>
                    <a:lstStyle/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 с </a:t>
                      </a:r>
                      <a:r>
                        <a:rPr lang="ru-RU" sz="900" b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высоким качеством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uFill>
                            <a:solidFill>
                              <a:srgbClr val="C00000"/>
                            </a:solidFill>
                          </a:u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региональными финансами</a:t>
                      </a:r>
                    </a:p>
                    <a:p>
                      <a:pPr lvl="0" algn="ctr" defTabSz="108267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 алфавитном порядке)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Алтайский край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Краснодарский край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Брянская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Курская область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Пензенская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Москва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Липецкая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Адыгея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Ивановская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Крым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Новгородская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Татарстан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Калужская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Новосибирская область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72000" marR="36000" marT="45719" marB="45719" anchor="ctr" horzOverflow="overflow">
                    <a:lnL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Лента лицом вверх 28"/>
          <p:cNvSpPr>
            <a:spLocks noChangeAspect="1"/>
          </p:cNvSpPr>
          <p:nvPr/>
        </p:nvSpPr>
        <p:spPr bwMode="auto">
          <a:xfrm>
            <a:off x="673037" y="3976287"/>
            <a:ext cx="3073099" cy="361541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defTabSz="1082675">
              <a:defRPr/>
            </a:pP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Итого 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регионов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nifi.ru.jpg"/>
          <p:cNvPicPr>
            <a:picLocks noChangeAspect="1"/>
          </p:cNvPicPr>
          <p:nvPr/>
        </p:nvPicPr>
        <p:blipFill>
          <a:blip r:embed="rId2" cstate="print"/>
          <a:srcRect t="-169" r="50691" b="85423"/>
          <a:stretch>
            <a:fillRect/>
          </a:stretch>
        </p:blipFill>
        <p:spPr>
          <a:xfrm>
            <a:off x="4640328" y="1324489"/>
            <a:ext cx="2423018" cy="46205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0" y="1854228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Научно-исследовательским финансовым институтом Министерства финансов Российской Федерации (г.</a:t>
            </a:r>
            <a:r>
              <a:rPr lang="ru-RU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Москва) ежегодно составляется рейтинг открытости бюджетных данных субъектов Российской Федерации.</a:t>
            </a:r>
          </a:p>
          <a:p>
            <a:pPr indent="180975" algn="just"/>
            <a:endParaRPr lang="ru-RU" sz="10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итогам </a:t>
            </a:r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2021 года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Курская область вошла в группу субъектов с </a:t>
            </a:r>
            <a:r>
              <a:rPr lang="ru-RU" sz="1050" b="1" u="sng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3"/>
                  </a:solidFill>
                </a:uFill>
                <a:latin typeface="Arial" pitchFamily="34" charset="0"/>
                <a:cs typeface="Arial" pitchFamily="34" charset="0"/>
              </a:rPr>
              <a:t>высоким уровнем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открытости бюджетных данных.</a:t>
            </a:r>
          </a:p>
          <a:p>
            <a:pPr indent="180975" algn="just"/>
            <a:endParaRPr lang="ru-RU" sz="105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0574" y="3118637"/>
            <a:ext cx="41234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 </a:t>
            </a:r>
          </a:p>
          <a:p>
            <a:pPr marL="228600" indent="-228600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регионов Центрального федерального округа</a:t>
            </a:r>
          </a:p>
          <a:p>
            <a:pPr marL="228600" indent="-228600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5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уступая лишь Московской и Ивановской областям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/>
            <a:endParaRPr lang="ru-RU" sz="1400" b="1" cap="all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2151063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20-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</a:t>
            </a:r>
          </a:p>
          <a:p>
            <a:pPr marL="2151063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Российской Федерации</a:t>
            </a:r>
            <a:endParaRPr lang="ru-RU" sz="1050" b="1" cap="small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11"/>
          <p:cNvGrpSpPr>
            <a:grpSpLocks noChangeAspect="1"/>
          </p:cNvGrpSpPr>
          <p:nvPr/>
        </p:nvGrpSpPr>
        <p:grpSpPr>
          <a:xfrm>
            <a:off x="4689348" y="3218825"/>
            <a:ext cx="352020" cy="352020"/>
            <a:chOff x="5079463" y="3787223"/>
            <a:chExt cx="838144" cy="838144"/>
          </a:xfrm>
        </p:grpSpPr>
        <p:sp>
          <p:nvSpPr>
            <p:cNvPr id="34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36" name="Группа 11"/>
          <p:cNvGrpSpPr>
            <a:grpSpLocks noChangeAspect="1"/>
          </p:cNvGrpSpPr>
          <p:nvPr/>
        </p:nvGrpSpPr>
        <p:grpSpPr>
          <a:xfrm>
            <a:off x="6846527" y="3929167"/>
            <a:ext cx="352020" cy="352020"/>
            <a:chOff x="5079463" y="3787223"/>
            <a:chExt cx="838144" cy="838144"/>
          </a:xfrm>
        </p:grpSpPr>
        <p:sp>
          <p:nvSpPr>
            <p:cNvPr id="37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8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4572000" y="4625956"/>
            <a:ext cx="4572000" cy="102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Курская область в рейтинге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социально-экономического положения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регионов Российской Федерации</a:t>
            </a:r>
            <a:r>
              <a:rPr lang="ru-RU" sz="1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i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(по итогам 2021 года)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5176" y="5788549"/>
            <a:ext cx="127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19-</a:t>
            </a:r>
            <a:r>
              <a:rPr lang="ru-RU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b="1" cap="all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место </a:t>
            </a:r>
          </a:p>
          <a:p>
            <a:pPr marL="1793875"/>
            <a:endParaRPr lang="ru-RU" sz="1400" b="1" cap="all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11"/>
          <p:cNvGrpSpPr>
            <a:grpSpLocks noChangeAspect="1"/>
          </p:cNvGrpSpPr>
          <p:nvPr/>
        </p:nvGrpSpPr>
        <p:grpSpPr>
          <a:xfrm>
            <a:off x="6223950" y="5765619"/>
            <a:ext cx="352020" cy="352020"/>
            <a:chOff x="5079463" y="3787223"/>
            <a:chExt cx="838144" cy="838144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5079463" y="3787223"/>
              <a:ext cx="838144" cy="838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D7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3" name="Freeform 1218"/>
            <p:cNvSpPr>
              <a:spLocks/>
            </p:cNvSpPr>
            <p:nvPr/>
          </p:nvSpPr>
          <p:spPr bwMode="auto">
            <a:xfrm>
              <a:off x="5279206" y="3957149"/>
              <a:ext cx="485028" cy="483579"/>
            </a:xfrm>
            <a:custGeom>
              <a:avLst/>
              <a:gdLst>
                <a:gd name="T0" fmla="*/ 3437 w 4043"/>
                <a:gd name="T1" fmla="*/ 0 h 3090"/>
                <a:gd name="T2" fmla="*/ 3477 w 4043"/>
                <a:gd name="T3" fmla="*/ 4 h 3090"/>
                <a:gd name="T4" fmla="*/ 3516 w 4043"/>
                <a:gd name="T5" fmla="*/ 12 h 3090"/>
                <a:gd name="T6" fmla="*/ 3550 w 4043"/>
                <a:gd name="T7" fmla="*/ 27 h 3090"/>
                <a:gd name="T8" fmla="*/ 3584 w 4043"/>
                <a:gd name="T9" fmla="*/ 47 h 3090"/>
                <a:gd name="T10" fmla="*/ 3615 w 4043"/>
                <a:gd name="T11" fmla="*/ 73 h 3090"/>
                <a:gd name="T12" fmla="*/ 3970 w 4043"/>
                <a:gd name="T13" fmla="*/ 427 h 3090"/>
                <a:gd name="T14" fmla="*/ 3996 w 4043"/>
                <a:gd name="T15" fmla="*/ 457 h 3090"/>
                <a:gd name="T16" fmla="*/ 4015 w 4043"/>
                <a:gd name="T17" fmla="*/ 491 h 3090"/>
                <a:gd name="T18" fmla="*/ 4030 w 4043"/>
                <a:gd name="T19" fmla="*/ 525 h 3090"/>
                <a:gd name="T20" fmla="*/ 4039 w 4043"/>
                <a:gd name="T21" fmla="*/ 563 h 3090"/>
                <a:gd name="T22" fmla="*/ 4043 w 4043"/>
                <a:gd name="T23" fmla="*/ 604 h 3090"/>
                <a:gd name="T24" fmla="*/ 4039 w 4043"/>
                <a:gd name="T25" fmla="*/ 644 h 3090"/>
                <a:gd name="T26" fmla="*/ 4030 w 4043"/>
                <a:gd name="T27" fmla="*/ 682 h 3090"/>
                <a:gd name="T28" fmla="*/ 4015 w 4043"/>
                <a:gd name="T29" fmla="*/ 717 h 3090"/>
                <a:gd name="T30" fmla="*/ 3996 w 4043"/>
                <a:gd name="T31" fmla="*/ 750 h 3090"/>
                <a:gd name="T32" fmla="*/ 3970 w 4043"/>
                <a:gd name="T33" fmla="*/ 780 h 3090"/>
                <a:gd name="T34" fmla="*/ 2081 w 4043"/>
                <a:gd name="T35" fmla="*/ 2663 h 3090"/>
                <a:gd name="T36" fmla="*/ 1726 w 4043"/>
                <a:gd name="T37" fmla="*/ 3017 h 3090"/>
                <a:gd name="T38" fmla="*/ 1695 w 4043"/>
                <a:gd name="T39" fmla="*/ 3043 h 3090"/>
                <a:gd name="T40" fmla="*/ 1663 w 4043"/>
                <a:gd name="T41" fmla="*/ 3062 h 3090"/>
                <a:gd name="T42" fmla="*/ 1627 w 4043"/>
                <a:gd name="T43" fmla="*/ 3077 h 3090"/>
                <a:gd name="T44" fmla="*/ 1589 w 4043"/>
                <a:gd name="T45" fmla="*/ 3086 h 3090"/>
                <a:gd name="T46" fmla="*/ 1549 w 4043"/>
                <a:gd name="T47" fmla="*/ 3090 h 3090"/>
                <a:gd name="T48" fmla="*/ 1509 w 4043"/>
                <a:gd name="T49" fmla="*/ 3086 h 3090"/>
                <a:gd name="T50" fmla="*/ 1470 w 4043"/>
                <a:gd name="T51" fmla="*/ 3077 h 3090"/>
                <a:gd name="T52" fmla="*/ 1434 w 4043"/>
                <a:gd name="T53" fmla="*/ 3062 h 3090"/>
                <a:gd name="T54" fmla="*/ 1402 w 4043"/>
                <a:gd name="T55" fmla="*/ 3043 h 3090"/>
                <a:gd name="T56" fmla="*/ 1371 w 4043"/>
                <a:gd name="T57" fmla="*/ 3017 h 3090"/>
                <a:gd name="T58" fmla="*/ 1016 w 4043"/>
                <a:gd name="T59" fmla="*/ 2663 h 3090"/>
                <a:gd name="T60" fmla="*/ 73 w 4043"/>
                <a:gd name="T61" fmla="*/ 1721 h 3090"/>
                <a:gd name="T62" fmla="*/ 47 w 4043"/>
                <a:gd name="T63" fmla="*/ 1691 h 3090"/>
                <a:gd name="T64" fmla="*/ 26 w 4043"/>
                <a:gd name="T65" fmla="*/ 1658 h 3090"/>
                <a:gd name="T66" fmla="*/ 11 w 4043"/>
                <a:gd name="T67" fmla="*/ 1622 h 3090"/>
                <a:gd name="T68" fmla="*/ 2 w 4043"/>
                <a:gd name="T69" fmla="*/ 1585 h 3090"/>
                <a:gd name="T70" fmla="*/ 0 w 4043"/>
                <a:gd name="T71" fmla="*/ 1545 h 3090"/>
                <a:gd name="T72" fmla="*/ 2 w 4043"/>
                <a:gd name="T73" fmla="*/ 1504 h 3090"/>
                <a:gd name="T74" fmla="*/ 11 w 4043"/>
                <a:gd name="T75" fmla="*/ 1467 h 3090"/>
                <a:gd name="T76" fmla="*/ 26 w 4043"/>
                <a:gd name="T77" fmla="*/ 1431 h 3090"/>
                <a:gd name="T78" fmla="*/ 47 w 4043"/>
                <a:gd name="T79" fmla="*/ 1398 h 3090"/>
                <a:gd name="T80" fmla="*/ 73 w 4043"/>
                <a:gd name="T81" fmla="*/ 1368 h 3090"/>
                <a:gd name="T82" fmla="*/ 428 w 4043"/>
                <a:gd name="T83" fmla="*/ 1015 h 3090"/>
                <a:gd name="T84" fmla="*/ 457 w 4043"/>
                <a:gd name="T85" fmla="*/ 989 h 3090"/>
                <a:gd name="T86" fmla="*/ 491 w 4043"/>
                <a:gd name="T87" fmla="*/ 968 h 3090"/>
                <a:gd name="T88" fmla="*/ 527 w 4043"/>
                <a:gd name="T89" fmla="*/ 953 h 3090"/>
                <a:gd name="T90" fmla="*/ 564 w 4043"/>
                <a:gd name="T91" fmla="*/ 944 h 3090"/>
                <a:gd name="T92" fmla="*/ 605 w 4043"/>
                <a:gd name="T93" fmla="*/ 942 h 3090"/>
                <a:gd name="T94" fmla="*/ 645 w 4043"/>
                <a:gd name="T95" fmla="*/ 944 h 3090"/>
                <a:gd name="T96" fmla="*/ 684 w 4043"/>
                <a:gd name="T97" fmla="*/ 953 h 3090"/>
                <a:gd name="T98" fmla="*/ 718 w 4043"/>
                <a:gd name="T99" fmla="*/ 968 h 3090"/>
                <a:gd name="T100" fmla="*/ 752 w 4043"/>
                <a:gd name="T101" fmla="*/ 989 h 3090"/>
                <a:gd name="T102" fmla="*/ 783 w 4043"/>
                <a:gd name="T103" fmla="*/ 1015 h 3090"/>
                <a:gd name="T104" fmla="*/ 1549 w 4043"/>
                <a:gd name="T105" fmla="*/ 1781 h 3090"/>
                <a:gd name="T106" fmla="*/ 3260 w 4043"/>
                <a:gd name="T107" fmla="*/ 73 h 3090"/>
                <a:gd name="T108" fmla="*/ 3291 w 4043"/>
                <a:gd name="T109" fmla="*/ 47 h 3090"/>
                <a:gd name="T110" fmla="*/ 3323 w 4043"/>
                <a:gd name="T111" fmla="*/ 27 h 3090"/>
                <a:gd name="T112" fmla="*/ 3359 w 4043"/>
                <a:gd name="T113" fmla="*/ 12 h 3090"/>
                <a:gd name="T114" fmla="*/ 3397 w 4043"/>
                <a:gd name="T115" fmla="*/ 4 h 3090"/>
                <a:gd name="T116" fmla="*/ 3437 w 4043"/>
                <a:gd name="T117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3" h="3090">
                  <a:moveTo>
                    <a:pt x="3437" y="0"/>
                  </a:moveTo>
                  <a:lnTo>
                    <a:pt x="3477" y="4"/>
                  </a:lnTo>
                  <a:lnTo>
                    <a:pt x="3516" y="12"/>
                  </a:lnTo>
                  <a:lnTo>
                    <a:pt x="3550" y="27"/>
                  </a:lnTo>
                  <a:lnTo>
                    <a:pt x="3584" y="47"/>
                  </a:lnTo>
                  <a:lnTo>
                    <a:pt x="3615" y="73"/>
                  </a:lnTo>
                  <a:lnTo>
                    <a:pt x="3970" y="427"/>
                  </a:lnTo>
                  <a:lnTo>
                    <a:pt x="3996" y="457"/>
                  </a:lnTo>
                  <a:lnTo>
                    <a:pt x="4015" y="491"/>
                  </a:lnTo>
                  <a:lnTo>
                    <a:pt x="4030" y="525"/>
                  </a:lnTo>
                  <a:lnTo>
                    <a:pt x="4039" y="563"/>
                  </a:lnTo>
                  <a:lnTo>
                    <a:pt x="4043" y="604"/>
                  </a:lnTo>
                  <a:lnTo>
                    <a:pt x="4039" y="644"/>
                  </a:lnTo>
                  <a:lnTo>
                    <a:pt x="4030" y="682"/>
                  </a:lnTo>
                  <a:lnTo>
                    <a:pt x="4015" y="717"/>
                  </a:lnTo>
                  <a:lnTo>
                    <a:pt x="3996" y="750"/>
                  </a:lnTo>
                  <a:lnTo>
                    <a:pt x="3970" y="780"/>
                  </a:lnTo>
                  <a:lnTo>
                    <a:pt x="2081" y="2663"/>
                  </a:lnTo>
                  <a:lnTo>
                    <a:pt x="1726" y="3017"/>
                  </a:lnTo>
                  <a:lnTo>
                    <a:pt x="1695" y="3043"/>
                  </a:lnTo>
                  <a:lnTo>
                    <a:pt x="1663" y="3062"/>
                  </a:lnTo>
                  <a:lnTo>
                    <a:pt x="1627" y="3077"/>
                  </a:lnTo>
                  <a:lnTo>
                    <a:pt x="1589" y="3086"/>
                  </a:lnTo>
                  <a:lnTo>
                    <a:pt x="1549" y="3090"/>
                  </a:lnTo>
                  <a:lnTo>
                    <a:pt x="1509" y="3086"/>
                  </a:lnTo>
                  <a:lnTo>
                    <a:pt x="1470" y="3077"/>
                  </a:lnTo>
                  <a:lnTo>
                    <a:pt x="1434" y="3062"/>
                  </a:lnTo>
                  <a:lnTo>
                    <a:pt x="1402" y="3043"/>
                  </a:lnTo>
                  <a:lnTo>
                    <a:pt x="1371" y="3017"/>
                  </a:lnTo>
                  <a:lnTo>
                    <a:pt x="1016" y="2663"/>
                  </a:lnTo>
                  <a:lnTo>
                    <a:pt x="73" y="1721"/>
                  </a:lnTo>
                  <a:lnTo>
                    <a:pt x="47" y="1691"/>
                  </a:lnTo>
                  <a:lnTo>
                    <a:pt x="26" y="1658"/>
                  </a:lnTo>
                  <a:lnTo>
                    <a:pt x="11" y="1622"/>
                  </a:lnTo>
                  <a:lnTo>
                    <a:pt x="2" y="1585"/>
                  </a:lnTo>
                  <a:lnTo>
                    <a:pt x="0" y="1545"/>
                  </a:lnTo>
                  <a:lnTo>
                    <a:pt x="2" y="1504"/>
                  </a:lnTo>
                  <a:lnTo>
                    <a:pt x="11" y="1467"/>
                  </a:lnTo>
                  <a:lnTo>
                    <a:pt x="26" y="1431"/>
                  </a:lnTo>
                  <a:lnTo>
                    <a:pt x="47" y="1398"/>
                  </a:lnTo>
                  <a:lnTo>
                    <a:pt x="73" y="1368"/>
                  </a:lnTo>
                  <a:lnTo>
                    <a:pt x="428" y="1015"/>
                  </a:lnTo>
                  <a:lnTo>
                    <a:pt x="457" y="989"/>
                  </a:lnTo>
                  <a:lnTo>
                    <a:pt x="491" y="968"/>
                  </a:lnTo>
                  <a:lnTo>
                    <a:pt x="527" y="953"/>
                  </a:lnTo>
                  <a:lnTo>
                    <a:pt x="564" y="944"/>
                  </a:lnTo>
                  <a:lnTo>
                    <a:pt x="605" y="942"/>
                  </a:lnTo>
                  <a:lnTo>
                    <a:pt x="645" y="944"/>
                  </a:lnTo>
                  <a:lnTo>
                    <a:pt x="684" y="953"/>
                  </a:lnTo>
                  <a:lnTo>
                    <a:pt x="718" y="968"/>
                  </a:lnTo>
                  <a:lnTo>
                    <a:pt x="752" y="989"/>
                  </a:lnTo>
                  <a:lnTo>
                    <a:pt x="783" y="1015"/>
                  </a:lnTo>
                  <a:lnTo>
                    <a:pt x="1549" y="1781"/>
                  </a:lnTo>
                  <a:lnTo>
                    <a:pt x="3260" y="73"/>
                  </a:lnTo>
                  <a:lnTo>
                    <a:pt x="3291" y="47"/>
                  </a:lnTo>
                  <a:lnTo>
                    <a:pt x="3323" y="27"/>
                  </a:lnTo>
                  <a:lnTo>
                    <a:pt x="3359" y="12"/>
                  </a:lnTo>
                  <a:lnTo>
                    <a:pt x="3397" y="4"/>
                  </a:lnTo>
                  <a:lnTo>
                    <a:pt x="3437" y="0"/>
                  </a:lnTo>
                  <a:close/>
                </a:path>
              </a:pathLst>
            </a:custGeom>
            <a:solidFill>
              <a:srgbClr val="1D758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pic>
        <p:nvPicPr>
          <p:cNvPr id="44" name="Рисунок 4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3" t="6870" r="60289" b="81680"/>
          <a:stretch>
            <a:fillRect/>
          </a:stretch>
        </p:blipFill>
        <p:spPr bwMode="auto">
          <a:xfrm>
            <a:off x="4653086" y="5508266"/>
            <a:ext cx="1332672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16788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377436"/>
            <a:ext cx="4330461" cy="87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Информация о проведении опроса мнения граждан (заинтересованных пользователей)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 «Бюджете для граждан»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865298" y="1296771"/>
            <a:ext cx="4278702" cy="2904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Комитет финансов Курской области совместно с Курским филиалом Финансового университета при Правительстве Российской Федерации с 20 сентября по 20 ноября 2022 года проводит V открытый региональный конкурс на разработку предложений формирования «Бюджета для граждан».</a:t>
            </a:r>
          </a:p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 призван обеспечить принцип прозрачности                    и открытости бюджетов, включая мероприятия по обеспечению полного и доступного информирования граждан Курской области,        а также в целях повышения финансовой грамотности                             и заинтересованности жителей Курской области в информации             о бюджете, совершенствования работы по формированию                      и представлению бюджета для граждан.</a:t>
            </a:r>
          </a:p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 подробной информацией о конкурсе можно ознакомиться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сайте Курского филиала Финансового университета при Правительстве Российской Федерации: </a:t>
            </a:r>
            <a:endParaRPr lang="ru-RU" sz="95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en-US" sz="95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http://www.fa.ru/fil/kursk/News/2022-09-19-budget-people.aspx</a:t>
            </a:r>
            <a:endParaRPr kumimoji="0" lang="ru-RU" sz="950" b="1" i="0" strike="noStrike" kern="1200" cap="none" spc="0" normalizeH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293468"/>
            <a:ext cx="4401879" cy="4796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целях учета мнения граждан (заинтересованных пользователей) в период с 28 сентября по 18 октября 2022 года        на официальном сайте Администрации Курской области был проведен опрос граждан (заинтересованных пользователей), направленный на выявление приоритетной для граждан (заинтересованных пользователей) информации, планируемой          к представлению в составе «Бюджета для граждан» к Закону Курской области «Об областном бюджете на 2023 год и на плановый период 2024 и 2025 годов».</a:t>
            </a:r>
          </a:p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опросе приняли участие работающие граждане (97,4</a:t>
            </a:r>
            <a:r>
              <a:rPr lang="ru-RU" sz="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%),</a:t>
            </a: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пенсионеры (в том числе работающие) (0,9</a:t>
            </a:r>
            <a:r>
              <a:rPr lang="ru-RU" sz="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%),</a:t>
            </a:r>
            <a:r>
              <a:rPr lang="ru-RU" sz="9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студенты (0,9</a:t>
            </a:r>
            <a:r>
              <a:rPr lang="ru-RU" sz="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%), безработные граждане (0,4</a:t>
            </a:r>
            <a:r>
              <a:rPr lang="ru-RU" sz="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%), учащиеся школы (0,4</a:t>
            </a:r>
            <a:r>
              <a:rPr lang="ru-RU" sz="9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%).</a:t>
            </a: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95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r>
              <a:rPr lang="ru-RU" sz="9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данного опроса будут учтены при подготовке «Бюджета для граждан» к Закону Курской области «Об областном бюджете на 2023 год и на плановый период 2024 и 2025 годов».</a:t>
            </a:r>
            <a:endParaRPr lang="ru-RU" sz="95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13539" y="374562"/>
            <a:ext cx="4330461" cy="651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Информация о проведении конкурса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по «Бюджету для граждан»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 l="17319" t="32784" r="16300" b="22108"/>
          <a:stretch>
            <a:fillRect/>
          </a:stretch>
        </p:blipFill>
        <p:spPr bwMode="auto">
          <a:xfrm>
            <a:off x="111993" y="3200517"/>
            <a:ext cx="4248915" cy="16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 l="12420" t="10076" r="11429" b="4122"/>
          <a:stretch>
            <a:fillRect/>
          </a:stretch>
        </p:blipFill>
        <p:spPr bwMode="auto">
          <a:xfrm>
            <a:off x="4943320" y="3834522"/>
            <a:ext cx="4038684" cy="255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116129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0" y="431321"/>
            <a:ext cx="4572000" cy="577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Информация о бюджете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в социальных сетях          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414068"/>
            <a:ext cx="4572000" cy="58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Контактная информация </a:t>
            </a:r>
            <a:b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для взаимодействия с гражданами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" name="Рисунок 27" descr="1024px-VK.com-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456" y="5779357"/>
            <a:ext cx="643436" cy="643436"/>
          </a:xfrm>
          <a:prstGeom prst="rect">
            <a:avLst/>
          </a:prstGeom>
        </p:spPr>
      </p:pic>
      <p:sp>
        <p:nvSpPr>
          <p:cNvPr id="33" name="Содержимое 2"/>
          <p:cNvSpPr>
            <a:spLocks noGrp="1"/>
          </p:cNvSpPr>
          <p:nvPr>
            <p:ph idx="1"/>
          </p:nvPr>
        </p:nvSpPr>
        <p:spPr>
          <a:xfrm>
            <a:off x="4604349" y="1173193"/>
            <a:ext cx="4539651" cy="53047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305002, г. Курск, ул. Марата, 9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Комитет финансов Курской области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8(4712)51-10-46 </a:t>
            </a:r>
          </a:p>
          <a:p>
            <a:pPr indent="-76200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8(4712)400-250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fr-FR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-mail: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kfin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46@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rkursk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График  работы</a:t>
            </a:r>
            <a:r>
              <a:rPr lang="ru-RU" sz="11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понедельник – пятница: с 9:00 до 18:00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суббота, воскресенье –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выходные дни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93875" indent="0" defTabSz="879475">
              <a:lnSpc>
                <a:spcPct val="80000"/>
              </a:lnSpc>
              <a:buNone/>
              <a:defRPr/>
            </a:pP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График  личного приема граждан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должностными лицами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b="1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комитета финансов Курской области: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ежедневно с 10:00 до 13:00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(кроме субботы, воскресенья </a:t>
            </a:r>
          </a:p>
          <a:p>
            <a:pPr marL="1527175" indent="0" defTabSz="879475">
              <a:lnSpc>
                <a:spcPct val="80000"/>
              </a:lnSpc>
              <a:buNone/>
              <a:defRPr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праздничных дней)</a:t>
            </a:r>
          </a:p>
          <a:p>
            <a:pPr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" descr="F:\Obmen\Безуглова\прием\7193e4d62039cea30068fad2835ce1db.jpg"/>
          <p:cNvPicPr>
            <a:picLocks noChangeAspect="1" noChangeArrowheads="1"/>
          </p:cNvPicPr>
          <p:nvPr/>
        </p:nvPicPr>
        <p:blipFill>
          <a:blip r:embed="rId3" cstate="print"/>
          <a:srcRect t="2401" r="1826" b="1110"/>
          <a:stretch>
            <a:fillRect/>
          </a:stretch>
        </p:blipFill>
        <p:spPr bwMode="auto">
          <a:xfrm>
            <a:off x="4677740" y="3662624"/>
            <a:ext cx="1507020" cy="111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rcRect l="13898" t="2747" r="24434" b="13004"/>
          <a:stretch>
            <a:fillRect/>
          </a:stretch>
        </p:blipFill>
        <p:spPr bwMode="auto">
          <a:xfrm>
            <a:off x="1887820" y="4653034"/>
            <a:ext cx="22736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tempFileForShare_20211014-171143.jpg"/>
          <p:cNvPicPr>
            <a:picLocks noChangeAspect="1"/>
          </p:cNvPicPr>
          <p:nvPr/>
        </p:nvPicPr>
        <p:blipFill>
          <a:blip r:embed="rId5" cstate="print"/>
          <a:srcRect r="1679"/>
          <a:stretch>
            <a:fillRect/>
          </a:stretch>
        </p:blipFill>
        <p:spPr>
          <a:xfrm>
            <a:off x="112143" y="1018747"/>
            <a:ext cx="1642192" cy="4667181"/>
          </a:xfrm>
          <a:prstGeom prst="rect">
            <a:avLst/>
          </a:prstGeom>
        </p:spPr>
      </p:pic>
      <p:pic>
        <p:nvPicPr>
          <p:cNvPr id="23" name="Рисунок 22" descr="434.jpg"/>
          <p:cNvPicPr>
            <a:picLocks noChangeAspect="1"/>
          </p:cNvPicPr>
          <p:nvPr/>
        </p:nvPicPr>
        <p:blipFill>
          <a:blip r:embed="rId6" cstate="print"/>
          <a:srcRect l="35370" t="16093" r="38017" b="41054"/>
          <a:stretch>
            <a:fillRect/>
          </a:stretch>
        </p:blipFill>
        <p:spPr>
          <a:xfrm>
            <a:off x="1043822" y="5779724"/>
            <a:ext cx="626117" cy="635936"/>
          </a:xfrm>
          <a:prstGeom prst="rect">
            <a:avLst/>
          </a:prstGeom>
        </p:spPr>
      </p:pic>
      <p:pic>
        <p:nvPicPr>
          <p:cNvPr id="24" name="Рисунок 23" descr="telegram messeng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5898" y="1017927"/>
            <a:ext cx="1644839" cy="34537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242"/>
            <a:ext cx="9144000" cy="3730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ru-RU" sz="1400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56950" y="647700"/>
          <a:ext cx="8843117" cy="5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3917"/>
                <a:gridCol w="2592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ВВОДНАЯ ЧАСТЬ…………………………………………………………………………………………………………………………………</a:t>
                      </a:r>
                      <a:r>
                        <a:rPr lang="ru-RU" sz="1100" b="1" baseline="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……...</a:t>
                      </a:r>
                      <a:endParaRPr lang="ru-RU" sz="110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вопросы о бюджете.………………………………………………………………….…………………………………………………….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cap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Административно-территориальное устройство Курской области………………………………………………………………...……………</a:t>
                      </a:r>
                      <a:endParaRPr lang="ru-RU" sz="1100" b="0" cap="none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ХАРАКТЕРИСТИКИ БЮДЖЕТА КУРСКОЙ ОБЛАСТИ……………………………………………………………………………</a:t>
                      </a:r>
                      <a:endParaRPr lang="ru-RU" sz="11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параметры областного бюджета</a:t>
                      </a:r>
                      <a:r>
                        <a:rPr lang="ru-RU" sz="1100" b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………………………………………………………………………………………………………...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налоговых и неналоговых доходов областного бюджета в 2023 году……...……………………………………………………..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Структура безвозмездных</a:t>
                      </a: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поступлений из федерального бюджета в 2023 году………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областного бюджета по разделам функциональной классификации ………………………………………………………………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национальных проектов в 2023 году………………………………………………………………………………………………….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областного бюджета в разрезе государственных программ и непрограммных направлений деятельности в 2023 году…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 государственных программ Курской области в 2023-2025 годах………………………………………………………….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Меры социальной поддержки граждан в рамках государственных программ Курской области в 2023 году…..………………………..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186794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 значимые объекты Курской области…………………………………………………………………………………………………..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69685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финансовой помощи местным бюджетам в 2023 году……………………………………………………………………………….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Государственный долг Курской области……………………………………………………………………………………………………………..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ДОПОЛНИТЕЛЬНАЯ ИНФОРМАЦИЯ…………………………………………………………………………………………………………………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проекта «Народный бюджет» в Курской области…………………………………………………………………………………..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Дорожный фонд Курской области…………………………………………………………………………………………………………………….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и расходы областного бюджета в расчете на 1 жителя в Центральном Федеральном округе в 2022 году.…………………..</a:t>
                      </a: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 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качеству управления региональными финансами..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……………………………………………………………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 </a:t>
                      </a:r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Курской области</a:t>
                      </a: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уровню открытости бюджетных данных (ЦФО)…………………………………………………………………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Курская область в рейтинге социально-экономического положения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регионов Российской Федерации…………………………………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проведении опроса мнения граждан (заинтересованных пользователей)</a:t>
                      </a:r>
                      <a:r>
                        <a:rPr lang="ru-RU" sz="11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 «Бюджете для граждан»……………….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проведении конкурса по «Бюджету для граждан»……………………………………………………………………………...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marT="13500" marB="135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5725" indent="0" algn="just"/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бюджете в социальных сетях……………………………………..………………………………………………………………..</a:t>
                      </a:r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  <a:tr h="0">
                <a:tc>
                  <a:txBody>
                    <a:bodyPr/>
                    <a:lstStyle/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Контактная информация для взаимодействия с гражданами..………………………………………………………………………………….</a:t>
                      </a:r>
                    </a:p>
                  </a:txBody>
                  <a:tcPr marL="46800" marR="46800" marT="14400" marB="14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800" marR="46800" marT="14400" marB="1440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068"/>
            <a:ext cx="9144000" cy="5089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59781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55939"/>
            <a:ext cx="4581525" cy="497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       на определенный период.</a:t>
            </a:r>
          </a:p>
          <a:p>
            <a:pPr>
              <a:buNone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1999" y="1155940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области.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областного бюджета планируются                             по ведомственной структуре, т.е. по органам власти, а также     в разрезе государственных программ Курской области.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20838"/>
            <a:ext cx="4581525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   а также безвозмездные перечисления от физических                   и юридических лиц, от государственных организаций.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4" y="3295292"/>
            <a:ext cx="4562476" cy="9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равны доходам.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2" cstate="print"/>
          <a:srcRect l="9854" t="20077" r="8571" b="3732"/>
          <a:stretch>
            <a:fillRect/>
          </a:stretch>
        </p:blipFill>
        <p:spPr>
          <a:xfrm>
            <a:off x="5539724" y="4562709"/>
            <a:ext cx="2784764" cy="162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5442"/>
            <a:ext cx="4562474" cy="7159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Курской области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1120757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Курская область расположена </a:t>
            </a:r>
            <a:r>
              <a:rPr lang="ru-RU" sz="1100" b="1" dirty="0" smtClean="0">
                <a:solidFill>
                  <a:srgbClr val="3AADA5"/>
                </a:solidFill>
                <a:latin typeface="Arial" pitchFamily="34" charset="0"/>
                <a:cs typeface="Arial" pitchFamily="34" charset="0"/>
              </a:rPr>
              <a:t>в центральной части России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входит в состав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Центрального федерального округа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Административный центр –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город Курск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Территория –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30,0 тыс. км</a:t>
            </a:r>
            <a:r>
              <a:rPr lang="ru-RU" sz="1100" b="1" baseline="30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01.01.2022) –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1 083 584 человек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856672" y="2209799"/>
            <a:ext cx="4173028" cy="418147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состав области входят: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 городских округов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Железногорск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Курск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Курчатов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Льгов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Щигры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28 муниципальных районов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Большесолдатский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Глушковский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Горшеченский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Дмитриевский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Железногорский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Золотухинский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Касторенский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Конышевский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Кореневский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Курчатовский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Льговский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Мантуровский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Медвенский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Обоянский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Октябрьский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Поныровский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Пристенский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Рыльский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Советский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Солнцевский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Суджанский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Тимский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Фатежский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Хомутовский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Черемисиновский район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noProof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Щигровский район</a:t>
            </a:r>
            <a:endParaRPr kumimoji="0" lang="ru-RU" sz="11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27 городских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287 сельских поселений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3000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396" y="543769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697119"/>
            <a:ext cx="85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3311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 l="37414" t="41543" r="16321" b="5307"/>
          <a:stretch>
            <a:fillRect/>
          </a:stretch>
        </p:blipFill>
        <p:spPr bwMode="auto">
          <a:xfrm>
            <a:off x="104870" y="3275969"/>
            <a:ext cx="4653519" cy="300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523916" y="2452208"/>
            <a:ext cx="2055383" cy="787729"/>
            <a:chOff x="3077335" y="2700367"/>
            <a:chExt cx="2055383" cy="787729"/>
          </a:xfrm>
        </p:grpSpPr>
        <p:graphicFrame>
          <p:nvGraphicFramePr>
            <p:cNvPr id="21" name="Диаграмма 20"/>
            <p:cNvGraphicFramePr/>
            <p:nvPr/>
          </p:nvGraphicFramePr>
          <p:xfrm>
            <a:off x="3077335" y="2700367"/>
            <a:ext cx="1897082" cy="7877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261450" y="2915729"/>
              <a:ext cx="8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городское население</a:t>
              </a: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45390" y="2993442"/>
              <a:ext cx="438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69 %</a:t>
              </a:r>
              <a:endParaRPr lang="ru-RU" sz="7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97681" y="2456725"/>
            <a:ext cx="2102100" cy="777833"/>
            <a:chOff x="4451100" y="2704884"/>
            <a:chExt cx="2102100" cy="777833"/>
          </a:xfrm>
        </p:grpSpPr>
        <p:graphicFrame>
          <p:nvGraphicFramePr>
            <p:cNvPr id="27" name="Диаграмма 26"/>
            <p:cNvGraphicFramePr/>
            <p:nvPr/>
          </p:nvGraphicFramePr>
          <p:xfrm>
            <a:off x="4451100" y="2704884"/>
            <a:ext cx="2005939" cy="7778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681932" y="2921478"/>
              <a:ext cx="871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сельское население</a:t>
              </a:r>
              <a:endParaRPr lang="ru-RU" sz="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5559" y="2986641"/>
              <a:ext cx="4381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31 %</a:t>
              </a:r>
              <a:endParaRPr lang="ru-RU" sz="7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6226"/>
            <a:ext cx="4562474" cy="5346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областного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40942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</a:t>
              </a:r>
              <a:r>
                <a:rPr kumimoji="0" lang="ru-RU" sz="900" b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Курской области на 2023 год и на плановый период 2024 и 2025 годов</a:t>
              </a: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Диаграмма 19"/>
          <p:cNvGraphicFramePr/>
          <p:nvPr/>
        </p:nvGraphicFramePr>
        <p:xfrm>
          <a:off x="-379562" y="776376"/>
          <a:ext cx="5477772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89"/>
            <a:ext cx="4562474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областного бюджета в 2023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338423"/>
          <a:ext cx="4494362" cy="309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76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из федерального бюджета в 2023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850296" y="785003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/>
        </p:nvGraphicFramePr>
        <p:xfrm>
          <a:off x="2360764" y="4123425"/>
          <a:ext cx="3873260" cy="123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Диаграмма 52"/>
          <p:cNvGraphicFramePr/>
          <p:nvPr/>
        </p:nvGraphicFramePr>
        <p:xfrm>
          <a:off x="4904118" y="4114800"/>
          <a:ext cx="3873260" cy="124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Диаграмма 55"/>
          <p:cNvGraphicFramePr/>
          <p:nvPr/>
        </p:nvGraphicFramePr>
        <p:xfrm>
          <a:off x="6762659" y="4132053"/>
          <a:ext cx="3488397" cy="10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0" y="4123426"/>
          <a:ext cx="3873260" cy="123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/>
          <p:nvPr/>
        </p:nvGraphicFramePr>
        <p:xfrm>
          <a:off x="0" y="5301893"/>
          <a:ext cx="3873260" cy="121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3292416" y="2952631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/>
          <p:cNvGraphicFramePr/>
          <p:nvPr/>
        </p:nvGraphicFramePr>
        <p:xfrm>
          <a:off x="3096883" y="5305246"/>
          <a:ext cx="3873260" cy="117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0" y="6453336"/>
              <a:ext cx="618514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0" y="345057"/>
            <a:ext cx="9144000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областного бюджета по разделам функциональной классификации, млн. рублей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-1" y="681135"/>
          <a:ext cx="4094923" cy="121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0" y="2981387"/>
          <a:ext cx="3873260" cy="121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4022783" y="672383"/>
          <a:ext cx="3318295" cy="121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5" name="Диаграмма 54"/>
          <p:cNvGraphicFramePr/>
          <p:nvPr/>
        </p:nvGraphicFramePr>
        <p:xfrm>
          <a:off x="6397927" y="2964133"/>
          <a:ext cx="3873260" cy="12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7" name="Диаграмма 56"/>
          <p:cNvGraphicFramePr/>
          <p:nvPr/>
        </p:nvGraphicFramePr>
        <p:xfrm>
          <a:off x="6349042" y="5204127"/>
          <a:ext cx="3717985" cy="119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1802144"/>
          <a:ext cx="3873260" cy="12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3313744" y="1802921"/>
          <a:ext cx="3645572" cy="123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2" name="Диаграмма 51"/>
          <p:cNvGraphicFramePr/>
          <p:nvPr/>
        </p:nvGraphicFramePr>
        <p:xfrm>
          <a:off x="6369169" y="666631"/>
          <a:ext cx="3873260" cy="12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6357668" y="1794295"/>
          <a:ext cx="3873260" cy="12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0" y="888041"/>
          <a:ext cx="4589253" cy="548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9751"/>
                <a:gridCol w="1529751"/>
                <a:gridCol w="1529751"/>
              </a:tblGrid>
              <a:tr h="13717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72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54678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0" y="370935"/>
            <a:ext cx="4562474" cy="52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 национальных проектов в 2023 году,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млн. рублей 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63374" y="370935"/>
            <a:ext cx="4562474" cy="80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Расходы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областного бюджета в разрезе государственных программ и непрограммных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направлений деятельности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2023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563374" y="1328469"/>
          <a:ext cx="4580626" cy="493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rcRect l="21452" t="28039" r="64262" b="52272"/>
          <a:stretch>
            <a:fillRect/>
          </a:stretch>
        </p:blipFill>
        <p:spPr bwMode="auto">
          <a:xfrm>
            <a:off x="181154" y="1121433"/>
            <a:ext cx="1071176" cy="8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rcRect l="43330" t="28088" r="43568" b="52408"/>
          <a:stretch>
            <a:fillRect/>
          </a:stretch>
        </p:blipFill>
        <p:spPr bwMode="auto">
          <a:xfrm>
            <a:off x="1750853" y="1126298"/>
            <a:ext cx="982399" cy="8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rcRect l="65203" t="27809" r="21303" b="52362"/>
          <a:stretch>
            <a:fillRect/>
          </a:stretch>
        </p:blipFill>
        <p:spPr bwMode="auto">
          <a:xfrm>
            <a:off x="3286663" y="1144200"/>
            <a:ext cx="1011791" cy="8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rcRect l="21468" t="60674" r="65127" b="19938"/>
          <a:stretch>
            <a:fillRect/>
          </a:stretch>
        </p:blipFill>
        <p:spPr bwMode="auto">
          <a:xfrm>
            <a:off x="146648" y="2518811"/>
            <a:ext cx="1005117" cy="8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rcRect l="43320" t="60676" r="41734" b="19942"/>
          <a:stretch>
            <a:fillRect/>
          </a:stretch>
        </p:blipFill>
        <p:spPr bwMode="auto">
          <a:xfrm>
            <a:off x="1662433" y="2536064"/>
            <a:ext cx="1120663" cy="81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/>
          <a:srcRect l="64561" t="60955" r="20923" b="19382"/>
          <a:stretch>
            <a:fillRect/>
          </a:stretch>
        </p:blipFill>
        <p:spPr bwMode="auto">
          <a:xfrm>
            <a:off x="3275337" y="2546004"/>
            <a:ext cx="1088421" cy="8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/>
          <a:srcRect l="20598" t="12236" r="66076" b="68343"/>
          <a:stretch>
            <a:fillRect/>
          </a:stretch>
        </p:blipFill>
        <p:spPr bwMode="auto">
          <a:xfrm>
            <a:off x="120769" y="3942169"/>
            <a:ext cx="999194" cy="8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/>
          <a:srcRect l="42549" t="12236" r="43172" b="68343"/>
          <a:stretch>
            <a:fillRect/>
          </a:stretch>
        </p:blipFill>
        <p:spPr bwMode="auto">
          <a:xfrm>
            <a:off x="1626186" y="3933543"/>
            <a:ext cx="1070651" cy="8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/>
          <a:srcRect l="64153" t="12236" r="20812" b="68343"/>
          <a:stretch>
            <a:fillRect/>
          </a:stretch>
        </p:blipFill>
        <p:spPr bwMode="auto">
          <a:xfrm>
            <a:off x="3237572" y="3950797"/>
            <a:ext cx="1127336" cy="8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/>
          <a:srcRect l="20677" t="51336" r="65127" b="29640"/>
          <a:stretch>
            <a:fillRect/>
          </a:stretch>
        </p:blipFill>
        <p:spPr bwMode="auto">
          <a:xfrm>
            <a:off x="715993" y="5255730"/>
            <a:ext cx="1064427" cy="80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/>
          <a:srcRect l="63124" t="51336" r="21524" b="28748"/>
          <a:stretch>
            <a:fillRect/>
          </a:stretch>
        </p:blipFill>
        <p:spPr bwMode="auto">
          <a:xfrm>
            <a:off x="2395935" y="5242688"/>
            <a:ext cx="1151105" cy="8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672860" y="1682151"/>
            <a:ext cx="724620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5 132,5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3124" y="1653397"/>
            <a:ext cx="969034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876,6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44504" y="1670649"/>
            <a:ext cx="977662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1 539,1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2733" y="3050876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597,7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32008" y="3022122"/>
            <a:ext cx="980535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2 658,3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19267" y="3039375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35,3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1743" y="4439729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84,8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45743" y="4410975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158,4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19266" y="4428227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22,4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07698" y="5796952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108,7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24995" y="5785448"/>
            <a:ext cx="836761" cy="338554"/>
          </a:xfrm>
          <a:prstGeom prst="rect">
            <a:avLst/>
          </a:prstGeom>
          <a:noFill/>
        </p:spPr>
        <p:txBody>
          <a:bodyPr wrap="square" lIns="0" rIns="36000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66,1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64167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-17253" y="362308"/>
            <a:ext cx="9161253" cy="71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Финансирование государственных программ Курской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2023-2025 годах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4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2143" y="1130602"/>
          <a:ext cx="4373594" cy="5218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9852"/>
                <a:gridCol w="563521"/>
                <a:gridCol w="563521"/>
                <a:gridCol w="546700"/>
              </a:tblGrid>
              <a:tr h="172596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здравоохранения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15 579,2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15 443,8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12 008,5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образования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24 074,4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22 638,3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23 145,3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поддержка граждан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11 512,7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9 994,5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9 833,4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5 820,0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5 820,0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5 820,0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доступным и комфортным жильем          и коммунальными услугами граждан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2 167,0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2 145,8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1 877,8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занятости населения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676,4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660,7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эффективного исполнения полномочий в сфере юстиции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406,1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408,0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410,4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Комплексное развитие сельских территорий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423,4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646,6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территорий                         от чрезвычайных ситуаций, обеспечение пожарной безопасности и безопасности людей на водных объектах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1 028,4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1 024,0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1 024,0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культуры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2 003,2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1 578,7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1 184,8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физической культуры и спорта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955,6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1 290,8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743,8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4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политики, создание благоприятных условий для развития туризма и развитие системы оздоровления и отдыха детей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623,7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624,3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624,3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архивного дела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106,4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экономики и внешних связей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891,8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880,8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881,8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промышленности и повышение ее конкурентоспособности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информационного общества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235,8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203,8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Содержимое 15"/>
          <p:cNvGraphicFramePr>
            <a:graphicFrameLocks/>
          </p:cNvGraphicFramePr>
          <p:nvPr/>
        </p:nvGraphicFramePr>
        <p:xfrm>
          <a:off x="4658264" y="1131336"/>
          <a:ext cx="4382219" cy="5226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77"/>
                <a:gridCol w="564632"/>
                <a:gridCol w="564632"/>
                <a:gridCol w="547778"/>
              </a:tblGrid>
              <a:tr h="176858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рублей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12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транспортной системы, обеспечение перевозки пассажиров и безопасности дорожного движения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11 590,8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13 749,1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12 247,6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сельского хозяйства и регулирование рынков сельскохозяйственной продукции, сырья                       и продовольствия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3 444,9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2 854,0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2 481,3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содействия добровольному переселению в Курскую область соотечественников, проживающих за рубежом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Воспроизводство и использование природных ресурсов, охрана окружающей среды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529,5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550,8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513,5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лесного хозяйства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72,1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энергоэффективности и развитие энергетики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157,0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государственной политики в сфере печати и массовой информации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170,0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8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условий для эффективного                           и ответственного управления региональными             и муниципальными финансами, государственным долгом и повышения устойчивости бюджетов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1 823,9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1 626,0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1 794,0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государственным имуществом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205,7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203,2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332,9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Профилактика правонарушений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560,2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578,9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578,9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современной городской среды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76,7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63,5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,4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новых мест в общеобразовательных организациях Курской области в соответствии             с прогнозируемой потребностью                           и современными условиями обучения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10800" marB="1080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766,2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1 761,3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281,3</a:t>
                      </a:r>
                      <a:endParaRPr lang="ru-RU" sz="9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000" marT="9525" marB="0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529533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бюджета Курской области на 2023 год и на плановый период 2024 и 2025 годов</a:t>
              </a:r>
              <a:endParaRPr lang="ru-RU" sz="9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405440"/>
            <a:ext cx="9143999" cy="37093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3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Меры социальной поддержки граждан в рамках государственных программ Курской области в 2023 году</a:t>
            </a:r>
            <a:endParaRPr lang="ru-RU" sz="13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233997"/>
            <a:ext cx="4572000" cy="15038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молодежная политика, туризм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государственная поддержка молодежных и детских общественных объединений Курской области –       1,9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государственная поддержка талантливой молодежи (премии Губернатора Курской области; направление на учебу, стажировки, отечественные и зарубежные конкурсы, соревнования, фестивали и прочее) –     10,9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проведение мероприятий, направленных на вовлечение молодежи в предпринимательскую деятельность,  – 1,0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оздоровление и отдых детей Курской области – 477,1 млн. рублей</a:t>
            </a:r>
          </a:p>
        </p:txBody>
      </p:sp>
      <p:sp>
        <p:nvSpPr>
          <p:cNvPr id="31" name="Нашивка 30"/>
          <p:cNvSpPr>
            <a:spLocks noChangeAspect="1"/>
          </p:cNvSpPr>
          <p:nvPr/>
        </p:nvSpPr>
        <p:spPr>
          <a:xfrm>
            <a:off x="6328213" y="254422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>
            <a:spLocks noChangeAspect="1"/>
          </p:cNvSpPr>
          <p:nvPr/>
        </p:nvSpPr>
        <p:spPr>
          <a:xfrm>
            <a:off x="7438075" y="2541669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0851" y="2406525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5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2006" y="2403647"/>
            <a:ext cx="98023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107 тыс.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4474" y="2507166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490,8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788276"/>
            <a:ext cx="4487333" cy="11883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социальная поддержка граждан </a:t>
            </a:r>
          </a:p>
          <a:p>
            <a:endParaRPr lang="ru-RU" sz="105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работникам областных государственных учреждений и пенсионерам – 168,7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(семьи с детьми, Почетные граждане Курской области, Герои Советского Союза, Герои Российской Федерации, Ветераны труда, реабилитированные лица, дети войны  и прочие) – 6,7 млрд.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учащимся и студентам – 6,3 млн. рублей</a:t>
            </a:r>
          </a:p>
        </p:txBody>
      </p:sp>
      <p:sp>
        <p:nvSpPr>
          <p:cNvPr id="37" name="Нашивка 36"/>
          <p:cNvSpPr>
            <a:spLocks noChangeAspect="1"/>
          </p:cNvSpPr>
          <p:nvPr/>
        </p:nvSpPr>
        <p:spPr>
          <a:xfrm>
            <a:off x="1744678" y="1124386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>
            <a:spLocks noChangeAspect="1"/>
          </p:cNvSpPr>
          <p:nvPr/>
        </p:nvSpPr>
        <p:spPr>
          <a:xfrm>
            <a:off x="2843290" y="1121827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986683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50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9265" y="983805"/>
            <a:ext cx="958292" cy="318924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372 тыс.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623" y="1087324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6,9 млрд.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" y="3222383"/>
            <a:ext cx="4487331" cy="11883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транспортная система, пассажирские перевозки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льгота на проезд в автомобильном и городском электрическом  транспорте общего пользования  городского и пригородного сообщения(в том числе обучающимся очной формы обучения) –               177,4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льгота по оплате проезда в поездах пригородного сообщения отдельным категориям граждан                в размере 50% и 100% от стоимости проездного билета – 4,1 млн.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5588497"/>
            <a:ext cx="4572000" cy="8575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развитие сельских территорий </a:t>
            </a:r>
          </a:p>
          <a:p>
            <a:endParaRPr lang="ru-RU" sz="10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выплаты на улучшение жилищных условий граждан, проживающих на сельских территориях, –             28,6 млн. рублей</a:t>
            </a:r>
          </a:p>
        </p:txBody>
      </p:sp>
      <p:sp>
        <p:nvSpPr>
          <p:cNvPr id="49" name="Нашивка 48"/>
          <p:cNvSpPr>
            <a:spLocks noChangeAspect="1"/>
          </p:cNvSpPr>
          <p:nvPr/>
        </p:nvSpPr>
        <p:spPr>
          <a:xfrm>
            <a:off x="1759308" y="5915981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>
            <a:spLocks noChangeAspect="1"/>
          </p:cNvSpPr>
          <p:nvPr/>
        </p:nvSpPr>
        <p:spPr>
          <a:xfrm>
            <a:off x="2817963" y="5913422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778278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 вид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2187" y="5775400"/>
            <a:ext cx="88852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30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33623" y="5878919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28,6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Нашивка 54"/>
          <p:cNvSpPr>
            <a:spLocks noChangeAspect="1"/>
          </p:cNvSpPr>
          <p:nvPr/>
        </p:nvSpPr>
        <p:spPr>
          <a:xfrm>
            <a:off x="1733908" y="3584056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>
            <a:spLocks noChangeAspect="1"/>
          </p:cNvSpPr>
          <p:nvPr/>
        </p:nvSpPr>
        <p:spPr>
          <a:xfrm>
            <a:off x="3131229" y="3589964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3446353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 вида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7267" y="3409608"/>
            <a:ext cx="1337733" cy="442035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количество получателей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носит заявительный характер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87623" y="3546994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181,5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1929846"/>
            <a:ext cx="4487333" cy="129611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образование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(материальное обеспечение детей-сирот; компенсация расходов         на оплату ЖКУ; компенсация части родительской платы за присмотр и уход за детьми, посещающими дошкольные образовательные организации, и прочее) – 430,2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учащимся и студентам – 111,3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педагогическим работникам – 9,4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работникам областных государственных учреждений и пенсионерам – 5,2 млн. рублей</a:t>
            </a:r>
          </a:p>
        </p:txBody>
      </p:sp>
      <p:sp>
        <p:nvSpPr>
          <p:cNvPr id="61" name="Нашивка 60"/>
          <p:cNvSpPr>
            <a:spLocks noChangeAspect="1"/>
          </p:cNvSpPr>
          <p:nvPr/>
        </p:nvSpPr>
        <p:spPr>
          <a:xfrm>
            <a:off x="1730048" y="2265955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>
            <a:spLocks noChangeAspect="1"/>
          </p:cNvSpPr>
          <p:nvPr/>
        </p:nvSpPr>
        <p:spPr>
          <a:xfrm>
            <a:off x="2817963" y="2263396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2128252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20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2187" y="2125374"/>
            <a:ext cx="88852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55 тыс.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33623" y="2228893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556,1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0" y="762397"/>
            <a:ext cx="4572000" cy="151155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Здравоохранение 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лекарственное обеспечение – 1,4 млрд.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компенсационные выплаты медицинским работникам, прибывшим на работу в сельскую местность, – 49,3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(возмещение затрат на уплату процентов по ипотечным кредитам            и займам работников здравоохранения; гражданам, заключившим договор о целевом обучении, в период обучения и прочие) – 9,4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льготное зубопротезирование пожилым людям – 4,0 млн. рублей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пособие на погребение – 494,7 тыс. рублей</a:t>
            </a:r>
            <a:endParaRPr lang="ru-RU" sz="7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Нашивка 66"/>
          <p:cNvSpPr>
            <a:spLocks noChangeAspect="1"/>
          </p:cNvSpPr>
          <p:nvPr/>
        </p:nvSpPr>
        <p:spPr>
          <a:xfrm>
            <a:off x="6328951" y="1082086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>
            <a:spLocks noChangeAspect="1"/>
          </p:cNvSpPr>
          <p:nvPr/>
        </p:nvSpPr>
        <p:spPr>
          <a:xfrm>
            <a:off x="7460758" y="1086842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13534" y="951698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10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96656" y="948820"/>
            <a:ext cx="9509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117 тыс.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47158" y="1052339"/>
            <a:ext cx="1081177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1,5 млрд.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425746"/>
            <a:ext cx="448573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СОДЕЙСТВИЕ ЗАНЯТОСТИ НАСЕЛЕНИЯ </a:t>
            </a:r>
          </a:p>
          <a:p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выплаты гражданам, признанным в установленном порядке безработными (пособие по безработице, досрочная пенсия), а также финансовая поддержка при переезде – 376,6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единовременная финансовая помощь при гос. регистрации в качестве юр.лица, ИП, крестьянского (фермерского) хозяйства гражданам, признанным в установленном порядке безработными,                    по направлению органов службы занятости – 6,6 млн. рублей</a:t>
            </a:r>
          </a:p>
        </p:txBody>
      </p:sp>
      <p:sp>
        <p:nvSpPr>
          <p:cNvPr id="46" name="Нашивка 45"/>
          <p:cNvSpPr>
            <a:spLocks noChangeAspect="1"/>
          </p:cNvSpPr>
          <p:nvPr/>
        </p:nvSpPr>
        <p:spPr>
          <a:xfrm>
            <a:off x="1749921" y="4745435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>
            <a:spLocks noChangeAspect="1"/>
          </p:cNvSpPr>
          <p:nvPr/>
        </p:nvSpPr>
        <p:spPr>
          <a:xfrm>
            <a:off x="2838597" y="475881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1" y="4615047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83121" y="4612169"/>
            <a:ext cx="95097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4 тыс.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33623" y="4715688"/>
            <a:ext cx="1081177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383,2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89253" y="5479628"/>
            <a:ext cx="4554747" cy="9652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ФИЗИЧЕСКАЯ КУЛЬТУРА И СПОРТ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стипендии Администрации Курской области ведущим спортсменам Курской области – 5,1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дополнительное материальное обеспечение за выдающиеся достижения и особые заслуги перед Российской Федерацией в области физической культуры и спорта – 286,7 тыс. рублей</a:t>
            </a:r>
          </a:p>
        </p:txBody>
      </p:sp>
      <p:sp>
        <p:nvSpPr>
          <p:cNvPr id="75" name="Нашивка 74"/>
          <p:cNvSpPr>
            <a:spLocks noChangeAspect="1"/>
          </p:cNvSpPr>
          <p:nvPr/>
        </p:nvSpPr>
        <p:spPr>
          <a:xfrm>
            <a:off x="6329458" y="5797028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>
            <a:spLocks noChangeAspect="1"/>
          </p:cNvSpPr>
          <p:nvPr/>
        </p:nvSpPr>
        <p:spPr>
          <a:xfrm>
            <a:off x="7988787" y="5785842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84780" y="5659325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 вида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4044" y="5656447"/>
            <a:ext cx="1514015" cy="442035"/>
          </a:xfrm>
          <a:prstGeom prst="rect">
            <a:avLst/>
          </a:prstGeom>
          <a:noFill/>
        </p:spPr>
        <p:txBody>
          <a:bodyPr wrap="square" lIns="18000" tIns="36000" rIns="18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количество получателей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носит заявительный характер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96373" y="5759966"/>
            <a:ext cx="947627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5,3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характеристики областного бюджета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3697612"/>
            <a:ext cx="4572000" cy="182703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b="1" u="sng" cap="all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Доступное и комфортное жилье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том числе: 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государственная поддержка молодых семей в улучшении жилищных условий – 54,1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отдельным категориям граждан на уплату первоначального взноса при получении ипотечного жилищного кредита (займа) на приобретение жилья – 45,4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единовременная денежная выплата на обеспечение жильем ветеранов и инвалидов ВОВ, членов семей погибших (умерших) инвалидов, участников ВОВ – 19,5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выплата на приобретение жилого помещения гражданским служащим, признанным нуждающимися          в улучшении жилищных условий, – 6,5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выплата по обеспечению жильем ветеранов боевых действий, инвалидов и семей, имеющих детей-инвалидов, - 11,2 млн. рублей;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выплата при рождении (усыновлении) ребенка участникам мероприятия по обеспечению жильем молодых семей – 937,8 тыс. рублей</a:t>
            </a:r>
          </a:p>
        </p:txBody>
      </p:sp>
      <p:sp>
        <p:nvSpPr>
          <p:cNvPr id="82" name="Нашивка 81"/>
          <p:cNvSpPr>
            <a:spLocks noChangeAspect="1"/>
          </p:cNvSpPr>
          <p:nvPr/>
        </p:nvSpPr>
        <p:spPr>
          <a:xfrm>
            <a:off x="6328213" y="4007843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Нашивка 82"/>
          <p:cNvSpPr>
            <a:spLocks noChangeAspect="1"/>
          </p:cNvSpPr>
          <p:nvPr/>
        </p:nvSpPr>
        <p:spPr>
          <a:xfrm>
            <a:off x="7438075" y="4005284"/>
            <a:ext cx="172799" cy="144000"/>
          </a:xfrm>
          <a:prstGeom prst="chevron">
            <a:avLst/>
          </a:prstGeom>
          <a:solidFill>
            <a:srgbClr val="4B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90851" y="3870140"/>
            <a:ext cx="17425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7 видов </a:t>
            </a:r>
          </a:p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lang="ru-RU" sz="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52006" y="3867262"/>
            <a:ext cx="98023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Более 150 получателей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4474" y="3970781"/>
            <a:ext cx="1163925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137,7 млн. рублей</a:t>
            </a:r>
            <a:endParaRPr lang="ru-RU" sz="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ш">
      <a:dk1>
        <a:sysClr val="windowText" lastClr="000000"/>
      </a:dk1>
      <a:lt1>
        <a:sysClr val="window" lastClr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C00000"/>
      </a:accent3>
      <a:accent4>
        <a:srgbClr val="00ADEE"/>
      </a:accent4>
      <a:accent5>
        <a:srgbClr val="0080B6"/>
      </a:accent5>
      <a:accent6>
        <a:srgbClr val="3AADA5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29505</TotalTime>
  <Words>4087</Words>
  <Application>Microsoft Office PowerPoint</Application>
  <PresentationFormat>Экран (4:3)</PresentationFormat>
  <Paragraphs>850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Содержание</vt:lpstr>
      <vt:lpstr>Основные вопросы о бюджете</vt:lpstr>
      <vt:lpstr>Административно-территориальное устройство Курской области</vt:lpstr>
      <vt:lpstr>Основные параметры областного бюджета </vt:lpstr>
      <vt:lpstr>Слайд 6</vt:lpstr>
      <vt:lpstr>Слайд 7</vt:lpstr>
      <vt:lpstr>Слайд 8</vt:lpstr>
      <vt:lpstr>Меры социальной поддержки граждан в рамках государственных программ Курской области в 2023 году</vt:lpstr>
      <vt:lpstr>Социально значимые объекты Курской области [1]</vt:lpstr>
      <vt:lpstr>Социально значимые объекты Курской области [2]</vt:lpstr>
      <vt:lpstr>Слайд 12</vt:lpstr>
      <vt:lpstr>Государственный долг Курской области</vt:lpstr>
      <vt:lpstr>Слайд 14</vt:lpstr>
      <vt:lpstr>Дорожный фонд Курской области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Mitrohina_A</cp:lastModifiedBy>
  <cp:revision>3755</cp:revision>
  <dcterms:created xsi:type="dcterms:W3CDTF">2019-08-13T14:01:01Z</dcterms:created>
  <dcterms:modified xsi:type="dcterms:W3CDTF">2022-11-08T08:13:43Z</dcterms:modified>
</cp:coreProperties>
</file>