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32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61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2131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130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7906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72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411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189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788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96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69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63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47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23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494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11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7CAB3-9111-46C3-9469-EA68A7C9090F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80884D-7486-4387-BFD6-B842E9F3C8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625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RZR&amp;n=532260&amp;dst=101067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RZR&amp;n=532260&amp;dst=101067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906" y="2481078"/>
            <a:ext cx="10611140" cy="1646302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Специальные режимы государственного контроля (надзора)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4696" y="5648597"/>
            <a:ext cx="8824912" cy="860425"/>
          </a:xfrm>
        </p:spPr>
        <p:txBody>
          <a:bodyPr>
            <a:normAutofit fontScale="92500" lnSpcReduction="10000"/>
          </a:bodyPr>
          <a:lstStyle/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Памятка по Федеральному закону от 31.07.2020 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 </a:t>
            </a:r>
            <a:r>
              <a:rPr lang="en-US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248-</a:t>
            </a:r>
            <a:r>
              <a:rPr lang="ru-RU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ФЗ </a:t>
            </a:r>
            <a:endParaRPr lang="ru-RU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"О государственном контроле (надзоре) и муниципальном </a:t>
            </a:r>
            <a:r>
              <a:rPr lang="ru-RU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контроле в </a:t>
            </a: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Российской Федерации"</a:t>
            </a: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901774" y="372620"/>
            <a:ext cx="5112603" cy="133124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управление мониторинга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контрольно-надзорной деятельности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Министерства экономического развития,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занятости населения и туризма Курской области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6896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2640" y="163741"/>
            <a:ext cx="10611140" cy="829036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остоянный рейд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56175" y="1706880"/>
            <a:ext cx="8098972" cy="272578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режим </a:t>
            </a:r>
            <a:r>
              <a:rPr lang="ru-RU" sz="2000" b="1" dirty="0" smtClean="0">
                <a:solidFill>
                  <a:srgbClr val="C00000"/>
                </a:solidFill>
              </a:rPr>
              <a:t>гос. </a:t>
            </a:r>
            <a:r>
              <a:rPr lang="ru-RU" sz="2000" b="1" dirty="0">
                <a:solidFill>
                  <a:srgbClr val="C00000"/>
                </a:solidFill>
              </a:rPr>
              <a:t>контроля (надзора</a:t>
            </a:r>
            <a:r>
              <a:rPr lang="ru-RU" sz="2000" b="1" dirty="0" smtClean="0">
                <a:solidFill>
                  <a:srgbClr val="C00000"/>
                </a:solidFill>
              </a:rPr>
              <a:t>) </a:t>
            </a:r>
            <a:r>
              <a:rPr lang="ru-RU" sz="2000" b="1" dirty="0" smtClean="0">
                <a:solidFill>
                  <a:schemeClr val="tx1"/>
                </a:solidFill>
              </a:rPr>
              <a:t>– возможность постоянного </a:t>
            </a:r>
            <a:r>
              <a:rPr lang="ru-RU" sz="2000" b="1" dirty="0">
                <a:solidFill>
                  <a:schemeClr val="tx1"/>
                </a:solidFill>
              </a:rPr>
              <a:t>нахождения инспекторов в пунктах контроля и (или) перемещения инспекторов по определенной территории (акватории) в целях предупреждения, выявления и пресечения </a:t>
            </a:r>
            <a:r>
              <a:rPr lang="ru-RU" sz="2000" b="1" dirty="0" smtClean="0">
                <a:solidFill>
                  <a:schemeClr val="tx1"/>
                </a:solidFill>
              </a:rPr>
              <a:t>нарушений ОТ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>
                <a:solidFill>
                  <a:srgbClr val="C00000"/>
                </a:solidFill>
              </a:rPr>
              <a:t>с</a:t>
            </a:r>
            <a:r>
              <a:rPr lang="ru-RU" sz="2000" b="1" dirty="0" smtClean="0">
                <a:solidFill>
                  <a:srgbClr val="C00000"/>
                </a:solidFill>
              </a:rPr>
              <a:t>лучаи устанавливаются ФЗ о виде контроля </a:t>
            </a:r>
            <a:endParaRPr lang="ru-RU" sz="2000" b="1" dirty="0">
              <a:solidFill>
                <a:srgbClr val="C00000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  <a:hlinkClick r:id="rId2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078480" y="5155474"/>
            <a:ext cx="5477691" cy="1202532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выявление нарушений ОТ – инспектор на месте составляет </a:t>
            </a:r>
            <a:r>
              <a:rPr lang="ru-RU" b="1" dirty="0" smtClean="0">
                <a:solidFill>
                  <a:srgbClr val="C00000"/>
                </a:solidFill>
              </a:rPr>
              <a:t>акты в отношении каждого </a:t>
            </a:r>
            <a:r>
              <a:rPr lang="ru-RU" b="1" dirty="0" smtClean="0">
                <a:solidFill>
                  <a:schemeClr val="tx1"/>
                </a:solidFill>
              </a:rPr>
              <a:t>КЛ, допустившего нарушение</a:t>
            </a:r>
          </a:p>
        </p:txBody>
      </p:sp>
    </p:spTree>
    <p:extLst>
      <p:ext uri="{BB962C8B-B14F-4D97-AF65-F5344CB8AC3E}">
        <p14:creationId xmlns:p14="http://schemas.microsoft.com/office/powerpoint/2010/main" val="4065663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2640" y="163741"/>
            <a:ext cx="10611140" cy="829036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остоянный рейд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35726" y="1636136"/>
            <a:ext cx="4267199" cy="1316069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требования</a:t>
            </a:r>
            <a:r>
              <a:rPr lang="ru-RU" b="1" dirty="0" smtClean="0">
                <a:solidFill>
                  <a:schemeClr val="tx1"/>
                </a:solidFill>
              </a:rPr>
              <a:t> к установлению пунктов контроля, территорий (акваторий – в положении о виде контроля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58210" y="1636136"/>
            <a:ext cx="4184631" cy="131607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и</a:t>
            </a:r>
            <a:r>
              <a:rPr lang="ru-RU" b="1" dirty="0" smtClean="0">
                <a:solidFill>
                  <a:srgbClr val="C00000"/>
                </a:solidFill>
              </a:rPr>
              <a:t>нспекторы</a:t>
            </a:r>
            <a:r>
              <a:rPr lang="ru-RU" b="1" dirty="0" smtClean="0">
                <a:solidFill>
                  <a:schemeClr val="tx1"/>
                </a:solidFill>
              </a:rPr>
              <a:t> определяются решением КНО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86045" y="3321245"/>
            <a:ext cx="5364480" cy="1555556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</a:t>
            </a:r>
            <a:r>
              <a:rPr lang="ru-RU" b="1" dirty="0" smtClean="0">
                <a:solidFill>
                  <a:schemeClr val="tx1"/>
                </a:solidFill>
              </a:rPr>
              <a:t>существляется </a:t>
            </a:r>
            <a:r>
              <a:rPr lang="ru-RU" b="1" dirty="0" smtClean="0">
                <a:solidFill>
                  <a:srgbClr val="C00000"/>
                </a:solidFill>
              </a:rPr>
              <a:t>в отношении </a:t>
            </a:r>
            <a:r>
              <a:rPr lang="ru-RU" b="1" dirty="0" smtClean="0">
                <a:solidFill>
                  <a:schemeClr val="tx1"/>
                </a:solidFill>
              </a:rPr>
              <a:t>транспортных средств, иных производственных объектов, деятельности и действий граждан и организаций на определенной территории (акватории)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5726" y="5141336"/>
            <a:ext cx="4267199" cy="146847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время взаимодействия </a:t>
            </a:r>
            <a:r>
              <a:rPr lang="ru-RU" b="1" dirty="0" smtClean="0">
                <a:solidFill>
                  <a:schemeClr val="tx1"/>
                </a:solidFill>
              </a:rPr>
              <a:t>с одним КЛ – не более срока, установленного положением о виде </a:t>
            </a:r>
            <a:r>
              <a:rPr lang="ru-RU" b="1" dirty="0" smtClean="0">
                <a:solidFill>
                  <a:schemeClr val="tx1"/>
                </a:solidFill>
              </a:rPr>
              <a:t>контроля и не более 30 мин. (без времени оформления акта)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98831" y="5141336"/>
            <a:ext cx="5107911" cy="146847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КЛ (представители, работники) по требованию инспектора </a:t>
            </a:r>
            <a:r>
              <a:rPr lang="ru-RU" b="1" dirty="0" smtClean="0">
                <a:solidFill>
                  <a:srgbClr val="C00000"/>
                </a:solidFill>
              </a:rPr>
              <a:t>обязаны</a:t>
            </a:r>
            <a:r>
              <a:rPr lang="ru-RU" b="1" dirty="0" smtClean="0">
                <a:solidFill>
                  <a:schemeClr val="tx1"/>
                </a:solidFill>
              </a:rPr>
              <a:t> остановиться, обеспечить беспрепятственный доступ, представить для ознакомления документы</a:t>
            </a:r>
            <a:endParaRPr lang="ru-RU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546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2640" y="163741"/>
            <a:ext cx="10611140" cy="829036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остоянный рейд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21942" y="3095452"/>
            <a:ext cx="7356894" cy="1206582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Контрольные (надзорные) действия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59876" y="2340206"/>
            <a:ext cx="1349991" cy="51488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осмотр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059876" y="1529234"/>
            <a:ext cx="1349991" cy="51488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досмотр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274620" y="1871806"/>
            <a:ext cx="1349991" cy="54971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опрос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965371" y="1550126"/>
            <a:ext cx="2490652" cy="119307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инструментальное обследование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54381" y="4756499"/>
            <a:ext cx="6301642" cy="1313375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</a:t>
            </a:r>
            <a:r>
              <a:rPr lang="ru-RU" b="1" dirty="0" smtClean="0">
                <a:solidFill>
                  <a:schemeClr val="tx1"/>
                </a:solidFill>
              </a:rPr>
              <a:t>стребование документов, которые должны находится в соответствии с ОТ  в транспортном средстве, на ином производственного объекте, у КЛ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750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658" y="163741"/>
            <a:ext cx="10611140" cy="874499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мониторинг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63014" y="1363540"/>
            <a:ext cx="7286325" cy="3554969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режим дистанционного </a:t>
            </a:r>
            <a:r>
              <a:rPr lang="ru-RU" b="1" dirty="0" smtClean="0">
                <a:solidFill>
                  <a:srgbClr val="C00000"/>
                </a:solidFill>
              </a:rPr>
              <a:t>гос. </a:t>
            </a:r>
            <a:r>
              <a:rPr lang="ru-RU" b="1" dirty="0">
                <a:solidFill>
                  <a:srgbClr val="C00000"/>
                </a:solidFill>
              </a:rPr>
              <a:t>контроля (надзора</a:t>
            </a:r>
            <a:r>
              <a:rPr lang="ru-RU" b="1" dirty="0" smtClean="0">
                <a:solidFill>
                  <a:srgbClr val="C00000"/>
                </a:solidFill>
              </a:rPr>
              <a:t>)</a:t>
            </a:r>
            <a:r>
              <a:rPr lang="ru-RU" b="1" dirty="0" smtClean="0">
                <a:solidFill>
                  <a:schemeClr val="tx1"/>
                </a:solidFill>
              </a:rPr>
              <a:t> –целенаправленное, постоянное </a:t>
            </a:r>
            <a:r>
              <a:rPr lang="ru-RU" b="1" dirty="0">
                <a:solidFill>
                  <a:schemeClr val="tx1"/>
                </a:solidFill>
              </a:rPr>
              <a:t>(</a:t>
            </a:r>
            <a:r>
              <a:rPr lang="ru-RU" b="1" dirty="0" smtClean="0">
                <a:solidFill>
                  <a:schemeClr val="tx1"/>
                </a:solidFill>
              </a:rPr>
              <a:t>систематически, регулярно, непрерывно), опосредованное получение </a:t>
            </a:r>
            <a:r>
              <a:rPr lang="ru-RU" b="1" dirty="0">
                <a:solidFill>
                  <a:schemeClr val="tx1"/>
                </a:solidFill>
              </a:rPr>
              <a:t>и </a:t>
            </a:r>
            <a:r>
              <a:rPr lang="ru-RU" b="1" dirty="0" smtClean="0">
                <a:solidFill>
                  <a:schemeClr val="tx1"/>
                </a:solidFill>
              </a:rPr>
              <a:t>анализ </a:t>
            </a:r>
            <a:r>
              <a:rPr lang="ru-RU" b="1" dirty="0">
                <a:solidFill>
                  <a:schemeClr val="tx1"/>
                </a:solidFill>
              </a:rPr>
              <a:t>информации о деятельности граждан и организаций, об объектах контроля с использованием систем (методов) дистанционного </a:t>
            </a:r>
            <a:r>
              <a:rPr lang="ru-RU" b="1" dirty="0" smtClean="0">
                <a:solidFill>
                  <a:schemeClr val="tx1"/>
                </a:solidFill>
              </a:rPr>
              <a:t>контроля (</a:t>
            </a:r>
            <a:r>
              <a:rPr lang="ru-RU" b="1" dirty="0" err="1" smtClean="0">
                <a:solidFill>
                  <a:schemeClr val="tx1"/>
                </a:solidFill>
              </a:rPr>
              <a:t>спец.тех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  <a:r>
              <a:rPr lang="ru-RU" b="1" dirty="0">
                <a:solidFill>
                  <a:schemeClr val="tx1"/>
                </a:solidFill>
              </a:rPr>
              <a:t>с</a:t>
            </a:r>
            <a:r>
              <a:rPr lang="ru-RU" b="1" dirty="0" smtClean="0">
                <a:solidFill>
                  <a:schemeClr val="tx1"/>
                </a:solidFill>
              </a:rPr>
              <a:t>редства, имеющие </a:t>
            </a:r>
            <a:r>
              <a:rPr lang="ru-RU" b="1" dirty="0">
                <a:solidFill>
                  <a:schemeClr val="tx1"/>
                </a:solidFill>
              </a:rPr>
              <a:t>функции фотосъемки, аудио- и видеозаписи, </a:t>
            </a:r>
            <a:r>
              <a:rPr lang="ru-RU" b="1" dirty="0" smtClean="0">
                <a:solidFill>
                  <a:schemeClr val="tx1"/>
                </a:solidFill>
              </a:rPr>
              <a:t>измерения и т.д.) </a:t>
            </a:r>
            <a:r>
              <a:rPr lang="ru-RU" b="1" dirty="0">
                <a:solidFill>
                  <a:schemeClr val="tx1"/>
                </a:solidFill>
              </a:rPr>
              <a:t>должностными лицами </a:t>
            </a:r>
            <a:r>
              <a:rPr lang="ru-RU" b="1" dirty="0" smtClean="0">
                <a:solidFill>
                  <a:schemeClr val="tx1"/>
                </a:solidFill>
              </a:rPr>
              <a:t>КНО в </a:t>
            </a:r>
            <a:r>
              <a:rPr lang="ru-RU" b="1" dirty="0">
                <a:solidFill>
                  <a:schemeClr val="tx1"/>
                </a:solidFill>
              </a:rPr>
              <a:t>целях предотвращения причинения вреда (ущерба) охраняемым законом </a:t>
            </a:r>
            <a:r>
              <a:rPr lang="ru-RU" b="1" dirty="0" smtClean="0">
                <a:solidFill>
                  <a:schemeClr val="tx1"/>
                </a:solidFill>
              </a:rPr>
              <a:t>ценностям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81645" y="5416731"/>
            <a:ext cx="6992983" cy="1202532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 выявлении нарушений ОТ КНО </a:t>
            </a:r>
            <a:r>
              <a:rPr lang="ru-RU" b="1" dirty="0" smtClean="0">
                <a:solidFill>
                  <a:srgbClr val="C00000"/>
                </a:solidFill>
              </a:rPr>
              <a:t>принимает решение </a:t>
            </a:r>
            <a:r>
              <a:rPr lang="ru-RU" b="1" dirty="0" smtClean="0">
                <a:solidFill>
                  <a:schemeClr val="tx1"/>
                </a:solidFill>
              </a:rPr>
              <a:t>по аналогии с решениями по КНМ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777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 вниз 14"/>
          <p:cNvSpPr/>
          <p:nvPr/>
        </p:nvSpPr>
        <p:spPr>
          <a:xfrm>
            <a:off x="3402924" y="2535661"/>
            <a:ext cx="330023" cy="178316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658" y="163741"/>
            <a:ext cx="10611140" cy="874499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мониторинг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732947" y="2827788"/>
            <a:ext cx="3961196" cy="102384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</a:t>
            </a:r>
            <a:r>
              <a:rPr lang="ru-RU" b="1" dirty="0" smtClean="0">
                <a:solidFill>
                  <a:schemeClr val="tx1"/>
                </a:solidFill>
              </a:rPr>
              <a:t>лучаи осуществления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4977" y="2888951"/>
            <a:ext cx="3063683" cy="102384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</a:t>
            </a:r>
            <a:r>
              <a:rPr lang="ru-RU" b="1" dirty="0" smtClean="0">
                <a:solidFill>
                  <a:schemeClr val="tx1"/>
                </a:solidFill>
              </a:rPr>
              <a:t>ребования соответствия </a:t>
            </a:r>
            <a:r>
              <a:rPr lang="ru-RU" b="1" dirty="0" smtClean="0">
                <a:solidFill>
                  <a:schemeClr val="tx1"/>
                </a:solidFill>
              </a:rPr>
              <a:t>КЛ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088160" y="2888951"/>
            <a:ext cx="3136928" cy="102384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орядок организации и осуществления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96160" y="1442837"/>
            <a:ext cx="9588136" cy="102384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положение </a:t>
            </a:r>
            <a:r>
              <a:rPr lang="ru-RU" sz="2000" b="1" dirty="0" smtClean="0">
                <a:solidFill>
                  <a:schemeClr val="tx1"/>
                </a:solidFill>
              </a:rPr>
              <a:t>о виде контроля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4977" y="4371019"/>
            <a:ext cx="5034338" cy="152835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порядок подключения </a:t>
            </a:r>
            <a:r>
              <a:rPr lang="ru-RU" b="1" dirty="0">
                <a:solidFill>
                  <a:schemeClr val="tx1"/>
                </a:solidFill>
              </a:rPr>
              <a:t>КЛ (объекта</a:t>
            </a:r>
            <a:r>
              <a:rPr lang="ru-RU" b="1" dirty="0">
                <a:solidFill>
                  <a:schemeClr val="tx1"/>
                </a:solidFill>
              </a:rPr>
              <a:t>) к </a:t>
            </a:r>
            <a:r>
              <a:rPr lang="ru-RU" b="1" dirty="0">
                <a:solidFill>
                  <a:schemeClr val="tx1"/>
                </a:solidFill>
              </a:rPr>
              <a:t> АИС, </a:t>
            </a:r>
            <a:r>
              <a:rPr lang="ru-RU" b="1" dirty="0" err="1" smtClean="0">
                <a:solidFill>
                  <a:schemeClr val="tx1"/>
                </a:solidFill>
              </a:rPr>
              <a:t>спец.тех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  <a:r>
              <a:rPr lang="ru-RU" b="1" dirty="0">
                <a:solidFill>
                  <a:schemeClr val="tx1"/>
                </a:solidFill>
              </a:rPr>
              <a:t>с</a:t>
            </a:r>
            <a:r>
              <a:rPr lang="ru-RU" b="1" dirty="0" smtClean="0">
                <a:solidFill>
                  <a:schemeClr val="tx1"/>
                </a:solidFill>
              </a:rPr>
              <a:t>редствам фотосъемки</a:t>
            </a:r>
            <a:r>
              <a:rPr lang="ru-RU" b="1" dirty="0">
                <a:solidFill>
                  <a:schemeClr val="tx1"/>
                </a:solidFill>
              </a:rPr>
              <a:t>, аудио- и видеозаписи, измерения, иным средствам сбора или фиксации </a:t>
            </a:r>
            <a:r>
              <a:rPr lang="ru-RU" b="1" dirty="0">
                <a:solidFill>
                  <a:schemeClr val="tx1"/>
                </a:solidFill>
              </a:rPr>
              <a:t>информации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930537" y="4379727"/>
            <a:ext cx="5359768" cy="1537062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порядок доступа к </a:t>
            </a:r>
            <a:r>
              <a:rPr lang="ru-RU" b="1" dirty="0">
                <a:solidFill>
                  <a:schemeClr val="tx1"/>
                </a:solidFill>
              </a:rPr>
              <a:t> ИС, </a:t>
            </a:r>
            <a:r>
              <a:rPr lang="ru-RU" b="1" dirty="0" err="1" smtClean="0">
                <a:solidFill>
                  <a:schemeClr val="tx1"/>
                </a:solidFill>
              </a:rPr>
              <a:t>спец.тех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  <a:r>
              <a:rPr lang="ru-RU" b="1" dirty="0">
                <a:solidFill>
                  <a:schemeClr val="tx1"/>
                </a:solidFill>
              </a:rPr>
              <a:t>средствам, а также </a:t>
            </a:r>
            <a:r>
              <a:rPr lang="ru-RU" b="1" dirty="0">
                <a:solidFill>
                  <a:schemeClr val="tx1"/>
                </a:solidFill>
              </a:rPr>
              <a:t>обмена документами и иной информацией, </a:t>
            </a:r>
            <a:r>
              <a:rPr lang="ru-RU" b="1" dirty="0">
                <a:solidFill>
                  <a:schemeClr val="tx1"/>
                </a:solidFill>
              </a:rPr>
              <a:t>характеристики  АИС, </a:t>
            </a:r>
            <a:r>
              <a:rPr lang="ru-RU" b="1" dirty="0" err="1">
                <a:solidFill>
                  <a:schemeClr val="tx1"/>
                </a:solidFill>
              </a:rPr>
              <a:t>спец.тех</a:t>
            </a:r>
            <a:r>
              <a:rPr lang="ru-RU" b="1" dirty="0">
                <a:solidFill>
                  <a:schemeClr val="tx1"/>
                </a:solidFill>
              </a:rPr>
              <a:t>. средств, места </a:t>
            </a:r>
            <a:r>
              <a:rPr lang="ru-RU" b="1" dirty="0">
                <a:solidFill>
                  <a:schemeClr val="tx1"/>
                </a:solidFill>
              </a:rPr>
              <a:t>их установки, </a:t>
            </a:r>
            <a:r>
              <a:rPr lang="ru-RU" b="1" dirty="0">
                <a:solidFill>
                  <a:schemeClr val="tx1"/>
                </a:solidFill>
              </a:rPr>
              <a:t>количество</a:t>
            </a:r>
            <a:r>
              <a:rPr lang="ru-RU" b="1" dirty="0">
                <a:solidFill>
                  <a:schemeClr val="tx1"/>
                </a:solidFill>
              </a:rPr>
              <a:t>, требования к </a:t>
            </a:r>
            <a:r>
              <a:rPr lang="ru-RU" b="1" dirty="0">
                <a:solidFill>
                  <a:schemeClr val="tx1"/>
                </a:solidFill>
              </a:rPr>
              <a:t> ПО и др.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1731805" y="2527579"/>
            <a:ext cx="330023" cy="301096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383522" y="2535661"/>
            <a:ext cx="330023" cy="301096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9035239" y="2535661"/>
            <a:ext cx="330023" cy="301096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7736274" y="2527579"/>
            <a:ext cx="330023" cy="178316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63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658" y="163741"/>
            <a:ext cx="10611140" cy="874499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мониторинг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13435" y="4143195"/>
            <a:ext cx="3063683" cy="102384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з</a:t>
            </a:r>
            <a:r>
              <a:rPr lang="ru-RU" b="1" dirty="0" smtClean="0">
                <a:solidFill>
                  <a:srgbClr val="C00000"/>
                </a:solidFill>
              </a:rPr>
              <a:t>апрет</a:t>
            </a:r>
            <a:r>
              <a:rPr lang="ru-RU" b="1" dirty="0" smtClean="0">
                <a:solidFill>
                  <a:schemeClr val="tx1"/>
                </a:solidFill>
              </a:rPr>
              <a:t>: преимущества (предпочтения) для отдельных КЛ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9319" y="5528823"/>
            <a:ext cx="2378055" cy="102384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ф</a:t>
            </a:r>
            <a:r>
              <a:rPr lang="ru-RU" b="1" dirty="0" smtClean="0">
                <a:solidFill>
                  <a:schemeClr val="tx1"/>
                </a:solidFill>
              </a:rPr>
              <a:t>орма утверждается КНО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455454" y="1427132"/>
            <a:ext cx="3561348" cy="83102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д</a:t>
            </a:r>
            <a:r>
              <a:rPr lang="ru-RU" sz="2000" b="1" dirty="0" smtClean="0">
                <a:solidFill>
                  <a:schemeClr val="tx1"/>
                </a:solidFill>
              </a:rPr>
              <a:t>обровольное участие КЛ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343090" y="5528823"/>
            <a:ext cx="3063683" cy="102384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м</a:t>
            </a:r>
            <a:r>
              <a:rPr lang="ru-RU" b="1" dirty="0" smtClean="0">
                <a:solidFill>
                  <a:schemeClr val="tx1"/>
                </a:solidFill>
              </a:rPr>
              <a:t>ожет быть установлен </a:t>
            </a:r>
            <a:r>
              <a:rPr lang="ru-RU" b="1" dirty="0" smtClean="0">
                <a:solidFill>
                  <a:srgbClr val="C00000"/>
                </a:solidFill>
              </a:rPr>
              <a:t>срок</a:t>
            </a:r>
            <a:r>
              <a:rPr lang="ru-RU" b="1" dirty="0" smtClean="0">
                <a:solidFill>
                  <a:schemeClr val="tx1"/>
                </a:solidFill>
              </a:rPr>
              <a:t> мониторинга – не менее </a:t>
            </a:r>
            <a:r>
              <a:rPr lang="ru-RU" b="1" dirty="0" smtClean="0">
                <a:solidFill>
                  <a:srgbClr val="C00000"/>
                </a:solidFill>
              </a:rPr>
              <a:t>1 года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455454" y="2855797"/>
            <a:ext cx="3561348" cy="1089186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техническое оснащение и сопровождение на объектах КЛ – за счет КЛ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01472" y="1427132"/>
            <a:ext cx="3561348" cy="83102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</a:t>
            </a:r>
            <a:r>
              <a:rPr lang="ru-RU" sz="2000" b="1" dirty="0" smtClean="0">
                <a:solidFill>
                  <a:schemeClr val="tx1"/>
                </a:solidFill>
              </a:rPr>
              <a:t>снование: решение КНО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03315" y="2605963"/>
            <a:ext cx="2334060" cy="125193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о</a:t>
            </a:r>
            <a:r>
              <a:rPr lang="ru-RU" sz="1600" b="1" dirty="0" smtClean="0">
                <a:solidFill>
                  <a:schemeClr val="tx1"/>
                </a:solidFill>
              </a:rPr>
              <a:t>ценка соответствия КЛ требованиям для осуществления мониторинга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133154" y="2625598"/>
            <a:ext cx="2360562" cy="1180817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т</a:t>
            </a:r>
            <a:r>
              <a:rPr lang="ru-RU" sz="1600" b="1" dirty="0" smtClean="0">
                <a:solidFill>
                  <a:schemeClr val="tx1"/>
                </a:solidFill>
              </a:rPr>
              <a:t>ехническая готовность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037805" y="4015977"/>
            <a:ext cx="1832685" cy="1181599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заключение соглашения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1707782" y="2337334"/>
            <a:ext cx="330023" cy="199575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3776068" y="2332917"/>
            <a:ext cx="330023" cy="199575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2777718" y="2332917"/>
            <a:ext cx="315093" cy="1612066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3540466" y="5268570"/>
            <a:ext cx="330023" cy="189259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2037805" y="5268570"/>
            <a:ext cx="330023" cy="189259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вправо 2"/>
          <p:cNvSpPr/>
          <p:nvPr/>
        </p:nvSpPr>
        <p:spPr>
          <a:xfrm>
            <a:off x="3971491" y="4543251"/>
            <a:ext cx="245059" cy="350966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602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658" y="163741"/>
            <a:ext cx="10611140" cy="874499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рекращение мониторинга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78480" y="5155474"/>
            <a:ext cx="5477691" cy="1202532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КНО уведомляет КЛ о прекращении в течение </a:t>
            </a:r>
            <a:r>
              <a:rPr lang="ru-RU" b="1" dirty="0" smtClean="0">
                <a:solidFill>
                  <a:srgbClr val="C00000"/>
                </a:solidFill>
              </a:rPr>
              <a:t>10 дней </a:t>
            </a:r>
            <a:r>
              <a:rPr lang="ru-RU" b="1" dirty="0" smtClean="0">
                <a:solidFill>
                  <a:schemeClr val="tx1"/>
                </a:solidFill>
              </a:rPr>
              <a:t>со дня принятия решения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817326" y="1427131"/>
            <a:ext cx="4267659" cy="1133189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н</a:t>
            </a:r>
            <a:r>
              <a:rPr lang="ru-RU" sz="2000" b="1" dirty="0" smtClean="0">
                <a:solidFill>
                  <a:schemeClr val="tx1"/>
                </a:solidFill>
              </a:rPr>
              <a:t>еисполнение КЛ условий соглашения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941439" y="2992137"/>
            <a:ext cx="4143546" cy="111822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иные случаи (положение о контроле)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173472" y="3021171"/>
            <a:ext cx="4112629" cy="1089186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подача КЛ заявления о прекращении мониторинга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01471" y="1427131"/>
            <a:ext cx="4184631" cy="1133189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выявление несоответствия КЛ  требованиям для мониторинга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863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658" y="163741"/>
            <a:ext cx="10611140" cy="874499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</a:t>
            </a:r>
            <a:r>
              <a:rPr lang="ru-RU" b="1" dirty="0" smtClean="0">
                <a:solidFill>
                  <a:schemeClr val="tx1"/>
                </a:solidFill>
              </a:rPr>
              <a:t>бязательный мониторинг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31758" y="5129348"/>
            <a:ext cx="4184630" cy="1202532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КЛ освобождаются от плановых КНМ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817326" y="1427131"/>
            <a:ext cx="4267659" cy="1133189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п</a:t>
            </a:r>
            <a:r>
              <a:rPr lang="ru-RU" sz="2000" b="1" dirty="0" smtClean="0">
                <a:solidFill>
                  <a:schemeClr val="tx1"/>
                </a:solidFill>
              </a:rPr>
              <a:t>орядок организации и осуществления – положением о виде контроля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941439" y="2992137"/>
            <a:ext cx="4143546" cy="111822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б</a:t>
            </a:r>
            <a:r>
              <a:rPr lang="ru-RU" sz="2000" b="1" dirty="0" smtClean="0">
                <a:solidFill>
                  <a:srgbClr val="C00000"/>
                </a:solidFill>
              </a:rPr>
              <a:t>ез ограничения срока </a:t>
            </a:r>
            <a:r>
              <a:rPr lang="ru-RU" sz="2000" b="1" dirty="0" smtClean="0">
                <a:solidFill>
                  <a:schemeClr val="tx1"/>
                </a:solidFill>
              </a:rPr>
              <a:t>проведения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173472" y="3021171"/>
            <a:ext cx="4112629" cy="1089186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т</a:t>
            </a:r>
            <a:r>
              <a:rPr lang="ru-RU" sz="2000" b="1" dirty="0" smtClean="0">
                <a:solidFill>
                  <a:schemeClr val="tx1"/>
                </a:solidFill>
              </a:rPr>
              <a:t>ех. оснащение, сопровождение – за счет бюджета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01471" y="1427131"/>
            <a:ext cx="4184631" cy="1133189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устанавливается ФЗ о виде контроля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798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658" y="163741"/>
            <a:ext cx="10611140" cy="1728388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остоянный государственный контроль (надзор)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02376" y="2690950"/>
            <a:ext cx="8098972" cy="317862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режим </a:t>
            </a:r>
            <a:r>
              <a:rPr lang="ru-RU" sz="2000" b="1" dirty="0" smtClean="0">
                <a:solidFill>
                  <a:srgbClr val="C00000"/>
                </a:solidFill>
              </a:rPr>
              <a:t>гос. </a:t>
            </a:r>
            <a:r>
              <a:rPr lang="ru-RU" sz="2000" b="1" dirty="0">
                <a:solidFill>
                  <a:srgbClr val="C00000"/>
                </a:solidFill>
              </a:rPr>
              <a:t>контроля (надзора</a:t>
            </a:r>
            <a:r>
              <a:rPr lang="ru-RU" sz="2000" b="1" dirty="0" smtClean="0">
                <a:solidFill>
                  <a:srgbClr val="C00000"/>
                </a:solidFill>
              </a:rPr>
              <a:t>) </a:t>
            </a:r>
            <a:r>
              <a:rPr lang="ru-RU" sz="2000" b="1" dirty="0" smtClean="0">
                <a:solidFill>
                  <a:schemeClr val="tx1"/>
                </a:solidFill>
              </a:rPr>
              <a:t>- возможность </a:t>
            </a:r>
            <a:r>
              <a:rPr lang="ru-RU" sz="2000" b="1" dirty="0">
                <a:solidFill>
                  <a:schemeClr val="tx1"/>
                </a:solidFill>
              </a:rPr>
              <a:t>постоянного пребывания инспекторов на объектах постоянного </a:t>
            </a:r>
            <a:r>
              <a:rPr lang="ru-RU" sz="2000" b="1" dirty="0" smtClean="0">
                <a:solidFill>
                  <a:schemeClr val="tx1"/>
                </a:solidFill>
              </a:rPr>
              <a:t>гос. контроля (надзора</a:t>
            </a:r>
            <a:r>
              <a:rPr lang="ru-RU" sz="2000" b="1" dirty="0">
                <a:solidFill>
                  <a:schemeClr val="tx1"/>
                </a:solidFill>
              </a:rPr>
              <a:t>) (</a:t>
            </a:r>
            <a:r>
              <a:rPr lang="ru-RU" sz="2000" b="1" dirty="0">
                <a:solidFill>
                  <a:schemeClr val="tx1"/>
                </a:solidFill>
              </a:rPr>
              <a:t>в области промышленной безопасности, </a:t>
            </a:r>
            <a:r>
              <a:rPr lang="ru-RU" sz="2000" b="1" dirty="0">
                <a:solidFill>
                  <a:schemeClr val="tx1"/>
                </a:solidFill>
              </a:rPr>
              <a:t>безопасности </a:t>
            </a:r>
            <a:r>
              <a:rPr lang="ru-RU" sz="2000" b="1" dirty="0">
                <a:solidFill>
                  <a:schemeClr val="tx1"/>
                </a:solidFill>
              </a:rPr>
              <a:t>гидротехнических сооружений, </a:t>
            </a:r>
            <a:r>
              <a:rPr lang="ru-RU" sz="2000" b="1" dirty="0">
                <a:solidFill>
                  <a:schemeClr val="tx1"/>
                </a:solidFill>
              </a:rPr>
              <a:t>пробирного </a:t>
            </a:r>
            <a:r>
              <a:rPr lang="ru-RU" sz="2000" b="1" dirty="0">
                <a:solidFill>
                  <a:schemeClr val="tx1"/>
                </a:solidFill>
              </a:rPr>
              <a:t>надзора, </a:t>
            </a:r>
            <a:r>
              <a:rPr lang="ru-RU" sz="2000" b="1" dirty="0">
                <a:solidFill>
                  <a:schemeClr val="tx1"/>
                </a:solidFill>
              </a:rPr>
              <a:t>пожарного </a:t>
            </a:r>
            <a:r>
              <a:rPr lang="ru-RU" sz="2000" b="1" dirty="0">
                <a:solidFill>
                  <a:schemeClr val="tx1"/>
                </a:solidFill>
              </a:rPr>
              <a:t>надзора, </a:t>
            </a:r>
            <a:r>
              <a:rPr lang="ru-RU" sz="2000" b="1" dirty="0">
                <a:solidFill>
                  <a:schemeClr val="tx1"/>
                </a:solidFill>
              </a:rPr>
              <a:t>в </a:t>
            </a:r>
            <a:r>
              <a:rPr lang="ru-RU" sz="2000" b="1" dirty="0">
                <a:solidFill>
                  <a:schemeClr val="tx1"/>
                </a:solidFill>
              </a:rPr>
              <a:t>области транспортной </a:t>
            </a:r>
            <a:r>
              <a:rPr lang="ru-RU" sz="2000" b="1" dirty="0">
                <a:solidFill>
                  <a:schemeClr val="tx1"/>
                </a:solidFill>
              </a:rPr>
              <a:t>безопасности</a:t>
            </a:r>
            <a:r>
              <a:rPr lang="ru-RU" sz="2000" b="1" dirty="0" smtClean="0">
                <a:solidFill>
                  <a:schemeClr val="tx1"/>
                </a:solidFill>
              </a:rPr>
              <a:t>) и совершения ими КНД в целях предотвращения причинения вреда (ущерба) охраняемым законом ценностям, обеспечения соблюдения ОТ на объектах</a:t>
            </a:r>
            <a:endParaRPr lang="ru-RU" sz="2000" b="1" dirty="0">
              <a:solidFill>
                <a:schemeClr val="tx1"/>
              </a:solid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3307443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658" y="163741"/>
            <a:ext cx="10611140" cy="1728388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остоянный государственный контроль (надзор)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62431" y="2393782"/>
            <a:ext cx="4184631" cy="1821167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определение объектов</a:t>
            </a:r>
            <a:r>
              <a:rPr lang="ru-RU" b="1" dirty="0" smtClean="0">
                <a:solidFill>
                  <a:schemeClr val="tx1"/>
                </a:solidFill>
              </a:rPr>
              <a:t>: в соответствии с ФЗ о виде контроля с учетом повышенных рисков причинения вреда (ущерба) охраняемым законом ценностям или нарушения ОТ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61940" y="4779931"/>
            <a:ext cx="4184631" cy="1821167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КЛ обязаны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предоставлять беспрепятственный доступ к объектам, документам и </a:t>
            </a:r>
            <a:r>
              <a:rPr lang="ru-RU" b="1" dirty="0" err="1" smtClean="0">
                <a:solidFill>
                  <a:schemeClr val="tx1"/>
                </a:solidFill>
              </a:rPr>
              <a:t>информ</a:t>
            </a:r>
            <a:r>
              <a:rPr lang="ru-RU" b="1" dirty="0" smtClean="0">
                <a:solidFill>
                  <a:schemeClr val="tx1"/>
                </a:solidFill>
              </a:rPr>
              <a:t>. Ресурсам, технологическим средствам на объекте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54255" y="2457111"/>
            <a:ext cx="4184631" cy="1821167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орядок осуществления (в </a:t>
            </a:r>
            <a:r>
              <a:rPr lang="ru-RU" b="1" dirty="0" err="1" smtClean="0">
                <a:solidFill>
                  <a:schemeClr val="tx1"/>
                </a:solidFill>
              </a:rPr>
              <a:t>т.ч</a:t>
            </a:r>
            <a:r>
              <a:rPr lang="ru-RU" b="1" dirty="0" smtClean="0">
                <a:solidFill>
                  <a:schemeClr val="tx1"/>
                </a:solidFill>
              </a:rPr>
              <a:t>. порядок взаимодействия с КНО, осуществляемыми другие виды контроля (надзора), устанавливается положением о виде контроля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050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accent3">
                <a:lumMod val="60000"/>
                <a:lumOff val="4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658" y="163741"/>
            <a:ext cx="10611140" cy="1728388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остоянный государственный контроль (надзор)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44753" y="3661509"/>
            <a:ext cx="7356894" cy="1206582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Контрольные (надзорные) действия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675038" y="2640987"/>
            <a:ext cx="1349991" cy="51488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осмотр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301998" y="4029890"/>
            <a:ext cx="1349991" cy="51488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досмотр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206205" y="2623570"/>
            <a:ext cx="1349991" cy="54971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опрос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58169" y="5402441"/>
            <a:ext cx="4819636" cy="51488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олучение письменных объяснений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91985" y="5437448"/>
            <a:ext cx="3790488" cy="543155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</a:t>
            </a:r>
            <a:r>
              <a:rPr lang="ru-RU" b="1" dirty="0" smtClean="0">
                <a:solidFill>
                  <a:schemeClr val="tx1"/>
                </a:solidFill>
              </a:rPr>
              <a:t>стребование документов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13601" y="2640987"/>
            <a:ext cx="1641728" cy="51488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испытание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2640" y="5465723"/>
            <a:ext cx="1763649" cy="51488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экспертиза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91787" y="3953251"/>
            <a:ext cx="1724502" cy="54971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эксперимент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329587" y="2659396"/>
            <a:ext cx="1572060" cy="51488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</a:t>
            </a:r>
            <a:r>
              <a:rPr lang="ru-RU" b="1" dirty="0" smtClean="0">
                <a:solidFill>
                  <a:schemeClr val="tx1"/>
                </a:solidFill>
              </a:rPr>
              <a:t>тбор проб (образцов)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423015" y="2659396"/>
            <a:ext cx="3984336" cy="514880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инструментальное обследование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69927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344</TotalTime>
  <Words>685</Words>
  <Application>Microsoft Office PowerPoint</Application>
  <PresentationFormat>Широкоэкранный</PresentationFormat>
  <Paragraphs>77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Trebuchet MS</vt:lpstr>
      <vt:lpstr>Wingdings 3</vt:lpstr>
      <vt:lpstr>Грань</vt:lpstr>
      <vt:lpstr>Специальные режимы государственного контроля (надзора)</vt:lpstr>
      <vt:lpstr>мониторинг</vt:lpstr>
      <vt:lpstr>мониторинг</vt:lpstr>
      <vt:lpstr>мониторинг</vt:lpstr>
      <vt:lpstr>прекращение мониторинга</vt:lpstr>
      <vt:lpstr>обязательный мониторинг</vt:lpstr>
      <vt:lpstr>постоянный государственный контроль (надзор)</vt:lpstr>
      <vt:lpstr>постоянный государственный контроль (надзор)</vt:lpstr>
      <vt:lpstr>постоянный государственный контроль (надзор)</vt:lpstr>
      <vt:lpstr>постоянный рейд</vt:lpstr>
      <vt:lpstr>постоянный рейд</vt:lpstr>
      <vt:lpstr>постоянный рейд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Специальные режимы</dc:title>
  <dc:creator>User_501_1</dc:creator>
  <cp:lastModifiedBy>User_501_1</cp:lastModifiedBy>
  <cp:revision>80</cp:revision>
  <dcterms:created xsi:type="dcterms:W3CDTF">2026-05-20T15:35:05Z</dcterms:created>
  <dcterms:modified xsi:type="dcterms:W3CDTF">2026-05-21T13:50:22Z</dcterms:modified>
</cp:coreProperties>
</file>