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59" r:id="rId9"/>
    <p:sldId id="260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15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967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37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1862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603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749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0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5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69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42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78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58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0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98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68372-3E15-4A1F-BFCC-E710912A2FA6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2BC820B-E973-45B1-B5D7-3EE287492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67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1" y="2447223"/>
            <a:ext cx="8915399" cy="2262781"/>
          </a:xfrm>
        </p:spPr>
        <p:txBody>
          <a:bodyPr/>
          <a:lstStyle/>
          <a:p>
            <a:r>
              <a:rPr lang="ru-RU" dirty="0" smtClean="0"/>
              <a:t>Контрольно-надзорная деятельность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2" y="5220141"/>
            <a:ext cx="5919521" cy="112628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Памятка по Федеральному закону от 31.07.2020 </a:t>
            </a:r>
            <a:r>
              <a:rPr lang="en-US" b="1" dirty="0"/>
              <a:t>N 248-</a:t>
            </a:r>
            <a:r>
              <a:rPr lang="ru-RU" b="1" dirty="0"/>
              <a:t>ФЗ "О государственном контроле (надзоре) и муниципальном контроле в Российской Федерации"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949439" y="328903"/>
            <a:ext cx="5149517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b="1" dirty="0" smtClean="0"/>
              <a:t>Управление мониторинга контрольно-надзорной деятельности Министерства экономического развития, занятости населения и туризма Курской области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1910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СРОКИ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92924" y="1264555"/>
            <a:ext cx="4313864" cy="531041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Сроки </a:t>
            </a:r>
            <a:r>
              <a:rPr lang="ru-RU" b="1" dirty="0" smtClean="0"/>
              <a:t>устанавливаются ФЗ № 248-ФЗ</a:t>
            </a:r>
          </a:p>
          <a:p>
            <a:r>
              <a:rPr lang="ru-RU" dirty="0" smtClean="0"/>
              <a:t>Если сроки не установлены ФЗ № 248-ФЗ, то </a:t>
            </a:r>
            <a:r>
              <a:rPr lang="ru-RU" b="1" dirty="0" smtClean="0"/>
              <a:t>назначаются контрольным (надзорным) органом</a:t>
            </a:r>
          </a:p>
          <a:p>
            <a:r>
              <a:rPr lang="ru-RU" dirty="0"/>
              <a:t>Срок определяется </a:t>
            </a:r>
            <a:r>
              <a:rPr lang="ru-RU" b="1" dirty="0"/>
              <a:t>датой</a:t>
            </a:r>
            <a:r>
              <a:rPr lang="ru-RU" dirty="0"/>
              <a:t>, указанием на </a:t>
            </a:r>
            <a:r>
              <a:rPr lang="ru-RU" b="1" dirty="0"/>
              <a:t>событие</a:t>
            </a:r>
            <a:r>
              <a:rPr lang="ru-RU" dirty="0"/>
              <a:t>, которое должно неизбежно наступить, или </a:t>
            </a:r>
            <a:r>
              <a:rPr lang="ru-RU" b="1" dirty="0" smtClean="0"/>
              <a:t>периодом</a:t>
            </a:r>
            <a:r>
              <a:rPr lang="ru-RU" dirty="0" smtClean="0"/>
              <a:t>, в течение которого </a:t>
            </a:r>
            <a:r>
              <a:rPr lang="ru-RU" dirty="0"/>
              <a:t>может быть </a:t>
            </a:r>
            <a:r>
              <a:rPr lang="ru-RU" dirty="0" smtClean="0"/>
              <a:t>совершено соответствующее действие</a:t>
            </a:r>
          </a:p>
          <a:p>
            <a:r>
              <a:rPr lang="ru-RU" dirty="0"/>
              <a:t>Течение срока, исчисляемого годами, месяцами или днями, начинается </a:t>
            </a:r>
            <a:r>
              <a:rPr lang="ru-RU" b="1" dirty="0"/>
              <a:t>на следующий день</a:t>
            </a:r>
            <a:r>
              <a:rPr lang="ru-RU" dirty="0"/>
              <a:t> после даты или наступления события, которыми определено его </a:t>
            </a:r>
            <a:r>
              <a:rPr lang="ru-RU" dirty="0" smtClean="0"/>
              <a:t>начало</a:t>
            </a:r>
          </a:p>
          <a:p>
            <a:r>
              <a:rPr lang="ru-RU" dirty="0"/>
              <a:t>Срок, исчисляемый </a:t>
            </a:r>
            <a:r>
              <a:rPr lang="ru-RU" b="1" dirty="0"/>
              <a:t>годами</a:t>
            </a:r>
            <a:r>
              <a:rPr lang="ru-RU" dirty="0"/>
              <a:t>, истекает в соответствующие месяц и число последнего года установленного </a:t>
            </a:r>
            <a:r>
              <a:rPr lang="ru-RU" dirty="0" smtClean="0"/>
              <a:t>срока </a:t>
            </a:r>
          </a:p>
          <a:p>
            <a:r>
              <a:rPr lang="ru-RU" dirty="0" smtClean="0"/>
              <a:t>Срок</a:t>
            </a:r>
            <a:r>
              <a:rPr lang="ru-RU" dirty="0"/>
              <a:t>, исчисляемый </a:t>
            </a:r>
            <a:r>
              <a:rPr lang="ru-RU" b="1" dirty="0"/>
              <a:t>месяцами</a:t>
            </a:r>
            <a:r>
              <a:rPr lang="ru-RU" dirty="0"/>
              <a:t>, истекает в соответствующее число последнего месяца установленного срока. В случае, если окончание срока, исчисляемого месяцами, приходится на месяц, который не имеет соответствующего числа, срок истекает в </a:t>
            </a:r>
            <a:r>
              <a:rPr lang="ru-RU" b="1" dirty="0"/>
              <a:t>последний день этого </a:t>
            </a:r>
            <a:r>
              <a:rPr lang="ru-RU" b="1" dirty="0" smtClean="0"/>
              <a:t>месяца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1264554"/>
            <a:ext cx="4313864" cy="531041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Срок, исчисляемый </a:t>
            </a:r>
            <a:r>
              <a:rPr lang="ru-RU" b="1" dirty="0"/>
              <a:t>днями</a:t>
            </a:r>
            <a:r>
              <a:rPr lang="ru-RU" dirty="0"/>
              <a:t>, исчисляется календарными днями, если иное не </a:t>
            </a:r>
            <a:r>
              <a:rPr lang="ru-RU" dirty="0" smtClean="0"/>
              <a:t>установлено ФЗ № 248-ФЗ</a:t>
            </a:r>
            <a:endParaRPr lang="ru-RU" dirty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случае, если последний день срока приходится на нерабочий день, днем окончания срока считается </a:t>
            </a:r>
            <a:r>
              <a:rPr lang="ru-RU" b="1" dirty="0"/>
              <a:t>следующий</a:t>
            </a:r>
            <a:r>
              <a:rPr lang="ru-RU" dirty="0"/>
              <a:t> за ним рабочий </a:t>
            </a:r>
            <a:r>
              <a:rPr lang="ru-RU" b="1" dirty="0" smtClean="0"/>
              <a:t>день</a:t>
            </a:r>
            <a:endParaRPr lang="ru-RU" b="1" dirty="0"/>
          </a:p>
          <a:p>
            <a:pPr algn="just"/>
            <a:r>
              <a:rPr lang="ru-RU" dirty="0" smtClean="0"/>
              <a:t>Течение </a:t>
            </a:r>
            <a:r>
              <a:rPr lang="ru-RU" dirty="0"/>
              <a:t>срока, определяемого </a:t>
            </a:r>
            <a:r>
              <a:rPr lang="ru-RU" b="1" dirty="0"/>
              <a:t>часами</a:t>
            </a:r>
            <a:r>
              <a:rPr lang="ru-RU" dirty="0"/>
              <a:t>, начинается с даты или наступления события, которыми определено его </a:t>
            </a:r>
            <a:r>
              <a:rPr lang="ru-RU" dirty="0" smtClean="0"/>
              <a:t>начало</a:t>
            </a:r>
            <a:endParaRPr lang="ru-RU" dirty="0"/>
          </a:p>
          <a:p>
            <a:pPr algn="just"/>
            <a:r>
              <a:rPr lang="ru-RU" dirty="0" smtClean="0"/>
              <a:t>Срок</a:t>
            </a:r>
            <a:r>
              <a:rPr lang="ru-RU" dirty="0"/>
              <a:t>, определяемый </a:t>
            </a:r>
            <a:r>
              <a:rPr lang="ru-RU" b="1" dirty="0"/>
              <a:t>часами</a:t>
            </a:r>
            <a:r>
              <a:rPr lang="ru-RU" dirty="0"/>
              <a:t>, оканчивается по истечении последнего часа установленного </a:t>
            </a:r>
            <a:r>
              <a:rPr lang="ru-RU" dirty="0" smtClean="0"/>
              <a:t>срока</a:t>
            </a:r>
            <a:endParaRPr lang="ru-RU" dirty="0"/>
          </a:p>
          <a:p>
            <a:pPr algn="just"/>
            <a:r>
              <a:rPr lang="ru-RU" dirty="0" smtClean="0"/>
              <a:t>Если </a:t>
            </a:r>
            <a:r>
              <a:rPr lang="ru-RU" b="1" dirty="0"/>
              <a:t>действие</a:t>
            </a:r>
            <a:r>
              <a:rPr lang="ru-RU" dirty="0"/>
              <a:t> должно совершиться </a:t>
            </a:r>
            <a:r>
              <a:rPr lang="ru-RU" b="1" dirty="0"/>
              <a:t>немедленно</a:t>
            </a:r>
            <a:r>
              <a:rPr lang="ru-RU" dirty="0"/>
              <a:t>, течение срока начинается с даты или наступления события, которыми определено его </a:t>
            </a:r>
            <a:r>
              <a:rPr lang="ru-RU" dirty="0" smtClean="0"/>
              <a:t>начало</a:t>
            </a:r>
            <a:endParaRPr lang="ru-RU" dirty="0"/>
          </a:p>
          <a:p>
            <a:pPr algn="just"/>
            <a:r>
              <a:rPr lang="ru-RU" dirty="0" smtClean="0"/>
              <a:t>Если </a:t>
            </a:r>
            <a:r>
              <a:rPr lang="ru-RU" dirty="0"/>
              <a:t>действие должно быть совершено </a:t>
            </a:r>
            <a:r>
              <a:rPr lang="ru-RU" b="1" dirty="0"/>
              <a:t>непосредственно в контрольном (надзорном) органе</a:t>
            </a:r>
            <a:r>
              <a:rPr lang="ru-RU" dirty="0"/>
              <a:t>, срок истекает в тот час, когда в этом органе по установленным правилам </a:t>
            </a:r>
            <a:r>
              <a:rPr lang="ru-RU" b="1" dirty="0"/>
              <a:t>заканчивается рабочий день или прекращаются соответствующие </a:t>
            </a:r>
            <a:r>
              <a:rPr lang="ru-RU" b="1" dirty="0" smtClean="0"/>
              <a:t>операции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35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9943" y="435429"/>
            <a:ext cx="8915399" cy="3117040"/>
          </a:xfrm>
        </p:spPr>
        <p:txBody>
          <a:bodyPr>
            <a:normAutofit fontScale="9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3100" b="1" dirty="0" smtClean="0"/>
              <a:t>ПРЕДМЕТ КОНТРОЛЯ </a:t>
            </a:r>
            <a:r>
              <a:rPr lang="ru-RU" sz="3100" b="1" dirty="0"/>
              <a:t>(НАДЗОРА)</a:t>
            </a:r>
            <a:br>
              <a:rPr lang="ru-RU" sz="3100" b="1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1) соблюдение </a:t>
            </a:r>
            <a:r>
              <a:rPr lang="ru-RU" sz="1800" dirty="0"/>
              <a:t>контролируемыми лицами обязательных требований, установленных нормативными правовыми </a:t>
            </a:r>
            <a:r>
              <a:rPr lang="ru-RU" sz="1800" dirty="0" smtClean="0"/>
              <a:t>актами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2)    соблюдение (реализация) требований, содержащихся в разрешительных </a:t>
            </a:r>
            <a:r>
              <a:rPr lang="ru-RU" sz="1800" dirty="0" smtClean="0"/>
              <a:t>документах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3)    соблюдение требований документов, исполнение которых является необходимым в соответствии с законодательством Российской Федерации;</a:t>
            </a:r>
            <a:br>
              <a:rPr lang="ru-RU" sz="1800" dirty="0"/>
            </a:br>
            <a:r>
              <a:rPr lang="ru-RU" sz="1800" dirty="0"/>
              <a:t>4)    исполнение решений, принимаемых по результатам контрольных (надзорных) </a:t>
            </a:r>
            <a:r>
              <a:rPr lang="ru-RU" sz="1800" dirty="0" smtClean="0"/>
              <a:t>мероприятий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3647975"/>
            <a:ext cx="8915399" cy="2906829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ОБЪЕКТЫ КОНТРОЛЯ (НАДЗОРА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1)    деятельность, действия (бездействие)</a:t>
            </a:r>
          </a:p>
          <a:p>
            <a:pPr>
              <a:spcBef>
                <a:spcPct val="0"/>
              </a:spcBef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2)    результаты деятельности граждан и организаций, в том числе продукция (товары), работы и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услуги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3)    производственные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объекты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18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45433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Взаимодействие с контролируемым лицом </a:t>
            </a:r>
            <a:br>
              <a:rPr lang="ru-RU" sz="2800" b="1" dirty="0" smtClean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55817"/>
            <a:ext cx="8915399" cy="3454093"/>
          </a:xfrm>
        </p:spPr>
        <p:txBody>
          <a:bodyPr/>
          <a:lstStyle/>
          <a:p>
            <a:endParaRPr lang="ru-RU" dirty="0"/>
          </a:p>
          <a:p>
            <a:r>
              <a:rPr lang="ru-RU" b="1" dirty="0"/>
              <a:t>Контролируемое лицо информируется посредством:</a:t>
            </a:r>
            <a:endParaRPr lang="ru-RU" dirty="0"/>
          </a:p>
          <a:p>
            <a:r>
              <a:rPr lang="ru-RU" dirty="0"/>
              <a:t>1. Единого реестра контрольных (надзорных) </a:t>
            </a:r>
            <a:r>
              <a:rPr lang="ru-RU" dirty="0" smtClean="0"/>
              <a:t>мероприятий (ЕРКНМ)</a:t>
            </a:r>
            <a:endParaRPr lang="ru-RU" dirty="0"/>
          </a:p>
          <a:p>
            <a:r>
              <a:rPr lang="ru-RU" dirty="0"/>
              <a:t>2.    </a:t>
            </a:r>
            <a:r>
              <a:rPr lang="ru-RU" dirty="0" smtClean="0"/>
              <a:t>Единого портала </a:t>
            </a:r>
            <a:r>
              <a:rPr lang="ru-RU" dirty="0" err="1" smtClean="0"/>
              <a:t>госуслуг</a:t>
            </a:r>
            <a:r>
              <a:rPr lang="ru-RU" dirty="0" smtClean="0"/>
              <a:t> (ЕПГУ) </a:t>
            </a:r>
            <a:r>
              <a:rPr lang="ru-RU" dirty="0"/>
              <a:t>(например, досудебное обжалование)</a:t>
            </a:r>
          </a:p>
          <a:p>
            <a:r>
              <a:rPr lang="ru-RU" dirty="0"/>
              <a:t>3.    Электронная почта, если сведения о ней предоставлены при регистрации организации, ИП, оказании услуг, осуществлении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678437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45433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Контрольный </a:t>
            </a:r>
            <a:r>
              <a:rPr lang="ru-RU" sz="2800" b="1" dirty="0"/>
              <a:t>(надзорный) орган</a:t>
            </a:r>
            <a:br>
              <a:rPr lang="ru-RU" sz="2800" b="1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55817"/>
            <a:ext cx="8915399" cy="3454093"/>
          </a:xfrm>
        </p:spPr>
        <p:txBody>
          <a:bodyPr/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Контрольный (надзорный) орган</a:t>
            </a:r>
            <a:r>
              <a:rPr lang="ru-RU" b="1" dirty="0"/>
              <a:t> </a:t>
            </a:r>
            <a:r>
              <a:rPr lang="ru-RU" dirty="0"/>
              <a:t>–  наделенный полномочиями по осуществлению государственного контроля (надзора), муниципального контроля федеральный орган исполнительной власти, орган исполнительной власти субъекта РФ, орган местного самоуправления, гос. корпорация, публично-правовая компания, государственное или муниципальное учреждение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635726"/>
            <a:ext cx="8915399" cy="1454331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Оценка результативности и эффективности деятельности контрольного </a:t>
            </a:r>
            <a:r>
              <a:rPr lang="ru-RU" sz="2800" b="1" dirty="0"/>
              <a:t>(</a:t>
            </a:r>
            <a:r>
              <a:rPr lang="ru-RU" sz="2800" b="1" dirty="0" smtClean="0"/>
              <a:t>надзорного) органа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55817"/>
            <a:ext cx="8915399" cy="4023360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1900" b="1" dirty="0"/>
              <a:t>Ключевые показатели видов </a:t>
            </a:r>
            <a:r>
              <a:rPr lang="ru-RU" sz="1900" b="1" dirty="0" smtClean="0"/>
              <a:t>контроля – </a:t>
            </a:r>
            <a:r>
              <a:rPr lang="ru-RU" sz="1900" dirty="0" smtClean="0"/>
              <a:t>отражают </a:t>
            </a:r>
            <a:r>
              <a:rPr lang="ru-RU" sz="1900" dirty="0"/>
              <a:t>уровень минимизации вреда (ущерба) охраняемым законом ценностям, уровень устранения риска причинения вреда (ущерба</a:t>
            </a:r>
            <a:r>
              <a:rPr lang="ru-RU" sz="1900" dirty="0" smtClean="0"/>
              <a:t>), </a:t>
            </a:r>
            <a:r>
              <a:rPr lang="ru-RU" sz="1900" dirty="0"/>
              <a:t>по которым устанавливаются целевые (плановые) значения и достижение которых должен обеспечить соответствующий контрольный (надзорный) </a:t>
            </a:r>
            <a:r>
              <a:rPr lang="ru-RU" sz="1900" dirty="0" smtClean="0"/>
              <a:t>орган</a:t>
            </a:r>
            <a:endParaRPr lang="ru-RU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1900" b="1" dirty="0" smtClean="0"/>
              <a:t>Индикативные </a:t>
            </a:r>
            <a:r>
              <a:rPr lang="ru-RU" sz="1900" b="1" dirty="0"/>
              <a:t>показатели видов </a:t>
            </a:r>
            <a:r>
              <a:rPr lang="ru-RU" sz="1900" b="1" dirty="0" smtClean="0"/>
              <a:t>контроля – </a:t>
            </a:r>
            <a:r>
              <a:rPr lang="ru-RU" sz="1900" dirty="0" smtClean="0"/>
              <a:t>применяются </a:t>
            </a:r>
            <a:r>
              <a:rPr lang="ru-RU" sz="1900" dirty="0"/>
              <a:t>для мониторинга контрольной (надзорной) деятельности, ее анализа, выявления проблем, возникающих при ее осуществлении, и определения причин их возникновения, характеризующих соотношение между степенью устранения риска причинения вреда (ущерба) и объемом трудовых, материальных и финансовых ресурсов, а также уровень вмешательства в деятельность контролируемых </a:t>
            </a:r>
            <a:r>
              <a:rPr lang="ru-RU" sz="1900" dirty="0" smtClean="0"/>
              <a:t>лиц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29923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45433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Контролируемые лица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55817"/>
            <a:ext cx="8915399" cy="345409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900" b="1" dirty="0" smtClean="0"/>
              <a:t>граждане</a:t>
            </a:r>
            <a:r>
              <a:rPr lang="ru-RU" sz="1900" dirty="0" smtClean="0"/>
              <a:t> </a:t>
            </a:r>
            <a:r>
              <a:rPr lang="ru-RU" sz="1900" dirty="0"/>
              <a:t>(</a:t>
            </a:r>
            <a:r>
              <a:rPr lang="ru-RU" sz="1600" dirty="0"/>
              <a:t>физические лица - граждане Российской Федерации, иностранные граждане, лица без гражданства, в том числе осуществляющие предпринимательскую деятельность (индивидуальные предприниматели</a:t>
            </a:r>
            <a:r>
              <a:rPr lang="ru-RU" sz="1900" dirty="0"/>
              <a:t>)  </a:t>
            </a:r>
            <a:r>
              <a:rPr lang="ru-RU" sz="1900" b="1" dirty="0"/>
              <a:t>и </a:t>
            </a:r>
            <a:r>
              <a:rPr lang="ru-RU" sz="1900" b="1" dirty="0" smtClean="0"/>
              <a:t>организации </a:t>
            </a:r>
            <a:r>
              <a:rPr lang="ru-RU" sz="1900" dirty="0" smtClean="0"/>
              <a:t>(</a:t>
            </a:r>
            <a:r>
              <a:rPr lang="ru-RU" sz="1600" dirty="0"/>
              <a:t>зарегистрированные в установленном законом порядке юридические лица, их обособленные подразделения, а также иные организации, в том числе иностранные, объединения и их подразделения, не являющиеся юридическими лицами, если в соответствии с нормативными правовыми актами, устанавливающими обязательные требования, субъектами правоотношений являются организации, не являющиеся юридическими </a:t>
            </a:r>
            <a:r>
              <a:rPr lang="ru-RU" sz="1600" dirty="0" smtClean="0"/>
              <a:t>лицами</a:t>
            </a:r>
            <a:r>
              <a:rPr lang="ru-RU" dirty="0" smtClean="0"/>
              <a:t>)</a:t>
            </a:r>
            <a:r>
              <a:rPr lang="ru-RU" sz="1900" dirty="0" smtClean="0"/>
              <a:t>, </a:t>
            </a:r>
            <a:r>
              <a:rPr lang="ru-RU" sz="1900" b="1" dirty="0"/>
              <a:t>деятельность, действия или результаты деятельности которых либо производственные объекты, находящиеся во владении и (или) в пользовании которых, подлежат государственному контролю (надзору), муниципальному </a:t>
            </a:r>
            <a:r>
              <a:rPr lang="ru-RU" sz="1900" b="1" dirty="0" smtClean="0"/>
              <a:t>контролю</a:t>
            </a:r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54127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45433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Положение о виде контроля утверждается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2972" y="1985553"/>
            <a:ext cx="9501640" cy="4872447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1900" dirty="0"/>
              <a:t>в</a:t>
            </a:r>
            <a:r>
              <a:rPr lang="ru-RU" sz="1900" dirty="0" smtClean="0"/>
              <a:t> отношении </a:t>
            </a:r>
            <a:r>
              <a:rPr lang="ru-RU" sz="2000" dirty="0" smtClean="0"/>
              <a:t> </a:t>
            </a:r>
            <a:r>
              <a:rPr lang="ru-RU" sz="2000" dirty="0"/>
              <a:t>вида федерального государственного контроля (надзора) </a:t>
            </a:r>
            <a:r>
              <a:rPr lang="ru-RU" sz="2000" dirty="0" smtClean="0"/>
              <a:t>- положением о виде контроля, утверждаемым Президентом или Правительством РФ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/>
              <a:t>в отношении </a:t>
            </a:r>
            <a:r>
              <a:rPr lang="ru-RU" sz="2000" dirty="0"/>
              <a:t>вида федерального государственного контроля (надзора) при передаче полномочий по его осуществлению органам государственной власти субъектов </a:t>
            </a:r>
            <a:r>
              <a:rPr lang="ru-RU" sz="2000" dirty="0" smtClean="0"/>
              <a:t>РФ, органам </a:t>
            </a:r>
            <a:r>
              <a:rPr lang="ru-RU" sz="2000" dirty="0"/>
              <a:t>местного самоуправления </a:t>
            </a:r>
            <a:r>
              <a:rPr lang="ru-RU" sz="2000" dirty="0" smtClean="0"/>
              <a:t>– положением о виде федерального государственного контроля, утверждаемым Правительством РФ, а также (при необходимости) положением о виде федерального государственного контроля, утверждаемым  высшим исполнительным органом субъекта РФ (Правительство Курской области)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/>
              <a:t>в</a:t>
            </a:r>
            <a:r>
              <a:rPr lang="ru-RU" sz="2000" dirty="0" smtClean="0"/>
              <a:t> отношении регионального </a:t>
            </a:r>
            <a:r>
              <a:rPr lang="ru-RU" sz="2000" dirty="0"/>
              <a:t>государственного контроля (надзора) - положением о виде регионального государственного контроля (надзора), утверждаемым высшим исполнительным органом государственной власти субъекта Российской </a:t>
            </a:r>
            <a:r>
              <a:rPr lang="ru-RU" sz="2000" dirty="0" smtClean="0"/>
              <a:t>Федерации (Правительство Курской области)</a:t>
            </a: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/>
              <a:t>в отношении  </a:t>
            </a:r>
            <a:r>
              <a:rPr lang="ru-RU" sz="2000" dirty="0"/>
              <a:t>вида муниципального контроля - положением о виде муниципального контроля, утверждаемым представительным органом муниципального образования.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135831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484773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Содержание положения о виде контроля (надзора)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7612" y="2002971"/>
            <a:ext cx="5599612" cy="463296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контрольные </a:t>
            </a:r>
            <a:r>
              <a:rPr lang="ru-RU" sz="1600" b="1" dirty="0"/>
              <a:t>(надзорные) органы, уполномоченные на осуществление вида контроля;</a:t>
            </a:r>
          </a:p>
          <a:p>
            <a:r>
              <a:rPr lang="ru-RU" sz="1600" b="1" dirty="0" smtClean="0"/>
              <a:t>критерии </a:t>
            </a:r>
            <a:r>
              <a:rPr lang="ru-RU" sz="1600" b="1" dirty="0"/>
              <a:t>отнесения объектов контроля к категориям риска причинения вреда (ущерба) в рамках осуществления вида контроля;</a:t>
            </a:r>
          </a:p>
          <a:p>
            <a:r>
              <a:rPr lang="ru-RU" sz="1600" b="1" dirty="0" smtClean="0"/>
              <a:t>перечень </a:t>
            </a:r>
            <a:r>
              <a:rPr lang="ru-RU" sz="1600" b="1" dirty="0"/>
              <a:t>профилактических мероприятий в рамках осуществления вида контроля;</a:t>
            </a:r>
          </a:p>
          <a:p>
            <a:r>
              <a:rPr lang="ru-RU" sz="1600" b="1" dirty="0" smtClean="0"/>
              <a:t>виды </a:t>
            </a:r>
            <a:r>
              <a:rPr lang="ru-RU" sz="1600" b="1" dirty="0"/>
              <a:t>контрольных (надзорных) мероприятий, проведение которых возможно в рамках осуществления вида контроля, и перечень допустимых контрольных (надзорных) действий в составе каждого контрольного (надзорного) мероприятия;</a:t>
            </a:r>
          </a:p>
          <a:p>
            <a:endParaRPr lang="ru-RU" sz="15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063931"/>
            <a:ext cx="4313864" cy="4135623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виды </a:t>
            </a:r>
            <a:r>
              <a:rPr lang="ru-RU" sz="1600" b="1" dirty="0"/>
              <a:t>и периодичность проведения плановых контрольных (надзорных) мероприятий;</a:t>
            </a:r>
          </a:p>
          <a:p>
            <a:r>
              <a:rPr lang="ru-RU" sz="1600" b="1" dirty="0" smtClean="0"/>
              <a:t>особенности </a:t>
            </a:r>
            <a:r>
              <a:rPr lang="ru-RU" sz="1600" b="1" dirty="0"/>
              <a:t>оценки соблюдения лицензионных требований контролируемыми лицами, имеющими лицензию;</a:t>
            </a:r>
          </a:p>
          <a:p>
            <a:r>
              <a:rPr lang="ru-RU" sz="1600" b="1" dirty="0" smtClean="0"/>
              <a:t>иные </a:t>
            </a:r>
            <a:r>
              <a:rPr lang="ru-RU" sz="1600" b="1" dirty="0"/>
              <a:t>вопросы, регулирование которых в соответствии с </a:t>
            </a:r>
            <a:r>
              <a:rPr lang="ru-RU" sz="1600" b="1" dirty="0" smtClean="0"/>
              <a:t>ФЗ № 248-ФЗ, или в случаях</a:t>
            </a:r>
            <a:r>
              <a:rPr lang="ru-RU" sz="1600" b="1" dirty="0"/>
              <a:t>, </a:t>
            </a:r>
            <a:r>
              <a:rPr lang="ru-RU" sz="1600" b="1" dirty="0" smtClean="0"/>
              <a:t>установленных данным ФЗ, </a:t>
            </a:r>
            <a:r>
              <a:rPr lang="ru-RU" sz="1600" b="1" dirty="0"/>
              <a:t>в соответствии с </a:t>
            </a:r>
            <a:r>
              <a:rPr lang="ru-RU" sz="1600" b="1" dirty="0" smtClean="0"/>
              <a:t>другими ФЗ о виде контроля </a:t>
            </a:r>
            <a:r>
              <a:rPr lang="ru-RU" sz="1600" b="1" dirty="0"/>
              <a:t>осуществляется положением о виде контроля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856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Принципы государственного контроля (надзора), муниципального контроля </a:t>
            </a:r>
            <a:br>
              <a:rPr lang="ru-RU" sz="2800" b="1" dirty="0" smtClean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60709" y="1749091"/>
            <a:ext cx="4926285" cy="4825879"/>
          </a:xfrm>
        </p:spPr>
        <p:txBody>
          <a:bodyPr>
            <a:normAutofit fontScale="77500" lnSpcReduction="20000"/>
          </a:bodyPr>
          <a:lstStyle/>
          <a:p>
            <a:r>
              <a:rPr lang="ru-RU" sz="1700" b="1" dirty="0" smtClean="0"/>
              <a:t>Законность </a:t>
            </a:r>
            <a:r>
              <a:rPr lang="ru-RU" sz="1700" b="1" dirty="0"/>
              <a:t>и </a:t>
            </a:r>
            <a:r>
              <a:rPr lang="ru-RU" sz="1700" b="1" dirty="0" smtClean="0"/>
              <a:t>обоснованность </a:t>
            </a:r>
            <a:r>
              <a:rPr lang="ru-RU" sz="1700" dirty="0" smtClean="0"/>
              <a:t>(статья 7) - деятельность по контролю (надзору) основывается на законе, объективности и пределах компетенции органа контроля (надзора)</a:t>
            </a:r>
            <a:endParaRPr lang="ru-RU" sz="1700" dirty="0"/>
          </a:p>
          <a:p>
            <a:r>
              <a:rPr lang="ru-RU" sz="1700" b="1" dirty="0" smtClean="0"/>
              <a:t>Стимулирование </a:t>
            </a:r>
            <a:r>
              <a:rPr lang="ru-RU" sz="1700" b="1" dirty="0"/>
              <a:t>добросовестного соблюдения обязательных </a:t>
            </a:r>
            <a:r>
              <a:rPr lang="ru-RU" sz="1700" b="1" dirty="0" smtClean="0"/>
              <a:t>требований </a:t>
            </a:r>
            <a:r>
              <a:rPr lang="ru-RU" sz="1700" dirty="0" smtClean="0"/>
              <a:t>(статья </a:t>
            </a:r>
            <a:r>
              <a:rPr lang="ru-RU" sz="1700" dirty="0"/>
              <a:t>8</a:t>
            </a:r>
            <a:r>
              <a:rPr lang="ru-RU" sz="1700" dirty="0" smtClean="0"/>
              <a:t>) – ПМ находятся в приоритете по отношению к КНМ, обеспечиваются стимулы к добросовестному соблюдению ОТ и минимизации потенциальной выгоды от нарушения ОТ</a:t>
            </a:r>
            <a:endParaRPr lang="ru-RU" sz="1700" dirty="0"/>
          </a:p>
          <a:p>
            <a:r>
              <a:rPr lang="ru-RU" sz="1700" b="1" dirty="0" smtClean="0"/>
              <a:t>Соразмерность </a:t>
            </a:r>
            <a:r>
              <a:rPr lang="ru-RU" sz="1700" b="1" dirty="0"/>
              <a:t>вмешательства в деятельность контролируемых </a:t>
            </a:r>
            <a:r>
              <a:rPr lang="ru-RU" sz="1700" b="1" dirty="0" smtClean="0"/>
              <a:t>лиц </a:t>
            </a:r>
            <a:r>
              <a:rPr lang="ru-RU" sz="1700" dirty="0"/>
              <a:t>(статья 9</a:t>
            </a:r>
            <a:r>
              <a:rPr lang="ru-RU" sz="1700" dirty="0" smtClean="0"/>
              <a:t>) – ПМ, КНМ, меры по пресечению и (или) устранению нарушений ОТ должны быть соразмерны характеру нарушений ОТ, вреду (ущербу), причиняемому охраняемым законом ценностям</a:t>
            </a:r>
            <a:endParaRPr lang="ru-RU" sz="1700" dirty="0"/>
          </a:p>
          <a:p>
            <a:r>
              <a:rPr lang="ru-RU" sz="1700" b="1" dirty="0" smtClean="0"/>
              <a:t>Охрана </a:t>
            </a:r>
            <a:r>
              <a:rPr lang="ru-RU" sz="1700" b="1" dirty="0"/>
              <a:t>прав и законных интересов, уважение достоинства личности, деловой репутации контролируемых </a:t>
            </a:r>
            <a:r>
              <a:rPr lang="ru-RU" sz="1700" b="1" dirty="0" smtClean="0"/>
              <a:t>лиц </a:t>
            </a:r>
            <a:r>
              <a:rPr lang="ru-RU" sz="1700" dirty="0"/>
              <a:t>(статья 10</a:t>
            </a:r>
            <a:r>
              <a:rPr lang="ru-RU" sz="1700" dirty="0" smtClean="0"/>
              <a:t>) – признание, соблюдение и защита прав и свобод контролируемых и иных лиц находится в приоритете, право на обжалование решений контрольного (надзорного органа) и его должностных лиц</a:t>
            </a:r>
            <a:endParaRPr lang="ru-RU" sz="17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8251" y="1749091"/>
            <a:ext cx="5295400" cy="4448748"/>
          </a:xfrm>
        </p:spPr>
        <p:txBody>
          <a:bodyPr>
            <a:normAutofit fontScale="77500" lnSpcReduction="20000"/>
          </a:bodyPr>
          <a:lstStyle/>
          <a:p>
            <a:r>
              <a:rPr lang="ru-RU" sz="1700" b="1" dirty="0" smtClean="0"/>
              <a:t>Недопустимость </a:t>
            </a:r>
            <a:r>
              <a:rPr lang="ru-RU" sz="1700" b="1" dirty="0"/>
              <a:t>злоупотребления </a:t>
            </a:r>
            <a:r>
              <a:rPr lang="ru-RU" sz="1700" b="1" dirty="0" smtClean="0"/>
              <a:t>правом </a:t>
            </a:r>
            <a:r>
              <a:rPr lang="ru-RU" sz="1700" dirty="0"/>
              <a:t>(статья 11</a:t>
            </a:r>
            <a:r>
              <a:rPr lang="ru-RU" sz="1700" dirty="0" smtClean="0"/>
              <a:t>)- недопустимость воспрепятствования законной деятельности контролируемых лиц, необоснованного увеличения сроков контроля (надзора), а также использования контролируемыми лицами своих прав и гарантий в целях воспрепятствования контролю (надзору, злоупотребления правом на обжалование</a:t>
            </a:r>
            <a:endParaRPr lang="ru-RU" sz="1700" dirty="0"/>
          </a:p>
          <a:p>
            <a:r>
              <a:rPr lang="ru-RU" sz="1700" b="1" dirty="0" smtClean="0"/>
              <a:t>Соблюдение </a:t>
            </a:r>
            <a:r>
              <a:rPr lang="ru-RU" sz="1700" b="1" dirty="0"/>
              <a:t>охраняемой законом </a:t>
            </a:r>
            <a:r>
              <a:rPr lang="ru-RU" sz="1700" b="1" dirty="0" smtClean="0"/>
              <a:t>тайны </a:t>
            </a:r>
            <a:r>
              <a:rPr lang="ru-RU" sz="1700" dirty="0"/>
              <a:t>(статья 12</a:t>
            </a:r>
            <a:r>
              <a:rPr lang="ru-RU" sz="1700" dirty="0" smtClean="0"/>
              <a:t>) – информация, содержащая охраняемую законом тайну, не подлежит разглашению</a:t>
            </a:r>
            <a:endParaRPr lang="ru-RU" sz="1700" dirty="0"/>
          </a:p>
          <a:p>
            <a:r>
              <a:rPr lang="ru-RU" sz="1700" b="1" dirty="0" smtClean="0"/>
              <a:t>Открытость </a:t>
            </a:r>
            <a:r>
              <a:rPr lang="ru-RU" sz="1700" b="1" dirty="0"/>
              <a:t>и доступность информации об организации и осуществлении государственного контроля (надзора), муниципального </a:t>
            </a:r>
            <a:r>
              <a:rPr lang="ru-RU" sz="1700" b="1" dirty="0" smtClean="0"/>
              <a:t>контроля </a:t>
            </a:r>
            <a:r>
              <a:rPr lang="ru-RU" sz="1700" dirty="0"/>
              <a:t>(статья 13</a:t>
            </a:r>
            <a:r>
              <a:rPr lang="ru-RU" sz="1700" dirty="0" smtClean="0"/>
              <a:t>) – деятельность органа контроля (надзора) является открытой (исключение – охраняемая законом тайна и обеспечение прав, интересов и безопасности контролируемых и иных лиц)</a:t>
            </a:r>
            <a:endParaRPr lang="ru-RU" sz="1700" dirty="0"/>
          </a:p>
          <a:p>
            <a:r>
              <a:rPr lang="ru-RU" sz="1700" b="1" dirty="0" smtClean="0"/>
              <a:t>Оперативность </a:t>
            </a:r>
            <a:r>
              <a:rPr lang="ru-RU" sz="1700" b="1" dirty="0"/>
              <a:t>при осуществлении государственного контроля (надзора), муниципального </a:t>
            </a:r>
            <a:r>
              <a:rPr lang="ru-RU" sz="1700" b="1" dirty="0" smtClean="0"/>
              <a:t>контроля </a:t>
            </a:r>
            <a:r>
              <a:rPr lang="ru-RU" sz="1700" dirty="0"/>
              <a:t>(статья 14</a:t>
            </a:r>
            <a:r>
              <a:rPr lang="ru-RU" sz="1700" dirty="0" smtClean="0"/>
              <a:t>) - оперативность, достаточность и эффективность проведения КНМ, продление их сроков исключительно в установленных Законом случаях</a:t>
            </a:r>
            <a:endParaRPr lang="ru-RU" sz="1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30203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289</TotalTime>
  <Words>1215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Легкий дым</vt:lpstr>
      <vt:lpstr>Контрольно-надзорная деятельность</vt:lpstr>
      <vt:lpstr>ПРЕДМЕТ КОНТРОЛЯ (НАДЗОРА)  1) соблюдение контролируемыми лицами обязательных требований, установленных нормативными правовыми актами 2)    соблюдение (реализация) требований, содержащихся в разрешительных документах 3)    соблюдение требований документов, исполнение которых является необходимым в соответствии с законодательством Российской Федерации; 4)    исполнение решений, принимаемых по результатам контрольных (надзорных) мероприятий</vt:lpstr>
      <vt:lpstr>Взаимодействие с контролируемым лицом  </vt:lpstr>
      <vt:lpstr>Контрольный (надзорный) орган </vt:lpstr>
      <vt:lpstr>Оценка результативности и эффективности деятельности контрольного (надзорного) органа </vt:lpstr>
      <vt:lpstr>Контролируемые лица </vt:lpstr>
      <vt:lpstr>Положение о виде контроля утверждается</vt:lpstr>
      <vt:lpstr>Содержание положения о виде контроля (надзора)</vt:lpstr>
      <vt:lpstr>Принципы государственного контроля (надзора), муниципального контроля  </vt:lpstr>
      <vt:lpstr>СРОКИ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User_501_1</dc:creator>
  <cp:lastModifiedBy>User_501_1</cp:lastModifiedBy>
  <cp:revision>66</cp:revision>
  <dcterms:created xsi:type="dcterms:W3CDTF">2026-04-02T13:37:41Z</dcterms:created>
  <dcterms:modified xsi:type="dcterms:W3CDTF">2026-05-25T09:38:48Z</dcterms:modified>
</cp:coreProperties>
</file>