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1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45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393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193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8139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331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919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51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6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59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01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53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56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03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80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97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DD36D-CB0A-4289-BF7D-11DB4531ABB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41E4A4-A55B-4AC7-8C20-62469414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39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508984&amp;dst=101343" TargetMode="Externa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82000">
              <a:srgbClr val="FFFF00"/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7200" b="1" dirty="0" smtClean="0"/>
              <a:t>ДОСУДЕБНОЕ ОБЖАЛОВАНИЕ</a:t>
            </a:r>
            <a:endParaRPr lang="ru-RU" sz="7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5783" y="5595984"/>
            <a:ext cx="8915399" cy="1126283"/>
          </a:xfrm>
        </p:spPr>
        <p:txBody>
          <a:bodyPr/>
          <a:lstStyle/>
          <a:p>
            <a:pPr lvl="0">
              <a:buClr>
                <a:srgbClr val="A53010"/>
              </a:buClr>
            </a:pPr>
            <a:r>
              <a:rPr lang="ru-RU" b="1" dirty="0">
                <a:solidFill>
                  <a:schemeClr val="tx1"/>
                </a:solidFill>
              </a:rPr>
              <a:t>Памятка по Федеральному закону от 31.07.2020 </a:t>
            </a:r>
            <a:r>
              <a:rPr lang="en-US" b="1" dirty="0">
                <a:solidFill>
                  <a:schemeClr val="tx1"/>
                </a:solidFill>
              </a:rPr>
              <a:t>N 248-</a:t>
            </a:r>
            <a:r>
              <a:rPr lang="ru-RU" b="1" dirty="0">
                <a:solidFill>
                  <a:schemeClr val="tx1"/>
                </a:solidFill>
              </a:rPr>
              <a:t>ФЗ "О государственном контроле (надзоре) и муниципальном контроле в Российской Федерации"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975" y="545217"/>
            <a:ext cx="5255207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38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95" y="121921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РАССМОТРЕНИЕ ЖАЛОБЫ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807" y="783772"/>
            <a:ext cx="9254444" cy="6074228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ru-RU" sz="33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4900" dirty="0" smtClean="0">
                <a:solidFill>
                  <a:schemeClr val="tx1"/>
                </a:solidFill>
              </a:rPr>
              <a:t>в </a:t>
            </a:r>
            <a:r>
              <a:rPr lang="ru-RU" sz="4900" dirty="0">
                <a:solidFill>
                  <a:schemeClr val="tx1"/>
                </a:solidFill>
              </a:rPr>
              <a:t>подсистеме </a:t>
            </a:r>
            <a:r>
              <a:rPr lang="ru-RU" sz="4900" dirty="0" smtClean="0">
                <a:solidFill>
                  <a:schemeClr val="tx1"/>
                </a:solidFill>
              </a:rPr>
              <a:t>досудебное обжалование контрольной (надзорной ) деятельности  </a:t>
            </a:r>
            <a:r>
              <a:rPr lang="ru-RU" sz="4900" dirty="0" smtClean="0">
                <a:solidFill>
                  <a:schemeClr val="tx1"/>
                </a:solidFill>
              </a:rPr>
              <a:t>в Государственной информационной системе </a:t>
            </a:r>
            <a:r>
              <a:rPr lang="ru-RU" sz="4900" dirty="0">
                <a:solidFill>
                  <a:schemeClr val="tx1"/>
                </a:solidFill>
              </a:rPr>
              <a:t>«Типовое облачное решение по автоматизации контрольной (надзорной) деятельности»</a:t>
            </a:r>
            <a:r>
              <a:rPr lang="ru-RU" sz="4900" dirty="0">
                <a:solidFill>
                  <a:schemeClr val="tx1"/>
                </a:solidFill>
              </a:rPr>
              <a:t> </a:t>
            </a:r>
            <a:r>
              <a:rPr lang="ru-RU" sz="4900" dirty="0">
                <a:solidFill>
                  <a:schemeClr val="tx1"/>
                </a:solidFill>
              </a:rPr>
              <a:t>федеральной государственной информационной системе «Единая система предоставления государственных и муниципальных услуг (сервисов</a:t>
            </a:r>
            <a:r>
              <a:rPr lang="ru-RU" sz="4900" dirty="0">
                <a:solidFill>
                  <a:schemeClr val="tx1"/>
                </a:solidFill>
              </a:rPr>
              <a:t>)» (ФГИС </a:t>
            </a:r>
            <a:r>
              <a:rPr lang="ru-RU" sz="4900" dirty="0" smtClean="0">
                <a:solidFill>
                  <a:schemeClr val="tx1"/>
                </a:solidFill>
              </a:rPr>
              <a:t>ПГС)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4900" dirty="0" smtClean="0">
                <a:solidFill>
                  <a:schemeClr val="tx1"/>
                </a:solidFill>
              </a:rPr>
              <a:t>в </a:t>
            </a:r>
            <a:r>
              <a:rPr lang="ru-RU" sz="4900" dirty="0">
                <a:solidFill>
                  <a:schemeClr val="tx1"/>
                </a:solidFill>
              </a:rPr>
              <a:t>течение </a:t>
            </a:r>
            <a:r>
              <a:rPr lang="ru-RU" sz="4900" b="1" dirty="0" smtClean="0">
                <a:solidFill>
                  <a:schemeClr val="tx1"/>
                </a:solidFill>
              </a:rPr>
              <a:t>15 </a:t>
            </a:r>
            <a:r>
              <a:rPr lang="ru-RU" sz="4900" b="1" dirty="0">
                <a:solidFill>
                  <a:schemeClr val="tx1"/>
                </a:solidFill>
              </a:rPr>
              <a:t>рабочих дней </a:t>
            </a:r>
            <a:r>
              <a:rPr lang="ru-RU" sz="4900" dirty="0">
                <a:solidFill>
                  <a:schemeClr val="tx1"/>
                </a:solidFill>
              </a:rPr>
              <a:t>со дня </a:t>
            </a:r>
            <a:r>
              <a:rPr lang="ru-RU" sz="4900" dirty="0" smtClean="0">
                <a:solidFill>
                  <a:schemeClr val="tx1"/>
                </a:solidFill>
              </a:rPr>
              <a:t>регистрации жалобы  </a:t>
            </a:r>
            <a:r>
              <a:rPr lang="ru-RU" sz="4900" dirty="0">
                <a:solidFill>
                  <a:prstClr val="black"/>
                </a:solidFill>
              </a:rPr>
              <a:t>в подсистеме </a:t>
            </a:r>
            <a:r>
              <a:rPr lang="ru-RU" sz="4900" dirty="0" smtClean="0">
                <a:solidFill>
                  <a:prstClr val="black"/>
                </a:solidFill>
              </a:rPr>
              <a:t>досудебное обжалование </a:t>
            </a:r>
            <a:r>
              <a:rPr lang="ru-RU" sz="4900" dirty="0" smtClean="0">
                <a:solidFill>
                  <a:prstClr val="black"/>
                </a:solidFill>
              </a:rPr>
              <a:t>(об отнесении объекта контроля к категории риска – </a:t>
            </a:r>
            <a:r>
              <a:rPr lang="ru-RU" sz="4900" b="1" dirty="0" smtClean="0">
                <a:solidFill>
                  <a:prstClr val="black"/>
                </a:solidFill>
              </a:rPr>
              <a:t>5 рабочих дней</a:t>
            </a:r>
            <a:r>
              <a:rPr lang="ru-RU" sz="4900" dirty="0" smtClean="0">
                <a:solidFill>
                  <a:prstClr val="black"/>
                </a:solidFill>
              </a:rPr>
              <a:t>)</a:t>
            </a:r>
            <a:endParaRPr lang="ru-RU" sz="49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4900" dirty="0">
                <a:solidFill>
                  <a:schemeClr val="tx1"/>
                </a:solidFill>
              </a:rPr>
              <a:t>д</a:t>
            </a:r>
            <a:r>
              <a:rPr lang="ru-RU" sz="4900" dirty="0" smtClean="0">
                <a:solidFill>
                  <a:schemeClr val="tx1"/>
                </a:solidFill>
              </a:rPr>
              <a:t>о вынесения окончательного решения заявитель вправе представить доп. </a:t>
            </a:r>
            <a:r>
              <a:rPr lang="ru-RU" sz="4900" dirty="0">
                <a:solidFill>
                  <a:schemeClr val="tx1"/>
                </a:solidFill>
              </a:rPr>
              <a:t>м</a:t>
            </a:r>
            <a:r>
              <a:rPr lang="ru-RU" sz="4900" dirty="0" smtClean="0">
                <a:solidFill>
                  <a:schemeClr val="tx1"/>
                </a:solidFill>
              </a:rPr>
              <a:t>атериалы </a:t>
            </a:r>
            <a:endParaRPr lang="ru-RU" sz="49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ru-RU" sz="49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ru-RU" sz="49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4900" b="1" dirty="0" smtClean="0">
                <a:solidFill>
                  <a:schemeClr val="tx1"/>
                </a:solidFill>
              </a:rPr>
              <a:t>Решение уполномоченного органа</a:t>
            </a:r>
            <a:r>
              <a:rPr lang="ru-RU" sz="49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4900" dirty="0">
                <a:solidFill>
                  <a:schemeClr val="tx1"/>
                </a:solidFill>
              </a:rPr>
              <a:t>об оставлении жалобы без </a:t>
            </a:r>
            <a:r>
              <a:rPr lang="ru-RU" sz="4900" dirty="0" smtClean="0">
                <a:solidFill>
                  <a:schemeClr val="tx1"/>
                </a:solidFill>
              </a:rPr>
              <a:t>удовлетворения</a:t>
            </a:r>
            <a:endParaRPr lang="ru-RU" sz="49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solidFill>
                  <a:schemeClr val="tx1"/>
                </a:solidFill>
              </a:rPr>
              <a:t>об </a:t>
            </a:r>
            <a:r>
              <a:rPr lang="ru-RU" sz="4900" dirty="0">
                <a:solidFill>
                  <a:schemeClr val="tx1"/>
                </a:solidFill>
              </a:rPr>
              <a:t>отмене решения КНО полностью или частично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solidFill>
                  <a:schemeClr val="tx1"/>
                </a:solidFill>
              </a:rPr>
              <a:t>об </a:t>
            </a:r>
            <a:r>
              <a:rPr lang="ru-RU" sz="4900" dirty="0">
                <a:solidFill>
                  <a:schemeClr val="tx1"/>
                </a:solidFill>
              </a:rPr>
              <a:t>отмене решения КНО полностью и принятии нового решения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solidFill>
                  <a:schemeClr val="tx1"/>
                </a:solidFill>
              </a:rPr>
              <a:t>о </a:t>
            </a:r>
            <a:r>
              <a:rPr lang="ru-RU" sz="4900" dirty="0">
                <a:solidFill>
                  <a:schemeClr val="tx1"/>
                </a:solidFill>
              </a:rPr>
              <a:t>признании действия (бездействия) должностных лиц КНО незаконными и вынесении решения по </a:t>
            </a:r>
            <a:r>
              <a:rPr lang="ru-RU" sz="4900" dirty="0" smtClean="0">
                <a:solidFill>
                  <a:schemeClr val="tx1"/>
                </a:solidFill>
              </a:rPr>
              <a:t>существу</a:t>
            </a:r>
          </a:p>
          <a:p>
            <a:pPr>
              <a:lnSpc>
                <a:spcPct val="90000"/>
              </a:lnSpc>
            </a:pPr>
            <a:endParaRPr lang="ru-RU" sz="49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ru-RU" sz="49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4900" b="1" dirty="0" smtClean="0">
                <a:solidFill>
                  <a:schemeClr val="tx1"/>
                </a:solidFill>
              </a:rPr>
              <a:t>РАЗМЕЩАЕТСЯ</a:t>
            </a:r>
            <a:r>
              <a:rPr lang="ru-RU" sz="4900" dirty="0" smtClean="0">
                <a:solidFill>
                  <a:schemeClr val="tx1"/>
                </a:solidFill>
              </a:rPr>
              <a:t> в личном кабинете КЛ в ЕПГУ не позднее </a:t>
            </a:r>
          </a:p>
          <a:p>
            <a:pPr>
              <a:lnSpc>
                <a:spcPct val="90000"/>
              </a:lnSpc>
            </a:pPr>
            <a:r>
              <a:rPr lang="ru-RU" sz="4900" b="1" dirty="0" smtClean="0">
                <a:solidFill>
                  <a:schemeClr val="tx1"/>
                </a:solidFill>
              </a:rPr>
              <a:t>1 дня </a:t>
            </a:r>
            <a:r>
              <a:rPr lang="ru-RU" sz="4900" dirty="0" smtClean="0">
                <a:solidFill>
                  <a:schemeClr val="tx1"/>
                </a:solidFill>
              </a:rPr>
              <a:t>со дня его принятия</a:t>
            </a:r>
            <a:endParaRPr lang="ru-RU" sz="49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Char char="-"/>
            </a:pP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Char char="-"/>
            </a:pPr>
            <a:endParaRPr lang="ru-RU" sz="2400" b="1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3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Право на обжалование </a:t>
            </a:r>
            <a:r>
              <a:rPr lang="ru-RU" sz="3200" dirty="0" smtClean="0"/>
              <a:t>решений контрольных (надзорных) органов, действия (бездействия) их должностных лиц  имеет </a:t>
            </a:r>
            <a:r>
              <a:rPr lang="ru-RU" sz="3200" b="1" dirty="0" smtClean="0"/>
              <a:t>контролируемое лицо</a:t>
            </a:r>
            <a:r>
              <a:rPr lang="ru-RU" sz="3200" dirty="0" smtClean="0"/>
              <a:t>, в отношении которого принято решение, совершены действие (бездействие)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1" y="3969035"/>
            <a:ext cx="8915399" cy="25761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Судебное обжалование  </a:t>
            </a:r>
            <a:r>
              <a:rPr lang="ru-RU" sz="2400" dirty="0" smtClean="0">
                <a:solidFill>
                  <a:schemeClr val="tx1"/>
                </a:solidFill>
              </a:rPr>
              <a:t>- после досудебного обжалования (за исключением жалоб физических лиц, не являющихся предпринимателями)</a:t>
            </a:r>
          </a:p>
          <a:p>
            <a:endParaRPr lang="ru-RU" sz="2400" b="1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В отношении </a:t>
            </a:r>
            <a:r>
              <a:rPr lang="ru-RU" sz="2000" b="1" dirty="0" smtClean="0">
                <a:solidFill>
                  <a:schemeClr val="tx1"/>
                </a:solidFill>
              </a:rPr>
              <a:t>муниципального контроля </a:t>
            </a:r>
            <a:r>
              <a:rPr lang="ru-RU" sz="2000" dirty="0" smtClean="0">
                <a:solidFill>
                  <a:schemeClr val="tx1"/>
                </a:solidFill>
              </a:rPr>
              <a:t>– досудебный порядок может </a:t>
            </a:r>
            <a:r>
              <a:rPr lang="ru-RU" sz="2000" b="1" dirty="0" smtClean="0">
                <a:solidFill>
                  <a:schemeClr val="tx1"/>
                </a:solidFill>
              </a:rPr>
              <a:t>не применяться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68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67292" y="1236377"/>
            <a:ext cx="8915399" cy="431831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Жалоба  подается в уполномоченный орган в электронном виде  с использованием </a:t>
            </a:r>
            <a:r>
              <a:rPr lang="ru-RU" sz="2400" b="1" dirty="0" smtClean="0">
                <a:solidFill>
                  <a:schemeClr val="tx1"/>
                </a:solidFill>
              </a:rPr>
              <a:t>ЕПГУ</a:t>
            </a: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Гражданин</a:t>
            </a:r>
            <a:r>
              <a:rPr lang="ru-RU" sz="2400" dirty="0" smtClean="0">
                <a:solidFill>
                  <a:schemeClr val="tx1"/>
                </a:solidFill>
              </a:rPr>
              <a:t> -  подписание простой ЭП либо усиленной квалифицированной ЭП</a:t>
            </a:r>
          </a:p>
          <a:p>
            <a:endParaRPr lang="ru-RU" sz="2400" b="1" dirty="0">
              <a:solidFill>
                <a:schemeClr val="tx1"/>
              </a:solidFill>
            </a:endParaRPr>
          </a:p>
          <a:p>
            <a:r>
              <a:rPr lang="ru-RU" sz="2400" b="1" dirty="0">
                <a:solidFill>
                  <a:schemeClr val="tx1"/>
                </a:solidFill>
              </a:rPr>
              <a:t>Организация</a:t>
            </a:r>
            <a:r>
              <a:rPr lang="ru-RU" sz="2400" dirty="0">
                <a:solidFill>
                  <a:schemeClr val="tx1"/>
                </a:solidFill>
              </a:rPr>
              <a:t> – подписание усиленной квалифицированной ЭП </a:t>
            </a:r>
          </a:p>
        </p:txBody>
      </p:sp>
    </p:spTree>
    <p:extLst>
      <p:ext uri="{BB962C8B-B14F-4D97-AF65-F5344CB8AC3E}">
        <p14:creationId xmlns:p14="http://schemas.microsoft.com/office/powerpoint/2010/main" val="314705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ЖАЛОБА РАССМАТРИВАЕТСЯ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1" y="1610846"/>
            <a:ext cx="8915399" cy="4318316"/>
          </a:xfrm>
        </p:spPr>
        <p:txBody>
          <a:bodyPr>
            <a:normAutofit fontScale="92500"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на решение тер. органа КНО, ГУ, МУ  или их должностных лиц – </a:t>
            </a:r>
            <a:r>
              <a:rPr lang="ru-RU" sz="2400" u="sng" dirty="0" smtClean="0">
                <a:solidFill>
                  <a:schemeClr val="tx1"/>
                </a:solidFill>
              </a:rPr>
              <a:t>руководителем (зам. руководителя) тер. органа  либо вышестоящим органом КНО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на действия (бездействие) руководителя (зам. </a:t>
            </a:r>
            <a:r>
              <a:rPr lang="ru-RU" sz="2400" dirty="0">
                <a:solidFill>
                  <a:schemeClr val="tx1"/>
                </a:solidFill>
              </a:rPr>
              <a:t>р</a:t>
            </a:r>
            <a:r>
              <a:rPr lang="ru-RU" sz="2400" dirty="0" smtClean="0">
                <a:solidFill>
                  <a:schemeClr val="tx1"/>
                </a:solidFill>
              </a:rPr>
              <a:t>уководителя)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тер. органа КНО или ГУ, МУ </a:t>
            </a:r>
            <a:r>
              <a:rPr lang="ru-RU" sz="2400" dirty="0" smtClean="0">
                <a:solidFill>
                  <a:prstClr val="black"/>
                </a:solidFill>
              </a:rPr>
              <a:t>– </a:t>
            </a:r>
            <a:r>
              <a:rPr lang="ru-RU" sz="2400" u="sng" dirty="0" smtClean="0">
                <a:solidFill>
                  <a:prstClr val="black"/>
                </a:solidFill>
              </a:rPr>
              <a:t>вышестоящим органом КНО</a:t>
            </a:r>
            <a:endParaRPr lang="ru-RU" sz="2400" dirty="0" smtClean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prstClr val="black"/>
                </a:solidFill>
              </a:rPr>
              <a:t>на решения центрального аппарата КНО или его должностных лиц – </a:t>
            </a:r>
            <a:r>
              <a:rPr lang="ru-RU" sz="2400" u="sng" dirty="0" smtClean="0">
                <a:solidFill>
                  <a:prstClr val="black"/>
                </a:solidFill>
              </a:rPr>
              <a:t>руководителем КНО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prstClr val="black"/>
                </a:solidFill>
              </a:rPr>
              <a:t>в случае отсутствия вышестоящего органа КНО – </a:t>
            </a:r>
            <a:r>
              <a:rPr lang="ru-RU" sz="2400" u="sng" dirty="0" smtClean="0">
                <a:solidFill>
                  <a:prstClr val="black"/>
                </a:solidFill>
              </a:rPr>
              <a:t>руководителем КНО или созданным КНО коллегиальным органом</a:t>
            </a:r>
            <a:endParaRPr lang="ru-RU" sz="2400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65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ЖАЛОБА ПОДАЕТСЯ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511167"/>
            <a:ext cx="8113622" cy="5011553"/>
          </a:xfrm>
        </p:spPr>
        <p:txBody>
          <a:bodyPr>
            <a:normAutofit fontScale="92500" lnSpcReduction="10000"/>
          </a:bodyPr>
          <a:lstStyle/>
          <a:p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 решения </a:t>
            </a:r>
            <a:r>
              <a:rPr lang="ru-RU" sz="2400" dirty="0">
                <a:solidFill>
                  <a:schemeClr val="tx1"/>
                </a:solidFill>
              </a:rPr>
              <a:t>о проведении КНМ и обязательных проф. </a:t>
            </a:r>
            <a:r>
              <a:rPr lang="ru-RU" sz="2400" dirty="0" smtClean="0">
                <a:solidFill>
                  <a:schemeClr val="tx1"/>
                </a:solidFill>
              </a:rPr>
              <a:t>визитов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 акты </a:t>
            </a:r>
            <a:r>
              <a:rPr lang="ru-RU" sz="2400" dirty="0">
                <a:solidFill>
                  <a:schemeClr val="tx1"/>
                </a:solidFill>
              </a:rPr>
              <a:t>КНМ и обязательных проф. визитов, предписания об устранении выявленных нарушений</a:t>
            </a:r>
            <a:r>
              <a:rPr lang="ru-RU" sz="2400" dirty="0" smtClean="0">
                <a:solidFill>
                  <a:schemeClr val="tx1"/>
                </a:solidFill>
              </a:rPr>
              <a:t>; действия </a:t>
            </a:r>
            <a:r>
              <a:rPr lang="ru-RU" sz="2400" dirty="0">
                <a:solidFill>
                  <a:schemeClr val="tx1"/>
                </a:solidFill>
              </a:rPr>
              <a:t>(бездействие) должностных лиц  КНО в рамках КНМ и обязательных проф. </a:t>
            </a:r>
            <a:r>
              <a:rPr lang="ru-RU" sz="2400" dirty="0" smtClean="0">
                <a:solidFill>
                  <a:schemeClr val="tx1"/>
                </a:solidFill>
              </a:rPr>
              <a:t>визитов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 решения </a:t>
            </a:r>
            <a:r>
              <a:rPr lang="ru-RU" sz="2400" dirty="0">
                <a:solidFill>
                  <a:schemeClr val="tx1"/>
                </a:solidFill>
              </a:rPr>
              <a:t>об отнесении объектов контроля к соответствующей категории </a:t>
            </a:r>
            <a:r>
              <a:rPr lang="ru-RU" sz="2400" dirty="0" smtClean="0">
                <a:solidFill>
                  <a:schemeClr val="tx1"/>
                </a:solidFill>
              </a:rPr>
              <a:t>риска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 решения </a:t>
            </a:r>
            <a:r>
              <a:rPr lang="ru-RU" sz="2400" dirty="0">
                <a:solidFill>
                  <a:schemeClr val="tx1"/>
                </a:solidFill>
              </a:rPr>
              <a:t>об отказе в проведении проф. визитов по заявлениям </a:t>
            </a:r>
            <a:r>
              <a:rPr lang="ru-RU" sz="2400" dirty="0" smtClean="0">
                <a:solidFill>
                  <a:schemeClr val="tx1"/>
                </a:solidFill>
              </a:rPr>
              <a:t>КЛ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 иные решения, </a:t>
            </a:r>
            <a:r>
              <a:rPr lang="ru-RU" sz="2400" dirty="0">
                <a:solidFill>
                  <a:schemeClr val="tx1"/>
                </a:solidFill>
              </a:rPr>
              <a:t>принимаемых КНО по итогам проф. и (или) КНМ, в отношении КЛ или объектов </a:t>
            </a:r>
            <a:r>
              <a:rPr lang="ru-RU" sz="2400" dirty="0" smtClean="0">
                <a:solidFill>
                  <a:schemeClr val="tx1"/>
                </a:solidFill>
              </a:rPr>
              <a:t>контроля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061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СРОК ПОДАЧИ ЖАЛОБЫ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61898" y="1720173"/>
            <a:ext cx="8113622" cy="5011553"/>
          </a:xfrm>
        </p:spPr>
        <p:txBody>
          <a:bodyPr>
            <a:normAutofit/>
          </a:bodyPr>
          <a:lstStyle/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</a:rPr>
              <a:t>на </a:t>
            </a:r>
            <a:r>
              <a:rPr lang="ru-RU" sz="2200" dirty="0">
                <a:solidFill>
                  <a:schemeClr val="tx1"/>
                </a:solidFill>
              </a:rPr>
              <a:t>предписание КНО </a:t>
            </a:r>
            <a:r>
              <a:rPr lang="ru-RU" sz="2200" dirty="0" smtClean="0">
                <a:solidFill>
                  <a:schemeClr val="tx1"/>
                </a:solidFill>
              </a:rPr>
              <a:t>– </a:t>
            </a:r>
            <a:r>
              <a:rPr lang="ru-RU" sz="2200" b="1" dirty="0" smtClean="0">
                <a:solidFill>
                  <a:schemeClr val="tx1"/>
                </a:solidFill>
              </a:rPr>
              <a:t>10 </a:t>
            </a:r>
            <a:r>
              <a:rPr lang="ru-RU" sz="2200" b="1" dirty="0">
                <a:solidFill>
                  <a:schemeClr val="tx1"/>
                </a:solidFill>
              </a:rPr>
              <a:t>рабочих дней </a:t>
            </a:r>
            <a:r>
              <a:rPr lang="ru-RU" sz="2200" dirty="0">
                <a:solidFill>
                  <a:schemeClr val="tx1"/>
                </a:solidFill>
              </a:rPr>
              <a:t>с момента получения КЛ предписания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</a:rPr>
              <a:t>в </a:t>
            </a:r>
            <a:r>
              <a:rPr lang="ru-RU" sz="2200" dirty="0">
                <a:solidFill>
                  <a:schemeClr val="tx1"/>
                </a:solidFill>
              </a:rPr>
              <a:t>остальных случаях </a:t>
            </a:r>
            <a:r>
              <a:rPr lang="ru-RU" sz="2200" dirty="0" smtClean="0">
                <a:solidFill>
                  <a:schemeClr val="tx1"/>
                </a:solidFill>
              </a:rPr>
              <a:t>– </a:t>
            </a:r>
            <a:r>
              <a:rPr lang="ru-RU" sz="2200" b="1" dirty="0" smtClean="0">
                <a:solidFill>
                  <a:schemeClr val="tx1"/>
                </a:solidFill>
              </a:rPr>
              <a:t>30 </a:t>
            </a:r>
            <a:r>
              <a:rPr lang="ru-RU" sz="2200" b="1" dirty="0">
                <a:solidFill>
                  <a:schemeClr val="tx1"/>
                </a:solidFill>
              </a:rPr>
              <a:t>календарных дней </a:t>
            </a:r>
            <a:r>
              <a:rPr lang="ru-RU" sz="2200" dirty="0">
                <a:solidFill>
                  <a:schemeClr val="tx1"/>
                </a:solidFill>
              </a:rPr>
              <a:t>со дня, когда КЛ узнало или должно было узнать о нарушении своих </a:t>
            </a:r>
            <a:r>
              <a:rPr lang="ru-RU" sz="2200" dirty="0" smtClean="0">
                <a:solidFill>
                  <a:schemeClr val="tx1"/>
                </a:solidFill>
              </a:rPr>
              <a:t>прав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sz="22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sz="22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FontTx/>
              <a:buChar char="-"/>
            </a:pPr>
            <a:endParaRPr lang="ru-RU" sz="22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200" b="1" dirty="0">
                <a:solidFill>
                  <a:schemeClr val="tx1"/>
                </a:solidFill>
              </a:rPr>
              <a:t>Срок</a:t>
            </a:r>
            <a:r>
              <a:rPr lang="ru-RU" sz="2200" dirty="0">
                <a:solidFill>
                  <a:schemeClr val="tx1"/>
                </a:solidFill>
              </a:rPr>
              <a:t> обжалования может быть </a:t>
            </a:r>
            <a:r>
              <a:rPr lang="ru-RU" sz="2200" b="1" dirty="0">
                <a:solidFill>
                  <a:schemeClr val="tx1"/>
                </a:solidFill>
              </a:rPr>
              <a:t>восстановлен </a:t>
            </a:r>
            <a:r>
              <a:rPr lang="ru-RU" sz="2200" dirty="0">
                <a:solidFill>
                  <a:schemeClr val="tx1"/>
                </a:solidFill>
              </a:rPr>
              <a:t>уполномоченным органом </a:t>
            </a:r>
            <a:r>
              <a:rPr lang="ru-RU" sz="2200" dirty="0" smtClean="0">
                <a:solidFill>
                  <a:schemeClr val="tx1"/>
                </a:solidFill>
              </a:rPr>
              <a:t>при </a:t>
            </a:r>
            <a:r>
              <a:rPr lang="ru-RU" sz="2200" dirty="0">
                <a:solidFill>
                  <a:schemeClr val="tx1"/>
                </a:solidFill>
              </a:rPr>
              <a:t>уважительной причине 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8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4779" y="971236"/>
            <a:ext cx="8113622" cy="5011553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</a:rPr>
              <a:t>Отзыв жалобы </a:t>
            </a:r>
            <a:r>
              <a:rPr lang="ru-RU" sz="2400" dirty="0" smtClean="0">
                <a:solidFill>
                  <a:schemeClr val="tx1"/>
                </a:solidFill>
              </a:rPr>
              <a:t>- до </a:t>
            </a:r>
            <a:r>
              <a:rPr lang="ru-RU" sz="2400" dirty="0">
                <a:solidFill>
                  <a:schemeClr val="tx1"/>
                </a:solidFill>
              </a:rPr>
              <a:t>принятия решения </a:t>
            </a:r>
            <a:r>
              <a:rPr lang="ru-RU" sz="2400" dirty="0" smtClean="0">
                <a:solidFill>
                  <a:schemeClr val="tx1"/>
                </a:solidFill>
              </a:rPr>
              <a:t>по жалобе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Повторное </a:t>
            </a:r>
            <a:r>
              <a:rPr lang="ru-RU" sz="2400" dirty="0" smtClean="0">
                <a:solidFill>
                  <a:schemeClr val="tx1"/>
                </a:solidFill>
              </a:rPr>
              <a:t>направление жалобы по тем же основаниям </a:t>
            </a:r>
            <a:r>
              <a:rPr lang="ru-RU" sz="2400" b="1" dirty="0" smtClean="0">
                <a:solidFill>
                  <a:schemeClr val="tx1"/>
                </a:solidFill>
              </a:rPr>
              <a:t>не допускается </a:t>
            </a:r>
          </a:p>
          <a:p>
            <a:endParaRPr lang="ru-RU" sz="2400" b="1" u="sng" dirty="0">
              <a:solidFill>
                <a:schemeClr val="tx1"/>
              </a:solidFill>
            </a:endParaRPr>
          </a:p>
          <a:p>
            <a:r>
              <a:rPr lang="ru-RU" sz="2400" b="1" u="sng" dirty="0" smtClean="0">
                <a:solidFill>
                  <a:schemeClr val="tx1"/>
                </a:solidFill>
              </a:rPr>
              <a:t>Ходатайство о приостановлении обжалуемого решения КНО</a:t>
            </a:r>
            <a:r>
              <a:rPr lang="ru-RU" sz="2400" b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содержится в </a:t>
            </a:r>
            <a:r>
              <a:rPr lang="ru-RU" sz="2200" dirty="0" smtClean="0">
                <a:solidFill>
                  <a:schemeClr val="tx1"/>
                </a:solidFill>
              </a:rPr>
              <a:t>жалобе</a:t>
            </a:r>
            <a:endParaRPr lang="ru-RU" sz="22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подлежит рассмотрению уполномоченным органом не позднее </a:t>
            </a:r>
            <a:r>
              <a:rPr lang="ru-RU" sz="2200" b="1" dirty="0" smtClean="0">
                <a:solidFill>
                  <a:schemeClr val="tx1"/>
                </a:solidFill>
              </a:rPr>
              <a:t>2 рабочих дней </a:t>
            </a:r>
            <a:r>
              <a:rPr lang="ru-RU" sz="2200" dirty="0" smtClean="0">
                <a:solidFill>
                  <a:schemeClr val="tx1"/>
                </a:solidFill>
              </a:rPr>
              <a:t>со дня регистрации жалобы </a:t>
            </a:r>
          </a:p>
          <a:p>
            <a:pPr marL="342900" indent="-342900">
              <a:lnSpc>
                <a:spcPct val="80000"/>
              </a:lnSpc>
              <a:buFontTx/>
              <a:buChar char="-"/>
            </a:pPr>
            <a:endParaRPr lang="ru-RU" sz="22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200" b="1" dirty="0" smtClean="0">
                <a:solidFill>
                  <a:schemeClr val="tx1"/>
                </a:solidFill>
              </a:rPr>
              <a:t>Решение</a:t>
            </a:r>
            <a:r>
              <a:rPr lang="ru-RU" sz="2200" dirty="0" smtClean="0">
                <a:solidFill>
                  <a:schemeClr val="tx1"/>
                </a:solidFill>
              </a:rPr>
              <a:t> уполномоченного органа по ходатайству (направляется заявителю в течение </a:t>
            </a:r>
            <a:r>
              <a:rPr lang="ru-RU" sz="2200" b="1" dirty="0" smtClean="0">
                <a:solidFill>
                  <a:schemeClr val="tx1"/>
                </a:solidFill>
              </a:rPr>
              <a:t>1 рабочего дня</a:t>
            </a:r>
            <a:r>
              <a:rPr lang="ru-RU" sz="2200" dirty="0" smtClean="0">
                <a:solidFill>
                  <a:schemeClr val="tx1"/>
                </a:solidFill>
              </a:rPr>
              <a:t> с момента принятия):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о приостановлении исполнения обжалуемого решения;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об отказе в приостановлении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8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0835" y="217715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СОДЕРЖАНИЕ ЖАЛОБЫ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4150" y="1402080"/>
            <a:ext cx="8113622" cy="5455920"/>
          </a:xfrm>
        </p:spPr>
        <p:txBody>
          <a:bodyPr>
            <a:normAutofit fontScale="40000" lnSpcReduction="20000"/>
          </a:bodyPr>
          <a:lstStyle/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наименование </a:t>
            </a:r>
            <a:r>
              <a:rPr lang="ru-RU" sz="4500" dirty="0">
                <a:solidFill>
                  <a:schemeClr val="tx1"/>
                </a:solidFill>
              </a:rPr>
              <a:t>КНО,  ФИО (при наличии) должностного лица, решение и (или) действие (бездействие) которых </a:t>
            </a:r>
            <a:r>
              <a:rPr lang="ru-RU" sz="4500" dirty="0" smtClean="0">
                <a:solidFill>
                  <a:schemeClr val="tx1"/>
                </a:solidFill>
              </a:rPr>
              <a:t>обжалуются</a:t>
            </a:r>
            <a:endParaRPr lang="ru-RU" sz="4500" dirty="0">
              <a:solidFill>
                <a:schemeClr val="tx1"/>
              </a:solidFill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ФИО </a:t>
            </a:r>
            <a:r>
              <a:rPr lang="ru-RU" sz="4500" dirty="0">
                <a:solidFill>
                  <a:schemeClr val="tx1"/>
                </a:solidFill>
              </a:rPr>
              <a:t>(при наличии), сведения о месте жительства (месте осуществления деятельности) </a:t>
            </a:r>
            <a:r>
              <a:rPr lang="ru-RU" sz="4500" dirty="0" smtClean="0">
                <a:solidFill>
                  <a:schemeClr val="tx1"/>
                </a:solidFill>
              </a:rPr>
              <a:t>гражданина-заявителя, </a:t>
            </a:r>
            <a:r>
              <a:rPr lang="ru-RU" sz="4500" dirty="0">
                <a:solidFill>
                  <a:schemeClr val="tx1"/>
                </a:solidFill>
              </a:rPr>
              <a:t>либо наименование организации-заявителя, сведения о месте нахождения этой организации, либо реквизиты доверенности и  ФИО (при наличии) лица, подающего жалобу по доверенности, желаемый способ осуществления взаимодействия на время рассмотрения жалобы и желаемый способ получения решения по </a:t>
            </a:r>
            <a:r>
              <a:rPr lang="ru-RU" sz="4500" dirty="0" smtClean="0">
                <a:solidFill>
                  <a:schemeClr val="tx1"/>
                </a:solidFill>
              </a:rPr>
              <a:t>ней</a:t>
            </a:r>
            <a:endParaRPr lang="ru-RU" sz="4500" dirty="0">
              <a:solidFill>
                <a:schemeClr val="tx1"/>
              </a:solidFill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сведения </a:t>
            </a:r>
            <a:r>
              <a:rPr lang="ru-RU" sz="4500" dirty="0">
                <a:solidFill>
                  <a:schemeClr val="tx1"/>
                </a:solidFill>
              </a:rPr>
              <a:t>об обжалуемом решении КНО и (или) действии (бездействии) его должностного лица, которые привели или могут привести к нарушению прав КЛ, подавшего </a:t>
            </a:r>
            <a:r>
              <a:rPr lang="ru-RU" sz="4500" dirty="0" smtClean="0">
                <a:solidFill>
                  <a:schemeClr val="tx1"/>
                </a:solidFill>
              </a:rPr>
              <a:t>жалобу</a:t>
            </a:r>
            <a:endParaRPr lang="ru-RU" sz="4500" dirty="0">
              <a:solidFill>
                <a:schemeClr val="tx1"/>
              </a:solidFill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основания </a:t>
            </a:r>
            <a:r>
              <a:rPr lang="ru-RU" sz="4500" dirty="0">
                <a:solidFill>
                  <a:schemeClr val="tx1"/>
                </a:solidFill>
              </a:rPr>
              <a:t>и доводы, подтверждающие </a:t>
            </a:r>
            <a:r>
              <a:rPr lang="ru-RU" sz="4500" dirty="0" smtClean="0">
                <a:solidFill>
                  <a:schemeClr val="tx1"/>
                </a:solidFill>
              </a:rPr>
              <a:t>документы </a:t>
            </a:r>
            <a:r>
              <a:rPr lang="ru-RU" sz="4500" dirty="0">
                <a:solidFill>
                  <a:schemeClr val="tx1"/>
                </a:solidFill>
              </a:rPr>
              <a:t>(при наличии) либо их </a:t>
            </a:r>
            <a:r>
              <a:rPr lang="ru-RU" sz="4500" dirty="0" smtClean="0">
                <a:solidFill>
                  <a:schemeClr val="tx1"/>
                </a:solidFill>
              </a:rPr>
              <a:t>копии</a:t>
            </a:r>
            <a:endParaRPr lang="ru-RU" sz="4500" dirty="0">
              <a:solidFill>
                <a:schemeClr val="tx1"/>
              </a:solidFill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требования заявителя</a:t>
            </a:r>
            <a:endParaRPr lang="ru-RU" sz="4500" dirty="0">
              <a:solidFill>
                <a:schemeClr val="tx1"/>
              </a:solidFill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учетный </a:t>
            </a:r>
            <a:r>
              <a:rPr lang="ru-RU" sz="4500" dirty="0">
                <a:solidFill>
                  <a:schemeClr val="tx1"/>
                </a:solidFill>
              </a:rPr>
              <a:t>номер КНМ или обязательного проф. визита в ЕРКНМ (при обжаловании в отношении КНМ или обязательного проф. </a:t>
            </a:r>
            <a:r>
              <a:rPr lang="ru-RU" sz="4500" dirty="0" smtClean="0">
                <a:solidFill>
                  <a:schemeClr val="tx1"/>
                </a:solidFill>
              </a:rPr>
              <a:t>визита)</a:t>
            </a:r>
            <a:endParaRPr lang="ru-RU" sz="4500" dirty="0">
              <a:solidFill>
                <a:schemeClr val="tx1"/>
              </a:solidFill>
              <a:hlinkClick r:id="rId2"/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4500" dirty="0" smtClean="0">
                <a:solidFill>
                  <a:schemeClr val="tx1"/>
                </a:solidFill>
              </a:rPr>
              <a:t>учетный </a:t>
            </a:r>
            <a:r>
              <a:rPr lang="ru-RU" sz="4500" dirty="0">
                <a:solidFill>
                  <a:schemeClr val="tx1"/>
                </a:solidFill>
              </a:rPr>
              <a:t>номер объекта контроля в ЕРВК </a:t>
            </a:r>
            <a:r>
              <a:rPr lang="ru-RU" sz="4500" dirty="0" smtClean="0">
                <a:solidFill>
                  <a:schemeClr val="tx1"/>
                </a:solidFill>
              </a:rPr>
              <a:t>(</a:t>
            </a:r>
            <a:r>
              <a:rPr lang="ru-RU" sz="4500" dirty="0">
                <a:solidFill>
                  <a:schemeClr val="tx1"/>
                </a:solidFill>
              </a:rPr>
              <a:t>при обжаловании решения об отнесении объекта контроля к соответствующей категории риска</a:t>
            </a:r>
            <a:r>
              <a:rPr lang="ru-RU" sz="4500" dirty="0" smtClean="0">
                <a:solidFill>
                  <a:schemeClr val="tx1"/>
                </a:solidFill>
              </a:rPr>
              <a:t>)</a:t>
            </a:r>
            <a:endParaRPr lang="ru-RU" sz="4500" dirty="0">
              <a:solidFill>
                <a:schemeClr val="tx1"/>
              </a:solidFill>
            </a:endParaRPr>
          </a:p>
          <a:p>
            <a:endParaRPr lang="ru-RU" sz="2400" b="1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2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6000">
              <a:srgbClr val="FFFF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90156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ОТКАЗ В РАССМОТРЕНИИ ЖАЛОБЫ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1567" y="1589544"/>
            <a:ext cx="8113622" cy="5011553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3300" b="1" dirty="0" smtClean="0">
                <a:solidFill>
                  <a:schemeClr val="tx1"/>
                </a:solidFill>
              </a:rPr>
              <a:t>ДАЕТСЯ В ТЕЧЕНИЕ 5 РАБОЧИХ ДНЕЙ СО ДНЯ ПОЛУЧЕНИЯ ЖАЛОБЫ</a:t>
            </a:r>
            <a:endParaRPr lang="ru-RU" sz="3300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3300" b="1" dirty="0" smtClean="0">
                <a:solidFill>
                  <a:schemeClr val="tx1"/>
                </a:solidFill>
              </a:rPr>
              <a:t>ОСНОВАНИЯ</a:t>
            </a:r>
            <a:r>
              <a:rPr lang="ru-RU" sz="33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жалоба </a:t>
            </a:r>
            <a:r>
              <a:rPr lang="ru-RU" sz="3300" dirty="0">
                <a:solidFill>
                  <a:schemeClr val="tx1"/>
                </a:solidFill>
              </a:rPr>
              <a:t>подана после истечения установленного срока и не содержит ходатайства о его </a:t>
            </a:r>
            <a:r>
              <a:rPr lang="ru-RU" sz="3300" dirty="0" smtClean="0">
                <a:solidFill>
                  <a:schemeClr val="tx1"/>
                </a:solidFill>
              </a:rPr>
              <a:t>восстановлении или в восстановлении срока отказано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до </a:t>
            </a:r>
            <a:r>
              <a:rPr lang="ru-RU" sz="3300" dirty="0">
                <a:solidFill>
                  <a:schemeClr val="tx1"/>
                </a:solidFill>
              </a:rPr>
              <a:t>принятия решения по жалобе от </a:t>
            </a:r>
            <a:r>
              <a:rPr lang="ru-RU" sz="3300" dirty="0" smtClean="0">
                <a:solidFill>
                  <a:schemeClr val="tx1"/>
                </a:solidFill>
              </a:rPr>
              <a:t>заявителя поступило </a:t>
            </a:r>
            <a:r>
              <a:rPr lang="ru-RU" sz="3300" dirty="0">
                <a:solidFill>
                  <a:schemeClr val="tx1"/>
                </a:solidFill>
              </a:rPr>
              <a:t>заявление об отзыве </a:t>
            </a:r>
            <a:r>
              <a:rPr lang="ru-RU" sz="3300" dirty="0" smtClean="0">
                <a:solidFill>
                  <a:schemeClr val="tx1"/>
                </a:solidFill>
              </a:rPr>
              <a:t>жалобы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имеется </a:t>
            </a:r>
            <a:r>
              <a:rPr lang="ru-RU" sz="3300" dirty="0">
                <a:solidFill>
                  <a:schemeClr val="tx1"/>
                </a:solidFill>
              </a:rPr>
              <a:t>решение суда по вопросам, поставленным в </a:t>
            </a:r>
            <a:r>
              <a:rPr lang="ru-RU" sz="3300" dirty="0" smtClean="0">
                <a:solidFill>
                  <a:schemeClr val="tx1"/>
                </a:solidFill>
              </a:rPr>
              <a:t>жалобе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ранее подана </a:t>
            </a:r>
            <a:r>
              <a:rPr lang="ru-RU" sz="3300" dirty="0">
                <a:solidFill>
                  <a:schemeClr val="tx1"/>
                </a:solidFill>
              </a:rPr>
              <a:t>другая жалоба от того же </a:t>
            </a:r>
            <a:r>
              <a:rPr lang="ru-RU" sz="3300" dirty="0" smtClean="0">
                <a:solidFill>
                  <a:schemeClr val="tx1"/>
                </a:solidFill>
              </a:rPr>
              <a:t>заявителя по </a:t>
            </a:r>
            <a:r>
              <a:rPr lang="ru-RU" sz="3300" dirty="0">
                <a:solidFill>
                  <a:schemeClr val="tx1"/>
                </a:solidFill>
              </a:rPr>
              <a:t>тем же </a:t>
            </a:r>
            <a:r>
              <a:rPr lang="ru-RU" sz="3300" dirty="0" smtClean="0">
                <a:solidFill>
                  <a:schemeClr val="tx1"/>
                </a:solidFill>
              </a:rPr>
              <a:t>основаниям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жалоба </a:t>
            </a:r>
            <a:r>
              <a:rPr lang="ru-RU" sz="3300" dirty="0">
                <a:solidFill>
                  <a:schemeClr val="tx1"/>
                </a:solidFill>
              </a:rPr>
              <a:t>содержит нецензурные либо оскорбительные выражения, угрозы жизни, здоровью и имуществу должностных лиц КНО, а также членов их </a:t>
            </a:r>
            <a:r>
              <a:rPr lang="ru-RU" sz="3300" dirty="0" smtClean="0">
                <a:solidFill>
                  <a:schemeClr val="tx1"/>
                </a:solidFill>
              </a:rPr>
              <a:t>семей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ранее </a:t>
            </a:r>
            <a:r>
              <a:rPr lang="ru-RU" sz="3300" dirty="0">
                <a:solidFill>
                  <a:schemeClr val="tx1"/>
                </a:solidFill>
              </a:rPr>
              <a:t>получен отказ в рассмотрении жалобы по тому же предмету, исключающий возможность повторного обращения данного </a:t>
            </a:r>
            <a:r>
              <a:rPr lang="ru-RU" sz="3300" dirty="0" smtClean="0">
                <a:solidFill>
                  <a:schemeClr val="tx1"/>
                </a:solidFill>
              </a:rPr>
              <a:t>заявителя с </a:t>
            </a:r>
            <a:r>
              <a:rPr lang="ru-RU" sz="3300" dirty="0">
                <a:solidFill>
                  <a:schemeClr val="tx1"/>
                </a:solidFill>
              </a:rPr>
              <a:t>жалобой, и не приводятся новые доводы или </a:t>
            </a:r>
            <a:r>
              <a:rPr lang="ru-RU" sz="3300" dirty="0" smtClean="0">
                <a:solidFill>
                  <a:schemeClr val="tx1"/>
                </a:solidFill>
              </a:rPr>
              <a:t>обстоятельства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жалоба </a:t>
            </a:r>
            <a:r>
              <a:rPr lang="ru-RU" sz="3300" dirty="0">
                <a:solidFill>
                  <a:schemeClr val="tx1"/>
                </a:solidFill>
              </a:rPr>
              <a:t>подана в ненадлежащий уполномоченный </a:t>
            </a:r>
            <a:r>
              <a:rPr lang="ru-RU" sz="3300" dirty="0" smtClean="0">
                <a:solidFill>
                  <a:schemeClr val="tx1"/>
                </a:solidFill>
              </a:rPr>
              <a:t>орган</a:t>
            </a:r>
            <a:endParaRPr lang="ru-RU" sz="33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sz="3300" dirty="0" smtClean="0">
                <a:solidFill>
                  <a:schemeClr val="tx1"/>
                </a:solidFill>
              </a:rPr>
              <a:t>предусмотрен </a:t>
            </a:r>
            <a:r>
              <a:rPr lang="ru-RU" sz="3300" dirty="0">
                <a:solidFill>
                  <a:schemeClr val="tx1"/>
                </a:solidFill>
              </a:rPr>
              <a:t>только судебный порядок обжалования решений </a:t>
            </a:r>
            <a:r>
              <a:rPr lang="ru-RU" sz="3300" dirty="0" smtClean="0">
                <a:solidFill>
                  <a:schemeClr val="tx1"/>
                </a:solidFill>
              </a:rPr>
              <a:t>КНО</a:t>
            </a:r>
            <a:endParaRPr lang="ru-RU" sz="3300" dirty="0">
              <a:solidFill>
                <a:schemeClr val="tx1"/>
              </a:solidFill>
            </a:endParaRPr>
          </a:p>
          <a:p>
            <a:endParaRPr lang="ru-RU" sz="2400" b="1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39146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591</TotalTime>
  <Words>821</Words>
  <Application>Microsoft Office PowerPoint</Application>
  <PresentationFormat>Широкоэкранный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Легкий дым</vt:lpstr>
      <vt:lpstr>ДОСУДЕБНОЕ ОБЖАЛОВАНИЕ</vt:lpstr>
      <vt:lpstr>Право на обжалование решений контрольных (надзорных) органов, действия (бездействия) их должностных лиц  имеет контролируемое лицо, в отношении которого принято решение, совершены действие (бездействие)</vt:lpstr>
      <vt:lpstr>Презентация PowerPoint</vt:lpstr>
      <vt:lpstr>ЖАЛОБА РАССМАТРИВАЕТСЯ</vt:lpstr>
      <vt:lpstr>ЖАЛОБА ПОДАЕТСЯ</vt:lpstr>
      <vt:lpstr>СРОК ПОДАЧИ ЖАЛОБЫ</vt:lpstr>
      <vt:lpstr>Презентация PowerPoint</vt:lpstr>
      <vt:lpstr>СОДЕРЖАНИЕ ЖАЛОБЫ</vt:lpstr>
      <vt:lpstr>ОТКАЗ В РАССМОТРЕНИИ ЖАЛОБЫ</vt:lpstr>
      <vt:lpstr>РАССМОТРЕНИЕ ЖАЛОБЫ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Досудебное обжалование</dc:title>
  <dc:creator>User_501_1</dc:creator>
  <cp:lastModifiedBy>User_501_1</cp:lastModifiedBy>
  <cp:revision>90</cp:revision>
  <dcterms:created xsi:type="dcterms:W3CDTF">2026-04-13T14:13:01Z</dcterms:created>
  <dcterms:modified xsi:type="dcterms:W3CDTF">2026-05-25T09:53:12Z</dcterms:modified>
</cp:coreProperties>
</file>