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theme/themeOverride12.xml" ContentType="application/vnd.openxmlformats-officedocument.themeOverride+xml"/>
  <Override PartName="/ppt/diagrams/data35.xml" ContentType="application/vnd.openxmlformats-officedocument.drawingml.diagramData+xml"/>
  <Override PartName="/ppt/charts/chart57.xml" ContentType="application/vnd.openxmlformats-officedocument.drawingml.chart+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charts/chart46.xml" ContentType="application/vnd.openxmlformats-officedocument.drawingml.chart+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diagrams/layout39.xml" ContentType="application/vnd.openxmlformats-officedocument.drawingml.diagramLayout+xml"/>
  <Override PartName="/ppt/charts/chart60.xml" ContentType="application/vnd.openxmlformats-officedocument.drawingml.char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theme/themeOverride17.xml" ContentType="application/vnd.openxmlformats-officedocument.themeOverride+xml"/>
  <Override PartName="/ppt/diagrams/layout53.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charts/chart3.xml" ContentType="application/vnd.openxmlformats-officedocument.drawingml.chart+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charts/chart29.xml" ContentType="application/vnd.openxmlformats-officedocument.drawingml.chart+xml"/>
  <Override PartName="/ppt/diagrams/colors41.xml" ContentType="application/vnd.openxmlformats-officedocument.drawingml.diagramColors+xml"/>
  <Override PartName="/ppt/theme/themeOverride20.xml" ContentType="application/vnd.openxmlformats-officedocument.themeOverride+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diagrams/colors30.xml" ContentType="application/vnd.openxmlformats-officedocument.drawingml.diagramColors+xml"/>
  <Override PartName="/ppt/charts/chart18.xml" ContentType="application/vnd.openxmlformats-officedocument.drawingml.chart+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charts/chart54.xml" ContentType="application/vnd.openxmlformats-officedocument.drawingml.chart+xml"/>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charts/chart8.xml" ContentType="application/vnd.openxmlformats-officedocument.drawingml.chart+xml"/>
  <Override PartName="/ppt/charts/chart21.xml" ContentType="application/vnd.openxmlformats-officedocument.drawingml.chart+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layout25.xml" ContentType="application/vnd.openxmlformats-officedocument.drawingml.diagramLayout+xml"/>
  <Override PartName="/ppt/charts/chart10.xml" ContentType="application/vnd.openxmlformats-officedocument.drawingml.chart+xml"/>
  <Override PartName="/ppt/diagrams/quickStyle50.xml" ContentType="application/vnd.openxmlformats-officedocument.drawingml.diagramStyl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colors24.xml" ContentType="application/vnd.openxmlformats-officedocument.drawingml.diagramColors+xml"/>
  <Override PartName="/ppt/notesSlides/notesSlide4.xml" ContentType="application/vnd.openxmlformats-officedocument.presentationml.notesSlide+xml"/>
  <Override PartName="/ppt/diagrams/data37.xml" ContentType="application/vnd.openxmlformats-officedocument.drawingml.diagramData+xml"/>
  <Override PartName="/ppt/theme/themeOverride14.xml" ContentType="application/vnd.openxmlformats-officedocument.themeOverride+xml"/>
  <Override PartName="/ppt/charts/chart59.xml" ContentType="application/vnd.openxmlformats-officedocument.drawingml.chart+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charts/chart48.xml" ContentType="application/vnd.openxmlformats-officedocument.drawingml.chart+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charts/chart37.xml" ContentType="application/vnd.openxmlformats-officedocument.drawingml.chart+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quickStyle19.xml" ContentType="application/vnd.openxmlformats-officedocument.drawingml.diagramStyle+xml"/>
  <Override PartName="/ppt/theme/themeOverride3.xml" ContentType="application/vnd.openxmlformats-officedocument.themeOverride+xml"/>
  <Override PartName="/ppt/charts/chart26.xml" ContentType="application/vnd.openxmlformats-officedocument.drawingml.chart+xml"/>
  <Override PartName="/ppt/diagrams/data40.xml" ContentType="application/vnd.openxmlformats-officedocument.drawingml.diagramData+xml"/>
  <Override PartName="/ppt/slides/slide41.xml" ContentType="application/vnd.openxmlformats-officedocument.presentationml.slide+xml"/>
  <Override PartName="/ppt/charts/chart15.xml" ContentType="application/vnd.openxmlformats-officedocument.drawingml.chart+xml"/>
  <Override PartName="/ppt/charts/chart51.xml" ContentType="application/vnd.openxmlformats-officedocument.drawingml.chart+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charts/chart40.xml" ContentType="application/vnd.openxmlformats-officedocument.drawingml.chart+xml"/>
  <Override PartName="/ppt/theme/themeOverride19.xml" ContentType="application/vnd.openxmlformats-officedocument.themeOverr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charts/chart5.xml" ContentType="application/vnd.openxmlformats-officedocument.drawingml.chart+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charts/chart56.xml" ContentType="application/vnd.openxmlformats-officedocument.drawingml.chart+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charts/chart23.xml" ContentType="application/vnd.openxmlformats-officedocument.drawingml.chart+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charts/chart12.xml" ContentType="application/vnd.openxmlformats-officedocument.drawingml.chart+xml"/>
  <Override PartName="/ppt/diagrams/quickStyle52.xml" ContentType="application/vnd.openxmlformats-officedocument.drawingml.diagramStyl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theme/themeOverride16.xml" ContentType="application/vnd.openxmlformats-officedocument.themeOverride+xml"/>
  <Override PartName="/ppt/diagrams/layout52.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28.xml" ContentType="application/vnd.openxmlformats-officedocument.drawingml.diagramData+xml"/>
  <Override PartName="/ppt/theme/themeOverride9.xml" ContentType="application/vnd.openxmlformats-officedocument.themeOverride+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charts/chart39.xml" ContentType="application/vnd.openxmlformats-officedocument.drawingml.chart+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charts/chart28.xml" ContentType="application/vnd.openxmlformats-officedocument.drawingml.chart+xml"/>
  <Override PartName="/ppt/diagrams/colors40.xml" ContentType="application/vnd.openxmlformats-officedocument.drawingml.diagramColors+xml"/>
  <Override PartName="/ppt/diagrams/data42.xml" ContentType="application/vnd.openxmlformats-officedocument.drawingml.diagramData+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diagrams/data31.xml" ContentType="application/vnd.openxmlformats-officedocument.drawingml.diagramData+xml"/>
  <Override PartName="/ppt/charts/chart53.xml" ContentType="application/vnd.openxmlformats-officedocument.drawingml.chart+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charts/chart42.xml" ContentType="application/vnd.openxmlformats-officedocument.drawingml.chart+xml"/>
  <Override PartName="/ppt/diagrams/quickStyle46.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charts/chart31.xml" ContentType="application/vnd.openxmlformats-officedocument.drawingml.chart+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charts/chart20.xml" ContentType="application/vnd.openxmlformats-officedocument.drawingml.chart+xml"/>
  <Override PartName="/ppt/diagrams/layout35.xml" ContentType="application/vnd.openxmlformats-officedocument.drawingml.diagramLayout+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theme/themeOverride13.xml" ContentType="application/vnd.openxmlformats-officedocument.themeOverride+xml"/>
  <Override PartName="/ppt/diagrams/data47.xml" ContentType="application/vnd.openxmlformats-officedocument.drawingml.diagramData+xml"/>
  <Override PartName="/ppt/diagrams/colors12.xml" ContentType="application/vnd.openxmlformats-officedocument.drawingml.diagramColors+xml"/>
  <Override PartName="/ppt/diagrams/colors23.xml" ContentType="application/vnd.openxmlformats-officedocument.drawingml.diagramColors+xml"/>
  <Override PartName="/ppt/notesSlides/notesSlide3.xml" ContentType="application/vnd.openxmlformats-officedocument.presentationml.notesSlide+xml"/>
  <Override PartName="/ppt/diagrams/data25.xml" ContentType="application/vnd.openxmlformats-officedocument.drawingml.diagramData+xml"/>
  <Override PartName="/ppt/diagrams/data36.xml" ContentType="application/vnd.openxmlformats-officedocument.drawingml.diagramData+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charts/chart25.xml" ContentType="application/vnd.openxmlformats-officedocument.drawingml.chart+xml"/>
  <Override PartName="/ppt/diagrams/data50.xml" ContentType="application/vnd.openxmlformats-officedocument.drawingml.diagramData+xml"/>
  <Override PartName="/ppt/diagrams/quickStyle18.xml" ContentType="application/vnd.openxmlformats-officedocument.drawingml.diagramStyle+xml"/>
  <Override PartName="/ppt/theme/themeOverride2.xml" ContentType="application/vnd.openxmlformats-officedocument.themeOverride+xml"/>
  <Override PartName="/ppt/diagrams/layout29.xml" ContentType="application/vnd.openxmlformats-officedocument.drawingml.diagramLayout+xml"/>
  <Override PartName="/ppt/charts/chart14.xml" ContentType="application/vnd.openxmlformats-officedocument.drawingml.chart+xml"/>
  <Override PartName="/ppt/charts/chart61.xml" ContentType="application/vnd.openxmlformats-officedocument.drawingml.char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charts/chart50.xml" ContentType="application/vnd.openxmlformats-officedocument.drawingml.char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theme/themeOverride18.xml" ContentType="application/vnd.openxmlformats-officedocument.themeOverr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charts/chart4.xml" ContentType="application/vnd.openxmlformats-officedocument.drawingml.chart+xml"/>
  <Override PartName="/ppt/diagrams/layout32.xml" ContentType="application/vnd.openxmlformats-officedocument.drawingml.diagramLayout+xml"/>
  <Override PartName="/ppt/diagrams/layout43.xml" ContentType="application/vnd.openxmlformats-officedocument.drawingml.diagramLayout+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theme/themeOverride7.xml" ContentType="application/vnd.openxmlformats-officedocument.themeOverride+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theme/themeOverride10.xml" ContentType="application/vnd.openxmlformats-officedocument.themeOverride+xml"/>
  <Override PartName="/ppt/charts/chart19.xml" ContentType="application/vnd.openxmlformats-officedocument.drawingml.chart+xml"/>
  <Override PartName="/ppt/diagrams/data33.xml" ContentType="application/vnd.openxmlformats-officedocument.drawingml.diagramData+xml"/>
  <Override PartName="/ppt/charts/chart55.xml" ContentType="application/vnd.openxmlformats-officedocument.drawingml.chart+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charts/chart44.xml" ContentType="application/vnd.openxmlformats-officedocument.drawingml.chart+xml"/>
  <Override PartName="/ppt/diagrams/quickStyle48.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charts/chart33.xml" ContentType="application/vnd.openxmlformats-officedocument.drawingml.chart+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37.xml" ContentType="application/vnd.openxmlformats-officedocument.drawingml.diagramLayout+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theme/themeOverride15.xml" ContentType="application/vnd.openxmlformats-officedocument.themeOverride+xml"/>
  <Override PartName="/ppt/diagrams/data49.xml" ContentType="application/vnd.openxmlformats-officedocument.drawingml.diagramData+xml"/>
  <Override PartName="/ppt/diagrams/layout5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diagrams/colors25.xml" ContentType="application/vnd.openxmlformats-officedocument.drawingml.diagramColors+xml"/>
  <Override PartName="/ppt/notesSlides/notesSlide5.xml" ContentType="application/vnd.openxmlformats-officedocument.presentationml.notesSlide+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charts/chart49.xml" ContentType="application/vnd.openxmlformats-officedocument.drawingml.chart+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drawings/drawing1.xml" ContentType="application/vnd.openxmlformats-officedocument.drawingml.chartshapes+xml"/>
  <Override PartName="/ppt/charts/chart38.xml" ContentType="application/vnd.openxmlformats-officedocument.drawingml.chart+xml"/>
  <Override PartName="/ppt/diagrams/data52.xml" ContentType="application/vnd.openxmlformats-officedocument.drawingml.diagramData+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charts/chart52.xml" ContentType="application/vnd.openxmlformats-officedocument.drawingml.chart+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charts/chart30.xml" ContentType="application/vnd.openxmlformats-officedocument.drawingml.chart+xml"/>
  <Override PartName="/ppt/charts/chart41.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charts/chart6.xml" ContentType="application/vnd.openxmlformats-officedocument.drawingml.chart+xml"/>
  <Override PartName="/ppt/diagrams/layout34.xml" ContentType="application/vnd.openxmlformats-officedocument.drawingml.diagramLayout+xml"/>
  <Override PartName="/ppt/diagrams/layout45.xml" ContentType="application/vnd.openxmlformats-officedocument.drawingml.diagramLayout+xml"/>
  <Override PartName="/ppt/diagrams/layout23.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9"/>
  </p:notesMasterIdLst>
  <p:sldIdLst>
    <p:sldId id="256" r:id="rId2"/>
    <p:sldId id="489" r:id="rId3"/>
    <p:sldId id="537" r:id="rId4"/>
    <p:sldId id="538" r:id="rId5"/>
    <p:sldId id="476" r:id="rId6"/>
    <p:sldId id="535" r:id="rId7"/>
    <p:sldId id="536" r:id="rId8"/>
    <p:sldId id="494" r:id="rId9"/>
    <p:sldId id="533" r:id="rId10"/>
    <p:sldId id="497" r:id="rId11"/>
    <p:sldId id="454" r:id="rId12"/>
    <p:sldId id="531" r:id="rId13"/>
    <p:sldId id="506" r:id="rId14"/>
    <p:sldId id="507" r:id="rId15"/>
    <p:sldId id="508" r:id="rId16"/>
    <p:sldId id="509" r:id="rId17"/>
    <p:sldId id="490" r:id="rId18"/>
    <p:sldId id="491" r:id="rId19"/>
    <p:sldId id="498" r:id="rId20"/>
    <p:sldId id="499" r:id="rId21"/>
    <p:sldId id="500" r:id="rId22"/>
    <p:sldId id="511" r:id="rId23"/>
    <p:sldId id="510" r:id="rId24"/>
    <p:sldId id="512" r:id="rId25"/>
    <p:sldId id="515" r:id="rId26"/>
    <p:sldId id="514" r:id="rId27"/>
    <p:sldId id="517" r:id="rId28"/>
    <p:sldId id="518" r:id="rId29"/>
    <p:sldId id="519" r:id="rId30"/>
    <p:sldId id="522" r:id="rId31"/>
    <p:sldId id="539" r:id="rId32"/>
    <p:sldId id="525" r:id="rId33"/>
    <p:sldId id="280" r:id="rId34"/>
    <p:sldId id="528" r:id="rId35"/>
    <p:sldId id="307" r:id="rId36"/>
    <p:sldId id="526" r:id="rId37"/>
    <p:sldId id="527" r:id="rId38"/>
    <p:sldId id="422" r:id="rId39"/>
    <p:sldId id="530" r:id="rId40"/>
    <p:sldId id="534" r:id="rId41"/>
    <p:sldId id="529" r:id="rId42"/>
    <p:sldId id="472" r:id="rId43"/>
    <p:sldId id="473" r:id="rId44"/>
    <p:sldId id="427" r:id="rId45"/>
    <p:sldId id="294" r:id="rId46"/>
    <p:sldId id="295" r:id="rId47"/>
    <p:sldId id="296"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99FF"/>
    <a:srgbClr val="336699"/>
    <a:srgbClr val="0099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33" autoAdjust="0"/>
    <p:restoredTop sz="91608" autoAdjust="0"/>
  </p:normalViewPr>
  <p:slideViewPr>
    <p:cSldViewPr>
      <p:cViewPr varScale="1">
        <p:scale>
          <a:sx n="96" d="100"/>
          <a:sy n="96" d="100"/>
        </p:scale>
        <p:origin x="-11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Office_Excel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Office_Excel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Office_Excel12.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Office_Excel13.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Office_Excel14.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Office_Excel15.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Office_Excel16.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_____Microsoft_Office_Excel17.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2" Type="http://schemas.openxmlformats.org/officeDocument/2006/relationships/package" Target="../embeddings/_____Microsoft_Office_Excel18.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2" Type="http://schemas.openxmlformats.org/officeDocument/2006/relationships/package" Target="../embeddings/_____Microsoft_Office_Excel36.xlsx"/><Relationship Id="rId1" Type="http://schemas.openxmlformats.org/officeDocument/2006/relationships/themeOverride" Target="../theme/themeOverride13.xml"/></Relationships>
</file>

<file path=ppt/charts/_rels/chart37.xml.rels><?xml version="1.0" encoding="UTF-8" standalone="yes"?>
<Relationships xmlns="http://schemas.openxmlformats.org/package/2006/relationships"><Relationship Id="rId2" Type="http://schemas.openxmlformats.org/officeDocument/2006/relationships/package" Target="../embeddings/_____Microsoft_Office_Excel37.xlsx"/><Relationship Id="rId1" Type="http://schemas.openxmlformats.org/officeDocument/2006/relationships/themeOverride" Target="../theme/themeOverrid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_____Microsoft_Office_Excel38.xlsx"/><Relationship Id="rId1" Type="http://schemas.openxmlformats.org/officeDocument/2006/relationships/themeOverride" Target="../theme/themeOverride15.xml"/></Relationships>
</file>

<file path=ppt/charts/_rels/chart39.xml.rels><?xml version="1.0" encoding="UTF-8" standalone="yes"?>
<Relationships xmlns="http://schemas.openxmlformats.org/package/2006/relationships"><Relationship Id="rId2" Type="http://schemas.openxmlformats.org/officeDocument/2006/relationships/package" Target="../embeddings/_____Microsoft_Office_Excel39.xlsx"/><Relationship Id="rId1" Type="http://schemas.openxmlformats.org/officeDocument/2006/relationships/themeOverride" Target="../theme/themeOverride16.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_____Microsoft_Office_Excel40.xlsx"/><Relationship Id="rId1" Type="http://schemas.openxmlformats.org/officeDocument/2006/relationships/themeOverride" Target="../theme/themeOverride17.xml"/></Relationships>
</file>

<file path=ppt/charts/_rels/chart41.xml.rels><?xml version="1.0" encoding="UTF-8" standalone="yes"?>
<Relationships xmlns="http://schemas.openxmlformats.org/package/2006/relationships"><Relationship Id="rId2" Type="http://schemas.openxmlformats.org/officeDocument/2006/relationships/package" Target="../embeddings/_____Microsoft_Office_Excel41.xlsx"/><Relationship Id="rId1" Type="http://schemas.openxmlformats.org/officeDocument/2006/relationships/themeOverride" Target="../theme/themeOverride18.xml"/></Relationships>
</file>

<file path=ppt/charts/_rels/chart42.xml.rels><?xml version="1.0" encoding="UTF-8" standalone="yes"?>
<Relationships xmlns="http://schemas.openxmlformats.org/package/2006/relationships"><Relationship Id="rId2" Type="http://schemas.openxmlformats.org/officeDocument/2006/relationships/package" Target="../embeddings/_____Microsoft_Office_Excel42.xlsx"/><Relationship Id="rId1" Type="http://schemas.openxmlformats.org/officeDocument/2006/relationships/themeOverride" Target="../theme/themeOverride19.xml"/></Relationships>
</file>

<file path=ppt/charts/_rels/chart43.xml.rels><?xml version="1.0" encoding="UTF-8" standalone="yes"?>
<Relationships xmlns="http://schemas.openxmlformats.org/package/2006/relationships"><Relationship Id="rId2" Type="http://schemas.openxmlformats.org/officeDocument/2006/relationships/package" Target="../embeddings/_____Microsoft_Office_Excel43.xlsx"/><Relationship Id="rId1" Type="http://schemas.openxmlformats.org/officeDocument/2006/relationships/themeOverride" Target="../theme/themeOverride20.xml"/></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____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_____Microsoft_Office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_____Microsoft_Office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_____Microsoft_Office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_____Microsoft_Office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_____Microsoft_Office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_____Microsoft_Office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_____Microsoft_Office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_____Microsoft_Office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_____Microsoft_Office_Excel61.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Office_Excel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Office_Excel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800"/>
            </a:pPr>
            <a:r>
              <a:rPr lang="ru-RU" sz="800" dirty="0" smtClean="0"/>
              <a:t>человек</a:t>
            </a:r>
            <a:endParaRPr lang="ru-RU" sz="800" dirty="0"/>
          </a:p>
        </c:rich>
      </c:tx>
      <c:layout>
        <c:manualLayout>
          <c:xMode val="edge"/>
          <c:yMode val="edge"/>
          <c:x val="2.5174278160606262E-2"/>
          <c:y val="3.3922238832148968E-2"/>
        </c:manualLayout>
      </c:layout>
    </c:title>
    <c:view3D>
      <c:rAngAx val="1"/>
    </c:view3D>
    <c:plotArea>
      <c:layout/>
      <c:bar3DChart>
        <c:barDir val="col"/>
        <c:grouping val="clustered"/>
        <c:ser>
          <c:idx val="0"/>
          <c:order val="0"/>
          <c:tx>
            <c:strRef>
              <c:f>Лист1!$B$1</c:f>
              <c:strCache>
                <c:ptCount val="1"/>
                <c:pt idx="0">
                  <c:v>Ряд 1</c:v>
                </c:pt>
              </c:strCache>
            </c:strRef>
          </c:tx>
          <c:spPr>
            <a:ln w="28575">
              <a:noFill/>
            </a:ln>
          </c:spPr>
          <c:dLbls>
            <c:dLbl>
              <c:idx val="0"/>
              <c:layout>
                <c:manualLayout>
                  <c:x val="5.6436994761138136E-3"/>
                  <c:y val="-4.336013012136113E-3"/>
                </c:manualLayout>
              </c:layout>
              <c:showVal val="1"/>
            </c:dLbl>
            <c:dLbl>
              <c:idx val="1"/>
              <c:layout>
                <c:manualLayout>
                  <c:x val="-1.1287398952227221E-2"/>
                  <c:y val="0"/>
                </c:manualLayout>
              </c:layout>
              <c:showVal val="1"/>
            </c:dLbl>
            <c:dLbl>
              <c:idx val="2"/>
              <c:layout>
                <c:manualLayout>
                  <c:x val="5.6436994761138136E-3"/>
                  <c:y val="-1.3008039036408667E-2"/>
                </c:manualLayout>
              </c:layout>
              <c:showVal val="1"/>
            </c:dLbl>
            <c:dLbl>
              <c:idx val="3"/>
              <c:layout>
                <c:manualLayout>
                  <c:x val="2.8218497380567992E-3"/>
                  <c:y val="-4.336013012136113E-3"/>
                </c:manualLayout>
              </c:layout>
              <c:showVal val="1"/>
            </c:dLbl>
            <c:dLbl>
              <c:idx val="4"/>
              <c:layout>
                <c:manualLayout>
                  <c:x val="-5.6436994761136575E-3"/>
                  <c:y val="4.3360130121360852E-3"/>
                </c:manualLayout>
              </c:layout>
              <c:showVal val="1"/>
            </c:dLbl>
            <c:dLbl>
              <c:idx val="8"/>
              <c:layout>
                <c:manualLayout>
                  <c:x val="1.1287398952227285E-2"/>
                  <c:y val="8.6720260242721444E-3"/>
                </c:manualLayout>
              </c:layout>
              <c:showVal val="1"/>
            </c:dLbl>
            <c:txPr>
              <a:bodyPr/>
              <a:lstStyle/>
              <a:p>
                <a:pPr>
                  <a:defRPr sz="1100"/>
                </a:pPr>
                <a:endParaRPr lang="ru-RU"/>
              </a:p>
            </c:txPr>
            <c:showVal val="1"/>
          </c:dLbls>
          <c:cat>
            <c:strRef>
              <c:f>Лист1!$A$2:$A$10</c:f>
              <c:strCache>
                <c:ptCount val="9"/>
                <c:pt idx="0">
                  <c:v>на 01.01.2016г</c:v>
                </c:pt>
                <c:pt idx="1">
                  <c:v>на 01.01.2017г</c:v>
                </c:pt>
                <c:pt idx="2">
                  <c:v>на 01.01.2018г</c:v>
                </c:pt>
                <c:pt idx="3">
                  <c:v>на 01.01.2019г</c:v>
                </c:pt>
                <c:pt idx="4">
                  <c:v>на 01.01.2020г</c:v>
                </c:pt>
                <c:pt idx="5">
                  <c:v>на 01.01.2021г</c:v>
                </c:pt>
                <c:pt idx="6">
                  <c:v>на 01.01.2022г</c:v>
                </c:pt>
                <c:pt idx="7">
                  <c:v>на 01.01.2023г</c:v>
                </c:pt>
                <c:pt idx="8">
                  <c:v>на 01.01.2024г</c:v>
                </c:pt>
              </c:strCache>
            </c:strRef>
          </c:cat>
          <c:val>
            <c:numRef>
              <c:f>Лист1!$B$2:$B$10</c:f>
              <c:numCache>
                <c:formatCode>#,##0</c:formatCode>
                <c:ptCount val="9"/>
                <c:pt idx="0">
                  <c:v>15587</c:v>
                </c:pt>
                <c:pt idx="1">
                  <c:v>15218</c:v>
                </c:pt>
                <c:pt idx="2">
                  <c:v>14877</c:v>
                </c:pt>
                <c:pt idx="3">
                  <c:v>14485</c:v>
                </c:pt>
                <c:pt idx="4">
                  <c:v>14259</c:v>
                </c:pt>
                <c:pt idx="5">
                  <c:v>14071</c:v>
                </c:pt>
                <c:pt idx="6">
                  <c:v>13690</c:v>
                </c:pt>
                <c:pt idx="7">
                  <c:v>13971</c:v>
                </c:pt>
                <c:pt idx="8">
                  <c:v>13736</c:v>
                </c:pt>
              </c:numCache>
            </c:numRef>
          </c:val>
        </c:ser>
        <c:shape val="box"/>
        <c:axId val="81012992"/>
        <c:axId val="81035648"/>
        <c:axId val="0"/>
      </c:bar3DChart>
      <c:catAx>
        <c:axId val="81012992"/>
        <c:scaling>
          <c:orientation val="minMax"/>
        </c:scaling>
        <c:axPos val="b"/>
        <c:tickLblPos val="nextTo"/>
        <c:txPr>
          <a:bodyPr/>
          <a:lstStyle/>
          <a:p>
            <a:pPr>
              <a:defRPr sz="1000">
                <a:latin typeface="Times New Roman" pitchFamily="18" charset="0"/>
                <a:cs typeface="Times New Roman" pitchFamily="18" charset="0"/>
              </a:defRPr>
            </a:pPr>
            <a:endParaRPr lang="ru-RU"/>
          </a:p>
        </c:txPr>
        <c:crossAx val="81035648"/>
        <c:crosses val="autoZero"/>
        <c:auto val="1"/>
        <c:lblAlgn val="ctr"/>
        <c:lblOffset val="100"/>
      </c:catAx>
      <c:valAx>
        <c:axId val="81035648"/>
        <c:scaling>
          <c:orientation val="minMax"/>
        </c:scaling>
        <c:axPos val="l"/>
        <c:majorGridlines/>
        <c:numFmt formatCode="#,##0" sourceLinked="1"/>
        <c:tickLblPos val="nextTo"/>
        <c:txPr>
          <a:bodyPr/>
          <a:lstStyle/>
          <a:p>
            <a:pPr>
              <a:defRPr sz="1100"/>
            </a:pPr>
            <a:endParaRPr lang="ru-RU"/>
          </a:p>
        </c:txPr>
        <c:crossAx val="81012992"/>
        <c:crosses val="autoZero"/>
        <c:crossBetween val="between"/>
      </c:valAx>
    </c:plotArea>
    <c:plotVisOnly val="1"/>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2026 год</c:v>
                </c:pt>
              </c:strCache>
            </c:strRef>
          </c:tx>
          <c:spPr>
            <a:scene3d>
              <a:camera prst="orthographicFront"/>
              <a:lightRig rig="threePt" dir="t"/>
            </a:scene3d>
            <a:sp3d/>
          </c:spPr>
          <c:explosion val="25"/>
          <c:dLbls>
            <c:dLbl>
              <c:idx val="3"/>
              <c:layout>
                <c:manualLayout>
                  <c:x val="5.5749722176989668E-2"/>
                  <c:y val="7.2210941839887743E-2"/>
                </c:manualLayout>
              </c:layout>
              <c:showPercent val="1"/>
            </c:dLbl>
            <c:showPercent val="1"/>
          </c:dLbls>
          <c:cat>
            <c:strRef>
              <c:f>Лист1!$A$2:$A$5</c:f>
              <c:strCache>
                <c:ptCount val="4"/>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 </c:v>
                </c:pt>
                <c:pt idx="3">
                  <c:v>ГОСУДАРСТВЕННАЯ ПОШЛИНА</c:v>
                </c:pt>
              </c:strCache>
            </c:strRef>
          </c:cat>
          <c:val>
            <c:numRef>
              <c:f>Лист1!$B$2:$B$5</c:f>
              <c:numCache>
                <c:formatCode>#,##0</c:formatCode>
                <c:ptCount val="4"/>
                <c:pt idx="0">
                  <c:v>148896</c:v>
                </c:pt>
                <c:pt idx="1">
                  <c:v>12875</c:v>
                </c:pt>
                <c:pt idx="2">
                  <c:v>7041</c:v>
                </c:pt>
                <c:pt idx="3">
                  <c:v>1865</c:v>
                </c:pt>
              </c:numCache>
            </c:numRef>
          </c:val>
        </c:ser>
        <c:dLbls>
          <c:showPercent val="1"/>
        </c:dLbls>
        <c:firstSliceAng val="0"/>
      </c:pieChart>
    </c:plotArea>
    <c:plotVisOnly val="1"/>
    <c:dispBlanksAs val="zero"/>
  </c:chart>
  <c:spPr>
    <a:solidFill>
      <a:sysClr val="window" lastClr="FFFFFF"/>
    </a:solidFill>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2025 год</c:v>
                </c:pt>
              </c:strCache>
            </c:strRef>
          </c:tx>
          <c:spPr>
            <a:scene3d>
              <a:camera prst="orthographicFront"/>
              <a:lightRig rig="threePt" dir="t"/>
            </a:scene3d>
            <a:sp3d/>
          </c:spPr>
          <c:explosion val="25"/>
          <c:dLbls>
            <c:dLbl>
              <c:idx val="2"/>
              <c:layout>
                <c:manualLayout>
                  <c:x val="1.4501174039449977E-2"/>
                  <c:y val="8.2118760323637283E-2"/>
                </c:manualLayout>
              </c:layout>
              <c:showPercent val="1"/>
            </c:dLbl>
            <c:dLbl>
              <c:idx val="3"/>
              <c:layout>
                <c:manualLayout>
                  <c:x val="2.4348267299584111E-2"/>
                  <c:y val="6.5003919482628333E-2"/>
                </c:manualLayout>
              </c:layout>
              <c:showPercent val="1"/>
            </c:dLbl>
            <c:showPercent val="1"/>
          </c:dLbls>
          <c:cat>
            <c:strRef>
              <c:f>Лист1!$A$2:$A$5</c:f>
              <c:strCache>
                <c:ptCount val="4"/>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 </c:v>
                </c:pt>
                <c:pt idx="3">
                  <c:v>ГОСУДАРСТВЕННАЯ ПОШЛИНА</c:v>
                </c:pt>
              </c:strCache>
            </c:strRef>
          </c:cat>
          <c:val>
            <c:numRef>
              <c:f>Лист1!$B$2:$B$5</c:f>
              <c:numCache>
                <c:formatCode>#,##0</c:formatCode>
                <c:ptCount val="4"/>
                <c:pt idx="0">
                  <c:v>135482</c:v>
                </c:pt>
                <c:pt idx="1">
                  <c:v>12712</c:v>
                </c:pt>
                <c:pt idx="2">
                  <c:v>5899</c:v>
                </c:pt>
                <c:pt idx="3">
                  <c:v>1865</c:v>
                </c:pt>
              </c:numCache>
            </c:numRef>
          </c:val>
        </c:ser>
        <c:dLbls>
          <c:showPercent val="1"/>
        </c:dLbls>
        <c:firstSliceAng val="0"/>
      </c:pieChart>
    </c:plotArea>
    <c:legend>
      <c:legendPos val="r"/>
      <c:layout>
        <c:manualLayout>
          <c:xMode val="edge"/>
          <c:yMode val="edge"/>
          <c:x val="0.54149338650934431"/>
          <c:y val="6.522506771041707E-2"/>
          <c:w val="0.43426435892280574"/>
          <c:h val="0.83514150325705405"/>
        </c:manualLayout>
      </c:layout>
      <c:txPr>
        <a:bodyPr/>
        <a:lstStyle/>
        <a:p>
          <a:pPr>
            <a:defRPr sz="800"/>
          </a:pPr>
          <a:endParaRPr lang="ru-RU"/>
        </a:p>
      </c:txPr>
    </c:legend>
    <c:plotVisOnly val="1"/>
    <c:dispBlanksAs val="zero"/>
  </c:chart>
  <c:spPr>
    <a:solidFill>
      <a:sysClr val="window" lastClr="FFFFFF"/>
    </a:solidFill>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2027 год</c:v>
                </c:pt>
              </c:strCache>
            </c:strRef>
          </c:tx>
          <c:spPr>
            <a:scene3d>
              <a:camera prst="orthographicFront"/>
              <a:lightRig rig="threePt" dir="t"/>
            </a:scene3d>
            <a:sp3d/>
          </c:spPr>
          <c:explosion val="25"/>
          <c:dLbls>
            <c:dLbl>
              <c:idx val="2"/>
              <c:layout>
                <c:manualLayout>
                  <c:x val="2.3962683079679633E-2"/>
                  <c:y val="8.8200562653934847E-2"/>
                </c:manualLayout>
              </c:layout>
              <c:showPercent val="1"/>
            </c:dLbl>
            <c:dLbl>
              <c:idx val="3"/>
              <c:layout>
                <c:manualLayout>
                  <c:x val="4.3704384867351419E-2"/>
                  <c:y val="6.9135438224718543E-2"/>
                </c:manualLayout>
              </c:layout>
              <c:showPercent val="1"/>
            </c:dLbl>
            <c:showPercent val="1"/>
          </c:dLbls>
          <c:cat>
            <c:numRef>
              <c:f>Лист1!$A$2:$A$5</c:f>
              <c:numCache>
                <c:formatCode>General</c:formatCode>
                <c:ptCount val="4"/>
              </c:numCache>
            </c:numRef>
          </c:cat>
          <c:val>
            <c:numRef>
              <c:f>Лист1!$B$2:$B$5</c:f>
              <c:numCache>
                <c:formatCode>#,##0.000</c:formatCode>
                <c:ptCount val="4"/>
                <c:pt idx="0">
                  <c:v>159945</c:v>
                </c:pt>
                <c:pt idx="1">
                  <c:v>16920</c:v>
                </c:pt>
                <c:pt idx="2">
                  <c:v>6390</c:v>
                </c:pt>
                <c:pt idx="3">
                  <c:v>1865</c:v>
                </c:pt>
              </c:numCache>
            </c:numRef>
          </c:val>
        </c:ser>
        <c:dLbls>
          <c:showPercent val="1"/>
        </c:dLbls>
        <c:firstSliceAng val="0"/>
      </c:pieChart>
    </c:plotArea>
    <c:plotVisOnly val="1"/>
    <c:dispBlanksAs val="zero"/>
  </c:chart>
  <c:spPr>
    <a:solidFill>
      <a:sysClr val="window" lastClr="FFFFFF"/>
    </a:solidFill>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2026 год</c:v>
                </c:pt>
              </c:strCache>
            </c:strRef>
          </c:tx>
          <c:spPr>
            <a:scene3d>
              <a:camera prst="orthographicFront"/>
              <a:lightRig rig="threePt" dir="t"/>
            </a:scene3d>
            <a:sp3d/>
          </c:spPr>
          <c:explosion val="25"/>
          <c:dLbls>
            <c:showPercent val="1"/>
          </c:dLbls>
          <c:cat>
            <c:numRef>
              <c:f>Лист1!$A$2:$A$6</c:f>
              <c:numCache>
                <c:formatCode>General</c:formatCode>
                <c:ptCount val="5"/>
              </c:numCache>
            </c:numRef>
          </c:cat>
          <c:val>
            <c:numRef>
              <c:f>Лист1!$B$2:$B$6</c:f>
              <c:numCache>
                <c:formatCode>#,##0</c:formatCode>
                <c:ptCount val="5"/>
                <c:pt idx="0">
                  <c:v>25513</c:v>
                </c:pt>
                <c:pt idx="1">
                  <c:v>38</c:v>
                </c:pt>
                <c:pt idx="2">
                  <c:v>8883</c:v>
                </c:pt>
                <c:pt idx="3">
                  <c:v>65</c:v>
                </c:pt>
                <c:pt idx="4">
                  <c:v>230</c:v>
                </c:pt>
              </c:numCache>
            </c:numRef>
          </c:val>
        </c:ser>
        <c:dLbls>
          <c:showPercent val="1"/>
        </c:dLbls>
        <c:firstSliceAng val="0"/>
      </c:pieChart>
    </c:plotArea>
    <c:plotVisOnly val="1"/>
    <c:dispBlanksAs val="zero"/>
  </c:chart>
  <c:spPr>
    <a:solidFill>
      <a:sysClr val="window" lastClr="FFFFFF"/>
    </a:solidFill>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2025 год</c:v>
                </c:pt>
              </c:strCache>
            </c:strRef>
          </c:tx>
          <c:spPr>
            <a:scene3d>
              <a:camera prst="orthographicFront"/>
              <a:lightRig rig="threePt" dir="t"/>
            </a:scene3d>
            <a:sp3d/>
          </c:spPr>
          <c:explosion val="25"/>
          <c:dLbls>
            <c:showPercent val="1"/>
          </c:dLbls>
          <c:cat>
            <c:strRef>
              <c:f>Лист1!$A$2:$A$7</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ШТРАФЫ, САНКЦИИ, ВОЗМЕЩЕНИЕ УЩЕРБА </c:v>
                </c:pt>
                <c:pt idx="5">
                  <c:v>ПРОЧИЕ НЕНАЛОГОВЫЕ ДОХОДЫ</c:v>
                </c:pt>
              </c:strCache>
            </c:strRef>
          </c:cat>
          <c:val>
            <c:numRef>
              <c:f>Лист1!$B$2:$B$7</c:f>
              <c:numCache>
                <c:formatCode>#,##0</c:formatCode>
                <c:ptCount val="6"/>
                <c:pt idx="0">
                  <c:v>25513</c:v>
                </c:pt>
                <c:pt idx="1">
                  <c:v>38</c:v>
                </c:pt>
                <c:pt idx="2">
                  <c:v>8883</c:v>
                </c:pt>
                <c:pt idx="3">
                  <c:v>65</c:v>
                </c:pt>
                <c:pt idx="4">
                  <c:v>230</c:v>
                </c:pt>
                <c:pt idx="5">
                  <c:v>159</c:v>
                </c:pt>
              </c:numCache>
            </c:numRef>
          </c:val>
        </c:ser>
        <c:dLbls>
          <c:showPercent val="1"/>
        </c:dLbls>
        <c:firstSliceAng val="0"/>
      </c:pieChart>
    </c:plotArea>
    <c:legend>
      <c:legendPos val="r"/>
      <c:layout>
        <c:manualLayout>
          <c:xMode val="edge"/>
          <c:yMode val="edge"/>
          <c:x val="0.54149338650934431"/>
          <c:y val="6.522506771041707E-2"/>
          <c:w val="0.43426435892280585"/>
          <c:h val="0.83514150325705405"/>
        </c:manualLayout>
      </c:layout>
      <c:txPr>
        <a:bodyPr/>
        <a:lstStyle/>
        <a:p>
          <a:pPr>
            <a:defRPr sz="800"/>
          </a:pPr>
          <a:endParaRPr lang="ru-RU"/>
        </a:p>
      </c:txPr>
    </c:legend>
    <c:plotVisOnly val="1"/>
    <c:dispBlanksAs val="zero"/>
  </c:chart>
  <c:spPr>
    <a:solidFill>
      <a:sysClr val="window" lastClr="FFFFFF"/>
    </a:solidFill>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2027 год</c:v>
                </c:pt>
              </c:strCache>
            </c:strRef>
          </c:tx>
          <c:spPr>
            <a:scene3d>
              <a:camera prst="orthographicFront"/>
              <a:lightRig rig="threePt" dir="t"/>
            </a:scene3d>
            <a:sp3d/>
          </c:spPr>
          <c:explosion val="25"/>
          <c:dLbls>
            <c:showPercent val="1"/>
          </c:dLbls>
          <c:cat>
            <c:numRef>
              <c:f>Лист1!$A$2:$A$6</c:f>
              <c:numCache>
                <c:formatCode>General</c:formatCode>
                <c:ptCount val="5"/>
              </c:numCache>
            </c:numRef>
          </c:cat>
          <c:val>
            <c:numRef>
              <c:f>Лист1!$B$2:$B$6</c:f>
              <c:numCache>
                <c:formatCode>#,##0.000</c:formatCode>
                <c:ptCount val="5"/>
                <c:pt idx="0">
                  <c:v>25513</c:v>
                </c:pt>
                <c:pt idx="1">
                  <c:v>38</c:v>
                </c:pt>
                <c:pt idx="2">
                  <c:v>8883</c:v>
                </c:pt>
                <c:pt idx="3">
                  <c:v>65</c:v>
                </c:pt>
                <c:pt idx="4">
                  <c:v>230</c:v>
                </c:pt>
              </c:numCache>
            </c:numRef>
          </c:val>
        </c:ser>
        <c:dLbls>
          <c:showPercent val="1"/>
        </c:dLbls>
        <c:firstSliceAng val="0"/>
      </c:pieChart>
    </c:plotArea>
    <c:plotVisOnly val="1"/>
    <c:dispBlanksAs val="zero"/>
  </c:chart>
  <c:spPr>
    <a:solidFill>
      <a:sysClr val="window" lastClr="FFFFFF"/>
    </a:solidFill>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2026 год</c:v>
                </c:pt>
              </c:strCache>
            </c:strRef>
          </c:tx>
          <c:spPr>
            <a:scene3d>
              <a:camera prst="orthographicFront"/>
              <a:lightRig rig="threePt" dir="t"/>
            </a:scene3d>
            <a:sp3d/>
          </c:spPr>
          <c:explosion val="25"/>
          <c:dLbls>
            <c:dLbl>
              <c:idx val="0"/>
              <c:layout>
                <c:manualLayout>
                  <c:x val="-6.1304182628991302E-2"/>
                  <c:y val="-2.4227854554777716E-3"/>
                </c:manualLayout>
              </c:layout>
              <c:showPercent val="1"/>
            </c:dLbl>
            <c:dLbl>
              <c:idx val="1"/>
              <c:layout>
                <c:manualLayout>
                  <c:x val="1.3267227169233503E-2"/>
                  <c:y val="-7.261357290311383E-3"/>
                </c:manualLayout>
              </c:layout>
              <c:showPercent val="1"/>
            </c:dLbl>
            <c:dLbl>
              <c:idx val="3"/>
              <c:layout>
                <c:manualLayout>
                  <c:x val="0.10941741443194121"/>
                  <c:y val="4.432625419760395E-2"/>
                </c:manualLayout>
              </c:layout>
              <c:showPercent val="1"/>
            </c:dLbl>
            <c:showPercent val="1"/>
          </c:dLbls>
          <c:cat>
            <c:numRef>
              <c:f>Лист1!$A$2:$A$5</c:f>
              <c:numCache>
                <c:formatCode>General</c:formatCode>
                <c:ptCount val="4"/>
              </c:numCache>
            </c:numRef>
          </c:cat>
          <c:val>
            <c:numRef>
              <c:f>Лист1!$B$2:$B$5</c:f>
              <c:numCache>
                <c:formatCode>#,##0</c:formatCode>
                <c:ptCount val="4"/>
                <c:pt idx="0">
                  <c:v>1037</c:v>
                </c:pt>
                <c:pt idx="1">
                  <c:v>1183</c:v>
                </c:pt>
                <c:pt idx="2">
                  <c:v>337735</c:v>
                </c:pt>
                <c:pt idx="3">
                  <c:v>1765</c:v>
                </c:pt>
              </c:numCache>
            </c:numRef>
          </c:val>
        </c:ser>
        <c:dLbls>
          <c:showPercent val="1"/>
        </c:dLbls>
        <c:firstSliceAng val="0"/>
      </c:pieChart>
    </c:plotArea>
    <c:plotVisOnly val="1"/>
    <c:dispBlanksAs val="zero"/>
  </c:chart>
  <c:spPr>
    <a:solidFill>
      <a:sysClr val="window" lastClr="FFFFFF"/>
    </a:solidFill>
  </c:sp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2025 год</c:v>
                </c:pt>
              </c:strCache>
            </c:strRef>
          </c:tx>
          <c:spPr>
            <a:scene3d>
              <a:camera prst="orthographicFront"/>
              <a:lightRig rig="threePt" dir="t"/>
            </a:scene3d>
            <a:sp3d/>
          </c:spPr>
          <c:explosion val="25"/>
          <c:dLbls>
            <c:showPercent val="1"/>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c:formatCode>
                <c:ptCount val="4"/>
                <c:pt idx="0">
                  <c:v>1026</c:v>
                </c:pt>
                <c:pt idx="1">
                  <c:v>46533</c:v>
                </c:pt>
                <c:pt idx="2">
                  <c:v>343690</c:v>
                </c:pt>
                <c:pt idx="3">
                  <c:v>1766</c:v>
                </c:pt>
              </c:numCache>
            </c:numRef>
          </c:val>
        </c:ser>
        <c:dLbls>
          <c:showPercent val="1"/>
        </c:dLbls>
        <c:firstSliceAng val="0"/>
      </c:pieChart>
    </c:plotArea>
    <c:legend>
      <c:legendPos val="r"/>
      <c:layout>
        <c:manualLayout>
          <c:xMode val="edge"/>
          <c:yMode val="edge"/>
          <c:x val="0.54149338650934431"/>
          <c:y val="6.522506771041707E-2"/>
          <c:w val="0.4342643589228059"/>
          <c:h val="0.83514150325705405"/>
        </c:manualLayout>
      </c:layout>
      <c:txPr>
        <a:bodyPr/>
        <a:lstStyle/>
        <a:p>
          <a:pPr>
            <a:defRPr sz="800"/>
          </a:pPr>
          <a:endParaRPr lang="ru-RU"/>
        </a:p>
      </c:txPr>
    </c:legend>
    <c:plotVisOnly val="1"/>
    <c:dispBlanksAs val="zero"/>
  </c:chart>
  <c:spPr>
    <a:solidFill>
      <a:sysClr val="window" lastClr="FFFFFF"/>
    </a:solidFill>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2027 год</c:v>
                </c:pt>
              </c:strCache>
            </c:strRef>
          </c:tx>
          <c:spPr>
            <a:scene3d>
              <a:camera prst="orthographicFront"/>
              <a:lightRig rig="threePt" dir="t"/>
            </a:scene3d>
            <a:sp3d/>
          </c:spPr>
          <c:explosion val="25"/>
          <c:dLbls>
            <c:dLbl>
              <c:idx val="0"/>
              <c:layout>
                <c:manualLayout>
                  <c:x val="2.8827579374907132E-2"/>
                  <c:y val="-3.6000376155475799E-3"/>
                </c:manualLayout>
              </c:layout>
              <c:showPercent val="1"/>
            </c:dLbl>
            <c:dLbl>
              <c:idx val="1"/>
              <c:layout>
                <c:manualLayout>
                  <c:x val="-5.4363708605848826E-2"/>
                  <c:y val="-3.73319952535497E-3"/>
                </c:manualLayout>
              </c:layout>
              <c:showPercent val="1"/>
            </c:dLbl>
            <c:dLbl>
              <c:idx val="3"/>
              <c:layout>
                <c:manualLayout>
                  <c:x val="9.5774280871848E-2"/>
                  <c:y val="4.6502579608209672E-2"/>
                </c:manualLayout>
              </c:layout>
              <c:showPercent val="1"/>
            </c:dLbl>
            <c:showPercent val="1"/>
          </c:dLbls>
          <c:cat>
            <c:numRef>
              <c:f>Лист1!$A$2:$A$5</c:f>
              <c:numCache>
                <c:formatCode>General</c:formatCode>
                <c:ptCount val="4"/>
              </c:numCache>
            </c:numRef>
          </c:cat>
          <c:val>
            <c:numRef>
              <c:f>Лист1!$B$2:$B$5</c:f>
              <c:numCache>
                <c:formatCode>#,##0.000</c:formatCode>
                <c:ptCount val="4"/>
                <c:pt idx="0">
                  <c:v>879</c:v>
                </c:pt>
                <c:pt idx="1">
                  <c:v>1183</c:v>
                </c:pt>
                <c:pt idx="2">
                  <c:v>337286</c:v>
                </c:pt>
                <c:pt idx="3">
                  <c:v>1765</c:v>
                </c:pt>
              </c:numCache>
            </c:numRef>
          </c:val>
        </c:ser>
        <c:dLbls>
          <c:showPercent val="1"/>
        </c:dLbls>
        <c:firstSliceAng val="0"/>
      </c:pieChart>
    </c:plotArea>
    <c:plotVisOnly val="1"/>
    <c:dispBlanksAs val="zero"/>
  </c:chart>
  <c:spPr>
    <a:solidFill>
      <a:sysClr val="window" lastClr="FFFFFF"/>
    </a:solidFill>
  </c:sp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0323982495416777"/>
          <c:y val="9.0612664128335033E-2"/>
        </c:manualLayout>
      </c:layout>
      <c:txPr>
        <a:bodyPr/>
        <a:lstStyle/>
        <a:p>
          <a:pPr>
            <a:defRPr sz="800" b="0"/>
          </a:pPr>
          <a:endParaRPr lang="ru-RU"/>
        </a:p>
      </c:txPr>
    </c:title>
    <c:view3D>
      <c:rAngAx val="1"/>
    </c:view3D>
    <c:plotArea>
      <c:layout/>
      <c:bar3DChart>
        <c:barDir val="col"/>
        <c:grouping val="clustered"/>
        <c:ser>
          <c:idx val="0"/>
          <c:order val="0"/>
          <c:tx>
            <c:strRef>
              <c:f>Лист1!$B$1</c:f>
              <c:strCache>
                <c:ptCount val="1"/>
                <c:pt idx="0">
                  <c:v>тыс.руб.</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w="9525" cap="flat" cmpd="sng" algn="ctr">
              <a:solidFill>
                <a:schemeClr val="accent6">
                  <a:shade val="60000"/>
                  <a:satMod val="300000"/>
                </a:schemeClr>
              </a:solidFill>
              <a:prstDash val="solid"/>
            </a:ln>
            <a:effectLst>
              <a:glow rad="70000">
                <a:schemeClr val="accent6">
                  <a:tint val="30000"/>
                  <a:shade val="95000"/>
                  <a:satMod val="300000"/>
                  <a:alpha val="50000"/>
                </a:schemeClr>
              </a:glow>
            </a:effectLst>
          </c:spPr>
          <c:dLbls>
            <c:dLbl>
              <c:idx val="0"/>
              <c:layout>
                <c:manualLayout>
                  <c:x val="0"/>
                  <c:y val="-3.333310003079594E-2"/>
                </c:manualLayout>
              </c:layout>
              <c:showVal val="1"/>
            </c:dLbl>
            <c:dLbl>
              <c:idx val="1"/>
              <c:layout>
                <c:manualLayout>
                  <c:x val="1.2260545275683805E-2"/>
                  <c:y val="-2.2222504129454916E-2"/>
                </c:manualLayout>
              </c:layout>
              <c:showVal val="1"/>
            </c:dLbl>
            <c:dLbl>
              <c:idx val="2"/>
              <c:layout>
                <c:manualLayout>
                  <c:x val="6.1302726378419034E-3"/>
                  <c:y val="-3.333310003079594E-2"/>
                </c:manualLayout>
              </c:layout>
              <c:showVal val="1"/>
            </c:dLbl>
            <c:dLbl>
              <c:idx val="3"/>
              <c:layout>
                <c:manualLayout>
                  <c:x val="0"/>
                  <c:y val="0"/>
                </c:manualLayout>
              </c:layout>
              <c:showVal val="1"/>
            </c:dLbl>
            <c:showVal val="1"/>
          </c:dLbls>
          <c:cat>
            <c:strRef>
              <c:f>Лист1!$A$2:$A$4</c:f>
              <c:strCache>
                <c:ptCount val="3"/>
                <c:pt idx="0">
                  <c:v>2025 год </c:v>
                </c:pt>
                <c:pt idx="1">
                  <c:v>2026 год </c:v>
                </c:pt>
                <c:pt idx="2">
                  <c:v>2027 год </c:v>
                </c:pt>
              </c:strCache>
            </c:strRef>
          </c:cat>
          <c:val>
            <c:numRef>
              <c:f>Лист1!$B$2:$B$4</c:f>
              <c:numCache>
                <c:formatCode>#,##0</c:formatCode>
                <c:ptCount val="3"/>
                <c:pt idx="0">
                  <c:v>389407</c:v>
                </c:pt>
                <c:pt idx="1">
                  <c:v>382806</c:v>
                </c:pt>
                <c:pt idx="2">
                  <c:v>386968</c:v>
                </c:pt>
              </c:numCache>
            </c:numRef>
          </c:val>
        </c:ser>
        <c:shape val="cone"/>
        <c:axId val="153224704"/>
        <c:axId val="153226240"/>
        <c:axId val="0"/>
      </c:bar3DChart>
      <c:catAx>
        <c:axId val="153224704"/>
        <c:scaling>
          <c:orientation val="minMax"/>
        </c:scaling>
        <c:axPos val="b"/>
        <c:tickLblPos val="nextTo"/>
        <c:crossAx val="153226240"/>
        <c:crosses val="autoZero"/>
        <c:auto val="1"/>
        <c:lblAlgn val="ctr"/>
        <c:lblOffset val="100"/>
      </c:catAx>
      <c:valAx>
        <c:axId val="153226240"/>
        <c:scaling>
          <c:orientation val="minMax"/>
        </c:scaling>
        <c:axPos val="l"/>
        <c:majorGridlines/>
        <c:numFmt formatCode="#,##0" sourceLinked="1"/>
        <c:tickLblPos val="nextTo"/>
        <c:crossAx val="153224704"/>
        <c:crosses val="autoZero"/>
        <c:crossBetween val="between"/>
      </c:valAx>
    </c:plotArea>
    <c:plotVisOnly val="1"/>
  </c:chart>
  <c:spPr>
    <a:solidFill>
      <a:schemeClr val="bg1"/>
    </a:solidFill>
    <a:ln w="9525" cap="flat" cmpd="sng" algn="ctr">
      <a:solidFill>
        <a:schemeClr val="dk1">
          <a:shade val="60000"/>
          <a:satMod val="300000"/>
        </a:schemeClr>
      </a:solidFill>
      <a:prstDash val="solid"/>
    </a:ln>
    <a:effectLst>
      <a:glow rad="63500">
        <a:schemeClr val="dk1">
          <a:tint val="30000"/>
          <a:shade val="95000"/>
          <a:satMod val="300000"/>
          <a:alpha val="50000"/>
        </a:schemeClr>
      </a:glow>
    </a:effectLst>
  </c:spPr>
  <c:txPr>
    <a:bodyPr/>
    <a:lstStyle/>
    <a:p>
      <a:pPr>
        <a:defRPr sz="800">
          <a:solidFill>
            <a:schemeClr val="dk1"/>
          </a:solidFill>
          <a:latin typeface="+mn-lt"/>
          <a:ea typeface="+mn-ea"/>
          <a:cs typeface="+mn-cs"/>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000"/>
          </a:pPr>
          <a:endParaRPr lang="ru-RU"/>
        </a:p>
      </c:txPr>
    </c:title>
    <c:plotArea>
      <c:layout>
        <c:manualLayout>
          <c:layoutTarget val="inner"/>
          <c:xMode val="edge"/>
          <c:yMode val="edge"/>
          <c:x val="0.18835358560256271"/>
          <c:y val="0.16247564820334437"/>
          <c:w val="0.7087657877436041"/>
          <c:h val="0.68395938704146408"/>
        </c:manualLayout>
      </c:layout>
      <c:lineChart>
        <c:grouping val="stacked"/>
        <c:ser>
          <c:idx val="0"/>
          <c:order val="0"/>
          <c:tx>
            <c:strRef>
              <c:f>Лист1!$B$1</c:f>
              <c:strCache>
                <c:ptCount val="1"/>
                <c:pt idx="0">
                  <c:v>Среднемесячная заработная плата, тыс.руб.</c:v>
                </c:pt>
              </c:strCache>
            </c:strRef>
          </c:tx>
          <c:spPr>
            <a:ln>
              <a:solidFill>
                <a:schemeClr val="accent4">
                  <a:lumMod val="75000"/>
                </a:schemeClr>
              </a:solidFill>
            </a:ln>
          </c:spPr>
          <c:marker>
            <c:spPr>
              <a:ln>
                <a:solidFill>
                  <a:schemeClr val="accent4">
                    <a:lumMod val="75000"/>
                  </a:schemeClr>
                </a:solidFill>
              </a:ln>
            </c:spPr>
          </c:marker>
          <c:dLbls>
            <c:dLbl>
              <c:idx val="0"/>
              <c:layout>
                <c:manualLayout>
                  <c:x val="6.1302252930199534E-3"/>
                  <c:y val="2.9268247715386692E-2"/>
                </c:manualLayout>
              </c:layout>
              <c:showVal val="1"/>
            </c:dLbl>
            <c:dLbl>
              <c:idx val="1"/>
              <c:layout>
                <c:manualLayout>
                  <c:x val="-9.195337939530002E-3"/>
                  <c:y val="4.3902371573079975E-2"/>
                </c:manualLayout>
              </c:layout>
              <c:showVal val="1"/>
            </c:dLbl>
            <c:dLbl>
              <c:idx val="2"/>
              <c:layout>
                <c:manualLayout>
                  <c:x val="3.0651126465099333E-3"/>
                  <c:y val="1.9512165143591123E-2"/>
                </c:manualLayout>
              </c:layout>
              <c:showVal val="1"/>
            </c:dLbl>
            <c:txPr>
              <a:bodyPr/>
              <a:lstStyle/>
              <a:p>
                <a:pPr>
                  <a:defRPr sz="800"/>
                </a:pPr>
                <a:endParaRPr lang="ru-RU"/>
              </a:p>
            </c:txPr>
            <c:showVal val="1"/>
          </c:dLbls>
          <c:cat>
            <c:strRef>
              <c:f>Лист1!$A$2:$A$5</c:f>
              <c:strCache>
                <c:ptCount val="4"/>
                <c:pt idx="0">
                  <c:v>2024 год</c:v>
                </c:pt>
                <c:pt idx="1">
                  <c:v>2025 год</c:v>
                </c:pt>
                <c:pt idx="2">
                  <c:v>2026 год</c:v>
                </c:pt>
                <c:pt idx="3">
                  <c:v>2027 год</c:v>
                </c:pt>
              </c:strCache>
            </c:strRef>
          </c:cat>
          <c:val>
            <c:numRef>
              <c:f>Лист1!$B$2:$B$5</c:f>
              <c:numCache>
                <c:formatCode>#,##0.0</c:formatCode>
                <c:ptCount val="4"/>
                <c:pt idx="0">
                  <c:v>58.6</c:v>
                </c:pt>
                <c:pt idx="1">
                  <c:v>64.400000000000006</c:v>
                </c:pt>
                <c:pt idx="2">
                  <c:v>71.3</c:v>
                </c:pt>
                <c:pt idx="3">
                  <c:v>76.3</c:v>
                </c:pt>
              </c:numCache>
            </c:numRef>
          </c:val>
        </c:ser>
        <c:marker val="1"/>
        <c:axId val="166540032"/>
        <c:axId val="166541568"/>
      </c:lineChart>
      <c:catAx>
        <c:axId val="166540032"/>
        <c:scaling>
          <c:orientation val="minMax"/>
        </c:scaling>
        <c:axPos val="b"/>
        <c:tickLblPos val="nextTo"/>
        <c:txPr>
          <a:bodyPr/>
          <a:lstStyle/>
          <a:p>
            <a:pPr>
              <a:defRPr sz="1000"/>
            </a:pPr>
            <a:endParaRPr lang="ru-RU"/>
          </a:p>
        </c:txPr>
        <c:crossAx val="166541568"/>
        <c:crosses val="autoZero"/>
        <c:auto val="1"/>
        <c:lblAlgn val="ctr"/>
        <c:lblOffset val="100"/>
      </c:catAx>
      <c:valAx>
        <c:axId val="166541568"/>
        <c:scaling>
          <c:orientation val="minMax"/>
        </c:scaling>
        <c:axPos val="l"/>
        <c:majorGridlines/>
        <c:numFmt formatCode="#,##0.0" sourceLinked="1"/>
        <c:tickLblPos val="nextTo"/>
        <c:txPr>
          <a:bodyPr/>
          <a:lstStyle/>
          <a:p>
            <a:pPr>
              <a:defRPr sz="1000"/>
            </a:pPr>
            <a:endParaRPr lang="ru-RU"/>
          </a:p>
        </c:txPr>
        <c:crossAx val="166540032"/>
        <c:crosses val="autoZero"/>
        <c:crossBetween val="between"/>
      </c:valAx>
    </c:plotArea>
    <c:plotVisOnly val="1"/>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9.1254593175856616E-2"/>
          <c:y val="3.8343958205360032E-2"/>
          <c:w val="0.65874540682417493"/>
          <c:h val="0.82547103782302"/>
        </c:manualLayout>
      </c:layout>
      <c:bar3DChart>
        <c:barDir val="bar"/>
        <c:grouping val="percentStacked"/>
        <c:ser>
          <c:idx val="0"/>
          <c:order val="0"/>
          <c:tx>
            <c:strRef>
              <c:f>Лист1!$B$1</c:f>
              <c:strCache>
                <c:ptCount val="1"/>
                <c:pt idx="0">
                  <c:v>Дошкольное образование</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3.8576861145752438E-3"/>
                  <c:y val="-1.4800596321285601E-2"/>
                </c:manualLayout>
              </c:layout>
              <c:showVal val="1"/>
            </c:dLbl>
            <c:dLbl>
              <c:idx val="1"/>
              <c:layout>
                <c:manualLayout>
                  <c:x val="5.3220474897313933E-3"/>
                  <c:y val="1.9044486127831408E-3"/>
                </c:manualLayout>
              </c:layout>
              <c:showVal val="1"/>
            </c:dLbl>
            <c:dLbl>
              <c:idx val="2"/>
              <c:layout>
                <c:manualLayout>
                  <c:x val="3.0861767279090685E-3"/>
                  <c:y val="-4.6893810017077774E-3"/>
                </c:manualLayout>
              </c:layout>
              <c:showVal val="1"/>
            </c:dLbl>
            <c:dLbl>
              <c:idx val="3"/>
              <c:layout>
                <c:manualLayout>
                  <c:x val="-5.9523184601924803E-3"/>
                  <c:y val="-3.8574153494757559E-3"/>
                </c:manualLayout>
              </c:layout>
              <c:showVal val="1"/>
            </c:dLbl>
            <c:dLbl>
              <c:idx val="4"/>
              <c:layout>
                <c:manualLayout>
                  <c:x val="-1.9849081364829886E-4"/>
                  <c:y val="-5.0314113254031642E-4"/>
                </c:manualLayout>
              </c:layout>
              <c:showVal val="1"/>
            </c:dLbl>
            <c:txPr>
              <a:bodyPr/>
              <a:lstStyle/>
              <a:p>
                <a:pPr>
                  <a:defRPr sz="700"/>
                </a:pPr>
                <a:endParaRPr lang="ru-RU"/>
              </a:p>
            </c:txPr>
            <c:showVal val="1"/>
          </c:dLbls>
          <c:cat>
            <c:strRef>
              <c:f>Лист1!$A$2:$A$4</c:f>
              <c:strCache>
                <c:ptCount val="3"/>
                <c:pt idx="0">
                  <c:v>2025 год </c:v>
                </c:pt>
                <c:pt idx="1">
                  <c:v>2026 год </c:v>
                </c:pt>
                <c:pt idx="2">
                  <c:v>2027 год </c:v>
                </c:pt>
              </c:strCache>
            </c:strRef>
          </c:cat>
          <c:val>
            <c:numRef>
              <c:f>Лист1!$B$2:$B$4</c:f>
              <c:numCache>
                <c:formatCode>#,##0</c:formatCode>
                <c:ptCount val="3"/>
                <c:pt idx="0">
                  <c:v>48658</c:v>
                </c:pt>
                <c:pt idx="1">
                  <c:v>51198</c:v>
                </c:pt>
                <c:pt idx="2">
                  <c:v>51198</c:v>
                </c:pt>
              </c:numCache>
            </c:numRef>
          </c:val>
        </c:ser>
        <c:ser>
          <c:idx val="1"/>
          <c:order val="1"/>
          <c:tx>
            <c:strRef>
              <c:f>Лист1!$C$1</c:f>
              <c:strCache>
                <c:ptCount val="1"/>
                <c:pt idx="0">
                  <c:v>Общее образование</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1.341985246159292E-2"/>
                  <c:y val="-1.7778003303563928E-2"/>
                </c:manualLayout>
              </c:layout>
              <c:showVal val="1"/>
            </c:dLbl>
            <c:dLbl>
              <c:idx val="1"/>
              <c:layout>
                <c:manualLayout>
                  <c:x val="6.7457349081364816E-3"/>
                  <c:y val="-9.8951089399597642E-3"/>
                </c:manualLayout>
              </c:layout>
              <c:showVal val="1"/>
            </c:dLbl>
            <c:dLbl>
              <c:idx val="2"/>
              <c:layout>
                <c:manualLayout>
                  <c:x val="-1.249989063867012E-2"/>
                  <c:y val="-4.5282701928629704E-3"/>
                </c:manualLayout>
              </c:layout>
              <c:showVal val="1"/>
            </c:dLbl>
            <c:dLbl>
              <c:idx val="3"/>
              <c:layout>
                <c:manualLayout>
                  <c:x val="-6.5475721784776933E-3"/>
                  <c:y val="-2.1299641277540051E-2"/>
                </c:manualLayout>
              </c:layout>
              <c:showVal val="1"/>
            </c:dLbl>
            <c:dLbl>
              <c:idx val="4"/>
              <c:layout>
                <c:manualLayout>
                  <c:x val="-6.3491907261592423E-3"/>
                  <c:y val="-1.7945367060604619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Лист1!$C$2:$C$4</c:f>
              <c:numCache>
                <c:formatCode>#,##0</c:formatCode>
                <c:ptCount val="3"/>
                <c:pt idx="0">
                  <c:v>310652</c:v>
                </c:pt>
                <c:pt idx="1">
                  <c:v>300879</c:v>
                </c:pt>
                <c:pt idx="2">
                  <c:v>305040</c:v>
                </c:pt>
              </c:numCache>
            </c:numRef>
          </c:val>
        </c:ser>
        <c:ser>
          <c:idx val="2"/>
          <c:order val="2"/>
          <c:tx>
            <c:strRef>
              <c:f>Лист1!$D$1</c:f>
              <c:strCache>
                <c:ptCount val="1"/>
                <c:pt idx="0">
                  <c:v>Дополнительное образование детей</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4.1747594050744134E-3"/>
                  <c:y val="-8.8707347233938708E-2"/>
                </c:manualLayout>
              </c:layout>
              <c:showVal val="1"/>
            </c:dLbl>
            <c:dLbl>
              <c:idx val="1"/>
              <c:layout>
                <c:manualLayout>
                  <c:x val="-1.4081364829396318E-2"/>
                  <c:y val="-0.103610889400335"/>
                </c:manualLayout>
              </c:layout>
              <c:showVal val="1"/>
            </c:dLbl>
            <c:dLbl>
              <c:idx val="2"/>
              <c:layout>
                <c:manualLayout>
                  <c:x val="0"/>
                  <c:y val="-0.100628226508063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Лист1!$D$2:$D$4</c:f>
              <c:numCache>
                <c:formatCode>#,##0</c:formatCode>
                <c:ptCount val="3"/>
                <c:pt idx="0">
                  <c:v>20252</c:v>
                </c:pt>
                <c:pt idx="1">
                  <c:v>21705</c:v>
                </c:pt>
                <c:pt idx="2">
                  <c:v>21705</c:v>
                </c:pt>
              </c:numCache>
            </c:numRef>
          </c:val>
        </c:ser>
        <c:ser>
          <c:idx val="3"/>
          <c:order val="3"/>
          <c:tx>
            <c:strRef>
              <c:f>Лист1!$E$1</c:f>
              <c:strCache>
                <c:ptCount val="1"/>
                <c:pt idx="0">
                  <c:v>Молодежная политика </c:v>
                </c:pt>
              </c:strCache>
            </c:strRef>
          </c:tx>
          <c:dLbls>
            <c:dLbl>
              <c:idx val="0"/>
              <c:layout>
                <c:manualLayout>
                  <c:x val="-4.4639591433099923E-3"/>
                  <c:y val="6.0201598843498114E-2"/>
                </c:manualLayout>
              </c:layout>
              <c:showVal val="1"/>
            </c:dLbl>
            <c:dLbl>
              <c:idx val="1"/>
              <c:layout>
                <c:manualLayout>
                  <c:x val="6.9263357236846578E-3"/>
                  <c:y val="5.7777373386712953E-2"/>
                </c:manualLayout>
              </c:layout>
              <c:showVal val="1"/>
            </c:dLbl>
            <c:dLbl>
              <c:idx val="2"/>
              <c:layout>
                <c:manualLayout>
                  <c:x val="1.1363517060367785E-2"/>
                  <c:y val="5.0313849137951533E-2"/>
                </c:manualLayout>
              </c:layout>
              <c:showVal val="1"/>
            </c:dLbl>
            <c:dLbl>
              <c:idx val="3"/>
              <c:layout>
                <c:manualLayout>
                  <c:x val="3.1745406824147011E-3"/>
                  <c:y val="5.3668387470966986E-2"/>
                </c:manualLayout>
              </c:layout>
              <c:showVal val="1"/>
            </c:dLbl>
            <c:dLbl>
              <c:idx val="4"/>
              <c:layout>
                <c:manualLayout>
                  <c:x val="3.1744313210848802E-3"/>
                  <c:y val="5.3668387470966986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Лист1!$E$2:$E$4</c:f>
              <c:numCache>
                <c:formatCode>General</c:formatCode>
                <c:ptCount val="3"/>
              </c:numCache>
            </c:numRef>
          </c:val>
        </c:ser>
        <c:ser>
          <c:idx val="4"/>
          <c:order val="4"/>
          <c:tx>
            <c:strRef>
              <c:f>Лист1!$F$1</c:f>
              <c:strCache>
                <c:ptCount val="1"/>
                <c:pt idx="0">
                  <c:v>Другие вопросы в области образования</c:v>
                </c:pt>
              </c:strCache>
            </c:strRef>
          </c:tx>
          <c:dLbls>
            <c:dLbl>
              <c:idx val="0"/>
              <c:layout>
                <c:manualLayout>
                  <c:x val="3.8366141732283435E-2"/>
                  <c:y val="-1.0805781184053521E-2"/>
                </c:manualLayout>
              </c:layout>
              <c:showVal val="1"/>
            </c:dLbl>
            <c:dLbl>
              <c:idx val="1"/>
              <c:layout>
                <c:manualLayout>
                  <c:x val="3.4103346456692912E-2"/>
                  <c:y val="-9.9790978534231266E-3"/>
                </c:manualLayout>
              </c:layout>
              <c:showVal val="1"/>
            </c:dLbl>
            <c:dLbl>
              <c:idx val="2"/>
              <c:layout>
                <c:manualLayout>
                  <c:x val="3.4722222222222224E-2"/>
                  <c:y val="-6.7085484338709435E-3"/>
                </c:manualLayout>
              </c:layout>
              <c:showVal val="1"/>
            </c:dLbl>
            <c:dLbl>
              <c:idx val="3"/>
              <c:layout>
                <c:manualLayout>
                  <c:x val="5.2777777777777674E-2"/>
                  <c:y val="-3.3542742169354878E-3"/>
                </c:manualLayout>
              </c:layout>
              <c:showVal val="1"/>
            </c:dLbl>
            <c:dLbl>
              <c:idx val="4"/>
              <c:layout>
                <c:manualLayout>
                  <c:x val="2.0833333333333412E-2"/>
                  <c:y val="-5.3668387470966986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Лист1!$F$2:$F$4</c:f>
              <c:numCache>
                <c:formatCode>#,##0</c:formatCode>
                <c:ptCount val="3"/>
                <c:pt idx="0">
                  <c:v>9845</c:v>
                </c:pt>
                <c:pt idx="1">
                  <c:v>9025</c:v>
                </c:pt>
                <c:pt idx="2">
                  <c:v>9025</c:v>
                </c:pt>
              </c:numCache>
            </c:numRef>
          </c:val>
        </c:ser>
        <c:shape val="cylinder"/>
        <c:axId val="153303680"/>
        <c:axId val="153354624"/>
        <c:axId val="0"/>
      </c:bar3DChart>
      <c:catAx>
        <c:axId val="153303680"/>
        <c:scaling>
          <c:orientation val="minMax"/>
        </c:scaling>
        <c:axPos val="l"/>
        <c:tickLblPos val="nextTo"/>
        <c:txPr>
          <a:bodyPr/>
          <a:lstStyle/>
          <a:p>
            <a:pPr>
              <a:defRPr sz="800"/>
            </a:pPr>
            <a:endParaRPr lang="ru-RU"/>
          </a:p>
        </c:txPr>
        <c:crossAx val="153354624"/>
        <c:crosses val="autoZero"/>
        <c:auto val="1"/>
        <c:lblAlgn val="ctr"/>
        <c:lblOffset val="100"/>
      </c:catAx>
      <c:valAx>
        <c:axId val="153354624"/>
        <c:scaling>
          <c:orientation val="minMax"/>
        </c:scaling>
        <c:axPos val="b"/>
        <c:majorGridlines/>
        <c:numFmt formatCode="0%" sourceLinked="1"/>
        <c:tickLblPos val="nextTo"/>
        <c:txPr>
          <a:bodyPr/>
          <a:lstStyle/>
          <a:p>
            <a:pPr>
              <a:defRPr sz="800"/>
            </a:pPr>
            <a:endParaRPr lang="ru-RU"/>
          </a:p>
        </c:txPr>
        <c:crossAx val="153303680"/>
        <c:crosses val="autoZero"/>
        <c:crossBetween val="between"/>
      </c:valAx>
    </c:plotArea>
    <c:legend>
      <c:legendPos val="r"/>
      <c:layout>
        <c:manualLayout>
          <c:xMode val="edge"/>
          <c:yMode val="edge"/>
          <c:x val="0.75684601924760064"/>
          <c:y val="3.8451826319710142E-2"/>
          <c:w val="0.18161045494313224"/>
          <c:h val="0.22939009786557241"/>
        </c:manualLayout>
      </c:layout>
      <c:txPr>
        <a:bodyPr/>
        <a:lstStyle/>
        <a:p>
          <a:pPr rtl="0">
            <a:defRPr sz="7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1924543201676689"/>
          <c:y val="0.12714886852326798"/>
        </c:manualLayout>
      </c:layout>
      <c:txPr>
        <a:bodyPr/>
        <a:lstStyle/>
        <a:p>
          <a:pPr>
            <a:defRPr sz="800" b="0"/>
          </a:pPr>
          <a:endParaRPr lang="ru-RU"/>
        </a:p>
      </c:txPr>
    </c:title>
    <c:view3D>
      <c:rAngAx val="1"/>
    </c:view3D>
    <c:plotArea>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0266002912306928E-2"/>
                  <c:y val="-3.5689876930323494E-2"/>
                </c:manualLayout>
              </c:layout>
              <c:showVal val="1"/>
            </c:dLbl>
            <c:dLbl>
              <c:idx val="1"/>
              <c:layout>
                <c:manualLayout>
                  <c:x val="3.3846149592204723E-3"/>
                  <c:y val="-2.9284835569491612E-2"/>
                </c:manualLayout>
              </c:layout>
              <c:showVal val="1"/>
            </c:dLbl>
            <c:dLbl>
              <c:idx val="2"/>
              <c:layout>
                <c:manualLayout>
                  <c:x val="6.5843160554658704E-3"/>
                  <c:y val="-3.1372639435325436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Лист1!$B$2:$B$4</c:f>
              <c:numCache>
                <c:formatCode>#,##0</c:formatCode>
                <c:ptCount val="3"/>
                <c:pt idx="0">
                  <c:v>48658</c:v>
                </c:pt>
                <c:pt idx="1">
                  <c:v>51198</c:v>
                </c:pt>
                <c:pt idx="2">
                  <c:v>51198</c:v>
                </c:pt>
              </c:numCache>
            </c:numRef>
          </c:val>
        </c:ser>
        <c:shape val="cylinder"/>
        <c:axId val="153627264"/>
        <c:axId val="153674112"/>
        <c:axId val="0"/>
      </c:bar3DChart>
      <c:catAx>
        <c:axId val="153627264"/>
        <c:scaling>
          <c:orientation val="minMax"/>
        </c:scaling>
        <c:axPos val="b"/>
        <c:tickLblPos val="nextTo"/>
        <c:txPr>
          <a:bodyPr/>
          <a:lstStyle/>
          <a:p>
            <a:pPr>
              <a:defRPr sz="800"/>
            </a:pPr>
            <a:endParaRPr lang="ru-RU"/>
          </a:p>
        </c:txPr>
        <c:crossAx val="153674112"/>
        <c:crosses val="autoZero"/>
        <c:auto val="1"/>
        <c:lblAlgn val="ctr"/>
        <c:lblOffset val="100"/>
      </c:catAx>
      <c:valAx>
        <c:axId val="153674112"/>
        <c:scaling>
          <c:logBase val="10"/>
          <c:orientation val="minMax"/>
        </c:scaling>
        <c:axPos val="l"/>
        <c:majorGridlines/>
        <c:numFmt formatCode="#,##0" sourceLinked="1"/>
        <c:tickLblPos val="nextTo"/>
        <c:txPr>
          <a:bodyPr/>
          <a:lstStyle/>
          <a:p>
            <a:pPr>
              <a:defRPr sz="800"/>
            </a:pPr>
            <a:endParaRPr lang="ru-RU"/>
          </a:p>
        </c:txPr>
        <c:crossAx val="153627264"/>
        <c:crosses val="autoZero"/>
        <c:crossBetween val="between"/>
      </c:valAx>
    </c:plotArea>
    <c:plotVisOnly val="1"/>
  </c:chart>
  <c:txPr>
    <a:bodyPr/>
    <a:lstStyle/>
    <a:p>
      <a:pPr>
        <a:defRPr sz="9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8.4310148731408574E-2"/>
          <c:y val="4.1829772587665265E-2"/>
          <c:w val="0.65874540682417415"/>
          <c:h val="0.82547103782301978"/>
        </c:manualLayout>
      </c:layout>
      <c:bar3DChart>
        <c:barDir val="bar"/>
        <c:grouping val="stacked"/>
        <c:ser>
          <c:idx val="0"/>
          <c:order val="0"/>
          <c:tx>
            <c:strRef>
              <c:f>Лист1!$B$1</c:f>
              <c:strCache>
                <c:ptCount val="1"/>
                <c:pt idx="0">
                  <c:v>Основное мероприятие «Реализация дошкольных образовательных программ»
</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7.0067804024498371E-3"/>
                  <c:y val="-1.6029256687137344E-4"/>
                </c:manualLayout>
              </c:layout>
              <c:showVal val="1"/>
            </c:dLbl>
            <c:dLbl>
              <c:idx val="1"/>
              <c:layout>
                <c:manualLayout>
                  <c:x val="5.3220474897313933E-3"/>
                  <c:y val="1.9044486127831404E-3"/>
                </c:manualLayout>
              </c:layout>
              <c:showVal val="1"/>
            </c:dLbl>
            <c:dLbl>
              <c:idx val="2"/>
              <c:layout>
                <c:manualLayout>
                  <c:x val="-5.2472659667541924E-3"/>
                  <c:y val="-7.9778488847316587E-3"/>
                </c:manualLayout>
              </c:layout>
              <c:showVal val="1"/>
            </c:dLbl>
            <c:dLbl>
              <c:idx val="3"/>
              <c:layout>
                <c:manualLayout>
                  <c:x val="5.1587926509186434E-3"/>
                  <c:y val="-1.0631733866031645E-2"/>
                </c:manualLayout>
              </c:layout>
              <c:showVal val="1"/>
            </c:dLbl>
            <c:dLbl>
              <c:idx val="4"/>
              <c:layout>
                <c:manualLayout>
                  <c:x val="5.3571741032370952E-3"/>
                  <c:y val="-1.411754824833737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Лист1!$B$2:$B$4</c:f>
              <c:numCache>
                <c:formatCode>#,##0</c:formatCode>
                <c:ptCount val="3"/>
                <c:pt idx="0">
                  <c:v>19896</c:v>
                </c:pt>
                <c:pt idx="1">
                  <c:v>21844</c:v>
                </c:pt>
                <c:pt idx="2">
                  <c:v>21844</c:v>
                </c:pt>
              </c:numCache>
            </c:numRef>
          </c:val>
        </c:ser>
        <c:ser>
          <c:idx val="1"/>
          <c:order val="1"/>
          <c:tx>
            <c:strRef>
              <c:f>Лист1!$C$1</c:f>
              <c:strCache>
                <c:ptCount val="1"/>
                <c:pt idx="0">
                  <c:v>Основное мероприятие «Содействие развитию дошкольного образования»
</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8.8023840769905267E-3"/>
                  <c:y val="-1.9433826891713361E-2"/>
                </c:manualLayout>
              </c:layout>
              <c:showVal val="1"/>
            </c:dLbl>
            <c:dLbl>
              <c:idx val="1"/>
              <c:layout>
                <c:manualLayout>
                  <c:x val="2.0634651226038164E-2"/>
                  <c:y val="-2.6666480024636747E-2"/>
                </c:manualLayout>
              </c:layout>
              <c:showVal val="1"/>
            </c:dLbl>
            <c:dLbl>
              <c:idx val="2"/>
              <c:layout>
                <c:manualLayout>
                  <c:x val="-9.7221128608924005E-3"/>
                  <c:y val="-5.0544308543429076E-3"/>
                </c:manualLayout>
              </c:layout>
              <c:showVal val="1"/>
            </c:dLbl>
            <c:dLbl>
              <c:idx val="3"/>
              <c:layout>
                <c:manualLayout>
                  <c:x val="-1.0714238845144356E-2"/>
                  <c:y val="-8.5402452366484267E-3"/>
                </c:manualLayout>
              </c:layout>
              <c:showVal val="1"/>
            </c:dLbl>
            <c:dLbl>
              <c:idx val="4"/>
              <c:layout>
                <c:manualLayout>
                  <c:x val="-4.9603018372702899E-3"/>
                  <c:y val="-1.2026059618954067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Лист1!$C$2:$C$4</c:f>
              <c:numCache>
                <c:formatCode>#,##0</c:formatCode>
                <c:ptCount val="3"/>
                <c:pt idx="0">
                  <c:v>27747</c:v>
                </c:pt>
                <c:pt idx="1">
                  <c:v>28338</c:v>
                </c:pt>
                <c:pt idx="2">
                  <c:v>28338</c:v>
                </c:pt>
              </c:numCache>
            </c:numRef>
          </c:val>
        </c:ser>
        <c:ser>
          <c:idx val="2"/>
          <c:order val="2"/>
          <c:tx>
            <c:strRef>
              <c:f>Лист1!$D$1</c:f>
              <c:strCache>
                <c:ptCount val="1"/>
                <c:pt idx="0">
                  <c:v>Основное мероприятие "Содействие развитию общего образования"
Курской области»</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7.1424978127734113E-3"/>
                  <c:y val="-8.0522312231257706E-2"/>
                </c:manualLayout>
              </c:layout>
              <c:showVal val="1"/>
            </c:dLbl>
            <c:dLbl>
              <c:idx val="1"/>
              <c:layout>
                <c:manualLayout>
                  <c:x val="9.7222222222222224E-3"/>
                  <c:y val="-9.0631173939941898E-2"/>
                </c:manualLayout>
              </c:layout>
              <c:showVal val="1"/>
            </c:dLbl>
            <c:dLbl>
              <c:idx val="2"/>
              <c:layout>
                <c:manualLayout>
                  <c:x val="9.7222222222222224E-3"/>
                  <c:y val="-9.4117262795821763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Лист1!$D$2:$D$4</c:f>
              <c:numCache>
                <c:formatCode>General</c:formatCode>
                <c:ptCount val="3"/>
              </c:numCache>
            </c:numRef>
          </c:val>
        </c:ser>
        <c:ser>
          <c:idx val="3"/>
          <c:order val="3"/>
          <c:tx>
            <c:strRef>
              <c:f>Лист1!$E$1</c:f>
              <c:strCache>
                <c:ptCount val="1"/>
                <c:pt idx="0">
                  <c:v>Основное мероприятие «Социальная поддержка работников образовательных организаций общего образования»</c:v>
                </c:pt>
              </c:strCache>
            </c:strRef>
          </c:tx>
          <c:dLbls>
            <c:dLbl>
              <c:idx val="0"/>
              <c:layout>
                <c:manualLayout>
                  <c:x val="-4.4639591433099923E-3"/>
                  <c:y val="6.0201598843498114E-2"/>
                </c:manualLayout>
              </c:layout>
              <c:showVal val="1"/>
            </c:dLbl>
            <c:dLbl>
              <c:idx val="1"/>
              <c:layout>
                <c:manualLayout>
                  <c:x val="6.9263357236846543E-3"/>
                  <c:y val="5.7777373386712953E-2"/>
                </c:manualLayout>
              </c:layout>
              <c:showVal val="1"/>
            </c:dLbl>
            <c:dLbl>
              <c:idx val="2"/>
              <c:layout>
                <c:manualLayout>
                  <c:x val="2.5240594925634294E-4"/>
                  <c:y val="5.9258295552046716E-2"/>
                </c:manualLayout>
              </c:layout>
              <c:showVal val="1"/>
            </c:dLbl>
            <c:dLbl>
              <c:idx val="3"/>
              <c:layout>
                <c:manualLayout>
                  <c:x val="1.4285651793525821E-2"/>
                  <c:y val="4.5315586969970963E-2"/>
                </c:manualLayout>
              </c:layout>
              <c:showVal val="1"/>
            </c:dLbl>
            <c:dLbl>
              <c:idx val="4"/>
              <c:layout>
                <c:manualLayout>
                  <c:x val="1.4285542432195972E-2"/>
                  <c:y val="4.1829498114092076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Лист1!$E$2:$E$4</c:f>
              <c:numCache>
                <c:formatCode>#,##0</c:formatCode>
                <c:ptCount val="3"/>
                <c:pt idx="0">
                  <c:v>25</c:v>
                </c:pt>
                <c:pt idx="1">
                  <c:v>25</c:v>
                </c:pt>
                <c:pt idx="2">
                  <c:v>25</c:v>
                </c:pt>
              </c:numCache>
            </c:numRef>
          </c:val>
        </c:ser>
        <c:ser>
          <c:idx val="4"/>
          <c:order val="4"/>
          <c:tx>
            <c:strRef>
              <c:f>Лист1!$F$1</c:f>
              <c:strCache>
                <c:ptCount val="1"/>
                <c:pt idx="0">
                  <c:v>Основное мероприятие «Осуществление отдельных гос. полномочий по фин. обеспечению мер социальной поддержки на предоставление компенсации расходов на оплату жилых помещений, отопления и освещения работникам муниципальных образовательных организаций»</c:v>
                </c:pt>
              </c:strCache>
            </c:strRef>
          </c:tx>
          <c:dLbls>
            <c:dLbl>
              <c:idx val="0"/>
              <c:layout>
                <c:manualLayout>
                  <c:x val="3.0555555555555582E-2"/>
                  <c:y val="-8.3659545175332528E-2"/>
                </c:manualLayout>
              </c:layout>
              <c:showVal val="1"/>
            </c:dLbl>
            <c:dLbl>
              <c:idx val="1"/>
              <c:layout>
                <c:manualLayout>
                  <c:x val="3.7500000000000006E-2"/>
                  <c:y val="-1.0457443146916373E-2"/>
                </c:manualLayout>
              </c:layout>
              <c:showVal val="1"/>
            </c:dLbl>
            <c:dLbl>
              <c:idx val="2"/>
              <c:layout>
                <c:manualLayout>
                  <c:x val="3.6111111111111212E-2"/>
                  <c:y val="0"/>
                </c:manualLayout>
              </c:layout>
              <c:showVal val="1"/>
            </c:dLbl>
            <c:dLbl>
              <c:idx val="3"/>
              <c:layout>
                <c:manualLayout>
                  <c:x val="5.4166666666666904E-2"/>
                  <c:y val="-1.0457443146916373E-2"/>
                </c:manualLayout>
              </c:layout>
              <c:showVal val="1"/>
            </c:dLbl>
            <c:dLbl>
              <c:idx val="4"/>
              <c:layout>
                <c:manualLayout>
                  <c:x val="4.5833333333334114E-2"/>
                  <c:y val="-1.0457443146916387E-2"/>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Лист1!$F$2:$F$4</c:f>
              <c:numCache>
                <c:formatCode>#,##0</c:formatCode>
                <c:ptCount val="3"/>
                <c:pt idx="0">
                  <c:v>991</c:v>
                </c:pt>
                <c:pt idx="1">
                  <c:v>991</c:v>
                </c:pt>
                <c:pt idx="2">
                  <c:v>991</c:v>
                </c:pt>
              </c:numCache>
            </c:numRef>
          </c:val>
        </c:ser>
        <c:ser>
          <c:idx val="5"/>
          <c:order val="5"/>
          <c:tx>
            <c:strRef>
              <c:f>Лист1!$G$1</c:f>
              <c:strCache>
                <c:ptCount val="1"/>
                <c:pt idx="0">
                  <c:v>Основное мероприятие «Своевременная поверка и замена вышедших из строя приборов учета (по подведомственным учреждениям Администрации Касторенского района Курской области)»</c:v>
                </c:pt>
              </c:strCache>
            </c:strRef>
          </c:tx>
          <c:dLbls>
            <c:dLbl>
              <c:idx val="0"/>
              <c:layout>
                <c:manualLayout>
                  <c:x val="2.3611111111111211E-2"/>
                  <c:y val="-3.4858143823054862E-3"/>
                </c:manualLayout>
              </c:layout>
              <c:showVal val="1"/>
            </c:dLbl>
            <c:txPr>
              <a:bodyPr/>
              <a:lstStyle/>
              <a:p>
                <a:pPr>
                  <a:defRPr sz="800"/>
                </a:pPr>
                <a:endParaRPr lang="ru-RU"/>
              </a:p>
            </c:txPr>
            <c:showVal val="1"/>
          </c:dLbls>
          <c:cat>
            <c:strRef>
              <c:f>Лист1!$A$2:$A$4</c:f>
              <c:strCache>
                <c:ptCount val="3"/>
                <c:pt idx="0">
                  <c:v>2025 год </c:v>
                </c:pt>
                <c:pt idx="1">
                  <c:v>2026 год </c:v>
                </c:pt>
                <c:pt idx="2">
                  <c:v>2027 год </c:v>
                </c:pt>
              </c:strCache>
            </c:strRef>
          </c:cat>
          <c:val>
            <c:numRef>
              <c:f>Лист1!$G$2:$G$4</c:f>
              <c:numCache>
                <c:formatCode>General</c:formatCode>
                <c:ptCount val="3"/>
              </c:numCache>
            </c:numRef>
          </c:val>
        </c:ser>
        <c:shape val="cylinder"/>
        <c:axId val="153685376"/>
        <c:axId val="153724032"/>
        <c:axId val="0"/>
      </c:bar3DChart>
      <c:catAx>
        <c:axId val="153685376"/>
        <c:scaling>
          <c:orientation val="minMax"/>
        </c:scaling>
        <c:axPos val="l"/>
        <c:tickLblPos val="nextTo"/>
        <c:txPr>
          <a:bodyPr/>
          <a:lstStyle/>
          <a:p>
            <a:pPr>
              <a:defRPr sz="800"/>
            </a:pPr>
            <a:endParaRPr lang="ru-RU"/>
          </a:p>
        </c:txPr>
        <c:crossAx val="153724032"/>
        <c:crosses val="autoZero"/>
        <c:auto val="1"/>
        <c:lblAlgn val="ctr"/>
        <c:lblOffset val="100"/>
      </c:catAx>
      <c:valAx>
        <c:axId val="153724032"/>
        <c:scaling>
          <c:orientation val="minMax"/>
        </c:scaling>
        <c:axPos val="b"/>
        <c:majorGridlines/>
        <c:numFmt formatCode="#,##0" sourceLinked="1"/>
        <c:tickLblPos val="nextTo"/>
        <c:txPr>
          <a:bodyPr/>
          <a:lstStyle/>
          <a:p>
            <a:pPr>
              <a:defRPr sz="800"/>
            </a:pPr>
            <a:endParaRPr lang="ru-RU"/>
          </a:p>
        </c:txPr>
        <c:crossAx val="153685376"/>
        <c:crosses val="autoZero"/>
        <c:crossBetween val="between"/>
      </c:valAx>
    </c:plotArea>
    <c:legend>
      <c:legendPos val="r"/>
      <c:layout>
        <c:manualLayout>
          <c:xMode val="edge"/>
          <c:yMode val="edge"/>
          <c:x val="0.75684601924760064"/>
          <c:y val="3.8451826319710142E-2"/>
          <c:w val="0.24315398075241029"/>
          <c:h val="0.96154817368030066"/>
        </c:manualLayout>
      </c:layout>
      <c:txPr>
        <a:bodyPr/>
        <a:lstStyle/>
        <a:p>
          <a:pPr>
            <a:defRPr sz="7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688326940843809"/>
          <c:y val="0.18932985461303722"/>
        </c:manualLayout>
      </c:layout>
      <c:txPr>
        <a:bodyPr/>
        <a:lstStyle/>
        <a:p>
          <a:pPr>
            <a:defRPr sz="800" b="0"/>
          </a:pPr>
          <a:endParaRPr lang="ru-RU"/>
        </a:p>
      </c:txPr>
    </c:title>
    <c:view3D>
      <c:rAngAx val="1"/>
    </c:view3D>
    <c:plotArea>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5.333296004927498E-3"/>
                  <c:y val="-2.0512676942028268E-2"/>
                </c:manualLayout>
              </c:layout>
              <c:showVal val="1"/>
            </c:dLbl>
            <c:dLbl>
              <c:idx val="1"/>
              <c:layout>
                <c:manualLayout>
                  <c:x val="1.0666592009854699E-2"/>
                  <c:y val="-4.7863451255204449E-2"/>
                </c:manualLayout>
              </c:layout>
              <c:showVal val="1"/>
            </c:dLbl>
            <c:dLbl>
              <c:idx val="2"/>
              <c:layout>
                <c:manualLayout>
                  <c:x val="1.4222122679806265E-2"/>
                  <c:y val="1.3675117961352181E-2"/>
                </c:manualLayout>
              </c:layout>
              <c:showVal val="1"/>
            </c:dLbl>
            <c:showVal val="1"/>
          </c:dLbls>
          <c:cat>
            <c:strRef>
              <c:f>Лист1!$A$2:$A$4</c:f>
              <c:strCache>
                <c:ptCount val="3"/>
                <c:pt idx="0">
                  <c:v>2025 год</c:v>
                </c:pt>
                <c:pt idx="1">
                  <c:v>2026 год</c:v>
                </c:pt>
                <c:pt idx="2">
                  <c:v>2027 год</c:v>
                </c:pt>
              </c:strCache>
            </c:strRef>
          </c:cat>
          <c:val>
            <c:numRef>
              <c:f>Лист1!$B$2:$B$4</c:f>
              <c:numCache>
                <c:formatCode>#,##0</c:formatCode>
                <c:ptCount val="3"/>
                <c:pt idx="0">
                  <c:v>310652</c:v>
                </c:pt>
                <c:pt idx="1">
                  <c:v>300879</c:v>
                </c:pt>
                <c:pt idx="2">
                  <c:v>305040</c:v>
                </c:pt>
              </c:numCache>
            </c:numRef>
          </c:val>
        </c:ser>
        <c:shape val="cone"/>
        <c:axId val="156195456"/>
        <c:axId val="156197248"/>
        <c:axId val="0"/>
      </c:bar3DChart>
      <c:catAx>
        <c:axId val="156195456"/>
        <c:scaling>
          <c:orientation val="minMax"/>
        </c:scaling>
        <c:axPos val="b"/>
        <c:tickLblPos val="nextTo"/>
        <c:crossAx val="156197248"/>
        <c:crosses val="autoZero"/>
        <c:auto val="1"/>
        <c:lblAlgn val="ctr"/>
        <c:lblOffset val="100"/>
      </c:catAx>
      <c:valAx>
        <c:axId val="156197248"/>
        <c:scaling>
          <c:orientation val="minMax"/>
        </c:scaling>
        <c:axPos val="l"/>
        <c:majorGridlines/>
        <c:numFmt formatCode="#,##0" sourceLinked="1"/>
        <c:tickLblPos val="nextTo"/>
        <c:crossAx val="156195456"/>
        <c:crosses val="autoZero"/>
        <c:crossBetween val="between"/>
      </c:valAx>
    </c:plotArea>
    <c:plotVisOnly val="1"/>
  </c:chart>
  <c:spPr>
    <a:solidFill>
      <a:schemeClr val="bg1"/>
    </a:solidFill>
    <a:ln w="9525" cap="flat" cmpd="sng" algn="ctr">
      <a:solidFill>
        <a:schemeClr val="dk1">
          <a:shade val="60000"/>
          <a:satMod val="300000"/>
        </a:schemeClr>
      </a:solidFill>
      <a:prstDash val="solid"/>
    </a:ln>
    <a:effectLst>
      <a:glow rad="63500">
        <a:schemeClr val="dk1">
          <a:tint val="30000"/>
          <a:shade val="95000"/>
          <a:satMod val="300000"/>
          <a:alpha val="50000"/>
        </a:schemeClr>
      </a:glow>
    </a:effectLst>
  </c:spPr>
  <c:txPr>
    <a:bodyPr/>
    <a:lstStyle/>
    <a:p>
      <a:pPr>
        <a:defRPr sz="800">
          <a:solidFill>
            <a:schemeClr val="dk1"/>
          </a:solidFill>
          <a:latin typeface="+mn-lt"/>
          <a:ea typeface="+mn-ea"/>
          <a:cs typeface="+mn-cs"/>
        </a:defRPr>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8.4310148731408574E-2"/>
          <c:y val="5.7737894960278577E-2"/>
          <c:w val="0.69763429571303592"/>
          <c:h val="0.82547103782302"/>
        </c:manualLayout>
      </c:layout>
      <c:bar3DChart>
        <c:barDir val="bar"/>
        <c:grouping val="percentStacked"/>
        <c:ser>
          <c:idx val="0"/>
          <c:order val="0"/>
          <c:tx>
            <c:strRef>
              <c:f>Лист1!$B$1</c:f>
              <c:strCache>
                <c:ptCount val="1"/>
                <c:pt idx="0">
                  <c:v>Мероприятия по организации питания обучающихся из малоимущих и (или) многодетных семей, а также обучающихся с ограниченными возможностями здоровья в муниципальных образовательных организаций
</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2.8401137357830291E-3"/>
                  <c:y val="-1.8714371303511267E-3"/>
                </c:manualLayout>
              </c:layout>
              <c:showVal val="1"/>
            </c:dLbl>
            <c:dLbl>
              <c:idx val="1"/>
              <c:layout>
                <c:manualLayout>
                  <c:x val="5.3220474897313933E-3"/>
                  <c:y val="1.9044486127831408E-3"/>
                </c:manualLayout>
              </c:layout>
              <c:showVal val="1"/>
            </c:dLbl>
            <c:dLbl>
              <c:idx val="2"/>
              <c:layout>
                <c:manualLayout>
                  <c:x val="-1.4969378827646544E-2"/>
                  <c:y val="1.5919814021958141E-3"/>
                </c:manualLayout>
              </c:layout>
              <c:showVal val="1"/>
            </c:dLbl>
            <c:dLbl>
              <c:idx val="3"/>
              <c:layout>
                <c:manualLayout>
                  <c:x val="-3.1745809553139809E-3"/>
                  <c:y val="7.9999440073910313E-2"/>
                </c:manualLayout>
              </c:layout>
              <c:showVal val="1"/>
            </c:dLbl>
            <c:dLbl>
              <c:idx val="4"/>
              <c:layout>
                <c:manualLayout>
                  <c:x val="-1.5872904776569501E-3"/>
                  <c:y val="7.9999440073910313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2808</c:v>
                </c:pt>
                <c:pt idx="1">
                  <c:v>2808</c:v>
                </c:pt>
                <c:pt idx="2">
                  <c:v>2808</c:v>
                </c:pt>
              </c:numCache>
            </c:numRef>
          </c:val>
        </c:ser>
        <c:ser>
          <c:idx val="1"/>
          <c:order val="1"/>
          <c:tx>
            <c:strRef>
              <c:f>Лист1!$C$1</c:f>
              <c:strCache>
                <c:ptCount val="1"/>
                <c:pt idx="0">
                  <c:v>Дополнительное финансирование мероприятий по организации питания обучающихся из малоимущих и (или) многодетных семей, а также обучающихся с ограниченными возможностями здоровья в муниципальных  общеобразовательных организациях
</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2.3086176727908792E-3"/>
                  <c:y val="-2.8281530521503387E-3"/>
                </c:manualLayout>
              </c:layout>
              <c:showVal val="1"/>
            </c:dLbl>
            <c:dLbl>
              <c:idx val="1"/>
              <c:layout>
                <c:manualLayout>
                  <c:x val="-1.9870953630796292E-4"/>
                  <c:y val="-1.0504786633769967E-2"/>
                </c:manualLayout>
              </c:layout>
              <c:showVal val="1"/>
            </c:dLbl>
            <c:dLbl>
              <c:idx val="2"/>
              <c:layout>
                <c:manualLayout>
                  <c:x val="1.3889982502187281E-3"/>
                  <c:y val="5.6565606177142414E-3"/>
                </c:manualLayout>
              </c:layout>
              <c:showVal val="1"/>
            </c:dLbl>
            <c:dLbl>
              <c:idx val="3"/>
              <c:layout>
                <c:manualLayout>
                  <c:x val="-7.9364523882850448E-3"/>
                  <c:y val="8.8888266748789746E-3"/>
                </c:manualLayout>
              </c:layout>
              <c:showVal val="1"/>
            </c:dLbl>
            <c:dLbl>
              <c:idx val="4"/>
              <c:layout>
                <c:manualLayout>
                  <c:x val="-6.3491619106278534E-3"/>
                  <c:y val="8.8888266748789746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Лист1!$C$2:$C$4</c:f>
              <c:numCache>
                <c:formatCode>#,##0</c:formatCode>
                <c:ptCount val="3"/>
                <c:pt idx="0">
                  <c:v>274</c:v>
                </c:pt>
                <c:pt idx="1">
                  <c:v>274</c:v>
                </c:pt>
                <c:pt idx="2">
                  <c:v>274</c:v>
                </c:pt>
              </c:numCache>
            </c:numRef>
          </c:val>
        </c:ser>
        <c:ser>
          <c:idx val="2"/>
          <c:order val="2"/>
          <c:tx>
            <c:strRef>
              <c:f>Лист1!$D$1</c:f>
              <c:strCache>
                <c:ptCount val="1"/>
                <c:pt idx="0">
                  <c:v>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c:v>
                </c:pt>
              </c:strCache>
            </c:strRef>
          </c:tx>
          <c:spPr>
            <a:solidFill>
              <a:schemeClr val="accent3">
                <a:lumMod val="60000"/>
                <a:lumOff val="40000"/>
              </a:schemeClr>
            </a:soli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2.1031277340332492E-2"/>
                  <c:y val="-2.8836369763195692E-3"/>
                </c:manualLayout>
              </c:layout>
              <c:showVal val="1"/>
            </c:dLbl>
            <c:dLbl>
              <c:idx val="1"/>
              <c:layout>
                <c:manualLayout>
                  <c:x val="1.3888888888889247E-2"/>
                  <c:y val="-3.4858143823055391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Лист1!$D$2:$D$4</c:f>
              <c:numCache>
                <c:formatCode>General</c:formatCode>
                <c:ptCount val="3"/>
              </c:numCache>
            </c:numRef>
          </c:val>
        </c:ser>
        <c:ser>
          <c:idx val="3"/>
          <c:order val="3"/>
          <c:tx>
            <c:strRef>
              <c:f>Лист1!$E$1</c:f>
              <c:strCache>
                <c:ptCount val="1"/>
                <c:pt idx="0">
                  <c:v>Приобретение горюче-смазочных материалов для обеспечения подвоза обучающихся муниципальных общеобразовательных организаций к месту обучения и обратно
</c:v>
                </c:pt>
              </c:strCache>
            </c:strRef>
          </c:tx>
          <c:dLbls>
            <c:dLbl>
              <c:idx val="0"/>
              <c:layout>
                <c:manualLayout>
                  <c:x val="1.0916447944006999E-3"/>
                  <c:y val="-1.2125019024877681E-3"/>
                </c:manualLayout>
              </c:layout>
              <c:showVal val="1"/>
            </c:dLbl>
            <c:dLbl>
              <c:idx val="1"/>
              <c:layout>
                <c:manualLayout>
                  <c:x val="-1.4070428696413098E-3"/>
                  <c:y val="1.2524350570848136E-2"/>
                </c:manualLayout>
              </c:layout>
              <c:showVal val="1"/>
            </c:dLbl>
            <c:dLbl>
              <c:idx val="2"/>
              <c:layout>
                <c:manualLayout>
                  <c:x val="2.5240594925634294E-4"/>
                  <c:y val="6.4643861925455124E-3"/>
                </c:manualLayout>
              </c:layout>
              <c:showVal val="1"/>
            </c:dLbl>
            <c:dLbl>
              <c:idx val="3"/>
              <c:layout>
                <c:manualLayout>
                  <c:x val="1.4285614298912896E-2"/>
                  <c:y val="-8.1479969922832825E-17"/>
                </c:manualLayout>
              </c:layout>
              <c:showVal val="1"/>
            </c:dLbl>
            <c:dLbl>
              <c:idx val="4"/>
              <c:layout>
                <c:manualLayout>
                  <c:x val="1.7855424321959821E-3"/>
                  <c:y val="-3.2325748663931892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Лист1!$E$2:$E$4</c:f>
              <c:numCache>
                <c:formatCode>#,##0</c:formatCode>
                <c:ptCount val="3"/>
                <c:pt idx="0">
                  <c:v>875</c:v>
                </c:pt>
                <c:pt idx="1">
                  <c:v>875</c:v>
                </c:pt>
                <c:pt idx="2">
                  <c:v>875</c:v>
                </c:pt>
              </c:numCache>
            </c:numRef>
          </c:val>
        </c:ser>
        <c:ser>
          <c:idx val="4"/>
          <c:order val="4"/>
          <c:tx>
            <c:strRef>
              <c:f>Лист1!$F$1</c:f>
              <c:strCache>
                <c:ptCount val="1"/>
                <c:pt idx="0">
                  <c:v>Расходы на приобретение горюче-смазочных материалов для обеспечения подвоза обучающихся муниципальных общеобразовательных организаций к месту обучения и обратно
</c:v>
                </c:pt>
              </c:strCache>
            </c:strRef>
          </c:tx>
          <c:dLbls>
            <c:dLbl>
              <c:idx val="0"/>
              <c:layout>
                <c:manualLayout>
                  <c:x val="1.2500000000000001E-2"/>
                  <c:y val="-2.4718342730816992E-3"/>
                </c:manualLayout>
              </c:layout>
              <c:showVal val="1"/>
            </c:dLbl>
            <c:dLbl>
              <c:idx val="1"/>
              <c:layout>
                <c:manualLayout>
                  <c:x val="6.9444444444445993E-3"/>
                  <c:y val="0"/>
                </c:manualLayout>
              </c:layout>
              <c:showVal val="1"/>
            </c:dLbl>
            <c:dLbl>
              <c:idx val="2"/>
              <c:layout>
                <c:manualLayout>
                  <c:x val="1.1111111111111125E-2"/>
                  <c:y val="-1.2929281411918321E-2"/>
                </c:manualLayout>
              </c:layout>
              <c:showVal val="1"/>
            </c:dLbl>
            <c:dLbl>
              <c:idx val="3"/>
              <c:layout>
                <c:manualLayout>
                  <c:x val="1.3888888888889157E-2"/>
                  <c:y val="3.2323203529796346E-3"/>
                </c:manualLayout>
              </c:layout>
              <c:showVal val="1"/>
            </c:dLbl>
            <c:dLbl>
              <c:idx val="4"/>
              <c:layout>
                <c:manualLayout>
                  <c:x val="1.2500000000000001E-2"/>
                  <c:y val="-3.2323203529796467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Лист1!$F$2:$F$4</c:f>
              <c:numCache>
                <c:formatCode>#,##0</c:formatCode>
                <c:ptCount val="3"/>
                <c:pt idx="0">
                  <c:v>2456</c:v>
                </c:pt>
                <c:pt idx="1">
                  <c:v>2456</c:v>
                </c:pt>
                <c:pt idx="2">
                  <c:v>2456</c:v>
                </c:pt>
              </c:numCache>
            </c:numRef>
          </c:val>
        </c:ser>
        <c:shape val="box"/>
        <c:axId val="156374912"/>
        <c:axId val="156376448"/>
        <c:axId val="0"/>
      </c:bar3DChart>
      <c:catAx>
        <c:axId val="156374912"/>
        <c:scaling>
          <c:orientation val="minMax"/>
        </c:scaling>
        <c:axPos val="l"/>
        <c:tickLblPos val="nextTo"/>
        <c:txPr>
          <a:bodyPr/>
          <a:lstStyle/>
          <a:p>
            <a:pPr>
              <a:defRPr sz="800"/>
            </a:pPr>
            <a:endParaRPr lang="ru-RU"/>
          </a:p>
        </c:txPr>
        <c:crossAx val="156376448"/>
        <c:crosses val="autoZero"/>
        <c:auto val="1"/>
        <c:lblAlgn val="ctr"/>
        <c:lblOffset val="100"/>
      </c:catAx>
      <c:valAx>
        <c:axId val="156376448"/>
        <c:scaling>
          <c:orientation val="minMax"/>
        </c:scaling>
        <c:axPos val="b"/>
        <c:majorGridlines/>
        <c:numFmt formatCode="0%" sourceLinked="1"/>
        <c:tickLblPos val="nextTo"/>
        <c:txPr>
          <a:bodyPr/>
          <a:lstStyle/>
          <a:p>
            <a:pPr>
              <a:defRPr sz="800"/>
            </a:pPr>
            <a:endParaRPr lang="ru-RU"/>
          </a:p>
        </c:txPr>
        <c:crossAx val="156374912"/>
        <c:crosses val="autoZero"/>
        <c:crossBetween val="between"/>
      </c:valAx>
    </c:plotArea>
    <c:legend>
      <c:legendPos val="r"/>
      <c:layout>
        <c:manualLayout>
          <c:xMode val="edge"/>
          <c:yMode val="edge"/>
          <c:x val="0.78045713035870512"/>
          <c:y val="3.8451826319710142E-2"/>
          <c:w val="0.21954286964129918"/>
          <c:h val="0.71737150763058588"/>
        </c:manualLayout>
      </c:layout>
      <c:txPr>
        <a:bodyPr/>
        <a:lstStyle/>
        <a:p>
          <a:pPr>
            <a:defRPr sz="7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20727122628811387"/>
          <c:y val="7.7294144998947101E-2"/>
          <c:w val="0.48946788463954827"/>
          <c:h val="0.65561624126484874"/>
        </c:manualLayout>
      </c:layout>
      <c:bar3DChart>
        <c:barDir val="col"/>
        <c:grouping val="clustered"/>
        <c:ser>
          <c:idx val="0"/>
          <c:order val="0"/>
          <c:tx>
            <c:strRef>
              <c:f>Лист1!$B$1</c:f>
              <c:strCache>
                <c:ptCount val="1"/>
                <c:pt idx="0">
                  <c:v>областные</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4.7146870363112069E-2"/>
                  <c:y val="1.967935354484428E-3"/>
                </c:manualLayout>
              </c:layout>
              <c:showVal val="1"/>
            </c:dLbl>
            <c:dLbl>
              <c:idx val="1"/>
              <c:layout>
                <c:manualLayout>
                  <c:x val="3.8624839021249205E-2"/>
                  <c:y val="-1.6422222510530316E-4"/>
                </c:manualLayout>
              </c:layout>
              <c:showVal val="1"/>
            </c:dLbl>
            <c:dLbl>
              <c:idx val="3"/>
              <c:layout>
                <c:manualLayout>
                  <c:x val="2.4023855878051292E-3"/>
                  <c:y val="9.5238000011998517E-3"/>
                </c:manualLayout>
              </c:layout>
              <c:showVal val="1"/>
            </c:dLbl>
            <c:dLbl>
              <c:idx val="4"/>
              <c:layout>
                <c:manualLayout>
                  <c:x val="9.6093531870009505E-3"/>
                  <c:y val="2.5396800003199601E-2"/>
                </c:manualLayout>
              </c:layout>
              <c:showVal val="1"/>
            </c:dLbl>
            <c:txPr>
              <a:bodyPr/>
              <a:lstStyle/>
              <a:p>
                <a:pPr>
                  <a:defRPr sz="1000"/>
                </a:pPr>
                <a:endParaRPr lang="ru-RU"/>
              </a:p>
            </c:txPr>
            <c:showVal val="1"/>
          </c:dLbls>
          <c:cat>
            <c:strRef>
              <c:f>Лист1!$A$2</c:f>
              <c:strCache>
                <c:ptCount val="1"/>
                <c:pt idx="0">
                  <c:v>Общая стоимость проекта 4 357</c:v>
                </c:pt>
              </c:strCache>
            </c:strRef>
          </c:cat>
          <c:val>
            <c:numRef>
              <c:f>Лист1!$B$2</c:f>
              <c:numCache>
                <c:formatCode>#,##0.00</c:formatCode>
                <c:ptCount val="1"/>
                <c:pt idx="0">
                  <c:v>2400</c:v>
                </c:pt>
              </c:numCache>
            </c:numRef>
          </c:val>
        </c:ser>
        <c:ser>
          <c:idx val="1"/>
          <c:order val="1"/>
          <c:tx>
            <c:strRef>
              <c:f>Лист1!$C$1</c:f>
              <c:strCache>
                <c:ptCount val="1"/>
                <c:pt idx="0">
                  <c:v>местные</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0.10226350121783971"/>
                  <c:y val="-1.2260881563633644E-2"/>
                </c:manualLayout>
              </c:layout>
              <c:showVal val="1"/>
            </c:dLbl>
            <c:dLbl>
              <c:idx val="1"/>
              <c:layout>
                <c:manualLayout>
                  <c:x val="7.8527884319269853E-2"/>
                  <c:y val="7.0033438512946744E-2"/>
                </c:manualLayout>
              </c:layout>
              <c:showVal val="1"/>
            </c:dLbl>
            <c:dLbl>
              <c:idx val="2"/>
              <c:layout>
                <c:manualLayout>
                  <c:x val="4.3242940580491947E-2"/>
                  <c:y val="0"/>
                </c:manualLayout>
              </c:layout>
              <c:showVal val="1"/>
            </c:dLbl>
            <c:dLbl>
              <c:idx val="3"/>
              <c:layout>
                <c:manualLayout>
                  <c:x val="3.8438169404881796E-2"/>
                  <c:y val="0"/>
                </c:manualLayout>
              </c:layout>
              <c:showVal val="1"/>
            </c:dLbl>
            <c:dLbl>
              <c:idx val="4"/>
              <c:layout>
                <c:manualLayout>
                  <c:x val="4.5645326168296946E-2"/>
                  <c:y val="3.1746000003999692E-3"/>
                </c:manualLayout>
              </c:layout>
              <c:showVal val="1"/>
            </c:dLbl>
            <c:txPr>
              <a:bodyPr/>
              <a:lstStyle/>
              <a:p>
                <a:pPr>
                  <a:defRPr sz="1000"/>
                </a:pPr>
                <a:endParaRPr lang="ru-RU"/>
              </a:p>
            </c:txPr>
            <c:showVal val="1"/>
          </c:dLbls>
          <c:cat>
            <c:strRef>
              <c:f>Лист1!$A$2</c:f>
              <c:strCache>
                <c:ptCount val="1"/>
                <c:pt idx="0">
                  <c:v>Общая стоимость проекта 4 357</c:v>
                </c:pt>
              </c:strCache>
            </c:strRef>
          </c:cat>
          <c:val>
            <c:numRef>
              <c:f>Лист1!$C$2</c:f>
              <c:numCache>
                <c:formatCode>#,##0.00</c:formatCode>
                <c:ptCount val="1"/>
                <c:pt idx="0">
                  <c:v>1877</c:v>
                </c:pt>
              </c:numCache>
            </c:numRef>
          </c:val>
        </c:ser>
        <c:ser>
          <c:idx val="2"/>
          <c:order val="2"/>
          <c:tx>
            <c:strRef>
              <c:f>Лист1!$D$1</c:f>
              <c:strCache>
                <c:ptCount val="1"/>
                <c:pt idx="0">
                  <c:v>средства населения</c:v>
                </c:pt>
              </c:strCache>
            </c:strRef>
          </c:tx>
          <c:spPr>
            <a:solidFill>
              <a:schemeClr val="accent5"/>
            </a:solidFill>
            <a:ln w="19050" cap="flat" cmpd="sng" algn="ctr">
              <a:solidFill>
                <a:schemeClr val="lt1"/>
              </a:solidFill>
              <a:prstDash val="solid"/>
            </a:ln>
            <a:effectLst>
              <a:glow rad="63500">
                <a:schemeClr val="accent5">
                  <a:tint val="30000"/>
                  <a:shade val="95000"/>
                  <a:satMod val="300000"/>
                  <a:alpha val="50000"/>
                </a:schemeClr>
              </a:glow>
            </a:effectLst>
          </c:spPr>
          <c:dLbls>
            <c:dLbl>
              <c:idx val="0"/>
              <c:layout>
                <c:manualLayout>
                  <c:x val="3.8438169404881796E-2"/>
                  <c:y val="-2.8571400003599551E-2"/>
                </c:manualLayout>
              </c:layout>
              <c:showVal val="1"/>
            </c:dLbl>
            <c:dLbl>
              <c:idx val="1"/>
              <c:layout>
                <c:manualLayout>
                  <c:x val="4.3242940580491947E-2"/>
                  <c:y val="-2.8571649972103652E-2"/>
                </c:manualLayout>
              </c:layout>
              <c:showVal val="1"/>
            </c:dLbl>
            <c:dLbl>
              <c:idx val="2"/>
              <c:layout>
                <c:manualLayout>
                  <c:x val="1.9219084702440901E-2"/>
                  <c:y val="0.15238080001919771"/>
                </c:manualLayout>
              </c:layout>
              <c:showVal val="1"/>
            </c:dLbl>
            <c:dLbl>
              <c:idx val="3"/>
              <c:layout>
                <c:manualLayout>
                  <c:x val="2.4023855878051142E-2"/>
                  <c:y val="0.15238080001919771"/>
                </c:manualLayout>
              </c:layout>
              <c:showVal val="1"/>
            </c:dLbl>
            <c:dLbl>
              <c:idx val="4"/>
              <c:layout>
                <c:manualLayout>
                  <c:x val="4.3242940580491947E-2"/>
                  <c:y val="0.14920620001879992"/>
                </c:manualLayout>
              </c:layout>
              <c:showVal val="1"/>
            </c:dLbl>
            <c:txPr>
              <a:bodyPr/>
              <a:lstStyle/>
              <a:p>
                <a:pPr>
                  <a:defRPr sz="1000"/>
                </a:pPr>
                <a:endParaRPr lang="ru-RU"/>
              </a:p>
            </c:txPr>
            <c:showVal val="1"/>
          </c:dLbls>
          <c:cat>
            <c:strRef>
              <c:f>Лист1!$A$2</c:f>
              <c:strCache>
                <c:ptCount val="1"/>
                <c:pt idx="0">
                  <c:v>Общая стоимость проекта 4 357</c:v>
                </c:pt>
              </c:strCache>
            </c:strRef>
          </c:cat>
          <c:val>
            <c:numRef>
              <c:f>Лист1!$D$2</c:f>
              <c:numCache>
                <c:formatCode>#,##0.00</c:formatCode>
                <c:ptCount val="1"/>
                <c:pt idx="0">
                  <c:v>80</c:v>
                </c:pt>
              </c:numCache>
            </c:numRef>
          </c:val>
        </c:ser>
        <c:shape val="cone"/>
        <c:axId val="98212864"/>
        <c:axId val="98112256"/>
        <c:axId val="0"/>
      </c:bar3DChart>
      <c:catAx>
        <c:axId val="98212864"/>
        <c:scaling>
          <c:orientation val="minMax"/>
        </c:scaling>
        <c:axPos val="b"/>
        <c:tickLblPos val="nextTo"/>
        <c:txPr>
          <a:bodyPr/>
          <a:lstStyle/>
          <a:p>
            <a:pPr>
              <a:defRPr sz="1100"/>
            </a:pPr>
            <a:endParaRPr lang="ru-RU"/>
          </a:p>
        </c:txPr>
        <c:crossAx val="98112256"/>
        <c:crosses val="autoZero"/>
        <c:auto val="1"/>
        <c:lblAlgn val="ctr"/>
        <c:lblOffset val="100"/>
      </c:catAx>
      <c:valAx>
        <c:axId val="98112256"/>
        <c:scaling>
          <c:orientation val="minMax"/>
        </c:scaling>
        <c:axPos val="l"/>
        <c:majorGridlines/>
        <c:numFmt formatCode="#,##0.00" sourceLinked="1"/>
        <c:tickLblPos val="nextTo"/>
        <c:txPr>
          <a:bodyPr/>
          <a:lstStyle/>
          <a:p>
            <a:pPr>
              <a:defRPr sz="900"/>
            </a:pPr>
            <a:endParaRPr lang="ru-RU"/>
          </a:p>
        </c:txPr>
        <c:crossAx val="98212864"/>
        <c:crosses val="autoZero"/>
        <c:crossBetween val="between"/>
      </c:valAx>
    </c:plotArea>
    <c:legend>
      <c:legendPos val="r"/>
      <c:layout>
        <c:manualLayout>
          <c:xMode val="edge"/>
          <c:yMode val="edge"/>
          <c:x val="0.71362958431992762"/>
          <c:y val="4.1146491740013433E-2"/>
          <c:w val="0.26973340755147629"/>
          <c:h val="0.73065078486562851"/>
        </c:manualLayout>
      </c:layout>
      <c:txPr>
        <a:bodyPr/>
        <a:lstStyle/>
        <a:p>
          <a:pPr>
            <a:defRPr sz="1100"/>
          </a:pPr>
          <a:endParaRPr lang="ru-RU"/>
        </a:p>
      </c:txPr>
    </c:legend>
    <c:plotVisOnly val="1"/>
  </c:chart>
  <c:txPr>
    <a:bodyPr/>
    <a:lstStyle/>
    <a:p>
      <a:pPr>
        <a:defRPr sz="6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21362813441958992"/>
          <c:y val="7.521314878743697E-2"/>
          <c:w val="0.50054292833345959"/>
          <c:h val="0.7454376791494296"/>
        </c:manualLayout>
      </c:layout>
      <c:bar3DChart>
        <c:barDir val="col"/>
        <c:grouping val="clustered"/>
        <c:ser>
          <c:idx val="0"/>
          <c:order val="0"/>
          <c:tx>
            <c:strRef>
              <c:f>Лист1!$B$1</c:f>
              <c:strCache>
                <c:ptCount val="1"/>
                <c:pt idx="0">
                  <c:v>областные</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0365631736610781E-2"/>
                  <c:y val="7.8940246554121529E-3"/>
                </c:manualLayout>
              </c:layout>
              <c:showVal val="1"/>
            </c:dLbl>
            <c:dLbl>
              <c:idx val="1"/>
              <c:layout>
                <c:manualLayout>
                  <c:x val="3.8624839021249205E-2"/>
                  <c:y val="-1.6422222510530329E-4"/>
                </c:manualLayout>
              </c:layout>
              <c:showVal val="1"/>
            </c:dLbl>
            <c:dLbl>
              <c:idx val="3"/>
              <c:layout>
                <c:manualLayout>
                  <c:x val="2.4023855878051292E-3"/>
                  <c:y val="9.5238000011998517E-3"/>
                </c:manualLayout>
              </c:layout>
              <c:showVal val="1"/>
            </c:dLbl>
            <c:dLbl>
              <c:idx val="4"/>
              <c:layout>
                <c:manualLayout>
                  <c:x val="9.6093531870009505E-3"/>
                  <c:y val="2.5396800003199601E-2"/>
                </c:manualLayout>
              </c:layout>
              <c:showVal val="1"/>
            </c:dLbl>
            <c:txPr>
              <a:bodyPr/>
              <a:lstStyle/>
              <a:p>
                <a:pPr>
                  <a:defRPr sz="1000"/>
                </a:pPr>
                <a:endParaRPr lang="ru-RU"/>
              </a:p>
            </c:txPr>
            <c:showVal val="1"/>
          </c:dLbls>
          <c:cat>
            <c:strRef>
              <c:f>Лист1!$A$2</c:f>
              <c:strCache>
                <c:ptCount val="1"/>
                <c:pt idx="0">
                  <c:v>Общая стоимость проекта 3 941</c:v>
                </c:pt>
              </c:strCache>
            </c:strRef>
          </c:cat>
          <c:val>
            <c:numRef>
              <c:f>Лист1!$B$2</c:f>
              <c:numCache>
                <c:formatCode>#,##0.00</c:formatCode>
                <c:ptCount val="1"/>
                <c:pt idx="0">
                  <c:v>2365</c:v>
                </c:pt>
              </c:numCache>
            </c:numRef>
          </c:val>
        </c:ser>
        <c:ser>
          <c:idx val="1"/>
          <c:order val="1"/>
          <c:tx>
            <c:strRef>
              <c:f>Лист1!$C$1</c:f>
              <c:strCache>
                <c:ptCount val="1"/>
                <c:pt idx="0">
                  <c:v>местные</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0.10322454677362125"/>
                  <c:y val="2.4949373349384556E-2"/>
                </c:manualLayout>
              </c:layout>
              <c:showVal val="1"/>
            </c:dLbl>
            <c:dLbl>
              <c:idx val="1"/>
              <c:layout>
                <c:manualLayout>
                  <c:x val="7.8527884319269853E-2"/>
                  <c:y val="7.0033438512946827E-2"/>
                </c:manualLayout>
              </c:layout>
              <c:showVal val="1"/>
            </c:dLbl>
            <c:dLbl>
              <c:idx val="2"/>
              <c:layout>
                <c:manualLayout>
                  <c:x val="4.3242940580491947E-2"/>
                  <c:y val="0"/>
                </c:manualLayout>
              </c:layout>
              <c:showVal val="1"/>
            </c:dLbl>
            <c:dLbl>
              <c:idx val="3"/>
              <c:layout>
                <c:manualLayout>
                  <c:x val="3.8438169404881796E-2"/>
                  <c:y val="0"/>
                </c:manualLayout>
              </c:layout>
              <c:showVal val="1"/>
            </c:dLbl>
            <c:dLbl>
              <c:idx val="4"/>
              <c:layout>
                <c:manualLayout>
                  <c:x val="4.5645326168296946E-2"/>
                  <c:y val="3.1746000003999692E-3"/>
                </c:manualLayout>
              </c:layout>
              <c:showVal val="1"/>
            </c:dLbl>
            <c:txPr>
              <a:bodyPr/>
              <a:lstStyle/>
              <a:p>
                <a:pPr>
                  <a:defRPr sz="1000"/>
                </a:pPr>
                <a:endParaRPr lang="ru-RU"/>
              </a:p>
            </c:txPr>
            <c:showVal val="1"/>
          </c:dLbls>
          <c:cat>
            <c:strRef>
              <c:f>Лист1!$A$2</c:f>
              <c:strCache>
                <c:ptCount val="1"/>
                <c:pt idx="0">
                  <c:v>Общая стоимость проекта 3 941</c:v>
                </c:pt>
              </c:strCache>
            </c:strRef>
          </c:cat>
          <c:val>
            <c:numRef>
              <c:f>Лист1!$C$2</c:f>
              <c:numCache>
                <c:formatCode>#,##0.00</c:formatCode>
                <c:ptCount val="1"/>
                <c:pt idx="0">
                  <c:v>1497</c:v>
                </c:pt>
              </c:numCache>
            </c:numRef>
          </c:val>
        </c:ser>
        <c:ser>
          <c:idx val="2"/>
          <c:order val="2"/>
          <c:tx>
            <c:strRef>
              <c:f>Лист1!$D$1</c:f>
              <c:strCache>
                <c:ptCount val="1"/>
                <c:pt idx="0">
                  <c:v>средства населения</c:v>
                </c:pt>
              </c:strCache>
            </c:strRef>
          </c:tx>
          <c:spPr>
            <a:solidFill>
              <a:schemeClr val="accent5"/>
            </a:solidFill>
            <a:ln w="19050" cap="flat" cmpd="sng" algn="ctr">
              <a:solidFill>
                <a:schemeClr val="lt1"/>
              </a:solidFill>
              <a:prstDash val="solid"/>
            </a:ln>
            <a:effectLst>
              <a:glow rad="63500">
                <a:schemeClr val="accent5">
                  <a:tint val="30000"/>
                  <a:shade val="95000"/>
                  <a:satMod val="300000"/>
                  <a:alpha val="50000"/>
                </a:schemeClr>
              </a:glow>
            </a:effectLst>
          </c:spPr>
          <c:dLbls>
            <c:dLbl>
              <c:idx val="0"/>
              <c:layout>
                <c:manualLayout>
                  <c:x val="3.8438169404881796E-2"/>
                  <c:y val="-2.8571400003599551E-2"/>
                </c:manualLayout>
              </c:layout>
              <c:showVal val="1"/>
            </c:dLbl>
            <c:dLbl>
              <c:idx val="1"/>
              <c:layout>
                <c:manualLayout>
                  <c:x val="4.3242940580491947E-2"/>
                  <c:y val="-2.8571649972103652E-2"/>
                </c:manualLayout>
              </c:layout>
              <c:showVal val="1"/>
            </c:dLbl>
            <c:dLbl>
              <c:idx val="2"/>
              <c:layout>
                <c:manualLayout>
                  <c:x val="1.9219084702440901E-2"/>
                  <c:y val="0.15238080001919771"/>
                </c:manualLayout>
              </c:layout>
              <c:showVal val="1"/>
            </c:dLbl>
            <c:dLbl>
              <c:idx val="3"/>
              <c:layout>
                <c:manualLayout>
                  <c:x val="2.4023855878051142E-2"/>
                  <c:y val="0.15238080001919771"/>
                </c:manualLayout>
              </c:layout>
              <c:showVal val="1"/>
            </c:dLbl>
            <c:dLbl>
              <c:idx val="4"/>
              <c:layout>
                <c:manualLayout>
                  <c:x val="4.3242940580491947E-2"/>
                  <c:y val="0.14920620001879994"/>
                </c:manualLayout>
              </c:layout>
              <c:showVal val="1"/>
            </c:dLbl>
            <c:txPr>
              <a:bodyPr/>
              <a:lstStyle/>
              <a:p>
                <a:pPr>
                  <a:defRPr sz="1000"/>
                </a:pPr>
                <a:endParaRPr lang="ru-RU"/>
              </a:p>
            </c:txPr>
            <c:showVal val="1"/>
          </c:dLbls>
          <c:cat>
            <c:strRef>
              <c:f>Лист1!$A$2</c:f>
              <c:strCache>
                <c:ptCount val="1"/>
                <c:pt idx="0">
                  <c:v>Общая стоимость проекта 3 941</c:v>
                </c:pt>
              </c:strCache>
            </c:strRef>
          </c:cat>
          <c:val>
            <c:numRef>
              <c:f>Лист1!$D$2</c:f>
              <c:numCache>
                <c:formatCode>#,##0.00</c:formatCode>
                <c:ptCount val="1"/>
                <c:pt idx="0">
                  <c:v>79</c:v>
                </c:pt>
              </c:numCache>
            </c:numRef>
          </c:val>
        </c:ser>
        <c:shape val="cone"/>
        <c:axId val="98241920"/>
        <c:axId val="98264192"/>
        <c:axId val="0"/>
      </c:bar3DChart>
      <c:catAx>
        <c:axId val="98241920"/>
        <c:scaling>
          <c:orientation val="minMax"/>
        </c:scaling>
        <c:axPos val="b"/>
        <c:tickLblPos val="nextTo"/>
        <c:txPr>
          <a:bodyPr/>
          <a:lstStyle/>
          <a:p>
            <a:pPr>
              <a:defRPr sz="1100"/>
            </a:pPr>
            <a:endParaRPr lang="ru-RU"/>
          </a:p>
        </c:txPr>
        <c:crossAx val="98264192"/>
        <c:crosses val="autoZero"/>
        <c:auto val="1"/>
        <c:lblAlgn val="ctr"/>
        <c:lblOffset val="100"/>
      </c:catAx>
      <c:valAx>
        <c:axId val="98264192"/>
        <c:scaling>
          <c:orientation val="minMax"/>
        </c:scaling>
        <c:axPos val="l"/>
        <c:majorGridlines/>
        <c:numFmt formatCode="#,##0.00" sourceLinked="1"/>
        <c:tickLblPos val="nextTo"/>
        <c:txPr>
          <a:bodyPr/>
          <a:lstStyle/>
          <a:p>
            <a:pPr>
              <a:defRPr sz="900"/>
            </a:pPr>
            <a:endParaRPr lang="ru-RU"/>
          </a:p>
        </c:txPr>
        <c:crossAx val="98241920"/>
        <c:crosses val="autoZero"/>
        <c:crossBetween val="between"/>
      </c:valAx>
    </c:plotArea>
    <c:legend>
      <c:legendPos val="r"/>
      <c:layout>
        <c:manualLayout>
          <c:xMode val="edge"/>
          <c:yMode val="edge"/>
          <c:x val="0.71362958431992762"/>
          <c:y val="4.1146491740013433E-2"/>
          <c:w val="0.26973340755147629"/>
          <c:h val="0.84005172855644594"/>
        </c:manualLayout>
      </c:layout>
      <c:txPr>
        <a:bodyPr/>
        <a:lstStyle/>
        <a:p>
          <a:pPr>
            <a:defRPr sz="1100"/>
          </a:pPr>
          <a:endParaRPr lang="ru-RU"/>
        </a:p>
      </c:txPr>
    </c:legend>
    <c:plotVisOnly val="1"/>
  </c:chart>
  <c:txPr>
    <a:bodyPr/>
    <a:lstStyle/>
    <a:p>
      <a:pPr>
        <a:defRPr sz="6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12084884795207032"/>
          <c:y val="8.4182417332676784E-2"/>
        </c:manualLayout>
      </c:layout>
      <c:txPr>
        <a:bodyPr/>
        <a:lstStyle/>
        <a:p>
          <a:pPr>
            <a:defRPr sz="800" b="0"/>
          </a:pPr>
          <a:endParaRPr lang="ru-RU"/>
        </a:p>
      </c:txPr>
    </c:title>
    <c:view3D>
      <c:rAngAx val="1"/>
    </c:view3D>
    <c:plotArea>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9.7259161790644068E-3"/>
                  <c:y val="-4.2222132560854345E-2"/>
                </c:manualLayout>
              </c:layout>
              <c:showVal val="1"/>
            </c:dLbl>
            <c:dLbl>
              <c:idx val="1"/>
              <c:layout>
                <c:manualLayout>
                  <c:x val="2.9114003105436197E-2"/>
                  <c:y val="-3.8431103564918093E-2"/>
                </c:manualLayout>
              </c:layout>
              <c:showVal val="1"/>
            </c:dLbl>
            <c:dLbl>
              <c:idx val="2"/>
              <c:layout>
                <c:manualLayout>
                  <c:x val="1.3675117961352181E-2"/>
                  <c:y val="-3.921541180093642E-2"/>
                </c:manualLayout>
              </c:layout>
              <c:showVal val="1"/>
            </c:dLbl>
            <c:dLbl>
              <c:idx val="3"/>
              <c:layout>
                <c:manualLayout>
                  <c:x val="8.2050707768113063E-3"/>
                  <c:y val="-7.8430823601872562E-3"/>
                </c:manualLayout>
              </c:layout>
              <c:showVal val="1"/>
            </c:dLbl>
            <c:dLbl>
              <c:idx val="4"/>
              <c:layout>
                <c:manualLayout>
                  <c:x val="8.2050707768113063E-3"/>
                  <c:y val="-2.6143607867291667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20252</c:v>
                </c:pt>
                <c:pt idx="1">
                  <c:v>21705</c:v>
                </c:pt>
                <c:pt idx="2">
                  <c:v>21705</c:v>
                </c:pt>
              </c:numCache>
            </c:numRef>
          </c:val>
        </c:ser>
        <c:shape val="cylinder"/>
        <c:axId val="156686208"/>
        <c:axId val="156687744"/>
        <c:axId val="0"/>
      </c:bar3DChart>
      <c:catAx>
        <c:axId val="156686208"/>
        <c:scaling>
          <c:orientation val="minMax"/>
        </c:scaling>
        <c:axPos val="b"/>
        <c:tickLblPos val="nextTo"/>
        <c:txPr>
          <a:bodyPr/>
          <a:lstStyle/>
          <a:p>
            <a:pPr>
              <a:defRPr sz="800"/>
            </a:pPr>
            <a:endParaRPr lang="ru-RU"/>
          </a:p>
        </c:txPr>
        <c:crossAx val="156687744"/>
        <c:crosses val="autoZero"/>
        <c:auto val="1"/>
        <c:lblAlgn val="ctr"/>
        <c:lblOffset val="100"/>
      </c:catAx>
      <c:valAx>
        <c:axId val="156687744"/>
        <c:scaling>
          <c:logBase val="10"/>
          <c:orientation val="minMax"/>
        </c:scaling>
        <c:axPos val="l"/>
        <c:majorGridlines/>
        <c:numFmt formatCode="#,##0" sourceLinked="1"/>
        <c:tickLblPos val="nextTo"/>
        <c:txPr>
          <a:bodyPr/>
          <a:lstStyle/>
          <a:p>
            <a:pPr>
              <a:defRPr sz="800"/>
            </a:pPr>
            <a:endParaRPr lang="ru-RU"/>
          </a:p>
        </c:txPr>
        <c:crossAx val="156686208"/>
        <c:crosses val="autoZero"/>
        <c:crossBetween val="between"/>
      </c:valAx>
    </c:plotArea>
    <c:plotVisOnly val="1"/>
  </c:chart>
  <c:txPr>
    <a:bodyPr/>
    <a:lstStyle/>
    <a:p>
      <a:pPr>
        <a:defRPr sz="9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9.1254593175856616E-2"/>
          <c:y val="3.8343958205360032E-2"/>
          <c:w val="0.65874540682417493"/>
          <c:h val="0.82547103782302"/>
        </c:manualLayout>
      </c:layout>
      <c:bar3DChart>
        <c:barDir val="bar"/>
        <c:grouping val="stacked"/>
        <c:ser>
          <c:idx val="0"/>
          <c:order val="0"/>
          <c:tx>
            <c:strRef>
              <c:f>Лист1!$B$1</c:f>
              <c:strCache>
                <c:ptCount val="1"/>
                <c:pt idx="0">
                  <c:v>Основное мероприятие «Реализация основных общеобразовательных программ»</c:v>
                </c:pt>
              </c:strCache>
            </c:strRef>
          </c:tx>
          <c:spPr>
            <a:solidFill>
              <a:schemeClr val="accent1">
                <a:lumMod val="60000"/>
                <a:lumOff val="40000"/>
              </a:schemeClr>
            </a:soli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5.6178915135608083E-3"/>
                  <c:y val="-1.6029256687137306E-4"/>
                </c:manualLayout>
              </c:layout>
              <c:showVal val="1"/>
            </c:dLbl>
            <c:dLbl>
              <c:idx val="1"/>
              <c:layout>
                <c:manualLayout>
                  <c:x val="5.3220474897313933E-3"/>
                  <c:y val="1.9044486127831408E-3"/>
                </c:manualLayout>
              </c:layout>
              <c:showVal val="1"/>
            </c:dLbl>
            <c:dLbl>
              <c:idx val="2"/>
              <c:layout>
                <c:manualLayout>
                  <c:x val="1.0030621172353456E-2"/>
                  <c:y val="-7.9778488847316587E-3"/>
                </c:manualLayout>
              </c:layout>
              <c:showVal val="1"/>
            </c:dLbl>
            <c:dLbl>
              <c:idx val="3"/>
              <c:layout>
                <c:manualLayout>
                  <c:x val="2.3810148731408572E-3"/>
                  <c:y val="-1.0631733866031645E-2"/>
                </c:manualLayout>
              </c:layout>
              <c:showVal val="1"/>
            </c:dLbl>
            <c:dLbl>
              <c:idx val="4"/>
              <c:layout>
                <c:manualLayout>
                  <c:x val="-4.3650481189851324E-3"/>
                  <c:y val="-1.411754824833737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General</c:formatCode>
                <c:ptCount val="3"/>
                <c:pt idx="0">
                  <c:v>7845</c:v>
                </c:pt>
                <c:pt idx="1">
                  <c:v>7651</c:v>
                </c:pt>
                <c:pt idx="2">
                  <c:v>7651</c:v>
                </c:pt>
              </c:numCache>
            </c:numRef>
          </c:val>
        </c:ser>
        <c:ser>
          <c:idx val="1"/>
          <c:order val="1"/>
          <c:tx>
            <c:strRef>
              <c:f>Лист1!$C$1</c:f>
              <c:strCache>
                <c:ptCount val="1"/>
                <c:pt idx="0">
                  <c:v> Основное мероприятие "Реализация  образовательных программ дополнительного образования и мероприятия по их развитию"</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1.3419838145231847E-2"/>
                  <c:y val="-2.2919641274018493E-2"/>
                </c:manualLayout>
              </c:layout>
              <c:showVal val="1"/>
            </c:dLbl>
            <c:dLbl>
              <c:idx val="1"/>
              <c:layout>
                <c:manualLayout>
                  <c:x val="5.3568460192475994E-3"/>
                  <c:y val="-5.7515937308041691E-3"/>
                </c:manualLayout>
              </c:layout>
              <c:showVal val="1"/>
            </c:dLbl>
            <c:dLbl>
              <c:idx val="2"/>
              <c:layout>
                <c:manualLayout>
                  <c:x val="-1.666655730533723E-2"/>
                  <c:y val="-5.0544308543429076E-3"/>
                </c:manualLayout>
              </c:layout>
              <c:showVal val="1"/>
            </c:dLbl>
            <c:dLbl>
              <c:idx val="3"/>
              <c:layout>
                <c:manualLayout>
                  <c:x val="-9.3253499562555228E-3"/>
                  <c:y val="-8.5402452366484267E-3"/>
                </c:manualLayout>
              </c:layout>
              <c:showVal val="1"/>
            </c:dLbl>
            <c:dLbl>
              <c:idx val="4"/>
              <c:layout>
                <c:manualLayout>
                  <c:x val="-9.1269685039370076E-3"/>
                  <c:y val="-1.2026059618954067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Лист1!$C$2:$C$4</c:f>
              <c:numCache>
                <c:formatCode>#,##0</c:formatCode>
                <c:ptCount val="3"/>
                <c:pt idx="0">
                  <c:v>6947</c:v>
                </c:pt>
                <c:pt idx="1">
                  <c:v>7882</c:v>
                </c:pt>
                <c:pt idx="2">
                  <c:v>7882</c:v>
                </c:pt>
              </c:numCache>
            </c:numRef>
          </c:val>
        </c:ser>
        <c:ser>
          <c:idx val="2"/>
          <c:order val="2"/>
          <c:tx>
            <c:strRef>
              <c:f>Лист1!$D$1</c:f>
              <c:strCache>
                <c:ptCount val="1"/>
                <c:pt idx="0">
                  <c:v>Основное мероприятие "Внедрение модели персонифицированного финансирования дополнительного образования детей"</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5.7536089238845898E-3"/>
                  <c:y val="-3.8343958205360219E-3"/>
                </c:manualLayout>
              </c:layout>
              <c:showVal val="1"/>
            </c:dLbl>
            <c:dLbl>
              <c:idx val="1"/>
              <c:layout>
                <c:manualLayout>
                  <c:x val="5.5555555555555558E-3"/>
                  <c:y val="-1.0457443146916373E-2"/>
                </c:manualLayout>
              </c:layout>
              <c:showVal val="1"/>
            </c:dLbl>
            <c:dLbl>
              <c:idx val="2"/>
              <c:layout>
                <c:manualLayout>
                  <c:x val="9.7222222222222224E-3"/>
                  <c:y val="-1.7429071911527323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Лист1!$D$2:$D$4</c:f>
              <c:numCache>
                <c:formatCode>#,##0</c:formatCode>
                <c:ptCount val="3"/>
                <c:pt idx="0">
                  <c:v>5184</c:v>
                </c:pt>
                <c:pt idx="1">
                  <c:v>5896</c:v>
                </c:pt>
                <c:pt idx="2">
                  <c:v>5896</c:v>
                </c:pt>
              </c:numCache>
            </c:numRef>
          </c:val>
        </c:ser>
        <c:ser>
          <c:idx val="3"/>
          <c:order val="3"/>
          <c:tx>
            <c:strRef>
              <c:f>Лист1!$E$1</c:f>
              <c:strCache>
                <c:ptCount val="1"/>
                <c:pt idx="0">
                  <c:v>Основное мероприятие «Осуществление отдельных государственных полномочий по финансовому обеспечению мер социальной поддержки на предоставление компенсации расходов на оплату жилых помещений, отопления и освещения работникам дополнительного образования»</c:v>
                </c:pt>
              </c:strCache>
            </c:strRef>
          </c:tx>
          <c:cat>
            <c:strRef>
              <c:f>Лист1!$A$2:$A$4</c:f>
              <c:strCache>
                <c:ptCount val="3"/>
                <c:pt idx="0">
                  <c:v>2025 год</c:v>
                </c:pt>
                <c:pt idx="1">
                  <c:v>2026 год</c:v>
                </c:pt>
                <c:pt idx="2">
                  <c:v>2027 год</c:v>
                </c:pt>
              </c:strCache>
            </c:strRef>
          </c:cat>
          <c:val>
            <c:numRef>
              <c:f>Лист1!$E$2:$E$4</c:f>
              <c:numCache>
                <c:formatCode>#,##0</c:formatCode>
                <c:ptCount val="3"/>
                <c:pt idx="0">
                  <c:v>276</c:v>
                </c:pt>
                <c:pt idx="1">
                  <c:v>276</c:v>
                </c:pt>
                <c:pt idx="2">
                  <c:v>276</c:v>
                </c:pt>
              </c:numCache>
            </c:numRef>
          </c:val>
        </c:ser>
        <c:shape val="cylinder"/>
        <c:axId val="98493184"/>
        <c:axId val="98494720"/>
        <c:axId val="0"/>
      </c:bar3DChart>
      <c:catAx>
        <c:axId val="98493184"/>
        <c:scaling>
          <c:orientation val="minMax"/>
        </c:scaling>
        <c:axPos val="l"/>
        <c:tickLblPos val="nextTo"/>
        <c:txPr>
          <a:bodyPr/>
          <a:lstStyle/>
          <a:p>
            <a:pPr>
              <a:defRPr sz="800"/>
            </a:pPr>
            <a:endParaRPr lang="ru-RU"/>
          </a:p>
        </c:txPr>
        <c:crossAx val="98494720"/>
        <c:crosses val="autoZero"/>
        <c:auto val="1"/>
        <c:lblAlgn val="ctr"/>
        <c:lblOffset val="100"/>
      </c:catAx>
      <c:valAx>
        <c:axId val="98494720"/>
        <c:scaling>
          <c:orientation val="minMax"/>
        </c:scaling>
        <c:axPos val="b"/>
        <c:majorGridlines/>
        <c:numFmt formatCode="General" sourceLinked="1"/>
        <c:tickLblPos val="nextTo"/>
        <c:txPr>
          <a:bodyPr/>
          <a:lstStyle/>
          <a:p>
            <a:pPr>
              <a:defRPr sz="800"/>
            </a:pPr>
            <a:endParaRPr lang="ru-RU"/>
          </a:p>
        </c:txPr>
        <c:crossAx val="98493184"/>
        <c:crosses val="autoZero"/>
        <c:crossBetween val="between"/>
      </c:valAx>
    </c:plotArea>
    <c:legend>
      <c:legendPos val="r"/>
      <c:layout>
        <c:manualLayout>
          <c:xMode val="edge"/>
          <c:yMode val="edge"/>
          <c:x val="0.75684601924760064"/>
          <c:y val="3.8451826319710142E-2"/>
          <c:w val="0.24315398075240602"/>
          <c:h val="0.61890497121046684"/>
        </c:manualLayout>
      </c:layout>
      <c:txPr>
        <a:bodyPr/>
        <a:lstStyle/>
        <a:p>
          <a:pPr>
            <a:defRPr sz="7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manualLayout>
          <c:layoutTarget val="inner"/>
          <c:xMode val="edge"/>
          <c:yMode val="edge"/>
          <c:x val="9.1254593175856755E-2"/>
          <c:y val="3.8343958205360032E-2"/>
          <c:w val="0.65874540682417604"/>
          <c:h val="0.82547103782302034"/>
        </c:manualLayout>
      </c:layout>
      <c:bar3DChart>
        <c:barDir val="bar"/>
        <c:grouping val="stacked"/>
        <c:ser>
          <c:idx val="0"/>
          <c:order val="0"/>
          <c:tx>
            <c:strRef>
              <c:f>Лист1!$B$1</c:f>
              <c:strCache>
                <c:ptCount val="1"/>
                <c:pt idx="0">
                  <c:v>  Основное мероприятие «Руководство и управление в сфере установленных функций органов  местного самоуправления»</c:v>
                </c:pt>
              </c:strCache>
            </c:strRef>
          </c:tx>
          <c:spPr>
            <a:solidFill>
              <a:schemeClr val="accent1">
                <a:lumMod val="60000"/>
                <a:lumOff val="40000"/>
              </a:schemeClr>
            </a:soli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4.8387515287006523E-3"/>
                  <c:y val="2.0476366887013829E-4"/>
                </c:manualLayout>
              </c:layout>
              <c:showVal val="1"/>
            </c:dLbl>
            <c:dLbl>
              <c:idx val="1"/>
              <c:layout>
                <c:manualLayout>
                  <c:x val="6.8802625370525412E-3"/>
                  <c:y val="-1.3213930179820916E-2"/>
                </c:manualLayout>
              </c:layout>
              <c:showVal val="1"/>
            </c:dLbl>
            <c:dLbl>
              <c:idx val="2"/>
              <c:layout>
                <c:manualLayout>
                  <c:x val="1.6973352737777783E-3"/>
                  <c:y val="-7.6537338931727105E-3"/>
                </c:manualLayout>
              </c:layout>
              <c:showVal val="1"/>
            </c:dLbl>
            <c:dLbl>
              <c:idx val="3"/>
              <c:layout>
                <c:manualLayout>
                  <c:x val="-3.1745809553139822E-3"/>
                  <c:y val="7.9999440073910313E-2"/>
                </c:manualLayout>
              </c:layout>
              <c:showVal val="1"/>
            </c:dLbl>
            <c:dLbl>
              <c:idx val="4"/>
              <c:layout>
                <c:manualLayout>
                  <c:x val="-1.5872904776569501E-3"/>
                  <c:y val="7.9999440073910313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2295</c:v>
                </c:pt>
                <c:pt idx="1">
                  <c:v>2263</c:v>
                </c:pt>
                <c:pt idx="2">
                  <c:v>2263</c:v>
                </c:pt>
              </c:numCache>
            </c:numRef>
          </c:val>
        </c:ser>
        <c:ser>
          <c:idx val="1"/>
          <c:order val="1"/>
          <c:tx>
            <c:strRef>
              <c:f>Лист1!$C$1</c:f>
              <c:strCache>
                <c:ptCount val="1"/>
                <c:pt idx="0">
                  <c:v>Основное мероприятие «Сопровождение реализации   муниципальной программы «Развитие образования в Касторенском районе Курской области»</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9.2897337551444067E-3"/>
                  <c:y val="-1.7166943265814492E-2"/>
                </c:manualLayout>
              </c:layout>
              <c:showVal val="1"/>
            </c:dLbl>
            <c:dLbl>
              <c:idx val="1"/>
              <c:layout>
                <c:manualLayout>
                  <c:x val="4.4129768090950967E-5"/>
                  <c:y val="-1.1784490958821343E-4"/>
                </c:manualLayout>
              </c:layout>
              <c:showVal val="1"/>
            </c:dLbl>
            <c:dLbl>
              <c:idx val="2"/>
              <c:layout>
                <c:manualLayout>
                  <c:x val="-9.6043932370418628E-3"/>
                  <c:y val="-1.5917201255015761E-2"/>
                </c:manualLayout>
              </c:layout>
              <c:showVal val="1"/>
            </c:dLbl>
            <c:dLbl>
              <c:idx val="3"/>
              <c:layout>
                <c:manualLayout>
                  <c:x val="-9.4430586010104279E-3"/>
                  <c:y val="6.2015069824738426E-4"/>
                </c:manualLayout>
              </c:layout>
              <c:showVal val="1"/>
            </c:dLbl>
            <c:dLbl>
              <c:idx val="4"/>
              <c:layout>
                <c:manualLayout>
                  <c:x val="-9.3622726545861418E-3"/>
                  <c:y val="-1.1783188805124243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Лист1!$C$2:$C$4</c:f>
              <c:numCache>
                <c:formatCode>#,##0</c:formatCode>
                <c:ptCount val="3"/>
                <c:pt idx="0">
                  <c:v>5960</c:v>
                </c:pt>
                <c:pt idx="1">
                  <c:v>6762</c:v>
                </c:pt>
                <c:pt idx="2">
                  <c:v>6762</c:v>
                </c:pt>
              </c:numCache>
            </c:numRef>
          </c:val>
        </c:ser>
        <c:ser>
          <c:idx val="2"/>
          <c:order val="2"/>
          <c:tx>
            <c:strRef>
              <c:f>Лист1!$D$1</c:f>
              <c:strCache>
                <c:ptCount val="1"/>
                <c:pt idx="0">
                  <c:v>Основное мероприятие «Организация оздоровления и отдыха детей»</c:v>
                </c:pt>
              </c:strCache>
            </c:strRef>
          </c:tx>
          <c:dLbls>
            <c:dLbl>
              <c:idx val="0"/>
              <c:layout>
                <c:manualLayout>
                  <c:x val="-1.1111111111111061E-2"/>
                  <c:y val="-1.7429071911527323E-2"/>
                </c:manualLayout>
              </c:layout>
              <c:showVal val="1"/>
            </c:dLbl>
            <c:dLbl>
              <c:idx val="1"/>
              <c:layout/>
              <c:tx>
                <c:rich>
                  <a:bodyPr/>
                  <a:lstStyle/>
                  <a:p>
                    <a:r>
                      <a:rPr lang="en-US"/>
                      <a:t>2 </a:t>
                    </a:r>
                    <a:r>
                      <a:rPr lang="en-US" smtClean="0"/>
                      <a:t>161</a:t>
                    </a:r>
                    <a:endParaRPr lang="en-US" dirty="0"/>
                  </a:p>
                </c:rich>
              </c:tx>
              <c:showVal val="1"/>
            </c:dLbl>
            <c:dLbl>
              <c:idx val="2"/>
              <c:layout/>
              <c:tx>
                <c:rich>
                  <a:bodyPr/>
                  <a:lstStyle/>
                  <a:p>
                    <a:r>
                      <a:rPr lang="en-US"/>
                      <a:t>2 </a:t>
                    </a:r>
                    <a:r>
                      <a:rPr lang="en-US" smtClean="0"/>
                      <a:t>161</a:t>
                    </a:r>
                    <a:endParaRPr lang="en-US"/>
                  </a:p>
                </c:rich>
              </c:tx>
              <c:showVal val="1"/>
            </c:dLbl>
            <c:numFmt formatCode="#,##0.00" sourceLinked="0"/>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Лист1!$D$2:$D$4</c:f>
              <c:numCache>
                <c:formatCode>General</c:formatCode>
                <c:ptCount val="3"/>
                <c:pt idx="0" formatCode="#,##0">
                  <c:v>1590</c:v>
                </c:pt>
              </c:numCache>
            </c:numRef>
          </c:val>
        </c:ser>
        <c:ser>
          <c:idx val="3"/>
          <c:order val="3"/>
          <c:tx>
            <c:strRef>
              <c:f>Лист1!$E$1</c:f>
              <c:strCache>
                <c:ptCount val="1"/>
                <c:pt idx="0">
                  <c:v> Основное мероприятие «Организация временного трудоустройства несовершеннолетних граждан»</c:v>
                </c:pt>
              </c:strCache>
            </c:strRef>
          </c:tx>
          <c:dLbls>
            <c:dLbl>
              <c:idx val="0"/>
              <c:layout>
                <c:manualLayout>
                  <c:x val="2.6089590072415753E-2"/>
                  <c:y val="-1.2403013964947324E-2"/>
                </c:manualLayout>
              </c:layout>
              <c:showVal val="1"/>
            </c:dLbl>
            <c:dLbl>
              <c:idx val="1"/>
              <c:layout>
                <c:manualLayout>
                  <c:x val="2.6052815265673431E-2"/>
                  <c:y val="-2.0671689941578874E-2"/>
                </c:manualLayout>
              </c:layout>
              <c:showVal val="1"/>
            </c:dLbl>
            <c:dLbl>
              <c:idx val="2"/>
              <c:layout>
                <c:manualLayout>
                  <c:x val="2.5611873469990422E-2"/>
                  <c:y val="-4.1343379883157748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Лист1!$E$2:$E$4</c:f>
              <c:numCache>
                <c:formatCode>General</c:formatCode>
                <c:ptCount val="3"/>
              </c:numCache>
            </c:numRef>
          </c:val>
        </c:ser>
        <c:shape val="cylinder"/>
        <c:axId val="157291264"/>
        <c:axId val="157292800"/>
        <c:axId val="0"/>
      </c:bar3DChart>
      <c:catAx>
        <c:axId val="157291264"/>
        <c:scaling>
          <c:orientation val="minMax"/>
        </c:scaling>
        <c:axPos val="l"/>
        <c:tickLblPos val="nextTo"/>
        <c:txPr>
          <a:bodyPr/>
          <a:lstStyle/>
          <a:p>
            <a:pPr>
              <a:defRPr sz="800"/>
            </a:pPr>
            <a:endParaRPr lang="ru-RU"/>
          </a:p>
        </c:txPr>
        <c:crossAx val="157292800"/>
        <c:crosses val="autoZero"/>
        <c:auto val="1"/>
        <c:lblAlgn val="ctr"/>
        <c:lblOffset val="100"/>
      </c:catAx>
      <c:valAx>
        <c:axId val="157292800"/>
        <c:scaling>
          <c:orientation val="minMax"/>
        </c:scaling>
        <c:axPos val="b"/>
        <c:majorGridlines/>
        <c:numFmt formatCode="#,##0" sourceLinked="1"/>
        <c:tickLblPos val="nextTo"/>
        <c:txPr>
          <a:bodyPr/>
          <a:lstStyle/>
          <a:p>
            <a:pPr>
              <a:defRPr sz="800"/>
            </a:pPr>
            <a:endParaRPr lang="ru-RU"/>
          </a:p>
        </c:txPr>
        <c:crossAx val="157291264"/>
        <c:crosses val="autoZero"/>
        <c:crossBetween val="between"/>
      </c:valAx>
    </c:plotArea>
    <c:legend>
      <c:legendPos val="r"/>
      <c:layout>
        <c:manualLayout>
          <c:xMode val="edge"/>
          <c:yMode val="edge"/>
          <c:x val="0.77203668091069788"/>
          <c:y val="4.1937640702015576E-2"/>
          <c:w val="0.22796334951583011"/>
          <c:h val="0.48011969396783832"/>
        </c:manualLayout>
      </c:layout>
      <c:txPr>
        <a:bodyPr/>
        <a:lstStyle/>
        <a:p>
          <a:pPr>
            <a:defRPr sz="7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000"/>
          </a:pPr>
          <a:endParaRPr lang="ru-RU"/>
        </a:p>
      </c:txPr>
    </c:title>
    <c:plotArea>
      <c:layout/>
      <c:lineChart>
        <c:grouping val="stacked"/>
        <c:ser>
          <c:idx val="0"/>
          <c:order val="0"/>
          <c:tx>
            <c:strRef>
              <c:f>Лист1!$B$1</c:f>
              <c:strCache>
                <c:ptCount val="1"/>
                <c:pt idx="0">
                  <c:v>Фонд начисленной заработной платы, тыс.руб.</c:v>
                </c:pt>
              </c:strCache>
            </c:strRef>
          </c:tx>
          <c:spPr>
            <a:ln>
              <a:solidFill>
                <a:schemeClr val="accent6">
                  <a:lumMod val="75000"/>
                </a:schemeClr>
              </a:solidFill>
            </a:ln>
          </c:spPr>
          <c:marker>
            <c:spPr>
              <a:ln>
                <a:solidFill>
                  <a:schemeClr val="accent6">
                    <a:lumMod val="75000"/>
                  </a:schemeClr>
                </a:solidFill>
              </a:ln>
            </c:spPr>
          </c:marker>
          <c:dLbls>
            <c:dLbl>
              <c:idx val="0"/>
              <c:layout>
                <c:manualLayout>
                  <c:x val="-4.7407075599354219E-2"/>
                  <c:y val="6.9135318582391567E-2"/>
                </c:manualLayout>
              </c:layout>
              <c:showVal val="1"/>
            </c:dLbl>
            <c:dLbl>
              <c:idx val="1"/>
              <c:layout>
                <c:manualLayout>
                  <c:x val="1.1851535597301222E-2"/>
                  <c:y val="3.4567659291195769E-2"/>
                </c:manualLayout>
              </c:layout>
              <c:showVal val="1"/>
            </c:dLbl>
            <c:dLbl>
              <c:idx val="2"/>
              <c:layout>
                <c:manualLayout>
                  <c:x val="0"/>
                  <c:y val="3.4567659291195769E-2"/>
                </c:manualLayout>
              </c:layout>
              <c:showVal val="1"/>
            </c:dLbl>
            <c:dLbl>
              <c:idx val="3"/>
              <c:layout>
                <c:manualLayout>
                  <c:x val="0"/>
                  <c:y val="4.9382370415994033E-2"/>
                </c:manualLayout>
              </c:layout>
              <c:showVal val="1"/>
            </c:dLbl>
            <c:txPr>
              <a:bodyPr/>
              <a:lstStyle/>
              <a:p>
                <a:pPr>
                  <a:defRPr sz="800"/>
                </a:pPr>
                <a:endParaRPr lang="ru-RU"/>
              </a:p>
            </c:txPr>
            <c:showVal val="1"/>
          </c:dLbls>
          <c:cat>
            <c:strRef>
              <c:f>Лист1!$A$2:$A$5</c:f>
              <c:strCache>
                <c:ptCount val="4"/>
                <c:pt idx="0">
                  <c:v>2024 год</c:v>
                </c:pt>
                <c:pt idx="1">
                  <c:v>2025 год</c:v>
                </c:pt>
                <c:pt idx="2">
                  <c:v>2026 год</c:v>
                </c:pt>
                <c:pt idx="3">
                  <c:v>2027 год</c:v>
                </c:pt>
              </c:strCache>
            </c:strRef>
          </c:cat>
          <c:val>
            <c:numRef>
              <c:f>Лист1!$B$2:$B$5</c:f>
              <c:numCache>
                <c:formatCode>#,##0.0</c:formatCode>
                <c:ptCount val="4"/>
                <c:pt idx="0">
                  <c:v>2734701.6</c:v>
                </c:pt>
                <c:pt idx="1">
                  <c:v>3003235.9</c:v>
                </c:pt>
                <c:pt idx="2">
                  <c:v>3338978.2</c:v>
                </c:pt>
                <c:pt idx="3">
                  <c:v>3575233.2</c:v>
                </c:pt>
              </c:numCache>
            </c:numRef>
          </c:val>
        </c:ser>
        <c:marker val="1"/>
        <c:axId val="166495744"/>
        <c:axId val="166497280"/>
      </c:lineChart>
      <c:catAx>
        <c:axId val="166495744"/>
        <c:scaling>
          <c:orientation val="minMax"/>
        </c:scaling>
        <c:axPos val="b"/>
        <c:tickLblPos val="nextTo"/>
        <c:txPr>
          <a:bodyPr/>
          <a:lstStyle/>
          <a:p>
            <a:pPr>
              <a:defRPr sz="1000"/>
            </a:pPr>
            <a:endParaRPr lang="ru-RU"/>
          </a:p>
        </c:txPr>
        <c:crossAx val="166497280"/>
        <c:crosses val="autoZero"/>
        <c:auto val="1"/>
        <c:lblAlgn val="ctr"/>
        <c:lblOffset val="100"/>
      </c:catAx>
      <c:valAx>
        <c:axId val="166497280"/>
        <c:scaling>
          <c:orientation val="minMax"/>
        </c:scaling>
        <c:axPos val="l"/>
        <c:majorGridlines/>
        <c:numFmt formatCode="#,##0.0" sourceLinked="1"/>
        <c:tickLblPos val="nextTo"/>
        <c:txPr>
          <a:bodyPr/>
          <a:lstStyle/>
          <a:p>
            <a:pPr>
              <a:defRPr sz="1000"/>
            </a:pPr>
            <a:endParaRPr lang="ru-RU"/>
          </a:p>
        </c:txPr>
        <c:crossAx val="166495744"/>
        <c:crosses val="autoZero"/>
        <c:crossBetween val="between"/>
      </c:valAx>
    </c:plotArea>
    <c:plotVisOnly val="1"/>
  </c:chart>
  <c:txPr>
    <a:bodyPr/>
    <a:lstStyle/>
    <a:p>
      <a:pPr>
        <a:defRPr sz="1800"/>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1745412335278016"/>
          <c:y val="0.1066666767554251"/>
        </c:manualLayout>
      </c:layout>
      <c:txPr>
        <a:bodyPr/>
        <a:lstStyle/>
        <a:p>
          <a:pPr>
            <a:defRPr sz="800" b="0"/>
          </a:pPr>
          <a:endParaRPr lang="ru-RU"/>
        </a:p>
      </c:txPr>
    </c:title>
    <c:view3D>
      <c:rAngAx val="1"/>
    </c:view3D>
    <c:plotArea>
      <c:layout>
        <c:manualLayout>
          <c:layoutTarget val="inner"/>
          <c:xMode val="edge"/>
          <c:yMode val="edge"/>
          <c:x val="0.15709992397861064"/>
          <c:y val="0.15848556639172512"/>
          <c:w val="0.78819913296852828"/>
          <c:h val="0.49977829953473657"/>
        </c:manualLayout>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4980596443852557E-5"/>
                  <c:y val="1.4782657384877405E-2"/>
                </c:manualLayout>
              </c:layout>
              <c:showVal val="1"/>
            </c:dLbl>
            <c:dLbl>
              <c:idx val="1"/>
              <c:layout>
                <c:manualLayout>
                  <c:x val="3.7311508487123026E-3"/>
                  <c:y val="1.0048238849863125E-2"/>
                </c:manualLayout>
              </c:layout>
              <c:showVal val="1"/>
            </c:dLbl>
            <c:dLbl>
              <c:idx val="2"/>
              <c:layout>
                <c:manualLayout>
                  <c:x val="2.4951288503202655E-2"/>
                  <c:y val="1.1594121749842579E-2"/>
                </c:manualLayout>
              </c:layout>
              <c:showVal val="1"/>
            </c:dLbl>
            <c:dLbl>
              <c:idx val="3"/>
              <c:layout>
                <c:manualLayout>
                  <c:x val="1.2475644251601328E-2"/>
                  <c:y val="-1.159442605749954E-2"/>
                </c:manualLayout>
              </c:layout>
              <c:showVal val="1"/>
            </c:dLbl>
            <c:dLbl>
              <c:idx val="4"/>
              <c:layout>
                <c:manualLayout>
                  <c:x val="3.1189110629004863E-3"/>
                  <c:y val="3.864707249947526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31097</c:v>
                </c:pt>
                <c:pt idx="1">
                  <c:v>18646</c:v>
                </c:pt>
                <c:pt idx="2">
                  <c:v>18646</c:v>
                </c:pt>
              </c:numCache>
            </c:numRef>
          </c:val>
        </c:ser>
        <c:shape val="cone"/>
        <c:axId val="157634560"/>
        <c:axId val="157636096"/>
        <c:axId val="0"/>
      </c:bar3DChart>
      <c:catAx>
        <c:axId val="157634560"/>
        <c:scaling>
          <c:orientation val="minMax"/>
        </c:scaling>
        <c:axPos val="b"/>
        <c:tickLblPos val="nextTo"/>
        <c:txPr>
          <a:bodyPr/>
          <a:lstStyle/>
          <a:p>
            <a:pPr>
              <a:defRPr sz="800"/>
            </a:pPr>
            <a:endParaRPr lang="ru-RU"/>
          </a:p>
        </c:txPr>
        <c:crossAx val="157636096"/>
        <c:crosses val="autoZero"/>
        <c:auto val="1"/>
        <c:lblAlgn val="ctr"/>
        <c:lblOffset val="100"/>
      </c:catAx>
      <c:valAx>
        <c:axId val="157636096"/>
        <c:scaling>
          <c:logBase val="10"/>
          <c:orientation val="minMax"/>
        </c:scaling>
        <c:axPos val="l"/>
        <c:majorGridlines/>
        <c:numFmt formatCode="#,##0" sourceLinked="1"/>
        <c:tickLblPos val="nextTo"/>
        <c:txPr>
          <a:bodyPr/>
          <a:lstStyle/>
          <a:p>
            <a:pPr>
              <a:defRPr sz="800"/>
            </a:pPr>
            <a:endParaRPr lang="ru-RU"/>
          </a:p>
        </c:txPr>
        <c:crossAx val="157634560"/>
        <c:crosses val="autoZero"/>
        <c:crossBetween val="between"/>
      </c:valAx>
    </c:plotArea>
    <c:plotVisOnly val="1"/>
  </c:chart>
  <c:txPr>
    <a:bodyPr/>
    <a:lstStyle/>
    <a:p>
      <a:pPr>
        <a:defRPr sz="9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0.13327747560958267"/>
          <c:y val="5.1461628117720114E-2"/>
          <c:w val="0.61939121843551093"/>
          <c:h val="0.56903115104595658"/>
        </c:manualLayout>
      </c:layout>
      <c:bar3DChart>
        <c:barDir val="col"/>
        <c:grouping val="clustered"/>
        <c:ser>
          <c:idx val="0"/>
          <c:order val="0"/>
          <c:tx>
            <c:strRef>
              <c:f>Лист1!$B$1</c:f>
              <c:strCache>
                <c:ptCount val="1"/>
                <c:pt idx="0">
                  <c:v>Предоставление жилых помещений детям сиротам и детям, оставшимся без попечения родителей, лицам из их числа по договорам найма специализированных жилых помещений за счет средств областного бюджета</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4.7435842058237483E-2"/>
                  <c:y val="4.1784484448052876E-2"/>
                </c:manualLayout>
              </c:layout>
              <c:showVal val="1"/>
            </c:dLbl>
            <c:dLbl>
              <c:idx val="1"/>
              <c:layout>
                <c:manualLayout>
                  <c:x val="3.0130711131037755E-3"/>
                  <c:y val="-1.002562398605489E-2"/>
                </c:manualLayout>
              </c:layout>
              <c:showVal val="1"/>
            </c:dLbl>
            <c:dLbl>
              <c:idx val="2"/>
              <c:layout>
                <c:manualLayout>
                  <c:x val="1.3755809778077475E-2"/>
                  <c:y val="-6.9136137187787794E-3"/>
                </c:manualLayout>
              </c:layout>
              <c:showVal val="1"/>
            </c:dLbl>
            <c:dLbl>
              <c:idx val="3"/>
              <c:layout>
                <c:manualLayout>
                  <c:x val="5.1529764525205966E-3"/>
                  <c:y val="1.4034989486650919E-2"/>
                </c:manualLayout>
              </c:layout>
              <c:showVal val="1"/>
            </c:dLbl>
            <c:dLbl>
              <c:idx val="4"/>
              <c:layout>
                <c:manualLayout>
                  <c:x val="-7.7294646787809014E-3"/>
                  <c:y val="1.8713319315534563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General</c:formatCode>
                <c:ptCount val="3"/>
                <c:pt idx="0" formatCode="#,##0">
                  <c:v>9973</c:v>
                </c:pt>
              </c:numCache>
            </c:numRef>
          </c:val>
        </c:ser>
        <c:ser>
          <c:idx val="1"/>
          <c:order val="1"/>
          <c:tx>
            <c:strRef>
              <c:f>Лист1!$C$1</c:f>
              <c:strCache>
                <c:ptCount val="1"/>
                <c:pt idx="0">
                  <c:v>Расходы на выплаты персоналу по предоставлению жилых помещений детям сиротам и детям, оставшимся без попечения родителей, лицам из их числа по договорам найма специализированных жилых помещений за счет средств областного бюджета2</c:v>
                </c:pt>
              </c:strCache>
            </c:strRef>
          </c:tx>
          <c:dLbls>
            <c:dLbl>
              <c:idx val="0"/>
              <c:layout>
                <c:manualLayout>
                  <c:x val="1.3083376433161381E-2"/>
                  <c:y val="3.3659193350114212E-3"/>
                </c:manualLayout>
              </c:layout>
              <c:showVal val="1"/>
            </c:dLbl>
            <c:dLbl>
              <c:idx val="1"/>
              <c:layout>
                <c:manualLayout>
                  <c:x val="4.4006029555431628E-3"/>
                  <c:y val="-1.9505152592585266E-3"/>
                </c:manualLayout>
              </c:layout>
              <c:showVal val="1"/>
            </c:dLbl>
            <c:dLbl>
              <c:idx val="2"/>
              <c:layout>
                <c:manualLayout>
                  <c:x val="9.602789037761501E-3"/>
                  <c:y val="-9.3933964353070457E-3"/>
                </c:manualLayout>
              </c:layout>
              <c:showVal val="1"/>
            </c:dLbl>
            <c:dLbl>
              <c:idx val="3"/>
              <c:layout>
                <c:manualLayout>
                  <c:x val="2.0611905810082411E-2"/>
                  <c:y val="1.4034989486650959E-2"/>
                </c:manualLayout>
              </c:layout>
              <c:showVal val="1"/>
            </c:dLbl>
            <c:dLbl>
              <c:idx val="4"/>
              <c:layout>
                <c:manualLayout>
                  <c:x val="2.3188394036342527E-2"/>
                  <c:y val="1.4034989486650919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Лист1!$C$2:$C$4</c:f>
              <c:numCache>
                <c:formatCode>General</c:formatCode>
                <c:ptCount val="3"/>
                <c:pt idx="0" formatCode="#,##0">
                  <c:v>150</c:v>
                </c:pt>
              </c:numCache>
            </c:numRef>
          </c:val>
        </c:ser>
        <c:ser>
          <c:idx val="2"/>
          <c:order val="2"/>
          <c:tx>
            <c:strRef>
              <c:f>Лист1!$D$1</c:f>
              <c:strCache>
                <c:ptCount val="1"/>
                <c:pt idx="0">
                  <c:v>Содержание ребенка в семье опекуна  и приемной семье, а также  вознаграждение, причитающееся приемному родителю</c:v>
                </c:pt>
              </c:strCache>
            </c:strRef>
          </c:tx>
          <c:cat>
            <c:strRef>
              <c:f>Лист1!$A$2:$A$4</c:f>
              <c:strCache>
                <c:ptCount val="3"/>
                <c:pt idx="0">
                  <c:v>2025 год</c:v>
                </c:pt>
                <c:pt idx="1">
                  <c:v>2026 год</c:v>
                </c:pt>
                <c:pt idx="2">
                  <c:v>2027 год</c:v>
                </c:pt>
              </c:strCache>
            </c:strRef>
          </c:cat>
          <c:val>
            <c:numRef>
              <c:f>Лист1!$D$2:$D$4</c:f>
              <c:numCache>
                <c:formatCode>#,##0</c:formatCode>
                <c:ptCount val="3"/>
                <c:pt idx="0">
                  <c:v>5185</c:v>
                </c:pt>
                <c:pt idx="1">
                  <c:v>5185</c:v>
                </c:pt>
                <c:pt idx="2">
                  <c:v>5185</c:v>
                </c:pt>
              </c:numCache>
            </c:numRef>
          </c:val>
        </c:ser>
        <c:shape val="cone"/>
        <c:axId val="158094080"/>
        <c:axId val="158095616"/>
        <c:axId val="0"/>
      </c:bar3DChart>
      <c:catAx>
        <c:axId val="158094080"/>
        <c:scaling>
          <c:orientation val="minMax"/>
        </c:scaling>
        <c:axPos val="b"/>
        <c:tickLblPos val="nextTo"/>
        <c:txPr>
          <a:bodyPr/>
          <a:lstStyle/>
          <a:p>
            <a:pPr>
              <a:defRPr sz="800"/>
            </a:pPr>
            <a:endParaRPr lang="ru-RU"/>
          </a:p>
        </c:txPr>
        <c:crossAx val="158095616"/>
        <c:crosses val="autoZero"/>
        <c:auto val="1"/>
        <c:lblAlgn val="ctr"/>
        <c:lblOffset val="100"/>
      </c:catAx>
      <c:valAx>
        <c:axId val="158095616"/>
        <c:scaling>
          <c:orientation val="minMax"/>
        </c:scaling>
        <c:axPos val="l"/>
        <c:majorGridlines/>
        <c:numFmt formatCode="#,##0" sourceLinked="1"/>
        <c:tickLblPos val="nextTo"/>
        <c:txPr>
          <a:bodyPr/>
          <a:lstStyle/>
          <a:p>
            <a:pPr>
              <a:defRPr sz="800"/>
            </a:pPr>
            <a:endParaRPr lang="ru-RU"/>
          </a:p>
        </c:txPr>
        <c:crossAx val="158094080"/>
        <c:crosses val="autoZero"/>
        <c:crossBetween val="between"/>
      </c:valAx>
    </c:plotArea>
    <c:legend>
      <c:legendPos val="r"/>
      <c:layout>
        <c:manualLayout>
          <c:xMode val="edge"/>
          <c:yMode val="edge"/>
          <c:x val="0.75266869404506664"/>
          <c:y val="5.4547483942648224E-2"/>
          <c:w val="0.247331335184301"/>
          <c:h val="0.64403313396777961"/>
        </c:manualLayout>
      </c:layout>
      <c:txPr>
        <a:bodyPr/>
        <a:lstStyle/>
        <a:p>
          <a:pPr>
            <a:defRPr sz="600"/>
          </a:pPr>
          <a:endParaRPr lang="ru-RU"/>
        </a:p>
      </c:txPr>
    </c:legend>
    <c:plotVisOnly val="1"/>
  </c:chart>
  <c:txPr>
    <a:bodyPr/>
    <a:lstStyle/>
    <a:p>
      <a:pPr>
        <a:defRPr sz="1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4057181071816827"/>
          <c:y val="0.15466558414289552"/>
        </c:manualLayout>
      </c:layout>
      <c:txPr>
        <a:bodyPr/>
        <a:lstStyle/>
        <a:p>
          <a:pPr>
            <a:defRPr sz="800" b="0"/>
          </a:pPr>
          <a:endParaRPr lang="ru-RU"/>
        </a:p>
      </c:txPr>
    </c:title>
    <c:view3D>
      <c:rAngAx val="1"/>
    </c:view3D>
    <c:plotArea>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0788040767351103E-2"/>
                  <c:y val="-5.3013242252022814E-2"/>
                </c:manualLayout>
              </c:layout>
              <c:showVal val="1"/>
            </c:dLbl>
            <c:dLbl>
              <c:idx val="1"/>
              <c:layout>
                <c:manualLayout>
                  <c:x val="1.0798095778117861E-2"/>
                  <c:y val="-3.4541280550967272E-2"/>
                </c:manualLayout>
              </c:layout>
              <c:showVal val="1"/>
            </c:dLbl>
            <c:dLbl>
              <c:idx val="2"/>
              <c:layout>
                <c:manualLayout>
                  <c:x val="1.2209740426939699E-2"/>
                  <c:y val="-3.5024496766426834E-2"/>
                </c:manualLayout>
              </c:layout>
              <c:showVal val="1"/>
            </c:dLbl>
            <c:dLbl>
              <c:idx val="3"/>
              <c:layout>
                <c:manualLayout>
                  <c:x val="2.510224387955555E-4"/>
                  <c:y val="-4.1829772587665265E-2"/>
                </c:manualLayout>
              </c:layout>
              <c:showVal val="1"/>
            </c:dLbl>
            <c:dLbl>
              <c:idx val="4"/>
              <c:layout>
                <c:manualLayout>
                  <c:x val="9.8606229593790305E-3"/>
                  <c:y val="-4.1829772587665265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46125</c:v>
                </c:pt>
                <c:pt idx="1">
                  <c:v>48650</c:v>
                </c:pt>
                <c:pt idx="2">
                  <c:v>49252</c:v>
                </c:pt>
              </c:numCache>
            </c:numRef>
          </c:val>
        </c:ser>
        <c:shape val="cylinder"/>
        <c:axId val="157450240"/>
        <c:axId val="157653248"/>
        <c:axId val="0"/>
      </c:bar3DChart>
      <c:catAx>
        <c:axId val="157450240"/>
        <c:scaling>
          <c:orientation val="minMax"/>
        </c:scaling>
        <c:axPos val="b"/>
        <c:numFmt formatCode="General" sourceLinked="1"/>
        <c:tickLblPos val="nextTo"/>
        <c:txPr>
          <a:bodyPr/>
          <a:lstStyle/>
          <a:p>
            <a:pPr>
              <a:defRPr sz="800"/>
            </a:pPr>
            <a:endParaRPr lang="ru-RU"/>
          </a:p>
        </c:txPr>
        <c:crossAx val="157653248"/>
        <c:crosses val="autoZero"/>
        <c:auto val="1"/>
        <c:lblAlgn val="ctr"/>
        <c:lblOffset val="100"/>
      </c:catAx>
      <c:valAx>
        <c:axId val="157653248"/>
        <c:scaling>
          <c:logBase val="10"/>
          <c:orientation val="minMax"/>
        </c:scaling>
        <c:axPos val="l"/>
        <c:majorGridlines/>
        <c:numFmt formatCode="#,##0" sourceLinked="1"/>
        <c:tickLblPos val="nextTo"/>
        <c:txPr>
          <a:bodyPr/>
          <a:lstStyle/>
          <a:p>
            <a:pPr>
              <a:defRPr sz="800"/>
            </a:pPr>
            <a:endParaRPr lang="ru-RU"/>
          </a:p>
        </c:txPr>
        <c:crossAx val="157450240"/>
        <c:crosses val="autoZero"/>
        <c:crossBetween val="between"/>
      </c:valAx>
    </c:plotArea>
    <c:plotVisOnly val="1"/>
  </c:chart>
  <c:txPr>
    <a:bodyPr/>
    <a:lstStyle/>
    <a:p>
      <a:pPr>
        <a:defRPr sz="9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4057181071816827"/>
          <c:y val="0.15466558414289436"/>
        </c:manualLayout>
      </c:layout>
      <c:txPr>
        <a:bodyPr/>
        <a:lstStyle/>
        <a:p>
          <a:pPr>
            <a:defRPr sz="800" b="0"/>
          </a:pPr>
          <a:endParaRPr lang="ru-RU"/>
        </a:p>
      </c:txPr>
    </c:title>
    <c:view3D>
      <c:rAngAx val="1"/>
    </c:view3D>
    <c:plotArea>
      <c:layout>
        <c:manualLayout>
          <c:layoutTarget val="inner"/>
          <c:xMode val="edge"/>
          <c:yMode val="edge"/>
          <c:x val="0.12012561008613543"/>
          <c:y val="0.20454995940535858"/>
          <c:w val="0.86565226723405864"/>
          <c:h val="0.5799608051737174"/>
        </c:manualLayout>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0788040767351103E-2"/>
                  <c:y val="-5.3013242252022814E-2"/>
                </c:manualLayout>
              </c:layout>
              <c:showVal val="1"/>
            </c:dLbl>
            <c:dLbl>
              <c:idx val="1"/>
              <c:layout>
                <c:manualLayout>
                  <c:x val="1.0798095778117861E-2"/>
                  <c:y val="-3.4541280550967272E-2"/>
                </c:manualLayout>
              </c:layout>
              <c:showVal val="1"/>
            </c:dLbl>
            <c:dLbl>
              <c:idx val="2"/>
              <c:layout>
                <c:manualLayout>
                  <c:x val="1.2209740426939699E-2"/>
                  <c:y val="-3.5024496766426834E-2"/>
                </c:manualLayout>
              </c:layout>
              <c:showVal val="1"/>
            </c:dLbl>
            <c:dLbl>
              <c:idx val="3"/>
              <c:layout>
                <c:manualLayout>
                  <c:x val="2.5102243879555349E-4"/>
                  <c:y val="-4.1829772587665265E-2"/>
                </c:manualLayout>
              </c:layout>
              <c:showVal val="1"/>
            </c:dLbl>
            <c:dLbl>
              <c:idx val="4"/>
              <c:layout>
                <c:manualLayout>
                  <c:x val="9.8606229593789299E-3"/>
                  <c:y val="-4.1829772587665265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31455</c:v>
                </c:pt>
                <c:pt idx="1">
                  <c:v>32965</c:v>
                </c:pt>
                <c:pt idx="2">
                  <c:v>33784</c:v>
                </c:pt>
              </c:numCache>
            </c:numRef>
          </c:val>
        </c:ser>
        <c:shape val="cylinder"/>
        <c:axId val="158737152"/>
        <c:axId val="158738688"/>
        <c:axId val="0"/>
      </c:bar3DChart>
      <c:catAx>
        <c:axId val="158737152"/>
        <c:scaling>
          <c:orientation val="minMax"/>
        </c:scaling>
        <c:axPos val="b"/>
        <c:numFmt formatCode="General" sourceLinked="1"/>
        <c:tickLblPos val="nextTo"/>
        <c:txPr>
          <a:bodyPr/>
          <a:lstStyle/>
          <a:p>
            <a:pPr>
              <a:defRPr sz="800"/>
            </a:pPr>
            <a:endParaRPr lang="ru-RU"/>
          </a:p>
        </c:txPr>
        <c:crossAx val="158738688"/>
        <c:crosses val="autoZero"/>
        <c:auto val="1"/>
        <c:lblAlgn val="ctr"/>
        <c:lblOffset val="100"/>
      </c:catAx>
      <c:valAx>
        <c:axId val="158738688"/>
        <c:scaling>
          <c:logBase val="10"/>
          <c:orientation val="minMax"/>
        </c:scaling>
        <c:axPos val="l"/>
        <c:majorGridlines/>
        <c:numFmt formatCode="#,##0" sourceLinked="1"/>
        <c:tickLblPos val="nextTo"/>
        <c:txPr>
          <a:bodyPr/>
          <a:lstStyle/>
          <a:p>
            <a:pPr>
              <a:defRPr sz="800"/>
            </a:pPr>
            <a:endParaRPr lang="ru-RU"/>
          </a:p>
        </c:txPr>
        <c:crossAx val="158737152"/>
        <c:crosses val="autoZero"/>
        <c:crossBetween val="between"/>
      </c:valAx>
    </c:plotArea>
    <c:plotVisOnly val="1"/>
  </c:chart>
  <c:txPr>
    <a:bodyPr/>
    <a:lstStyle/>
    <a:p>
      <a:pPr>
        <a:defRPr sz="9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2707859599569887"/>
          <c:y val="0.14974393818336251"/>
        </c:manualLayout>
      </c:layout>
      <c:txPr>
        <a:bodyPr/>
        <a:lstStyle/>
        <a:p>
          <a:pPr>
            <a:defRPr sz="800" b="0"/>
          </a:pPr>
          <a:endParaRPr lang="ru-RU"/>
        </a:p>
      </c:txPr>
    </c:title>
    <c:view3D>
      <c:rAngAx val="1"/>
    </c:view3D>
    <c:plotArea>
      <c:layout/>
      <c:bar3DChart>
        <c:barDir val="col"/>
        <c:grouping val="clustered"/>
        <c:ser>
          <c:idx val="0"/>
          <c:order val="0"/>
          <c:tx>
            <c:strRef>
              <c:f>Лист1!$B$1</c:f>
              <c:strCache>
                <c:ptCount val="1"/>
                <c:pt idx="0">
                  <c:v>тыс.руб.</c:v>
                </c:pt>
              </c:strCache>
            </c:strRef>
          </c:tx>
          <c:spPr>
            <a:gradFill rotWithShape="1">
              <a:gsLst>
                <a:gs pos="0">
                  <a:schemeClr val="accent5">
                    <a:tint val="1000"/>
                  </a:schemeClr>
                </a:gs>
                <a:gs pos="68000">
                  <a:schemeClr val="accent5">
                    <a:tint val="77000"/>
                  </a:schemeClr>
                </a:gs>
                <a:gs pos="81000">
                  <a:schemeClr val="accent5">
                    <a:tint val="79000"/>
                  </a:schemeClr>
                </a:gs>
                <a:gs pos="86000">
                  <a:schemeClr val="accent5">
                    <a:tint val="73000"/>
                  </a:schemeClr>
                </a:gs>
                <a:gs pos="100000">
                  <a:schemeClr val="accent5">
                    <a:tint val="35000"/>
                  </a:schemeClr>
                </a:gs>
              </a:gsLst>
              <a:lin ang="5400000" scaled="1"/>
            </a:gradFill>
            <a:ln w="9525" cap="flat" cmpd="sng" algn="ctr">
              <a:solidFill>
                <a:schemeClr val="accent5">
                  <a:shade val="60000"/>
                  <a:satMod val="300000"/>
                </a:schemeClr>
              </a:solidFill>
              <a:prstDash val="solid"/>
            </a:ln>
            <a:effectLst>
              <a:glow rad="63500">
                <a:schemeClr val="accent5">
                  <a:tint val="30000"/>
                  <a:shade val="95000"/>
                  <a:satMod val="300000"/>
                  <a:alpha val="50000"/>
                </a:schemeClr>
              </a:glow>
            </a:effectLst>
          </c:spPr>
          <c:dLbls>
            <c:dLbl>
              <c:idx val="0"/>
              <c:layout>
                <c:manualLayout>
                  <c:x val="1.7928618974852047E-2"/>
                  <c:y val="-4.2942638298993814E-2"/>
                </c:manualLayout>
              </c:layout>
              <c:showVal val="1"/>
            </c:dLbl>
            <c:dLbl>
              <c:idx val="1"/>
              <c:layout>
                <c:manualLayout>
                  <c:x val="1.2622239159403251E-2"/>
                  <c:y val="-3.9573990846764856E-2"/>
                </c:manualLayout>
              </c:layout>
              <c:showVal val="1"/>
            </c:dLbl>
            <c:dLbl>
              <c:idx val="2"/>
              <c:layout>
                <c:manualLayout>
                  <c:x val="1.0814585085725721E-2"/>
                  <c:y val="-4.0143391901083139E-2"/>
                </c:manualLayout>
              </c:layout>
              <c:showVal val="1"/>
            </c:dLbl>
            <c:dLbl>
              <c:idx val="3"/>
              <c:layout>
                <c:manualLayout>
                  <c:x val="1.0774470709611086E-2"/>
                  <c:y val="-2.1758695820439808E-2"/>
                </c:manualLayout>
              </c:layout>
              <c:showVal val="1"/>
            </c:dLbl>
            <c:dLbl>
              <c:idx val="4"/>
              <c:layout>
                <c:manualLayout>
                  <c:x val="2.4081579269558995E-2"/>
                  <c:y val="-2.1758695820439808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12733</c:v>
                </c:pt>
                <c:pt idx="1">
                  <c:v>13623</c:v>
                </c:pt>
                <c:pt idx="2">
                  <c:v>13623</c:v>
                </c:pt>
              </c:numCache>
            </c:numRef>
          </c:val>
        </c:ser>
        <c:shape val="cylinder"/>
        <c:axId val="159553792"/>
        <c:axId val="159555584"/>
        <c:axId val="0"/>
      </c:bar3DChart>
      <c:catAx>
        <c:axId val="159553792"/>
        <c:scaling>
          <c:orientation val="minMax"/>
        </c:scaling>
        <c:axPos val="b"/>
        <c:tickLblPos val="nextTo"/>
        <c:txPr>
          <a:bodyPr/>
          <a:lstStyle/>
          <a:p>
            <a:pPr>
              <a:defRPr sz="800"/>
            </a:pPr>
            <a:endParaRPr lang="ru-RU"/>
          </a:p>
        </c:txPr>
        <c:crossAx val="159555584"/>
        <c:crosses val="autoZero"/>
        <c:auto val="1"/>
        <c:lblAlgn val="ctr"/>
        <c:lblOffset val="100"/>
      </c:catAx>
      <c:valAx>
        <c:axId val="159555584"/>
        <c:scaling>
          <c:logBase val="10"/>
          <c:orientation val="minMax"/>
        </c:scaling>
        <c:axPos val="l"/>
        <c:majorGridlines/>
        <c:numFmt formatCode="#,##0" sourceLinked="1"/>
        <c:tickLblPos val="nextTo"/>
        <c:txPr>
          <a:bodyPr/>
          <a:lstStyle/>
          <a:p>
            <a:pPr>
              <a:defRPr sz="800"/>
            </a:pPr>
            <a:endParaRPr lang="ru-RU"/>
          </a:p>
        </c:txPr>
        <c:crossAx val="159553792"/>
        <c:crosses val="autoZero"/>
        <c:crossBetween val="between"/>
      </c:valAx>
    </c:plotArea>
    <c:plotVisOnly val="1"/>
  </c:chart>
  <c:txPr>
    <a:bodyPr/>
    <a:lstStyle/>
    <a:p>
      <a:pPr>
        <a:defRPr sz="9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Обеспечение  ремонта и содержания автомобильных дорог общего пользования местного значения</c:v>
                </c:pt>
              </c:strCache>
            </c:strRef>
          </c:tx>
          <c:spPr>
            <a:gradFill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lin ang="5400000" scaled="1"/>
            </a:gradFill>
            <a:ln w="9525" cap="flat" cmpd="sng" algn="ctr">
              <a:solidFill>
                <a:schemeClr val="accent1">
                  <a:shade val="60000"/>
                  <a:satMod val="300000"/>
                </a:schemeClr>
              </a:solidFill>
              <a:prstDash val="solid"/>
            </a:ln>
            <a:effectLst>
              <a:glow rad="63500">
                <a:schemeClr val="accent1">
                  <a:tint val="30000"/>
                  <a:shade val="95000"/>
                  <a:satMod val="300000"/>
                  <a:alpha val="50000"/>
                </a:schemeClr>
              </a:glow>
            </a:effectLst>
          </c:spPr>
          <c:dLbls>
            <c:dLbl>
              <c:idx val="0"/>
              <c:layout>
                <c:manualLayout>
                  <c:x val="-1.1101344508772083E-2"/>
                  <c:y val="1.4803991819025841E-2"/>
                </c:manualLayout>
              </c:layout>
              <c:showVal val="1"/>
            </c:dLbl>
            <c:dLbl>
              <c:idx val="1"/>
              <c:layout>
                <c:manualLayout>
                  <c:x val="1.4305739383284921E-2"/>
                  <c:y val="4.0609774644882008E-3"/>
                </c:manualLayout>
              </c:layout>
              <c:showVal val="1"/>
            </c:dLbl>
            <c:dLbl>
              <c:idx val="2"/>
              <c:layout>
                <c:manualLayout>
                  <c:x val="1.1284528639958005E-2"/>
                  <c:y val="4.4135795696589684E-3"/>
                </c:manualLayout>
              </c:layout>
              <c:showVal val="1"/>
            </c:dLbl>
            <c:dLbl>
              <c:idx val="3"/>
              <c:layout>
                <c:manualLayout>
                  <c:x val="2.9285436647944092E-3"/>
                  <c:y val="-1.2121127283926001E-2"/>
                </c:manualLayout>
              </c:layout>
              <c:showVal val="1"/>
            </c:dLbl>
            <c:dLbl>
              <c:idx val="4"/>
              <c:layout>
                <c:manualLayout>
                  <c:x val="0"/>
                  <c:y val="2.998367373401449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12034</c:v>
                </c:pt>
                <c:pt idx="1">
                  <c:v>12875</c:v>
                </c:pt>
                <c:pt idx="2">
                  <c:v>16920</c:v>
                </c:pt>
              </c:numCache>
            </c:numRef>
          </c:val>
        </c:ser>
        <c:ser>
          <c:idx val="1"/>
          <c:order val="1"/>
          <c:tx>
            <c:strRef>
              <c:f>Лист1!$C$1</c:f>
              <c:strCache>
                <c:ptCount val="1"/>
                <c:pt idx="0">
                  <c:v>Обеспечение строительства и капитального ремонта (реконструкции) автомобильных дорог общего пользования местного значения</c:v>
                </c:pt>
              </c:strCache>
            </c:strRef>
          </c:tx>
          <c:spPr>
            <a:solidFill>
              <a:schemeClr val="accent3"/>
            </a:solidFill>
            <a:ln w="19050" cap="flat" cmpd="sng" algn="ctr">
              <a:solidFill>
                <a:schemeClr val="accent3">
                  <a:shade val="50000"/>
                </a:schemeClr>
              </a:solidFill>
              <a:prstDash val="solid"/>
            </a:ln>
            <a:effectLst/>
          </c:spPr>
          <c:dLbls>
            <c:dLbl>
              <c:idx val="0"/>
              <c:layout>
                <c:manualLayout>
                  <c:x val="4.7732378362358004E-2"/>
                  <c:y val="2.6706582839173352E-2"/>
                </c:manualLayout>
              </c:layout>
              <c:showVal val="1"/>
            </c:dLbl>
            <c:dLbl>
              <c:idx val="1"/>
              <c:layout>
                <c:manualLayout>
                  <c:x val="1.9166969959965321E-2"/>
                  <c:y val="1.8758160286478569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Лист1!$C$2:$C$4</c:f>
              <c:numCache>
                <c:formatCode>General</c:formatCode>
                <c:ptCount val="3"/>
                <c:pt idx="0" formatCode="#,##0">
                  <c:v>33942</c:v>
                </c:pt>
              </c:numCache>
            </c:numRef>
          </c:val>
        </c:ser>
        <c:ser>
          <c:idx val="2"/>
          <c:order val="2"/>
          <c:tx>
            <c:strRef>
              <c:f>Лист1!$D$1</c:f>
              <c:strCache>
                <c:ptCount val="1"/>
                <c:pt idx="0">
                  <c:v>Реализация мероприятий, направленных на расходы, связанные со строительством (реконструкцией), капитальным ремонтом, ремонтом и содержанием автомобильных дорог общего пользования местного значения</c:v>
                </c:pt>
              </c:strCache>
            </c:strRef>
          </c:tx>
          <c:dLbls>
            <c:dLbl>
              <c:idx val="0"/>
              <c:layout>
                <c:manualLayout>
                  <c:x val="2.6533988367666649E-2"/>
                  <c:y val="0"/>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Лист1!$D$2:$D$4</c:f>
              <c:numCache>
                <c:formatCode>General</c:formatCode>
                <c:ptCount val="3"/>
                <c:pt idx="0">
                  <c:v>679</c:v>
                </c:pt>
              </c:numCache>
            </c:numRef>
          </c:val>
        </c:ser>
        <c:shape val="cone"/>
        <c:axId val="159557504"/>
        <c:axId val="159559040"/>
        <c:axId val="0"/>
      </c:bar3DChart>
      <c:catAx>
        <c:axId val="159557504"/>
        <c:scaling>
          <c:orientation val="minMax"/>
        </c:scaling>
        <c:axPos val="b"/>
        <c:tickLblPos val="nextTo"/>
        <c:txPr>
          <a:bodyPr/>
          <a:lstStyle/>
          <a:p>
            <a:pPr>
              <a:defRPr sz="800"/>
            </a:pPr>
            <a:endParaRPr lang="ru-RU"/>
          </a:p>
        </c:txPr>
        <c:crossAx val="159559040"/>
        <c:crosses val="autoZero"/>
        <c:auto val="1"/>
        <c:lblAlgn val="ctr"/>
        <c:lblOffset val="100"/>
      </c:catAx>
      <c:valAx>
        <c:axId val="159559040"/>
        <c:scaling>
          <c:orientation val="minMax"/>
        </c:scaling>
        <c:axPos val="l"/>
        <c:majorGridlines/>
        <c:numFmt formatCode="#,##0" sourceLinked="1"/>
        <c:tickLblPos val="nextTo"/>
        <c:txPr>
          <a:bodyPr/>
          <a:lstStyle/>
          <a:p>
            <a:pPr>
              <a:defRPr sz="800"/>
            </a:pPr>
            <a:endParaRPr lang="ru-RU"/>
          </a:p>
        </c:txPr>
        <c:crossAx val="159557504"/>
        <c:crosses val="autoZero"/>
        <c:crossBetween val="between"/>
      </c:valAx>
    </c:plotArea>
    <c:legend>
      <c:legendPos val="r"/>
      <c:layout>
        <c:manualLayout>
          <c:xMode val="edge"/>
          <c:yMode val="edge"/>
          <c:x val="0.68752842657556279"/>
          <c:y val="2.2778493238892427E-2"/>
          <c:w val="0.31247158111798817"/>
          <c:h val="0.97722160134321756"/>
        </c:manualLayout>
      </c:layout>
      <c:txPr>
        <a:bodyPr/>
        <a:lstStyle/>
        <a:p>
          <a:pPr>
            <a:defRPr sz="800"/>
          </a:pPr>
          <a:endParaRPr lang="ru-RU"/>
        </a:p>
      </c:txPr>
    </c:legend>
    <c:plotVisOnly val="1"/>
  </c:chart>
  <c:txPr>
    <a:bodyPr/>
    <a:lstStyle/>
    <a:p>
      <a:pPr>
        <a:defRPr sz="1800"/>
      </a:pPr>
      <a:endParaRPr lang="ru-RU"/>
    </a:p>
  </c:txPr>
  <c:externalData r:id="rId1"/>
  <c:userShapes r:id="rId2"/>
</c:chartSpace>
</file>

<file path=ppt/charts/chart3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sz="800" b="0"/>
            </a:pPr>
            <a:r>
              <a:rPr lang="ru-RU" sz="800" b="0" dirty="0"/>
              <a:t>тыс. </a:t>
            </a:r>
            <a:r>
              <a:rPr lang="ru-RU" sz="800" b="0" dirty="0" smtClean="0"/>
              <a:t>руб.</a:t>
            </a:r>
            <a:endParaRPr lang="ru-RU" sz="800" b="0" dirty="0"/>
          </a:p>
        </c:rich>
      </c:tx>
      <c:layout>
        <c:manualLayout>
          <c:xMode val="edge"/>
          <c:yMode val="edge"/>
          <c:x val="0.10289770108554626"/>
          <c:y val="0"/>
        </c:manualLayout>
      </c:layout>
      <c:spPr>
        <a:noFill/>
        <a:ln w="25456">
          <a:noFill/>
        </a:ln>
      </c:spPr>
    </c:title>
    <c:view3D>
      <c:depthPercent val="100"/>
      <c:rAngAx val="1"/>
    </c:view3D>
    <c:plotArea>
      <c:layout>
        <c:manualLayout>
          <c:layoutTarget val="inner"/>
          <c:xMode val="edge"/>
          <c:yMode val="edge"/>
          <c:x val="0.15862604931329791"/>
          <c:y val="2.2830760150076769E-2"/>
          <c:w val="0.77015302274455721"/>
          <c:h val="0.61937820400910371"/>
        </c:manualLayout>
      </c:layout>
      <c:bar3DChart>
        <c:barDir val="col"/>
        <c:grouping val="stacked"/>
        <c:ser>
          <c:idx val="0"/>
          <c:order val="0"/>
          <c:tx>
            <c:strRef>
              <c:f>Лист1!$B$1</c:f>
              <c:strCache>
                <c:ptCount val="1"/>
                <c:pt idx="0">
                  <c:v>тыс. рублей</c:v>
                </c:pt>
              </c:strCache>
            </c:strRef>
          </c:tx>
          <c:spPr>
            <a:solidFill>
              <a:srgbClr val="F79646"/>
            </a:solidFill>
            <a:ln w="25400" cap="flat" cmpd="sng" algn="ctr">
              <a:solidFill>
                <a:srgbClr val="F79646">
                  <a:shade val="50000"/>
                </a:srgbClr>
              </a:solidFill>
              <a:prstDash val="solid"/>
            </a:ln>
            <a:effectLst/>
          </c:spPr>
          <c:dLbls>
            <c:dLbl>
              <c:idx val="0"/>
              <c:spPr/>
              <c:txPr>
                <a:bodyPr/>
                <a:lstStyle/>
                <a:p>
                  <a:pPr>
                    <a:defRPr sz="900"/>
                  </a:pPr>
                  <a:endParaRPr lang="ru-RU"/>
                </a:p>
              </c:txPr>
            </c:dLbl>
            <c:dLbl>
              <c:idx val="1"/>
              <c:spPr/>
              <c:txPr>
                <a:bodyPr/>
                <a:lstStyle/>
                <a:p>
                  <a:pPr>
                    <a:defRPr sz="900"/>
                  </a:pPr>
                  <a:endParaRPr lang="ru-RU"/>
                </a:p>
              </c:txPr>
            </c:dLbl>
            <c:dLbl>
              <c:idx val="2"/>
              <c:spPr/>
              <c:txPr>
                <a:bodyPr/>
                <a:lstStyle/>
                <a:p>
                  <a:pPr>
                    <a:defRPr sz="900"/>
                  </a:pPr>
                  <a:endParaRPr lang="ru-RU"/>
                </a:p>
              </c:txPr>
            </c:dLbl>
            <c:showVal val="1"/>
          </c:dLbls>
          <c:cat>
            <c:strRef>
              <c:f>Лист1!$A$2:$A$4</c:f>
              <c:strCache>
                <c:ptCount val="3"/>
                <c:pt idx="0">
                  <c:v>2025 год</c:v>
                </c:pt>
                <c:pt idx="1">
                  <c:v>2026 год</c:v>
                </c:pt>
                <c:pt idx="2">
                  <c:v>2027 год</c:v>
                </c:pt>
              </c:strCache>
            </c:strRef>
          </c:cat>
          <c:val>
            <c:numRef>
              <c:f>Лист1!$B$2:$B$4</c:f>
              <c:numCache>
                <c:formatCode>#,##0</c:formatCode>
                <c:ptCount val="3"/>
                <c:pt idx="0">
                  <c:v>571125</c:v>
                </c:pt>
                <c:pt idx="1">
                  <c:v>520334</c:v>
                </c:pt>
                <c:pt idx="2">
                  <c:v>528694</c:v>
                </c:pt>
              </c:numCache>
            </c:numRef>
          </c:val>
        </c:ser>
        <c:shape val="box"/>
        <c:axId val="172522880"/>
        <c:axId val="172524672"/>
        <c:axId val="0"/>
      </c:bar3DChart>
      <c:catAx>
        <c:axId val="172522880"/>
        <c:scaling>
          <c:orientation val="minMax"/>
        </c:scaling>
        <c:axPos val="b"/>
        <c:numFmt formatCode="General" sourceLinked="1"/>
        <c:tickLblPos val="nextTo"/>
        <c:txPr>
          <a:bodyPr/>
          <a:lstStyle/>
          <a:p>
            <a:pPr>
              <a:defRPr sz="800" b="0"/>
            </a:pPr>
            <a:endParaRPr lang="ru-RU"/>
          </a:p>
        </c:txPr>
        <c:crossAx val="172524672"/>
        <c:crosses val="autoZero"/>
        <c:auto val="1"/>
        <c:lblAlgn val="ctr"/>
        <c:lblOffset val="100"/>
      </c:catAx>
      <c:valAx>
        <c:axId val="172524672"/>
        <c:scaling>
          <c:orientation val="minMax"/>
          <c:max val="500000"/>
          <c:min val="0"/>
        </c:scaling>
        <c:axPos val="l"/>
        <c:majorGridlines/>
        <c:numFmt formatCode="#,##0.0" sourceLinked="0"/>
        <c:tickLblPos val="nextTo"/>
        <c:txPr>
          <a:bodyPr/>
          <a:lstStyle/>
          <a:p>
            <a:pPr>
              <a:defRPr sz="800" b="0">
                <a:solidFill>
                  <a:schemeClr val="tx1"/>
                </a:solidFill>
              </a:defRPr>
            </a:pPr>
            <a:endParaRPr lang="ru-RU"/>
          </a:p>
        </c:txPr>
        <c:crossAx val="172522880"/>
        <c:crosses val="autoZero"/>
        <c:crossBetween val="between"/>
        <c:majorUnit val="100000"/>
        <c:minorUnit val="50000"/>
      </c:valAx>
      <c:spPr>
        <a:noFill/>
        <a:ln w="25504">
          <a:noFill/>
        </a:ln>
      </c:spPr>
    </c:plotArea>
    <c:plotVisOnly val="1"/>
    <c:dispBlanksAs val="gap"/>
  </c:chart>
  <c:spPr>
    <a:solidFill>
      <a:sysClr val="window" lastClr="FFFFFF"/>
    </a:solidFill>
    <a:ln>
      <a:noFill/>
    </a:ln>
  </c:spPr>
  <c:txPr>
    <a:bodyPr/>
    <a:lstStyle/>
    <a:p>
      <a:pPr>
        <a:defRPr sz="1403">
          <a:latin typeface="Times New Roman" pitchFamily="18" charset="0"/>
          <a:cs typeface="Times New Roman" pitchFamily="18" charset="0"/>
        </a:defRPr>
      </a:pPr>
      <a:endParaRPr lang="ru-RU"/>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72154654357729153"/>
          <c:y val="4.3711776058272013E-2"/>
          <c:w val="0.27710085237940657"/>
          <c:h val="0.33725415651266538"/>
        </c:manualLayout>
      </c:layout>
      <c:pie3DChart>
        <c:varyColors val="1"/>
        <c:ser>
          <c:idx val="0"/>
          <c:order val="0"/>
          <c:tx>
            <c:strRef>
              <c:f>Лист1!$B$1</c:f>
              <c:strCache>
                <c:ptCount val="1"/>
                <c:pt idx="0">
                  <c:v>2025 год</c:v>
                </c:pt>
              </c:strCache>
            </c:strRef>
          </c:tx>
          <c:explosion val="25"/>
          <c:dPt>
            <c:idx val="4"/>
            <c:spPr>
              <a:solidFill>
                <a:srgbClr val="CCB400"/>
              </a:solidFill>
              <a:ln w="25400" cap="flat" cmpd="sng" algn="ctr">
                <a:solidFill>
                  <a:srgbClr val="CCB400">
                    <a:shade val="50000"/>
                  </a:srgbClr>
                </a:solidFill>
                <a:prstDash val="solid"/>
              </a:ln>
              <a:effectLst/>
            </c:spPr>
          </c:dPt>
          <c:cat>
            <c:strRef>
              <c:f>Лист1!$A$2:$A$26</c:f>
              <c:strCache>
                <c:ptCount val="25"/>
                <c:pt idx="0">
                  <c:v>1.Развитие культуры </c:v>
                </c:pt>
                <c:pt idx="1">
                  <c:v>2.Социальная поддержка граждан </c:v>
                </c:pt>
                <c:pt idx="2">
                  <c:v>3.Развитие образования </c:v>
                </c:pt>
                <c:pt idx="3">
                  <c:v>4.Управление муниципальным имуществом и земельными ресурсами </c:v>
                </c:pt>
                <c:pt idx="4">
                  <c:v>5.Энергосбережение и повышение энергетической эффективности  </c:v>
                </c:pt>
                <c:pt idx="5">
                  <c:v>6.Охрана окружающей среды </c:v>
                </c:pt>
                <c:pt idx="6">
                  <c:v>7.Обеспечение доступным и комфортным жильем и коммунальными услугами граждан </c:v>
                </c:pt>
                <c:pt idx="7">
                  <c:v>8.Повышение эффективности работы с молодежью, организация отдыха  и оздоровления детей, молодежи, развитие физической культуры и спорта </c:v>
                </c:pt>
                <c:pt idx="8">
                  <c:v>9.Развитие муниципальной службы </c:v>
                </c:pt>
                <c:pt idx="9">
                  <c:v>10.Сохранение и развитие архивного дела </c:v>
                </c:pt>
                <c:pt idx="10">
                  <c:v>11.Развитие транспортной системы, обеспечение перевозки пассажиров и безопасности дорожного движения</c:v>
                </c:pt>
                <c:pt idx="11">
                  <c:v>12.Профилактика правонарушений </c:v>
                </c:pt>
                <c:pt idx="12">
                  <c:v>13.Защита населения и территории от чрезвычайных ситуаций, обеспечение пожарной безопасности и безопасности людей на водных объектах </c:v>
                </c:pt>
                <c:pt idx="13">
                  <c:v>14.Повышение эффективности управления  финансами </c:v>
                </c:pt>
                <c:pt idx="14">
                  <c:v>15.Развитие малого и среднего  предпринимательства </c:v>
                </c:pt>
                <c:pt idx="15">
                  <c:v>16.Комплексное развитие сельских территорий </c:v>
                </c:pt>
                <c:pt idx="16">
                  <c:v>17.Содействие занятости населения </c:v>
                </c:pt>
                <c:pt idx="17">
                  <c:v>18.Развитие информационного общества</c:v>
                </c:pt>
                <c:pt idx="18">
                  <c:v>19.Профилактика терроризма и экстремизма </c:v>
                </c:pt>
                <c:pt idx="19">
                  <c:v>20.Профилактика наркомании и медико-социальная реабилитация больных наркоманией </c:v>
                </c:pt>
                <c:pt idx="20">
                  <c:v>21.Формирование законопослушного поведения участников дорожного движения</c:v>
                </c:pt>
                <c:pt idx="21">
                  <c:v>22.Создание благоприятных условий для развития инвестиционной деятельности </c:v>
                </c:pt>
                <c:pt idx="22">
                  <c:v>23.Адресная программа по переселению граждан из аварийного жилищного фонда расположенного на сельских территориях </c:v>
                </c:pt>
                <c:pt idx="23">
                  <c:v>24.Обеспечение качественного бухгалтерского, бюджетного и налогового учета в муниципальных учреждениях, органах местного самоуправления </c:v>
                </c:pt>
                <c:pt idx="24">
                  <c:v>25.Обеспечение эффективного функционирования вспомогательных служб деятельности органов местного самоуправления </c:v>
                </c:pt>
              </c:strCache>
            </c:strRef>
          </c:cat>
          <c:val>
            <c:numRef>
              <c:f>Лист1!$B$2:$B$26</c:f>
              <c:numCache>
                <c:formatCode>General</c:formatCode>
                <c:ptCount val="25"/>
              </c:numCache>
            </c:numRef>
          </c:val>
        </c:ser>
      </c:pie3DChart>
      <c:spPr>
        <a:noFill/>
        <a:ln w="25400">
          <a:noFill/>
        </a:ln>
      </c:spPr>
    </c:plotArea>
    <c:legend>
      <c:legendPos val="r"/>
      <c:layout>
        <c:manualLayout>
          <c:xMode val="edge"/>
          <c:yMode val="edge"/>
          <c:x val="0"/>
          <c:y val="6.1298081492749913E-4"/>
          <c:w val="0.64122163864286152"/>
          <c:h val="0.99938694221922275"/>
        </c:manualLayout>
      </c:layout>
      <c:txPr>
        <a:bodyPr/>
        <a:lstStyle/>
        <a:p>
          <a:pPr>
            <a:defRPr sz="850"/>
          </a:pPr>
          <a:endParaRPr lang="ru-RU"/>
        </a:p>
      </c:txPr>
    </c:legend>
    <c:plotVisOnly val="1"/>
    <c:dispBlanksAs val="zero"/>
  </c:chart>
  <c:spPr>
    <a:solidFill>
      <a:sysClr val="window" lastClr="FFFFFF"/>
    </a:solidFill>
  </c:spPr>
  <c:txPr>
    <a:bodyPr/>
    <a:lstStyle/>
    <a:p>
      <a:pPr>
        <a:defRPr sz="700"/>
      </a:pPr>
      <a:endParaRPr lang="ru-RU"/>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dirty="0" smtClean="0"/>
              <a:t>2026 </a:t>
            </a:r>
            <a:r>
              <a:rPr lang="ru-RU" dirty="0"/>
              <a:t>год</a:t>
            </a:r>
          </a:p>
        </c:rich>
      </c:tx>
      <c:layout>
        <c:manualLayout>
          <c:xMode val="edge"/>
          <c:yMode val="edge"/>
          <c:x val="0.46708290124356316"/>
          <c:y val="6.5239873185224439E-4"/>
        </c:manualLayout>
      </c:layout>
    </c:title>
    <c:view3D>
      <c:rotX val="30"/>
      <c:perspective val="30"/>
    </c:view3D>
    <c:plotArea>
      <c:layout>
        <c:manualLayout>
          <c:layoutTarget val="inner"/>
          <c:xMode val="edge"/>
          <c:yMode val="edge"/>
          <c:x val="0.20788762411810818"/>
          <c:y val="9.8372481499108683E-2"/>
          <c:w val="0.70515735672891178"/>
          <c:h val="0.90162742962373565"/>
        </c:manualLayout>
      </c:layout>
      <c:pie3DChart>
        <c:varyColors val="1"/>
        <c:ser>
          <c:idx val="0"/>
          <c:order val="0"/>
          <c:tx>
            <c:strRef>
              <c:f>Лист1!$B$1</c:f>
              <c:strCache>
                <c:ptCount val="1"/>
                <c:pt idx="0">
                  <c:v>2026 год</c:v>
                </c:pt>
              </c:strCache>
            </c:strRef>
          </c:tx>
          <c:explosion val="25"/>
          <c:dPt>
            <c:idx val="4"/>
            <c:spPr>
              <a:solidFill>
                <a:srgbClr val="CCB400"/>
              </a:solidFill>
              <a:ln w="25400" cap="flat" cmpd="sng" algn="ctr">
                <a:solidFill>
                  <a:srgbClr val="CCB400">
                    <a:shade val="50000"/>
                  </a:srgbClr>
                </a:solidFill>
                <a:prstDash val="solid"/>
              </a:ln>
              <a:effectLst/>
            </c:spPr>
          </c:dPt>
          <c:cat>
            <c:strRef>
              <c:f>Лист1!$A$2:$A$26</c:f>
              <c:strCache>
                <c:ptCount val="25"/>
                <c:pt idx="0">
                  <c:v>1.Развитие культуры </c:v>
                </c:pt>
                <c:pt idx="1">
                  <c:v>2.Социальная поддержка граждан </c:v>
                </c:pt>
                <c:pt idx="2">
                  <c:v>3.Развитие образования </c:v>
                </c:pt>
                <c:pt idx="3">
                  <c:v>4.Управление муниципальным имуществом и земельными ресурсами </c:v>
                </c:pt>
                <c:pt idx="4">
                  <c:v>5.Энергосбережение и повышение энергетической эффективности  </c:v>
                </c:pt>
                <c:pt idx="5">
                  <c:v>6.Охрана окружающей среды </c:v>
                </c:pt>
                <c:pt idx="6">
                  <c:v>7.Обеспечение доступным и комфортным жильем и коммунальными услугами граждан </c:v>
                </c:pt>
                <c:pt idx="7">
                  <c:v>8.Повышение эффективности работы с молодежью, организация отдыха  и оздоровления детей, молодежи, развитие физической культуры и спорта </c:v>
                </c:pt>
                <c:pt idx="8">
                  <c:v>9.Развитие муниципальной службы </c:v>
                </c:pt>
                <c:pt idx="9">
                  <c:v>10.Сохранение и развитие архивного дела </c:v>
                </c:pt>
                <c:pt idx="10">
                  <c:v>11.Развитие транспортной системы, обеспечение перевозки пассажиров и безопасности дорожного движения</c:v>
                </c:pt>
                <c:pt idx="11">
                  <c:v>12.Профилактика правонарушений </c:v>
                </c:pt>
                <c:pt idx="12">
                  <c:v>13.Защита населения и территории от чрезвычайных ситуаций, обеспечение пожарной безопасности и безопасности людей на водных объектах </c:v>
                </c:pt>
                <c:pt idx="13">
                  <c:v>14.Повышение эффективности управления  финансами </c:v>
                </c:pt>
                <c:pt idx="14">
                  <c:v>15.Развитие малого и среднего  предпринимательства </c:v>
                </c:pt>
                <c:pt idx="15">
                  <c:v>16.Комплексное развитие сельских территорий </c:v>
                </c:pt>
                <c:pt idx="16">
                  <c:v>17.Содействие занятости населения </c:v>
                </c:pt>
                <c:pt idx="17">
                  <c:v>18.Развитие информационного общества</c:v>
                </c:pt>
                <c:pt idx="18">
                  <c:v>19.Профилактика терроризма и экстремизма </c:v>
                </c:pt>
                <c:pt idx="19">
                  <c:v>20.Профилактика наркомании и медико-социальная реабилитация больных наркоманией </c:v>
                </c:pt>
                <c:pt idx="20">
                  <c:v>21.Формирование законопослушного поведения участников дорожного движения</c:v>
                </c:pt>
                <c:pt idx="21">
                  <c:v>22.Создание благоприятных условий для развития инвестиционной деятельности </c:v>
                </c:pt>
                <c:pt idx="22">
                  <c:v>23.Адресная программа по переселению граждан из аварийного жилищного фонда расположенного на сельских территориях </c:v>
                </c:pt>
                <c:pt idx="23">
                  <c:v>24.Обеспечение качественного бухгалтерского, бюджетного и налогового учета в муниципальных учреждениях, органах местного самоуправления </c:v>
                </c:pt>
                <c:pt idx="24">
                  <c:v>25.Обеспечение эффективного функционирования вспомогательных служб деятельности органов местного самоуправления </c:v>
                </c:pt>
              </c:strCache>
            </c:strRef>
          </c:cat>
          <c:val>
            <c:numRef>
              <c:f>Лист1!$B$2:$B$26</c:f>
              <c:numCache>
                <c:formatCode>#,##0</c:formatCode>
                <c:ptCount val="25"/>
                <c:pt idx="0">
                  <c:v>48650</c:v>
                </c:pt>
                <c:pt idx="1">
                  <c:v>17346</c:v>
                </c:pt>
                <c:pt idx="2">
                  <c:v>383633</c:v>
                </c:pt>
                <c:pt idx="5">
                  <c:v>38</c:v>
                </c:pt>
                <c:pt idx="7">
                  <c:v>6818</c:v>
                </c:pt>
                <c:pt idx="9">
                  <c:v>371</c:v>
                </c:pt>
                <c:pt idx="10">
                  <c:v>17390</c:v>
                </c:pt>
                <c:pt idx="11">
                  <c:v>473</c:v>
                </c:pt>
                <c:pt idx="13">
                  <c:v>13028</c:v>
                </c:pt>
                <c:pt idx="16">
                  <c:v>473</c:v>
                </c:pt>
                <c:pt idx="23">
                  <c:v>15372</c:v>
                </c:pt>
                <c:pt idx="24">
                  <c:v>16742</c:v>
                </c:pt>
              </c:numCache>
            </c:numRef>
          </c:val>
        </c:ser>
      </c:pie3DChart>
      <c:spPr>
        <a:solidFill>
          <a:sysClr val="window" lastClr="FFFFFF"/>
        </a:solidFill>
        <a:ln w="20122">
          <a:noFill/>
        </a:ln>
      </c:spPr>
    </c:plotArea>
    <c:plotVisOnly val="1"/>
    <c:dispBlanksAs val="zero"/>
  </c:chart>
  <c:spPr>
    <a:solidFill>
      <a:sysClr val="window" lastClr="FFFFFF"/>
    </a:solidFill>
  </c:spPr>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2.4183448544457638E-2"/>
          <c:y val="0"/>
          <c:w val="0.97581657507224051"/>
          <c:h val="1"/>
        </c:manualLayout>
      </c:layout>
      <c:pie3DChart>
        <c:varyColors val="1"/>
        <c:ser>
          <c:idx val="0"/>
          <c:order val="0"/>
          <c:tx>
            <c:strRef>
              <c:f>Лист1!$B$1</c:f>
              <c:strCache>
                <c:ptCount val="1"/>
                <c:pt idx="0">
                  <c:v>2025 год</c:v>
                </c:pt>
              </c:strCache>
            </c:strRef>
          </c:tx>
          <c:explosion val="25"/>
          <c:dPt>
            <c:idx val="4"/>
            <c:spPr>
              <a:solidFill>
                <a:srgbClr val="CCB400"/>
              </a:solidFill>
              <a:ln w="25400" cap="flat" cmpd="sng" algn="ctr">
                <a:solidFill>
                  <a:srgbClr val="CCB400">
                    <a:shade val="50000"/>
                  </a:srgbClr>
                </a:solidFill>
                <a:prstDash val="solid"/>
              </a:ln>
              <a:effectLst/>
            </c:spPr>
          </c:dPt>
          <c:cat>
            <c:strRef>
              <c:f>Лист1!$A$2:$A$26</c:f>
              <c:strCache>
                <c:ptCount val="25"/>
                <c:pt idx="0">
                  <c:v>1.Развитие культуры </c:v>
                </c:pt>
                <c:pt idx="1">
                  <c:v>2.Социальная поддержка граждан </c:v>
                </c:pt>
                <c:pt idx="2">
                  <c:v>3.Развитие образования </c:v>
                </c:pt>
                <c:pt idx="3">
                  <c:v>4.Управление муниципальным имуществом и земельными ресурсами </c:v>
                </c:pt>
                <c:pt idx="4">
                  <c:v>5.Энергосбережение и повышение энергетической эффективности  </c:v>
                </c:pt>
                <c:pt idx="5">
                  <c:v>6.Охрана окружающей среды </c:v>
                </c:pt>
                <c:pt idx="6">
                  <c:v>7.Обеспечение доступным и комфортным жильем и коммунальными услугами граждан </c:v>
                </c:pt>
                <c:pt idx="7">
                  <c:v>8.Повышение эффективности работы с молодежью, организация отдыха  и оздоровления детей, молодежи, развитие физической культуры и спорта </c:v>
                </c:pt>
                <c:pt idx="8">
                  <c:v>9.Развитие муниципальной службы </c:v>
                </c:pt>
                <c:pt idx="9">
                  <c:v>10.Сохранение и развитие архивного дела </c:v>
                </c:pt>
                <c:pt idx="10">
                  <c:v>11.Развитие транспортной системы, обеспечение перевозки пассажиров и безопасности дорожного движения</c:v>
                </c:pt>
                <c:pt idx="11">
                  <c:v>12.Профилактика правонарушений </c:v>
                </c:pt>
                <c:pt idx="12">
                  <c:v>13.Защита населения и территории от чрезвычайных ситуаций, обеспечение пожарной безопасности и безопасности людей на водных объектах </c:v>
                </c:pt>
                <c:pt idx="13">
                  <c:v>14.Повышение эффективности управления  финансами </c:v>
                </c:pt>
                <c:pt idx="14">
                  <c:v>15.Развитие малого и среднего  предпринимательства </c:v>
                </c:pt>
                <c:pt idx="15">
                  <c:v>16.Комплексное развитие сельских территорий </c:v>
                </c:pt>
                <c:pt idx="16">
                  <c:v>17.Содействие занятости населения </c:v>
                </c:pt>
                <c:pt idx="17">
                  <c:v>18.Развитие информационного общества</c:v>
                </c:pt>
                <c:pt idx="18">
                  <c:v>19.Профилактика терроризма и экстремизма </c:v>
                </c:pt>
                <c:pt idx="19">
                  <c:v>20.Профилактика наркомании и медико-социальная реабилитация больных наркоманией </c:v>
                </c:pt>
                <c:pt idx="20">
                  <c:v>21.Формирование законопослушного поведения участников дорожного движения</c:v>
                </c:pt>
                <c:pt idx="21">
                  <c:v>22.Создание благоприятных условий для развития инвестиционной деятельности </c:v>
                </c:pt>
                <c:pt idx="22">
                  <c:v>23.Адресная программа по переселению граждан из аварийного жилищного фонда расположенного на сельских территориях </c:v>
                </c:pt>
                <c:pt idx="23">
                  <c:v>24.Обеспечение качественного бухгалтерского, бюджетного и налогового учета в муниципальных учреждениях, органах местного самоуправления </c:v>
                </c:pt>
                <c:pt idx="24">
                  <c:v>25.Обеспечение эффективного функционирования вспомогательных служб деятельности органов местного самоуправления </c:v>
                </c:pt>
              </c:strCache>
            </c:strRef>
          </c:cat>
          <c:val>
            <c:numRef>
              <c:f>Лист1!$B$2:$B$26</c:f>
              <c:numCache>
                <c:formatCode>#,##0</c:formatCode>
                <c:ptCount val="25"/>
                <c:pt idx="0">
                  <c:v>46125</c:v>
                </c:pt>
                <c:pt idx="1">
                  <c:v>28963</c:v>
                </c:pt>
                <c:pt idx="2">
                  <c:v>388751</c:v>
                </c:pt>
                <c:pt idx="5">
                  <c:v>3038</c:v>
                </c:pt>
                <c:pt idx="6">
                  <c:v>1100</c:v>
                </c:pt>
                <c:pt idx="7">
                  <c:v>7299</c:v>
                </c:pt>
                <c:pt idx="9">
                  <c:v>371</c:v>
                </c:pt>
                <c:pt idx="10">
                  <c:v>49574</c:v>
                </c:pt>
                <c:pt idx="11">
                  <c:v>473</c:v>
                </c:pt>
                <c:pt idx="12">
                  <c:v>1200</c:v>
                </c:pt>
                <c:pt idx="13">
                  <c:v>13988</c:v>
                </c:pt>
                <c:pt idx="16">
                  <c:v>473</c:v>
                </c:pt>
                <c:pt idx="23">
                  <c:v>13451</c:v>
                </c:pt>
                <c:pt idx="24">
                  <c:v>16319</c:v>
                </c:pt>
              </c:numCache>
            </c:numRef>
          </c:val>
        </c:ser>
      </c:pie3DChart>
      <c:spPr>
        <a:noFill/>
        <a:ln w="20122">
          <a:noFill/>
        </a:ln>
      </c:spPr>
    </c:plotArea>
    <c:plotVisOnly val="1"/>
    <c:dispBlanksAs val="zero"/>
  </c:chart>
  <c:spPr>
    <a:solidFill>
      <a:sysClr val="window" lastClr="FFFFFF"/>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000"/>
          </a:pPr>
          <a:endParaRPr lang="ru-RU"/>
        </a:p>
      </c:txPr>
    </c:title>
    <c:plotArea>
      <c:layout/>
      <c:lineChart>
        <c:grouping val="stacked"/>
        <c:ser>
          <c:idx val="0"/>
          <c:order val="0"/>
          <c:tx>
            <c:strRef>
              <c:f>Лист1!$B$1</c:f>
              <c:strCache>
                <c:ptCount val="1"/>
                <c:pt idx="0">
                  <c:v>Среднесписочная численность работников, чел.</c:v>
                </c:pt>
              </c:strCache>
            </c:strRef>
          </c:tx>
          <c:spPr>
            <a:ln>
              <a:solidFill>
                <a:schemeClr val="accent2">
                  <a:lumMod val="75000"/>
                </a:schemeClr>
              </a:solidFill>
            </a:ln>
          </c:spPr>
          <c:marker>
            <c:spPr>
              <a:ln>
                <a:solidFill>
                  <a:schemeClr val="accent2">
                    <a:lumMod val="75000"/>
                  </a:schemeClr>
                </a:solidFill>
              </a:ln>
            </c:spPr>
          </c:marker>
          <c:dLbls>
            <c:dLbl>
              <c:idx val="0"/>
              <c:layout>
                <c:manualLayout>
                  <c:x val="-9.1954089567628031E-3"/>
                  <c:y val="-2.1163873035425992E-2"/>
                </c:manualLayout>
              </c:layout>
              <c:showVal val="1"/>
            </c:dLbl>
            <c:dLbl>
              <c:idx val="1"/>
              <c:layout>
                <c:manualLayout>
                  <c:x val="1.8390817913525561E-2"/>
                  <c:y val="-2.9629422249596388E-2"/>
                </c:manualLayout>
              </c:layout>
              <c:showVal val="1"/>
            </c:dLbl>
            <c:dLbl>
              <c:idx val="2"/>
              <c:layout>
                <c:manualLayout>
                  <c:x val="-1.5325922943921039E-2"/>
                  <c:y val="3.8094971463766801E-2"/>
                </c:manualLayout>
              </c:layout>
              <c:showVal val="1"/>
            </c:dLbl>
            <c:dLbl>
              <c:idx val="3"/>
              <c:layout>
                <c:manualLayout>
                  <c:x val="-1.8390817913525509E-2"/>
                  <c:y val="2.1163873035425992E-2"/>
                </c:manualLayout>
              </c:layout>
              <c:showVal val="1"/>
            </c:dLbl>
            <c:txPr>
              <a:bodyPr/>
              <a:lstStyle/>
              <a:p>
                <a:pPr>
                  <a:defRPr sz="800"/>
                </a:pPr>
                <a:endParaRPr lang="ru-RU"/>
              </a:p>
            </c:txPr>
            <c:showVal val="1"/>
          </c:dLbls>
          <c:cat>
            <c:strRef>
              <c:f>Лист1!$A$2:$A$5</c:f>
              <c:strCache>
                <c:ptCount val="4"/>
                <c:pt idx="0">
                  <c:v>2024 год</c:v>
                </c:pt>
                <c:pt idx="1">
                  <c:v>2025 год</c:v>
                </c:pt>
                <c:pt idx="2">
                  <c:v>2026 год</c:v>
                </c:pt>
                <c:pt idx="3">
                  <c:v>2027 год</c:v>
                </c:pt>
              </c:strCache>
            </c:strRef>
          </c:cat>
          <c:val>
            <c:numRef>
              <c:f>Лист1!$B$2:$B$5</c:f>
              <c:numCache>
                <c:formatCode>#,##0.0</c:formatCode>
                <c:ptCount val="4"/>
                <c:pt idx="0">
                  <c:v>3890</c:v>
                </c:pt>
                <c:pt idx="1">
                  <c:v>3885</c:v>
                </c:pt>
                <c:pt idx="2">
                  <c:v>3900</c:v>
                </c:pt>
                <c:pt idx="3">
                  <c:v>3905</c:v>
                </c:pt>
              </c:numCache>
            </c:numRef>
          </c:val>
        </c:ser>
        <c:marker val="1"/>
        <c:axId val="166470400"/>
        <c:axId val="166471936"/>
      </c:lineChart>
      <c:catAx>
        <c:axId val="166470400"/>
        <c:scaling>
          <c:orientation val="minMax"/>
        </c:scaling>
        <c:axPos val="b"/>
        <c:tickLblPos val="nextTo"/>
        <c:txPr>
          <a:bodyPr/>
          <a:lstStyle/>
          <a:p>
            <a:pPr>
              <a:defRPr sz="1000"/>
            </a:pPr>
            <a:endParaRPr lang="ru-RU"/>
          </a:p>
        </c:txPr>
        <c:crossAx val="166471936"/>
        <c:crosses val="autoZero"/>
        <c:auto val="1"/>
        <c:lblAlgn val="ctr"/>
        <c:lblOffset val="100"/>
      </c:catAx>
      <c:valAx>
        <c:axId val="166471936"/>
        <c:scaling>
          <c:orientation val="minMax"/>
        </c:scaling>
        <c:axPos val="l"/>
        <c:majorGridlines/>
        <c:numFmt formatCode="#,##0.0" sourceLinked="1"/>
        <c:tickLblPos val="nextTo"/>
        <c:txPr>
          <a:bodyPr/>
          <a:lstStyle/>
          <a:p>
            <a:pPr>
              <a:defRPr sz="1000"/>
            </a:pPr>
            <a:endParaRPr lang="ru-RU"/>
          </a:p>
        </c:txPr>
        <c:crossAx val="166470400"/>
        <c:crosses val="autoZero"/>
        <c:crossBetween val="between"/>
      </c:valAx>
    </c:plotArea>
    <c:plotVisOnly val="1"/>
  </c:chart>
  <c:txPr>
    <a:bodyPr/>
    <a:lstStyle/>
    <a:p>
      <a:pPr>
        <a:defRPr sz="1800"/>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dirty="0" smtClean="0"/>
              <a:t>2027 </a:t>
            </a:r>
            <a:r>
              <a:rPr lang="ru-RU" dirty="0"/>
              <a:t>год</a:t>
            </a:r>
          </a:p>
        </c:rich>
      </c:tx>
      <c:layout>
        <c:manualLayout>
          <c:xMode val="edge"/>
          <c:yMode val="edge"/>
          <c:x val="0.32558604966847243"/>
          <c:y val="6.0393628041099032E-3"/>
        </c:manualLayout>
      </c:layout>
    </c:title>
    <c:view3D>
      <c:rotX val="30"/>
      <c:perspective val="30"/>
    </c:view3D>
    <c:plotArea>
      <c:layout>
        <c:manualLayout>
          <c:layoutTarget val="inner"/>
          <c:xMode val="edge"/>
          <c:yMode val="edge"/>
          <c:x val="9.2062648731881747E-2"/>
          <c:y val="0"/>
          <c:w val="0.82636992402743659"/>
          <c:h val="1"/>
        </c:manualLayout>
      </c:layout>
      <c:pie3DChart>
        <c:varyColors val="1"/>
        <c:ser>
          <c:idx val="0"/>
          <c:order val="0"/>
          <c:tx>
            <c:strRef>
              <c:f>Лист1!$B$1</c:f>
              <c:strCache>
                <c:ptCount val="1"/>
                <c:pt idx="0">
                  <c:v>2027 год</c:v>
                </c:pt>
              </c:strCache>
            </c:strRef>
          </c:tx>
          <c:explosion val="25"/>
          <c:dPt>
            <c:idx val="4"/>
            <c:spPr>
              <a:solidFill>
                <a:srgbClr val="CCB400"/>
              </a:solidFill>
              <a:ln w="25400" cap="flat" cmpd="sng" algn="ctr">
                <a:solidFill>
                  <a:srgbClr val="CCB400">
                    <a:shade val="50000"/>
                  </a:srgbClr>
                </a:solidFill>
                <a:prstDash val="solid"/>
              </a:ln>
              <a:effectLst/>
            </c:spPr>
          </c:dPt>
          <c:cat>
            <c:strRef>
              <c:f>Лист1!$A$2:$A$26</c:f>
              <c:strCache>
                <c:ptCount val="25"/>
                <c:pt idx="0">
                  <c:v>1.Развитие культуры </c:v>
                </c:pt>
                <c:pt idx="1">
                  <c:v>2.Социальная поддержка граждан </c:v>
                </c:pt>
                <c:pt idx="2">
                  <c:v>3.Развитие образования </c:v>
                </c:pt>
                <c:pt idx="3">
                  <c:v>4.Управление муниципальным имуществом и земельными ресурсами </c:v>
                </c:pt>
                <c:pt idx="4">
                  <c:v>5.Энергосбережение и повышение энергетической эффективности  </c:v>
                </c:pt>
                <c:pt idx="5">
                  <c:v>6.Охрана окружающей среды </c:v>
                </c:pt>
                <c:pt idx="6">
                  <c:v>7.Обеспечение доступным и комфортным жильем и коммунальными услугами граждан </c:v>
                </c:pt>
                <c:pt idx="7">
                  <c:v>8.Повышение эффективности работы с молодежью, организация отдыха  и оздоровления детей, молодежи, развитие физической культуры и спорта </c:v>
                </c:pt>
                <c:pt idx="8">
                  <c:v>9.Развитие муниципальной службы </c:v>
                </c:pt>
                <c:pt idx="9">
                  <c:v>10.Сохранение и развитие архивного дела </c:v>
                </c:pt>
                <c:pt idx="10">
                  <c:v>11.Развитие транспортной системы, обеспечение перевозки пассажиров и безопасности дорожного движения</c:v>
                </c:pt>
                <c:pt idx="11">
                  <c:v>12.Профилактика правонарушений </c:v>
                </c:pt>
                <c:pt idx="12">
                  <c:v>13.Защита населения и территории от чрезвычайных ситуаций, обеспечение пожарной безопасности и безопасности людей на водных объектах </c:v>
                </c:pt>
                <c:pt idx="13">
                  <c:v>14.Повышение эффективности управления  финансами </c:v>
                </c:pt>
                <c:pt idx="14">
                  <c:v>15.Развитие малого и среднего  предпринимательства </c:v>
                </c:pt>
                <c:pt idx="15">
                  <c:v>16.Комплексное развитие сельских территорий </c:v>
                </c:pt>
                <c:pt idx="16">
                  <c:v>17.Содействие занятости населения </c:v>
                </c:pt>
                <c:pt idx="17">
                  <c:v>18.Развитие информационного общества</c:v>
                </c:pt>
                <c:pt idx="18">
                  <c:v>19.Профилактика терроризма и экстремизма </c:v>
                </c:pt>
                <c:pt idx="19">
                  <c:v>20.Профилактика наркомании и медико-социальная реабилитация больных наркоманией </c:v>
                </c:pt>
                <c:pt idx="20">
                  <c:v>21.Формирование законопослушного поведения участников дорожного движения</c:v>
                </c:pt>
                <c:pt idx="21">
                  <c:v>22.Создание благоприятных условий для развития инвестиционной деятельности </c:v>
                </c:pt>
                <c:pt idx="22">
                  <c:v>23.Адресная программа по переселению граждан из аварийного жилищного фонда расположенного на сельских территориях </c:v>
                </c:pt>
                <c:pt idx="23">
                  <c:v>24.Обеспечение качественного бухгалтерского, бюджетного и налогового учета в муниципальных учреждениях, органах местного самоуправления </c:v>
                </c:pt>
                <c:pt idx="24">
                  <c:v>25.Обеспечение эффективного функционирования вспомогательных служб деятельности органов местного самоуправления </c:v>
                </c:pt>
              </c:strCache>
            </c:strRef>
          </c:cat>
          <c:val>
            <c:numRef>
              <c:f>Лист1!$B$2:$B$26</c:f>
              <c:numCache>
                <c:formatCode>#,##0</c:formatCode>
                <c:ptCount val="25"/>
                <c:pt idx="0">
                  <c:v>49252</c:v>
                </c:pt>
                <c:pt idx="1">
                  <c:v>17346</c:v>
                </c:pt>
                <c:pt idx="2">
                  <c:v>387795</c:v>
                </c:pt>
                <c:pt idx="5">
                  <c:v>38</c:v>
                </c:pt>
                <c:pt idx="7">
                  <c:v>6818</c:v>
                </c:pt>
                <c:pt idx="9">
                  <c:v>371</c:v>
                </c:pt>
                <c:pt idx="10">
                  <c:v>21435</c:v>
                </c:pt>
                <c:pt idx="11" formatCode="General">
                  <c:v>473</c:v>
                </c:pt>
                <c:pt idx="13">
                  <c:v>12579</c:v>
                </c:pt>
                <c:pt idx="16">
                  <c:v>473</c:v>
                </c:pt>
                <c:pt idx="23">
                  <c:v>15372</c:v>
                </c:pt>
                <c:pt idx="24">
                  <c:v>16742</c:v>
                </c:pt>
              </c:numCache>
            </c:numRef>
          </c:val>
        </c:ser>
      </c:pie3DChart>
      <c:spPr>
        <a:solidFill>
          <a:sysClr val="window" lastClr="FFFFFF"/>
        </a:solidFill>
        <a:ln w="20122">
          <a:noFill/>
        </a:ln>
      </c:spPr>
    </c:plotArea>
    <c:plotVisOnly val="1"/>
    <c:dispBlanksAs val="zero"/>
  </c:chart>
  <c:spPr>
    <a:solidFill>
      <a:sysClr val="window" lastClr="FFFFFF"/>
    </a:solidFill>
  </c:spPr>
  <c:externalData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dirty="0" smtClean="0"/>
              <a:t>2025 </a:t>
            </a:r>
            <a:r>
              <a:rPr lang="ru-RU" dirty="0"/>
              <a:t>год</a:t>
            </a:r>
          </a:p>
        </c:rich>
      </c:tx>
      <c:layout>
        <c:manualLayout>
          <c:xMode val="edge"/>
          <c:yMode val="edge"/>
          <c:x val="0.21667668072942628"/>
          <c:y val="0.15872904776569569"/>
        </c:manualLayout>
      </c:layout>
    </c:title>
    <c:view3D>
      <c:rotX val="30"/>
      <c:perspective val="30"/>
    </c:view3D>
    <c:plotArea>
      <c:layout>
        <c:manualLayout>
          <c:layoutTarget val="inner"/>
          <c:xMode val="edge"/>
          <c:yMode val="edge"/>
          <c:x val="5.9739250012219122E-2"/>
          <c:y val="0.16327506533843414"/>
          <c:w val="0.47045478406108332"/>
          <c:h val="0.66854740088924391"/>
        </c:manualLayout>
      </c:layout>
      <c:pie3DChart>
        <c:varyColors val="1"/>
        <c:ser>
          <c:idx val="0"/>
          <c:order val="0"/>
          <c:tx>
            <c:strRef>
              <c:f>Лист1!$B$1</c:f>
              <c:strCache>
                <c:ptCount val="1"/>
                <c:pt idx="0">
                  <c:v>2025 год</c:v>
                </c:pt>
              </c:strCache>
            </c:strRef>
          </c:tx>
          <c:explosion val="25"/>
          <c:dPt>
            <c:idx val="4"/>
            <c:spPr>
              <a:solidFill>
                <a:srgbClr val="CCB400"/>
              </a:solidFill>
              <a:ln w="25400" cap="flat" cmpd="sng" algn="ctr">
                <a:solidFill>
                  <a:srgbClr val="CCB400">
                    <a:shade val="50000"/>
                  </a:srgbClr>
                </a:solidFill>
                <a:prstDash val="solid"/>
              </a:ln>
              <a:effectLst/>
            </c:spPr>
          </c:dPt>
          <c:dLbls>
            <c:dLbl>
              <c:idx val="1"/>
              <c:layout>
                <c:manualLayout>
                  <c:x val="-2.0558816511572441E-2"/>
                  <c:y val="-8.4694060841992488E-3"/>
                </c:manualLayout>
              </c:layout>
              <c:tx>
                <c:rich>
                  <a:bodyPr/>
                  <a:lstStyle/>
                  <a:p>
                    <a:pPr>
                      <a:defRPr/>
                    </a:pPr>
                    <a:r>
                      <a:rPr lang="en-US"/>
                      <a:t>0,0</a:t>
                    </a:r>
                    <a:r>
                      <a:rPr lang="ru-RU"/>
                      <a:t>4</a:t>
                    </a:r>
                    <a:r>
                      <a:rPr lang="en-US"/>
                      <a:t>%</a:t>
                    </a:r>
                  </a:p>
                </c:rich>
              </c:tx>
              <c:numFmt formatCode="0.0%" sourceLinked="0"/>
              <c:spPr/>
              <c:showPercent val="1"/>
            </c:dLbl>
            <c:dLbl>
              <c:idx val="3"/>
              <c:layout>
                <c:manualLayout>
                  <c:x val="-3.3816214225824903E-3"/>
                  <c:y val="4.3294020483413839E-2"/>
                </c:manualLayout>
              </c:layout>
              <c:showPercent val="1"/>
            </c:dLbl>
            <c:dLbl>
              <c:idx val="4"/>
              <c:layout>
                <c:manualLayout>
                  <c:x val="-4.6683125962966095E-2"/>
                  <c:y val="-8.4809658066311688E-2"/>
                </c:manualLayout>
              </c:layout>
              <c:showPercent val="1"/>
            </c:dLbl>
            <c:dLbl>
              <c:idx val="6"/>
              <c:layout/>
              <c:tx>
                <c:rich>
                  <a:bodyPr/>
                  <a:lstStyle/>
                  <a:p>
                    <a:r>
                      <a:rPr lang="en-US" smtClean="0"/>
                      <a:t>0,</a:t>
                    </a:r>
                    <a:r>
                      <a:rPr lang="ru-RU" smtClean="0"/>
                      <a:t>1</a:t>
                    </a:r>
                    <a:r>
                      <a:rPr lang="en-US" smtClean="0"/>
                      <a:t>%</a:t>
                    </a:r>
                    <a:endParaRPr lang="en-US"/>
                  </a:p>
                </c:rich>
              </c:tx>
              <c:showPercent val="1"/>
            </c:dLbl>
            <c:dLbl>
              <c:idx val="7"/>
              <c:delete val="1"/>
            </c:dLbl>
            <c:dLbl>
              <c:idx val="9"/>
              <c:layout>
                <c:manualLayout>
                  <c:x val="2.2740354205448267E-2"/>
                  <c:y val="-1.3499982708164875E-3"/>
                </c:manualLayout>
              </c:layout>
              <c:showPercent val="1"/>
            </c:dLbl>
            <c:dLbl>
              <c:idx val="10"/>
              <c:layout>
                <c:manualLayout>
                  <c:x val="4.0194225721784806E-2"/>
                  <c:y val="-3.3668722972447647E-3"/>
                </c:manualLayout>
              </c:layout>
              <c:showPercent val="1"/>
            </c:dLbl>
            <c:numFmt formatCode="0.0%" sourceLinked="0"/>
            <c:showPercent val="1"/>
          </c:dLbls>
          <c:cat>
            <c:strRef>
              <c:f>Лист1!$A$2:$A$12</c:f>
              <c:strCache>
                <c:ptCount val="11"/>
                <c:pt idx="0">
                  <c:v>Общегосударственные вопросы </c:v>
                </c:pt>
                <c:pt idx="1">
                  <c:v>Национальная безопасность и правоохранительная деятельность </c:v>
                </c:pt>
                <c:pt idx="2">
                  <c:v>Национальная экономика </c:v>
                </c:pt>
                <c:pt idx="3">
                  <c:v>Жилищно-коммунальное хозяйство </c:v>
                </c:pt>
                <c:pt idx="4">
                  <c:v>Охрана окружающей среды</c:v>
                </c:pt>
                <c:pt idx="5">
                  <c:v>Образование </c:v>
                </c:pt>
                <c:pt idx="6">
                  <c:v>Культура, кинемотография </c:v>
                </c:pt>
                <c:pt idx="7">
                  <c:v>Здравоохранение </c:v>
                </c:pt>
                <c:pt idx="8">
                  <c:v>Социальная политика</c:v>
                </c:pt>
                <c:pt idx="9">
                  <c:v>Физическая культура и спорт</c:v>
                </c:pt>
                <c:pt idx="10">
                  <c:v>Межбюджетные трансферты общего характера бюджетам бюджетной системы Российской Федерации</c:v>
                </c:pt>
              </c:strCache>
            </c:strRef>
          </c:cat>
          <c:val>
            <c:numRef>
              <c:f>Лист1!$B$2:$B$12</c:f>
              <c:numCache>
                <c:formatCode>#,##0</c:formatCode>
                <c:ptCount val="11"/>
                <c:pt idx="0">
                  <c:v>54964</c:v>
                </c:pt>
                <c:pt idx="1">
                  <c:v>1200</c:v>
                </c:pt>
                <c:pt idx="2">
                  <c:v>50047</c:v>
                </c:pt>
                <c:pt idx="3">
                  <c:v>3374</c:v>
                </c:pt>
                <c:pt idx="4">
                  <c:v>38</c:v>
                </c:pt>
                <c:pt idx="5">
                  <c:v>389407</c:v>
                </c:pt>
                <c:pt idx="6">
                  <c:v>46125</c:v>
                </c:pt>
                <c:pt idx="7">
                  <c:v>598</c:v>
                </c:pt>
                <c:pt idx="8">
                  <c:v>31097</c:v>
                </c:pt>
                <c:pt idx="9">
                  <c:v>5709</c:v>
                </c:pt>
                <c:pt idx="10">
                  <c:v>9002</c:v>
                </c:pt>
              </c:numCache>
            </c:numRef>
          </c:val>
        </c:ser>
      </c:pie3DChart>
      <c:spPr>
        <a:noFill/>
        <a:ln w="20122">
          <a:noFill/>
        </a:ln>
      </c:spPr>
    </c:plotArea>
    <c:legend>
      <c:legendPos val="r"/>
      <c:layout>
        <c:manualLayout>
          <c:xMode val="edge"/>
          <c:yMode val="edge"/>
          <c:x val="0.57777777777777772"/>
          <c:y val="1.2890025336774485E-4"/>
          <c:w val="0.37814347489182282"/>
          <c:h val="0.94049323724562472"/>
        </c:manualLayout>
      </c:layout>
    </c:legend>
    <c:plotVisOnly val="1"/>
    <c:dispBlanksAs val="zero"/>
  </c:chart>
  <c:spPr>
    <a:solidFill>
      <a:sysClr val="window" lastClr="FFFFFF"/>
    </a:solidFill>
  </c:sp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dirty="0" smtClean="0"/>
              <a:t>2026 </a:t>
            </a:r>
            <a:r>
              <a:rPr lang="ru-RU" dirty="0"/>
              <a:t>год</a:t>
            </a:r>
          </a:p>
        </c:rich>
      </c:tx>
      <c:layout>
        <c:manualLayout>
          <c:xMode val="edge"/>
          <c:yMode val="edge"/>
          <c:x val="0.33519562456955282"/>
          <c:y val="0.10559431686932218"/>
        </c:manualLayout>
      </c:layout>
    </c:title>
    <c:view3D>
      <c:rotX val="30"/>
      <c:perspective val="30"/>
    </c:view3D>
    <c:plotArea>
      <c:layout>
        <c:manualLayout>
          <c:layoutTarget val="inner"/>
          <c:xMode val="edge"/>
          <c:yMode val="edge"/>
          <c:x val="5.9739250012219122E-2"/>
          <c:y val="9.8372570376266316E-2"/>
          <c:w val="0.70515735672891178"/>
          <c:h val="0.90162742962373565"/>
        </c:manualLayout>
      </c:layout>
      <c:pie3DChart>
        <c:varyColors val="1"/>
        <c:ser>
          <c:idx val="0"/>
          <c:order val="0"/>
          <c:tx>
            <c:strRef>
              <c:f>Лист1!$B$1</c:f>
              <c:strCache>
                <c:ptCount val="1"/>
                <c:pt idx="0">
                  <c:v>2026 год</c:v>
                </c:pt>
              </c:strCache>
            </c:strRef>
          </c:tx>
          <c:explosion val="25"/>
          <c:dPt>
            <c:idx val="4"/>
            <c:spPr>
              <a:solidFill>
                <a:srgbClr val="CCB400"/>
              </a:solidFill>
              <a:ln w="25400" cap="flat" cmpd="sng" algn="ctr">
                <a:solidFill>
                  <a:srgbClr val="CCB400">
                    <a:shade val="50000"/>
                  </a:srgbClr>
                </a:solidFill>
                <a:prstDash val="solid"/>
              </a:ln>
              <a:effectLst/>
            </c:spPr>
          </c:dPt>
          <c:dLbls>
            <c:dLbl>
              <c:idx val="1"/>
              <c:layout>
                <c:manualLayout>
                  <c:x val="-2.0558816511572441E-2"/>
                  <c:y val="-8.4694060841992574E-3"/>
                </c:manualLayout>
              </c:layout>
              <c:tx>
                <c:rich>
                  <a:bodyPr/>
                  <a:lstStyle/>
                  <a:p>
                    <a:pPr>
                      <a:defRPr/>
                    </a:pPr>
                    <a:r>
                      <a:rPr lang="en-US"/>
                      <a:t>0,0</a:t>
                    </a:r>
                    <a:r>
                      <a:rPr lang="ru-RU"/>
                      <a:t>4</a:t>
                    </a:r>
                    <a:r>
                      <a:rPr lang="en-US"/>
                      <a:t>%</a:t>
                    </a:r>
                  </a:p>
                </c:rich>
              </c:tx>
              <c:numFmt formatCode="0.0%" sourceLinked="0"/>
              <c:spPr/>
              <c:showPercent val="1"/>
            </c:dLbl>
            <c:dLbl>
              <c:idx val="3"/>
              <c:layout>
                <c:manualLayout>
                  <c:x val="-3.3816214225824916E-3"/>
                  <c:y val="4.3294020483413839E-2"/>
                </c:manualLayout>
              </c:layout>
              <c:showPercent val="1"/>
            </c:dLbl>
            <c:dLbl>
              <c:idx val="4"/>
              <c:layout>
                <c:manualLayout>
                  <c:x val="-4.6683125962966095E-2"/>
                  <c:y val="-8.4809658066311688E-2"/>
                </c:manualLayout>
              </c:layout>
              <c:showPercent val="1"/>
            </c:dLbl>
            <c:dLbl>
              <c:idx val="6"/>
              <c:layout/>
              <c:tx>
                <c:rich>
                  <a:bodyPr/>
                  <a:lstStyle/>
                  <a:p>
                    <a:r>
                      <a:rPr lang="en-US" smtClean="0"/>
                      <a:t>0,</a:t>
                    </a:r>
                    <a:r>
                      <a:rPr lang="ru-RU" smtClean="0"/>
                      <a:t>1</a:t>
                    </a:r>
                    <a:r>
                      <a:rPr lang="en-US" smtClean="0"/>
                      <a:t>%</a:t>
                    </a:r>
                    <a:endParaRPr lang="en-US"/>
                  </a:p>
                </c:rich>
              </c:tx>
              <c:showPercent val="1"/>
            </c:dLbl>
            <c:dLbl>
              <c:idx val="9"/>
              <c:layout>
                <c:manualLayout>
                  <c:x val="6.9378643833068196E-3"/>
                  <c:y val="-2.0262474289563955E-2"/>
                </c:manualLayout>
              </c:layout>
              <c:showPercent val="1"/>
            </c:dLbl>
            <c:dLbl>
              <c:idx val="10"/>
              <c:layout>
                <c:manualLayout>
                  <c:x val="4.0194225721784806E-2"/>
                  <c:y val="-3.3668722972447647E-3"/>
                </c:manualLayout>
              </c:layout>
              <c:showPercent val="1"/>
            </c:dLbl>
            <c:numFmt formatCode="0.0%" sourceLinked="0"/>
            <c:showPercent val="1"/>
          </c:dLbls>
          <c:cat>
            <c:strRef>
              <c:f>Лист1!$A$2:$A$12</c:f>
              <c:strCache>
                <c:ptCount val="11"/>
                <c:pt idx="0">
                  <c:v>Общегосударственные вопросы </c:v>
                </c:pt>
                <c:pt idx="1">
                  <c:v>Национальная безопасность и правоохранительная деятельность </c:v>
                </c:pt>
                <c:pt idx="2">
                  <c:v>Национальная экономика </c:v>
                </c:pt>
                <c:pt idx="3">
                  <c:v>Жилищно-коммунальное хозяйство </c:v>
                </c:pt>
                <c:pt idx="4">
                  <c:v>Охрана окружающей среды</c:v>
                </c:pt>
                <c:pt idx="5">
                  <c:v>Образование </c:v>
                </c:pt>
                <c:pt idx="6">
                  <c:v>Культура, кинемотография </c:v>
                </c:pt>
                <c:pt idx="7">
                  <c:v>Здравоохранение </c:v>
                </c:pt>
                <c:pt idx="8">
                  <c:v>Социальная политика</c:v>
                </c:pt>
                <c:pt idx="9">
                  <c:v>Физическая культура и спорт</c:v>
                </c:pt>
                <c:pt idx="10">
                  <c:v>Межбюджетные трансферты общего характера бюджетам бюджетной системы Российской Федерации</c:v>
                </c:pt>
              </c:strCache>
            </c:strRef>
          </c:cat>
          <c:val>
            <c:numRef>
              <c:f>Лист1!$B$2:$B$12</c:f>
              <c:numCache>
                <c:formatCode>General</c:formatCode>
                <c:ptCount val="11"/>
                <c:pt idx="0" formatCode="#,##0">
                  <c:v>59019</c:v>
                </c:pt>
                <c:pt idx="2" formatCode="#,##0">
                  <c:v>17863</c:v>
                </c:pt>
                <c:pt idx="4" formatCode="#,##0">
                  <c:v>38</c:v>
                </c:pt>
                <c:pt idx="5" formatCode="#,##0">
                  <c:v>382806</c:v>
                </c:pt>
                <c:pt idx="6" formatCode="#,##0">
                  <c:v>48650</c:v>
                </c:pt>
                <c:pt idx="7" formatCode="#,##0">
                  <c:v>598</c:v>
                </c:pt>
                <c:pt idx="8" formatCode="#,##0">
                  <c:v>18646</c:v>
                </c:pt>
                <c:pt idx="9" formatCode="#,##0">
                  <c:v>6818</c:v>
                </c:pt>
                <c:pt idx="10" formatCode="#,##0">
                  <c:v>7653</c:v>
                </c:pt>
              </c:numCache>
            </c:numRef>
          </c:val>
        </c:ser>
      </c:pie3DChart>
      <c:spPr>
        <a:solidFill>
          <a:sysClr val="window" lastClr="FFFFFF"/>
        </a:solidFill>
        <a:ln w="20122">
          <a:noFill/>
        </a:ln>
      </c:spPr>
    </c:plotArea>
    <c:plotVisOnly val="1"/>
    <c:dispBlanksAs val="zero"/>
  </c:chart>
  <c:spPr>
    <a:solidFill>
      <a:sysClr val="window" lastClr="FFFFFF"/>
    </a:solidFill>
  </c:sp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dirty="0" smtClean="0"/>
              <a:t>2027 </a:t>
            </a:r>
            <a:r>
              <a:rPr lang="ru-RU" dirty="0"/>
              <a:t>год</a:t>
            </a:r>
          </a:p>
        </c:rich>
      </c:tx>
      <c:layout>
        <c:manualLayout>
          <c:xMode val="edge"/>
          <c:yMode val="edge"/>
          <c:x val="0.33124499561075965"/>
          <c:y val="8.2899440252610063E-2"/>
        </c:manualLayout>
      </c:layout>
    </c:title>
    <c:view3D>
      <c:rotX val="30"/>
      <c:perspective val="30"/>
    </c:view3D>
    <c:plotArea>
      <c:layout>
        <c:manualLayout>
          <c:layoutTarget val="inner"/>
          <c:xMode val="edge"/>
          <c:yMode val="edge"/>
          <c:x val="5.9739250012219122E-2"/>
          <c:y val="9.8372570376266358E-2"/>
          <c:w val="0.70515735672891178"/>
          <c:h val="0.90162742962373565"/>
        </c:manualLayout>
      </c:layout>
      <c:pie3DChart>
        <c:varyColors val="1"/>
        <c:ser>
          <c:idx val="0"/>
          <c:order val="0"/>
          <c:tx>
            <c:strRef>
              <c:f>Лист1!$B$1</c:f>
              <c:strCache>
                <c:ptCount val="1"/>
                <c:pt idx="0">
                  <c:v>2027 год</c:v>
                </c:pt>
              </c:strCache>
            </c:strRef>
          </c:tx>
          <c:explosion val="25"/>
          <c:dPt>
            <c:idx val="4"/>
            <c:spPr>
              <a:solidFill>
                <a:srgbClr val="CCB400"/>
              </a:solidFill>
              <a:ln w="25400" cap="flat" cmpd="sng" algn="ctr">
                <a:solidFill>
                  <a:srgbClr val="CCB400">
                    <a:shade val="50000"/>
                  </a:srgbClr>
                </a:solidFill>
                <a:prstDash val="solid"/>
              </a:ln>
              <a:effectLst/>
            </c:spPr>
          </c:dPt>
          <c:dLbls>
            <c:dLbl>
              <c:idx val="1"/>
              <c:layout>
                <c:manualLayout>
                  <c:x val="-2.0558816511572441E-2"/>
                  <c:y val="-8.4694060841992661E-3"/>
                </c:manualLayout>
              </c:layout>
              <c:tx>
                <c:rich>
                  <a:bodyPr/>
                  <a:lstStyle/>
                  <a:p>
                    <a:pPr>
                      <a:defRPr/>
                    </a:pPr>
                    <a:r>
                      <a:rPr lang="en-US"/>
                      <a:t>0,0</a:t>
                    </a:r>
                    <a:r>
                      <a:rPr lang="ru-RU"/>
                      <a:t>4</a:t>
                    </a:r>
                    <a:r>
                      <a:rPr lang="en-US"/>
                      <a:t>%</a:t>
                    </a:r>
                  </a:p>
                </c:rich>
              </c:tx>
              <c:numFmt formatCode="0.0%" sourceLinked="0"/>
              <c:spPr/>
              <c:showPercent val="1"/>
            </c:dLbl>
            <c:dLbl>
              <c:idx val="3"/>
              <c:layout>
                <c:manualLayout>
                  <c:x val="-3.3816214225824929E-3"/>
                  <c:y val="4.3294020483413839E-2"/>
                </c:manualLayout>
              </c:layout>
              <c:showPercent val="1"/>
            </c:dLbl>
            <c:dLbl>
              <c:idx val="4"/>
              <c:layout>
                <c:manualLayout>
                  <c:x val="-4.6683125962966095E-2"/>
                  <c:y val="-8.4809658066311688E-2"/>
                </c:manualLayout>
              </c:layout>
              <c:showPercent val="1"/>
            </c:dLbl>
            <c:dLbl>
              <c:idx val="6"/>
              <c:layout/>
              <c:tx>
                <c:rich>
                  <a:bodyPr/>
                  <a:lstStyle/>
                  <a:p>
                    <a:r>
                      <a:rPr lang="en-US" smtClean="0"/>
                      <a:t>0,</a:t>
                    </a:r>
                    <a:r>
                      <a:rPr lang="ru-RU" smtClean="0"/>
                      <a:t>1</a:t>
                    </a:r>
                    <a:r>
                      <a:rPr lang="en-US" smtClean="0"/>
                      <a:t>%</a:t>
                    </a:r>
                    <a:endParaRPr lang="en-US"/>
                  </a:p>
                </c:rich>
              </c:tx>
              <c:showPercent val="1"/>
            </c:dLbl>
            <c:dLbl>
              <c:idx val="9"/>
              <c:layout>
                <c:manualLayout>
                  <c:x val="2.6691009177279963E-2"/>
                  <c:y val="-2.0262474289563955E-2"/>
                </c:manualLayout>
              </c:layout>
              <c:showPercent val="1"/>
            </c:dLbl>
            <c:dLbl>
              <c:idx val="10"/>
              <c:layout>
                <c:manualLayout>
                  <c:x val="6.3897846067319963E-2"/>
                  <c:y val="-2.2279399544792002E-2"/>
                </c:manualLayout>
              </c:layout>
              <c:showPercent val="1"/>
            </c:dLbl>
            <c:numFmt formatCode="0.0%" sourceLinked="0"/>
            <c:showPercent val="1"/>
          </c:dLbls>
          <c:cat>
            <c:strRef>
              <c:f>Лист1!$A$2:$A$12</c:f>
              <c:strCache>
                <c:ptCount val="11"/>
                <c:pt idx="0">
                  <c:v>Общегосударственные вопросы </c:v>
                </c:pt>
                <c:pt idx="1">
                  <c:v>Национальная безопасность и правоохранительная деятельность </c:v>
                </c:pt>
                <c:pt idx="2">
                  <c:v>Национальная экономика </c:v>
                </c:pt>
                <c:pt idx="3">
                  <c:v>Жилищно-коммунальное хозяйство </c:v>
                </c:pt>
                <c:pt idx="4">
                  <c:v>Охрана окружающей среды</c:v>
                </c:pt>
                <c:pt idx="5">
                  <c:v>Образование </c:v>
                </c:pt>
                <c:pt idx="6">
                  <c:v>Культура, кинемотография </c:v>
                </c:pt>
                <c:pt idx="7">
                  <c:v>Здравоохранение </c:v>
                </c:pt>
                <c:pt idx="8">
                  <c:v>Социальная политика</c:v>
                </c:pt>
                <c:pt idx="9">
                  <c:v>Физическая культура и спорт</c:v>
                </c:pt>
                <c:pt idx="10">
                  <c:v>Межбюджетные трансферты общего характера бюджетам бюджетной системы Российской Федерации</c:v>
                </c:pt>
              </c:strCache>
            </c:strRef>
          </c:cat>
          <c:val>
            <c:numRef>
              <c:f>Лист1!$B$2:$B$12</c:f>
              <c:numCache>
                <c:formatCode>General</c:formatCode>
                <c:ptCount val="11"/>
                <c:pt idx="0" formatCode="#,##0">
                  <c:v>59019</c:v>
                </c:pt>
                <c:pt idx="2" formatCode="#,##0">
                  <c:v>21908</c:v>
                </c:pt>
                <c:pt idx="4" formatCode="#,##0">
                  <c:v>38</c:v>
                </c:pt>
                <c:pt idx="5" formatCode="#,##0">
                  <c:v>386968</c:v>
                </c:pt>
                <c:pt idx="6" formatCode="#,##0">
                  <c:v>49252</c:v>
                </c:pt>
                <c:pt idx="7" formatCode="#,##0">
                  <c:v>598</c:v>
                </c:pt>
                <c:pt idx="8" formatCode="#,##0">
                  <c:v>18647</c:v>
                </c:pt>
                <c:pt idx="9" formatCode="#,##0">
                  <c:v>6818</c:v>
                </c:pt>
                <c:pt idx="10" formatCode="#,##0">
                  <c:v>7203</c:v>
                </c:pt>
              </c:numCache>
            </c:numRef>
          </c:val>
        </c:ser>
      </c:pie3DChart>
      <c:spPr>
        <a:noFill/>
        <a:ln w="20122">
          <a:noFill/>
        </a:ln>
      </c:spPr>
    </c:plotArea>
    <c:plotVisOnly val="1"/>
    <c:dispBlanksAs val="zero"/>
  </c:chart>
  <c:spPr>
    <a:solidFill>
      <a:sysClr val="window" lastClr="FFFFFF"/>
    </a:solidFill>
  </c:sp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9.1447383490833756E-2"/>
          <c:y val="6.0252046729831824E-3"/>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429"/>
          <c:y val="0.35194534951028056"/>
          <c:w val="0.3573127029943885"/>
          <c:h val="0.53351622313430258"/>
        </c:manualLayout>
      </c:layout>
      <c:barChart>
        <c:barDir val="bar"/>
        <c:grouping val="clustered"/>
        <c:ser>
          <c:idx val="0"/>
          <c:order val="0"/>
          <c:tx>
            <c:strRef>
              <c:f>Лист1!$B$1</c:f>
              <c:strCache>
                <c:ptCount val="1"/>
                <c:pt idx="0">
                  <c:v>Общегосударственные вопросы (9%)</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54964</c:v>
                </c:pt>
                <c:pt idx="1">
                  <c:v>59019</c:v>
                </c:pt>
                <c:pt idx="2">
                  <c:v>59019</c:v>
                </c:pt>
              </c:numCache>
            </c:numRef>
          </c:val>
        </c:ser>
        <c:axId val="180756480"/>
        <c:axId val="180758016"/>
      </c:barChart>
      <c:catAx>
        <c:axId val="180756480"/>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758016"/>
        <c:crosses val="autoZero"/>
        <c:auto val="1"/>
        <c:lblAlgn val="ctr"/>
        <c:lblOffset val="100"/>
      </c:catAx>
      <c:valAx>
        <c:axId val="180758016"/>
        <c:scaling>
          <c:orientation val="minMax"/>
        </c:scaling>
        <c:delete val="1"/>
        <c:axPos val="t"/>
        <c:numFmt formatCode="#,##0" sourceLinked="1"/>
        <c:tickLblPos val="none"/>
        <c:crossAx val="180756480"/>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800" b="0">
                <a:solidFill>
                  <a:schemeClr val="tx1"/>
                </a:solidFill>
                <a:latin typeface="+mn-lt"/>
                <a:cs typeface="Arial" pitchFamily="34" charset="0"/>
              </a:defRPr>
            </a:pPr>
            <a:r>
              <a:rPr lang="ru-RU" sz="800" dirty="0"/>
              <a:t>Национальная безопасность и правоохранительная деятельность</a:t>
            </a:r>
          </a:p>
        </c:rich>
      </c:tx>
      <c:layout>
        <c:manualLayout>
          <c:xMode val="edge"/>
          <c:yMode val="edge"/>
          <c:x val="6.5745419965221048E-4"/>
          <c:y val="4.6583107898842908E-2"/>
        </c:manualLayout>
      </c:layout>
    </c:title>
    <c:plotArea>
      <c:layout>
        <c:manualLayout>
          <c:layoutTarget val="inner"/>
          <c:xMode val="edge"/>
          <c:yMode val="edge"/>
          <c:x val="0.1869213530720944"/>
          <c:y val="0.35194534951028056"/>
          <c:w val="0.35731270299438872"/>
          <c:h val="0.53351622313430258"/>
        </c:manualLayout>
      </c:layout>
      <c:barChart>
        <c:barDir val="bar"/>
        <c:grouping val="clustered"/>
        <c:ser>
          <c:idx val="0"/>
          <c:order val="0"/>
          <c:tx>
            <c:strRef>
              <c:f>Лист1!$B$1</c:f>
              <c:strCache>
                <c:ptCount val="1"/>
                <c:pt idx="0">
                  <c:v>Национальная безопасность и правоохранительная деятельность(8%)</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1200</c:v>
                </c:pt>
              </c:numCache>
            </c:numRef>
          </c:val>
        </c:ser>
        <c:axId val="180819456"/>
        <c:axId val="180820992"/>
      </c:barChart>
      <c:catAx>
        <c:axId val="180819456"/>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820992"/>
        <c:crosses val="autoZero"/>
        <c:auto val="1"/>
        <c:lblAlgn val="ctr"/>
        <c:lblOffset val="100"/>
      </c:catAx>
      <c:valAx>
        <c:axId val="180820992"/>
        <c:scaling>
          <c:orientation val="minMax"/>
        </c:scaling>
        <c:delete val="1"/>
        <c:axPos val="t"/>
        <c:numFmt formatCode="#,##0" sourceLinked="1"/>
        <c:tickLblPos val="none"/>
        <c:crossAx val="180819456"/>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userShapes r:id="rId2"/>
</c:chartSpace>
</file>

<file path=ppt/charts/chart46.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12888993734794221"/>
          <c:y val="4.6151208040538683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451"/>
          <c:y val="0.35194534951028056"/>
          <c:w val="0.35731270299438894"/>
          <c:h val="0.53351622313430258"/>
        </c:manualLayout>
      </c:layout>
      <c:barChart>
        <c:barDir val="bar"/>
        <c:grouping val="clustered"/>
        <c:ser>
          <c:idx val="0"/>
          <c:order val="0"/>
          <c:tx>
            <c:strRef>
              <c:f>Лист1!$B$1</c:f>
              <c:strCache>
                <c:ptCount val="1"/>
                <c:pt idx="0">
                  <c:v>Национальная экономика (8%)</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50047</c:v>
                </c:pt>
                <c:pt idx="1">
                  <c:v>17863</c:v>
                </c:pt>
                <c:pt idx="2">
                  <c:v>21909</c:v>
                </c:pt>
              </c:numCache>
            </c:numRef>
          </c:val>
        </c:ser>
        <c:axId val="180947200"/>
        <c:axId val="180953472"/>
      </c:barChart>
      <c:catAx>
        <c:axId val="180947200"/>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953472"/>
        <c:crosses val="autoZero"/>
        <c:auto val="1"/>
        <c:lblAlgn val="ctr"/>
        <c:lblOffset val="100"/>
      </c:catAx>
      <c:valAx>
        <c:axId val="180953472"/>
        <c:scaling>
          <c:orientation val="minMax"/>
        </c:scaling>
        <c:delete val="1"/>
        <c:axPos val="t"/>
        <c:numFmt formatCode="#,##0" sourceLinked="1"/>
        <c:tickLblPos val="none"/>
        <c:crossAx val="180947200"/>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6.3740143649173062E-2"/>
          <c:y val="4.6118806799479745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462"/>
          <c:y val="0.35194534951028056"/>
          <c:w val="0.35731270299438916"/>
          <c:h val="0.53351622313430258"/>
        </c:manualLayout>
      </c:layout>
      <c:barChart>
        <c:barDir val="bar"/>
        <c:grouping val="clustered"/>
        <c:ser>
          <c:idx val="0"/>
          <c:order val="0"/>
          <c:tx>
            <c:strRef>
              <c:f>Лист1!$B$1</c:f>
              <c:strCache>
                <c:ptCount val="1"/>
                <c:pt idx="0">
                  <c:v>Жилищно-коммунальное хозяйство (1%)</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3374</c:v>
                </c:pt>
              </c:numCache>
            </c:numRef>
          </c:val>
        </c:ser>
        <c:axId val="180796800"/>
        <c:axId val="180978816"/>
      </c:barChart>
      <c:catAx>
        <c:axId val="180796800"/>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978816"/>
        <c:crosses val="autoZero"/>
        <c:auto val="1"/>
        <c:lblAlgn val="ctr"/>
        <c:lblOffset val="100"/>
      </c:catAx>
      <c:valAx>
        <c:axId val="180978816"/>
        <c:scaling>
          <c:orientation val="minMax"/>
        </c:scaling>
        <c:delete val="1"/>
        <c:axPos val="t"/>
        <c:numFmt formatCode="#,##0" sourceLinked="1"/>
        <c:tickLblPos val="none"/>
        <c:crossAx val="180796800"/>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9.3778732318445204E-2"/>
          <c:y val="4.6118806799479745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476"/>
          <c:y val="0.35194534951028056"/>
          <c:w val="0.35731270299438939"/>
          <c:h val="0.53351622313430258"/>
        </c:manualLayout>
      </c:layout>
      <c:barChart>
        <c:barDir val="bar"/>
        <c:grouping val="clustered"/>
        <c:ser>
          <c:idx val="0"/>
          <c:order val="0"/>
          <c:tx>
            <c:strRef>
              <c:f>Лист1!$B$1</c:f>
              <c:strCache>
                <c:ptCount val="1"/>
                <c:pt idx="0">
                  <c:v>Охрана окружающей среды (0,01%)</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38</c:v>
                </c:pt>
                <c:pt idx="1">
                  <c:v>38</c:v>
                </c:pt>
                <c:pt idx="2">
                  <c:v>38</c:v>
                </c:pt>
              </c:numCache>
            </c:numRef>
          </c:val>
        </c:ser>
        <c:axId val="180916992"/>
        <c:axId val="180918528"/>
      </c:barChart>
      <c:catAx>
        <c:axId val="180916992"/>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918528"/>
        <c:crosses val="autoZero"/>
        <c:auto val="1"/>
        <c:lblAlgn val="ctr"/>
        <c:lblOffset val="100"/>
      </c:catAx>
      <c:valAx>
        <c:axId val="180918528"/>
        <c:scaling>
          <c:orientation val="minMax"/>
        </c:scaling>
        <c:delete val="1"/>
        <c:axPos val="t"/>
        <c:numFmt formatCode="#,##0" sourceLinked="1"/>
        <c:tickLblPos val="none"/>
        <c:crossAx val="180916992"/>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18311240810950041"/>
          <c:y val="5.8088282317136523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487"/>
          <c:y val="0.35194534951028056"/>
          <c:w val="0.35731270299438961"/>
          <c:h val="0.53351622313430258"/>
        </c:manualLayout>
      </c:layout>
      <c:barChart>
        <c:barDir val="bar"/>
        <c:grouping val="clustered"/>
        <c:ser>
          <c:idx val="0"/>
          <c:order val="0"/>
          <c:tx>
            <c:strRef>
              <c:f>Лист1!$B$1</c:f>
              <c:strCache>
                <c:ptCount val="1"/>
                <c:pt idx="0">
                  <c:v>Образование (66%)</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389407</c:v>
                </c:pt>
                <c:pt idx="1">
                  <c:v>383806</c:v>
                </c:pt>
                <c:pt idx="2">
                  <c:v>386968</c:v>
                </c:pt>
              </c:numCache>
            </c:numRef>
          </c:val>
        </c:ser>
        <c:axId val="181072640"/>
        <c:axId val="181074176"/>
      </c:barChart>
      <c:catAx>
        <c:axId val="181072640"/>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1074176"/>
        <c:crosses val="autoZero"/>
        <c:auto val="1"/>
        <c:lblAlgn val="ctr"/>
        <c:lblOffset val="100"/>
      </c:catAx>
      <c:valAx>
        <c:axId val="181074176"/>
        <c:scaling>
          <c:orientation val="minMax"/>
        </c:scaling>
        <c:delete val="1"/>
        <c:axPos val="t"/>
        <c:numFmt formatCode="#,##0" sourceLinked="1"/>
        <c:tickLblPos val="none"/>
        <c:crossAx val="181072640"/>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000"/>
          </a:pPr>
          <a:endParaRPr lang="ru-RU"/>
        </a:p>
      </c:txPr>
    </c:title>
    <c:plotArea>
      <c:layout/>
      <c:lineChart>
        <c:grouping val="stacked"/>
        <c:ser>
          <c:idx val="0"/>
          <c:order val="0"/>
          <c:tx>
            <c:strRef>
              <c:f>Лист1!$B$1</c:f>
              <c:strCache>
                <c:ptCount val="1"/>
                <c:pt idx="0">
                  <c:v>Объем отгруженных товаров в действующих ценах, тыс. руб. </c:v>
                </c:pt>
              </c:strCache>
            </c:strRef>
          </c:tx>
          <c:spPr>
            <a:ln>
              <a:solidFill>
                <a:schemeClr val="accent6">
                  <a:lumMod val="75000"/>
                </a:schemeClr>
              </a:solidFill>
            </a:ln>
          </c:spPr>
          <c:marker>
            <c:spPr>
              <a:ln>
                <a:solidFill>
                  <a:schemeClr val="accent6">
                    <a:lumMod val="75000"/>
                  </a:schemeClr>
                </a:solidFill>
              </a:ln>
            </c:spPr>
          </c:marker>
          <c:dLbls>
            <c:dLbl>
              <c:idx val="0"/>
              <c:layout>
                <c:manualLayout>
                  <c:x val="-6.8147904476609081E-2"/>
                  <c:y val="4.4443744536832412E-2"/>
                </c:manualLayout>
              </c:layout>
              <c:showVal val="1"/>
            </c:dLbl>
            <c:dLbl>
              <c:idx val="1"/>
              <c:layout>
                <c:manualLayout>
                  <c:x val="-9.4814384501245866E-2"/>
                  <c:y val="-4.9382370415994033E-2"/>
                </c:manualLayout>
              </c:layout>
              <c:showVal val="1"/>
            </c:dLbl>
            <c:dLbl>
              <c:idx val="2"/>
              <c:layout>
                <c:manualLayout>
                  <c:x val="-2.6666480024636747E-2"/>
                  <c:y val="3.4567659291195769E-2"/>
                </c:manualLayout>
              </c:layout>
              <c:showVal val="1"/>
            </c:dLbl>
            <c:dLbl>
              <c:idx val="3"/>
              <c:layout>
                <c:manualLayout>
                  <c:x val="-1.1851768899838622E-2"/>
                  <c:y val="-5.4320607457593775E-2"/>
                </c:manualLayout>
              </c:layout>
              <c:showVal val="1"/>
            </c:dLbl>
            <c:txPr>
              <a:bodyPr/>
              <a:lstStyle/>
              <a:p>
                <a:pPr>
                  <a:defRPr sz="800"/>
                </a:pPr>
                <a:endParaRPr lang="ru-RU"/>
              </a:p>
            </c:txPr>
            <c:showVal val="1"/>
          </c:dLbls>
          <c:cat>
            <c:strRef>
              <c:f>Лист1!$A$2:$A$5</c:f>
              <c:strCache>
                <c:ptCount val="4"/>
                <c:pt idx="0">
                  <c:v>2024 год</c:v>
                </c:pt>
                <c:pt idx="1">
                  <c:v>2025 год</c:v>
                </c:pt>
                <c:pt idx="2">
                  <c:v>2026 год</c:v>
                </c:pt>
                <c:pt idx="3">
                  <c:v>2027 год</c:v>
                </c:pt>
              </c:strCache>
            </c:strRef>
          </c:cat>
          <c:val>
            <c:numRef>
              <c:f>Лист1!$B$2:$B$5</c:f>
              <c:numCache>
                <c:formatCode>#,##0.0</c:formatCode>
                <c:ptCount val="4"/>
                <c:pt idx="0">
                  <c:v>94816654</c:v>
                </c:pt>
                <c:pt idx="1">
                  <c:v>98974184</c:v>
                </c:pt>
                <c:pt idx="2">
                  <c:v>113493525</c:v>
                </c:pt>
                <c:pt idx="3">
                  <c:v>116809425</c:v>
                </c:pt>
              </c:numCache>
            </c:numRef>
          </c:val>
        </c:ser>
        <c:marker val="1"/>
        <c:axId val="166881152"/>
        <c:axId val="166882688"/>
      </c:lineChart>
      <c:catAx>
        <c:axId val="166881152"/>
        <c:scaling>
          <c:orientation val="minMax"/>
        </c:scaling>
        <c:axPos val="b"/>
        <c:tickLblPos val="nextTo"/>
        <c:txPr>
          <a:bodyPr/>
          <a:lstStyle/>
          <a:p>
            <a:pPr>
              <a:defRPr sz="1000"/>
            </a:pPr>
            <a:endParaRPr lang="ru-RU"/>
          </a:p>
        </c:txPr>
        <c:crossAx val="166882688"/>
        <c:crosses val="autoZero"/>
        <c:auto val="1"/>
        <c:lblAlgn val="ctr"/>
        <c:lblOffset val="100"/>
      </c:catAx>
      <c:valAx>
        <c:axId val="166882688"/>
        <c:scaling>
          <c:orientation val="minMax"/>
        </c:scaling>
        <c:axPos val="l"/>
        <c:majorGridlines/>
        <c:numFmt formatCode="#,##0.0" sourceLinked="1"/>
        <c:tickLblPos val="nextTo"/>
        <c:txPr>
          <a:bodyPr/>
          <a:lstStyle/>
          <a:p>
            <a:pPr>
              <a:defRPr sz="1000"/>
            </a:pPr>
            <a:endParaRPr lang="ru-RU"/>
          </a:p>
        </c:txPr>
        <c:crossAx val="166881152"/>
        <c:crosses val="autoZero"/>
        <c:crossBetween val="between"/>
      </c:valAx>
    </c:plotArea>
    <c:plotVisOnly val="1"/>
  </c:chart>
  <c:txPr>
    <a:bodyPr/>
    <a:lstStyle/>
    <a:p>
      <a:pPr>
        <a:defRPr sz="1800"/>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7.8434927839526297E-2"/>
          <c:y val="4.6118806799479745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501"/>
          <c:y val="0.35194534951028056"/>
          <c:w val="0.35731270299438983"/>
          <c:h val="0.53351622313430258"/>
        </c:manualLayout>
      </c:layout>
      <c:barChart>
        <c:barDir val="bar"/>
        <c:grouping val="clustered"/>
        <c:ser>
          <c:idx val="0"/>
          <c:order val="0"/>
          <c:tx>
            <c:strRef>
              <c:f>Лист1!$B$1</c:f>
              <c:strCache>
                <c:ptCount val="1"/>
                <c:pt idx="0">
                  <c:v>Культура ,  кинематография (8%)</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46125</c:v>
                </c:pt>
                <c:pt idx="1">
                  <c:v>48650</c:v>
                </c:pt>
                <c:pt idx="2">
                  <c:v>49252</c:v>
                </c:pt>
              </c:numCache>
            </c:numRef>
          </c:val>
        </c:ser>
        <c:axId val="180934912"/>
        <c:axId val="181518336"/>
      </c:barChart>
      <c:catAx>
        <c:axId val="180934912"/>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1518336"/>
        <c:crosses val="autoZero"/>
        <c:auto val="1"/>
        <c:lblAlgn val="ctr"/>
        <c:lblOffset val="100"/>
      </c:catAx>
      <c:valAx>
        <c:axId val="181518336"/>
        <c:scaling>
          <c:orientation val="minMax"/>
        </c:scaling>
        <c:delete val="1"/>
        <c:axPos val="t"/>
        <c:numFmt formatCode="#,##0" sourceLinked="1"/>
        <c:tickLblPos val="none"/>
        <c:crossAx val="180934912"/>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900" b="0">
                <a:solidFill>
                  <a:schemeClr val="tx1"/>
                </a:solidFill>
                <a:latin typeface="+mn-lt"/>
                <a:cs typeface="Arial" pitchFamily="34" charset="0"/>
              </a:defRPr>
            </a:pPr>
            <a:r>
              <a:rPr lang="ru-RU" dirty="0"/>
              <a:t>Здравоохранение </a:t>
            </a:r>
            <a:r>
              <a:rPr lang="ru-RU" dirty="0" smtClean="0"/>
              <a:t>(0,1%)</a:t>
            </a:r>
            <a:endParaRPr lang="ru-RU" dirty="0"/>
          </a:p>
        </c:rich>
      </c:tx>
      <c:layout>
        <c:manualLayout>
          <c:xMode val="edge"/>
          <c:yMode val="edge"/>
          <c:x val="0.12697245016289829"/>
          <c:y val="5.8088282317136523E-2"/>
        </c:manualLayout>
      </c:layout>
    </c:title>
    <c:plotArea>
      <c:layout>
        <c:manualLayout>
          <c:layoutTarget val="inner"/>
          <c:xMode val="edge"/>
          <c:yMode val="edge"/>
          <c:x val="0.18692135307209512"/>
          <c:y val="0.35194534951028056"/>
          <c:w val="0.35731270299439005"/>
          <c:h val="0.53351622313430258"/>
        </c:manualLayout>
      </c:layout>
      <c:barChart>
        <c:barDir val="bar"/>
        <c:grouping val="clustered"/>
        <c:ser>
          <c:idx val="0"/>
          <c:order val="0"/>
          <c:tx>
            <c:strRef>
              <c:f>Лист1!$B$1</c:f>
              <c:strCache>
                <c:ptCount val="1"/>
                <c:pt idx="0">
                  <c:v>Здравоохранение (%)</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598</c:v>
                </c:pt>
                <c:pt idx="1">
                  <c:v>598</c:v>
                </c:pt>
                <c:pt idx="2">
                  <c:v>598</c:v>
                </c:pt>
              </c:numCache>
            </c:numRef>
          </c:val>
        </c:ser>
        <c:axId val="179166208"/>
        <c:axId val="179328512"/>
      </c:barChart>
      <c:catAx>
        <c:axId val="179166208"/>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79328512"/>
        <c:crosses val="autoZero"/>
        <c:auto val="1"/>
        <c:lblAlgn val="ctr"/>
        <c:lblOffset val="100"/>
      </c:catAx>
      <c:valAx>
        <c:axId val="179328512"/>
        <c:scaling>
          <c:orientation val="minMax"/>
        </c:scaling>
        <c:delete val="1"/>
        <c:axPos val="t"/>
        <c:numFmt formatCode="#,##0" sourceLinked="1"/>
        <c:tickLblPos val="none"/>
        <c:crossAx val="179166208"/>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900" b="0">
                <a:solidFill>
                  <a:schemeClr val="tx1"/>
                </a:solidFill>
                <a:latin typeface="+mn-lt"/>
                <a:cs typeface="Arial" pitchFamily="34" charset="0"/>
              </a:defRPr>
            </a:pPr>
            <a:r>
              <a:rPr lang="ru-RU" dirty="0"/>
              <a:t>Социальная политика </a:t>
            </a:r>
            <a:r>
              <a:rPr lang="ru-RU" dirty="0" smtClean="0"/>
              <a:t>(5%)</a:t>
            </a:r>
            <a:endParaRPr lang="ru-RU" dirty="0"/>
          </a:p>
        </c:rich>
      </c:tx>
      <c:layout>
        <c:manualLayout>
          <c:xMode val="edge"/>
          <c:yMode val="edge"/>
          <c:x val="0.12697245016289838"/>
          <c:y val="5.8088282317136523E-2"/>
        </c:manualLayout>
      </c:layout>
    </c:title>
    <c:plotArea>
      <c:layout>
        <c:manualLayout>
          <c:layoutTarget val="inner"/>
          <c:xMode val="edge"/>
          <c:yMode val="edge"/>
          <c:x val="0.18692135307209526"/>
          <c:y val="0.35194534951028056"/>
          <c:w val="0.35731270299439027"/>
          <c:h val="0.53351622313430258"/>
        </c:manualLayout>
      </c:layout>
      <c:barChart>
        <c:barDir val="bar"/>
        <c:grouping val="clustered"/>
        <c:ser>
          <c:idx val="0"/>
          <c:order val="0"/>
          <c:tx>
            <c:strRef>
              <c:f>Лист1!$B$1</c:f>
              <c:strCache>
                <c:ptCount val="1"/>
                <c:pt idx="0">
                  <c:v>Социальная политика (%)</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31097</c:v>
                </c:pt>
                <c:pt idx="1">
                  <c:v>18646</c:v>
                </c:pt>
                <c:pt idx="2">
                  <c:v>18647</c:v>
                </c:pt>
              </c:numCache>
            </c:numRef>
          </c:val>
        </c:ser>
        <c:axId val="181523584"/>
        <c:axId val="181525120"/>
      </c:barChart>
      <c:catAx>
        <c:axId val="181523584"/>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1525120"/>
        <c:crosses val="autoZero"/>
        <c:auto val="1"/>
        <c:lblAlgn val="ctr"/>
        <c:lblOffset val="100"/>
      </c:catAx>
      <c:valAx>
        <c:axId val="181525120"/>
        <c:scaling>
          <c:orientation val="minMax"/>
        </c:scaling>
        <c:delete val="1"/>
        <c:axPos val="t"/>
        <c:numFmt formatCode="#,##0" sourceLinked="1"/>
        <c:tickLblPos val="none"/>
        <c:crossAx val="181523584"/>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10414794944037092"/>
          <c:y val="5.8088190171214353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537"/>
          <c:y val="0.35194534951028056"/>
          <c:w val="0.3573127029943905"/>
          <c:h val="0.53351622313430258"/>
        </c:manualLayout>
      </c:layout>
      <c:barChart>
        <c:barDir val="bar"/>
        <c:grouping val="clustered"/>
        <c:ser>
          <c:idx val="0"/>
          <c:order val="0"/>
          <c:tx>
            <c:strRef>
              <c:f>Лист1!$B$1</c:f>
              <c:strCache>
                <c:ptCount val="1"/>
                <c:pt idx="0">
                  <c:v>Физическая культура и спорт (1%) </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5709</c:v>
                </c:pt>
                <c:pt idx="1">
                  <c:v>6818</c:v>
                </c:pt>
                <c:pt idx="2">
                  <c:v>6818</c:v>
                </c:pt>
              </c:numCache>
            </c:numRef>
          </c:val>
        </c:ser>
        <c:axId val="181631232"/>
        <c:axId val="181637120"/>
      </c:barChart>
      <c:catAx>
        <c:axId val="181631232"/>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1637120"/>
        <c:crosses val="autoZero"/>
        <c:auto val="1"/>
        <c:lblAlgn val="ctr"/>
        <c:lblOffset val="100"/>
      </c:catAx>
      <c:valAx>
        <c:axId val="181637120"/>
        <c:scaling>
          <c:orientation val="minMax"/>
        </c:scaling>
        <c:delete val="1"/>
        <c:axPos val="t"/>
        <c:numFmt formatCode="#,##0" sourceLinked="1"/>
        <c:tickLblPos val="none"/>
        <c:crossAx val="181631232"/>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2.8727523756337723E-2"/>
          <c:y val="5.8088282317136523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551"/>
          <c:y val="0.35194534951028056"/>
          <c:w val="0.35731270299439072"/>
          <c:h val="0.53351622313430258"/>
        </c:manualLayout>
      </c:layout>
      <c:barChart>
        <c:barDir val="bar"/>
        <c:grouping val="clustered"/>
        <c:ser>
          <c:idx val="0"/>
          <c:order val="0"/>
          <c:tx>
            <c:strRef>
              <c:f>Лист1!$B$1</c:f>
              <c:strCache>
                <c:ptCount val="1"/>
                <c:pt idx="0">
                  <c:v>Межбюджетные трансферты общего характера бюджетам бюджетной системы Российской Федерации (2%)</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9001</c:v>
                </c:pt>
                <c:pt idx="1">
                  <c:v>7653</c:v>
                </c:pt>
                <c:pt idx="2">
                  <c:v>7203</c:v>
                </c:pt>
              </c:numCache>
            </c:numRef>
          </c:val>
        </c:ser>
        <c:axId val="181644672"/>
        <c:axId val="180577408"/>
      </c:barChart>
      <c:catAx>
        <c:axId val="181644672"/>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577408"/>
        <c:crosses val="autoZero"/>
        <c:auto val="1"/>
        <c:lblAlgn val="ctr"/>
        <c:lblOffset val="100"/>
      </c:catAx>
      <c:valAx>
        <c:axId val="180577408"/>
        <c:scaling>
          <c:orientation val="minMax"/>
        </c:scaling>
        <c:delete val="1"/>
        <c:axPos val="t"/>
        <c:numFmt formatCode="#,##0" sourceLinked="1"/>
        <c:tickLblPos val="none"/>
        <c:crossAx val="181644672"/>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2697245016289846"/>
          <c:y val="5.8088282317136523E-2"/>
        </c:manualLayout>
      </c:layout>
      <c:txPr>
        <a:bodyPr/>
        <a:lstStyle/>
        <a:p>
          <a:pPr>
            <a:defRPr sz="900" b="0">
              <a:solidFill>
                <a:schemeClr val="tx1"/>
              </a:solidFill>
              <a:latin typeface="+mn-lt"/>
              <a:cs typeface="Arial" pitchFamily="34" charset="0"/>
            </a:defRPr>
          </a:pPr>
          <a:endParaRPr lang="ru-RU"/>
        </a:p>
      </c:txPr>
    </c:title>
    <c:plotArea>
      <c:layout>
        <c:manualLayout>
          <c:layoutTarget val="inner"/>
          <c:xMode val="edge"/>
          <c:yMode val="edge"/>
          <c:x val="0.18692135307209537"/>
          <c:y val="0.35194534951028056"/>
          <c:w val="0.3573127029943905"/>
          <c:h val="0.53351622313430258"/>
        </c:manualLayout>
      </c:layout>
      <c:barChart>
        <c:barDir val="bar"/>
        <c:grouping val="clustered"/>
        <c:ser>
          <c:idx val="0"/>
          <c:order val="0"/>
          <c:tx>
            <c:strRef>
              <c:f>Лист1!$B$1</c:f>
              <c:strCache>
                <c:ptCount val="1"/>
                <c:pt idx="0">
                  <c:v>ВСЕГО РАСХОДОВ</c:v>
                </c:pt>
              </c:strCache>
            </c:strRef>
          </c:tx>
          <c:spPr>
            <a:solidFill>
              <a:srgbClr val="FF6600"/>
            </a:solidFill>
          </c:spPr>
          <c:dLbls>
            <c:txPr>
              <a:bodyPr/>
              <a:lstStyle/>
              <a:p>
                <a:pPr>
                  <a:defRPr sz="800" b="0">
                    <a:solidFill>
                      <a:schemeClr val="tx1"/>
                    </a:solidFill>
                    <a:latin typeface="Arial" pitchFamily="34" charset="0"/>
                    <a:cs typeface="Arial" pitchFamily="34" charset="0"/>
                  </a:defRPr>
                </a:pPr>
                <a:endParaRPr lang="ru-RU"/>
              </a:p>
            </c:txPr>
            <c:dLblPos val="outEnd"/>
            <c:showVal val="1"/>
          </c:dLbls>
          <c:cat>
            <c:strRef>
              <c:f>Лист1!$A$2:$A$4</c:f>
              <c:strCache>
                <c:ptCount val="3"/>
                <c:pt idx="0">
                  <c:v>2025 год</c:v>
                </c:pt>
                <c:pt idx="1">
                  <c:v>2026 год</c:v>
                </c:pt>
                <c:pt idx="2">
                  <c:v>2027 год</c:v>
                </c:pt>
              </c:strCache>
            </c:strRef>
          </c:cat>
          <c:val>
            <c:numRef>
              <c:f>Лист1!$B$2:$B$4</c:f>
              <c:numCache>
                <c:formatCode>#,##0</c:formatCode>
                <c:ptCount val="3"/>
                <c:pt idx="0">
                  <c:v>591561</c:v>
                </c:pt>
                <c:pt idx="1">
                  <c:v>547126</c:v>
                </c:pt>
                <c:pt idx="2">
                  <c:v>560962</c:v>
                </c:pt>
              </c:numCache>
            </c:numRef>
          </c:val>
        </c:ser>
        <c:axId val="180601600"/>
        <c:axId val="180603136"/>
      </c:barChart>
      <c:catAx>
        <c:axId val="180601600"/>
        <c:scaling>
          <c:orientation val="maxMin"/>
        </c:scaling>
        <c:axPos val="l"/>
        <c:numFmt formatCode="General" sourceLinked="1"/>
        <c:tickLblPos val="nextTo"/>
        <c:txPr>
          <a:bodyPr/>
          <a:lstStyle/>
          <a:p>
            <a:pPr>
              <a:defRPr sz="800">
                <a:solidFill>
                  <a:schemeClr val="tx1"/>
                </a:solidFill>
                <a:latin typeface="Arial" pitchFamily="34" charset="0"/>
                <a:cs typeface="Arial" pitchFamily="34" charset="0"/>
              </a:defRPr>
            </a:pPr>
            <a:endParaRPr lang="ru-RU"/>
          </a:p>
        </c:txPr>
        <c:crossAx val="180603136"/>
        <c:crosses val="autoZero"/>
        <c:auto val="1"/>
        <c:lblAlgn val="ctr"/>
        <c:lblOffset val="100"/>
      </c:catAx>
      <c:valAx>
        <c:axId val="180603136"/>
        <c:scaling>
          <c:orientation val="minMax"/>
        </c:scaling>
        <c:delete val="1"/>
        <c:axPos val="t"/>
        <c:numFmt formatCode="#,##0" sourceLinked="1"/>
        <c:tickLblPos val="none"/>
        <c:crossAx val="180601600"/>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800" b="0"/>
            </a:pPr>
            <a:r>
              <a:rPr lang="ru-RU" sz="800" dirty="0" smtClean="0"/>
              <a:t>тыс.руб.</a:t>
            </a:r>
            <a:endParaRPr lang="ru-RU" sz="800" dirty="0"/>
          </a:p>
        </c:rich>
      </c:tx>
      <c:layout>
        <c:manualLayout>
          <c:xMode val="edge"/>
          <c:yMode val="edge"/>
          <c:x val="0.17117817781386188"/>
          <c:y val="0.26166993015745482"/>
        </c:manualLayout>
      </c:layout>
    </c:title>
    <c:view3D>
      <c:rAngAx val="1"/>
    </c:view3D>
    <c:plotArea>
      <c:layout>
        <c:manualLayout>
          <c:layoutTarget val="inner"/>
          <c:xMode val="edge"/>
          <c:yMode val="edge"/>
          <c:x val="0.183522742001545"/>
          <c:y val="0.31177223907793788"/>
          <c:w val="0.78355540462772388"/>
          <c:h val="0.48299568132861875"/>
        </c:manualLayout>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2885507706031423E-2"/>
                  <c:y val="-3.1295868945299446E-3"/>
                </c:manualLayout>
              </c:layout>
              <c:showVal val="1"/>
            </c:dLbl>
            <c:dLbl>
              <c:idx val="1"/>
              <c:layout>
                <c:manualLayout>
                  <c:x val="1.9642083715538522E-2"/>
                  <c:y val="-6.4641467326312929E-3"/>
                </c:manualLayout>
              </c:layout>
              <c:showVal val="1"/>
            </c:dLbl>
            <c:dLbl>
              <c:idx val="2"/>
              <c:layout>
                <c:manualLayout>
                  <c:x val="8.8157137307224766E-3"/>
                  <c:y val="-1.5489288747218801E-2"/>
                </c:manualLayout>
              </c:layout>
              <c:showVal val="1"/>
            </c:dLbl>
            <c:dLbl>
              <c:idx val="3"/>
              <c:layout>
                <c:manualLayout>
                  <c:x val="1.3050224678552623E-2"/>
                  <c:y val="-2.2721000827890806E-2"/>
                </c:manualLayout>
              </c:layout>
              <c:showVal val="1"/>
            </c:dLbl>
            <c:dLbl>
              <c:idx val="4"/>
              <c:layout>
                <c:manualLayout>
                  <c:x val="1.6480354005036498E-2"/>
                  <c:y val="-3.5375330456380977E-3"/>
                </c:manualLayout>
              </c:layout>
              <c:showVal val="1"/>
            </c:dLbl>
            <c:txPr>
              <a:bodyPr/>
              <a:lstStyle/>
              <a:p>
                <a:pPr>
                  <a:defRPr sz="800"/>
                </a:pPr>
                <a:endParaRPr lang="ru-RU"/>
              </a:p>
            </c:txPr>
            <c:showVal val="1"/>
          </c:dLbls>
          <c:cat>
            <c:strRef>
              <c:f>Лист1!$A$2:$A$6</c:f>
              <c:strCache>
                <c:ptCount val="5"/>
                <c:pt idx="0">
                  <c:v>2023 год (83%)</c:v>
                </c:pt>
                <c:pt idx="1">
                  <c:v>на 01.11.2024 года (80%)</c:v>
                </c:pt>
                <c:pt idx="2">
                  <c:v>2025 год (79%)</c:v>
                </c:pt>
                <c:pt idx="3">
                  <c:v>2026 год (82%)</c:v>
                </c:pt>
                <c:pt idx="4">
                  <c:v>2027 год (81%)</c:v>
                </c:pt>
              </c:strCache>
            </c:strRef>
          </c:cat>
          <c:val>
            <c:numRef>
              <c:f>Лист1!$B$2:$B$6</c:f>
              <c:numCache>
                <c:formatCode>#,##0</c:formatCode>
                <c:ptCount val="5"/>
                <c:pt idx="0">
                  <c:v>630706</c:v>
                </c:pt>
                <c:pt idx="1">
                  <c:v>552399</c:v>
                </c:pt>
                <c:pt idx="2">
                  <c:v>466629</c:v>
                </c:pt>
                <c:pt idx="3">
                  <c:v>450102</c:v>
                </c:pt>
                <c:pt idx="4">
                  <c:v>454866</c:v>
                </c:pt>
              </c:numCache>
            </c:numRef>
          </c:val>
        </c:ser>
        <c:shape val="cone"/>
        <c:axId val="196126592"/>
        <c:axId val="196261376"/>
        <c:axId val="0"/>
      </c:bar3DChart>
      <c:catAx>
        <c:axId val="196126592"/>
        <c:scaling>
          <c:orientation val="minMax"/>
        </c:scaling>
        <c:axPos val="b"/>
        <c:tickLblPos val="nextTo"/>
        <c:txPr>
          <a:bodyPr/>
          <a:lstStyle/>
          <a:p>
            <a:pPr>
              <a:defRPr sz="800"/>
            </a:pPr>
            <a:endParaRPr lang="ru-RU"/>
          </a:p>
        </c:txPr>
        <c:crossAx val="196261376"/>
        <c:crosses val="autoZero"/>
        <c:auto val="1"/>
        <c:lblAlgn val="ctr"/>
        <c:lblOffset val="100"/>
      </c:catAx>
      <c:valAx>
        <c:axId val="196261376"/>
        <c:scaling>
          <c:orientation val="minMax"/>
        </c:scaling>
        <c:axPos val="l"/>
        <c:majorGridlines/>
        <c:numFmt formatCode="#,##0" sourceLinked="1"/>
        <c:tickLblPos val="nextTo"/>
        <c:txPr>
          <a:bodyPr/>
          <a:lstStyle/>
          <a:p>
            <a:pPr>
              <a:defRPr sz="800"/>
            </a:pPr>
            <a:endParaRPr lang="ru-RU"/>
          </a:p>
        </c:txPr>
        <c:crossAx val="196126592"/>
        <c:crosses val="autoZero"/>
        <c:crossBetween val="between"/>
      </c:valAx>
    </c:plotArea>
    <c:plotVisOnly val="1"/>
  </c:chart>
  <c:txPr>
    <a:bodyPr/>
    <a:lstStyle/>
    <a:p>
      <a:pPr>
        <a:defRPr sz="1800"/>
      </a:pPr>
      <a:endParaRPr lang="ru-RU"/>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800" b="0"/>
            </a:pPr>
            <a:r>
              <a:rPr lang="ru-RU" sz="800" dirty="0" smtClean="0"/>
              <a:t>тыс.руб.</a:t>
            </a:r>
            <a:endParaRPr lang="ru-RU" sz="800" dirty="0"/>
          </a:p>
        </c:rich>
      </c:tx>
      <c:layout>
        <c:manualLayout>
          <c:xMode val="edge"/>
          <c:yMode val="edge"/>
          <c:x val="0.19511307434247949"/>
          <c:y val="0.25055905120524091"/>
        </c:manualLayout>
      </c:layout>
    </c:title>
    <c:view3D>
      <c:rAngAx val="1"/>
    </c:view3D>
    <c:plotArea>
      <c:layout>
        <c:manualLayout>
          <c:layoutTarget val="inner"/>
          <c:xMode val="edge"/>
          <c:yMode val="edge"/>
          <c:x val="0.183522742001545"/>
          <c:y val="0.31177223907793788"/>
          <c:w val="0.78355540462772388"/>
          <c:h val="0.48299568132861892"/>
        </c:manualLayout>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2885507706031423E-2"/>
                  <c:y val="-3.1295868945299455E-3"/>
                </c:manualLayout>
              </c:layout>
              <c:showVal val="1"/>
            </c:dLbl>
            <c:dLbl>
              <c:idx val="1"/>
              <c:layout>
                <c:manualLayout>
                  <c:x val="1.9642083715538536E-2"/>
                  <c:y val="-6.4641467326312929E-3"/>
                </c:manualLayout>
              </c:layout>
              <c:showVal val="1"/>
            </c:dLbl>
            <c:dLbl>
              <c:idx val="2"/>
              <c:layout>
                <c:manualLayout>
                  <c:x val="8.8157137307224766E-3"/>
                  <c:y val="-1.5489288747218805E-2"/>
                </c:manualLayout>
              </c:layout>
              <c:showVal val="1"/>
            </c:dLbl>
            <c:dLbl>
              <c:idx val="3"/>
              <c:layout>
                <c:manualLayout>
                  <c:x val="1.3050224678552623E-2"/>
                  <c:y val="-2.2721000827890806E-2"/>
                </c:manualLayout>
              </c:layout>
              <c:showVal val="1"/>
            </c:dLbl>
            <c:dLbl>
              <c:idx val="4"/>
              <c:layout>
                <c:manualLayout>
                  <c:x val="1.6480354005036509E-2"/>
                  <c:y val="-3.5375330456380999E-3"/>
                </c:manualLayout>
              </c:layout>
              <c:showVal val="1"/>
            </c:dLbl>
            <c:txPr>
              <a:bodyPr/>
              <a:lstStyle/>
              <a:p>
                <a:pPr>
                  <a:defRPr sz="800"/>
                </a:pPr>
                <a:endParaRPr lang="ru-RU"/>
              </a:p>
            </c:txPr>
            <c:showVal val="1"/>
          </c:dLbls>
          <c:cat>
            <c:strRef>
              <c:f>Лист1!$A$2:$A$6</c:f>
              <c:strCache>
                <c:ptCount val="5"/>
                <c:pt idx="0">
                  <c:v>2023 год (2%)</c:v>
                </c:pt>
                <c:pt idx="1">
                  <c:v>на 01.11.2024 года (3%)</c:v>
                </c:pt>
                <c:pt idx="2">
                  <c:v>2025 год (1%)</c:v>
                </c:pt>
                <c:pt idx="3">
                  <c:v>2026 год (%)</c:v>
                </c:pt>
                <c:pt idx="4">
                  <c:v>2027 год (%)</c:v>
                </c:pt>
              </c:strCache>
            </c:strRef>
          </c:cat>
          <c:val>
            <c:numRef>
              <c:f>Лист1!$B$2:$B$6</c:f>
              <c:numCache>
                <c:formatCode>#,##0</c:formatCode>
                <c:ptCount val="5"/>
                <c:pt idx="0">
                  <c:v>18556</c:v>
                </c:pt>
                <c:pt idx="1">
                  <c:v>18734</c:v>
                </c:pt>
                <c:pt idx="2">
                  <c:v>3374</c:v>
                </c:pt>
              </c:numCache>
            </c:numRef>
          </c:val>
        </c:ser>
        <c:shape val="cone"/>
        <c:axId val="186793344"/>
        <c:axId val="186795136"/>
        <c:axId val="0"/>
      </c:bar3DChart>
      <c:catAx>
        <c:axId val="186793344"/>
        <c:scaling>
          <c:orientation val="minMax"/>
        </c:scaling>
        <c:axPos val="b"/>
        <c:tickLblPos val="nextTo"/>
        <c:txPr>
          <a:bodyPr/>
          <a:lstStyle/>
          <a:p>
            <a:pPr>
              <a:defRPr sz="800"/>
            </a:pPr>
            <a:endParaRPr lang="ru-RU"/>
          </a:p>
        </c:txPr>
        <c:crossAx val="186795136"/>
        <c:crosses val="autoZero"/>
        <c:auto val="1"/>
        <c:lblAlgn val="ctr"/>
        <c:lblOffset val="100"/>
      </c:catAx>
      <c:valAx>
        <c:axId val="186795136"/>
        <c:scaling>
          <c:orientation val="minMax"/>
        </c:scaling>
        <c:axPos val="l"/>
        <c:majorGridlines/>
        <c:numFmt formatCode="#,##0" sourceLinked="1"/>
        <c:tickLblPos val="nextTo"/>
        <c:txPr>
          <a:bodyPr/>
          <a:lstStyle/>
          <a:p>
            <a:pPr>
              <a:defRPr sz="800"/>
            </a:pPr>
            <a:endParaRPr lang="ru-RU"/>
          </a:p>
        </c:txPr>
        <c:crossAx val="186793344"/>
        <c:crosses val="autoZero"/>
        <c:crossBetween val="between"/>
      </c:valAx>
    </c:plotArea>
    <c:plotVisOnly val="1"/>
  </c:chart>
  <c:txPr>
    <a:bodyPr/>
    <a:lstStyle/>
    <a:p>
      <a:pPr>
        <a:defRPr sz="1800"/>
      </a:pPr>
      <a:endParaRPr lang="ru-RU"/>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800" b="0"/>
            </a:pPr>
            <a:r>
              <a:rPr lang="ru-RU" sz="800" dirty="0" smtClean="0"/>
              <a:t>тыс.руб.</a:t>
            </a:r>
            <a:endParaRPr lang="ru-RU" sz="800" dirty="0"/>
          </a:p>
        </c:rich>
      </c:tx>
      <c:layout>
        <c:manualLayout>
          <c:xMode val="edge"/>
          <c:yMode val="edge"/>
          <c:x val="0.20935341798040569"/>
          <c:y val="0.25055905120524091"/>
        </c:manualLayout>
      </c:layout>
    </c:title>
    <c:view3D>
      <c:rAngAx val="1"/>
    </c:view3D>
    <c:plotArea>
      <c:layout>
        <c:manualLayout>
          <c:layoutTarget val="inner"/>
          <c:xMode val="edge"/>
          <c:yMode val="edge"/>
          <c:x val="0.183522742001545"/>
          <c:y val="0.31177223907793788"/>
          <c:w val="0.78355540462772388"/>
          <c:h val="0.48299568132861903"/>
        </c:manualLayout>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2885507706031423E-2"/>
                  <c:y val="-3.1295868945299464E-3"/>
                </c:manualLayout>
              </c:layout>
              <c:showVal val="1"/>
            </c:dLbl>
            <c:dLbl>
              <c:idx val="1"/>
              <c:layout>
                <c:manualLayout>
                  <c:x val="1.9642083715538546E-2"/>
                  <c:y val="-6.4641467326312929E-3"/>
                </c:manualLayout>
              </c:layout>
              <c:showVal val="1"/>
            </c:dLbl>
            <c:dLbl>
              <c:idx val="2"/>
              <c:layout>
                <c:manualLayout>
                  <c:x val="8.8157137307224766E-3"/>
                  <c:y val="-1.5489288747218811E-2"/>
                </c:manualLayout>
              </c:layout>
              <c:showVal val="1"/>
            </c:dLbl>
            <c:dLbl>
              <c:idx val="3"/>
              <c:layout>
                <c:manualLayout>
                  <c:x val="1.3050224678552623E-2"/>
                  <c:y val="-2.2721000827890806E-2"/>
                </c:manualLayout>
              </c:layout>
              <c:showVal val="1"/>
            </c:dLbl>
            <c:dLbl>
              <c:idx val="4"/>
              <c:layout>
                <c:manualLayout>
                  <c:x val="1.6480354005036515E-2"/>
                  <c:y val="-3.5375330456381016E-3"/>
                </c:manualLayout>
              </c:layout>
              <c:showVal val="1"/>
            </c:dLbl>
            <c:txPr>
              <a:bodyPr/>
              <a:lstStyle/>
              <a:p>
                <a:pPr>
                  <a:defRPr sz="800"/>
                </a:pPr>
                <a:endParaRPr lang="ru-RU"/>
              </a:p>
            </c:txPr>
            <c:showVal val="1"/>
          </c:dLbls>
          <c:cat>
            <c:strRef>
              <c:f>Лист1!$A$2:$A$6</c:f>
              <c:strCache>
                <c:ptCount val="5"/>
                <c:pt idx="0">
                  <c:v>2023 год (2%)</c:v>
                </c:pt>
                <c:pt idx="1">
                  <c:v>на 01.11.2024 года (1%)</c:v>
                </c:pt>
                <c:pt idx="2">
                  <c:v>2025 год (6%)</c:v>
                </c:pt>
                <c:pt idx="3">
                  <c:v>2026 год (%)</c:v>
                </c:pt>
                <c:pt idx="4">
                  <c:v>2027 год (%)</c:v>
                </c:pt>
              </c:strCache>
            </c:strRef>
          </c:cat>
          <c:val>
            <c:numRef>
              <c:f>Лист1!$B$2:$B$6</c:f>
              <c:numCache>
                <c:formatCode>#,##0</c:formatCode>
                <c:ptCount val="5"/>
                <c:pt idx="0">
                  <c:v>11539</c:v>
                </c:pt>
                <c:pt idx="1">
                  <c:v>9320</c:v>
                </c:pt>
                <c:pt idx="2">
                  <c:v>36942</c:v>
                </c:pt>
              </c:numCache>
            </c:numRef>
          </c:val>
        </c:ser>
        <c:shape val="cone"/>
        <c:axId val="186830848"/>
        <c:axId val="186832384"/>
        <c:axId val="0"/>
      </c:bar3DChart>
      <c:catAx>
        <c:axId val="186830848"/>
        <c:scaling>
          <c:orientation val="minMax"/>
        </c:scaling>
        <c:axPos val="b"/>
        <c:tickLblPos val="nextTo"/>
        <c:txPr>
          <a:bodyPr/>
          <a:lstStyle/>
          <a:p>
            <a:pPr>
              <a:defRPr sz="800"/>
            </a:pPr>
            <a:endParaRPr lang="ru-RU"/>
          </a:p>
        </c:txPr>
        <c:crossAx val="186832384"/>
        <c:crosses val="autoZero"/>
        <c:auto val="1"/>
        <c:lblAlgn val="ctr"/>
        <c:lblOffset val="100"/>
      </c:catAx>
      <c:valAx>
        <c:axId val="186832384"/>
        <c:scaling>
          <c:orientation val="minMax"/>
        </c:scaling>
        <c:axPos val="l"/>
        <c:majorGridlines/>
        <c:numFmt formatCode="#,##0" sourceLinked="1"/>
        <c:tickLblPos val="nextTo"/>
        <c:txPr>
          <a:bodyPr/>
          <a:lstStyle/>
          <a:p>
            <a:pPr>
              <a:defRPr sz="800"/>
            </a:pPr>
            <a:endParaRPr lang="ru-RU"/>
          </a:p>
        </c:txPr>
        <c:crossAx val="186830848"/>
        <c:crosses val="autoZero"/>
        <c:crossBetween val="between"/>
      </c:valAx>
    </c:plotArea>
    <c:plotVisOnly val="1"/>
  </c:chart>
  <c:txPr>
    <a:bodyPr/>
    <a:lstStyle/>
    <a:p>
      <a:pPr>
        <a:defRPr sz="1800"/>
      </a:pPr>
      <a:endParaRPr lang="ru-RU"/>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800" b="0"/>
            </a:pPr>
            <a:r>
              <a:rPr lang="ru-RU" sz="800" dirty="0" smtClean="0"/>
              <a:t>тыс.руб.</a:t>
            </a:r>
            <a:endParaRPr lang="ru-RU" sz="800" dirty="0"/>
          </a:p>
        </c:rich>
      </c:tx>
      <c:layout>
        <c:manualLayout>
          <c:xMode val="edge"/>
          <c:yMode val="edge"/>
          <c:x val="0.16280057971170117"/>
          <c:y val="0.26167012621000696"/>
        </c:manualLayout>
      </c:layout>
    </c:title>
    <c:view3D>
      <c:rAngAx val="1"/>
    </c:view3D>
    <c:plotArea>
      <c:layout>
        <c:manualLayout>
          <c:layoutTarget val="inner"/>
          <c:xMode val="edge"/>
          <c:yMode val="edge"/>
          <c:x val="0.183522742001545"/>
          <c:y val="0.31177223907793788"/>
          <c:w val="0.78355540462772388"/>
          <c:h val="0.48299568132861886"/>
        </c:manualLayout>
      </c:layout>
      <c:bar3DChart>
        <c:barDir val="col"/>
        <c:grouping val="clustered"/>
        <c:ser>
          <c:idx val="0"/>
          <c:order val="0"/>
          <c:tx>
            <c:strRef>
              <c:f>Лист1!$B$1</c:f>
              <c:strCache>
                <c:ptCount val="1"/>
                <c:pt idx="0">
                  <c:v>тыс.руб.</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dLbls>
            <c:dLbl>
              <c:idx val="0"/>
              <c:layout>
                <c:manualLayout>
                  <c:x val="1.2885507706031423E-2"/>
                  <c:y val="-3.1295868945299451E-3"/>
                </c:manualLayout>
              </c:layout>
              <c:showVal val="1"/>
            </c:dLbl>
            <c:dLbl>
              <c:idx val="1"/>
              <c:layout>
                <c:manualLayout>
                  <c:x val="1.9642083715538529E-2"/>
                  <c:y val="-6.4641467326312929E-3"/>
                </c:manualLayout>
              </c:layout>
              <c:showVal val="1"/>
            </c:dLbl>
            <c:dLbl>
              <c:idx val="2"/>
              <c:layout>
                <c:manualLayout>
                  <c:x val="1.1250802012500099E-2"/>
                  <c:y val="-1.1256514140133509E-2"/>
                </c:manualLayout>
              </c:layout>
              <c:showVal val="1"/>
            </c:dLbl>
            <c:dLbl>
              <c:idx val="3"/>
              <c:layout>
                <c:manualLayout>
                  <c:x val="1.3050224678552623E-2"/>
                  <c:y val="-2.2721000827890806E-2"/>
                </c:manualLayout>
              </c:layout>
              <c:showVal val="1"/>
            </c:dLbl>
            <c:dLbl>
              <c:idx val="4"/>
              <c:layout>
                <c:manualLayout>
                  <c:x val="1.6480354005036505E-2"/>
                  <c:y val="-3.537533045638099E-3"/>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24856</c:v>
                </c:pt>
                <c:pt idx="1">
                  <c:v>26334</c:v>
                </c:pt>
                <c:pt idx="2">
                  <c:v>26334</c:v>
                </c:pt>
              </c:numCache>
            </c:numRef>
          </c:val>
        </c:ser>
        <c:shape val="cone"/>
        <c:axId val="187958400"/>
        <c:axId val="187959936"/>
        <c:axId val="0"/>
      </c:bar3DChart>
      <c:catAx>
        <c:axId val="187958400"/>
        <c:scaling>
          <c:orientation val="minMax"/>
        </c:scaling>
        <c:axPos val="b"/>
        <c:tickLblPos val="nextTo"/>
        <c:txPr>
          <a:bodyPr/>
          <a:lstStyle/>
          <a:p>
            <a:pPr>
              <a:defRPr sz="800"/>
            </a:pPr>
            <a:endParaRPr lang="ru-RU"/>
          </a:p>
        </c:txPr>
        <c:crossAx val="187959936"/>
        <c:crosses val="autoZero"/>
        <c:auto val="1"/>
        <c:lblAlgn val="ctr"/>
        <c:lblOffset val="100"/>
      </c:catAx>
      <c:valAx>
        <c:axId val="187959936"/>
        <c:scaling>
          <c:orientation val="minMax"/>
        </c:scaling>
        <c:axPos val="l"/>
        <c:majorGridlines/>
        <c:numFmt formatCode="#,##0" sourceLinked="1"/>
        <c:tickLblPos val="nextTo"/>
        <c:txPr>
          <a:bodyPr/>
          <a:lstStyle/>
          <a:p>
            <a:pPr>
              <a:defRPr sz="800"/>
            </a:pPr>
            <a:endParaRPr lang="ru-RU"/>
          </a:p>
        </c:txPr>
        <c:crossAx val="187958400"/>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000"/>
          </a:pPr>
          <a:endParaRPr lang="ru-RU"/>
        </a:p>
      </c:txPr>
    </c:title>
    <c:plotArea>
      <c:layout/>
      <c:lineChart>
        <c:grouping val="stacked"/>
        <c:ser>
          <c:idx val="0"/>
          <c:order val="0"/>
          <c:tx>
            <c:strRef>
              <c:f>Лист1!$B$1</c:f>
              <c:strCache>
                <c:ptCount val="1"/>
                <c:pt idx="0">
                  <c:v>Объем реализации с/х продукции собственного производствава с/х организациями, тыс. руб.</c:v>
                </c:pt>
              </c:strCache>
            </c:strRef>
          </c:tx>
          <c:spPr>
            <a:ln>
              <a:solidFill>
                <a:schemeClr val="accent2">
                  <a:lumMod val="75000"/>
                </a:schemeClr>
              </a:solidFill>
            </a:ln>
          </c:spPr>
          <c:marker>
            <c:spPr>
              <a:ln>
                <a:solidFill>
                  <a:schemeClr val="accent2">
                    <a:lumMod val="75000"/>
                  </a:schemeClr>
                </a:solidFill>
              </a:ln>
            </c:spPr>
          </c:marker>
          <c:dLbls>
            <c:dLbl>
              <c:idx val="0"/>
              <c:layout>
                <c:manualLayout>
                  <c:x val="3.0651363189209426E-3"/>
                  <c:y val="4.2324413177459814E-3"/>
                </c:manualLayout>
              </c:layout>
              <c:showVal val="1"/>
            </c:dLbl>
            <c:dLbl>
              <c:idx val="1"/>
              <c:layout>
                <c:manualLayout>
                  <c:x val="3.0651363189209426E-3"/>
                  <c:y val="1.6931098428340792E-2"/>
                </c:manualLayout>
              </c:layout>
              <c:showVal val="1"/>
            </c:dLbl>
            <c:dLbl>
              <c:idx val="2"/>
              <c:layout>
                <c:manualLayout>
                  <c:x val="-1.226078662500012E-2"/>
                  <c:y val="2.5396647642511191E-2"/>
                </c:manualLayout>
              </c:layout>
              <c:showVal val="1"/>
            </c:dLbl>
            <c:dLbl>
              <c:idx val="3"/>
              <c:layout>
                <c:manualLayout>
                  <c:x val="-3.065136318920822E-3"/>
                  <c:y val="2.5396647642511191E-2"/>
                </c:manualLayout>
              </c:layout>
              <c:showVal val="1"/>
            </c:dLbl>
            <c:txPr>
              <a:bodyPr/>
              <a:lstStyle/>
              <a:p>
                <a:pPr>
                  <a:defRPr sz="800"/>
                </a:pPr>
                <a:endParaRPr lang="ru-RU"/>
              </a:p>
            </c:txPr>
            <c:showVal val="1"/>
          </c:dLbls>
          <c:cat>
            <c:strRef>
              <c:f>Лист1!$A$2:$A$5</c:f>
              <c:strCache>
                <c:ptCount val="4"/>
                <c:pt idx="0">
                  <c:v>2024 год</c:v>
                </c:pt>
                <c:pt idx="1">
                  <c:v>2025 год</c:v>
                </c:pt>
                <c:pt idx="2">
                  <c:v>2026 год</c:v>
                </c:pt>
                <c:pt idx="3">
                  <c:v>2027 год</c:v>
                </c:pt>
              </c:strCache>
            </c:strRef>
          </c:cat>
          <c:val>
            <c:numRef>
              <c:f>Лист1!$B$2:$B$5</c:f>
              <c:numCache>
                <c:formatCode>#,##0.0</c:formatCode>
                <c:ptCount val="4"/>
                <c:pt idx="0">
                  <c:v>6729758</c:v>
                </c:pt>
                <c:pt idx="1">
                  <c:v>7161191</c:v>
                </c:pt>
                <c:pt idx="2">
                  <c:v>7561332</c:v>
                </c:pt>
                <c:pt idx="3">
                  <c:v>7962007</c:v>
                </c:pt>
              </c:numCache>
            </c:numRef>
          </c:val>
        </c:ser>
        <c:marker val="1"/>
        <c:axId val="166919168"/>
        <c:axId val="166994688"/>
      </c:lineChart>
      <c:catAx>
        <c:axId val="166919168"/>
        <c:scaling>
          <c:orientation val="minMax"/>
        </c:scaling>
        <c:axPos val="b"/>
        <c:tickLblPos val="nextTo"/>
        <c:txPr>
          <a:bodyPr/>
          <a:lstStyle/>
          <a:p>
            <a:pPr>
              <a:defRPr sz="1000"/>
            </a:pPr>
            <a:endParaRPr lang="ru-RU"/>
          </a:p>
        </c:txPr>
        <c:crossAx val="166994688"/>
        <c:crosses val="autoZero"/>
        <c:auto val="1"/>
        <c:lblAlgn val="ctr"/>
        <c:lblOffset val="100"/>
      </c:catAx>
      <c:valAx>
        <c:axId val="166994688"/>
        <c:scaling>
          <c:orientation val="minMax"/>
        </c:scaling>
        <c:axPos val="l"/>
        <c:majorGridlines/>
        <c:numFmt formatCode="#,##0.0" sourceLinked="1"/>
        <c:tickLblPos val="nextTo"/>
        <c:txPr>
          <a:bodyPr/>
          <a:lstStyle/>
          <a:p>
            <a:pPr>
              <a:defRPr sz="1000"/>
            </a:pPr>
            <a:endParaRPr lang="ru-RU"/>
          </a:p>
        </c:txPr>
        <c:crossAx val="166919168"/>
        <c:crosses val="autoZero"/>
        <c:crossBetween val="between"/>
      </c:valAx>
    </c:plotArea>
    <c:plotVisOnly val="1"/>
  </c:chart>
  <c:txPr>
    <a:bodyPr/>
    <a:lstStyle/>
    <a:p>
      <a:pPr>
        <a:defRPr sz="1800"/>
      </a:pPr>
      <a:endParaRPr lang="ru-RU"/>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800" b="0"/>
            </a:pPr>
            <a:r>
              <a:rPr lang="ru-RU" sz="800" dirty="0" smtClean="0"/>
              <a:t>тыс.руб.</a:t>
            </a:r>
            <a:endParaRPr lang="ru-RU" sz="800" dirty="0"/>
          </a:p>
        </c:rich>
      </c:tx>
      <c:layout>
        <c:manualLayout>
          <c:xMode val="edge"/>
          <c:yMode val="edge"/>
          <c:x val="0.15847580695415164"/>
          <c:y val="0.25470797854683175"/>
        </c:manualLayout>
      </c:layout>
    </c:title>
    <c:view3D>
      <c:rAngAx val="1"/>
    </c:view3D>
    <c:plotArea>
      <c:layout>
        <c:manualLayout>
          <c:layoutTarget val="inner"/>
          <c:xMode val="edge"/>
          <c:yMode val="edge"/>
          <c:x val="0.183522742001545"/>
          <c:y val="0.31177223907793788"/>
          <c:w val="0.78355540462772388"/>
          <c:h val="0.48299568132861898"/>
        </c:manualLayout>
      </c:layout>
      <c:bar3DChart>
        <c:barDir val="col"/>
        <c:grouping val="clustered"/>
        <c:ser>
          <c:idx val="0"/>
          <c:order val="0"/>
          <c:tx>
            <c:strRef>
              <c:f>Лист1!$B$1</c:f>
              <c:strCache>
                <c:ptCount val="1"/>
                <c:pt idx="0">
                  <c:v>тыс.руб.</c:v>
                </c:pt>
              </c:strCache>
            </c:strRef>
          </c:tx>
          <c:spPr>
            <a:gradFill rotWithShape="1">
              <a:gsLst>
                <a:gs pos="0">
                  <a:schemeClr val="accent4">
                    <a:tint val="1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gradFill>
            <a:ln w="9525" cap="flat" cmpd="sng" algn="ctr">
              <a:solidFill>
                <a:schemeClr val="accent4">
                  <a:shade val="60000"/>
                  <a:satMod val="300000"/>
                </a:schemeClr>
              </a:solidFill>
              <a:prstDash val="solid"/>
            </a:ln>
            <a:effectLst>
              <a:glow rad="63500">
                <a:schemeClr val="accent4">
                  <a:tint val="30000"/>
                  <a:shade val="95000"/>
                  <a:satMod val="300000"/>
                  <a:alpha val="50000"/>
                </a:schemeClr>
              </a:glow>
            </a:effectLst>
          </c:spPr>
          <c:dLbls>
            <c:dLbl>
              <c:idx val="0"/>
              <c:layout>
                <c:manualLayout>
                  <c:x val="3.7894626567240002E-3"/>
                  <c:y val="-3.3207216647402595E-2"/>
                </c:manualLayout>
              </c:layout>
              <c:showVal val="1"/>
            </c:dLbl>
            <c:dLbl>
              <c:idx val="1"/>
              <c:layout>
                <c:manualLayout>
                  <c:x val="1.1798947150723256E-2"/>
                  <c:y val="-2.0855647054588752E-2"/>
                </c:manualLayout>
              </c:layout>
              <c:showVal val="1"/>
            </c:dLbl>
            <c:dLbl>
              <c:idx val="2"/>
              <c:layout>
                <c:manualLayout>
                  <c:x val="9.522876306917576E-3"/>
                  <c:y val="-1.1256114192926533E-2"/>
                </c:manualLayout>
              </c:layout>
              <c:showVal val="1"/>
            </c:dLbl>
            <c:dLbl>
              <c:idx val="3"/>
              <c:layout>
                <c:manualLayout>
                  <c:x val="-1.1385998676036201E-3"/>
                  <c:y val="-1.0498614182927852E-2"/>
                </c:manualLayout>
              </c:layout>
              <c:showVal val="1"/>
            </c:dLbl>
            <c:dLbl>
              <c:idx val="4"/>
              <c:layout>
                <c:manualLayout>
                  <c:x val="1.4119044759189398E-2"/>
                  <c:y val="-1.2600736702755241E-2"/>
                </c:manualLayout>
              </c:layout>
              <c:showVal val="1"/>
            </c:dLbl>
            <c:dLbl>
              <c:idx val="5"/>
              <c:layout>
                <c:manualLayout>
                  <c:x val="1.4814711124798194E-2"/>
                  <c:y val="0"/>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20413</c:v>
                </c:pt>
                <c:pt idx="1">
                  <c:v>20269</c:v>
                </c:pt>
                <c:pt idx="2">
                  <c:v>20269</c:v>
                </c:pt>
              </c:numCache>
            </c:numRef>
          </c:val>
        </c:ser>
        <c:shape val="cone"/>
        <c:axId val="188140544"/>
        <c:axId val="188145024"/>
        <c:axId val="0"/>
      </c:bar3DChart>
      <c:catAx>
        <c:axId val="188140544"/>
        <c:scaling>
          <c:orientation val="minMax"/>
        </c:scaling>
        <c:axPos val="b"/>
        <c:tickLblPos val="nextTo"/>
        <c:txPr>
          <a:bodyPr/>
          <a:lstStyle/>
          <a:p>
            <a:pPr>
              <a:defRPr sz="800"/>
            </a:pPr>
            <a:endParaRPr lang="ru-RU"/>
          </a:p>
        </c:txPr>
        <c:crossAx val="188145024"/>
        <c:crosses val="autoZero"/>
        <c:auto val="1"/>
        <c:lblAlgn val="ctr"/>
        <c:lblOffset val="100"/>
      </c:catAx>
      <c:valAx>
        <c:axId val="188145024"/>
        <c:scaling>
          <c:orientation val="minMax"/>
        </c:scaling>
        <c:axPos val="l"/>
        <c:majorGridlines/>
        <c:numFmt formatCode="#,##0" sourceLinked="1"/>
        <c:tickLblPos val="nextTo"/>
        <c:txPr>
          <a:bodyPr/>
          <a:lstStyle/>
          <a:p>
            <a:pPr>
              <a:defRPr sz="800"/>
            </a:pPr>
            <a:endParaRPr lang="ru-RU"/>
          </a:p>
        </c:txPr>
        <c:crossAx val="188140544"/>
        <c:crosses val="autoZero"/>
        <c:crossBetween val="between"/>
      </c:valAx>
    </c:plotArea>
    <c:plotVisOnly val="1"/>
  </c:chart>
  <c:txPr>
    <a:bodyPr/>
    <a:lstStyle/>
    <a:p>
      <a:pPr>
        <a:defRPr sz="1800"/>
      </a:pPr>
      <a:endParaRPr lang="ru-RU"/>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800" b="0"/>
            </a:pPr>
            <a:r>
              <a:rPr lang="ru-RU" sz="800" dirty="0" smtClean="0"/>
              <a:t>тыс.руб.</a:t>
            </a:r>
            <a:endParaRPr lang="ru-RU" sz="800" dirty="0"/>
          </a:p>
        </c:rich>
      </c:tx>
      <c:layout>
        <c:manualLayout>
          <c:xMode val="edge"/>
          <c:yMode val="edge"/>
          <c:x val="0.22174127336179295"/>
          <c:y val="0.21609086995929994"/>
        </c:manualLayout>
      </c:layout>
    </c:title>
    <c:view3D>
      <c:rAngAx val="1"/>
    </c:view3D>
    <c:plotArea>
      <c:layout>
        <c:manualLayout>
          <c:layoutTarget val="inner"/>
          <c:xMode val="edge"/>
          <c:yMode val="edge"/>
          <c:x val="0.183522742001545"/>
          <c:y val="0.31177223907793788"/>
          <c:w val="0.78355540462772388"/>
          <c:h val="0.48299568132861914"/>
        </c:manualLayout>
      </c:layout>
      <c:bar3DChart>
        <c:barDir val="col"/>
        <c:grouping val="clustered"/>
        <c:ser>
          <c:idx val="0"/>
          <c:order val="0"/>
          <c:tx>
            <c:strRef>
              <c:f>Лист1!$B$1</c:f>
              <c:strCache>
                <c:ptCount val="1"/>
                <c:pt idx="0">
                  <c:v>тыс.руб.</c:v>
                </c:pt>
              </c:strCache>
            </c:strRef>
          </c:tx>
          <c:spPr>
            <a:gradFill rotWithShape="1">
              <a:gsLst>
                <a:gs pos="0">
                  <a:schemeClr val="accent2">
                    <a:tint val="1000"/>
                  </a:schemeClr>
                </a:gs>
                <a:gs pos="68000">
                  <a:schemeClr val="accent2">
                    <a:tint val="77000"/>
                  </a:schemeClr>
                </a:gs>
                <a:gs pos="81000">
                  <a:schemeClr val="accent2">
                    <a:tint val="79000"/>
                  </a:schemeClr>
                </a:gs>
                <a:gs pos="86000">
                  <a:schemeClr val="accent2">
                    <a:tint val="73000"/>
                  </a:schemeClr>
                </a:gs>
                <a:gs pos="100000">
                  <a:schemeClr val="accent2">
                    <a:tint val="35000"/>
                  </a:schemeClr>
                </a:gs>
              </a:gsLst>
              <a:lin ang="5400000" scaled="1"/>
            </a:gradFill>
            <a:ln w="9525" cap="flat" cmpd="sng" algn="ctr">
              <a:solidFill>
                <a:schemeClr val="accent2">
                  <a:shade val="60000"/>
                  <a:satMod val="300000"/>
                </a:schemeClr>
              </a:solidFill>
              <a:prstDash val="solid"/>
            </a:ln>
            <a:effectLst>
              <a:glow rad="63500">
                <a:schemeClr val="accent2">
                  <a:tint val="30000"/>
                  <a:shade val="95000"/>
                  <a:satMod val="300000"/>
                  <a:alpha val="50000"/>
                </a:schemeClr>
              </a:glow>
            </a:effectLst>
          </c:spPr>
          <c:dLbls>
            <c:dLbl>
              <c:idx val="0"/>
              <c:layout>
                <c:manualLayout>
                  <c:x val="9.6701309501220113E-3"/>
                  <c:y val="-3.3556547879432644E-2"/>
                </c:manualLayout>
              </c:layout>
              <c:showVal val="1"/>
            </c:dLbl>
            <c:dLbl>
              <c:idx val="1"/>
              <c:layout>
                <c:manualLayout>
                  <c:x val="8.1726742934130747E-3"/>
                  <c:y val="-2.847472782057001E-2"/>
                </c:manualLayout>
              </c:layout>
              <c:showVal val="1"/>
            </c:dLbl>
            <c:dLbl>
              <c:idx val="2"/>
              <c:layout>
                <c:manualLayout>
                  <c:x val="1.2831639556911819E-2"/>
                  <c:y val="-1.7929196602612787E-2"/>
                </c:manualLayout>
              </c:layout>
              <c:showVal val="1"/>
            </c:dLbl>
            <c:dLbl>
              <c:idx val="3"/>
              <c:layout>
                <c:manualLayout>
                  <c:x val="1.1249475069291078E-2"/>
                  <c:y val="-2.8911737223927411E-2"/>
                </c:manualLayout>
              </c:layout>
              <c:showVal val="1"/>
            </c:dLbl>
            <c:dLbl>
              <c:idx val="4"/>
              <c:layout>
                <c:manualLayout>
                  <c:x val="1.1045288688559781E-2"/>
                  <c:y val="-3.4966001630801838E-2"/>
                </c:manualLayout>
              </c:layout>
              <c:showVal val="1"/>
            </c:dLbl>
            <c:dLbl>
              <c:idx val="5"/>
              <c:layout>
                <c:manualLayout>
                  <c:x val="7.1110613399032133E-3"/>
                  <c:y val="-2.7777874988189503E-2"/>
                </c:manualLayout>
              </c:layout>
              <c:showVal val="1"/>
            </c:dLbl>
            <c:txPr>
              <a:bodyPr/>
              <a:lstStyle/>
              <a:p>
                <a:pPr>
                  <a:defRPr sz="800"/>
                </a:pPr>
                <a:endParaRPr lang="ru-RU"/>
              </a:p>
            </c:txPr>
            <c:showVal val="1"/>
          </c:dLbls>
          <c:cat>
            <c:strRef>
              <c:f>Лист1!$A$2:$A$4</c:f>
              <c:strCache>
                <c:ptCount val="3"/>
                <c:pt idx="0">
                  <c:v>2025 год</c:v>
                </c:pt>
                <c:pt idx="1">
                  <c:v>2026 год</c:v>
                </c:pt>
                <c:pt idx="2">
                  <c:v>2027 год</c:v>
                </c:pt>
              </c:strCache>
            </c:strRef>
          </c:cat>
          <c:val>
            <c:numRef>
              <c:f>Лист1!$B$2:$B$4</c:f>
              <c:numCache>
                <c:formatCode>#,##0</c:formatCode>
                <c:ptCount val="3"/>
                <c:pt idx="0">
                  <c:v>47</c:v>
                </c:pt>
                <c:pt idx="1">
                  <c:v>43</c:v>
                </c:pt>
                <c:pt idx="2">
                  <c:v>43</c:v>
                </c:pt>
              </c:numCache>
            </c:numRef>
          </c:val>
        </c:ser>
        <c:shape val="cone"/>
        <c:axId val="188457728"/>
        <c:axId val="188459264"/>
        <c:axId val="0"/>
      </c:bar3DChart>
      <c:catAx>
        <c:axId val="188457728"/>
        <c:scaling>
          <c:orientation val="minMax"/>
        </c:scaling>
        <c:axPos val="b"/>
        <c:tickLblPos val="nextTo"/>
        <c:txPr>
          <a:bodyPr/>
          <a:lstStyle/>
          <a:p>
            <a:pPr>
              <a:defRPr sz="800"/>
            </a:pPr>
            <a:endParaRPr lang="ru-RU"/>
          </a:p>
        </c:txPr>
        <c:crossAx val="188459264"/>
        <c:crosses val="autoZero"/>
        <c:auto val="1"/>
        <c:lblAlgn val="ctr"/>
        <c:lblOffset val="100"/>
      </c:catAx>
      <c:valAx>
        <c:axId val="188459264"/>
        <c:scaling>
          <c:orientation val="minMax"/>
        </c:scaling>
        <c:axPos val="l"/>
        <c:majorGridlines/>
        <c:numFmt formatCode="#,##0" sourceLinked="1"/>
        <c:tickLblPos val="nextTo"/>
        <c:txPr>
          <a:bodyPr/>
          <a:lstStyle/>
          <a:p>
            <a:pPr>
              <a:defRPr sz="800"/>
            </a:pPr>
            <a:endParaRPr lang="ru-RU"/>
          </a:p>
        </c:txPr>
        <c:crossAx val="188457728"/>
        <c:crosses val="autoZero"/>
        <c:crossBetween val="between"/>
      </c:valAx>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2025 год</c:v>
                </c:pt>
              </c:strCache>
            </c:strRef>
          </c:tx>
          <c:spPr>
            <a:scene3d>
              <a:camera prst="orthographicFront"/>
              <a:lightRig rig="threePt" dir="t"/>
            </a:scene3d>
            <a:sp3d/>
          </c:spPr>
          <c:explosion val="25"/>
          <c:dLbls>
            <c:showPercent val="1"/>
          </c:dLbls>
          <c:cat>
            <c:strRef>
              <c:f>Лист1!$A$2:$A$4</c:f>
              <c:strCache>
                <c:ptCount val="3"/>
                <c:pt idx="0">
                  <c:v>налоговые доходы </c:v>
                </c:pt>
                <c:pt idx="1">
                  <c:v>неналоговые доходы</c:v>
                </c:pt>
                <c:pt idx="2">
                  <c:v>безвозмездные поступления </c:v>
                </c:pt>
              </c:strCache>
            </c:strRef>
          </c:cat>
          <c:val>
            <c:numRef>
              <c:f>Лист1!$B$2:$B$4</c:f>
              <c:numCache>
                <c:formatCode>#,##0.000</c:formatCode>
                <c:ptCount val="3"/>
                <c:pt idx="0">
                  <c:v>155958</c:v>
                </c:pt>
                <c:pt idx="1">
                  <c:v>34888</c:v>
                </c:pt>
                <c:pt idx="2">
                  <c:v>393015</c:v>
                </c:pt>
              </c:numCache>
            </c:numRef>
          </c:val>
        </c:ser>
        <c:dLbls>
          <c:showPercent val="1"/>
        </c:dLbls>
        <c:firstSliceAng val="0"/>
      </c:pieChart>
    </c:plotArea>
    <c:legend>
      <c:legendPos val="r"/>
      <c:layout>
        <c:manualLayout>
          <c:xMode val="edge"/>
          <c:yMode val="edge"/>
          <c:x val="0.63846241861291697"/>
          <c:y val="0.28887943041518521"/>
          <c:w val="0.27264931463829373"/>
          <c:h val="0.4222411391696298"/>
        </c:manualLayout>
      </c:layout>
      <c:txPr>
        <a:bodyPr/>
        <a:lstStyle/>
        <a:p>
          <a:pPr>
            <a:defRPr sz="800"/>
          </a:pPr>
          <a:endParaRPr lang="ru-RU"/>
        </a:p>
      </c:txPr>
    </c:legend>
    <c:plotVisOnly val="1"/>
    <c:dispBlanksAs val="zero"/>
  </c:chart>
  <c:spPr>
    <a:solidFill>
      <a:sysClr val="window" lastClr="FFFFFF"/>
    </a:solidFill>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2026 год</c:v>
                </c:pt>
              </c:strCache>
            </c:strRef>
          </c:tx>
          <c:spPr>
            <a:scene3d>
              <a:camera prst="orthographicFront"/>
              <a:lightRig rig="threePt" dir="t"/>
            </a:scene3d>
            <a:sp3d/>
          </c:spPr>
          <c:explosion val="25"/>
          <c:dLbls>
            <c:showPercent val="1"/>
          </c:dLbls>
          <c:cat>
            <c:strRef>
              <c:f>Лист1!$A$2:$A$4</c:f>
              <c:strCache>
                <c:ptCount val="3"/>
                <c:pt idx="0">
                  <c:v>налоговые доходы </c:v>
                </c:pt>
                <c:pt idx="1">
                  <c:v>неналоговые доходы</c:v>
                </c:pt>
                <c:pt idx="2">
                  <c:v>безвозмездные поступления </c:v>
                </c:pt>
              </c:strCache>
            </c:strRef>
          </c:cat>
          <c:val>
            <c:numRef>
              <c:f>Лист1!$B$2:$B$4</c:f>
              <c:numCache>
                <c:formatCode>#,##0.000</c:formatCode>
                <c:ptCount val="3"/>
                <c:pt idx="0">
                  <c:v>170677</c:v>
                </c:pt>
                <c:pt idx="1">
                  <c:v>34729</c:v>
                </c:pt>
                <c:pt idx="2">
                  <c:v>341720</c:v>
                </c:pt>
              </c:numCache>
            </c:numRef>
          </c:val>
        </c:ser>
        <c:dLbls>
          <c:showPercent val="1"/>
        </c:dLbls>
        <c:firstSliceAng val="0"/>
      </c:pieChart>
    </c:plotArea>
    <c:legend>
      <c:legendPos val="r"/>
      <c:layout>
        <c:manualLayout>
          <c:xMode val="edge"/>
          <c:yMode val="edge"/>
          <c:x val="0.63846241861291697"/>
          <c:y val="0.28887943041518521"/>
          <c:w val="0.26860895270915147"/>
          <c:h val="0.4222411391696298"/>
        </c:manualLayout>
      </c:layout>
      <c:txPr>
        <a:bodyPr/>
        <a:lstStyle/>
        <a:p>
          <a:pPr>
            <a:defRPr sz="800"/>
          </a:pPr>
          <a:endParaRPr lang="ru-RU"/>
        </a:p>
      </c:txPr>
    </c:legend>
    <c:plotVisOnly val="1"/>
    <c:dispBlanksAs val="zero"/>
  </c:chart>
  <c:spPr>
    <a:solidFill>
      <a:sysClr val="window" lastClr="FFFFFF"/>
    </a:solidFill>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2026 год</c:v>
                </c:pt>
              </c:strCache>
            </c:strRef>
          </c:tx>
          <c:spPr>
            <a:scene3d>
              <a:camera prst="orthographicFront"/>
              <a:lightRig rig="threePt" dir="t"/>
            </a:scene3d>
            <a:sp3d/>
          </c:spPr>
          <c:explosion val="25"/>
          <c:dLbls>
            <c:showPercent val="1"/>
          </c:dLbls>
          <c:cat>
            <c:strRef>
              <c:f>Лист1!$A$2:$A$4</c:f>
              <c:strCache>
                <c:ptCount val="3"/>
                <c:pt idx="0">
                  <c:v>налоговые доходы </c:v>
                </c:pt>
                <c:pt idx="1">
                  <c:v>неналоговые доходы</c:v>
                </c:pt>
                <c:pt idx="2">
                  <c:v>безвозмездные поступления </c:v>
                </c:pt>
              </c:strCache>
            </c:strRef>
          </c:cat>
          <c:val>
            <c:numRef>
              <c:f>Лист1!$B$2:$B$4</c:f>
              <c:numCache>
                <c:formatCode>#,##0.000</c:formatCode>
                <c:ptCount val="3"/>
                <c:pt idx="0">
                  <c:v>185120</c:v>
                </c:pt>
                <c:pt idx="1">
                  <c:v>34729</c:v>
                </c:pt>
                <c:pt idx="2">
                  <c:v>341113</c:v>
                </c:pt>
              </c:numCache>
            </c:numRef>
          </c:val>
        </c:ser>
        <c:dLbls>
          <c:showPercent val="1"/>
        </c:dLbls>
        <c:firstSliceAng val="0"/>
      </c:pieChart>
    </c:plotArea>
    <c:legend>
      <c:legendPos val="r"/>
      <c:layout>
        <c:manualLayout>
          <c:xMode val="edge"/>
          <c:yMode val="edge"/>
          <c:x val="0.63846241861291697"/>
          <c:y val="0.28887943041518521"/>
          <c:w val="0.27264931463829373"/>
          <c:h val="0.4222411391696298"/>
        </c:manualLayout>
      </c:layout>
      <c:txPr>
        <a:bodyPr/>
        <a:lstStyle/>
        <a:p>
          <a:pPr>
            <a:defRPr sz="800"/>
          </a:pPr>
          <a:endParaRPr lang="ru-RU"/>
        </a:p>
      </c:txPr>
    </c:legend>
    <c:plotVisOnly val="1"/>
    <c:dispBlanksAs val="zero"/>
  </c:chart>
  <c:spPr>
    <a:solidFill>
      <a:sysClr val="window" lastClr="FFFFFF"/>
    </a:solid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17E34-B4B7-42BD-9AC8-8B1EEA7EF8A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B4041CAA-ED60-4001-BF7A-68C3CC781588}">
      <dgm:prSet/>
      <dgm:spPr/>
      <dgm:t>
        <a:bodyPr/>
        <a:lstStyle/>
        <a:p>
          <a:pPr rtl="0"/>
          <a:r>
            <a:rPr lang="ru-RU" b="1" dirty="0" smtClean="0"/>
            <a:t>Бюджетный процесс </a:t>
          </a:r>
          <a:r>
            <a:rPr lang="ru-RU" dirty="0" smtClean="0"/>
            <a:t>– это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b="0" dirty="0"/>
        </a:p>
      </dgm:t>
    </dgm:pt>
    <dgm:pt modelId="{5DBD0663-B38F-4CCE-B94D-2CC451947B7D}" type="parTrans" cxnId="{097B92A1-1EC6-4738-80F2-949490B2BB68}">
      <dgm:prSet/>
      <dgm:spPr/>
      <dgm:t>
        <a:bodyPr/>
        <a:lstStyle/>
        <a:p>
          <a:endParaRPr lang="ru-RU"/>
        </a:p>
      </dgm:t>
    </dgm:pt>
    <dgm:pt modelId="{9FD44DCC-9C0D-4E76-ACF4-B9D46C38D25E}" type="sibTrans" cxnId="{097B92A1-1EC6-4738-80F2-949490B2BB68}">
      <dgm:prSet/>
      <dgm:spPr/>
      <dgm:t>
        <a:bodyPr/>
        <a:lstStyle/>
        <a:p>
          <a:endParaRPr lang="ru-RU"/>
        </a:p>
      </dgm:t>
    </dgm:pt>
    <dgm:pt modelId="{B6287501-4970-4F52-89B7-62299B52EB9F}" type="pres">
      <dgm:prSet presAssocID="{37417E34-B4B7-42BD-9AC8-8B1EEA7EF8A0}" presName="linear" presStyleCnt="0">
        <dgm:presLayoutVars>
          <dgm:animLvl val="lvl"/>
          <dgm:resizeHandles val="exact"/>
        </dgm:presLayoutVars>
      </dgm:prSet>
      <dgm:spPr/>
      <dgm:t>
        <a:bodyPr/>
        <a:lstStyle/>
        <a:p>
          <a:endParaRPr lang="ru-RU"/>
        </a:p>
      </dgm:t>
    </dgm:pt>
    <dgm:pt modelId="{30E18A07-F2D6-4ABB-905D-B530930AE0FB}" type="pres">
      <dgm:prSet presAssocID="{B4041CAA-ED60-4001-BF7A-68C3CC781588}" presName="parentText" presStyleLbl="node1" presStyleIdx="0" presStyleCnt="1" custScaleY="62081">
        <dgm:presLayoutVars>
          <dgm:chMax val="0"/>
          <dgm:bulletEnabled val="1"/>
        </dgm:presLayoutVars>
      </dgm:prSet>
      <dgm:spPr/>
      <dgm:t>
        <a:bodyPr/>
        <a:lstStyle/>
        <a:p>
          <a:endParaRPr lang="ru-RU"/>
        </a:p>
      </dgm:t>
    </dgm:pt>
  </dgm:ptLst>
  <dgm:cxnLst>
    <dgm:cxn modelId="{3F1530A6-B8D9-4843-89ED-A13F339167B5}" type="presOf" srcId="{37417E34-B4B7-42BD-9AC8-8B1EEA7EF8A0}" destId="{B6287501-4970-4F52-89B7-62299B52EB9F}" srcOrd="0" destOrd="0" presId="urn:microsoft.com/office/officeart/2005/8/layout/vList2"/>
    <dgm:cxn modelId="{760DFE62-60F7-4585-B05D-3D10C3906520}" type="presOf" srcId="{B4041CAA-ED60-4001-BF7A-68C3CC781588}" destId="{30E18A07-F2D6-4ABB-905D-B530930AE0FB}" srcOrd="0" destOrd="0" presId="urn:microsoft.com/office/officeart/2005/8/layout/vList2"/>
    <dgm:cxn modelId="{097B92A1-1EC6-4738-80F2-949490B2BB68}" srcId="{37417E34-B4B7-42BD-9AC8-8B1EEA7EF8A0}" destId="{B4041CAA-ED60-4001-BF7A-68C3CC781588}" srcOrd="0" destOrd="0" parTransId="{5DBD0663-B38F-4CCE-B94D-2CC451947B7D}" sibTransId="{9FD44DCC-9C0D-4E76-ACF4-B9D46C38D25E}"/>
    <dgm:cxn modelId="{1E9D0CAD-369C-4BB0-B593-879AB7C9664B}" type="presParOf" srcId="{B6287501-4970-4F52-89B7-62299B52EB9F}" destId="{30E18A07-F2D6-4ABB-905D-B530930AE0FB}"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9943B961-233C-463F-B074-D262CF4F7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74F8A36B-8DDD-43A0-869B-DA10F7C47604}">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6"/>
        </a:solidFill>
      </dgm:spPr>
      <dgm:t>
        <a:bodyPr/>
        <a:lstStyle/>
        <a:p>
          <a:r>
            <a:rPr lang="ru-RU" sz="1200" b="1" dirty="0" smtClean="0">
              <a:solidFill>
                <a:schemeClr val="bg1"/>
              </a:solidFill>
            </a:rPr>
            <a:t>Расходы бюджета </a:t>
          </a:r>
          <a:endParaRPr lang="ru-RU" sz="1200" dirty="0">
            <a:solidFill>
              <a:schemeClr val="bg1"/>
            </a:solidFill>
          </a:endParaRPr>
        </a:p>
      </dgm:t>
    </dgm:pt>
    <dgm:pt modelId="{497149FC-DD11-43DF-8FC2-435E24EB1D60}" type="parTrans" cxnId="{ECDB2C2C-55E7-47B7-8537-12AC58447018}">
      <dgm:prSet/>
      <dgm:spPr/>
      <dgm:t>
        <a:bodyPr/>
        <a:lstStyle/>
        <a:p>
          <a:endParaRPr lang="ru-RU" sz="1200"/>
        </a:p>
      </dgm:t>
    </dgm:pt>
    <dgm:pt modelId="{97BBD0E1-C6E9-401B-8F69-8EAC9825E34F}" type="sibTrans" cxnId="{ECDB2C2C-55E7-47B7-8537-12AC58447018}">
      <dgm:prSet/>
      <dgm:spPr/>
      <dgm:t>
        <a:bodyPr/>
        <a:lstStyle/>
        <a:p>
          <a:endParaRPr lang="ru-RU" sz="1200"/>
        </a:p>
      </dgm:t>
    </dgm:pt>
    <dgm:pt modelId="{99FAD373-A980-4276-A870-EE85217B9A04}">
      <dgm:prSet phldrT="[Текст]" custT="1"/>
      <dgm:spPr/>
      <dgm:t>
        <a:bodyPr/>
        <a:lstStyle/>
        <a:p>
          <a:r>
            <a:rPr lang="ru-RU" sz="1200" dirty="0" smtClean="0"/>
            <a:t>- это </a:t>
          </a:r>
          <a:r>
            <a:rPr lang="ru-RU" sz="1200" b="0" dirty="0" smtClean="0"/>
            <a:t>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 </a:t>
          </a:r>
          <a:endParaRPr lang="ru-RU" sz="1200" dirty="0"/>
        </a:p>
      </dgm:t>
    </dgm:pt>
    <dgm:pt modelId="{CDE106A0-CD0E-4D42-A87A-7D6354C68BAB}" type="parTrans" cxnId="{4E99AF95-A52C-4E78-9FA8-18166AE7472C}">
      <dgm:prSet/>
      <dgm:spPr/>
      <dgm:t>
        <a:bodyPr/>
        <a:lstStyle/>
        <a:p>
          <a:endParaRPr lang="ru-RU" sz="1200"/>
        </a:p>
      </dgm:t>
    </dgm:pt>
    <dgm:pt modelId="{7F879647-F709-4779-8407-D4A87EDE670D}" type="sibTrans" cxnId="{4E99AF95-A52C-4E78-9FA8-18166AE7472C}">
      <dgm:prSet/>
      <dgm:spPr/>
      <dgm:t>
        <a:bodyPr/>
        <a:lstStyle/>
        <a:p>
          <a:endParaRPr lang="ru-RU" sz="1200"/>
        </a:p>
      </dgm:t>
    </dgm:pt>
    <dgm:pt modelId="{A0CA14AB-7A80-42B0-85A3-1E48323DFDFE}" type="pres">
      <dgm:prSet presAssocID="{9943B961-233C-463F-B074-D262CF4F7A5F}" presName="Name0" presStyleCnt="0">
        <dgm:presLayoutVars>
          <dgm:dir/>
          <dgm:animLvl val="lvl"/>
          <dgm:resizeHandles val="exact"/>
        </dgm:presLayoutVars>
      </dgm:prSet>
      <dgm:spPr/>
      <dgm:t>
        <a:bodyPr/>
        <a:lstStyle/>
        <a:p>
          <a:endParaRPr lang="ru-RU"/>
        </a:p>
      </dgm:t>
    </dgm:pt>
    <dgm:pt modelId="{DADFB145-A684-4BF5-ADB6-D1999CCEDAF4}" type="pres">
      <dgm:prSet presAssocID="{74F8A36B-8DDD-43A0-869B-DA10F7C47604}" presName="linNode" presStyleCnt="0"/>
      <dgm:spPr/>
    </dgm:pt>
    <dgm:pt modelId="{04BCFA79-43D0-4D84-902D-317698A7DE6E}" type="pres">
      <dgm:prSet presAssocID="{74F8A36B-8DDD-43A0-869B-DA10F7C47604}" presName="parentText" presStyleLbl="node1" presStyleIdx="0" presStyleCnt="1" custScaleX="49391" custLinFactNeighborY="-49">
        <dgm:presLayoutVars>
          <dgm:chMax val="1"/>
          <dgm:bulletEnabled val="1"/>
        </dgm:presLayoutVars>
      </dgm:prSet>
      <dgm:spPr/>
      <dgm:t>
        <a:bodyPr/>
        <a:lstStyle/>
        <a:p>
          <a:endParaRPr lang="ru-RU"/>
        </a:p>
      </dgm:t>
    </dgm:pt>
    <dgm:pt modelId="{8F047B83-2C03-4562-92EB-152B185705DC}" type="pres">
      <dgm:prSet presAssocID="{74F8A36B-8DDD-43A0-869B-DA10F7C47604}" presName="descendantText" presStyleLbl="alignAccFollowNode1" presStyleIdx="0" presStyleCnt="1" custScaleX="125005">
        <dgm:presLayoutVars>
          <dgm:bulletEnabled val="1"/>
        </dgm:presLayoutVars>
      </dgm:prSet>
      <dgm:spPr/>
      <dgm:t>
        <a:bodyPr/>
        <a:lstStyle/>
        <a:p>
          <a:endParaRPr lang="ru-RU"/>
        </a:p>
      </dgm:t>
    </dgm:pt>
  </dgm:ptLst>
  <dgm:cxnLst>
    <dgm:cxn modelId="{44B889EA-FAB4-4D16-BB59-C6BB258B998A}" type="presOf" srcId="{9943B961-233C-463F-B074-D262CF4F7A5F}" destId="{A0CA14AB-7A80-42B0-85A3-1E48323DFDFE}" srcOrd="0" destOrd="0" presId="urn:microsoft.com/office/officeart/2005/8/layout/vList5"/>
    <dgm:cxn modelId="{DEF769BB-2620-4B0E-812B-5B7D3A99A8E0}" type="presOf" srcId="{99FAD373-A980-4276-A870-EE85217B9A04}" destId="{8F047B83-2C03-4562-92EB-152B185705DC}" srcOrd="0" destOrd="0" presId="urn:microsoft.com/office/officeart/2005/8/layout/vList5"/>
    <dgm:cxn modelId="{4E99AF95-A52C-4E78-9FA8-18166AE7472C}" srcId="{74F8A36B-8DDD-43A0-869B-DA10F7C47604}" destId="{99FAD373-A980-4276-A870-EE85217B9A04}" srcOrd="0" destOrd="0" parTransId="{CDE106A0-CD0E-4D42-A87A-7D6354C68BAB}" sibTransId="{7F879647-F709-4779-8407-D4A87EDE670D}"/>
    <dgm:cxn modelId="{22E895B1-B56D-47A6-A53B-A801C6195FA1}" type="presOf" srcId="{74F8A36B-8DDD-43A0-869B-DA10F7C47604}" destId="{04BCFA79-43D0-4D84-902D-317698A7DE6E}" srcOrd="0" destOrd="0" presId="urn:microsoft.com/office/officeart/2005/8/layout/vList5"/>
    <dgm:cxn modelId="{ECDB2C2C-55E7-47B7-8537-12AC58447018}" srcId="{9943B961-233C-463F-B074-D262CF4F7A5F}" destId="{74F8A36B-8DDD-43A0-869B-DA10F7C47604}" srcOrd="0" destOrd="0" parTransId="{497149FC-DD11-43DF-8FC2-435E24EB1D60}" sibTransId="{97BBD0E1-C6E9-401B-8F69-8EAC9825E34F}"/>
    <dgm:cxn modelId="{7DA7E042-E698-45D6-91F0-8E07A4A6257A}" type="presParOf" srcId="{A0CA14AB-7A80-42B0-85A3-1E48323DFDFE}" destId="{DADFB145-A684-4BF5-ADB6-D1999CCEDAF4}" srcOrd="0" destOrd="0" presId="urn:microsoft.com/office/officeart/2005/8/layout/vList5"/>
    <dgm:cxn modelId="{C60B3305-71B8-423D-8FCA-1D22752696D5}" type="presParOf" srcId="{DADFB145-A684-4BF5-ADB6-D1999CCEDAF4}" destId="{04BCFA79-43D0-4D84-902D-317698A7DE6E}" srcOrd="0" destOrd="0" presId="urn:microsoft.com/office/officeart/2005/8/layout/vList5"/>
    <dgm:cxn modelId="{426FF69E-C95F-48F3-A65C-A986CF70A83A}" type="presParOf" srcId="{DADFB145-A684-4BF5-ADB6-D1999CCEDAF4}" destId="{8F047B83-2C03-4562-92EB-152B185705DC}" srcOrd="1"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9943B961-233C-463F-B074-D262CF4F7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74F8A36B-8DDD-43A0-869B-DA10F7C47604}">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6"/>
        </a:solidFill>
      </dgm:spPr>
      <dgm:t>
        <a:bodyPr/>
        <a:lstStyle/>
        <a:p>
          <a:r>
            <a:rPr lang="ru-RU" sz="1200" b="0" dirty="0" smtClean="0">
              <a:solidFill>
                <a:schemeClr val="bg1"/>
              </a:solidFill>
            </a:rPr>
            <a:t>Источники финансирования дефицита бюджета </a:t>
          </a:r>
          <a:endParaRPr lang="ru-RU" sz="1200" b="0" dirty="0">
            <a:solidFill>
              <a:schemeClr val="bg1"/>
            </a:solidFill>
          </a:endParaRPr>
        </a:p>
      </dgm:t>
    </dgm:pt>
    <dgm:pt modelId="{497149FC-DD11-43DF-8FC2-435E24EB1D60}" type="parTrans" cxnId="{ECDB2C2C-55E7-47B7-8537-12AC58447018}">
      <dgm:prSet/>
      <dgm:spPr/>
      <dgm:t>
        <a:bodyPr/>
        <a:lstStyle/>
        <a:p>
          <a:endParaRPr lang="ru-RU" sz="1200" b="0"/>
        </a:p>
      </dgm:t>
    </dgm:pt>
    <dgm:pt modelId="{97BBD0E1-C6E9-401B-8F69-8EAC9825E34F}" type="sibTrans" cxnId="{ECDB2C2C-55E7-47B7-8537-12AC58447018}">
      <dgm:prSet/>
      <dgm:spPr/>
      <dgm:t>
        <a:bodyPr/>
        <a:lstStyle/>
        <a:p>
          <a:endParaRPr lang="ru-RU" sz="1200" b="0"/>
        </a:p>
      </dgm:t>
    </dgm:pt>
    <dgm:pt modelId="{99FAD373-A980-4276-A870-EE85217B9A04}">
      <dgm:prSet phldrT="[Текст]" custT="1"/>
      <dgm:spPr/>
      <dgm:t>
        <a:bodyPr/>
        <a:lstStyle/>
        <a:p>
          <a:r>
            <a:rPr lang="ru-RU" sz="1200" b="0" dirty="0" smtClean="0"/>
            <a:t>Изменение остатков средств на счетах по учету средств бюджета муниципального образования «</a:t>
          </a:r>
          <a:r>
            <a:rPr lang="ru-RU" sz="1200" b="0" dirty="0" err="1" smtClean="0"/>
            <a:t>Касторенский</a:t>
          </a:r>
          <a:r>
            <a:rPr lang="ru-RU" sz="1200" b="0" dirty="0" smtClean="0"/>
            <a:t>  муниципальный район» Курской области в течение соответствующего финансового года</a:t>
          </a:r>
          <a:endParaRPr lang="ru-RU" sz="1200" b="0" dirty="0"/>
        </a:p>
      </dgm:t>
    </dgm:pt>
    <dgm:pt modelId="{CDE106A0-CD0E-4D42-A87A-7D6354C68BAB}" type="parTrans" cxnId="{4E99AF95-A52C-4E78-9FA8-18166AE7472C}">
      <dgm:prSet/>
      <dgm:spPr/>
      <dgm:t>
        <a:bodyPr/>
        <a:lstStyle/>
        <a:p>
          <a:endParaRPr lang="ru-RU" sz="1200" b="0"/>
        </a:p>
      </dgm:t>
    </dgm:pt>
    <dgm:pt modelId="{7F879647-F709-4779-8407-D4A87EDE670D}" type="sibTrans" cxnId="{4E99AF95-A52C-4E78-9FA8-18166AE7472C}">
      <dgm:prSet/>
      <dgm:spPr/>
      <dgm:t>
        <a:bodyPr/>
        <a:lstStyle/>
        <a:p>
          <a:endParaRPr lang="ru-RU" sz="1200" b="0"/>
        </a:p>
      </dgm:t>
    </dgm:pt>
    <dgm:pt modelId="{CCEE71DB-32A3-4793-900E-DFEC4C5E90B4}">
      <dgm:prSet phldrT="[Текст]" custT="1"/>
      <dgm:spPr/>
      <dgm:t>
        <a:bodyPr/>
        <a:lstStyle/>
        <a:p>
          <a:r>
            <a:rPr lang="ru-RU" sz="1200" b="0" dirty="0" smtClean="0"/>
            <a:t>Разница между полученными и погашенными муниципальным образованием в валюте РФ бюджетными кредитами, предоставленными бюджету муниципального образования «</a:t>
          </a:r>
          <a:r>
            <a:rPr lang="ru-RU" sz="1200" b="0" dirty="0" err="1" smtClean="0"/>
            <a:t>Касторенский</a:t>
          </a:r>
          <a:r>
            <a:rPr lang="ru-RU" sz="1200" b="0" dirty="0" smtClean="0"/>
            <a:t> муниципальный район» Курской области другими бюджетами бюджетной системы РФ</a:t>
          </a:r>
          <a:endParaRPr lang="ru-RU" sz="1200" b="0" dirty="0"/>
        </a:p>
      </dgm:t>
    </dgm:pt>
    <dgm:pt modelId="{A596833A-EFA4-43F3-B9C9-0FE664C46F8A}" type="parTrans" cxnId="{C19FD143-7E83-4BD9-ACFE-7F702A0BB9B9}">
      <dgm:prSet/>
      <dgm:spPr/>
      <dgm:t>
        <a:bodyPr/>
        <a:lstStyle/>
        <a:p>
          <a:endParaRPr lang="ru-RU"/>
        </a:p>
      </dgm:t>
    </dgm:pt>
    <dgm:pt modelId="{CD4F6CEE-3BFB-4BCA-80AC-D383CCB58598}" type="sibTrans" cxnId="{C19FD143-7E83-4BD9-ACFE-7F702A0BB9B9}">
      <dgm:prSet/>
      <dgm:spPr/>
      <dgm:t>
        <a:bodyPr/>
        <a:lstStyle/>
        <a:p>
          <a:endParaRPr lang="ru-RU"/>
        </a:p>
      </dgm:t>
    </dgm:pt>
    <dgm:pt modelId="{423E465F-3444-46F6-AC5F-87D770013CB6}">
      <dgm:prSet phldrT="[Текст]" custT="1"/>
      <dgm:spPr/>
      <dgm:t>
        <a:bodyPr/>
        <a:lstStyle/>
        <a:p>
          <a:r>
            <a:rPr lang="ru-RU" sz="1200" b="0" dirty="0" smtClean="0"/>
            <a:t>Разница между полученными и погашенными муниципальным образованием в валюте РФ кредитами кредитных организаций</a:t>
          </a:r>
          <a:endParaRPr lang="ru-RU" sz="1200" b="0" dirty="0"/>
        </a:p>
      </dgm:t>
    </dgm:pt>
    <dgm:pt modelId="{C824717A-24DC-4DA7-B7C7-F497879E40D5}" type="parTrans" cxnId="{53EAC44F-F246-4A9A-97C8-22E5B4014AFC}">
      <dgm:prSet/>
      <dgm:spPr/>
      <dgm:t>
        <a:bodyPr/>
        <a:lstStyle/>
        <a:p>
          <a:endParaRPr lang="ru-RU"/>
        </a:p>
      </dgm:t>
    </dgm:pt>
    <dgm:pt modelId="{4D046256-4DB1-46AB-AC57-EBBC051D875F}" type="sibTrans" cxnId="{53EAC44F-F246-4A9A-97C8-22E5B4014AFC}">
      <dgm:prSet/>
      <dgm:spPr/>
      <dgm:t>
        <a:bodyPr/>
        <a:lstStyle/>
        <a:p>
          <a:endParaRPr lang="ru-RU"/>
        </a:p>
      </dgm:t>
    </dgm:pt>
    <dgm:pt modelId="{A0CA14AB-7A80-42B0-85A3-1E48323DFDFE}" type="pres">
      <dgm:prSet presAssocID="{9943B961-233C-463F-B074-D262CF4F7A5F}" presName="Name0" presStyleCnt="0">
        <dgm:presLayoutVars>
          <dgm:dir/>
          <dgm:animLvl val="lvl"/>
          <dgm:resizeHandles val="exact"/>
        </dgm:presLayoutVars>
      </dgm:prSet>
      <dgm:spPr/>
      <dgm:t>
        <a:bodyPr/>
        <a:lstStyle/>
        <a:p>
          <a:endParaRPr lang="ru-RU"/>
        </a:p>
      </dgm:t>
    </dgm:pt>
    <dgm:pt modelId="{DADFB145-A684-4BF5-ADB6-D1999CCEDAF4}" type="pres">
      <dgm:prSet presAssocID="{74F8A36B-8DDD-43A0-869B-DA10F7C47604}" presName="linNode" presStyleCnt="0"/>
      <dgm:spPr/>
    </dgm:pt>
    <dgm:pt modelId="{04BCFA79-43D0-4D84-902D-317698A7DE6E}" type="pres">
      <dgm:prSet presAssocID="{74F8A36B-8DDD-43A0-869B-DA10F7C47604}" presName="parentText" presStyleLbl="node1" presStyleIdx="0" presStyleCnt="1" custScaleX="49391" custLinFactNeighborY="-49">
        <dgm:presLayoutVars>
          <dgm:chMax val="1"/>
          <dgm:bulletEnabled val="1"/>
        </dgm:presLayoutVars>
      </dgm:prSet>
      <dgm:spPr/>
      <dgm:t>
        <a:bodyPr/>
        <a:lstStyle/>
        <a:p>
          <a:endParaRPr lang="ru-RU"/>
        </a:p>
      </dgm:t>
    </dgm:pt>
    <dgm:pt modelId="{8F047B83-2C03-4562-92EB-152B185705DC}" type="pres">
      <dgm:prSet presAssocID="{74F8A36B-8DDD-43A0-869B-DA10F7C47604}" presName="descendantText" presStyleLbl="alignAccFollowNode1" presStyleIdx="0" presStyleCnt="1" custScaleX="162458">
        <dgm:presLayoutVars>
          <dgm:bulletEnabled val="1"/>
        </dgm:presLayoutVars>
      </dgm:prSet>
      <dgm:spPr/>
      <dgm:t>
        <a:bodyPr/>
        <a:lstStyle/>
        <a:p>
          <a:endParaRPr lang="ru-RU"/>
        </a:p>
      </dgm:t>
    </dgm:pt>
  </dgm:ptLst>
  <dgm:cxnLst>
    <dgm:cxn modelId="{53EAC44F-F246-4A9A-97C8-22E5B4014AFC}" srcId="{74F8A36B-8DDD-43A0-869B-DA10F7C47604}" destId="{423E465F-3444-46F6-AC5F-87D770013CB6}" srcOrd="2" destOrd="0" parTransId="{C824717A-24DC-4DA7-B7C7-F497879E40D5}" sibTransId="{4D046256-4DB1-46AB-AC57-EBBC051D875F}"/>
    <dgm:cxn modelId="{FEDF0BD9-0C10-4C56-80E3-28B0140FB8E4}" type="presOf" srcId="{CCEE71DB-32A3-4793-900E-DFEC4C5E90B4}" destId="{8F047B83-2C03-4562-92EB-152B185705DC}" srcOrd="0" destOrd="1" presId="urn:microsoft.com/office/officeart/2005/8/layout/vList5"/>
    <dgm:cxn modelId="{D9770B0F-7622-4644-8D6A-0CB13A263F83}" type="presOf" srcId="{74F8A36B-8DDD-43A0-869B-DA10F7C47604}" destId="{04BCFA79-43D0-4D84-902D-317698A7DE6E}" srcOrd="0" destOrd="0" presId="urn:microsoft.com/office/officeart/2005/8/layout/vList5"/>
    <dgm:cxn modelId="{ECDB2C2C-55E7-47B7-8537-12AC58447018}" srcId="{9943B961-233C-463F-B074-D262CF4F7A5F}" destId="{74F8A36B-8DDD-43A0-869B-DA10F7C47604}" srcOrd="0" destOrd="0" parTransId="{497149FC-DD11-43DF-8FC2-435E24EB1D60}" sibTransId="{97BBD0E1-C6E9-401B-8F69-8EAC9825E34F}"/>
    <dgm:cxn modelId="{3236DF3B-3B1B-49BF-9464-BA393AC6C326}" type="presOf" srcId="{99FAD373-A980-4276-A870-EE85217B9A04}" destId="{8F047B83-2C03-4562-92EB-152B185705DC}" srcOrd="0" destOrd="0" presId="urn:microsoft.com/office/officeart/2005/8/layout/vList5"/>
    <dgm:cxn modelId="{539C37E7-905F-4D20-A12F-2B6869FF0DAB}" type="presOf" srcId="{9943B961-233C-463F-B074-D262CF4F7A5F}" destId="{A0CA14AB-7A80-42B0-85A3-1E48323DFDFE}" srcOrd="0" destOrd="0" presId="urn:microsoft.com/office/officeart/2005/8/layout/vList5"/>
    <dgm:cxn modelId="{4E99AF95-A52C-4E78-9FA8-18166AE7472C}" srcId="{74F8A36B-8DDD-43A0-869B-DA10F7C47604}" destId="{99FAD373-A980-4276-A870-EE85217B9A04}" srcOrd="0" destOrd="0" parTransId="{CDE106A0-CD0E-4D42-A87A-7D6354C68BAB}" sibTransId="{7F879647-F709-4779-8407-D4A87EDE670D}"/>
    <dgm:cxn modelId="{869907F5-1621-4C70-A98A-4ED557D41AF5}" type="presOf" srcId="{423E465F-3444-46F6-AC5F-87D770013CB6}" destId="{8F047B83-2C03-4562-92EB-152B185705DC}" srcOrd="0" destOrd="2" presId="urn:microsoft.com/office/officeart/2005/8/layout/vList5"/>
    <dgm:cxn modelId="{C19FD143-7E83-4BD9-ACFE-7F702A0BB9B9}" srcId="{74F8A36B-8DDD-43A0-869B-DA10F7C47604}" destId="{CCEE71DB-32A3-4793-900E-DFEC4C5E90B4}" srcOrd="1" destOrd="0" parTransId="{A596833A-EFA4-43F3-B9C9-0FE664C46F8A}" sibTransId="{CD4F6CEE-3BFB-4BCA-80AC-D383CCB58598}"/>
    <dgm:cxn modelId="{A711405A-D9ED-42EC-987C-E933C0F998AD}" type="presParOf" srcId="{A0CA14AB-7A80-42B0-85A3-1E48323DFDFE}" destId="{DADFB145-A684-4BF5-ADB6-D1999CCEDAF4}" srcOrd="0" destOrd="0" presId="urn:microsoft.com/office/officeart/2005/8/layout/vList5"/>
    <dgm:cxn modelId="{1DB695E2-FC4A-41D2-A9C6-6BCA018066AB}" type="presParOf" srcId="{DADFB145-A684-4BF5-ADB6-D1999CCEDAF4}" destId="{04BCFA79-43D0-4D84-902D-317698A7DE6E}" srcOrd="0" destOrd="0" presId="urn:microsoft.com/office/officeart/2005/8/layout/vList5"/>
    <dgm:cxn modelId="{7DDCFF67-046F-4589-B958-26214D44D4A3}" type="presParOf" srcId="{DADFB145-A684-4BF5-ADB6-D1999CCEDAF4}" destId="{8F047B83-2C03-4562-92EB-152B185705DC}" srcOrd="1"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9B39016C-500E-4893-8C33-F4B6F4EF07E5}" type="doc">
      <dgm:prSet loTypeId="urn:microsoft.com/office/officeart/2005/8/layout/funnel1" loCatId="process" qsTypeId="urn:microsoft.com/office/officeart/2005/8/quickstyle/3d3" qsCatId="3D" csTypeId="urn:microsoft.com/office/officeart/2005/8/colors/colorful2" csCatId="colorful" phldr="1"/>
      <dgm:spPr/>
      <dgm:t>
        <a:bodyPr/>
        <a:lstStyle/>
        <a:p>
          <a:endParaRPr lang="ru-RU"/>
        </a:p>
      </dgm:t>
    </dgm:pt>
    <dgm:pt modelId="{71D5FF64-FCDF-459F-9D67-274BDB824E5B}">
      <dgm:prSet phldrT="[Текст]"/>
      <dgm:spPr/>
      <dgm:t>
        <a:bodyPr/>
        <a:lstStyle/>
        <a:p>
          <a:r>
            <a:rPr lang="ru-RU" dirty="0" smtClean="0"/>
            <a:t>Неналоговые доходы</a:t>
          </a:r>
          <a:endParaRPr lang="ru-RU" dirty="0"/>
        </a:p>
      </dgm:t>
    </dgm:pt>
    <dgm:pt modelId="{C229E3A8-9DEA-4EBD-8BA6-785DF9B47947}" type="parTrans" cxnId="{D35E756F-9AE1-4753-A272-FD0F0BE4A42E}">
      <dgm:prSet/>
      <dgm:spPr/>
      <dgm:t>
        <a:bodyPr/>
        <a:lstStyle/>
        <a:p>
          <a:endParaRPr lang="ru-RU"/>
        </a:p>
      </dgm:t>
    </dgm:pt>
    <dgm:pt modelId="{79C9CC9C-98B7-429F-8E21-4F732328F60F}" type="sibTrans" cxnId="{D35E756F-9AE1-4753-A272-FD0F0BE4A42E}">
      <dgm:prSet/>
      <dgm:spPr/>
      <dgm:t>
        <a:bodyPr/>
        <a:lstStyle/>
        <a:p>
          <a:endParaRPr lang="ru-RU"/>
        </a:p>
      </dgm:t>
    </dgm:pt>
    <dgm:pt modelId="{9BD2A011-CA8B-41FD-BB27-9855217AEC3B}">
      <dgm:prSet phldrT="[Текст]"/>
      <dgm:spPr/>
      <dgm:t>
        <a:bodyPr/>
        <a:lstStyle/>
        <a:p>
          <a:r>
            <a:rPr lang="ru-RU" dirty="0" smtClean="0"/>
            <a:t>Налоговые доходы</a:t>
          </a:r>
          <a:endParaRPr lang="ru-RU" dirty="0"/>
        </a:p>
      </dgm:t>
    </dgm:pt>
    <dgm:pt modelId="{8C141535-D6CF-48AE-AFAB-619F33F867AA}" type="parTrans" cxnId="{897B9C2B-D8D1-41C2-A867-94A6657E8DD6}">
      <dgm:prSet/>
      <dgm:spPr/>
      <dgm:t>
        <a:bodyPr/>
        <a:lstStyle/>
        <a:p>
          <a:endParaRPr lang="ru-RU"/>
        </a:p>
      </dgm:t>
    </dgm:pt>
    <dgm:pt modelId="{F6B68AD0-93EF-4380-A14C-6A018BD83077}" type="sibTrans" cxnId="{897B9C2B-D8D1-41C2-A867-94A6657E8DD6}">
      <dgm:prSet/>
      <dgm:spPr/>
      <dgm:t>
        <a:bodyPr/>
        <a:lstStyle/>
        <a:p>
          <a:endParaRPr lang="ru-RU"/>
        </a:p>
      </dgm:t>
    </dgm:pt>
    <dgm:pt modelId="{38820B12-E283-4AC8-BC50-3AA6B1B57C72}">
      <dgm:prSet phldrT="[Текст]"/>
      <dgm:spPr/>
      <dgm:t>
        <a:bodyPr/>
        <a:lstStyle/>
        <a:p>
          <a:r>
            <a:rPr lang="ru-RU" dirty="0" smtClean="0"/>
            <a:t>Безвозмездные поступления</a:t>
          </a:r>
          <a:endParaRPr lang="ru-RU" dirty="0"/>
        </a:p>
      </dgm:t>
    </dgm:pt>
    <dgm:pt modelId="{66C9F615-2A83-4CFF-BCA0-E6F71F2FDC25}" type="parTrans" cxnId="{748690FE-3207-4907-95FA-BCD4785C363D}">
      <dgm:prSet/>
      <dgm:spPr/>
      <dgm:t>
        <a:bodyPr/>
        <a:lstStyle/>
        <a:p>
          <a:endParaRPr lang="ru-RU"/>
        </a:p>
      </dgm:t>
    </dgm:pt>
    <dgm:pt modelId="{8495CB89-D4F9-4EF7-8B6C-7320993CB0CB}" type="sibTrans" cxnId="{748690FE-3207-4907-95FA-BCD4785C363D}">
      <dgm:prSet/>
      <dgm:spPr/>
      <dgm:t>
        <a:bodyPr/>
        <a:lstStyle/>
        <a:p>
          <a:endParaRPr lang="ru-RU"/>
        </a:p>
      </dgm:t>
    </dgm:pt>
    <dgm:pt modelId="{4A852E3F-23D7-4D85-BD59-D9E19DD7A0DF}">
      <dgm:prSet phldrT="[Текст]"/>
      <dgm:spPr/>
      <dgm:t>
        <a:bodyPr/>
        <a:lstStyle/>
        <a:p>
          <a:r>
            <a:rPr lang="ru-RU" dirty="0" smtClean="0"/>
            <a:t>Доходы бюджета</a:t>
          </a:r>
          <a:endParaRPr lang="ru-RU" dirty="0"/>
        </a:p>
      </dgm:t>
    </dgm:pt>
    <dgm:pt modelId="{5678B906-2839-430E-8855-5C52C0FEDCEA}" type="parTrans" cxnId="{CE2AA9AE-F304-4F80-8356-53618E0F54C7}">
      <dgm:prSet/>
      <dgm:spPr/>
      <dgm:t>
        <a:bodyPr/>
        <a:lstStyle/>
        <a:p>
          <a:endParaRPr lang="ru-RU"/>
        </a:p>
      </dgm:t>
    </dgm:pt>
    <dgm:pt modelId="{2C4003B7-DC0A-47B3-9453-1908816F5719}" type="sibTrans" cxnId="{CE2AA9AE-F304-4F80-8356-53618E0F54C7}">
      <dgm:prSet/>
      <dgm:spPr/>
      <dgm:t>
        <a:bodyPr/>
        <a:lstStyle/>
        <a:p>
          <a:endParaRPr lang="ru-RU"/>
        </a:p>
      </dgm:t>
    </dgm:pt>
    <dgm:pt modelId="{F1AA06CD-6270-4D5D-987E-6448C24A6AEE}" type="pres">
      <dgm:prSet presAssocID="{9B39016C-500E-4893-8C33-F4B6F4EF07E5}" presName="Name0" presStyleCnt="0">
        <dgm:presLayoutVars>
          <dgm:chMax val="4"/>
          <dgm:resizeHandles val="exact"/>
        </dgm:presLayoutVars>
      </dgm:prSet>
      <dgm:spPr/>
      <dgm:t>
        <a:bodyPr/>
        <a:lstStyle/>
        <a:p>
          <a:endParaRPr lang="ru-RU"/>
        </a:p>
      </dgm:t>
    </dgm:pt>
    <dgm:pt modelId="{6368BD1C-3866-4733-92F1-1CC14D35A1D1}" type="pres">
      <dgm:prSet presAssocID="{9B39016C-500E-4893-8C33-F4B6F4EF07E5}" presName="ellipse" presStyleLbl="trBgShp" presStyleIdx="0" presStyleCnt="1"/>
      <dgm:spPr/>
    </dgm:pt>
    <dgm:pt modelId="{3D5B5DA9-7F65-4F1D-B498-B82886556134}" type="pres">
      <dgm:prSet presAssocID="{9B39016C-500E-4893-8C33-F4B6F4EF07E5}" presName="arrow1" presStyleLbl="fgShp" presStyleIdx="0" presStyleCnt="1"/>
      <dgm:spPr/>
    </dgm:pt>
    <dgm:pt modelId="{A661EA13-6936-4B7D-A75B-533A6E650E90}" type="pres">
      <dgm:prSet presAssocID="{9B39016C-500E-4893-8C33-F4B6F4EF07E5}" presName="rectangle" presStyleLbl="revTx" presStyleIdx="0" presStyleCnt="1">
        <dgm:presLayoutVars>
          <dgm:bulletEnabled val="1"/>
        </dgm:presLayoutVars>
      </dgm:prSet>
      <dgm:spPr/>
      <dgm:t>
        <a:bodyPr/>
        <a:lstStyle/>
        <a:p>
          <a:endParaRPr lang="ru-RU"/>
        </a:p>
      </dgm:t>
    </dgm:pt>
    <dgm:pt modelId="{C49AD096-8C0C-44AA-B628-F0A34333F822}" type="pres">
      <dgm:prSet presAssocID="{9BD2A011-CA8B-41FD-BB27-9855217AEC3B}" presName="item1" presStyleLbl="node1" presStyleIdx="0" presStyleCnt="3">
        <dgm:presLayoutVars>
          <dgm:bulletEnabled val="1"/>
        </dgm:presLayoutVars>
      </dgm:prSet>
      <dgm:spPr/>
      <dgm:t>
        <a:bodyPr/>
        <a:lstStyle/>
        <a:p>
          <a:endParaRPr lang="ru-RU"/>
        </a:p>
      </dgm:t>
    </dgm:pt>
    <dgm:pt modelId="{CCF80DB9-A0B3-4F54-916C-D73A65CDD275}" type="pres">
      <dgm:prSet presAssocID="{38820B12-E283-4AC8-BC50-3AA6B1B57C72}" presName="item2" presStyleLbl="node1" presStyleIdx="1" presStyleCnt="3" custLinFactNeighborX="696" custLinFactNeighborY="-9166">
        <dgm:presLayoutVars>
          <dgm:bulletEnabled val="1"/>
        </dgm:presLayoutVars>
      </dgm:prSet>
      <dgm:spPr/>
      <dgm:t>
        <a:bodyPr/>
        <a:lstStyle/>
        <a:p>
          <a:endParaRPr lang="ru-RU"/>
        </a:p>
      </dgm:t>
    </dgm:pt>
    <dgm:pt modelId="{3F597645-9E2F-4CDD-9A90-FF30BD728AC5}" type="pres">
      <dgm:prSet presAssocID="{4A852E3F-23D7-4D85-BD59-D9E19DD7A0DF}" presName="item3" presStyleLbl="node1" presStyleIdx="2" presStyleCnt="3" custLinFactNeighborX="4724" custLinFactNeighborY="-9989">
        <dgm:presLayoutVars>
          <dgm:bulletEnabled val="1"/>
        </dgm:presLayoutVars>
      </dgm:prSet>
      <dgm:spPr/>
      <dgm:t>
        <a:bodyPr/>
        <a:lstStyle/>
        <a:p>
          <a:endParaRPr lang="ru-RU"/>
        </a:p>
      </dgm:t>
    </dgm:pt>
    <dgm:pt modelId="{32851A9A-CC7F-4107-B6B1-EEC1F3371C2D}" type="pres">
      <dgm:prSet presAssocID="{9B39016C-500E-4893-8C33-F4B6F4EF07E5}" presName="funnel" presStyleLbl="trAlignAcc1" presStyleIdx="0" presStyleCnt="1" custLinFactNeighborX="1785" custLinFactNeighborY="-4800"/>
      <dgm:spPr/>
    </dgm:pt>
  </dgm:ptLst>
  <dgm:cxnLst>
    <dgm:cxn modelId="{F1BE6AE5-61B9-4FBD-BB6F-C10226FEF1F5}" type="presOf" srcId="{9BD2A011-CA8B-41FD-BB27-9855217AEC3B}" destId="{CCF80DB9-A0B3-4F54-916C-D73A65CDD275}" srcOrd="0" destOrd="0" presId="urn:microsoft.com/office/officeart/2005/8/layout/funnel1"/>
    <dgm:cxn modelId="{6274B501-3A4A-4198-8E70-1A84DAA9D725}" type="presOf" srcId="{71D5FF64-FCDF-459F-9D67-274BDB824E5B}" destId="{3F597645-9E2F-4CDD-9A90-FF30BD728AC5}" srcOrd="0" destOrd="0" presId="urn:microsoft.com/office/officeart/2005/8/layout/funnel1"/>
    <dgm:cxn modelId="{897B9C2B-D8D1-41C2-A867-94A6657E8DD6}" srcId="{9B39016C-500E-4893-8C33-F4B6F4EF07E5}" destId="{9BD2A011-CA8B-41FD-BB27-9855217AEC3B}" srcOrd="1" destOrd="0" parTransId="{8C141535-D6CF-48AE-AFAB-619F33F867AA}" sibTransId="{F6B68AD0-93EF-4380-A14C-6A018BD83077}"/>
    <dgm:cxn modelId="{76C24F21-2D5C-4384-B1CB-8EF922C59FB8}" type="presOf" srcId="{4A852E3F-23D7-4D85-BD59-D9E19DD7A0DF}" destId="{A661EA13-6936-4B7D-A75B-533A6E650E90}" srcOrd="0" destOrd="0" presId="urn:microsoft.com/office/officeart/2005/8/layout/funnel1"/>
    <dgm:cxn modelId="{748690FE-3207-4907-95FA-BCD4785C363D}" srcId="{9B39016C-500E-4893-8C33-F4B6F4EF07E5}" destId="{38820B12-E283-4AC8-BC50-3AA6B1B57C72}" srcOrd="2" destOrd="0" parTransId="{66C9F615-2A83-4CFF-BCA0-E6F71F2FDC25}" sibTransId="{8495CB89-D4F9-4EF7-8B6C-7320993CB0CB}"/>
    <dgm:cxn modelId="{85C0DD37-C774-4F27-AD12-AFCC36A07192}" type="presOf" srcId="{9B39016C-500E-4893-8C33-F4B6F4EF07E5}" destId="{F1AA06CD-6270-4D5D-987E-6448C24A6AEE}" srcOrd="0" destOrd="0" presId="urn:microsoft.com/office/officeart/2005/8/layout/funnel1"/>
    <dgm:cxn modelId="{D35E756F-9AE1-4753-A272-FD0F0BE4A42E}" srcId="{9B39016C-500E-4893-8C33-F4B6F4EF07E5}" destId="{71D5FF64-FCDF-459F-9D67-274BDB824E5B}" srcOrd="0" destOrd="0" parTransId="{C229E3A8-9DEA-4EBD-8BA6-785DF9B47947}" sibTransId="{79C9CC9C-98B7-429F-8E21-4F732328F60F}"/>
    <dgm:cxn modelId="{CE2AA9AE-F304-4F80-8356-53618E0F54C7}" srcId="{9B39016C-500E-4893-8C33-F4B6F4EF07E5}" destId="{4A852E3F-23D7-4D85-BD59-D9E19DD7A0DF}" srcOrd="3" destOrd="0" parTransId="{5678B906-2839-430E-8855-5C52C0FEDCEA}" sibTransId="{2C4003B7-DC0A-47B3-9453-1908816F5719}"/>
    <dgm:cxn modelId="{A9AA4ECB-7714-4CBB-AC14-922BADCF2488}" type="presOf" srcId="{38820B12-E283-4AC8-BC50-3AA6B1B57C72}" destId="{C49AD096-8C0C-44AA-B628-F0A34333F822}" srcOrd="0" destOrd="0" presId="urn:microsoft.com/office/officeart/2005/8/layout/funnel1"/>
    <dgm:cxn modelId="{9C2FADDB-EE49-4D5F-9227-3B33F3A2637A}" type="presParOf" srcId="{F1AA06CD-6270-4D5D-987E-6448C24A6AEE}" destId="{6368BD1C-3866-4733-92F1-1CC14D35A1D1}" srcOrd="0" destOrd="0" presId="urn:microsoft.com/office/officeart/2005/8/layout/funnel1"/>
    <dgm:cxn modelId="{9D4DBC64-A6D0-4E21-BA6A-D399A13A00C3}" type="presParOf" srcId="{F1AA06CD-6270-4D5D-987E-6448C24A6AEE}" destId="{3D5B5DA9-7F65-4F1D-B498-B82886556134}" srcOrd="1" destOrd="0" presId="urn:microsoft.com/office/officeart/2005/8/layout/funnel1"/>
    <dgm:cxn modelId="{7D24A854-667C-4F04-BFD0-18F662EA9D55}" type="presParOf" srcId="{F1AA06CD-6270-4D5D-987E-6448C24A6AEE}" destId="{A661EA13-6936-4B7D-A75B-533A6E650E90}" srcOrd="2" destOrd="0" presId="urn:microsoft.com/office/officeart/2005/8/layout/funnel1"/>
    <dgm:cxn modelId="{86BBC67C-5547-48A2-84D9-D66AD4128137}" type="presParOf" srcId="{F1AA06CD-6270-4D5D-987E-6448C24A6AEE}" destId="{C49AD096-8C0C-44AA-B628-F0A34333F822}" srcOrd="3" destOrd="0" presId="urn:microsoft.com/office/officeart/2005/8/layout/funnel1"/>
    <dgm:cxn modelId="{42B7EB87-70C2-4FAE-8C1E-1DB28B70AA20}" type="presParOf" srcId="{F1AA06CD-6270-4D5D-987E-6448C24A6AEE}" destId="{CCF80DB9-A0B3-4F54-916C-D73A65CDD275}" srcOrd="4" destOrd="0" presId="urn:microsoft.com/office/officeart/2005/8/layout/funnel1"/>
    <dgm:cxn modelId="{87B45435-5826-4B6C-B256-EA2791B9F2B7}" type="presParOf" srcId="{F1AA06CD-6270-4D5D-987E-6448C24A6AEE}" destId="{3F597645-9E2F-4CDD-9A90-FF30BD728AC5}" srcOrd="5" destOrd="0" presId="urn:microsoft.com/office/officeart/2005/8/layout/funnel1"/>
    <dgm:cxn modelId="{8FB841AB-1F54-47FD-B1A1-4DC367905036}" type="presParOf" srcId="{F1AA06CD-6270-4D5D-987E-6448C24A6AEE}" destId="{32851A9A-CC7F-4107-B6B1-EEC1F3371C2D}" srcOrd="6" destOrd="0" presId="urn:microsoft.com/office/officeart/2005/8/layout/funnel1"/>
  </dgm:cxnLst>
  <dgm:bg/>
  <dgm:whole/>
</dgm:dataModel>
</file>

<file path=ppt/diagrams/data13.xml><?xml version="1.0" encoding="utf-8"?>
<dgm:dataModel xmlns:dgm="http://schemas.openxmlformats.org/drawingml/2006/diagram" xmlns:a="http://schemas.openxmlformats.org/drawingml/2006/main">
  <dgm:ptLst>
    <dgm:pt modelId="{26DF9C06-FDD9-428D-9FF2-A5A7D74953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93A8ED53-F710-4CBB-8B5F-5EF757B39074}">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Налог на доходы физических лиц</a:t>
          </a:r>
          <a:endParaRPr lang="ru-RU" sz="1100" dirty="0"/>
        </a:p>
      </dgm:t>
    </dgm:pt>
    <dgm:pt modelId="{9F821F0D-641D-4976-96B7-16711B4CC2AB}" type="parTrans" cxnId="{E4308DF5-16B7-4C32-982C-BABA1A9E5D72}">
      <dgm:prSet/>
      <dgm:spPr/>
      <dgm:t>
        <a:bodyPr/>
        <a:lstStyle/>
        <a:p>
          <a:endParaRPr lang="ru-RU" sz="1100"/>
        </a:p>
      </dgm:t>
    </dgm:pt>
    <dgm:pt modelId="{37F38C1C-DE70-4006-AC99-E9F4C95CEF3D}" type="sibTrans" cxnId="{E4308DF5-16B7-4C32-982C-BABA1A9E5D72}">
      <dgm:prSet/>
      <dgm:spPr/>
      <dgm:t>
        <a:bodyPr/>
        <a:lstStyle/>
        <a:p>
          <a:endParaRPr lang="ru-RU" sz="1100"/>
        </a:p>
      </dgm:t>
    </dgm:pt>
    <dgm:pt modelId="{B8FBA2B2-2686-4FAE-973E-43711A533EA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Акцизы по подакцизным товарам (продукции), производимым на территории Российской Федерации</a:t>
          </a:r>
          <a:endParaRPr lang="ru-RU" sz="1100" dirty="0"/>
        </a:p>
      </dgm:t>
    </dgm:pt>
    <dgm:pt modelId="{F8CD54BE-A509-43AD-92C7-50EE6F32EC32}" type="parTrans" cxnId="{9C496C09-2488-405E-8A63-3CF670DA9FF1}">
      <dgm:prSet/>
      <dgm:spPr/>
      <dgm:t>
        <a:bodyPr/>
        <a:lstStyle/>
        <a:p>
          <a:endParaRPr lang="ru-RU" sz="1100"/>
        </a:p>
      </dgm:t>
    </dgm:pt>
    <dgm:pt modelId="{92CF21EE-A899-4730-9C9D-6056B1F9AF74}" type="sibTrans" cxnId="{9C496C09-2488-405E-8A63-3CF670DA9FF1}">
      <dgm:prSet/>
      <dgm:spPr/>
      <dgm:t>
        <a:bodyPr/>
        <a:lstStyle/>
        <a:p>
          <a:endParaRPr lang="ru-RU" sz="1100"/>
        </a:p>
      </dgm:t>
    </dgm:pt>
    <dgm:pt modelId="{FDD3D97F-DB02-450D-A551-5B64DAEF9ACB}">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Налог, взимаемый в связи с применением упрощенной системы налогообложения</a:t>
          </a:r>
          <a:endParaRPr lang="ru-RU" sz="1100" dirty="0"/>
        </a:p>
      </dgm:t>
    </dgm:pt>
    <dgm:pt modelId="{64476501-E957-4B26-A17D-19148DAC910B}" type="parTrans" cxnId="{08A3E060-FE7B-4BDE-9180-0746B88A9D7A}">
      <dgm:prSet/>
      <dgm:spPr/>
      <dgm:t>
        <a:bodyPr/>
        <a:lstStyle/>
        <a:p>
          <a:endParaRPr lang="ru-RU" sz="1100"/>
        </a:p>
      </dgm:t>
    </dgm:pt>
    <dgm:pt modelId="{54ABA0C8-A67E-4CDE-B40A-A90BD9CB32DE}" type="sibTrans" cxnId="{08A3E060-FE7B-4BDE-9180-0746B88A9D7A}">
      <dgm:prSet/>
      <dgm:spPr/>
      <dgm:t>
        <a:bodyPr/>
        <a:lstStyle/>
        <a:p>
          <a:endParaRPr lang="ru-RU" sz="1100"/>
        </a:p>
      </dgm:t>
    </dgm:pt>
    <dgm:pt modelId="{FFDF3CF3-A966-4DA9-A3F5-D2322FC481E9}">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Единый сельскохозяйственный налог</a:t>
          </a:r>
          <a:endParaRPr lang="ru-RU" sz="1100" dirty="0"/>
        </a:p>
      </dgm:t>
    </dgm:pt>
    <dgm:pt modelId="{1EA093B6-3CC5-4EBA-9C64-4C40E28CD3E7}" type="parTrans" cxnId="{3C46A2DE-8195-4801-B6E5-8C887CDC21F1}">
      <dgm:prSet/>
      <dgm:spPr/>
      <dgm:t>
        <a:bodyPr/>
        <a:lstStyle/>
        <a:p>
          <a:endParaRPr lang="ru-RU"/>
        </a:p>
      </dgm:t>
    </dgm:pt>
    <dgm:pt modelId="{C71BCF80-45F1-4006-8599-EBDA55E82B59}" type="sibTrans" cxnId="{3C46A2DE-8195-4801-B6E5-8C887CDC21F1}">
      <dgm:prSet/>
      <dgm:spPr/>
      <dgm:t>
        <a:bodyPr/>
        <a:lstStyle/>
        <a:p>
          <a:endParaRPr lang="ru-RU"/>
        </a:p>
      </dgm:t>
    </dgm:pt>
    <dgm:pt modelId="{1F00504B-74C0-4D7D-9EF4-7BB1AC6BE3F5}">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Налог, взимаемый в связи с применением патентной системы налогообложения</a:t>
          </a:r>
          <a:endParaRPr lang="ru-RU" sz="1100" dirty="0"/>
        </a:p>
      </dgm:t>
    </dgm:pt>
    <dgm:pt modelId="{7F8F66C7-A5D6-4810-B575-EB7F85F82E75}" type="parTrans" cxnId="{E5BEB121-82C5-46B0-B6BF-531B33B9A48E}">
      <dgm:prSet/>
      <dgm:spPr/>
      <dgm:t>
        <a:bodyPr/>
        <a:lstStyle/>
        <a:p>
          <a:endParaRPr lang="ru-RU"/>
        </a:p>
      </dgm:t>
    </dgm:pt>
    <dgm:pt modelId="{61445839-B472-4FFE-A7FC-E18D294A3839}" type="sibTrans" cxnId="{E5BEB121-82C5-46B0-B6BF-531B33B9A48E}">
      <dgm:prSet/>
      <dgm:spPr/>
      <dgm:t>
        <a:bodyPr/>
        <a:lstStyle/>
        <a:p>
          <a:endParaRPr lang="ru-RU"/>
        </a:p>
      </dgm:t>
    </dgm:pt>
    <dgm:pt modelId="{6D4AE54B-6BBB-471D-8E14-33C5F0831555}">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Государственная пошлина</a:t>
          </a:r>
          <a:endParaRPr lang="ru-RU" sz="1100" dirty="0"/>
        </a:p>
      </dgm:t>
    </dgm:pt>
    <dgm:pt modelId="{19E85BED-E0F8-40B3-AC3E-B444ECF5CB5E}" type="parTrans" cxnId="{5D2A493F-2F5D-408F-A74E-05F237CD6882}">
      <dgm:prSet/>
      <dgm:spPr/>
      <dgm:t>
        <a:bodyPr/>
        <a:lstStyle/>
        <a:p>
          <a:endParaRPr lang="ru-RU"/>
        </a:p>
      </dgm:t>
    </dgm:pt>
    <dgm:pt modelId="{B39E99A5-8EA0-4560-B998-08C7282525EE}" type="sibTrans" cxnId="{5D2A493F-2F5D-408F-A74E-05F237CD6882}">
      <dgm:prSet/>
      <dgm:spPr/>
      <dgm:t>
        <a:bodyPr/>
        <a:lstStyle/>
        <a:p>
          <a:endParaRPr lang="ru-RU"/>
        </a:p>
      </dgm:t>
    </dgm:pt>
    <dgm:pt modelId="{37FAAA7B-19EB-4AE8-9BE5-6B13155F9B63}" type="pres">
      <dgm:prSet presAssocID="{26DF9C06-FDD9-428D-9FF2-A5A7D749538B}" presName="linear" presStyleCnt="0">
        <dgm:presLayoutVars>
          <dgm:dir/>
          <dgm:animLvl val="lvl"/>
          <dgm:resizeHandles val="exact"/>
        </dgm:presLayoutVars>
      </dgm:prSet>
      <dgm:spPr/>
      <dgm:t>
        <a:bodyPr/>
        <a:lstStyle/>
        <a:p>
          <a:endParaRPr lang="ru-RU"/>
        </a:p>
      </dgm:t>
    </dgm:pt>
    <dgm:pt modelId="{AAF6702E-E16E-45DF-A7D0-EFAB59118078}" type="pres">
      <dgm:prSet presAssocID="{93A8ED53-F710-4CBB-8B5F-5EF757B39074}" presName="parentLin" presStyleCnt="0"/>
      <dgm:spPr/>
    </dgm:pt>
    <dgm:pt modelId="{2DE19A18-3379-4BBD-9794-7D18B1E5FAAC}" type="pres">
      <dgm:prSet presAssocID="{93A8ED53-F710-4CBB-8B5F-5EF757B39074}" presName="parentLeftMargin" presStyleLbl="node1" presStyleIdx="0" presStyleCnt="6"/>
      <dgm:spPr/>
      <dgm:t>
        <a:bodyPr/>
        <a:lstStyle/>
        <a:p>
          <a:endParaRPr lang="ru-RU"/>
        </a:p>
      </dgm:t>
    </dgm:pt>
    <dgm:pt modelId="{23724D35-D76D-4E9D-8540-80915869721A}" type="pres">
      <dgm:prSet presAssocID="{93A8ED53-F710-4CBB-8B5F-5EF757B39074}" presName="parentText" presStyleLbl="node1" presStyleIdx="0" presStyleCnt="6" custScaleY="60865">
        <dgm:presLayoutVars>
          <dgm:chMax val="0"/>
          <dgm:bulletEnabled val="1"/>
        </dgm:presLayoutVars>
      </dgm:prSet>
      <dgm:spPr/>
      <dgm:t>
        <a:bodyPr/>
        <a:lstStyle/>
        <a:p>
          <a:endParaRPr lang="ru-RU"/>
        </a:p>
      </dgm:t>
    </dgm:pt>
    <dgm:pt modelId="{0441DE19-F48D-436A-9632-9B865C52BB0B}" type="pres">
      <dgm:prSet presAssocID="{93A8ED53-F710-4CBB-8B5F-5EF757B39074}" presName="negativeSpace" presStyleCnt="0"/>
      <dgm:spPr/>
    </dgm:pt>
    <dgm:pt modelId="{588E314F-79C0-4E7D-8888-1780E8616F9F}" type="pres">
      <dgm:prSet presAssocID="{93A8ED53-F710-4CBB-8B5F-5EF757B39074}" presName="childText" presStyleLbl="conFgAcc1" presStyleIdx="0" presStyleCnt="6">
        <dgm:presLayoutVars>
          <dgm:bulletEnabled val="1"/>
        </dgm:presLayoutVars>
      </dgm:prSet>
      <dgm:spPr/>
    </dgm:pt>
    <dgm:pt modelId="{17FED378-795A-4F8E-940E-5334E9423ADD}" type="pres">
      <dgm:prSet presAssocID="{37F38C1C-DE70-4006-AC99-E9F4C95CEF3D}" presName="spaceBetweenRectangles" presStyleCnt="0"/>
      <dgm:spPr/>
    </dgm:pt>
    <dgm:pt modelId="{ECF05694-EAE6-4465-B65B-D6060A9C58FA}" type="pres">
      <dgm:prSet presAssocID="{B8FBA2B2-2686-4FAE-973E-43711A533EA3}" presName="parentLin" presStyleCnt="0"/>
      <dgm:spPr/>
    </dgm:pt>
    <dgm:pt modelId="{9390C83E-F13A-4E5F-8036-3C6E7FE0CEFE}" type="pres">
      <dgm:prSet presAssocID="{B8FBA2B2-2686-4FAE-973E-43711A533EA3}" presName="parentLeftMargin" presStyleLbl="node1" presStyleIdx="0" presStyleCnt="6"/>
      <dgm:spPr/>
      <dgm:t>
        <a:bodyPr/>
        <a:lstStyle/>
        <a:p>
          <a:endParaRPr lang="ru-RU"/>
        </a:p>
      </dgm:t>
    </dgm:pt>
    <dgm:pt modelId="{6C73FF1A-3C31-40EF-ACC9-ED2368A6287E}" type="pres">
      <dgm:prSet presAssocID="{B8FBA2B2-2686-4FAE-973E-43711A533EA3}" presName="parentText" presStyleLbl="node1" presStyleIdx="1" presStyleCnt="6">
        <dgm:presLayoutVars>
          <dgm:chMax val="0"/>
          <dgm:bulletEnabled val="1"/>
        </dgm:presLayoutVars>
      </dgm:prSet>
      <dgm:spPr/>
      <dgm:t>
        <a:bodyPr/>
        <a:lstStyle/>
        <a:p>
          <a:endParaRPr lang="ru-RU"/>
        </a:p>
      </dgm:t>
    </dgm:pt>
    <dgm:pt modelId="{82848C87-F620-4CDF-AF65-B3B9FBDE4756}" type="pres">
      <dgm:prSet presAssocID="{B8FBA2B2-2686-4FAE-973E-43711A533EA3}" presName="negativeSpace" presStyleCnt="0"/>
      <dgm:spPr/>
    </dgm:pt>
    <dgm:pt modelId="{7ED14421-9522-42E9-82ED-C32DE79A3FFC}" type="pres">
      <dgm:prSet presAssocID="{B8FBA2B2-2686-4FAE-973E-43711A533EA3}" presName="childText" presStyleLbl="conFgAcc1" presStyleIdx="1" presStyleCnt="6">
        <dgm:presLayoutVars>
          <dgm:bulletEnabled val="1"/>
        </dgm:presLayoutVars>
      </dgm:prSet>
      <dgm:spPr/>
      <dgm:t>
        <a:bodyPr/>
        <a:lstStyle/>
        <a:p>
          <a:endParaRPr lang="ru-RU"/>
        </a:p>
      </dgm:t>
    </dgm:pt>
    <dgm:pt modelId="{4C3FED35-9FA5-46AB-8046-0F8EF3C56A03}" type="pres">
      <dgm:prSet presAssocID="{92CF21EE-A899-4730-9C9D-6056B1F9AF74}" presName="spaceBetweenRectangles" presStyleCnt="0"/>
      <dgm:spPr/>
    </dgm:pt>
    <dgm:pt modelId="{1DF68732-A38E-4B36-8A60-A47B42515294}" type="pres">
      <dgm:prSet presAssocID="{FDD3D97F-DB02-450D-A551-5B64DAEF9ACB}" presName="parentLin" presStyleCnt="0"/>
      <dgm:spPr/>
    </dgm:pt>
    <dgm:pt modelId="{5EBD33F4-C61F-490D-9394-DA6A2F57CF47}" type="pres">
      <dgm:prSet presAssocID="{FDD3D97F-DB02-450D-A551-5B64DAEF9ACB}" presName="parentLeftMargin" presStyleLbl="node1" presStyleIdx="1" presStyleCnt="6"/>
      <dgm:spPr/>
      <dgm:t>
        <a:bodyPr/>
        <a:lstStyle/>
        <a:p>
          <a:endParaRPr lang="ru-RU"/>
        </a:p>
      </dgm:t>
    </dgm:pt>
    <dgm:pt modelId="{5EA9F981-6151-4022-BAB9-90B3BBC3B3A2}" type="pres">
      <dgm:prSet presAssocID="{FDD3D97F-DB02-450D-A551-5B64DAEF9ACB}" presName="parentText" presStyleLbl="node1" presStyleIdx="2" presStyleCnt="6" custLinFactNeighborX="18814" custLinFactNeighborY="-2862">
        <dgm:presLayoutVars>
          <dgm:chMax val="0"/>
          <dgm:bulletEnabled val="1"/>
        </dgm:presLayoutVars>
      </dgm:prSet>
      <dgm:spPr/>
      <dgm:t>
        <a:bodyPr/>
        <a:lstStyle/>
        <a:p>
          <a:endParaRPr lang="ru-RU"/>
        </a:p>
      </dgm:t>
    </dgm:pt>
    <dgm:pt modelId="{EFF87AF0-A47B-4EDF-B0EF-ADDCAE031E7E}" type="pres">
      <dgm:prSet presAssocID="{FDD3D97F-DB02-450D-A551-5B64DAEF9ACB}" presName="negativeSpace" presStyleCnt="0"/>
      <dgm:spPr/>
    </dgm:pt>
    <dgm:pt modelId="{B73CC739-3147-461F-8652-610F0AF5E085}" type="pres">
      <dgm:prSet presAssocID="{FDD3D97F-DB02-450D-A551-5B64DAEF9ACB}" presName="childText" presStyleLbl="conFgAcc1" presStyleIdx="2" presStyleCnt="6" custLinFactNeighborY="-91350">
        <dgm:presLayoutVars>
          <dgm:bulletEnabled val="1"/>
        </dgm:presLayoutVars>
      </dgm:prSet>
      <dgm:spPr/>
    </dgm:pt>
    <dgm:pt modelId="{3E354A48-EAF9-469D-A4B8-69CCA8E516A0}" type="pres">
      <dgm:prSet presAssocID="{54ABA0C8-A67E-4CDE-B40A-A90BD9CB32DE}" presName="spaceBetweenRectangles" presStyleCnt="0"/>
      <dgm:spPr/>
    </dgm:pt>
    <dgm:pt modelId="{D923EE2D-0B36-445A-96E0-C878798E986B}" type="pres">
      <dgm:prSet presAssocID="{FFDF3CF3-A966-4DA9-A3F5-D2322FC481E9}" presName="parentLin" presStyleCnt="0"/>
      <dgm:spPr/>
    </dgm:pt>
    <dgm:pt modelId="{FD7F86BB-F056-43EC-8382-4076B82303BF}" type="pres">
      <dgm:prSet presAssocID="{FFDF3CF3-A966-4DA9-A3F5-D2322FC481E9}" presName="parentLeftMargin" presStyleLbl="node1" presStyleIdx="2" presStyleCnt="6"/>
      <dgm:spPr/>
      <dgm:t>
        <a:bodyPr/>
        <a:lstStyle/>
        <a:p>
          <a:endParaRPr lang="ru-RU"/>
        </a:p>
      </dgm:t>
    </dgm:pt>
    <dgm:pt modelId="{7F74C0EF-DA26-4CC4-9B91-18813323A835}" type="pres">
      <dgm:prSet presAssocID="{FFDF3CF3-A966-4DA9-A3F5-D2322FC481E9}" presName="parentText" presStyleLbl="node1" presStyleIdx="3" presStyleCnt="6" custScaleY="45998">
        <dgm:presLayoutVars>
          <dgm:chMax val="0"/>
          <dgm:bulletEnabled val="1"/>
        </dgm:presLayoutVars>
      </dgm:prSet>
      <dgm:spPr/>
      <dgm:t>
        <a:bodyPr/>
        <a:lstStyle/>
        <a:p>
          <a:endParaRPr lang="ru-RU"/>
        </a:p>
      </dgm:t>
    </dgm:pt>
    <dgm:pt modelId="{6C818420-EC75-4548-B7CD-715119A22ED0}" type="pres">
      <dgm:prSet presAssocID="{FFDF3CF3-A966-4DA9-A3F5-D2322FC481E9}" presName="negativeSpace" presStyleCnt="0"/>
      <dgm:spPr/>
    </dgm:pt>
    <dgm:pt modelId="{831764E2-5BD6-45EE-AD1F-F1703B57F10B}" type="pres">
      <dgm:prSet presAssocID="{FFDF3CF3-A966-4DA9-A3F5-D2322FC481E9}" presName="childText" presStyleLbl="conFgAcc1" presStyleIdx="3" presStyleCnt="6">
        <dgm:presLayoutVars>
          <dgm:bulletEnabled val="1"/>
        </dgm:presLayoutVars>
      </dgm:prSet>
      <dgm:spPr/>
    </dgm:pt>
    <dgm:pt modelId="{C9C482D8-1BE7-444A-AE66-EE00089643B1}" type="pres">
      <dgm:prSet presAssocID="{C71BCF80-45F1-4006-8599-EBDA55E82B59}" presName="spaceBetweenRectangles" presStyleCnt="0"/>
      <dgm:spPr/>
    </dgm:pt>
    <dgm:pt modelId="{3203D884-7535-41BC-8872-4DBCD67C838E}" type="pres">
      <dgm:prSet presAssocID="{1F00504B-74C0-4D7D-9EF4-7BB1AC6BE3F5}" presName="parentLin" presStyleCnt="0"/>
      <dgm:spPr/>
    </dgm:pt>
    <dgm:pt modelId="{AAB6AC0D-98F7-47ED-9918-3807C306EC81}" type="pres">
      <dgm:prSet presAssocID="{1F00504B-74C0-4D7D-9EF4-7BB1AC6BE3F5}" presName="parentLeftMargin" presStyleLbl="node1" presStyleIdx="3" presStyleCnt="6"/>
      <dgm:spPr/>
      <dgm:t>
        <a:bodyPr/>
        <a:lstStyle/>
        <a:p>
          <a:endParaRPr lang="ru-RU"/>
        </a:p>
      </dgm:t>
    </dgm:pt>
    <dgm:pt modelId="{F5F082D6-5C41-4E00-A17B-F538F08C61A0}" type="pres">
      <dgm:prSet presAssocID="{1F00504B-74C0-4D7D-9EF4-7BB1AC6BE3F5}" presName="parentText" presStyleLbl="node1" presStyleIdx="4" presStyleCnt="6" custLinFactNeighborX="18814" custLinFactNeighborY="-2862">
        <dgm:presLayoutVars>
          <dgm:chMax val="0"/>
          <dgm:bulletEnabled val="1"/>
        </dgm:presLayoutVars>
      </dgm:prSet>
      <dgm:spPr/>
      <dgm:t>
        <a:bodyPr/>
        <a:lstStyle/>
        <a:p>
          <a:endParaRPr lang="ru-RU"/>
        </a:p>
      </dgm:t>
    </dgm:pt>
    <dgm:pt modelId="{CF165B9B-F892-42DC-93C0-4A7ADD705945}" type="pres">
      <dgm:prSet presAssocID="{1F00504B-74C0-4D7D-9EF4-7BB1AC6BE3F5}" presName="negativeSpace" presStyleCnt="0"/>
      <dgm:spPr/>
    </dgm:pt>
    <dgm:pt modelId="{4CB7CE8C-A7C5-4205-8986-FE007C4EFCE2}" type="pres">
      <dgm:prSet presAssocID="{1F00504B-74C0-4D7D-9EF4-7BB1AC6BE3F5}" presName="childText" presStyleLbl="conFgAcc1" presStyleIdx="4" presStyleCnt="6" custLinFactNeighborY="-83585">
        <dgm:presLayoutVars>
          <dgm:bulletEnabled val="1"/>
        </dgm:presLayoutVars>
      </dgm:prSet>
      <dgm:spPr/>
    </dgm:pt>
    <dgm:pt modelId="{0E992AF3-E94A-4067-8878-09978E0A1892}" type="pres">
      <dgm:prSet presAssocID="{61445839-B472-4FFE-A7FC-E18D294A3839}" presName="spaceBetweenRectangles" presStyleCnt="0"/>
      <dgm:spPr/>
    </dgm:pt>
    <dgm:pt modelId="{EB7A83EB-04FF-40C5-B9A7-5C07E535FE6A}" type="pres">
      <dgm:prSet presAssocID="{6D4AE54B-6BBB-471D-8E14-33C5F0831555}" presName="parentLin" presStyleCnt="0"/>
      <dgm:spPr/>
    </dgm:pt>
    <dgm:pt modelId="{FCC078E9-84DA-4E4E-89F8-B44D8BC195C9}" type="pres">
      <dgm:prSet presAssocID="{6D4AE54B-6BBB-471D-8E14-33C5F0831555}" presName="parentLeftMargin" presStyleLbl="node1" presStyleIdx="4" presStyleCnt="6"/>
      <dgm:spPr/>
      <dgm:t>
        <a:bodyPr/>
        <a:lstStyle/>
        <a:p>
          <a:endParaRPr lang="ru-RU"/>
        </a:p>
      </dgm:t>
    </dgm:pt>
    <dgm:pt modelId="{F073C4A2-EFB0-495B-9134-A7B9E161EFEA}" type="pres">
      <dgm:prSet presAssocID="{6D4AE54B-6BBB-471D-8E14-33C5F0831555}" presName="parentText" presStyleLbl="node1" presStyleIdx="5" presStyleCnt="6" custScaleY="58000">
        <dgm:presLayoutVars>
          <dgm:chMax val="0"/>
          <dgm:bulletEnabled val="1"/>
        </dgm:presLayoutVars>
      </dgm:prSet>
      <dgm:spPr/>
      <dgm:t>
        <a:bodyPr/>
        <a:lstStyle/>
        <a:p>
          <a:endParaRPr lang="ru-RU"/>
        </a:p>
      </dgm:t>
    </dgm:pt>
    <dgm:pt modelId="{5D527C63-1EE7-4DA6-BED8-7F88429CF550}" type="pres">
      <dgm:prSet presAssocID="{6D4AE54B-6BBB-471D-8E14-33C5F0831555}" presName="negativeSpace" presStyleCnt="0"/>
      <dgm:spPr/>
    </dgm:pt>
    <dgm:pt modelId="{A0DD2E49-7EA3-4A54-81F5-253A7B655956}" type="pres">
      <dgm:prSet presAssocID="{6D4AE54B-6BBB-471D-8E14-33C5F0831555}" presName="childText" presStyleLbl="conFgAcc1" presStyleIdx="5" presStyleCnt="6">
        <dgm:presLayoutVars>
          <dgm:bulletEnabled val="1"/>
        </dgm:presLayoutVars>
      </dgm:prSet>
      <dgm:spPr/>
    </dgm:pt>
  </dgm:ptLst>
  <dgm:cxnLst>
    <dgm:cxn modelId="{C2BD8A6E-092E-4021-BD1F-7AC9E8FD4FA7}" type="presOf" srcId="{6D4AE54B-6BBB-471D-8E14-33C5F0831555}" destId="{F073C4A2-EFB0-495B-9134-A7B9E161EFEA}" srcOrd="1" destOrd="0" presId="urn:microsoft.com/office/officeart/2005/8/layout/list1"/>
    <dgm:cxn modelId="{A0D0E0B7-E8C7-4858-B22D-E33D750EDF20}" type="presOf" srcId="{FFDF3CF3-A966-4DA9-A3F5-D2322FC481E9}" destId="{7F74C0EF-DA26-4CC4-9B91-18813323A835}" srcOrd="1" destOrd="0" presId="urn:microsoft.com/office/officeart/2005/8/layout/list1"/>
    <dgm:cxn modelId="{0C8E39EC-7FBA-49F0-8556-B647924AF8EF}" type="presOf" srcId="{B8FBA2B2-2686-4FAE-973E-43711A533EA3}" destId="{9390C83E-F13A-4E5F-8036-3C6E7FE0CEFE}" srcOrd="0" destOrd="0" presId="urn:microsoft.com/office/officeart/2005/8/layout/list1"/>
    <dgm:cxn modelId="{B7B7FA0C-FCDA-42F3-8010-B6144CE5CE22}" type="presOf" srcId="{FFDF3CF3-A966-4DA9-A3F5-D2322FC481E9}" destId="{FD7F86BB-F056-43EC-8382-4076B82303BF}" srcOrd="0" destOrd="0" presId="urn:microsoft.com/office/officeart/2005/8/layout/list1"/>
    <dgm:cxn modelId="{9C496C09-2488-405E-8A63-3CF670DA9FF1}" srcId="{26DF9C06-FDD9-428D-9FF2-A5A7D749538B}" destId="{B8FBA2B2-2686-4FAE-973E-43711A533EA3}" srcOrd="1" destOrd="0" parTransId="{F8CD54BE-A509-43AD-92C7-50EE6F32EC32}" sibTransId="{92CF21EE-A899-4730-9C9D-6056B1F9AF74}"/>
    <dgm:cxn modelId="{5EB60CCE-B0DE-49FA-94C7-3BDD894795ED}" type="presOf" srcId="{FDD3D97F-DB02-450D-A551-5B64DAEF9ACB}" destId="{5EA9F981-6151-4022-BAB9-90B3BBC3B3A2}" srcOrd="1" destOrd="0" presId="urn:microsoft.com/office/officeart/2005/8/layout/list1"/>
    <dgm:cxn modelId="{5B148385-E7E3-4CD3-A737-B7A124D8D719}" type="presOf" srcId="{FDD3D97F-DB02-450D-A551-5B64DAEF9ACB}" destId="{5EBD33F4-C61F-490D-9394-DA6A2F57CF47}" srcOrd="0" destOrd="0" presId="urn:microsoft.com/office/officeart/2005/8/layout/list1"/>
    <dgm:cxn modelId="{58F2EF19-1BB1-4870-A867-ACA5D22C042C}" type="presOf" srcId="{1F00504B-74C0-4D7D-9EF4-7BB1AC6BE3F5}" destId="{AAB6AC0D-98F7-47ED-9918-3807C306EC81}" srcOrd="0" destOrd="0" presId="urn:microsoft.com/office/officeart/2005/8/layout/list1"/>
    <dgm:cxn modelId="{08A3E060-FE7B-4BDE-9180-0746B88A9D7A}" srcId="{26DF9C06-FDD9-428D-9FF2-A5A7D749538B}" destId="{FDD3D97F-DB02-450D-A551-5B64DAEF9ACB}" srcOrd="2" destOrd="0" parTransId="{64476501-E957-4B26-A17D-19148DAC910B}" sibTransId="{54ABA0C8-A67E-4CDE-B40A-A90BD9CB32DE}"/>
    <dgm:cxn modelId="{ECE490AB-4951-4D31-A53E-414663E2A368}" type="presOf" srcId="{6D4AE54B-6BBB-471D-8E14-33C5F0831555}" destId="{FCC078E9-84DA-4E4E-89F8-B44D8BC195C9}" srcOrd="0" destOrd="0" presId="urn:microsoft.com/office/officeart/2005/8/layout/list1"/>
    <dgm:cxn modelId="{E5BEB121-82C5-46B0-B6BF-531B33B9A48E}" srcId="{26DF9C06-FDD9-428D-9FF2-A5A7D749538B}" destId="{1F00504B-74C0-4D7D-9EF4-7BB1AC6BE3F5}" srcOrd="4" destOrd="0" parTransId="{7F8F66C7-A5D6-4810-B575-EB7F85F82E75}" sibTransId="{61445839-B472-4FFE-A7FC-E18D294A3839}"/>
    <dgm:cxn modelId="{B3630B57-E663-417C-965E-16BEF5513147}" type="presOf" srcId="{26DF9C06-FDD9-428D-9FF2-A5A7D749538B}" destId="{37FAAA7B-19EB-4AE8-9BE5-6B13155F9B63}" srcOrd="0" destOrd="0" presId="urn:microsoft.com/office/officeart/2005/8/layout/list1"/>
    <dgm:cxn modelId="{E4308DF5-16B7-4C32-982C-BABA1A9E5D72}" srcId="{26DF9C06-FDD9-428D-9FF2-A5A7D749538B}" destId="{93A8ED53-F710-4CBB-8B5F-5EF757B39074}" srcOrd="0" destOrd="0" parTransId="{9F821F0D-641D-4976-96B7-16711B4CC2AB}" sibTransId="{37F38C1C-DE70-4006-AC99-E9F4C95CEF3D}"/>
    <dgm:cxn modelId="{5D2A493F-2F5D-408F-A74E-05F237CD6882}" srcId="{26DF9C06-FDD9-428D-9FF2-A5A7D749538B}" destId="{6D4AE54B-6BBB-471D-8E14-33C5F0831555}" srcOrd="5" destOrd="0" parTransId="{19E85BED-E0F8-40B3-AC3E-B444ECF5CB5E}" sibTransId="{B39E99A5-8EA0-4560-B998-08C7282525EE}"/>
    <dgm:cxn modelId="{ACCEC8FD-A7B1-4B02-8E02-4C3D0E235C09}" type="presOf" srcId="{1F00504B-74C0-4D7D-9EF4-7BB1AC6BE3F5}" destId="{F5F082D6-5C41-4E00-A17B-F538F08C61A0}" srcOrd="1" destOrd="0" presId="urn:microsoft.com/office/officeart/2005/8/layout/list1"/>
    <dgm:cxn modelId="{54E721A0-966E-40AD-9390-11938AD6ED05}" type="presOf" srcId="{93A8ED53-F710-4CBB-8B5F-5EF757B39074}" destId="{2DE19A18-3379-4BBD-9794-7D18B1E5FAAC}" srcOrd="0" destOrd="0" presId="urn:microsoft.com/office/officeart/2005/8/layout/list1"/>
    <dgm:cxn modelId="{3C46A2DE-8195-4801-B6E5-8C887CDC21F1}" srcId="{26DF9C06-FDD9-428D-9FF2-A5A7D749538B}" destId="{FFDF3CF3-A966-4DA9-A3F5-D2322FC481E9}" srcOrd="3" destOrd="0" parTransId="{1EA093B6-3CC5-4EBA-9C64-4C40E28CD3E7}" sibTransId="{C71BCF80-45F1-4006-8599-EBDA55E82B59}"/>
    <dgm:cxn modelId="{D4742B7E-49FD-4B0D-98B9-B8D624F7AF4C}" type="presOf" srcId="{B8FBA2B2-2686-4FAE-973E-43711A533EA3}" destId="{6C73FF1A-3C31-40EF-ACC9-ED2368A6287E}" srcOrd="1" destOrd="0" presId="urn:microsoft.com/office/officeart/2005/8/layout/list1"/>
    <dgm:cxn modelId="{28FC0666-36D5-445D-9C3C-5E55E7CB50DB}" type="presOf" srcId="{93A8ED53-F710-4CBB-8B5F-5EF757B39074}" destId="{23724D35-D76D-4E9D-8540-80915869721A}" srcOrd="1" destOrd="0" presId="urn:microsoft.com/office/officeart/2005/8/layout/list1"/>
    <dgm:cxn modelId="{17423BC4-33D3-43CE-9B9F-9A4F5AF931B7}" type="presParOf" srcId="{37FAAA7B-19EB-4AE8-9BE5-6B13155F9B63}" destId="{AAF6702E-E16E-45DF-A7D0-EFAB59118078}" srcOrd="0" destOrd="0" presId="urn:microsoft.com/office/officeart/2005/8/layout/list1"/>
    <dgm:cxn modelId="{9A1F2023-827A-47F3-8DF1-99D30E313F60}" type="presParOf" srcId="{AAF6702E-E16E-45DF-A7D0-EFAB59118078}" destId="{2DE19A18-3379-4BBD-9794-7D18B1E5FAAC}" srcOrd="0" destOrd="0" presId="urn:microsoft.com/office/officeart/2005/8/layout/list1"/>
    <dgm:cxn modelId="{B5B98A22-875D-43B9-991F-0249DDEAC657}" type="presParOf" srcId="{AAF6702E-E16E-45DF-A7D0-EFAB59118078}" destId="{23724D35-D76D-4E9D-8540-80915869721A}" srcOrd="1" destOrd="0" presId="urn:microsoft.com/office/officeart/2005/8/layout/list1"/>
    <dgm:cxn modelId="{AA09EE57-5FE0-4D63-BFD2-231F8AA036F7}" type="presParOf" srcId="{37FAAA7B-19EB-4AE8-9BE5-6B13155F9B63}" destId="{0441DE19-F48D-436A-9632-9B865C52BB0B}" srcOrd="1" destOrd="0" presId="urn:microsoft.com/office/officeart/2005/8/layout/list1"/>
    <dgm:cxn modelId="{FFE59444-2B06-4EC4-99B2-FF7171C34671}" type="presParOf" srcId="{37FAAA7B-19EB-4AE8-9BE5-6B13155F9B63}" destId="{588E314F-79C0-4E7D-8888-1780E8616F9F}" srcOrd="2" destOrd="0" presId="urn:microsoft.com/office/officeart/2005/8/layout/list1"/>
    <dgm:cxn modelId="{78102BED-4D72-421A-BC03-C3AE1DC40C94}" type="presParOf" srcId="{37FAAA7B-19EB-4AE8-9BE5-6B13155F9B63}" destId="{17FED378-795A-4F8E-940E-5334E9423ADD}" srcOrd="3" destOrd="0" presId="urn:microsoft.com/office/officeart/2005/8/layout/list1"/>
    <dgm:cxn modelId="{100903A2-8F5B-4968-96E7-81ED49FF1892}" type="presParOf" srcId="{37FAAA7B-19EB-4AE8-9BE5-6B13155F9B63}" destId="{ECF05694-EAE6-4465-B65B-D6060A9C58FA}" srcOrd="4" destOrd="0" presId="urn:microsoft.com/office/officeart/2005/8/layout/list1"/>
    <dgm:cxn modelId="{944D09D1-7711-4C46-93F8-2A25EEB1784C}" type="presParOf" srcId="{ECF05694-EAE6-4465-B65B-D6060A9C58FA}" destId="{9390C83E-F13A-4E5F-8036-3C6E7FE0CEFE}" srcOrd="0" destOrd="0" presId="urn:microsoft.com/office/officeart/2005/8/layout/list1"/>
    <dgm:cxn modelId="{62FDC8AA-F16D-43B4-9E0C-7DD1A942254D}" type="presParOf" srcId="{ECF05694-EAE6-4465-B65B-D6060A9C58FA}" destId="{6C73FF1A-3C31-40EF-ACC9-ED2368A6287E}" srcOrd="1" destOrd="0" presId="urn:microsoft.com/office/officeart/2005/8/layout/list1"/>
    <dgm:cxn modelId="{092CE1ED-8E8A-4117-9C72-399C5566F1E8}" type="presParOf" srcId="{37FAAA7B-19EB-4AE8-9BE5-6B13155F9B63}" destId="{82848C87-F620-4CDF-AF65-B3B9FBDE4756}" srcOrd="5" destOrd="0" presId="urn:microsoft.com/office/officeart/2005/8/layout/list1"/>
    <dgm:cxn modelId="{762AFF1C-D861-4FF9-A26A-256196AE46C9}" type="presParOf" srcId="{37FAAA7B-19EB-4AE8-9BE5-6B13155F9B63}" destId="{7ED14421-9522-42E9-82ED-C32DE79A3FFC}" srcOrd="6" destOrd="0" presId="urn:microsoft.com/office/officeart/2005/8/layout/list1"/>
    <dgm:cxn modelId="{FD3F4F52-A2D7-49B7-A71B-EF0244B63F7E}" type="presParOf" srcId="{37FAAA7B-19EB-4AE8-9BE5-6B13155F9B63}" destId="{4C3FED35-9FA5-46AB-8046-0F8EF3C56A03}" srcOrd="7" destOrd="0" presId="urn:microsoft.com/office/officeart/2005/8/layout/list1"/>
    <dgm:cxn modelId="{850D6403-8541-427E-8DA2-EAE64DFB6AF1}" type="presParOf" srcId="{37FAAA7B-19EB-4AE8-9BE5-6B13155F9B63}" destId="{1DF68732-A38E-4B36-8A60-A47B42515294}" srcOrd="8" destOrd="0" presId="urn:microsoft.com/office/officeart/2005/8/layout/list1"/>
    <dgm:cxn modelId="{F81E74E9-CBE5-495A-A921-72E1BF233C2F}" type="presParOf" srcId="{1DF68732-A38E-4B36-8A60-A47B42515294}" destId="{5EBD33F4-C61F-490D-9394-DA6A2F57CF47}" srcOrd="0" destOrd="0" presId="urn:microsoft.com/office/officeart/2005/8/layout/list1"/>
    <dgm:cxn modelId="{2E9EDF4B-2C85-4E79-8402-E9A5F2CD3C2D}" type="presParOf" srcId="{1DF68732-A38E-4B36-8A60-A47B42515294}" destId="{5EA9F981-6151-4022-BAB9-90B3BBC3B3A2}" srcOrd="1" destOrd="0" presId="urn:microsoft.com/office/officeart/2005/8/layout/list1"/>
    <dgm:cxn modelId="{47831352-34CC-40AD-9CE5-CDD598B0BE81}" type="presParOf" srcId="{37FAAA7B-19EB-4AE8-9BE5-6B13155F9B63}" destId="{EFF87AF0-A47B-4EDF-B0EF-ADDCAE031E7E}" srcOrd="9" destOrd="0" presId="urn:microsoft.com/office/officeart/2005/8/layout/list1"/>
    <dgm:cxn modelId="{40DB56E2-6261-482E-9114-C36EFAAC3E4B}" type="presParOf" srcId="{37FAAA7B-19EB-4AE8-9BE5-6B13155F9B63}" destId="{B73CC739-3147-461F-8652-610F0AF5E085}" srcOrd="10" destOrd="0" presId="urn:microsoft.com/office/officeart/2005/8/layout/list1"/>
    <dgm:cxn modelId="{F7306AD1-3732-4DD9-8680-98997B66BE48}" type="presParOf" srcId="{37FAAA7B-19EB-4AE8-9BE5-6B13155F9B63}" destId="{3E354A48-EAF9-469D-A4B8-69CCA8E516A0}" srcOrd="11" destOrd="0" presId="urn:microsoft.com/office/officeart/2005/8/layout/list1"/>
    <dgm:cxn modelId="{41D922DD-7532-4A08-8372-18FE5D7D0165}" type="presParOf" srcId="{37FAAA7B-19EB-4AE8-9BE5-6B13155F9B63}" destId="{D923EE2D-0B36-445A-96E0-C878798E986B}" srcOrd="12" destOrd="0" presId="urn:microsoft.com/office/officeart/2005/8/layout/list1"/>
    <dgm:cxn modelId="{499F3E32-410D-46A1-A587-447561722B0A}" type="presParOf" srcId="{D923EE2D-0B36-445A-96E0-C878798E986B}" destId="{FD7F86BB-F056-43EC-8382-4076B82303BF}" srcOrd="0" destOrd="0" presId="urn:microsoft.com/office/officeart/2005/8/layout/list1"/>
    <dgm:cxn modelId="{FC88A4F8-967B-499C-BBEC-E740C31FF039}" type="presParOf" srcId="{D923EE2D-0B36-445A-96E0-C878798E986B}" destId="{7F74C0EF-DA26-4CC4-9B91-18813323A835}" srcOrd="1" destOrd="0" presId="urn:microsoft.com/office/officeart/2005/8/layout/list1"/>
    <dgm:cxn modelId="{89DD1A9E-6C1F-444B-B842-1DE5ABFE962C}" type="presParOf" srcId="{37FAAA7B-19EB-4AE8-9BE5-6B13155F9B63}" destId="{6C818420-EC75-4548-B7CD-715119A22ED0}" srcOrd="13" destOrd="0" presId="urn:microsoft.com/office/officeart/2005/8/layout/list1"/>
    <dgm:cxn modelId="{CB38C7D9-E523-4D9E-89F2-044073ABE488}" type="presParOf" srcId="{37FAAA7B-19EB-4AE8-9BE5-6B13155F9B63}" destId="{831764E2-5BD6-45EE-AD1F-F1703B57F10B}" srcOrd="14" destOrd="0" presId="urn:microsoft.com/office/officeart/2005/8/layout/list1"/>
    <dgm:cxn modelId="{35CC931A-01D6-455E-8437-C9A4A107E148}" type="presParOf" srcId="{37FAAA7B-19EB-4AE8-9BE5-6B13155F9B63}" destId="{C9C482D8-1BE7-444A-AE66-EE00089643B1}" srcOrd="15" destOrd="0" presId="urn:microsoft.com/office/officeart/2005/8/layout/list1"/>
    <dgm:cxn modelId="{17CF1D26-FFE3-4758-8AA3-2D7A48700F0F}" type="presParOf" srcId="{37FAAA7B-19EB-4AE8-9BE5-6B13155F9B63}" destId="{3203D884-7535-41BC-8872-4DBCD67C838E}" srcOrd="16" destOrd="0" presId="urn:microsoft.com/office/officeart/2005/8/layout/list1"/>
    <dgm:cxn modelId="{67627273-8991-41BA-958C-F910DE583477}" type="presParOf" srcId="{3203D884-7535-41BC-8872-4DBCD67C838E}" destId="{AAB6AC0D-98F7-47ED-9918-3807C306EC81}" srcOrd="0" destOrd="0" presId="urn:microsoft.com/office/officeart/2005/8/layout/list1"/>
    <dgm:cxn modelId="{A124578E-DDAD-48B8-9158-4D66B43CEB5E}" type="presParOf" srcId="{3203D884-7535-41BC-8872-4DBCD67C838E}" destId="{F5F082D6-5C41-4E00-A17B-F538F08C61A0}" srcOrd="1" destOrd="0" presId="urn:microsoft.com/office/officeart/2005/8/layout/list1"/>
    <dgm:cxn modelId="{F45BB565-1377-4CF5-AF53-9DE3E02AB08E}" type="presParOf" srcId="{37FAAA7B-19EB-4AE8-9BE5-6B13155F9B63}" destId="{CF165B9B-F892-42DC-93C0-4A7ADD705945}" srcOrd="17" destOrd="0" presId="urn:microsoft.com/office/officeart/2005/8/layout/list1"/>
    <dgm:cxn modelId="{74E440D7-F106-4A17-983D-9BE13B79B82F}" type="presParOf" srcId="{37FAAA7B-19EB-4AE8-9BE5-6B13155F9B63}" destId="{4CB7CE8C-A7C5-4205-8986-FE007C4EFCE2}" srcOrd="18" destOrd="0" presId="urn:microsoft.com/office/officeart/2005/8/layout/list1"/>
    <dgm:cxn modelId="{280DDCE0-FEFC-4304-B770-13DAD7C79D93}" type="presParOf" srcId="{37FAAA7B-19EB-4AE8-9BE5-6B13155F9B63}" destId="{0E992AF3-E94A-4067-8878-09978E0A1892}" srcOrd="19" destOrd="0" presId="urn:microsoft.com/office/officeart/2005/8/layout/list1"/>
    <dgm:cxn modelId="{D0F94C75-6A5E-42F3-BFB1-150F0C6410B4}" type="presParOf" srcId="{37FAAA7B-19EB-4AE8-9BE5-6B13155F9B63}" destId="{EB7A83EB-04FF-40C5-B9A7-5C07E535FE6A}" srcOrd="20" destOrd="0" presId="urn:microsoft.com/office/officeart/2005/8/layout/list1"/>
    <dgm:cxn modelId="{30F3EC91-510B-4FD0-815A-1FCC604BC767}" type="presParOf" srcId="{EB7A83EB-04FF-40C5-B9A7-5C07E535FE6A}" destId="{FCC078E9-84DA-4E4E-89F8-B44D8BC195C9}" srcOrd="0" destOrd="0" presId="urn:microsoft.com/office/officeart/2005/8/layout/list1"/>
    <dgm:cxn modelId="{69700055-05DD-403A-AD98-6DDD759B38F1}" type="presParOf" srcId="{EB7A83EB-04FF-40C5-B9A7-5C07E535FE6A}" destId="{F073C4A2-EFB0-495B-9134-A7B9E161EFEA}" srcOrd="1" destOrd="0" presId="urn:microsoft.com/office/officeart/2005/8/layout/list1"/>
    <dgm:cxn modelId="{099755CC-C040-4177-B3C1-CE1503A15F5F}" type="presParOf" srcId="{37FAAA7B-19EB-4AE8-9BE5-6B13155F9B63}" destId="{5D527C63-1EE7-4DA6-BED8-7F88429CF550}" srcOrd="21" destOrd="0" presId="urn:microsoft.com/office/officeart/2005/8/layout/list1"/>
    <dgm:cxn modelId="{04E66E10-DA57-47E9-9C41-3283FAB3FFA7}" type="presParOf" srcId="{37FAAA7B-19EB-4AE8-9BE5-6B13155F9B63}" destId="{A0DD2E49-7EA3-4A54-81F5-253A7B655956}" srcOrd="22"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9D2CBF84-9BA7-4F61-99C2-15597D0430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70EDD37-1555-4D1E-B55D-1F9065791E67}">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1800" dirty="0" smtClean="0"/>
            <a:t>Налоговые доходы</a:t>
          </a:r>
          <a:endParaRPr lang="ru-RU" sz="1800" dirty="0"/>
        </a:p>
      </dgm:t>
    </dgm:pt>
    <dgm:pt modelId="{39BF3BEC-5901-46B1-92BE-8059883C0F95}" type="parTrans" cxnId="{B50CC39D-94D2-4660-9CFB-7C4AFBC1B682}">
      <dgm:prSet/>
      <dgm:spPr/>
      <dgm:t>
        <a:bodyPr/>
        <a:lstStyle/>
        <a:p>
          <a:endParaRPr lang="ru-RU"/>
        </a:p>
      </dgm:t>
    </dgm:pt>
    <dgm:pt modelId="{D5BF822F-1A28-4B10-BBCC-87621251A103}" type="sibTrans" cxnId="{B50CC39D-94D2-4660-9CFB-7C4AFBC1B682}">
      <dgm:prSet/>
      <dgm:spPr/>
      <dgm:t>
        <a:bodyPr/>
        <a:lstStyle/>
        <a:p>
          <a:endParaRPr lang="ru-RU"/>
        </a:p>
      </dgm:t>
    </dgm:pt>
    <dgm:pt modelId="{E7301856-A5D1-4D7A-97AA-24D963D653EE}" type="pres">
      <dgm:prSet presAssocID="{9D2CBF84-9BA7-4F61-99C2-15597D043019}" presName="linear" presStyleCnt="0">
        <dgm:presLayoutVars>
          <dgm:animLvl val="lvl"/>
          <dgm:resizeHandles val="exact"/>
        </dgm:presLayoutVars>
      </dgm:prSet>
      <dgm:spPr/>
      <dgm:t>
        <a:bodyPr/>
        <a:lstStyle/>
        <a:p>
          <a:endParaRPr lang="ru-RU"/>
        </a:p>
      </dgm:t>
    </dgm:pt>
    <dgm:pt modelId="{FA308AC8-2E58-4DC4-BF99-F4D29B5F0947}" type="pres">
      <dgm:prSet presAssocID="{270EDD37-1555-4D1E-B55D-1F9065791E67}" presName="parentText" presStyleLbl="node1" presStyleIdx="0" presStyleCnt="1" custLinFactY="-56395" custLinFactNeighborX="64928" custLinFactNeighborY="-100000">
        <dgm:presLayoutVars>
          <dgm:chMax val="0"/>
          <dgm:bulletEnabled val="1"/>
        </dgm:presLayoutVars>
      </dgm:prSet>
      <dgm:spPr/>
      <dgm:t>
        <a:bodyPr/>
        <a:lstStyle/>
        <a:p>
          <a:endParaRPr lang="ru-RU"/>
        </a:p>
      </dgm:t>
    </dgm:pt>
  </dgm:ptLst>
  <dgm:cxnLst>
    <dgm:cxn modelId="{1FB7BDAA-66F6-49E7-BDF2-E08F8E01A84D}" type="presOf" srcId="{270EDD37-1555-4D1E-B55D-1F9065791E67}" destId="{FA308AC8-2E58-4DC4-BF99-F4D29B5F0947}" srcOrd="0" destOrd="0" presId="urn:microsoft.com/office/officeart/2005/8/layout/vList2"/>
    <dgm:cxn modelId="{B50CC39D-94D2-4660-9CFB-7C4AFBC1B682}" srcId="{9D2CBF84-9BA7-4F61-99C2-15597D043019}" destId="{270EDD37-1555-4D1E-B55D-1F9065791E67}" srcOrd="0" destOrd="0" parTransId="{39BF3BEC-5901-46B1-92BE-8059883C0F95}" sibTransId="{D5BF822F-1A28-4B10-BBCC-87621251A103}"/>
    <dgm:cxn modelId="{7A2F8F3C-786F-497D-9AF8-2048EF484E39}" type="presOf" srcId="{9D2CBF84-9BA7-4F61-99C2-15597D043019}" destId="{E7301856-A5D1-4D7A-97AA-24D963D653EE}" srcOrd="0" destOrd="0" presId="urn:microsoft.com/office/officeart/2005/8/layout/vList2"/>
    <dgm:cxn modelId="{9898BA28-AF9B-4DC3-A38F-347C7D9B00EB}" type="presParOf" srcId="{E7301856-A5D1-4D7A-97AA-24D963D653EE}" destId="{FA308AC8-2E58-4DC4-BF99-F4D29B5F0947}"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26DF9C06-FDD9-428D-9FF2-A5A7D74953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8FBA2B2-2686-4FAE-973E-43711A533EA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ДОХОДЫ ОТ ИСПОЛЬЗОВАНИЯ ИМУЩЕСТВА, НАХОДЯЩЕГОСЯ В ГОСУДАРСТВЕННОЙ И МУНИЦИПАЛЬНОЙ СОБСТВЕННОСТИ</a:t>
          </a:r>
          <a:endParaRPr lang="ru-RU" sz="1100" dirty="0"/>
        </a:p>
      </dgm:t>
    </dgm:pt>
    <dgm:pt modelId="{F8CD54BE-A509-43AD-92C7-50EE6F32EC32}" type="parTrans" cxnId="{9C496C09-2488-405E-8A63-3CF670DA9FF1}">
      <dgm:prSet/>
      <dgm:spPr/>
      <dgm:t>
        <a:bodyPr/>
        <a:lstStyle/>
        <a:p>
          <a:endParaRPr lang="ru-RU" sz="1100"/>
        </a:p>
      </dgm:t>
    </dgm:pt>
    <dgm:pt modelId="{92CF21EE-A899-4730-9C9D-6056B1F9AF74}" type="sibTrans" cxnId="{9C496C09-2488-405E-8A63-3CF670DA9FF1}">
      <dgm:prSet/>
      <dgm:spPr/>
      <dgm:t>
        <a:bodyPr/>
        <a:lstStyle/>
        <a:p>
          <a:endParaRPr lang="ru-RU" sz="1100"/>
        </a:p>
      </dgm:t>
    </dgm:pt>
    <dgm:pt modelId="{FDD3D97F-DB02-450D-A551-5B64DAEF9ACB}">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ПЛАТЕЖИ ПРИ ПОЛЬЗОВАНИИ ПРИРОДНЫМИ РЕСУРСАМИ</a:t>
          </a:r>
          <a:endParaRPr lang="ru-RU" sz="1100" dirty="0"/>
        </a:p>
      </dgm:t>
    </dgm:pt>
    <dgm:pt modelId="{64476501-E957-4B26-A17D-19148DAC910B}" type="parTrans" cxnId="{08A3E060-FE7B-4BDE-9180-0746B88A9D7A}">
      <dgm:prSet/>
      <dgm:spPr/>
      <dgm:t>
        <a:bodyPr/>
        <a:lstStyle/>
        <a:p>
          <a:endParaRPr lang="ru-RU" sz="1100"/>
        </a:p>
      </dgm:t>
    </dgm:pt>
    <dgm:pt modelId="{54ABA0C8-A67E-4CDE-B40A-A90BD9CB32DE}" type="sibTrans" cxnId="{08A3E060-FE7B-4BDE-9180-0746B88A9D7A}">
      <dgm:prSet/>
      <dgm:spPr/>
      <dgm:t>
        <a:bodyPr/>
        <a:lstStyle/>
        <a:p>
          <a:endParaRPr lang="ru-RU" sz="1100"/>
        </a:p>
      </dgm:t>
    </dgm:pt>
    <dgm:pt modelId="{D38C68DB-5015-4286-9D58-FC3DEBE5A6FE}">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ДОХОДЫ ОТ ОКАЗАНИЯ ПЛАТНЫХ УСЛУГ И КОМПЕНСАЦИИ ЗАТРАТ ГОСУДАРСТВА</a:t>
          </a:r>
          <a:endParaRPr lang="ru-RU" sz="1100" dirty="0"/>
        </a:p>
      </dgm:t>
    </dgm:pt>
    <dgm:pt modelId="{6028ADAE-6CA7-40A0-97C0-E20024D5C657}" type="parTrans" cxnId="{13BC760C-2986-4519-97DA-BAFF2094C4E9}">
      <dgm:prSet/>
      <dgm:spPr/>
      <dgm:t>
        <a:bodyPr/>
        <a:lstStyle/>
        <a:p>
          <a:endParaRPr lang="ru-RU"/>
        </a:p>
      </dgm:t>
    </dgm:pt>
    <dgm:pt modelId="{D95417E0-BA05-4143-8D32-E018CBBFC771}" type="sibTrans" cxnId="{13BC760C-2986-4519-97DA-BAFF2094C4E9}">
      <dgm:prSet/>
      <dgm:spPr/>
      <dgm:t>
        <a:bodyPr/>
        <a:lstStyle/>
        <a:p>
          <a:endParaRPr lang="ru-RU"/>
        </a:p>
      </dgm:t>
    </dgm:pt>
    <dgm:pt modelId="{744C430C-4CA0-4889-B9E9-3A9C8BE28AB6}">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ДОХОДЫ ОТ ПРОДАЖИ МАТЕРИАЛЬНЫХ И НЕМАТЕРИАЛЬНЫХ АКТИВОВ</a:t>
          </a:r>
          <a:endParaRPr lang="ru-RU" sz="1100" dirty="0"/>
        </a:p>
      </dgm:t>
    </dgm:pt>
    <dgm:pt modelId="{417D1C30-6293-4B45-9D4F-C59C118BFCBE}" type="parTrans" cxnId="{5C74BEC9-A061-4B97-AE4F-67723C358BD7}">
      <dgm:prSet/>
      <dgm:spPr/>
      <dgm:t>
        <a:bodyPr/>
        <a:lstStyle/>
        <a:p>
          <a:endParaRPr lang="ru-RU"/>
        </a:p>
      </dgm:t>
    </dgm:pt>
    <dgm:pt modelId="{D6E54883-2D08-4E01-A058-CE2BC53490A1}" type="sibTrans" cxnId="{5C74BEC9-A061-4B97-AE4F-67723C358BD7}">
      <dgm:prSet/>
      <dgm:spPr/>
      <dgm:t>
        <a:bodyPr/>
        <a:lstStyle/>
        <a:p>
          <a:endParaRPr lang="ru-RU"/>
        </a:p>
      </dgm:t>
    </dgm:pt>
    <dgm:pt modelId="{6D9B553E-DE6A-4108-9660-4CE4123ECD4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ШТРАФЫ, САНКЦИИ, ВОЗМЕЩЕНИЕ УЩЕРБА</a:t>
          </a:r>
          <a:endParaRPr lang="ru-RU" sz="1100" dirty="0"/>
        </a:p>
      </dgm:t>
    </dgm:pt>
    <dgm:pt modelId="{516123EF-95B0-4A27-9C35-6E853F25F874}" type="parTrans" cxnId="{B7B76461-4CDF-43D1-A3E3-806FFD6920D4}">
      <dgm:prSet/>
      <dgm:spPr/>
      <dgm:t>
        <a:bodyPr/>
        <a:lstStyle/>
        <a:p>
          <a:endParaRPr lang="ru-RU"/>
        </a:p>
      </dgm:t>
    </dgm:pt>
    <dgm:pt modelId="{FBAEDB88-38F0-418B-91FF-C9624CFBC308}" type="sibTrans" cxnId="{B7B76461-4CDF-43D1-A3E3-806FFD6920D4}">
      <dgm:prSet/>
      <dgm:spPr/>
      <dgm:t>
        <a:bodyPr/>
        <a:lstStyle/>
        <a:p>
          <a:endParaRPr lang="ru-RU"/>
        </a:p>
      </dgm:t>
    </dgm:pt>
    <dgm:pt modelId="{FCAD1C00-E302-4752-B622-FFF9A159E0D6}">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100" dirty="0" smtClean="0"/>
            <a:t>ПРОЧИЕ НЕНАЛОГОВЫЕ ДОХОДЫ</a:t>
          </a:r>
          <a:endParaRPr lang="ru-RU" sz="1100" dirty="0"/>
        </a:p>
      </dgm:t>
    </dgm:pt>
    <dgm:pt modelId="{553654F1-09BA-4D5D-9AD3-8D71D9F85855}" type="parTrans" cxnId="{0C2D0FBB-C407-4272-8CA4-7B793F742D94}">
      <dgm:prSet/>
      <dgm:spPr/>
    </dgm:pt>
    <dgm:pt modelId="{05671917-2C2E-48F5-AEFC-A7B9726CEF9F}" type="sibTrans" cxnId="{0C2D0FBB-C407-4272-8CA4-7B793F742D94}">
      <dgm:prSet/>
      <dgm:spPr/>
    </dgm:pt>
    <dgm:pt modelId="{37FAAA7B-19EB-4AE8-9BE5-6B13155F9B63}" type="pres">
      <dgm:prSet presAssocID="{26DF9C06-FDD9-428D-9FF2-A5A7D749538B}" presName="linear" presStyleCnt="0">
        <dgm:presLayoutVars>
          <dgm:dir/>
          <dgm:animLvl val="lvl"/>
          <dgm:resizeHandles val="exact"/>
        </dgm:presLayoutVars>
      </dgm:prSet>
      <dgm:spPr/>
      <dgm:t>
        <a:bodyPr/>
        <a:lstStyle/>
        <a:p>
          <a:endParaRPr lang="ru-RU"/>
        </a:p>
      </dgm:t>
    </dgm:pt>
    <dgm:pt modelId="{ECF05694-EAE6-4465-B65B-D6060A9C58FA}" type="pres">
      <dgm:prSet presAssocID="{B8FBA2B2-2686-4FAE-973E-43711A533EA3}" presName="parentLin" presStyleCnt="0"/>
      <dgm:spPr/>
    </dgm:pt>
    <dgm:pt modelId="{9390C83E-F13A-4E5F-8036-3C6E7FE0CEFE}" type="pres">
      <dgm:prSet presAssocID="{B8FBA2B2-2686-4FAE-973E-43711A533EA3}" presName="parentLeftMargin" presStyleLbl="node1" presStyleIdx="0" presStyleCnt="6"/>
      <dgm:spPr/>
      <dgm:t>
        <a:bodyPr/>
        <a:lstStyle/>
        <a:p>
          <a:endParaRPr lang="ru-RU"/>
        </a:p>
      </dgm:t>
    </dgm:pt>
    <dgm:pt modelId="{6C73FF1A-3C31-40EF-ACC9-ED2368A6287E}" type="pres">
      <dgm:prSet presAssocID="{B8FBA2B2-2686-4FAE-973E-43711A533EA3}" presName="parentText" presStyleLbl="node1" presStyleIdx="0" presStyleCnt="6" custScaleY="167589">
        <dgm:presLayoutVars>
          <dgm:chMax val="0"/>
          <dgm:bulletEnabled val="1"/>
        </dgm:presLayoutVars>
      </dgm:prSet>
      <dgm:spPr/>
      <dgm:t>
        <a:bodyPr/>
        <a:lstStyle/>
        <a:p>
          <a:endParaRPr lang="ru-RU"/>
        </a:p>
      </dgm:t>
    </dgm:pt>
    <dgm:pt modelId="{82848C87-F620-4CDF-AF65-B3B9FBDE4756}" type="pres">
      <dgm:prSet presAssocID="{B8FBA2B2-2686-4FAE-973E-43711A533EA3}" presName="negativeSpace" presStyleCnt="0"/>
      <dgm:spPr/>
    </dgm:pt>
    <dgm:pt modelId="{7ED14421-9522-42E9-82ED-C32DE79A3FFC}" type="pres">
      <dgm:prSet presAssocID="{B8FBA2B2-2686-4FAE-973E-43711A533EA3}" presName="childText" presStyleLbl="conFgAcc1" presStyleIdx="0" presStyleCnt="6">
        <dgm:presLayoutVars>
          <dgm:bulletEnabled val="1"/>
        </dgm:presLayoutVars>
      </dgm:prSet>
      <dgm:spPr/>
    </dgm:pt>
    <dgm:pt modelId="{4C3FED35-9FA5-46AB-8046-0F8EF3C56A03}" type="pres">
      <dgm:prSet presAssocID="{92CF21EE-A899-4730-9C9D-6056B1F9AF74}" presName="spaceBetweenRectangles" presStyleCnt="0"/>
      <dgm:spPr/>
    </dgm:pt>
    <dgm:pt modelId="{1DF68732-A38E-4B36-8A60-A47B42515294}" type="pres">
      <dgm:prSet presAssocID="{FDD3D97F-DB02-450D-A551-5B64DAEF9ACB}" presName="parentLin" presStyleCnt="0"/>
      <dgm:spPr/>
    </dgm:pt>
    <dgm:pt modelId="{5EBD33F4-C61F-490D-9394-DA6A2F57CF47}" type="pres">
      <dgm:prSet presAssocID="{FDD3D97F-DB02-450D-A551-5B64DAEF9ACB}" presName="parentLeftMargin" presStyleLbl="node1" presStyleIdx="0" presStyleCnt="6"/>
      <dgm:spPr/>
      <dgm:t>
        <a:bodyPr/>
        <a:lstStyle/>
        <a:p>
          <a:endParaRPr lang="ru-RU"/>
        </a:p>
      </dgm:t>
    </dgm:pt>
    <dgm:pt modelId="{5EA9F981-6151-4022-BAB9-90B3BBC3B3A2}" type="pres">
      <dgm:prSet presAssocID="{FDD3D97F-DB02-450D-A551-5B64DAEF9ACB}" presName="parentText" presStyleLbl="node1" presStyleIdx="1" presStyleCnt="6" custScaleY="80699" custLinFactNeighborX="18814" custLinFactNeighborY="-2862">
        <dgm:presLayoutVars>
          <dgm:chMax val="0"/>
          <dgm:bulletEnabled val="1"/>
        </dgm:presLayoutVars>
      </dgm:prSet>
      <dgm:spPr/>
      <dgm:t>
        <a:bodyPr/>
        <a:lstStyle/>
        <a:p>
          <a:endParaRPr lang="ru-RU"/>
        </a:p>
      </dgm:t>
    </dgm:pt>
    <dgm:pt modelId="{EFF87AF0-A47B-4EDF-B0EF-ADDCAE031E7E}" type="pres">
      <dgm:prSet presAssocID="{FDD3D97F-DB02-450D-A551-5B64DAEF9ACB}" presName="negativeSpace" presStyleCnt="0"/>
      <dgm:spPr/>
    </dgm:pt>
    <dgm:pt modelId="{B73CC739-3147-461F-8652-610F0AF5E085}" type="pres">
      <dgm:prSet presAssocID="{FDD3D97F-DB02-450D-A551-5B64DAEF9ACB}" presName="childText" presStyleLbl="conFgAcc1" presStyleIdx="1" presStyleCnt="6" custLinFactNeighborY="47359">
        <dgm:presLayoutVars>
          <dgm:bulletEnabled val="1"/>
        </dgm:presLayoutVars>
      </dgm:prSet>
      <dgm:spPr/>
    </dgm:pt>
    <dgm:pt modelId="{CF2C37B2-3F4E-42D2-8DC4-7BDC1DCC0BAA}" type="pres">
      <dgm:prSet presAssocID="{54ABA0C8-A67E-4CDE-B40A-A90BD9CB32DE}" presName="spaceBetweenRectangles" presStyleCnt="0"/>
      <dgm:spPr/>
    </dgm:pt>
    <dgm:pt modelId="{F13351B0-C330-4AE9-811B-0EC7B35258D5}" type="pres">
      <dgm:prSet presAssocID="{D38C68DB-5015-4286-9D58-FC3DEBE5A6FE}" presName="parentLin" presStyleCnt="0"/>
      <dgm:spPr/>
    </dgm:pt>
    <dgm:pt modelId="{1196E8BC-C4F3-494A-827D-076B604A12D1}" type="pres">
      <dgm:prSet presAssocID="{D38C68DB-5015-4286-9D58-FC3DEBE5A6FE}" presName="parentLeftMargin" presStyleLbl="node1" presStyleIdx="1" presStyleCnt="6"/>
      <dgm:spPr/>
      <dgm:t>
        <a:bodyPr/>
        <a:lstStyle/>
        <a:p>
          <a:endParaRPr lang="ru-RU"/>
        </a:p>
      </dgm:t>
    </dgm:pt>
    <dgm:pt modelId="{593AAD87-2918-4C44-A34D-FCE0A7C14169}" type="pres">
      <dgm:prSet presAssocID="{D38C68DB-5015-4286-9D58-FC3DEBE5A6FE}" presName="parentText" presStyleLbl="node1" presStyleIdx="2" presStyleCnt="6" custScaleY="98455">
        <dgm:presLayoutVars>
          <dgm:chMax val="0"/>
          <dgm:bulletEnabled val="1"/>
        </dgm:presLayoutVars>
      </dgm:prSet>
      <dgm:spPr/>
      <dgm:t>
        <a:bodyPr/>
        <a:lstStyle/>
        <a:p>
          <a:endParaRPr lang="ru-RU"/>
        </a:p>
      </dgm:t>
    </dgm:pt>
    <dgm:pt modelId="{F1B9FC3D-74C5-4719-BDD1-381440D06CA9}" type="pres">
      <dgm:prSet presAssocID="{D38C68DB-5015-4286-9D58-FC3DEBE5A6FE}" presName="negativeSpace" presStyleCnt="0"/>
      <dgm:spPr/>
    </dgm:pt>
    <dgm:pt modelId="{7E99A1BD-8718-41F5-A92E-DA32D17A31F8}" type="pres">
      <dgm:prSet presAssocID="{D38C68DB-5015-4286-9D58-FC3DEBE5A6FE}" presName="childText" presStyleLbl="conFgAcc1" presStyleIdx="2" presStyleCnt="6">
        <dgm:presLayoutVars>
          <dgm:bulletEnabled val="1"/>
        </dgm:presLayoutVars>
      </dgm:prSet>
      <dgm:spPr/>
    </dgm:pt>
    <dgm:pt modelId="{547B306F-D768-45E1-BDB1-2014350700F9}" type="pres">
      <dgm:prSet presAssocID="{D95417E0-BA05-4143-8D32-E018CBBFC771}" presName="spaceBetweenRectangles" presStyleCnt="0"/>
      <dgm:spPr/>
    </dgm:pt>
    <dgm:pt modelId="{7551DC0E-F122-4F5E-A91B-42B2CE1CAA7C}" type="pres">
      <dgm:prSet presAssocID="{744C430C-4CA0-4889-B9E9-3A9C8BE28AB6}" presName="parentLin" presStyleCnt="0"/>
      <dgm:spPr/>
    </dgm:pt>
    <dgm:pt modelId="{97652082-EFF5-47ED-9132-D470591B8F35}" type="pres">
      <dgm:prSet presAssocID="{744C430C-4CA0-4889-B9E9-3A9C8BE28AB6}" presName="parentLeftMargin" presStyleLbl="node1" presStyleIdx="2" presStyleCnt="6"/>
      <dgm:spPr/>
      <dgm:t>
        <a:bodyPr/>
        <a:lstStyle/>
        <a:p>
          <a:endParaRPr lang="ru-RU"/>
        </a:p>
      </dgm:t>
    </dgm:pt>
    <dgm:pt modelId="{6607096C-804D-44CE-9D2C-B672D980B59A}" type="pres">
      <dgm:prSet presAssocID="{744C430C-4CA0-4889-B9E9-3A9C8BE28AB6}" presName="parentText" presStyleLbl="node1" presStyleIdx="3" presStyleCnt="6" custScaleY="84637">
        <dgm:presLayoutVars>
          <dgm:chMax val="0"/>
          <dgm:bulletEnabled val="1"/>
        </dgm:presLayoutVars>
      </dgm:prSet>
      <dgm:spPr/>
      <dgm:t>
        <a:bodyPr/>
        <a:lstStyle/>
        <a:p>
          <a:endParaRPr lang="ru-RU"/>
        </a:p>
      </dgm:t>
    </dgm:pt>
    <dgm:pt modelId="{543B8A44-8B64-442D-B0ED-28204F008EBD}" type="pres">
      <dgm:prSet presAssocID="{744C430C-4CA0-4889-B9E9-3A9C8BE28AB6}" presName="negativeSpace" presStyleCnt="0"/>
      <dgm:spPr/>
    </dgm:pt>
    <dgm:pt modelId="{8A2A12BD-8C25-48EE-BF7C-5EC097D97AEC}" type="pres">
      <dgm:prSet presAssocID="{744C430C-4CA0-4889-B9E9-3A9C8BE28AB6}" presName="childText" presStyleLbl="conFgAcc1" presStyleIdx="3" presStyleCnt="6">
        <dgm:presLayoutVars>
          <dgm:bulletEnabled val="1"/>
        </dgm:presLayoutVars>
      </dgm:prSet>
      <dgm:spPr/>
    </dgm:pt>
    <dgm:pt modelId="{54F7EEF5-1829-495F-8C2A-4290EFB810FD}" type="pres">
      <dgm:prSet presAssocID="{D6E54883-2D08-4E01-A058-CE2BC53490A1}" presName="spaceBetweenRectangles" presStyleCnt="0"/>
      <dgm:spPr/>
    </dgm:pt>
    <dgm:pt modelId="{9287229F-CBA6-4013-AD8A-65DAC7F651D8}" type="pres">
      <dgm:prSet presAssocID="{6D9B553E-DE6A-4108-9660-4CE4123ECD43}" presName="parentLin" presStyleCnt="0"/>
      <dgm:spPr/>
    </dgm:pt>
    <dgm:pt modelId="{E56F654C-072F-444C-A3CE-0BFA4AAB2EC7}" type="pres">
      <dgm:prSet presAssocID="{6D9B553E-DE6A-4108-9660-4CE4123ECD43}" presName="parentLeftMargin" presStyleLbl="node1" presStyleIdx="3" presStyleCnt="6"/>
      <dgm:spPr/>
      <dgm:t>
        <a:bodyPr/>
        <a:lstStyle/>
        <a:p>
          <a:endParaRPr lang="ru-RU"/>
        </a:p>
      </dgm:t>
    </dgm:pt>
    <dgm:pt modelId="{4F287835-1DF1-42E1-9EB7-0E79688FD38C}" type="pres">
      <dgm:prSet presAssocID="{6D9B553E-DE6A-4108-9660-4CE4123ECD43}" presName="parentText" presStyleLbl="node1" presStyleIdx="4" presStyleCnt="6" custScaleX="115831" custScaleY="68459" custLinFactNeighborX="18814" custLinFactNeighborY="-2862">
        <dgm:presLayoutVars>
          <dgm:chMax val="0"/>
          <dgm:bulletEnabled val="1"/>
        </dgm:presLayoutVars>
      </dgm:prSet>
      <dgm:spPr/>
      <dgm:t>
        <a:bodyPr/>
        <a:lstStyle/>
        <a:p>
          <a:endParaRPr lang="ru-RU"/>
        </a:p>
      </dgm:t>
    </dgm:pt>
    <dgm:pt modelId="{7F8584FA-BADF-48CC-8BB5-A9D3088544B9}" type="pres">
      <dgm:prSet presAssocID="{6D9B553E-DE6A-4108-9660-4CE4123ECD43}" presName="negativeSpace" presStyleCnt="0"/>
      <dgm:spPr/>
    </dgm:pt>
    <dgm:pt modelId="{3158323A-D20B-4BA9-B13C-8BC87BA45DE7}" type="pres">
      <dgm:prSet presAssocID="{6D9B553E-DE6A-4108-9660-4CE4123ECD43}" presName="childText" presStyleLbl="conFgAcc1" presStyleIdx="4" presStyleCnt="6">
        <dgm:presLayoutVars>
          <dgm:bulletEnabled val="1"/>
        </dgm:presLayoutVars>
      </dgm:prSet>
      <dgm:spPr/>
    </dgm:pt>
    <dgm:pt modelId="{B8828427-90E9-4975-8816-B75BCC37C7D8}" type="pres">
      <dgm:prSet presAssocID="{FBAEDB88-38F0-418B-91FF-C9624CFBC308}" presName="spaceBetweenRectangles" presStyleCnt="0"/>
      <dgm:spPr/>
    </dgm:pt>
    <dgm:pt modelId="{2F37D82B-C57E-429F-BA21-06D0A9EBC22A}" type="pres">
      <dgm:prSet presAssocID="{FCAD1C00-E302-4752-B622-FFF9A159E0D6}" presName="parentLin" presStyleCnt="0"/>
      <dgm:spPr/>
    </dgm:pt>
    <dgm:pt modelId="{DDE11FAC-45B8-4716-A5B8-67857CD8AE86}" type="pres">
      <dgm:prSet presAssocID="{FCAD1C00-E302-4752-B622-FFF9A159E0D6}" presName="parentLeftMargin" presStyleLbl="node1" presStyleIdx="4" presStyleCnt="6"/>
      <dgm:spPr/>
      <dgm:t>
        <a:bodyPr/>
        <a:lstStyle/>
        <a:p>
          <a:endParaRPr lang="ru-RU"/>
        </a:p>
      </dgm:t>
    </dgm:pt>
    <dgm:pt modelId="{899218BC-5D05-40E7-B372-1216277E0B21}" type="pres">
      <dgm:prSet presAssocID="{FCAD1C00-E302-4752-B622-FFF9A159E0D6}" presName="parentText" presStyleLbl="node1" presStyleIdx="5" presStyleCnt="6" custScaleY="64407">
        <dgm:presLayoutVars>
          <dgm:chMax val="0"/>
          <dgm:bulletEnabled val="1"/>
        </dgm:presLayoutVars>
      </dgm:prSet>
      <dgm:spPr/>
      <dgm:t>
        <a:bodyPr/>
        <a:lstStyle/>
        <a:p>
          <a:endParaRPr lang="ru-RU"/>
        </a:p>
      </dgm:t>
    </dgm:pt>
    <dgm:pt modelId="{4BF40775-5CED-45E1-AE7E-EEA1800B7F66}" type="pres">
      <dgm:prSet presAssocID="{FCAD1C00-E302-4752-B622-FFF9A159E0D6}" presName="negativeSpace" presStyleCnt="0"/>
      <dgm:spPr/>
    </dgm:pt>
    <dgm:pt modelId="{BB677092-8E3B-4784-9197-29BC7EEC98BF}" type="pres">
      <dgm:prSet presAssocID="{FCAD1C00-E302-4752-B622-FFF9A159E0D6}" presName="childText" presStyleLbl="conFgAcc1" presStyleIdx="5" presStyleCnt="6">
        <dgm:presLayoutVars>
          <dgm:bulletEnabled val="1"/>
        </dgm:presLayoutVars>
      </dgm:prSet>
      <dgm:spPr/>
    </dgm:pt>
  </dgm:ptLst>
  <dgm:cxnLst>
    <dgm:cxn modelId="{0166FFCB-ED9E-4263-9A95-65564D8B8D14}" type="presOf" srcId="{744C430C-4CA0-4889-B9E9-3A9C8BE28AB6}" destId="{97652082-EFF5-47ED-9132-D470591B8F35}" srcOrd="0" destOrd="0" presId="urn:microsoft.com/office/officeart/2005/8/layout/list1"/>
    <dgm:cxn modelId="{13BC760C-2986-4519-97DA-BAFF2094C4E9}" srcId="{26DF9C06-FDD9-428D-9FF2-A5A7D749538B}" destId="{D38C68DB-5015-4286-9D58-FC3DEBE5A6FE}" srcOrd="2" destOrd="0" parTransId="{6028ADAE-6CA7-40A0-97C0-E20024D5C657}" sibTransId="{D95417E0-BA05-4143-8D32-E018CBBFC771}"/>
    <dgm:cxn modelId="{1AFB0549-CE41-47B6-9EA6-F0A870A0F038}" type="presOf" srcId="{6D9B553E-DE6A-4108-9660-4CE4123ECD43}" destId="{E56F654C-072F-444C-A3CE-0BFA4AAB2EC7}" srcOrd="0" destOrd="0" presId="urn:microsoft.com/office/officeart/2005/8/layout/list1"/>
    <dgm:cxn modelId="{4AAEAE97-4334-4E2A-9D15-B403C5414E6B}" type="presOf" srcId="{744C430C-4CA0-4889-B9E9-3A9C8BE28AB6}" destId="{6607096C-804D-44CE-9D2C-B672D980B59A}" srcOrd="1" destOrd="0" presId="urn:microsoft.com/office/officeart/2005/8/layout/list1"/>
    <dgm:cxn modelId="{261180EE-F22C-43B5-B554-6F930B47E35A}" type="presOf" srcId="{B8FBA2B2-2686-4FAE-973E-43711A533EA3}" destId="{6C73FF1A-3C31-40EF-ACC9-ED2368A6287E}" srcOrd="1" destOrd="0" presId="urn:microsoft.com/office/officeart/2005/8/layout/list1"/>
    <dgm:cxn modelId="{9C496C09-2488-405E-8A63-3CF670DA9FF1}" srcId="{26DF9C06-FDD9-428D-9FF2-A5A7D749538B}" destId="{B8FBA2B2-2686-4FAE-973E-43711A533EA3}" srcOrd="0" destOrd="0" parTransId="{F8CD54BE-A509-43AD-92C7-50EE6F32EC32}" sibTransId="{92CF21EE-A899-4730-9C9D-6056B1F9AF74}"/>
    <dgm:cxn modelId="{8490C56E-DA93-4290-AADB-65172E0A804E}" type="presOf" srcId="{FCAD1C00-E302-4752-B622-FFF9A159E0D6}" destId="{DDE11FAC-45B8-4716-A5B8-67857CD8AE86}" srcOrd="0" destOrd="0" presId="urn:microsoft.com/office/officeart/2005/8/layout/list1"/>
    <dgm:cxn modelId="{F482DCDA-1AF3-454B-AC47-AD286F8B9FF0}" type="presOf" srcId="{D38C68DB-5015-4286-9D58-FC3DEBE5A6FE}" destId="{593AAD87-2918-4C44-A34D-FCE0A7C14169}" srcOrd="1" destOrd="0" presId="urn:microsoft.com/office/officeart/2005/8/layout/list1"/>
    <dgm:cxn modelId="{08A3E060-FE7B-4BDE-9180-0746B88A9D7A}" srcId="{26DF9C06-FDD9-428D-9FF2-A5A7D749538B}" destId="{FDD3D97F-DB02-450D-A551-5B64DAEF9ACB}" srcOrd="1" destOrd="0" parTransId="{64476501-E957-4B26-A17D-19148DAC910B}" sibTransId="{54ABA0C8-A67E-4CDE-B40A-A90BD9CB32DE}"/>
    <dgm:cxn modelId="{252B4DA8-8FF1-41B4-A537-199782477430}" type="presOf" srcId="{FDD3D97F-DB02-450D-A551-5B64DAEF9ACB}" destId="{5EBD33F4-C61F-490D-9394-DA6A2F57CF47}" srcOrd="0" destOrd="0" presId="urn:microsoft.com/office/officeart/2005/8/layout/list1"/>
    <dgm:cxn modelId="{0C2D0FBB-C407-4272-8CA4-7B793F742D94}" srcId="{26DF9C06-FDD9-428D-9FF2-A5A7D749538B}" destId="{FCAD1C00-E302-4752-B622-FFF9A159E0D6}" srcOrd="5" destOrd="0" parTransId="{553654F1-09BA-4D5D-9AD3-8D71D9F85855}" sibTransId="{05671917-2C2E-48F5-AEFC-A7B9726CEF9F}"/>
    <dgm:cxn modelId="{4BA41329-0ECE-4E5B-AA12-A41B779F1007}" type="presOf" srcId="{D38C68DB-5015-4286-9D58-FC3DEBE5A6FE}" destId="{1196E8BC-C4F3-494A-827D-076B604A12D1}" srcOrd="0" destOrd="0" presId="urn:microsoft.com/office/officeart/2005/8/layout/list1"/>
    <dgm:cxn modelId="{0E739D8C-9B03-4347-A410-4DDE3845BAD8}" type="presOf" srcId="{FDD3D97F-DB02-450D-A551-5B64DAEF9ACB}" destId="{5EA9F981-6151-4022-BAB9-90B3BBC3B3A2}" srcOrd="1" destOrd="0" presId="urn:microsoft.com/office/officeart/2005/8/layout/list1"/>
    <dgm:cxn modelId="{CE53AD3C-0AEA-4F11-8C86-069C73D95AD7}" type="presOf" srcId="{FCAD1C00-E302-4752-B622-FFF9A159E0D6}" destId="{899218BC-5D05-40E7-B372-1216277E0B21}" srcOrd="1" destOrd="0" presId="urn:microsoft.com/office/officeart/2005/8/layout/list1"/>
    <dgm:cxn modelId="{C438B551-3AFC-44EC-92E6-D989F26C876F}" type="presOf" srcId="{6D9B553E-DE6A-4108-9660-4CE4123ECD43}" destId="{4F287835-1DF1-42E1-9EB7-0E79688FD38C}" srcOrd="1" destOrd="0" presId="urn:microsoft.com/office/officeart/2005/8/layout/list1"/>
    <dgm:cxn modelId="{B7B76461-4CDF-43D1-A3E3-806FFD6920D4}" srcId="{26DF9C06-FDD9-428D-9FF2-A5A7D749538B}" destId="{6D9B553E-DE6A-4108-9660-4CE4123ECD43}" srcOrd="4" destOrd="0" parTransId="{516123EF-95B0-4A27-9C35-6E853F25F874}" sibTransId="{FBAEDB88-38F0-418B-91FF-C9624CFBC308}"/>
    <dgm:cxn modelId="{5C74BEC9-A061-4B97-AE4F-67723C358BD7}" srcId="{26DF9C06-FDD9-428D-9FF2-A5A7D749538B}" destId="{744C430C-4CA0-4889-B9E9-3A9C8BE28AB6}" srcOrd="3" destOrd="0" parTransId="{417D1C30-6293-4B45-9D4F-C59C118BFCBE}" sibTransId="{D6E54883-2D08-4E01-A058-CE2BC53490A1}"/>
    <dgm:cxn modelId="{63B2DE45-3740-42BA-981F-5650D308393D}" type="presOf" srcId="{26DF9C06-FDD9-428D-9FF2-A5A7D749538B}" destId="{37FAAA7B-19EB-4AE8-9BE5-6B13155F9B63}" srcOrd="0" destOrd="0" presId="urn:microsoft.com/office/officeart/2005/8/layout/list1"/>
    <dgm:cxn modelId="{1818EA9E-B625-45AB-8E15-7FF803311149}" type="presOf" srcId="{B8FBA2B2-2686-4FAE-973E-43711A533EA3}" destId="{9390C83E-F13A-4E5F-8036-3C6E7FE0CEFE}" srcOrd="0" destOrd="0" presId="urn:microsoft.com/office/officeart/2005/8/layout/list1"/>
    <dgm:cxn modelId="{8EE3B43A-44A0-4D15-B4D6-1096070136C7}" type="presParOf" srcId="{37FAAA7B-19EB-4AE8-9BE5-6B13155F9B63}" destId="{ECF05694-EAE6-4465-B65B-D6060A9C58FA}" srcOrd="0" destOrd="0" presId="urn:microsoft.com/office/officeart/2005/8/layout/list1"/>
    <dgm:cxn modelId="{323CB9AB-B75D-4F9E-8A2E-4DB10BD3CD10}" type="presParOf" srcId="{ECF05694-EAE6-4465-B65B-D6060A9C58FA}" destId="{9390C83E-F13A-4E5F-8036-3C6E7FE0CEFE}" srcOrd="0" destOrd="0" presId="urn:microsoft.com/office/officeart/2005/8/layout/list1"/>
    <dgm:cxn modelId="{2E7FF29D-9E10-4B85-AF8B-A6FF207F0B1D}" type="presParOf" srcId="{ECF05694-EAE6-4465-B65B-D6060A9C58FA}" destId="{6C73FF1A-3C31-40EF-ACC9-ED2368A6287E}" srcOrd="1" destOrd="0" presId="urn:microsoft.com/office/officeart/2005/8/layout/list1"/>
    <dgm:cxn modelId="{E1E02981-6D09-4BDC-A1CE-8ADAD01503ED}" type="presParOf" srcId="{37FAAA7B-19EB-4AE8-9BE5-6B13155F9B63}" destId="{82848C87-F620-4CDF-AF65-B3B9FBDE4756}" srcOrd="1" destOrd="0" presId="urn:microsoft.com/office/officeart/2005/8/layout/list1"/>
    <dgm:cxn modelId="{5D37D084-DFB4-43AE-B971-2984544C3A7D}" type="presParOf" srcId="{37FAAA7B-19EB-4AE8-9BE5-6B13155F9B63}" destId="{7ED14421-9522-42E9-82ED-C32DE79A3FFC}" srcOrd="2" destOrd="0" presId="urn:microsoft.com/office/officeart/2005/8/layout/list1"/>
    <dgm:cxn modelId="{9C4637B8-A31E-4A15-8FDF-7CCB8063AEC4}" type="presParOf" srcId="{37FAAA7B-19EB-4AE8-9BE5-6B13155F9B63}" destId="{4C3FED35-9FA5-46AB-8046-0F8EF3C56A03}" srcOrd="3" destOrd="0" presId="urn:microsoft.com/office/officeart/2005/8/layout/list1"/>
    <dgm:cxn modelId="{D20EE835-0132-483F-8563-C18EF046715D}" type="presParOf" srcId="{37FAAA7B-19EB-4AE8-9BE5-6B13155F9B63}" destId="{1DF68732-A38E-4B36-8A60-A47B42515294}" srcOrd="4" destOrd="0" presId="urn:microsoft.com/office/officeart/2005/8/layout/list1"/>
    <dgm:cxn modelId="{1B708091-F93C-4ECA-ABCE-1974A9B4B04E}" type="presParOf" srcId="{1DF68732-A38E-4B36-8A60-A47B42515294}" destId="{5EBD33F4-C61F-490D-9394-DA6A2F57CF47}" srcOrd="0" destOrd="0" presId="urn:microsoft.com/office/officeart/2005/8/layout/list1"/>
    <dgm:cxn modelId="{ED0E5436-175D-4CDB-865F-750961090C10}" type="presParOf" srcId="{1DF68732-A38E-4B36-8A60-A47B42515294}" destId="{5EA9F981-6151-4022-BAB9-90B3BBC3B3A2}" srcOrd="1" destOrd="0" presId="urn:microsoft.com/office/officeart/2005/8/layout/list1"/>
    <dgm:cxn modelId="{904FA510-1542-4F08-84DD-7C98F5315FAC}" type="presParOf" srcId="{37FAAA7B-19EB-4AE8-9BE5-6B13155F9B63}" destId="{EFF87AF0-A47B-4EDF-B0EF-ADDCAE031E7E}" srcOrd="5" destOrd="0" presId="urn:microsoft.com/office/officeart/2005/8/layout/list1"/>
    <dgm:cxn modelId="{7AD808A6-4FC4-4594-BF50-7F9EE58785F5}" type="presParOf" srcId="{37FAAA7B-19EB-4AE8-9BE5-6B13155F9B63}" destId="{B73CC739-3147-461F-8652-610F0AF5E085}" srcOrd="6" destOrd="0" presId="urn:microsoft.com/office/officeart/2005/8/layout/list1"/>
    <dgm:cxn modelId="{D98D12A1-161A-47D0-8121-64FECA549929}" type="presParOf" srcId="{37FAAA7B-19EB-4AE8-9BE5-6B13155F9B63}" destId="{CF2C37B2-3F4E-42D2-8DC4-7BDC1DCC0BAA}" srcOrd="7" destOrd="0" presId="urn:microsoft.com/office/officeart/2005/8/layout/list1"/>
    <dgm:cxn modelId="{A03693B4-A911-4FB0-9DD3-EFC9308E2C60}" type="presParOf" srcId="{37FAAA7B-19EB-4AE8-9BE5-6B13155F9B63}" destId="{F13351B0-C330-4AE9-811B-0EC7B35258D5}" srcOrd="8" destOrd="0" presId="urn:microsoft.com/office/officeart/2005/8/layout/list1"/>
    <dgm:cxn modelId="{DDCDCDB9-998B-4E87-9FD2-1BBA9A37236F}" type="presParOf" srcId="{F13351B0-C330-4AE9-811B-0EC7B35258D5}" destId="{1196E8BC-C4F3-494A-827D-076B604A12D1}" srcOrd="0" destOrd="0" presId="urn:microsoft.com/office/officeart/2005/8/layout/list1"/>
    <dgm:cxn modelId="{56703FAD-EDE1-4850-A26F-40A554B96BAF}" type="presParOf" srcId="{F13351B0-C330-4AE9-811B-0EC7B35258D5}" destId="{593AAD87-2918-4C44-A34D-FCE0A7C14169}" srcOrd="1" destOrd="0" presId="urn:microsoft.com/office/officeart/2005/8/layout/list1"/>
    <dgm:cxn modelId="{DA7947B1-AF33-4D01-AE41-00B93DEF15A8}" type="presParOf" srcId="{37FAAA7B-19EB-4AE8-9BE5-6B13155F9B63}" destId="{F1B9FC3D-74C5-4719-BDD1-381440D06CA9}" srcOrd="9" destOrd="0" presId="urn:microsoft.com/office/officeart/2005/8/layout/list1"/>
    <dgm:cxn modelId="{44558D24-F281-4EC8-8F65-7E308C8A14D6}" type="presParOf" srcId="{37FAAA7B-19EB-4AE8-9BE5-6B13155F9B63}" destId="{7E99A1BD-8718-41F5-A92E-DA32D17A31F8}" srcOrd="10" destOrd="0" presId="urn:microsoft.com/office/officeart/2005/8/layout/list1"/>
    <dgm:cxn modelId="{F4D2877D-F61F-4D9B-AF8F-419FF8CE172D}" type="presParOf" srcId="{37FAAA7B-19EB-4AE8-9BE5-6B13155F9B63}" destId="{547B306F-D768-45E1-BDB1-2014350700F9}" srcOrd="11" destOrd="0" presId="urn:microsoft.com/office/officeart/2005/8/layout/list1"/>
    <dgm:cxn modelId="{2BB9FAF7-EB7B-4AD6-9DD9-FA346CDEF49F}" type="presParOf" srcId="{37FAAA7B-19EB-4AE8-9BE5-6B13155F9B63}" destId="{7551DC0E-F122-4F5E-A91B-42B2CE1CAA7C}" srcOrd="12" destOrd="0" presId="urn:microsoft.com/office/officeart/2005/8/layout/list1"/>
    <dgm:cxn modelId="{128324F4-C895-4F0E-B7B7-4AAC6F2DD3C6}" type="presParOf" srcId="{7551DC0E-F122-4F5E-A91B-42B2CE1CAA7C}" destId="{97652082-EFF5-47ED-9132-D470591B8F35}" srcOrd="0" destOrd="0" presId="urn:microsoft.com/office/officeart/2005/8/layout/list1"/>
    <dgm:cxn modelId="{72CE9B15-ED1A-47E4-A6FC-329D551C9662}" type="presParOf" srcId="{7551DC0E-F122-4F5E-A91B-42B2CE1CAA7C}" destId="{6607096C-804D-44CE-9D2C-B672D980B59A}" srcOrd="1" destOrd="0" presId="urn:microsoft.com/office/officeart/2005/8/layout/list1"/>
    <dgm:cxn modelId="{F67889F8-9538-4F4E-B722-82765C380D0B}" type="presParOf" srcId="{37FAAA7B-19EB-4AE8-9BE5-6B13155F9B63}" destId="{543B8A44-8B64-442D-B0ED-28204F008EBD}" srcOrd="13" destOrd="0" presId="urn:microsoft.com/office/officeart/2005/8/layout/list1"/>
    <dgm:cxn modelId="{46693AA0-52C6-45B8-9F64-22699244D30A}" type="presParOf" srcId="{37FAAA7B-19EB-4AE8-9BE5-6B13155F9B63}" destId="{8A2A12BD-8C25-48EE-BF7C-5EC097D97AEC}" srcOrd="14" destOrd="0" presId="urn:microsoft.com/office/officeart/2005/8/layout/list1"/>
    <dgm:cxn modelId="{BF6E741C-0AFA-4CB0-99D5-97DA35103113}" type="presParOf" srcId="{37FAAA7B-19EB-4AE8-9BE5-6B13155F9B63}" destId="{54F7EEF5-1829-495F-8C2A-4290EFB810FD}" srcOrd="15" destOrd="0" presId="urn:microsoft.com/office/officeart/2005/8/layout/list1"/>
    <dgm:cxn modelId="{1630D2B8-F251-4E4F-B79B-35D192C5221B}" type="presParOf" srcId="{37FAAA7B-19EB-4AE8-9BE5-6B13155F9B63}" destId="{9287229F-CBA6-4013-AD8A-65DAC7F651D8}" srcOrd="16" destOrd="0" presId="urn:microsoft.com/office/officeart/2005/8/layout/list1"/>
    <dgm:cxn modelId="{B7B2D6D1-AA18-4A95-856C-A2EEEB018FBF}" type="presParOf" srcId="{9287229F-CBA6-4013-AD8A-65DAC7F651D8}" destId="{E56F654C-072F-444C-A3CE-0BFA4AAB2EC7}" srcOrd="0" destOrd="0" presId="urn:microsoft.com/office/officeart/2005/8/layout/list1"/>
    <dgm:cxn modelId="{53273418-D6C7-46CE-863C-62A13B6EC10D}" type="presParOf" srcId="{9287229F-CBA6-4013-AD8A-65DAC7F651D8}" destId="{4F287835-1DF1-42E1-9EB7-0E79688FD38C}" srcOrd="1" destOrd="0" presId="urn:microsoft.com/office/officeart/2005/8/layout/list1"/>
    <dgm:cxn modelId="{082895A5-3CC8-4B41-BE42-0EB381B53018}" type="presParOf" srcId="{37FAAA7B-19EB-4AE8-9BE5-6B13155F9B63}" destId="{7F8584FA-BADF-48CC-8BB5-A9D3088544B9}" srcOrd="17" destOrd="0" presId="urn:microsoft.com/office/officeart/2005/8/layout/list1"/>
    <dgm:cxn modelId="{F478C899-596C-4B88-B127-1B761ADD4E47}" type="presParOf" srcId="{37FAAA7B-19EB-4AE8-9BE5-6B13155F9B63}" destId="{3158323A-D20B-4BA9-B13C-8BC87BA45DE7}" srcOrd="18" destOrd="0" presId="urn:microsoft.com/office/officeart/2005/8/layout/list1"/>
    <dgm:cxn modelId="{932D019D-ED7F-42B1-9A2A-45AC8D7F330D}" type="presParOf" srcId="{37FAAA7B-19EB-4AE8-9BE5-6B13155F9B63}" destId="{B8828427-90E9-4975-8816-B75BCC37C7D8}" srcOrd="19" destOrd="0" presId="urn:microsoft.com/office/officeart/2005/8/layout/list1"/>
    <dgm:cxn modelId="{E690F096-C3D0-4FB6-9DF9-1461ADB9E671}" type="presParOf" srcId="{37FAAA7B-19EB-4AE8-9BE5-6B13155F9B63}" destId="{2F37D82B-C57E-429F-BA21-06D0A9EBC22A}" srcOrd="20" destOrd="0" presId="urn:microsoft.com/office/officeart/2005/8/layout/list1"/>
    <dgm:cxn modelId="{B84EC98E-546B-4AF0-AF90-C9D8C8C01A05}" type="presParOf" srcId="{2F37D82B-C57E-429F-BA21-06D0A9EBC22A}" destId="{DDE11FAC-45B8-4716-A5B8-67857CD8AE86}" srcOrd="0" destOrd="0" presId="urn:microsoft.com/office/officeart/2005/8/layout/list1"/>
    <dgm:cxn modelId="{F4ECF848-B6EE-44AB-B7EA-C9FE8A908825}" type="presParOf" srcId="{2F37D82B-C57E-429F-BA21-06D0A9EBC22A}" destId="{899218BC-5D05-40E7-B372-1216277E0B21}" srcOrd="1" destOrd="0" presId="urn:microsoft.com/office/officeart/2005/8/layout/list1"/>
    <dgm:cxn modelId="{0EB1A31B-CEAB-4D4C-A8B1-29B5090649CF}" type="presParOf" srcId="{37FAAA7B-19EB-4AE8-9BE5-6B13155F9B63}" destId="{4BF40775-5CED-45E1-AE7E-EEA1800B7F66}" srcOrd="21" destOrd="0" presId="urn:microsoft.com/office/officeart/2005/8/layout/list1"/>
    <dgm:cxn modelId="{C1707874-6D82-4FE9-9294-91FB17814342}" type="presParOf" srcId="{37FAAA7B-19EB-4AE8-9BE5-6B13155F9B63}" destId="{BB677092-8E3B-4784-9197-29BC7EEC98BF}" srcOrd="22" destOrd="0" presId="urn:microsoft.com/office/officeart/2005/8/layout/list1"/>
  </dgm:cxnLst>
  <dgm:bg/>
  <dgm:whole/>
</dgm:dataModel>
</file>

<file path=ppt/diagrams/data16.xml><?xml version="1.0" encoding="utf-8"?>
<dgm:dataModel xmlns:dgm="http://schemas.openxmlformats.org/drawingml/2006/diagram" xmlns:a="http://schemas.openxmlformats.org/drawingml/2006/main">
  <dgm:ptLst>
    <dgm:pt modelId="{159C9AF3-CD7B-4A7D-B021-331C1B19CB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C73AB8-028B-47EE-9E8E-63BF25D6CC75}">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1800" dirty="0" smtClean="0"/>
            <a:t>Неналоговые доходы</a:t>
          </a:r>
          <a:endParaRPr lang="ru-RU" sz="1800" dirty="0"/>
        </a:p>
      </dgm:t>
    </dgm:pt>
    <dgm:pt modelId="{B69D3998-5341-4E5E-81AA-AC0510F26B7B}" type="parTrans" cxnId="{4D3034EF-FA26-4207-AEDA-2D752406B98E}">
      <dgm:prSet/>
      <dgm:spPr/>
      <dgm:t>
        <a:bodyPr/>
        <a:lstStyle/>
        <a:p>
          <a:endParaRPr lang="ru-RU"/>
        </a:p>
      </dgm:t>
    </dgm:pt>
    <dgm:pt modelId="{033FF6EA-D94B-4E2F-8242-BBBCA1A850F7}" type="sibTrans" cxnId="{4D3034EF-FA26-4207-AEDA-2D752406B98E}">
      <dgm:prSet/>
      <dgm:spPr/>
      <dgm:t>
        <a:bodyPr/>
        <a:lstStyle/>
        <a:p>
          <a:endParaRPr lang="ru-RU"/>
        </a:p>
      </dgm:t>
    </dgm:pt>
    <dgm:pt modelId="{E39CE90E-17A0-408F-A5F4-0F5CC9121EFC}" type="pres">
      <dgm:prSet presAssocID="{159C9AF3-CD7B-4A7D-B021-331C1B19CBE7}" presName="linear" presStyleCnt="0">
        <dgm:presLayoutVars>
          <dgm:animLvl val="lvl"/>
          <dgm:resizeHandles val="exact"/>
        </dgm:presLayoutVars>
      </dgm:prSet>
      <dgm:spPr/>
      <dgm:t>
        <a:bodyPr/>
        <a:lstStyle/>
        <a:p>
          <a:endParaRPr lang="ru-RU"/>
        </a:p>
      </dgm:t>
    </dgm:pt>
    <dgm:pt modelId="{CE1BD5C6-B751-4176-85BC-8F156AAA7B4A}" type="pres">
      <dgm:prSet presAssocID="{C6C73AB8-028B-47EE-9E8E-63BF25D6CC75}" presName="parentText" presStyleLbl="node1" presStyleIdx="0" presStyleCnt="1">
        <dgm:presLayoutVars>
          <dgm:chMax val="0"/>
          <dgm:bulletEnabled val="1"/>
        </dgm:presLayoutVars>
      </dgm:prSet>
      <dgm:spPr/>
      <dgm:t>
        <a:bodyPr/>
        <a:lstStyle/>
        <a:p>
          <a:endParaRPr lang="ru-RU"/>
        </a:p>
      </dgm:t>
    </dgm:pt>
  </dgm:ptLst>
  <dgm:cxnLst>
    <dgm:cxn modelId="{4E3299E9-3517-4FA6-922D-E7B9873BE5E3}" type="presOf" srcId="{159C9AF3-CD7B-4A7D-B021-331C1B19CBE7}" destId="{E39CE90E-17A0-408F-A5F4-0F5CC9121EFC}" srcOrd="0" destOrd="0" presId="urn:microsoft.com/office/officeart/2005/8/layout/vList2"/>
    <dgm:cxn modelId="{240E31F0-4DC3-4CE7-9332-BDBCF7811CCA}" type="presOf" srcId="{C6C73AB8-028B-47EE-9E8E-63BF25D6CC75}" destId="{CE1BD5C6-B751-4176-85BC-8F156AAA7B4A}" srcOrd="0" destOrd="0" presId="urn:microsoft.com/office/officeart/2005/8/layout/vList2"/>
    <dgm:cxn modelId="{4D3034EF-FA26-4207-AEDA-2D752406B98E}" srcId="{159C9AF3-CD7B-4A7D-B021-331C1B19CBE7}" destId="{C6C73AB8-028B-47EE-9E8E-63BF25D6CC75}" srcOrd="0" destOrd="0" parTransId="{B69D3998-5341-4E5E-81AA-AC0510F26B7B}" sibTransId="{033FF6EA-D94B-4E2F-8242-BBBCA1A850F7}"/>
    <dgm:cxn modelId="{CFAB81E8-5584-495C-B683-5CD5B5BEACB3}" type="presParOf" srcId="{E39CE90E-17A0-408F-A5F4-0F5CC9121EFC}" destId="{CE1BD5C6-B751-4176-85BC-8F156AAA7B4A}"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BA551537-8C52-47FD-8993-26AF90C8F39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1FC4668C-1D69-4B89-8953-598B6D923EC6}">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800" dirty="0" smtClean="0">
              <a:solidFill>
                <a:schemeClr val="tx1"/>
              </a:solidFill>
            </a:rPr>
            <a:t>Безвозмездные</a:t>
          </a:r>
          <a:r>
            <a:rPr lang="ru-RU" sz="1800" dirty="0" smtClean="0">
              <a:solidFill>
                <a:schemeClr val="bg1"/>
              </a:solidFill>
            </a:rPr>
            <a:t> </a:t>
          </a:r>
          <a:r>
            <a:rPr lang="ru-RU" sz="1800" dirty="0" smtClean="0">
              <a:solidFill>
                <a:schemeClr val="tx1"/>
              </a:solidFill>
            </a:rPr>
            <a:t>поступления</a:t>
          </a:r>
          <a:endParaRPr lang="ru-RU" sz="1800" dirty="0">
            <a:solidFill>
              <a:schemeClr val="tx1"/>
            </a:solidFill>
          </a:endParaRPr>
        </a:p>
      </dgm:t>
    </dgm:pt>
    <dgm:pt modelId="{AC137562-F7B8-4F54-918B-A9C4F8B9F7A0}" type="parTrans" cxnId="{31D90EFA-4A27-4FF8-979D-28785E1634DF}">
      <dgm:prSet/>
      <dgm:spPr/>
      <dgm:t>
        <a:bodyPr/>
        <a:lstStyle/>
        <a:p>
          <a:endParaRPr lang="ru-RU"/>
        </a:p>
      </dgm:t>
    </dgm:pt>
    <dgm:pt modelId="{B9CBA4CC-1834-4DCB-ABAB-050C628FE41D}" type="sibTrans" cxnId="{31D90EFA-4A27-4FF8-979D-28785E1634DF}">
      <dgm:prSet/>
      <dgm:spPr/>
      <dgm:t>
        <a:bodyPr/>
        <a:lstStyle/>
        <a:p>
          <a:endParaRPr lang="ru-RU"/>
        </a:p>
      </dgm:t>
    </dgm:pt>
    <dgm:pt modelId="{1112EEE4-147C-4B3C-9EF6-FA89FDE26F42}">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000" dirty="0" smtClean="0"/>
            <a:t>Дотации</a:t>
          </a:r>
          <a:endParaRPr lang="ru-RU" sz="1000" dirty="0"/>
        </a:p>
      </dgm:t>
    </dgm:pt>
    <dgm:pt modelId="{B89A00E3-D421-4BE7-A6F5-D1ED373CCABC}" type="parTrans" cxnId="{80465F1C-8830-4668-B506-A68CE50C7391}">
      <dgm:prSet/>
      <dgm:spPr/>
      <dgm:t>
        <a:bodyPr/>
        <a:lstStyle/>
        <a:p>
          <a:endParaRPr lang="ru-RU"/>
        </a:p>
      </dgm:t>
    </dgm:pt>
    <dgm:pt modelId="{9558088D-6FA0-4A7F-AE70-827BE713AFA3}" type="sibTrans" cxnId="{80465F1C-8830-4668-B506-A68CE50C7391}">
      <dgm:prSet/>
      <dgm:spPr/>
      <dgm:t>
        <a:bodyPr/>
        <a:lstStyle/>
        <a:p>
          <a:endParaRPr lang="ru-RU"/>
        </a:p>
      </dgm:t>
    </dgm:pt>
    <dgm:pt modelId="{9F960A47-D948-4DA8-8C4E-2F1850D2308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000" dirty="0" smtClean="0"/>
            <a:t>Субвенции</a:t>
          </a:r>
          <a:endParaRPr lang="ru-RU" sz="1000" dirty="0"/>
        </a:p>
      </dgm:t>
    </dgm:pt>
    <dgm:pt modelId="{D307B586-AA16-4636-972F-3B0C1F7088B0}" type="parTrans" cxnId="{B5B086E4-9CFE-4855-878C-1266776E2AB9}">
      <dgm:prSet/>
      <dgm:spPr/>
      <dgm:t>
        <a:bodyPr/>
        <a:lstStyle/>
        <a:p>
          <a:endParaRPr lang="ru-RU"/>
        </a:p>
      </dgm:t>
    </dgm:pt>
    <dgm:pt modelId="{119E6F82-E396-42BE-8EAD-F5A7A5CD8AC9}" type="sibTrans" cxnId="{B5B086E4-9CFE-4855-878C-1266776E2AB9}">
      <dgm:prSet/>
      <dgm:spPr/>
      <dgm:t>
        <a:bodyPr/>
        <a:lstStyle/>
        <a:p>
          <a:endParaRPr lang="ru-RU"/>
        </a:p>
      </dgm:t>
    </dgm:pt>
    <dgm:pt modelId="{5E4A9E97-FA41-4E2F-BAB7-AB96B229908B}">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000" dirty="0" smtClean="0"/>
            <a:t>Субсидии</a:t>
          </a:r>
          <a:endParaRPr lang="ru-RU" sz="1000" dirty="0"/>
        </a:p>
      </dgm:t>
    </dgm:pt>
    <dgm:pt modelId="{0774FF3C-7DB2-4128-9D21-C2510E7CE7FE}" type="sibTrans" cxnId="{846B43C2-20BD-44F0-A574-E6EB415743BD}">
      <dgm:prSet/>
      <dgm:spPr/>
      <dgm:t>
        <a:bodyPr/>
        <a:lstStyle/>
        <a:p>
          <a:endParaRPr lang="ru-RU"/>
        </a:p>
      </dgm:t>
    </dgm:pt>
    <dgm:pt modelId="{FF46ED63-1A7F-4D81-A886-112FF356AD68}" type="parTrans" cxnId="{846B43C2-20BD-44F0-A574-E6EB415743BD}">
      <dgm:prSet/>
      <dgm:spPr/>
      <dgm:t>
        <a:bodyPr/>
        <a:lstStyle/>
        <a:p>
          <a:endParaRPr lang="ru-RU"/>
        </a:p>
      </dgm:t>
    </dgm:pt>
    <dgm:pt modelId="{8AEFD604-E820-486D-A361-BA5B4C5D3AA7}">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000" dirty="0" smtClean="0"/>
            <a:t>Иные межбюджетные трансферты</a:t>
          </a:r>
          <a:endParaRPr lang="ru-RU" sz="1000" dirty="0"/>
        </a:p>
      </dgm:t>
    </dgm:pt>
    <dgm:pt modelId="{A0FFDA43-5967-402E-87EB-62B397E131BC}" type="parTrans" cxnId="{4359AA0C-BB31-4E31-8803-F3EBBFFF4BA5}">
      <dgm:prSet/>
      <dgm:spPr/>
      <dgm:t>
        <a:bodyPr/>
        <a:lstStyle/>
        <a:p>
          <a:endParaRPr lang="ru-RU"/>
        </a:p>
      </dgm:t>
    </dgm:pt>
    <dgm:pt modelId="{D80FA020-CFBE-4151-9E04-563FA09EFB38}" type="sibTrans" cxnId="{4359AA0C-BB31-4E31-8803-F3EBBFFF4BA5}">
      <dgm:prSet/>
      <dgm:spPr/>
      <dgm:t>
        <a:bodyPr/>
        <a:lstStyle/>
        <a:p>
          <a:endParaRPr lang="ru-RU"/>
        </a:p>
      </dgm:t>
    </dgm:pt>
    <dgm:pt modelId="{525A213A-89F6-42F3-844E-539392A42192}">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000" dirty="0" smtClean="0"/>
            <a:t>Прочие безвозмездные поступления</a:t>
          </a:r>
          <a:endParaRPr lang="ru-RU" sz="1000" dirty="0"/>
        </a:p>
      </dgm:t>
    </dgm:pt>
    <dgm:pt modelId="{4169F72F-5C70-4558-BF97-F753E23CA0B2}" type="parTrans" cxnId="{CAEAB3C8-1C48-4A75-A8CC-AC79EC464768}">
      <dgm:prSet/>
      <dgm:spPr/>
      <dgm:t>
        <a:bodyPr/>
        <a:lstStyle/>
        <a:p>
          <a:endParaRPr lang="ru-RU"/>
        </a:p>
      </dgm:t>
    </dgm:pt>
    <dgm:pt modelId="{8F24AC71-0319-4B3F-86D4-6252FE31542F}" type="sibTrans" cxnId="{CAEAB3C8-1C48-4A75-A8CC-AC79EC464768}">
      <dgm:prSet/>
      <dgm:spPr/>
      <dgm:t>
        <a:bodyPr/>
        <a:lstStyle/>
        <a:p>
          <a:endParaRPr lang="ru-RU"/>
        </a:p>
      </dgm:t>
    </dgm:pt>
    <dgm:pt modelId="{057ED223-D5EE-41EA-83BA-77537F4B3E84}">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800" dirty="0" smtClean="0"/>
            <a:t>ВОЗВРАТ ОСТАТКОВ СУБСИДИЙ, СУБВЕНЦИЙ И ИНЫХ МЕЖБЮДЖЕТНЫХ ТРАНСФЕРТОВ, ИМЕЮЩИХ ЦЕЛЕВОЕ НАЗНАЧЕНИЕ, ПРОШЛЫХ ЛЕТ</a:t>
          </a:r>
          <a:endParaRPr lang="ru-RU" sz="800" dirty="0"/>
        </a:p>
      </dgm:t>
    </dgm:pt>
    <dgm:pt modelId="{37F19FF0-FF62-4617-9D2D-AC8397E8FBCF}" type="parTrans" cxnId="{5A1FB831-A45E-40D8-841C-FC48BF2222F1}">
      <dgm:prSet/>
      <dgm:spPr/>
      <dgm:t>
        <a:bodyPr/>
        <a:lstStyle/>
        <a:p>
          <a:endParaRPr lang="ru-RU"/>
        </a:p>
      </dgm:t>
    </dgm:pt>
    <dgm:pt modelId="{088B8188-5FC5-48D9-9B5A-FBD8CBDBD262}" type="sibTrans" cxnId="{5A1FB831-A45E-40D8-841C-FC48BF2222F1}">
      <dgm:prSet/>
      <dgm:spPr/>
      <dgm:t>
        <a:bodyPr/>
        <a:lstStyle/>
        <a:p>
          <a:endParaRPr lang="ru-RU"/>
        </a:p>
      </dgm:t>
    </dgm:pt>
    <dgm:pt modelId="{3B815691-B805-44A8-A4ED-C639973ED0A2}" type="pres">
      <dgm:prSet presAssocID="{BA551537-8C52-47FD-8993-26AF90C8F394}" presName="composite" presStyleCnt="0">
        <dgm:presLayoutVars>
          <dgm:chMax val="1"/>
          <dgm:dir/>
          <dgm:resizeHandles val="exact"/>
        </dgm:presLayoutVars>
      </dgm:prSet>
      <dgm:spPr/>
      <dgm:t>
        <a:bodyPr/>
        <a:lstStyle/>
        <a:p>
          <a:endParaRPr lang="ru-RU"/>
        </a:p>
      </dgm:t>
    </dgm:pt>
    <dgm:pt modelId="{B3025BC0-81DC-4D9B-B9B8-EC78A61B6314}" type="pres">
      <dgm:prSet presAssocID="{1FC4668C-1D69-4B89-8953-598B6D923EC6}" presName="roof" presStyleLbl="dkBgShp" presStyleIdx="0" presStyleCnt="2"/>
      <dgm:spPr/>
      <dgm:t>
        <a:bodyPr/>
        <a:lstStyle/>
        <a:p>
          <a:endParaRPr lang="ru-RU"/>
        </a:p>
      </dgm:t>
    </dgm:pt>
    <dgm:pt modelId="{B251A97C-2777-47CB-B8FB-1A5C9CA387B4}" type="pres">
      <dgm:prSet presAssocID="{1FC4668C-1D69-4B89-8953-598B6D923EC6}" presName="pillars" presStyleCnt="0"/>
      <dgm:spPr/>
    </dgm:pt>
    <dgm:pt modelId="{653F0A9A-3DD4-485A-8788-104C82A4376F}" type="pres">
      <dgm:prSet presAssocID="{1FC4668C-1D69-4B89-8953-598B6D923EC6}" presName="pillar1" presStyleLbl="node1" presStyleIdx="0" presStyleCnt="6" custScaleX="64800">
        <dgm:presLayoutVars>
          <dgm:bulletEnabled val="1"/>
        </dgm:presLayoutVars>
      </dgm:prSet>
      <dgm:spPr/>
      <dgm:t>
        <a:bodyPr/>
        <a:lstStyle/>
        <a:p>
          <a:endParaRPr lang="ru-RU"/>
        </a:p>
      </dgm:t>
    </dgm:pt>
    <dgm:pt modelId="{7CFA4234-DF60-42B1-A85C-3AC1D954A54F}" type="pres">
      <dgm:prSet presAssocID="{5E4A9E97-FA41-4E2F-BAB7-AB96B229908B}" presName="pillarX" presStyleLbl="node1" presStyleIdx="1" presStyleCnt="6" custScaleX="73049">
        <dgm:presLayoutVars>
          <dgm:bulletEnabled val="1"/>
        </dgm:presLayoutVars>
      </dgm:prSet>
      <dgm:spPr/>
      <dgm:t>
        <a:bodyPr/>
        <a:lstStyle/>
        <a:p>
          <a:endParaRPr lang="ru-RU"/>
        </a:p>
      </dgm:t>
    </dgm:pt>
    <dgm:pt modelId="{31721C8A-8F43-4744-A528-422C0AFE6B21}" type="pres">
      <dgm:prSet presAssocID="{9F960A47-D948-4DA8-8C4E-2F1850D23083}" presName="pillarX" presStyleLbl="node1" presStyleIdx="2" presStyleCnt="6" custScaleX="86520">
        <dgm:presLayoutVars>
          <dgm:bulletEnabled val="1"/>
        </dgm:presLayoutVars>
      </dgm:prSet>
      <dgm:spPr/>
      <dgm:t>
        <a:bodyPr/>
        <a:lstStyle/>
        <a:p>
          <a:endParaRPr lang="ru-RU"/>
        </a:p>
      </dgm:t>
    </dgm:pt>
    <dgm:pt modelId="{10002E45-1345-4FB5-A692-BE3EF0E7517D}" type="pres">
      <dgm:prSet presAssocID="{8AEFD604-E820-486D-A361-BA5B4C5D3AA7}" presName="pillarX" presStyleLbl="node1" presStyleIdx="3" presStyleCnt="6" custScaleX="100688">
        <dgm:presLayoutVars>
          <dgm:bulletEnabled val="1"/>
        </dgm:presLayoutVars>
      </dgm:prSet>
      <dgm:spPr/>
      <dgm:t>
        <a:bodyPr/>
        <a:lstStyle/>
        <a:p>
          <a:endParaRPr lang="ru-RU"/>
        </a:p>
      </dgm:t>
    </dgm:pt>
    <dgm:pt modelId="{734A9F54-C167-4CF2-9656-FD6586D5D674}" type="pres">
      <dgm:prSet presAssocID="{525A213A-89F6-42F3-844E-539392A42192}" presName="pillarX" presStyleLbl="node1" presStyleIdx="4" presStyleCnt="6" custScaleX="107915">
        <dgm:presLayoutVars>
          <dgm:bulletEnabled val="1"/>
        </dgm:presLayoutVars>
      </dgm:prSet>
      <dgm:spPr/>
      <dgm:t>
        <a:bodyPr/>
        <a:lstStyle/>
        <a:p>
          <a:endParaRPr lang="ru-RU"/>
        </a:p>
      </dgm:t>
    </dgm:pt>
    <dgm:pt modelId="{7E25B290-EEBD-40AB-999B-18A034E65BAC}" type="pres">
      <dgm:prSet presAssocID="{057ED223-D5EE-41EA-83BA-77537F4B3E84}" presName="pillarX" presStyleLbl="node1" presStyleIdx="5" presStyleCnt="6" custScaleX="152866">
        <dgm:presLayoutVars>
          <dgm:bulletEnabled val="1"/>
        </dgm:presLayoutVars>
      </dgm:prSet>
      <dgm:spPr/>
      <dgm:t>
        <a:bodyPr/>
        <a:lstStyle/>
        <a:p>
          <a:endParaRPr lang="ru-RU"/>
        </a:p>
      </dgm:t>
    </dgm:pt>
    <dgm:pt modelId="{9D1D671D-F0C2-418B-B689-04325F42A074}" type="pres">
      <dgm:prSet presAssocID="{1FC4668C-1D69-4B89-8953-598B6D923EC6}" presName="base" presStyleLbl="dkBgShp" presStyleIdx="1" presStyleCnt="2" custFlipVert="1"/>
      <dgm:spPr/>
    </dgm:pt>
  </dgm:ptLst>
  <dgm:cxnLst>
    <dgm:cxn modelId="{846B43C2-20BD-44F0-A574-E6EB415743BD}" srcId="{1FC4668C-1D69-4B89-8953-598B6D923EC6}" destId="{5E4A9E97-FA41-4E2F-BAB7-AB96B229908B}" srcOrd="1" destOrd="0" parTransId="{FF46ED63-1A7F-4D81-A886-112FF356AD68}" sibTransId="{0774FF3C-7DB2-4128-9D21-C2510E7CE7FE}"/>
    <dgm:cxn modelId="{31D90EFA-4A27-4FF8-979D-28785E1634DF}" srcId="{BA551537-8C52-47FD-8993-26AF90C8F394}" destId="{1FC4668C-1D69-4B89-8953-598B6D923EC6}" srcOrd="0" destOrd="0" parTransId="{AC137562-F7B8-4F54-918B-A9C4F8B9F7A0}" sibTransId="{B9CBA4CC-1834-4DCB-ABAB-050C628FE41D}"/>
    <dgm:cxn modelId="{036A5433-711A-4AFE-A9FB-49D927F19DB9}" type="presOf" srcId="{1112EEE4-147C-4B3C-9EF6-FA89FDE26F42}" destId="{653F0A9A-3DD4-485A-8788-104C82A4376F}" srcOrd="0" destOrd="0" presId="urn:microsoft.com/office/officeart/2005/8/layout/hList3"/>
    <dgm:cxn modelId="{4359AA0C-BB31-4E31-8803-F3EBBFFF4BA5}" srcId="{1FC4668C-1D69-4B89-8953-598B6D923EC6}" destId="{8AEFD604-E820-486D-A361-BA5B4C5D3AA7}" srcOrd="3" destOrd="0" parTransId="{A0FFDA43-5967-402E-87EB-62B397E131BC}" sibTransId="{D80FA020-CFBE-4151-9E04-563FA09EFB38}"/>
    <dgm:cxn modelId="{80465F1C-8830-4668-B506-A68CE50C7391}" srcId="{1FC4668C-1D69-4B89-8953-598B6D923EC6}" destId="{1112EEE4-147C-4B3C-9EF6-FA89FDE26F42}" srcOrd="0" destOrd="0" parTransId="{B89A00E3-D421-4BE7-A6F5-D1ED373CCABC}" sibTransId="{9558088D-6FA0-4A7F-AE70-827BE713AFA3}"/>
    <dgm:cxn modelId="{70C17E5B-07FD-48EB-8611-99A76CC969BC}" type="presOf" srcId="{5E4A9E97-FA41-4E2F-BAB7-AB96B229908B}" destId="{7CFA4234-DF60-42B1-A85C-3AC1D954A54F}" srcOrd="0" destOrd="0" presId="urn:microsoft.com/office/officeart/2005/8/layout/hList3"/>
    <dgm:cxn modelId="{75483EB3-5880-479F-9ED9-BEA31335A784}" type="presOf" srcId="{8AEFD604-E820-486D-A361-BA5B4C5D3AA7}" destId="{10002E45-1345-4FB5-A692-BE3EF0E7517D}" srcOrd="0" destOrd="0" presId="urn:microsoft.com/office/officeart/2005/8/layout/hList3"/>
    <dgm:cxn modelId="{D1DD2C44-D973-4A48-B6CC-7AB32C4C734D}" type="presOf" srcId="{9F960A47-D948-4DA8-8C4E-2F1850D23083}" destId="{31721C8A-8F43-4744-A528-422C0AFE6B21}" srcOrd="0" destOrd="0" presId="urn:microsoft.com/office/officeart/2005/8/layout/hList3"/>
    <dgm:cxn modelId="{AF6302FF-FB1F-4F9C-93F5-E332C6092D89}" type="presOf" srcId="{1FC4668C-1D69-4B89-8953-598B6D923EC6}" destId="{B3025BC0-81DC-4D9B-B9B8-EC78A61B6314}" srcOrd="0" destOrd="0" presId="urn:microsoft.com/office/officeart/2005/8/layout/hList3"/>
    <dgm:cxn modelId="{3C30E736-5DFA-42F2-BCB2-6C84467C22CA}" type="presOf" srcId="{525A213A-89F6-42F3-844E-539392A42192}" destId="{734A9F54-C167-4CF2-9656-FD6586D5D674}" srcOrd="0" destOrd="0" presId="urn:microsoft.com/office/officeart/2005/8/layout/hList3"/>
    <dgm:cxn modelId="{7D09803F-1455-47C7-A40E-8BD8074367FE}" type="presOf" srcId="{057ED223-D5EE-41EA-83BA-77537F4B3E84}" destId="{7E25B290-EEBD-40AB-999B-18A034E65BAC}" srcOrd="0" destOrd="0" presId="urn:microsoft.com/office/officeart/2005/8/layout/hList3"/>
    <dgm:cxn modelId="{B5B086E4-9CFE-4855-878C-1266776E2AB9}" srcId="{1FC4668C-1D69-4B89-8953-598B6D923EC6}" destId="{9F960A47-D948-4DA8-8C4E-2F1850D23083}" srcOrd="2" destOrd="0" parTransId="{D307B586-AA16-4636-972F-3B0C1F7088B0}" sibTransId="{119E6F82-E396-42BE-8EAD-F5A7A5CD8AC9}"/>
    <dgm:cxn modelId="{CAEAB3C8-1C48-4A75-A8CC-AC79EC464768}" srcId="{1FC4668C-1D69-4B89-8953-598B6D923EC6}" destId="{525A213A-89F6-42F3-844E-539392A42192}" srcOrd="4" destOrd="0" parTransId="{4169F72F-5C70-4558-BF97-F753E23CA0B2}" sibTransId="{8F24AC71-0319-4B3F-86D4-6252FE31542F}"/>
    <dgm:cxn modelId="{994B6CE2-7393-4CB7-815D-A5EFE6C28CCD}" type="presOf" srcId="{BA551537-8C52-47FD-8993-26AF90C8F394}" destId="{3B815691-B805-44A8-A4ED-C639973ED0A2}" srcOrd="0" destOrd="0" presId="urn:microsoft.com/office/officeart/2005/8/layout/hList3"/>
    <dgm:cxn modelId="{5A1FB831-A45E-40D8-841C-FC48BF2222F1}" srcId="{1FC4668C-1D69-4B89-8953-598B6D923EC6}" destId="{057ED223-D5EE-41EA-83BA-77537F4B3E84}" srcOrd="5" destOrd="0" parTransId="{37F19FF0-FF62-4617-9D2D-AC8397E8FBCF}" sibTransId="{088B8188-5FC5-48D9-9B5A-FBD8CBDBD262}"/>
    <dgm:cxn modelId="{3847A78B-6904-4848-ABA5-33F077544F6A}" type="presParOf" srcId="{3B815691-B805-44A8-A4ED-C639973ED0A2}" destId="{B3025BC0-81DC-4D9B-B9B8-EC78A61B6314}" srcOrd="0" destOrd="0" presId="urn:microsoft.com/office/officeart/2005/8/layout/hList3"/>
    <dgm:cxn modelId="{CEA69C48-D95B-46D9-ABD0-9AB17C84174D}" type="presParOf" srcId="{3B815691-B805-44A8-A4ED-C639973ED0A2}" destId="{B251A97C-2777-47CB-B8FB-1A5C9CA387B4}" srcOrd="1" destOrd="0" presId="urn:microsoft.com/office/officeart/2005/8/layout/hList3"/>
    <dgm:cxn modelId="{EB0B11B4-0CD9-4F51-8361-4CF9F05747AF}" type="presParOf" srcId="{B251A97C-2777-47CB-B8FB-1A5C9CA387B4}" destId="{653F0A9A-3DD4-485A-8788-104C82A4376F}" srcOrd="0" destOrd="0" presId="urn:microsoft.com/office/officeart/2005/8/layout/hList3"/>
    <dgm:cxn modelId="{4ECDFA2A-2710-4225-928E-4282274738A5}" type="presParOf" srcId="{B251A97C-2777-47CB-B8FB-1A5C9CA387B4}" destId="{7CFA4234-DF60-42B1-A85C-3AC1D954A54F}" srcOrd="1" destOrd="0" presId="urn:microsoft.com/office/officeart/2005/8/layout/hList3"/>
    <dgm:cxn modelId="{43A93B31-585A-4D0B-8CB8-28DC07C6591E}" type="presParOf" srcId="{B251A97C-2777-47CB-B8FB-1A5C9CA387B4}" destId="{31721C8A-8F43-4744-A528-422C0AFE6B21}" srcOrd="2" destOrd="0" presId="urn:microsoft.com/office/officeart/2005/8/layout/hList3"/>
    <dgm:cxn modelId="{3B2BBCDF-3B00-4D46-91F3-DFEAAEDBC5DD}" type="presParOf" srcId="{B251A97C-2777-47CB-B8FB-1A5C9CA387B4}" destId="{10002E45-1345-4FB5-A692-BE3EF0E7517D}" srcOrd="3" destOrd="0" presId="urn:microsoft.com/office/officeart/2005/8/layout/hList3"/>
    <dgm:cxn modelId="{761CDBE6-17CD-44DF-AFC8-C65090E8050D}" type="presParOf" srcId="{B251A97C-2777-47CB-B8FB-1A5C9CA387B4}" destId="{734A9F54-C167-4CF2-9656-FD6586D5D674}" srcOrd="4" destOrd="0" presId="urn:microsoft.com/office/officeart/2005/8/layout/hList3"/>
    <dgm:cxn modelId="{2AFD7DF7-6EED-4992-B504-BEF2F192793A}" type="presParOf" srcId="{B251A97C-2777-47CB-B8FB-1A5C9CA387B4}" destId="{7E25B290-EEBD-40AB-999B-18A034E65BAC}" srcOrd="5" destOrd="0" presId="urn:microsoft.com/office/officeart/2005/8/layout/hList3"/>
    <dgm:cxn modelId="{E69A42AE-7695-4226-8D47-BFB7F2776680}" type="presParOf" srcId="{3B815691-B805-44A8-A4ED-C639973ED0A2}" destId="{9D1D671D-F0C2-418B-B689-04325F42A074}" srcOrd="2" destOrd="0" presId="urn:microsoft.com/office/officeart/2005/8/layout/hList3"/>
  </dgm:cxnLst>
  <dgm:bg/>
  <dgm:whole/>
</dgm:dataModel>
</file>

<file path=ppt/diagrams/data18.xml><?xml version="1.0" encoding="utf-8"?>
<dgm:dataModel xmlns:dgm="http://schemas.openxmlformats.org/drawingml/2006/diagram" xmlns:a="http://schemas.openxmlformats.org/drawingml/2006/main">
  <dgm:ptLst>
    <dgm:pt modelId="{159C9AF3-CD7B-4A7D-B021-331C1B19CB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C73AB8-028B-47EE-9E8E-63BF25D6CC75}">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1400" dirty="0" smtClean="0"/>
            <a:t>Источники финансирования дефицита бюджета</a:t>
          </a:r>
          <a:endParaRPr lang="ru-RU" sz="1400" dirty="0"/>
        </a:p>
      </dgm:t>
    </dgm:pt>
    <dgm:pt modelId="{B69D3998-5341-4E5E-81AA-AC0510F26B7B}" type="parTrans" cxnId="{4D3034EF-FA26-4207-AEDA-2D752406B98E}">
      <dgm:prSet/>
      <dgm:spPr/>
      <dgm:t>
        <a:bodyPr/>
        <a:lstStyle/>
        <a:p>
          <a:endParaRPr lang="ru-RU"/>
        </a:p>
      </dgm:t>
    </dgm:pt>
    <dgm:pt modelId="{033FF6EA-D94B-4E2F-8242-BBBCA1A850F7}" type="sibTrans" cxnId="{4D3034EF-FA26-4207-AEDA-2D752406B98E}">
      <dgm:prSet/>
      <dgm:spPr/>
      <dgm:t>
        <a:bodyPr/>
        <a:lstStyle/>
        <a:p>
          <a:endParaRPr lang="ru-RU"/>
        </a:p>
      </dgm:t>
    </dgm:pt>
    <dgm:pt modelId="{E39CE90E-17A0-408F-A5F4-0F5CC9121EFC}" type="pres">
      <dgm:prSet presAssocID="{159C9AF3-CD7B-4A7D-B021-331C1B19CBE7}" presName="linear" presStyleCnt="0">
        <dgm:presLayoutVars>
          <dgm:animLvl val="lvl"/>
          <dgm:resizeHandles val="exact"/>
        </dgm:presLayoutVars>
      </dgm:prSet>
      <dgm:spPr/>
      <dgm:t>
        <a:bodyPr/>
        <a:lstStyle/>
        <a:p>
          <a:endParaRPr lang="ru-RU"/>
        </a:p>
      </dgm:t>
    </dgm:pt>
    <dgm:pt modelId="{CE1BD5C6-B751-4176-85BC-8F156AAA7B4A}" type="pres">
      <dgm:prSet presAssocID="{C6C73AB8-028B-47EE-9E8E-63BF25D6CC75}" presName="parentText" presStyleLbl="node1" presStyleIdx="0" presStyleCnt="1" custScaleY="23129">
        <dgm:presLayoutVars>
          <dgm:chMax val="0"/>
          <dgm:bulletEnabled val="1"/>
        </dgm:presLayoutVars>
      </dgm:prSet>
      <dgm:spPr/>
      <dgm:t>
        <a:bodyPr/>
        <a:lstStyle/>
        <a:p>
          <a:endParaRPr lang="ru-RU"/>
        </a:p>
      </dgm:t>
    </dgm:pt>
  </dgm:ptLst>
  <dgm:cxnLst>
    <dgm:cxn modelId="{4D3034EF-FA26-4207-AEDA-2D752406B98E}" srcId="{159C9AF3-CD7B-4A7D-B021-331C1B19CBE7}" destId="{C6C73AB8-028B-47EE-9E8E-63BF25D6CC75}" srcOrd="0" destOrd="0" parTransId="{B69D3998-5341-4E5E-81AA-AC0510F26B7B}" sibTransId="{033FF6EA-D94B-4E2F-8242-BBBCA1A850F7}"/>
    <dgm:cxn modelId="{AD9652E9-FF7E-49A4-89C0-14C7C62FCA62}" type="presOf" srcId="{159C9AF3-CD7B-4A7D-B021-331C1B19CBE7}" destId="{E39CE90E-17A0-408F-A5F4-0F5CC9121EFC}" srcOrd="0" destOrd="0" presId="urn:microsoft.com/office/officeart/2005/8/layout/vList2"/>
    <dgm:cxn modelId="{280A4FFD-4442-47DE-9242-457F5563C7EE}" type="presOf" srcId="{C6C73AB8-028B-47EE-9E8E-63BF25D6CC75}" destId="{CE1BD5C6-B751-4176-85BC-8F156AAA7B4A}" srcOrd="0" destOrd="0" presId="urn:microsoft.com/office/officeart/2005/8/layout/vList2"/>
    <dgm:cxn modelId="{67ACB000-4CDD-480C-B134-79D7AB590A15}" type="presParOf" srcId="{E39CE90E-17A0-408F-A5F4-0F5CC9121EFC}" destId="{CE1BD5C6-B751-4176-85BC-8F156AAA7B4A}" srcOrd="0"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B4B3421B-1F9C-4041-AA61-8B7A55D9D01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E5EC289C-32A3-493E-8BA2-39B80D40EF05}">
      <dgm:prSet phldrT="[Текст]"/>
      <dgm:spPr/>
      <dgm:t>
        <a:bodyPr/>
        <a:lstStyle/>
        <a:p>
          <a:r>
            <a:rPr lang="ru-RU" dirty="0" smtClean="0"/>
            <a:t>Доходы</a:t>
          </a:r>
          <a:endParaRPr lang="ru-RU" dirty="0"/>
        </a:p>
      </dgm:t>
    </dgm:pt>
    <dgm:pt modelId="{D8EF45BE-D532-4A0B-AC7B-2E371F940CA8}" type="parTrans" cxnId="{0F1CDDBE-9DE8-491B-B137-0472057D5944}">
      <dgm:prSet/>
      <dgm:spPr/>
      <dgm:t>
        <a:bodyPr/>
        <a:lstStyle/>
        <a:p>
          <a:endParaRPr lang="ru-RU"/>
        </a:p>
      </dgm:t>
    </dgm:pt>
    <dgm:pt modelId="{E458BE62-BDBE-4424-B3B9-2B4AB851662E}" type="sibTrans" cxnId="{0F1CDDBE-9DE8-491B-B137-0472057D5944}">
      <dgm:prSet/>
      <dgm:spPr/>
      <dgm:t>
        <a:bodyPr/>
        <a:lstStyle/>
        <a:p>
          <a:endParaRPr lang="ru-RU"/>
        </a:p>
      </dgm:t>
    </dgm:pt>
    <dgm:pt modelId="{390409A5-A2D1-40E6-90DB-E44B94A6EC80}">
      <dgm:prSet phldrT="[Текст]"/>
      <dgm:spPr/>
      <dgm:t>
        <a:bodyPr/>
        <a:lstStyle/>
        <a:p>
          <a:r>
            <a:rPr lang="ru-RU" dirty="0" smtClean="0"/>
            <a:t>Расходы</a:t>
          </a:r>
          <a:endParaRPr lang="ru-RU" dirty="0"/>
        </a:p>
      </dgm:t>
    </dgm:pt>
    <dgm:pt modelId="{9149C6D9-29E3-4E34-97FD-FE637703EB03}" type="parTrans" cxnId="{77626339-2675-442F-8239-864C8124C615}">
      <dgm:prSet/>
      <dgm:spPr/>
      <dgm:t>
        <a:bodyPr/>
        <a:lstStyle/>
        <a:p>
          <a:endParaRPr lang="ru-RU"/>
        </a:p>
      </dgm:t>
    </dgm:pt>
    <dgm:pt modelId="{809003A9-6BCD-4768-BA67-E1DF96001DC5}" type="sibTrans" cxnId="{77626339-2675-442F-8239-864C8124C615}">
      <dgm:prSet/>
      <dgm:spPr/>
      <dgm:t>
        <a:bodyPr/>
        <a:lstStyle/>
        <a:p>
          <a:endParaRPr lang="ru-RU"/>
        </a:p>
      </dgm:t>
    </dgm:pt>
    <dgm:pt modelId="{11654E18-D828-4186-921C-05B0E5A3555D}" type="pres">
      <dgm:prSet presAssocID="{B4B3421B-1F9C-4041-AA61-8B7A55D9D018}" presName="compositeShape" presStyleCnt="0">
        <dgm:presLayoutVars>
          <dgm:chMax val="2"/>
          <dgm:dir/>
          <dgm:resizeHandles val="exact"/>
        </dgm:presLayoutVars>
      </dgm:prSet>
      <dgm:spPr/>
      <dgm:t>
        <a:bodyPr/>
        <a:lstStyle/>
        <a:p>
          <a:endParaRPr lang="ru-RU"/>
        </a:p>
      </dgm:t>
    </dgm:pt>
    <dgm:pt modelId="{395E9B62-C748-435F-96B1-04BF818AE987}" type="pres">
      <dgm:prSet presAssocID="{B4B3421B-1F9C-4041-AA61-8B7A55D9D018}" presName="divider" presStyleLbl="fgShp" presStyleIdx="0" presStyleCnt="1"/>
      <dgm:spPr/>
    </dgm:pt>
    <dgm:pt modelId="{54DBB357-5E2B-4071-AF26-17A89F9AA4F1}" type="pres">
      <dgm:prSet presAssocID="{E5EC289C-32A3-493E-8BA2-39B80D40EF05}" presName="downArrow" presStyleLbl="node1" presStyleIdx="0" presStyleCnt="2">
        <dgm:style>
          <a:lnRef idx="1">
            <a:schemeClr val="accent6"/>
          </a:lnRef>
          <a:fillRef idx="2">
            <a:schemeClr val="accent6"/>
          </a:fillRef>
          <a:effectRef idx="1">
            <a:schemeClr val="accent6"/>
          </a:effectRef>
          <a:fontRef idx="minor">
            <a:schemeClr val="dk1"/>
          </a:fontRef>
        </dgm:style>
      </dgm:prSet>
      <dgm:spPr/>
    </dgm:pt>
    <dgm:pt modelId="{1D71CC1B-B16A-4981-A2EC-EA34A519A682}" type="pres">
      <dgm:prSet presAssocID="{E5EC289C-32A3-493E-8BA2-39B80D40EF05}" presName="downArrowText" presStyleLbl="revTx" presStyleIdx="0" presStyleCnt="2">
        <dgm:presLayoutVars>
          <dgm:bulletEnabled val="1"/>
        </dgm:presLayoutVars>
      </dgm:prSet>
      <dgm:spPr/>
      <dgm:t>
        <a:bodyPr/>
        <a:lstStyle/>
        <a:p>
          <a:endParaRPr lang="ru-RU"/>
        </a:p>
      </dgm:t>
    </dgm:pt>
    <dgm:pt modelId="{60EAA4C9-5D99-4E58-9FA3-97C6E68DFA2A}" type="pres">
      <dgm:prSet presAssocID="{390409A5-A2D1-40E6-90DB-E44B94A6EC80}" presName="upArrow" presStyleLbl="node1" presStyleIdx="1" presStyleCnt="2">
        <dgm:style>
          <a:lnRef idx="1">
            <a:schemeClr val="accent6"/>
          </a:lnRef>
          <a:fillRef idx="2">
            <a:schemeClr val="accent6"/>
          </a:fillRef>
          <a:effectRef idx="1">
            <a:schemeClr val="accent6"/>
          </a:effectRef>
          <a:fontRef idx="minor">
            <a:schemeClr val="dk1"/>
          </a:fontRef>
        </dgm:style>
      </dgm:prSet>
      <dgm:spPr/>
    </dgm:pt>
    <dgm:pt modelId="{EA5F325D-BBF7-488C-9AD2-5FAC180519B8}" type="pres">
      <dgm:prSet presAssocID="{390409A5-A2D1-40E6-90DB-E44B94A6EC80}" presName="upArrowText" presStyleLbl="revTx" presStyleIdx="1" presStyleCnt="2">
        <dgm:presLayoutVars>
          <dgm:bulletEnabled val="1"/>
        </dgm:presLayoutVars>
      </dgm:prSet>
      <dgm:spPr/>
      <dgm:t>
        <a:bodyPr/>
        <a:lstStyle/>
        <a:p>
          <a:endParaRPr lang="ru-RU"/>
        </a:p>
      </dgm:t>
    </dgm:pt>
  </dgm:ptLst>
  <dgm:cxnLst>
    <dgm:cxn modelId="{77626339-2675-442F-8239-864C8124C615}" srcId="{B4B3421B-1F9C-4041-AA61-8B7A55D9D018}" destId="{390409A5-A2D1-40E6-90DB-E44B94A6EC80}" srcOrd="1" destOrd="0" parTransId="{9149C6D9-29E3-4E34-97FD-FE637703EB03}" sibTransId="{809003A9-6BCD-4768-BA67-E1DF96001DC5}"/>
    <dgm:cxn modelId="{24BE4333-87C7-45A2-96FC-10240B8A517E}" type="presOf" srcId="{390409A5-A2D1-40E6-90DB-E44B94A6EC80}" destId="{EA5F325D-BBF7-488C-9AD2-5FAC180519B8}" srcOrd="0" destOrd="0" presId="urn:microsoft.com/office/officeart/2005/8/layout/arrow3"/>
    <dgm:cxn modelId="{F6127328-154D-42D2-B758-CA96CEA9DF98}" type="presOf" srcId="{B4B3421B-1F9C-4041-AA61-8B7A55D9D018}" destId="{11654E18-D828-4186-921C-05B0E5A3555D}" srcOrd="0" destOrd="0" presId="urn:microsoft.com/office/officeart/2005/8/layout/arrow3"/>
    <dgm:cxn modelId="{0F1CDDBE-9DE8-491B-B137-0472057D5944}" srcId="{B4B3421B-1F9C-4041-AA61-8B7A55D9D018}" destId="{E5EC289C-32A3-493E-8BA2-39B80D40EF05}" srcOrd="0" destOrd="0" parTransId="{D8EF45BE-D532-4A0B-AC7B-2E371F940CA8}" sibTransId="{E458BE62-BDBE-4424-B3B9-2B4AB851662E}"/>
    <dgm:cxn modelId="{EB92A604-476C-40FC-B542-D6FAB615B72C}" type="presOf" srcId="{E5EC289C-32A3-493E-8BA2-39B80D40EF05}" destId="{1D71CC1B-B16A-4981-A2EC-EA34A519A682}" srcOrd="0" destOrd="0" presId="urn:microsoft.com/office/officeart/2005/8/layout/arrow3"/>
    <dgm:cxn modelId="{91680C27-8116-4A67-A1E8-63A42A5CACD7}" type="presParOf" srcId="{11654E18-D828-4186-921C-05B0E5A3555D}" destId="{395E9B62-C748-435F-96B1-04BF818AE987}" srcOrd="0" destOrd="0" presId="urn:microsoft.com/office/officeart/2005/8/layout/arrow3"/>
    <dgm:cxn modelId="{E50E5BD3-7371-45C5-AA0E-3E3EC3960EF5}" type="presParOf" srcId="{11654E18-D828-4186-921C-05B0E5A3555D}" destId="{54DBB357-5E2B-4071-AF26-17A89F9AA4F1}" srcOrd="1" destOrd="0" presId="urn:microsoft.com/office/officeart/2005/8/layout/arrow3"/>
    <dgm:cxn modelId="{D3D241E1-CDF0-4726-98DF-294644332C11}" type="presParOf" srcId="{11654E18-D828-4186-921C-05B0E5A3555D}" destId="{1D71CC1B-B16A-4981-A2EC-EA34A519A682}" srcOrd="2" destOrd="0" presId="urn:microsoft.com/office/officeart/2005/8/layout/arrow3"/>
    <dgm:cxn modelId="{B29082BF-5C39-44EA-ADE3-720886C4EE7D}" type="presParOf" srcId="{11654E18-D828-4186-921C-05B0E5A3555D}" destId="{60EAA4C9-5D99-4E58-9FA3-97C6E68DFA2A}" srcOrd="3" destOrd="0" presId="urn:microsoft.com/office/officeart/2005/8/layout/arrow3"/>
    <dgm:cxn modelId="{C0103750-150C-4EF9-9B6B-D1233AA48D0A}" type="presParOf" srcId="{11654E18-D828-4186-921C-05B0E5A3555D}" destId="{EA5F325D-BBF7-488C-9AD2-5FAC180519B8}" srcOrd="4" destOrd="0" presId="urn:microsoft.com/office/officeart/2005/8/layout/arrow3"/>
  </dgm:cxnLst>
  <dgm:bg/>
  <dgm:whole/>
</dgm:dataModel>
</file>

<file path=ppt/diagrams/data2.xml><?xml version="1.0" encoding="utf-8"?>
<dgm:dataModel xmlns:dgm="http://schemas.openxmlformats.org/drawingml/2006/diagram" xmlns:a="http://schemas.openxmlformats.org/drawingml/2006/main">
  <dgm:ptLst>
    <dgm:pt modelId="{9B9A238E-0D09-4F4E-8572-E7E4E9593864}"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ru-RU"/>
        </a:p>
      </dgm:t>
    </dgm:pt>
    <dgm:pt modelId="{3122C0DF-20DC-4E2F-BECF-95B8F5AC69BC}">
      <dgm:prSet custT="1"/>
      <dgm:spPr/>
      <dgm:t>
        <a:bodyPr/>
        <a:lstStyle/>
        <a:p>
          <a:pPr rtl="0"/>
          <a:r>
            <a:rPr lang="ru-RU" sz="1600" dirty="0" smtClean="0">
              <a:solidFill>
                <a:schemeClr val="tx1"/>
              </a:solidFill>
            </a:rPr>
            <a:t>составление проекта бюджета</a:t>
          </a:r>
          <a:endParaRPr lang="ru-RU" sz="1600" dirty="0">
            <a:solidFill>
              <a:schemeClr val="tx1"/>
            </a:solidFill>
          </a:endParaRPr>
        </a:p>
      </dgm:t>
    </dgm:pt>
    <dgm:pt modelId="{63DE088E-2D7E-4389-80EF-EEA2A15AC001}" type="parTrans" cxnId="{616A9580-3F54-401F-B6C6-7E3234B25C28}">
      <dgm:prSet/>
      <dgm:spPr/>
      <dgm:t>
        <a:bodyPr/>
        <a:lstStyle/>
        <a:p>
          <a:endParaRPr lang="ru-RU"/>
        </a:p>
      </dgm:t>
    </dgm:pt>
    <dgm:pt modelId="{5097431A-C43A-4735-B3B7-869E053C5B0D}" type="sibTrans" cxnId="{616A9580-3F54-401F-B6C6-7E3234B25C28}">
      <dgm:prSet/>
      <dgm:spPr/>
      <dgm:t>
        <a:bodyPr/>
        <a:lstStyle/>
        <a:p>
          <a:endParaRPr lang="ru-RU"/>
        </a:p>
      </dgm:t>
    </dgm:pt>
    <dgm:pt modelId="{7CC24F14-AEDA-4752-979E-DCB72A5E5A74}">
      <dgm:prSet custT="1"/>
      <dgm:spPr/>
      <dgm:t>
        <a:bodyPr/>
        <a:lstStyle/>
        <a:p>
          <a:pPr rtl="0"/>
          <a:r>
            <a:rPr lang="ru-RU" sz="1600" dirty="0" smtClean="0">
              <a:solidFill>
                <a:schemeClr val="tx1"/>
              </a:solidFill>
            </a:rPr>
            <a:t>рассмотрение и утверждение бюджета</a:t>
          </a:r>
          <a:endParaRPr lang="ru-RU" sz="1600" dirty="0">
            <a:solidFill>
              <a:schemeClr val="tx1"/>
            </a:solidFill>
          </a:endParaRPr>
        </a:p>
      </dgm:t>
    </dgm:pt>
    <dgm:pt modelId="{9D6C80A8-2C49-482F-8EAA-0BF98F04C705}" type="parTrans" cxnId="{E1462614-D893-43CC-B8D7-5BE6FF819044}">
      <dgm:prSet/>
      <dgm:spPr/>
      <dgm:t>
        <a:bodyPr/>
        <a:lstStyle/>
        <a:p>
          <a:endParaRPr lang="ru-RU"/>
        </a:p>
      </dgm:t>
    </dgm:pt>
    <dgm:pt modelId="{7360B343-4775-4D76-9BB8-2537C7B392F8}" type="sibTrans" cxnId="{E1462614-D893-43CC-B8D7-5BE6FF819044}">
      <dgm:prSet/>
      <dgm:spPr/>
      <dgm:t>
        <a:bodyPr/>
        <a:lstStyle/>
        <a:p>
          <a:endParaRPr lang="ru-RU"/>
        </a:p>
      </dgm:t>
    </dgm:pt>
    <dgm:pt modelId="{EAA9E6AE-1B8D-4B11-8492-447E4EC60E66}">
      <dgm:prSet custT="1"/>
      <dgm:spPr/>
      <dgm:t>
        <a:bodyPr/>
        <a:lstStyle/>
        <a:p>
          <a:pPr rtl="0"/>
          <a:r>
            <a:rPr lang="ru-RU" sz="1600" dirty="0" smtClean="0">
              <a:solidFill>
                <a:schemeClr val="tx1"/>
              </a:solidFill>
            </a:rPr>
            <a:t>исполнение бюджета</a:t>
          </a:r>
          <a:endParaRPr lang="ru-RU" sz="1600" dirty="0">
            <a:solidFill>
              <a:schemeClr val="tx1"/>
            </a:solidFill>
          </a:endParaRPr>
        </a:p>
      </dgm:t>
    </dgm:pt>
    <dgm:pt modelId="{C05A4378-EDBE-4207-B922-4C01DDB9A0F0}" type="parTrans" cxnId="{E2332D6C-C890-4CD4-B117-3ACD062966DA}">
      <dgm:prSet/>
      <dgm:spPr/>
      <dgm:t>
        <a:bodyPr/>
        <a:lstStyle/>
        <a:p>
          <a:endParaRPr lang="ru-RU"/>
        </a:p>
      </dgm:t>
    </dgm:pt>
    <dgm:pt modelId="{52EEBD85-EE57-4F56-A3E6-A7BC6BEC159F}" type="sibTrans" cxnId="{E2332D6C-C890-4CD4-B117-3ACD062966DA}">
      <dgm:prSet/>
      <dgm:spPr/>
      <dgm:t>
        <a:bodyPr/>
        <a:lstStyle/>
        <a:p>
          <a:endParaRPr lang="ru-RU"/>
        </a:p>
      </dgm:t>
    </dgm:pt>
    <dgm:pt modelId="{0171AC86-9FE8-4679-AF5D-2C4EA7F33F46}">
      <dgm:prSet custT="1"/>
      <dgm:spPr/>
      <dgm:t>
        <a:bodyPr/>
        <a:lstStyle/>
        <a:p>
          <a:pPr rtl="0"/>
          <a:r>
            <a:rPr lang="ru-RU" sz="1600" dirty="0" smtClean="0">
              <a:solidFill>
                <a:schemeClr val="tx1"/>
              </a:solidFill>
            </a:rPr>
            <a:t>составление, внешняя проверка, рассмотрение и утверждение бюджетной отчетности</a:t>
          </a:r>
          <a:endParaRPr lang="ru-RU" sz="1600" dirty="0">
            <a:solidFill>
              <a:schemeClr val="tx1"/>
            </a:solidFill>
          </a:endParaRPr>
        </a:p>
      </dgm:t>
    </dgm:pt>
    <dgm:pt modelId="{53FD59E9-346E-4A7F-A63A-81F14E82BCBF}" type="parTrans" cxnId="{3F17CF5F-DB7C-4762-B645-EA622192B56A}">
      <dgm:prSet/>
      <dgm:spPr/>
      <dgm:t>
        <a:bodyPr/>
        <a:lstStyle/>
        <a:p>
          <a:endParaRPr lang="ru-RU"/>
        </a:p>
      </dgm:t>
    </dgm:pt>
    <dgm:pt modelId="{6D49DFBE-EFC4-4985-96E2-95265F9D2BFE}" type="sibTrans" cxnId="{3F17CF5F-DB7C-4762-B645-EA622192B56A}">
      <dgm:prSet/>
      <dgm:spPr/>
      <dgm:t>
        <a:bodyPr/>
        <a:lstStyle/>
        <a:p>
          <a:endParaRPr lang="ru-RU"/>
        </a:p>
      </dgm:t>
    </dgm:pt>
    <dgm:pt modelId="{CC6EFA64-2641-432F-AF76-89D5E9EBB814}">
      <dgm:prSet custT="1"/>
      <dgm:spPr/>
      <dgm:t>
        <a:bodyPr/>
        <a:lstStyle/>
        <a:p>
          <a:pPr rtl="0"/>
          <a:r>
            <a:rPr lang="ru-RU" sz="1600" dirty="0" smtClean="0">
              <a:solidFill>
                <a:schemeClr val="tx1"/>
              </a:solidFill>
            </a:rPr>
            <a:t>муниципальный финансовый контроль</a:t>
          </a:r>
          <a:endParaRPr lang="ru-RU" sz="1600" dirty="0">
            <a:solidFill>
              <a:schemeClr val="tx1"/>
            </a:solidFill>
          </a:endParaRPr>
        </a:p>
      </dgm:t>
    </dgm:pt>
    <dgm:pt modelId="{014041F1-32AF-4780-B32F-8D5DF0746589}" type="parTrans" cxnId="{7854A9D3-67CD-4026-94EC-2C3B5F4D09AB}">
      <dgm:prSet/>
      <dgm:spPr/>
      <dgm:t>
        <a:bodyPr/>
        <a:lstStyle/>
        <a:p>
          <a:endParaRPr lang="ru-RU"/>
        </a:p>
      </dgm:t>
    </dgm:pt>
    <dgm:pt modelId="{4525B182-DFD3-4ED8-82FF-7C76E0C0F61A}" type="sibTrans" cxnId="{7854A9D3-67CD-4026-94EC-2C3B5F4D09AB}">
      <dgm:prSet/>
      <dgm:spPr/>
      <dgm:t>
        <a:bodyPr/>
        <a:lstStyle/>
        <a:p>
          <a:endParaRPr lang="ru-RU"/>
        </a:p>
      </dgm:t>
    </dgm:pt>
    <dgm:pt modelId="{1F00F0FC-3CED-4333-95A9-AD7DC663235B}" type="pres">
      <dgm:prSet presAssocID="{9B9A238E-0D09-4F4E-8572-E7E4E9593864}" presName="Name0" presStyleCnt="0">
        <dgm:presLayoutVars>
          <dgm:dir/>
          <dgm:animLvl val="lvl"/>
          <dgm:resizeHandles val="exact"/>
        </dgm:presLayoutVars>
      </dgm:prSet>
      <dgm:spPr/>
      <dgm:t>
        <a:bodyPr/>
        <a:lstStyle/>
        <a:p>
          <a:endParaRPr lang="ru-RU"/>
        </a:p>
      </dgm:t>
    </dgm:pt>
    <dgm:pt modelId="{48BD3E6E-AEC3-4885-AA22-11A3CA13DE30}" type="pres">
      <dgm:prSet presAssocID="{9B9A238E-0D09-4F4E-8572-E7E4E9593864}" presName="tSp" presStyleCnt="0"/>
      <dgm:spPr/>
    </dgm:pt>
    <dgm:pt modelId="{970540E3-A87A-46CE-8975-FE09CA046687}" type="pres">
      <dgm:prSet presAssocID="{9B9A238E-0D09-4F4E-8572-E7E4E9593864}" presName="bSp" presStyleCnt="0"/>
      <dgm:spPr/>
    </dgm:pt>
    <dgm:pt modelId="{A57251BD-2953-4957-8965-CDCB6599A9D0}" type="pres">
      <dgm:prSet presAssocID="{9B9A238E-0D09-4F4E-8572-E7E4E9593864}" presName="process" presStyleCnt="0"/>
      <dgm:spPr/>
    </dgm:pt>
    <dgm:pt modelId="{470D7450-7837-4AF4-AF60-E1309EB83204}" type="pres">
      <dgm:prSet presAssocID="{3122C0DF-20DC-4E2F-BECF-95B8F5AC69BC}" presName="composite1" presStyleCnt="0"/>
      <dgm:spPr/>
    </dgm:pt>
    <dgm:pt modelId="{9D3849CF-DDEA-40C3-81F1-29B739A00E85}" type="pres">
      <dgm:prSet presAssocID="{3122C0DF-20DC-4E2F-BECF-95B8F5AC69BC}" presName="dummyNode1" presStyleLbl="node1" presStyleIdx="0" presStyleCnt="5"/>
      <dgm:spPr/>
    </dgm:pt>
    <dgm:pt modelId="{ED6394B4-836D-4D92-B795-BE3553E70A46}" type="pres">
      <dgm:prSet presAssocID="{3122C0DF-20DC-4E2F-BECF-95B8F5AC69BC}" presName="childNode1" presStyleLbl="bgAcc1" presStyleIdx="0" presStyleCnt="5" custLinFactNeighborX="-65" custLinFactNeighborY="-20980">
        <dgm:presLayoutVars>
          <dgm:bulletEnabled val="1"/>
        </dgm:presLayoutVars>
      </dgm:prSet>
      <dgm:spPr/>
    </dgm:pt>
    <dgm:pt modelId="{39E85C40-1350-4E34-BE3A-6F611847F4CC}" type="pres">
      <dgm:prSet presAssocID="{3122C0DF-20DC-4E2F-BECF-95B8F5AC69BC}" presName="childNode1tx" presStyleLbl="bgAcc1" presStyleIdx="0" presStyleCnt="5">
        <dgm:presLayoutVars>
          <dgm:bulletEnabled val="1"/>
        </dgm:presLayoutVars>
      </dgm:prSet>
      <dgm:spPr/>
    </dgm:pt>
    <dgm:pt modelId="{4A60119B-30DB-4CCF-802A-FBB980287C72}" type="pres">
      <dgm:prSet presAssocID="{3122C0DF-20DC-4E2F-BECF-95B8F5AC69BC}" presName="parentNode1" presStyleLbl="node1" presStyleIdx="0" presStyleCnt="5" custScaleX="109134" custScaleY="192320" custLinFactNeighborX="-2317" custLinFactNeighborY="-81292">
        <dgm:presLayoutVars>
          <dgm:chMax val="1"/>
          <dgm:bulletEnabled val="1"/>
        </dgm:presLayoutVars>
      </dgm:prSet>
      <dgm:spPr/>
      <dgm:t>
        <a:bodyPr/>
        <a:lstStyle/>
        <a:p>
          <a:endParaRPr lang="ru-RU"/>
        </a:p>
      </dgm:t>
    </dgm:pt>
    <dgm:pt modelId="{F636F9BE-ADCF-46CD-AF08-273E70B0C30B}" type="pres">
      <dgm:prSet presAssocID="{3122C0DF-20DC-4E2F-BECF-95B8F5AC69BC}" presName="connSite1" presStyleCnt="0"/>
      <dgm:spPr/>
    </dgm:pt>
    <dgm:pt modelId="{E4E05C4B-FE52-446E-A47E-640F10538607}" type="pres">
      <dgm:prSet presAssocID="{5097431A-C43A-4735-B3B7-869E053C5B0D}" presName="Name9" presStyleLbl="sibTrans2D1" presStyleIdx="0" presStyleCnt="4"/>
      <dgm:spPr/>
      <dgm:t>
        <a:bodyPr/>
        <a:lstStyle/>
        <a:p>
          <a:endParaRPr lang="ru-RU"/>
        </a:p>
      </dgm:t>
    </dgm:pt>
    <dgm:pt modelId="{E9BAF44B-D76C-4650-9112-3CD89BB6C27F}" type="pres">
      <dgm:prSet presAssocID="{7CC24F14-AEDA-4752-979E-DCB72A5E5A74}" presName="composite2" presStyleCnt="0"/>
      <dgm:spPr/>
    </dgm:pt>
    <dgm:pt modelId="{40C5CED1-06AA-4E4A-936D-2050F4178C22}" type="pres">
      <dgm:prSet presAssocID="{7CC24F14-AEDA-4752-979E-DCB72A5E5A74}" presName="dummyNode2" presStyleLbl="node1" presStyleIdx="0" presStyleCnt="5"/>
      <dgm:spPr/>
    </dgm:pt>
    <dgm:pt modelId="{A31E1AD8-B013-4A4E-B20F-1E60E1F0D834}" type="pres">
      <dgm:prSet presAssocID="{7CC24F14-AEDA-4752-979E-DCB72A5E5A74}" presName="childNode2" presStyleLbl="bgAcc1" presStyleIdx="1" presStyleCnt="5" custLinFactNeighborX="-14914" custLinFactNeighborY="23019">
        <dgm:presLayoutVars>
          <dgm:bulletEnabled val="1"/>
        </dgm:presLayoutVars>
      </dgm:prSet>
      <dgm:spPr/>
    </dgm:pt>
    <dgm:pt modelId="{0DC66D72-0458-42F5-A424-556BBB80143B}" type="pres">
      <dgm:prSet presAssocID="{7CC24F14-AEDA-4752-979E-DCB72A5E5A74}" presName="childNode2tx" presStyleLbl="bgAcc1" presStyleIdx="1" presStyleCnt="5">
        <dgm:presLayoutVars>
          <dgm:bulletEnabled val="1"/>
        </dgm:presLayoutVars>
      </dgm:prSet>
      <dgm:spPr/>
    </dgm:pt>
    <dgm:pt modelId="{F91CA299-AC97-4970-B873-D1A36A48EF21}" type="pres">
      <dgm:prSet presAssocID="{7CC24F14-AEDA-4752-979E-DCB72A5E5A74}" presName="parentNode2" presStyleLbl="node1" presStyleIdx="1" presStyleCnt="5" custScaleX="126714" custScaleY="229844" custLinFactNeighborX="-10230" custLinFactNeighborY="54268">
        <dgm:presLayoutVars>
          <dgm:chMax val="0"/>
          <dgm:bulletEnabled val="1"/>
        </dgm:presLayoutVars>
      </dgm:prSet>
      <dgm:spPr/>
      <dgm:t>
        <a:bodyPr/>
        <a:lstStyle/>
        <a:p>
          <a:endParaRPr lang="ru-RU"/>
        </a:p>
      </dgm:t>
    </dgm:pt>
    <dgm:pt modelId="{2950CFAC-E5AD-4EE5-A129-D9BC441259FC}" type="pres">
      <dgm:prSet presAssocID="{7CC24F14-AEDA-4752-979E-DCB72A5E5A74}" presName="connSite2" presStyleCnt="0"/>
      <dgm:spPr/>
    </dgm:pt>
    <dgm:pt modelId="{804F348E-CEB0-443C-B5CE-B3E60C4E0BCD}" type="pres">
      <dgm:prSet presAssocID="{7360B343-4775-4D76-9BB8-2537C7B392F8}" presName="Name18" presStyleLbl="sibTrans2D1" presStyleIdx="1" presStyleCnt="4" custAng="396554" custLinFactNeighborX="4460" custLinFactNeighborY="-2571"/>
      <dgm:spPr/>
      <dgm:t>
        <a:bodyPr/>
        <a:lstStyle/>
        <a:p>
          <a:endParaRPr lang="ru-RU"/>
        </a:p>
      </dgm:t>
    </dgm:pt>
    <dgm:pt modelId="{A4B01BFB-F8C8-44A5-9E92-A374830757A2}" type="pres">
      <dgm:prSet presAssocID="{EAA9E6AE-1B8D-4B11-8492-447E4EC60E66}" presName="composite1" presStyleCnt="0"/>
      <dgm:spPr/>
    </dgm:pt>
    <dgm:pt modelId="{D440F4A9-EF9D-4963-BA92-EE5EFDDD3574}" type="pres">
      <dgm:prSet presAssocID="{EAA9E6AE-1B8D-4B11-8492-447E4EC60E66}" presName="dummyNode1" presStyleLbl="node1" presStyleIdx="1" presStyleCnt="5"/>
      <dgm:spPr/>
    </dgm:pt>
    <dgm:pt modelId="{6E68BE29-6D47-4D4C-B11B-2F54E5471CE8}" type="pres">
      <dgm:prSet presAssocID="{EAA9E6AE-1B8D-4B11-8492-447E4EC60E66}" presName="childNode1" presStyleLbl="bgAcc1" presStyleIdx="2" presStyleCnt="5" custLinFactNeighborX="-21404" custLinFactNeighborY="-20209">
        <dgm:presLayoutVars>
          <dgm:bulletEnabled val="1"/>
        </dgm:presLayoutVars>
      </dgm:prSet>
      <dgm:spPr/>
    </dgm:pt>
    <dgm:pt modelId="{39272316-A295-4108-A0AB-94521A11F326}" type="pres">
      <dgm:prSet presAssocID="{EAA9E6AE-1B8D-4B11-8492-447E4EC60E66}" presName="childNode1tx" presStyleLbl="bgAcc1" presStyleIdx="2" presStyleCnt="5">
        <dgm:presLayoutVars>
          <dgm:bulletEnabled val="1"/>
        </dgm:presLayoutVars>
      </dgm:prSet>
      <dgm:spPr/>
    </dgm:pt>
    <dgm:pt modelId="{4C6E0704-240A-4433-AA90-90C124BDF7DA}" type="pres">
      <dgm:prSet presAssocID="{EAA9E6AE-1B8D-4B11-8492-447E4EC60E66}" presName="parentNode1" presStyleLbl="node1" presStyleIdx="2" presStyleCnt="5" custScaleX="109134" custScaleY="207137" custLinFactNeighborX="-26321" custLinFactNeighborY="-70179">
        <dgm:presLayoutVars>
          <dgm:chMax val="1"/>
          <dgm:bulletEnabled val="1"/>
        </dgm:presLayoutVars>
      </dgm:prSet>
      <dgm:spPr/>
      <dgm:t>
        <a:bodyPr/>
        <a:lstStyle/>
        <a:p>
          <a:endParaRPr lang="ru-RU"/>
        </a:p>
      </dgm:t>
    </dgm:pt>
    <dgm:pt modelId="{79F2766C-ED2E-43E6-A025-05D196C70F03}" type="pres">
      <dgm:prSet presAssocID="{EAA9E6AE-1B8D-4B11-8492-447E4EC60E66}" presName="connSite1" presStyleCnt="0"/>
      <dgm:spPr/>
    </dgm:pt>
    <dgm:pt modelId="{3DF6137A-B8C1-4027-9696-768B7C2BFD11}" type="pres">
      <dgm:prSet presAssocID="{52EEBD85-EE57-4F56-A3E6-A7BC6BEC159F}" presName="Name9" presStyleLbl="sibTrans2D1" presStyleIdx="2" presStyleCnt="4" custAng="20980038" custLinFactNeighborX="-10388" custLinFactNeighborY="-4921"/>
      <dgm:spPr/>
      <dgm:t>
        <a:bodyPr/>
        <a:lstStyle/>
        <a:p>
          <a:endParaRPr lang="ru-RU"/>
        </a:p>
      </dgm:t>
    </dgm:pt>
    <dgm:pt modelId="{2C9C2781-FC08-4112-BA1F-9E64E58FD827}" type="pres">
      <dgm:prSet presAssocID="{0171AC86-9FE8-4679-AF5D-2C4EA7F33F46}" presName="composite2" presStyleCnt="0"/>
      <dgm:spPr/>
    </dgm:pt>
    <dgm:pt modelId="{C4E44B4C-FF93-4E8A-8013-20650D76A2BE}" type="pres">
      <dgm:prSet presAssocID="{0171AC86-9FE8-4679-AF5D-2C4EA7F33F46}" presName="dummyNode2" presStyleLbl="node1" presStyleIdx="2" presStyleCnt="5"/>
      <dgm:spPr/>
    </dgm:pt>
    <dgm:pt modelId="{AC647DBF-55AA-4270-A954-9E52611CDCA1}" type="pres">
      <dgm:prSet presAssocID="{0171AC86-9FE8-4679-AF5D-2C4EA7F33F46}" presName="childNode2" presStyleLbl="bgAcc1" presStyleIdx="3" presStyleCnt="5" custLinFactNeighborX="-29549" custLinFactNeighborY="19066">
        <dgm:presLayoutVars>
          <dgm:bulletEnabled val="1"/>
        </dgm:presLayoutVars>
      </dgm:prSet>
      <dgm:spPr/>
    </dgm:pt>
    <dgm:pt modelId="{16930065-95A4-436E-AA7B-7981664682DC}" type="pres">
      <dgm:prSet presAssocID="{0171AC86-9FE8-4679-AF5D-2C4EA7F33F46}" presName="childNode2tx" presStyleLbl="bgAcc1" presStyleIdx="3" presStyleCnt="5">
        <dgm:presLayoutVars>
          <dgm:bulletEnabled val="1"/>
        </dgm:presLayoutVars>
      </dgm:prSet>
      <dgm:spPr/>
    </dgm:pt>
    <dgm:pt modelId="{1DC7DEB2-6DB0-4490-9EB2-90A5B8CB9EF7}" type="pres">
      <dgm:prSet presAssocID="{0171AC86-9FE8-4679-AF5D-2C4EA7F33F46}" presName="parentNode2" presStyleLbl="node1" presStyleIdx="3" presStyleCnt="5" custScaleX="109498" custScaleY="418510" custLinFactNeighborX="-11682" custLinFactNeighborY="-20555">
        <dgm:presLayoutVars>
          <dgm:chMax val="0"/>
          <dgm:bulletEnabled val="1"/>
        </dgm:presLayoutVars>
      </dgm:prSet>
      <dgm:spPr/>
      <dgm:t>
        <a:bodyPr/>
        <a:lstStyle/>
        <a:p>
          <a:endParaRPr lang="ru-RU"/>
        </a:p>
      </dgm:t>
    </dgm:pt>
    <dgm:pt modelId="{60393D5F-90EA-460E-9B2B-A28C8F88AA60}" type="pres">
      <dgm:prSet presAssocID="{0171AC86-9FE8-4679-AF5D-2C4EA7F33F46}" presName="connSite2" presStyleCnt="0"/>
      <dgm:spPr/>
    </dgm:pt>
    <dgm:pt modelId="{B641E52F-5316-4462-8EDA-406730DD88FD}" type="pres">
      <dgm:prSet presAssocID="{6D49DFBE-EFC4-4985-96E2-95265F9D2BFE}" presName="Name18" presStyleLbl="sibTrans2D1" presStyleIdx="3" presStyleCnt="4"/>
      <dgm:spPr/>
      <dgm:t>
        <a:bodyPr/>
        <a:lstStyle/>
        <a:p>
          <a:endParaRPr lang="ru-RU"/>
        </a:p>
      </dgm:t>
    </dgm:pt>
    <dgm:pt modelId="{E01C009F-95B0-4140-AD97-446EF09721D3}" type="pres">
      <dgm:prSet presAssocID="{CC6EFA64-2641-432F-AF76-89D5E9EBB814}" presName="composite1" presStyleCnt="0"/>
      <dgm:spPr/>
    </dgm:pt>
    <dgm:pt modelId="{9315B0DC-A0D5-44BC-9EDC-5ECB9112A89D}" type="pres">
      <dgm:prSet presAssocID="{CC6EFA64-2641-432F-AF76-89D5E9EBB814}" presName="dummyNode1" presStyleLbl="node1" presStyleIdx="3" presStyleCnt="5"/>
      <dgm:spPr/>
    </dgm:pt>
    <dgm:pt modelId="{707178ED-9973-43C5-BBEF-2A84FD10244B}" type="pres">
      <dgm:prSet presAssocID="{CC6EFA64-2641-432F-AF76-89D5E9EBB814}" presName="childNode1" presStyleLbl="bgAcc1" presStyleIdx="4" presStyleCnt="5" custLinFactNeighborX="-19665" custLinFactNeighborY="5073">
        <dgm:presLayoutVars>
          <dgm:bulletEnabled val="1"/>
        </dgm:presLayoutVars>
      </dgm:prSet>
      <dgm:spPr/>
    </dgm:pt>
    <dgm:pt modelId="{92E10590-EDC2-4614-9025-17F052981F49}" type="pres">
      <dgm:prSet presAssocID="{CC6EFA64-2641-432F-AF76-89D5E9EBB814}" presName="childNode1tx" presStyleLbl="bgAcc1" presStyleIdx="4" presStyleCnt="5">
        <dgm:presLayoutVars>
          <dgm:bulletEnabled val="1"/>
        </dgm:presLayoutVars>
      </dgm:prSet>
      <dgm:spPr/>
    </dgm:pt>
    <dgm:pt modelId="{6013DCF8-9C43-4149-B1AF-A5ADB31F04FB}" type="pres">
      <dgm:prSet presAssocID="{CC6EFA64-2641-432F-AF76-89D5E9EBB814}" presName="parentNode1" presStyleLbl="node1" presStyleIdx="4" presStyleCnt="5" custScaleX="132606" custScaleY="260123" custLinFactNeighborX="73" custLinFactNeighborY="30555">
        <dgm:presLayoutVars>
          <dgm:chMax val="1"/>
          <dgm:bulletEnabled val="1"/>
        </dgm:presLayoutVars>
      </dgm:prSet>
      <dgm:spPr/>
      <dgm:t>
        <a:bodyPr/>
        <a:lstStyle/>
        <a:p>
          <a:endParaRPr lang="ru-RU"/>
        </a:p>
      </dgm:t>
    </dgm:pt>
    <dgm:pt modelId="{37C594AF-0E3E-4BCA-8421-305CA55BFBBB}" type="pres">
      <dgm:prSet presAssocID="{CC6EFA64-2641-432F-AF76-89D5E9EBB814}" presName="connSite1" presStyleCnt="0"/>
      <dgm:spPr/>
    </dgm:pt>
  </dgm:ptLst>
  <dgm:cxnLst>
    <dgm:cxn modelId="{402BAC47-DBED-4414-A22D-D1649A8157D7}" type="presOf" srcId="{5097431A-C43A-4735-B3B7-869E053C5B0D}" destId="{E4E05C4B-FE52-446E-A47E-640F10538607}" srcOrd="0" destOrd="0" presId="urn:microsoft.com/office/officeart/2005/8/layout/hProcess4"/>
    <dgm:cxn modelId="{DD383D9B-5540-4E6D-8EA9-3DDE18983105}" type="presOf" srcId="{CC6EFA64-2641-432F-AF76-89D5E9EBB814}" destId="{6013DCF8-9C43-4149-B1AF-A5ADB31F04FB}" srcOrd="0" destOrd="0" presId="urn:microsoft.com/office/officeart/2005/8/layout/hProcess4"/>
    <dgm:cxn modelId="{3F17CF5F-DB7C-4762-B645-EA622192B56A}" srcId="{9B9A238E-0D09-4F4E-8572-E7E4E9593864}" destId="{0171AC86-9FE8-4679-AF5D-2C4EA7F33F46}" srcOrd="3" destOrd="0" parTransId="{53FD59E9-346E-4A7F-A63A-81F14E82BCBF}" sibTransId="{6D49DFBE-EFC4-4985-96E2-95265F9D2BFE}"/>
    <dgm:cxn modelId="{4F05E0CF-D1B9-4D9E-BCEE-439F81786101}" type="presOf" srcId="{EAA9E6AE-1B8D-4B11-8492-447E4EC60E66}" destId="{4C6E0704-240A-4433-AA90-90C124BDF7DA}" srcOrd="0" destOrd="0" presId="urn:microsoft.com/office/officeart/2005/8/layout/hProcess4"/>
    <dgm:cxn modelId="{E1462614-D893-43CC-B8D7-5BE6FF819044}" srcId="{9B9A238E-0D09-4F4E-8572-E7E4E9593864}" destId="{7CC24F14-AEDA-4752-979E-DCB72A5E5A74}" srcOrd="1" destOrd="0" parTransId="{9D6C80A8-2C49-482F-8EAA-0BF98F04C705}" sibTransId="{7360B343-4775-4D76-9BB8-2537C7B392F8}"/>
    <dgm:cxn modelId="{389D4973-13B9-4555-A9EF-65CE8E529140}" type="presOf" srcId="{52EEBD85-EE57-4F56-A3E6-A7BC6BEC159F}" destId="{3DF6137A-B8C1-4027-9696-768B7C2BFD11}" srcOrd="0" destOrd="0" presId="urn:microsoft.com/office/officeart/2005/8/layout/hProcess4"/>
    <dgm:cxn modelId="{C36F610E-E647-4666-8747-2903954B868F}" type="presOf" srcId="{6D49DFBE-EFC4-4985-96E2-95265F9D2BFE}" destId="{B641E52F-5316-4462-8EDA-406730DD88FD}" srcOrd="0" destOrd="0" presId="urn:microsoft.com/office/officeart/2005/8/layout/hProcess4"/>
    <dgm:cxn modelId="{BE8363EA-C955-4C96-9FDD-A3D62FF70588}" type="presOf" srcId="{7360B343-4775-4D76-9BB8-2537C7B392F8}" destId="{804F348E-CEB0-443C-B5CE-B3E60C4E0BCD}" srcOrd="0" destOrd="0" presId="urn:microsoft.com/office/officeart/2005/8/layout/hProcess4"/>
    <dgm:cxn modelId="{0D607035-AB39-4FE7-819E-1FE71ED18C8D}" type="presOf" srcId="{0171AC86-9FE8-4679-AF5D-2C4EA7F33F46}" destId="{1DC7DEB2-6DB0-4490-9EB2-90A5B8CB9EF7}" srcOrd="0" destOrd="0" presId="urn:microsoft.com/office/officeart/2005/8/layout/hProcess4"/>
    <dgm:cxn modelId="{7854A9D3-67CD-4026-94EC-2C3B5F4D09AB}" srcId="{9B9A238E-0D09-4F4E-8572-E7E4E9593864}" destId="{CC6EFA64-2641-432F-AF76-89D5E9EBB814}" srcOrd="4" destOrd="0" parTransId="{014041F1-32AF-4780-B32F-8D5DF0746589}" sibTransId="{4525B182-DFD3-4ED8-82FF-7C76E0C0F61A}"/>
    <dgm:cxn modelId="{1FCFBD33-0242-40AD-90F2-1C2D33BB567F}" type="presOf" srcId="{9B9A238E-0D09-4F4E-8572-E7E4E9593864}" destId="{1F00F0FC-3CED-4333-95A9-AD7DC663235B}" srcOrd="0" destOrd="0" presId="urn:microsoft.com/office/officeart/2005/8/layout/hProcess4"/>
    <dgm:cxn modelId="{A69AFE0B-DCD9-4071-B65F-44A5380576DD}" type="presOf" srcId="{7CC24F14-AEDA-4752-979E-DCB72A5E5A74}" destId="{F91CA299-AC97-4970-B873-D1A36A48EF21}" srcOrd="0" destOrd="0" presId="urn:microsoft.com/office/officeart/2005/8/layout/hProcess4"/>
    <dgm:cxn modelId="{616A9580-3F54-401F-B6C6-7E3234B25C28}" srcId="{9B9A238E-0D09-4F4E-8572-E7E4E9593864}" destId="{3122C0DF-20DC-4E2F-BECF-95B8F5AC69BC}" srcOrd="0" destOrd="0" parTransId="{63DE088E-2D7E-4389-80EF-EEA2A15AC001}" sibTransId="{5097431A-C43A-4735-B3B7-869E053C5B0D}"/>
    <dgm:cxn modelId="{E2332D6C-C890-4CD4-B117-3ACD062966DA}" srcId="{9B9A238E-0D09-4F4E-8572-E7E4E9593864}" destId="{EAA9E6AE-1B8D-4B11-8492-447E4EC60E66}" srcOrd="2" destOrd="0" parTransId="{C05A4378-EDBE-4207-B922-4C01DDB9A0F0}" sibTransId="{52EEBD85-EE57-4F56-A3E6-A7BC6BEC159F}"/>
    <dgm:cxn modelId="{C41953F1-6BF8-4DD4-B62A-AD3DF5F4419B}" type="presOf" srcId="{3122C0DF-20DC-4E2F-BECF-95B8F5AC69BC}" destId="{4A60119B-30DB-4CCF-802A-FBB980287C72}" srcOrd="0" destOrd="0" presId="urn:microsoft.com/office/officeart/2005/8/layout/hProcess4"/>
    <dgm:cxn modelId="{5F381471-CB66-43F4-A3AD-FA0223DAE3D9}" type="presParOf" srcId="{1F00F0FC-3CED-4333-95A9-AD7DC663235B}" destId="{48BD3E6E-AEC3-4885-AA22-11A3CA13DE30}" srcOrd="0" destOrd="0" presId="urn:microsoft.com/office/officeart/2005/8/layout/hProcess4"/>
    <dgm:cxn modelId="{971A6935-C2A3-4ED0-B3DA-5BA2DF4E21F1}" type="presParOf" srcId="{1F00F0FC-3CED-4333-95A9-AD7DC663235B}" destId="{970540E3-A87A-46CE-8975-FE09CA046687}" srcOrd="1" destOrd="0" presId="urn:microsoft.com/office/officeart/2005/8/layout/hProcess4"/>
    <dgm:cxn modelId="{D4FC29CB-809E-4F7D-A572-74D2281D7230}" type="presParOf" srcId="{1F00F0FC-3CED-4333-95A9-AD7DC663235B}" destId="{A57251BD-2953-4957-8965-CDCB6599A9D0}" srcOrd="2" destOrd="0" presId="urn:microsoft.com/office/officeart/2005/8/layout/hProcess4"/>
    <dgm:cxn modelId="{F5490767-0338-4641-9658-41BBF69146F3}" type="presParOf" srcId="{A57251BD-2953-4957-8965-CDCB6599A9D0}" destId="{470D7450-7837-4AF4-AF60-E1309EB83204}" srcOrd="0" destOrd="0" presId="urn:microsoft.com/office/officeart/2005/8/layout/hProcess4"/>
    <dgm:cxn modelId="{6ACFE787-BBC2-4CB6-B0FD-DC33BE7E9ED4}" type="presParOf" srcId="{470D7450-7837-4AF4-AF60-E1309EB83204}" destId="{9D3849CF-DDEA-40C3-81F1-29B739A00E85}" srcOrd="0" destOrd="0" presId="urn:microsoft.com/office/officeart/2005/8/layout/hProcess4"/>
    <dgm:cxn modelId="{58F26F1E-15C4-48D1-A690-EC188E6DCF0B}" type="presParOf" srcId="{470D7450-7837-4AF4-AF60-E1309EB83204}" destId="{ED6394B4-836D-4D92-B795-BE3553E70A46}" srcOrd="1" destOrd="0" presId="urn:microsoft.com/office/officeart/2005/8/layout/hProcess4"/>
    <dgm:cxn modelId="{CF533AD8-FAC1-421D-96ED-9E086C6FEF57}" type="presParOf" srcId="{470D7450-7837-4AF4-AF60-E1309EB83204}" destId="{39E85C40-1350-4E34-BE3A-6F611847F4CC}" srcOrd="2" destOrd="0" presId="urn:microsoft.com/office/officeart/2005/8/layout/hProcess4"/>
    <dgm:cxn modelId="{647B48B8-DA6B-40EE-9737-C8CBC15C9DC6}" type="presParOf" srcId="{470D7450-7837-4AF4-AF60-E1309EB83204}" destId="{4A60119B-30DB-4CCF-802A-FBB980287C72}" srcOrd="3" destOrd="0" presId="urn:microsoft.com/office/officeart/2005/8/layout/hProcess4"/>
    <dgm:cxn modelId="{03BD63E9-628D-4A11-9387-83F8F18F64DD}" type="presParOf" srcId="{470D7450-7837-4AF4-AF60-E1309EB83204}" destId="{F636F9BE-ADCF-46CD-AF08-273E70B0C30B}" srcOrd="4" destOrd="0" presId="urn:microsoft.com/office/officeart/2005/8/layout/hProcess4"/>
    <dgm:cxn modelId="{3221EB96-5B2D-4C4A-9CA7-480C4EE43D2F}" type="presParOf" srcId="{A57251BD-2953-4957-8965-CDCB6599A9D0}" destId="{E4E05C4B-FE52-446E-A47E-640F10538607}" srcOrd="1" destOrd="0" presId="urn:microsoft.com/office/officeart/2005/8/layout/hProcess4"/>
    <dgm:cxn modelId="{E3EF99D8-6157-45ED-A3E5-74EEF2B5330B}" type="presParOf" srcId="{A57251BD-2953-4957-8965-CDCB6599A9D0}" destId="{E9BAF44B-D76C-4650-9112-3CD89BB6C27F}" srcOrd="2" destOrd="0" presId="urn:microsoft.com/office/officeart/2005/8/layout/hProcess4"/>
    <dgm:cxn modelId="{C51D39D7-BFA8-4754-9797-FC5D5B13914B}" type="presParOf" srcId="{E9BAF44B-D76C-4650-9112-3CD89BB6C27F}" destId="{40C5CED1-06AA-4E4A-936D-2050F4178C22}" srcOrd="0" destOrd="0" presId="urn:microsoft.com/office/officeart/2005/8/layout/hProcess4"/>
    <dgm:cxn modelId="{233ECB11-5B94-4E15-AB2C-5DC416A922A5}" type="presParOf" srcId="{E9BAF44B-D76C-4650-9112-3CD89BB6C27F}" destId="{A31E1AD8-B013-4A4E-B20F-1E60E1F0D834}" srcOrd="1" destOrd="0" presId="urn:microsoft.com/office/officeart/2005/8/layout/hProcess4"/>
    <dgm:cxn modelId="{6449BEB0-BDEB-4E35-B164-0BC65A5E1816}" type="presParOf" srcId="{E9BAF44B-D76C-4650-9112-3CD89BB6C27F}" destId="{0DC66D72-0458-42F5-A424-556BBB80143B}" srcOrd="2" destOrd="0" presId="urn:microsoft.com/office/officeart/2005/8/layout/hProcess4"/>
    <dgm:cxn modelId="{927E84F1-A8F1-45BA-BE1F-63B550808A20}" type="presParOf" srcId="{E9BAF44B-D76C-4650-9112-3CD89BB6C27F}" destId="{F91CA299-AC97-4970-B873-D1A36A48EF21}" srcOrd="3" destOrd="0" presId="urn:microsoft.com/office/officeart/2005/8/layout/hProcess4"/>
    <dgm:cxn modelId="{05815E7F-B0C3-4AD7-9983-94D5AD98FB7F}" type="presParOf" srcId="{E9BAF44B-D76C-4650-9112-3CD89BB6C27F}" destId="{2950CFAC-E5AD-4EE5-A129-D9BC441259FC}" srcOrd="4" destOrd="0" presId="urn:microsoft.com/office/officeart/2005/8/layout/hProcess4"/>
    <dgm:cxn modelId="{876AFD6F-7F59-4022-8277-B203E93BE02B}" type="presParOf" srcId="{A57251BD-2953-4957-8965-CDCB6599A9D0}" destId="{804F348E-CEB0-443C-B5CE-B3E60C4E0BCD}" srcOrd="3" destOrd="0" presId="urn:microsoft.com/office/officeart/2005/8/layout/hProcess4"/>
    <dgm:cxn modelId="{8F550F2B-3B37-41B7-9D51-DEB22CE258E0}" type="presParOf" srcId="{A57251BD-2953-4957-8965-CDCB6599A9D0}" destId="{A4B01BFB-F8C8-44A5-9E92-A374830757A2}" srcOrd="4" destOrd="0" presId="urn:microsoft.com/office/officeart/2005/8/layout/hProcess4"/>
    <dgm:cxn modelId="{4EFC999D-99EC-45AB-A81A-A9D003C9EF2F}" type="presParOf" srcId="{A4B01BFB-F8C8-44A5-9E92-A374830757A2}" destId="{D440F4A9-EF9D-4963-BA92-EE5EFDDD3574}" srcOrd="0" destOrd="0" presId="urn:microsoft.com/office/officeart/2005/8/layout/hProcess4"/>
    <dgm:cxn modelId="{75A69832-605F-4226-9586-00D49D8F4F90}" type="presParOf" srcId="{A4B01BFB-F8C8-44A5-9E92-A374830757A2}" destId="{6E68BE29-6D47-4D4C-B11B-2F54E5471CE8}" srcOrd="1" destOrd="0" presId="urn:microsoft.com/office/officeart/2005/8/layout/hProcess4"/>
    <dgm:cxn modelId="{42B144B2-7481-478A-9FD9-38096C0038ED}" type="presParOf" srcId="{A4B01BFB-F8C8-44A5-9E92-A374830757A2}" destId="{39272316-A295-4108-A0AB-94521A11F326}" srcOrd="2" destOrd="0" presId="urn:microsoft.com/office/officeart/2005/8/layout/hProcess4"/>
    <dgm:cxn modelId="{8B42F36B-5253-49F9-8DC1-40EAF0FBAAFA}" type="presParOf" srcId="{A4B01BFB-F8C8-44A5-9E92-A374830757A2}" destId="{4C6E0704-240A-4433-AA90-90C124BDF7DA}" srcOrd="3" destOrd="0" presId="urn:microsoft.com/office/officeart/2005/8/layout/hProcess4"/>
    <dgm:cxn modelId="{C295E6A0-F280-410D-BDEC-19691EEB5708}" type="presParOf" srcId="{A4B01BFB-F8C8-44A5-9E92-A374830757A2}" destId="{79F2766C-ED2E-43E6-A025-05D196C70F03}" srcOrd="4" destOrd="0" presId="urn:microsoft.com/office/officeart/2005/8/layout/hProcess4"/>
    <dgm:cxn modelId="{5EB99FA7-B7F2-4547-A2A4-3F90C874CB40}" type="presParOf" srcId="{A57251BD-2953-4957-8965-CDCB6599A9D0}" destId="{3DF6137A-B8C1-4027-9696-768B7C2BFD11}" srcOrd="5" destOrd="0" presId="urn:microsoft.com/office/officeart/2005/8/layout/hProcess4"/>
    <dgm:cxn modelId="{F4EA4FD2-830C-4D2A-A35B-5A9DBFBF4429}" type="presParOf" srcId="{A57251BD-2953-4957-8965-CDCB6599A9D0}" destId="{2C9C2781-FC08-4112-BA1F-9E64E58FD827}" srcOrd="6" destOrd="0" presId="urn:microsoft.com/office/officeart/2005/8/layout/hProcess4"/>
    <dgm:cxn modelId="{D547E199-620D-4E65-B377-501633342DBA}" type="presParOf" srcId="{2C9C2781-FC08-4112-BA1F-9E64E58FD827}" destId="{C4E44B4C-FF93-4E8A-8013-20650D76A2BE}" srcOrd="0" destOrd="0" presId="urn:microsoft.com/office/officeart/2005/8/layout/hProcess4"/>
    <dgm:cxn modelId="{49485FC0-BC83-4B2E-82E1-A8BB697BF58E}" type="presParOf" srcId="{2C9C2781-FC08-4112-BA1F-9E64E58FD827}" destId="{AC647DBF-55AA-4270-A954-9E52611CDCA1}" srcOrd="1" destOrd="0" presId="urn:microsoft.com/office/officeart/2005/8/layout/hProcess4"/>
    <dgm:cxn modelId="{0187A7AB-BE29-4432-B4A0-4E47CCED15B1}" type="presParOf" srcId="{2C9C2781-FC08-4112-BA1F-9E64E58FD827}" destId="{16930065-95A4-436E-AA7B-7981664682DC}" srcOrd="2" destOrd="0" presId="urn:microsoft.com/office/officeart/2005/8/layout/hProcess4"/>
    <dgm:cxn modelId="{89E41FA1-2E02-4C1A-A18D-5344C665B242}" type="presParOf" srcId="{2C9C2781-FC08-4112-BA1F-9E64E58FD827}" destId="{1DC7DEB2-6DB0-4490-9EB2-90A5B8CB9EF7}" srcOrd="3" destOrd="0" presId="urn:microsoft.com/office/officeart/2005/8/layout/hProcess4"/>
    <dgm:cxn modelId="{06B92E95-0CCF-49BE-9F71-B9EC49F772B8}" type="presParOf" srcId="{2C9C2781-FC08-4112-BA1F-9E64E58FD827}" destId="{60393D5F-90EA-460E-9B2B-A28C8F88AA60}" srcOrd="4" destOrd="0" presId="urn:microsoft.com/office/officeart/2005/8/layout/hProcess4"/>
    <dgm:cxn modelId="{90C86015-D27A-4F2A-8141-91D3C81DC306}" type="presParOf" srcId="{A57251BD-2953-4957-8965-CDCB6599A9D0}" destId="{B641E52F-5316-4462-8EDA-406730DD88FD}" srcOrd="7" destOrd="0" presId="urn:microsoft.com/office/officeart/2005/8/layout/hProcess4"/>
    <dgm:cxn modelId="{40226AF1-EE75-4FDE-9C9B-519856EC388F}" type="presParOf" srcId="{A57251BD-2953-4957-8965-CDCB6599A9D0}" destId="{E01C009F-95B0-4140-AD97-446EF09721D3}" srcOrd="8" destOrd="0" presId="urn:microsoft.com/office/officeart/2005/8/layout/hProcess4"/>
    <dgm:cxn modelId="{4038797D-1088-438A-81AE-3C5BB570081F}" type="presParOf" srcId="{E01C009F-95B0-4140-AD97-446EF09721D3}" destId="{9315B0DC-A0D5-44BC-9EDC-5ECB9112A89D}" srcOrd="0" destOrd="0" presId="urn:microsoft.com/office/officeart/2005/8/layout/hProcess4"/>
    <dgm:cxn modelId="{010615FA-2E31-4BF7-BAE6-41A7227A3BAC}" type="presParOf" srcId="{E01C009F-95B0-4140-AD97-446EF09721D3}" destId="{707178ED-9973-43C5-BBEF-2A84FD10244B}" srcOrd="1" destOrd="0" presId="urn:microsoft.com/office/officeart/2005/8/layout/hProcess4"/>
    <dgm:cxn modelId="{315D4315-3F24-47F5-98E7-4304D2454D13}" type="presParOf" srcId="{E01C009F-95B0-4140-AD97-446EF09721D3}" destId="{92E10590-EDC2-4614-9025-17F052981F49}" srcOrd="2" destOrd="0" presId="urn:microsoft.com/office/officeart/2005/8/layout/hProcess4"/>
    <dgm:cxn modelId="{DC4A8B00-C5ED-43AE-870E-EC26CD52572C}" type="presParOf" srcId="{E01C009F-95B0-4140-AD97-446EF09721D3}" destId="{6013DCF8-9C43-4149-B1AF-A5ADB31F04FB}" srcOrd="3" destOrd="0" presId="urn:microsoft.com/office/officeart/2005/8/layout/hProcess4"/>
    <dgm:cxn modelId="{02DD1DF7-23DF-4E7E-A9D3-310DAB96CA2A}" type="presParOf" srcId="{E01C009F-95B0-4140-AD97-446EF09721D3}" destId="{37C594AF-0E3E-4BCA-8421-305CA55BFBBB}" srcOrd="4" destOrd="0" presId="urn:microsoft.com/office/officeart/2005/8/layout/hProcess4"/>
  </dgm:cxnLst>
  <dgm:bg/>
  <dgm:whole/>
</dgm:dataModel>
</file>

<file path=ppt/diagrams/data20.xml><?xml version="1.0" encoding="utf-8"?>
<dgm:dataModel xmlns:dgm="http://schemas.openxmlformats.org/drawingml/2006/diagram" xmlns:a="http://schemas.openxmlformats.org/drawingml/2006/main">
  <dgm:ptLst>
    <dgm:pt modelId="{B4B3421B-1F9C-4041-AA61-8B7A55D9D01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E5EC289C-32A3-493E-8BA2-39B80D40EF05}">
      <dgm:prSet phldrT="[Текст]"/>
      <dgm:spPr/>
      <dgm:t>
        <a:bodyPr/>
        <a:lstStyle/>
        <a:p>
          <a:r>
            <a:rPr lang="ru-RU" dirty="0" smtClean="0"/>
            <a:t>Расходы</a:t>
          </a:r>
          <a:endParaRPr lang="ru-RU" dirty="0"/>
        </a:p>
      </dgm:t>
    </dgm:pt>
    <dgm:pt modelId="{D8EF45BE-D532-4A0B-AC7B-2E371F940CA8}" type="parTrans" cxnId="{0F1CDDBE-9DE8-491B-B137-0472057D5944}">
      <dgm:prSet/>
      <dgm:spPr/>
      <dgm:t>
        <a:bodyPr/>
        <a:lstStyle/>
        <a:p>
          <a:endParaRPr lang="ru-RU"/>
        </a:p>
      </dgm:t>
    </dgm:pt>
    <dgm:pt modelId="{E458BE62-BDBE-4424-B3B9-2B4AB851662E}" type="sibTrans" cxnId="{0F1CDDBE-9DE8-491B-B137-0472057D5944}">
      <dgm:prSet/>
      <dgm:spPr/>
      <dgm:t>
        <a:bodyPr/>
        <a:lstStyle/>
        <a:p>
          <a:endParaRPr lang="ru-RU"/>
        </a:p>
      </dgm:t>
    </dgm:pt>
    <dgm:pt modelId="{390409A5-A2D1-40E6-90DB-E44B94A6EC80}">
      <dgm:prSet phldrT="[Текст]"/>
      <dgm:spPr/>
      <dgm:t>
        <a:bodyPr/>
        <a:lstStyle/>
        <a:p>
          <a:r>
            <a:rPr lang="ru-RU" dirty="0" smtClean="0"/>
            <a:t>Доходы</a:t>
          </a:r>
          <a:endParaRPr lang="ru-RU" dirty="0"/>
        </a:p>
      </dgm:t>
    </dgm:pt>
    <dgm:pt modelId="{9149C6D9-29E3-4E34-97FD-FE637703EB03}" type="parTrans" cxnId="{77626339-2675-442F-8239-864C8124C615}">
      <dgm:prSet/>
      <dgm:spPr/>
      <dgm:t>
        <a:bodyPr/>
        <a:lstStyle/>
        <a:p>
          <a:endParaRPr lang="ru-RU"/>
        </a:p>
      </dgm:t>
    </dgm:pt>
    <dgm:pt modelId="{809003A9-6BCD-4768-BA67-E1DF96001DC5}" type="sibTrans" cxnId="{77626339-2675-442F-8239-864C8124C615}">
      <dgm:prSet/>
      <dgm:spPr/>
      <dgm:t>
        <a:bodyPr/>
        <a:lstStyle/>
        <a:p>
          <a:endParaRPr lang="ru-RU"/>
        </a:p>
      </dgm:t>
    </dgm:pt>
    <dgm:pt modelId="{11654E18-D828-4186-921C-05B0E5A3555D}" type="pres">
      <dgm:prSet presAssocID="{B4B3421B-1F9C-4041-AA61-8B7A55D9D018}" presName="compositeShape" presStyleCnt="0">
        <dgm:presLayoutVars>
          <dgm:chMax val="2"/>
          <dgm:dir/>
          <dgm:resizeHandles val="exact"/>
        </dgm:presLayoutVars>
      </dgm:prSet>
      <dgm:spPr/>
      <dgm:t>
        <a:bodyPr/>
        <a:lstStyle/>
        <a:p>
          <a:endParaRPr lang="ru-RU"/>
        </a:p>
      </dgm:t>
    </dgm:pt>
    <dgm:pt modelId="{395E9B62-C748-435F-96B1-04BF818AE987}" type="pres">
      <dgm:prSet presAssocID="{B4B3421B-1F9C-4041-AA61-8B7A55D9D018}" presName="divider" presStyleLbl="fgShp" presStyleIdx="0" presStyleCnt="1"/>
      <dgm:spPr/>
    </dgm:pt>
    <dgm:pt modelId="{54DBB357-5E2B-4071-AF26-17A89F9AA4F1}" type="pres">
      <dgm:prSet presAssocID="{E5EC289C-32A3-493E-8BA2-39B80D40EF05}" presName="downArrow" presStyleLbl="node1" presStyleIdx="0" presStyleCnt="2">
        <dgm:style>
          <a:lnRef idx="1">
            <a:schemeClr val="accent6"/>
          </a:lnRef>
          <a:fillRef idx="2">
            <a:schemeClr val="accent6"/>
          </a:fillRef>
          <a:effectRef idx="1">
            <a:schemeClr val="accent6"/>
          </a:effectRef>
          <a:fontRef idx="minor">
            <a:schemeClr val="dk1"/>
          </a:fontRef>
        </dgm:style>
      </dgm:prSet>
      <dgm:spPr/>
    </dgm:pt>
    <dgm:pt modelId="{1D71CC1B-B16A-4981-A2EC-EA34A519A682}" type="pres">
      <dgm:prSet presAssocID="{E5EC289C-32A3-493E-8BA2-39B80D40EF05}" presName="downArrowText" presStyleLbl="revTx" presStyleIdx="0" presStyleCnt="2">
        <dgm:presLayoutVars>
          <dgm:bulletEnabled val="1"/>
        </dgm:presLayoutVars>
      </dgm:prSet>
      <dgm:spPr/>
      <dgm:t>
        <a:bodyPr/>
        <a:lstStyle/>
        <a:p>
          <a:endParaRPr lang="ru-RU"/>
        </a:p>
      </dgm:t>
    </dgm:pt>
    <dgm:pt modelId="{60EAA4C9-5D99-4E58-9FA3-97C6E68DFA2A}" type="pres">
      <dgm:prSet presAssocID="{390409A5-A2D1-40E6-90DB-E44B94A6EC80}" presName="upArrow" presStyleLbl="node1" presStyleIdx="1" presStyleCnt="2">
        <dgm:style>
          <a:lnRef idx="1">
            <a:schemeClr val="accent6"/>
          </a:lnRef>
          <a:fillRef idx="2">
            <a:schemeClr val="accent6"/>
          </a:fillRef>
          <a:effectRef idx="1">
            <a:schemeClr val="accent6"/>
          </a:effectRef>
          <a:fontRef idx="minor">
            <a:schemeClr val="dk1"/>
          </a:fontRef>
        </dgm:style>
      </dgm:prSet>
      <dgm:spPr/>
    </dgm:pt>
    <dgm:pt modelId="{EA5F325D-BBF7-488C-9AD2-5FAC180519B8}" type="pres">
      <dgm:prSet presAssocID="{390409A5-A2D1-40E6-90DB-E44B94A6EC80}" presName="upArrowText" presStyleLbl="revTx" presStyleIdx="1" presStyleCnt="2">
        <dgm:presLayoutVars>
          <dgm:bulletEnabled val="1"/>
        </dgm:presLayoutVars>
      </dgm:prSet>
      <dgm:spPr/>
      <dgm:t>
        <a:bodyPr/>
        <a:lstStyle/>
        <a:p>
          <a:endParaRPr lang="ru-RU"/>
        </a:p>
      </dgm:t>
    </dgm:pt>
  </dgm:ptLst>
  <dgm:cxnLst>
    <dgm:cxn modelId="{E3BD08DC-9D69-41DA-99E4-BA9ECDB36DDB}" type="presOf" srcId="{E5EC289C-32A3-493E-8BA2-39B80D40EF05}" destId="{1D71CC1B-B16A-4981-A2EC-EA34A519A682}" srcOrd="0" destOrd="0" presId="urn:microsoft.com/office/officeart/2005/8/layout/arrow3"/>
    <dgm:cxn modelId="{0D1D6AC7-77A2-46F8-AEA6-83CBA6A8D642}" type="presOf" srcId="{B4B3421B-1F9C-4041-AA61-8B7A55D9D018}" destId="{11654E18-D828-4186-921C-05B0E5A3555D}" srcOrd="0" destOrd="0" presId="urn:microsoft.com/office/officeart/2005/8/layout/arrow3"/>
    <dgm:cxn modelId="{E4257B06-2CB8-4534-99E3-39BC7DA1DBAE}" type="presOf" srcId="{390409A5-A2D1-40E6-90DB-E44B94A6EC80}" destId="{EA5F325D-BBF7-488C-9AD2-5FAC180519B8}" srcOrd="0" destOrd="0" presId="urn:microsoft.com/office/officeart/2005/8/layout/arrow3"/>
    <dgm:cxn modelId="{77626339-2675-442F-8239-864C8124C615}" srcId="{B4B3421B-1F9C-4041-AA61-8B7A55D9D018}" destId="{390409A5-A2D1-40E6-90DB-E44B94A6EC80}" srcOrd="1" destOrd="0" parTransId="{9149C6D9-29E3-4E34-97FD-FE637703EB03}" sibTransId="{809003A9-6BCD-4768-BA67-E1DF96001DC5}"/>
    <dgm:cxn modelId="{0F1CDDBE-9DE8-491B-B137-0472057D5944}" srcId="{B4B3421B-1F9C-4041-AA61-8B7A55D9D018}" destId="{E5EC289C-32A3-493E-8BA2-39B80D40EF05}" srcOrd="0" destOrd="0" parTransId="{D8EF45BE-D532-4A0B-AC7B-2E371F940CA8}" sibTransId="{E458BE62-BDBE-4424-B3B9-2B4AB851662E}"/>
    <dgm:cxn modelId="{FBD95A7D-DB14-4714-BE9F-8FAB2639C0F2}" type="presParOf" srcId="{11654E18-D828-4186-921C-05B0E5A3555D}" destId="{395E9B62-C748-435F-96B1-04BF818AE987}" srcOrd="0" destOrd="0" presId="urn:microsoft.com/office/officeart/2005/8/layout/arrow3"/>
    <dgm:cxn modelId="{34DF42D0-AD8E-43E6-9316-6387A7270929}" type="presParOf" srcId="{11654E18-D828-4186-921C-05B0E5A3555D}" destId="{54DBB357-5E2B-4071-AF26-17A89F9AA4F1}" srcOrd="1" destOrd="0" presId="urn:microsoft.com/office/officeart/2005/8/layout/arrow3"/>
    <dgm:cxn modelId="{9156C3C4-F687-4C47-A7CB-6ED78121D833}" type="presParOf" srcId="{11654E18-D828-4186-921C-05B0E5A3555D}" destId="{1D71CC1B-B16A-4981-A2EC-EA34A519A682}" srcOrd="2" destOrd="0" presId="urn:microsoft.com/office/officeart/2005/8/layout/arrow3"/>
    <dgm:cxn modelId="{4B154FA5-5478-46F1-A8C5-2950702804D2}" type="presParOf" srcId="{11654E18-D828-4186-921C-05B0E5A3555D}" destId="{60EAA4C9-5D99-4E58-9FA3-97C6E68DFA2A}" srcOrd="3" destOrd="0" presId="urn:microsoft.com/office/officeart/2005/8/layout/arrow3"/>
    <dgm:cxn modelId="{E08194A3-7569-408A-8FC7-C4B71492C38B}" type="presParOf" srcId="{11654E18-D828-4186-921C-05B0E5A3555D}" destId="{EA5F325D-BBF7-488C-9AD2-5FAC180519B8}" srcOrd="4" destOrd="0" presId="urn:microsoft.com/office/officeart/2005/8/layout/arrow3"/>
  </dgm:cxnLst>
  <dgm:bg/>
  <dgm:whole/>
</dgm:dataModel>
</file>

<file path=ppt/diagrams/data21.xml><?xml version="1.0" encoding="utf-8"?>
<dgm:dataModel xmlns:dgm="http://schemas.openxmlformats.org/drawingml/2006/diagram" xmlns:a="http://schemas.openxmlformats.org/drawingml/2006/main">
  <dgm:ptLst>
    <dgm:pt modelId="{159C9AF3-CD7B-4A7D-B021-331C1B19CB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C73AB8-028B-47EE-9E8E-63BF25D6CC75}">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1200" b="1" dirty="0" err="1" smtClean="0"/>
            <a:t>Профицит</a:t>
          </a:r>
          <a:r>
            <a:rPr lang="ru-RU" sz="1200" b="1" dirty="0" smtClean="0"/>
            <a:t> бюджета</a:t>
          </a:r>
          <a:r>
            <a:rPr lang="ru-RU" sz="1200" dirty="0" smtClean="0"/>
            <a:t> – превышение доходов бюджета над его расходами</a:t>
          </a:r>
          <a:endParaRPr lang="ru-RU" sz="1200" dirty="0"/>
        </a:p>
      </dgm:t>
    </dgm:pt>
    <dgm:pt modelId="{B69D3998-5341-4E5E-81AA-AC0510F26B7B}" type="parTrans" cxnId="{4D3034EF-FA26-4207-AEDA-2D752406B98E}">
      <dgm:prSet/>
      <dgm:spPr/>
      <dgm:t>
        <a:bodyPr/>
        <a:lstStyle/>
        <a:p>
          <a:endParaRPr lang="ru-RU"/>
        </a:p>
      </dgm:t>
    </dgm:pt>
    <dgm:pt modelId="{033FF6EA-D94B-4E2F-8242-BBBCA1A850F7}" type="sibTrans" cxnId="{4D3034EF-FA26-4207-AEDA-2D752406B98E}">
      <dgm:prSet/>
      <dgm:spPr/>
      <dgm:t>
        <a:bodyPr/>
        <a:lstStyle/>
        <a:p>
          <a:endParaRPr lang="ru-RU"/>
        </a:p>
      </dgm:t>
    </dgm:pt>
    <dgm:pt modelId="{E39CE90E-17A0-408F-A5F4-0F5CC9121EFC}" type="pres">
      <dgm:prSet presAssocID="{159C9AF3-CD7B-4A7D-B021-331C1B19CBE7}" presName="linear" presStyleCnt="0">
        <dgm:presLayoutVars>
          <dgm:animLvl val="lvl"/>
          <dgm:resizeHandles val="exact"/>
        </dgm:presLayoutVars>
      </dgm:prSet>
      <dgm:spPr/>
      <dgm:t>
        <a:bodyPr/>
        <a:lstStyle/>
        <a:p>
          <a:endParaRPr lang="ru-RU"/>
        </a:p>
      </dgm:t>
    </dgm:pt>
    <dgm:pt modelId="{CE1BD5C6-B751-4176-85BC-8F156AAA7B4A}" type="pres">
      <dgm:prSet presAssocID="{C6C73AB8-028B-47EE-9E8E-63BF25D6CC75}" presName="parentText" presStyleLbl="node1" presStyleIdx="0" presStyleCnt="1" custScaleY="41097">
        <dgm:presLayoutVars>
          <dgm:chMax val="0"/>
          <dgm:bulletEnabled val="1"/>
        </dgm:presLayoutVars>
      </dgm:prSet>
      <dgm:spPr/>
      <dgm:t>
        <a:bodyPr/>
        <a:lstStyle/>
        <a:p>
          <a:endParaRPr lang="ru-RU"/>
        </a:p>
      </dgm:t>
    </dgm:pt>
  </dgm:ptLst>
  <dgm:cxnLst>
    <dgm:cxn modelId="{99F0C254-7B75-498C-A720-3447F3A69983}" type="presOf" srcId="{C6C73AB8-028B-47EE-9E8E-63BF25D6CC75}" destId="{CE1BD5C6-B751-4176-85BC-8F156AAA7B4A}" srcOrd="0" destOrd="0" presId="urn:microsoft.com/office/officeart/2005/8/layout/vList2"/>
    <dgm:cxn modelId="{60BB8166-52C7-442A-810B-73A550669F22}" type="presOf" srcId="{159C9AF3-CD7B-4A7D-B021-331C1B19CBE7}" destId="{E39CE90E-17A0-408F-A5F4-0F5CC9121EFC}" srcOrd="0" destOrd="0" presId="urn:microsoft.com/office/officeart/2005/8/layout/vList2"/>
    <dgm:cxn modelId="{4D3034EF-FA26-4207-AEDA-2D752406B98E}" srcId="{159C9AF3-CD7B-4A7D-B021-331C1B19CBE7}" destId="{C6C73AB8-028B-47EE-9E8E-63BF25D6CC75}" srcOrd="0" destOrd="0" parTransId="{B69D3998-5341-4E5E-81AA-AC0510F26B7B}" sibTransId="{033FF6EA-D94B-4E2F-8242-BBBCA1A850F7}"/>
    <dgm:cxn modelId="{C1ED8A39-CFAA-418A-9A36-3C728E059E5C}" type="presParOf" srcId="{E39CE90E-17A0-408F-A5F4-0F5CC9121EFC}" destId="{CE1BD5C6-B751-4176-85BC-8F156AAA7B4A}" srcOrd="0"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159C9AF3-CD7B-4A7D-B021-331C1B19CB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C73AB8-028B-47EE-9E8E-63BF25D6CC75}">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1200" b="1" dirty="0" smtClean="0"/>
            <a:t>Дефицит бюджета</a:t>
          </a:r>
          <a:r>
            <a:rPr lang="ru-RU" sz="1200" dirty="0" smtClean="0"/>
            <a:t> – превышение расходов бюджета над его доходами</a:t>
          </a:r>
          <a:endParaRPr lang="ru-RU" sz="1200" dirty="0"/>
        </a:p>
      </dgm:t>
    </dgm:pt>
    <dgm:pt modelId="{B69D3998-5341-4E5E-81AA-AC0510F26B7B}" type="parTrans" cxnId="{4D3034EF-FA26-4207-AEDA-2D752406B98E}">
      <dgm:prSet/>
      <dgm:spPr/>
      <dgm:t>
        <a:bodyPr/>
        <a:lstStyle/>
        <a:p>
          <a:endParaRPr lang="ru-RU"/>
        </a:p>
      </dgm:t>
    </dgm:pt>
    <dgm:pt modelId="{033FF6EA-D94B-4E2F-8242-BBBCA1A850F7}" type="sibTrans" cxnId="{4D3034EF-FA26-4207-AEDA-2D752406B98E}">
      <dgm:prSet/>
      <dgm:spPr/>
      <dgm:t>
        <a:bodyPr/>
        <a:lstStyle/>
        <a:p>
          <a:endParaRPr lang="ru-RU"/>
        </a:p>
      </dgm:t>
    </dgm:pt>
    <dgm:pt modelId="{E39CE90E-17A0-408F-A5F4-0F5CC9121EFC}" type="pres">
      <dgm:prSet presAssocID="{159C9AF3-CD7B-4A7D-B021-331C1B19CBE7}" presName="linear" presStyleCnt="0">
        <dgm:presLayoutVars>
          <dgm:animLvl val="lvl"/>
          <dgm:resizeHandles val="exact"/>
        </dgm:presLayoutVars>
      </dgm:prSet>
      <dgm:spPr/>
      <dgm:t>
        <a:bodyPr/>
        <a:lstStyle/>
        <a:p>
          <a:endParaRPr lang="ru-RU"/>
        </a:p>
      </dgm:t>
    </dgm:pt>
    <dgm:pt modelId="{CE1BD5C6-B751-4176-85BC-8F156AAA7B4A}" type="pres">
      <dgm:prSet presAssocID="{C6C73AB8-028B-47EE-9E8E-63BF25D6CC75}" presName="parentText" presStyleLbl="node1" presStyleIdx="0" presStyleCnt="1" custScaleY="53665" custLinFactNeighborY="12155">
        <dgm:presLayoutVars>
          <dgm:chMax val="0"/>
          <dgm:bulletEnabled val="1"/>
        </dgm:presLayoutVars>
      </dgm:prSet>
      <dgm:spPr/>
      <dgm:t>
        <a:bodyPr/>
        <a:lstStyle/>
        <a:p>
          <a:endParaRPr lang="ru-RU"/>
        </a:p>
      </dgm:t>
    </dgm:pt>
  </dgm:ptLst>
  <dgm:cxnLst>
    <dgm:cxn modelId="{4A8485DE-1B14-4434-B616-4F066AE4F2B0}" type="presOf" srcId="{C6C73AB8-028B-47EE-9E8E-63BF25D6CC75}" destId="{CE1BD5C6-B751-4176-85BC-8F156AAA7B4A}" srcOrd="0" destOrd="0" presId="urn:microsoft.com/office/officeart/2005/8/layout/vList2"/>
    <dgm:cxn modelId="{4D3034EF-FA26-4207-AEDA-2D752406B98E}" srcId="{159C9AF3-CD7B-4A7D-B021-331C1B19CBE7}" destId="{C6C73AB8-028B-47EE-9E8E-63BF25D6CC75}" srcOrd="0" destOrd="0" parTransId="{B69D3998-5341-4E5E-81AA-AC0510F26B7B}" sibTransId="{033FF6EA-D94B-4E2F-8242-BBBCA1A850F7}"/>
    <dgm:cxn modelId="{B5CCCCAF-FED3-4C60-99E2-1C2DDC7D8DD6}" type="presOf" srcId="{159C9AF3-CD7B-4A7D-B021-331C1B19CBE7}" destId="{E39CE90E-17A0-408F-A5F4-0F5CC9121EFC}" srcOrd="0" destOrd="0" presId="urn:microsoft.com/office/officeart/2005/8/layout/vList2"/>
    <dgm:cxn modelId="{B08D7959-852B-4218-A3C4-061B1978B6CB}" type="presParOf" srcId="{E39CE90E-17A0-408F-A5F4-0F5CC9121EFC}" destId="{CE1BD5C6-B751-4176-85BC-8F156AAA7B4A}"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C2A2ADD7-DD8F-488E-B84E-DB48DFD0BE8E}" type="doc">
      <dgm:prSet loTypeId="urn:microsoft.com/office/officeart/2005/8/layout/equation1" loCatId="process" qsTypeId="urn:microsoft.com/office/officeart/2005/8/quickstyle/simple1" qsCatId="simple" csTypeId="urn:microsoft.com/office/officeart/2005/8/colors/accent1_2" csCatId="accent1" phldr="1"/>
      <dgm:spPr/>
    </dgm:pt>
    <dgm:pt modelId="{F564ABF8-3A26-4071-A77F-8A0452AB0211}">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dirty="0" smtClean="0"/>
            <a:t>Доходы</a:t>
          </a:r>
          <a:endParaRPr lang="ru-RU" dirty="0"/>
        </a:p>
      </dgm:t>
    </dgm:pt>
    <dgm:pt modelId="{8A9BAD88-3BEE-4A29-B62D-769B13121CD5}" type="parTrans" cxnId="{1D6BB670-9DF6-408B-A9B7-DBD65CF5DD2D}">
      <dgm:prSet/>
      <dgm:spPr/>
      <dgm:t>
        <a:bodyPr/>
        <a:lstStyle/>
        <a:p>
          <a:endParaRPr lang="ru-RU"/>
        </a:p>
      </dgm:t>
    </dgm:pt>
    <dgm:pt modelId="{E98F30CF-CD93-4340-88A6-BB62B97406F4}" type="sibTrans" cxnId="{1D6BB670-9DF6-408B-A9B7-DBD65CF5DD2D}">
      <dgm:prSet/>
      <dgm:spPr/>
      <dgm:t>
        <a:bodyPr/>
        <a:lstStyle/>
        <a:p>
          <a:endParaRPr lang="ru-RU"/>
        </a:p>
      </dgm:t>
    </dgm:pt>
    <dgm:pt modelId="{A4B9A2D6-5F56-4FCB-8A5F-4A3AB09DFEA4}">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dirty="0" smtClean="0"/>
            <a:t>Источники</a:t>
          </a:r>
          <a:endParaRPr lang="ru-RU" dirty="0"/>
        </a:p>
      </dgm:t>
    </dgm:pt>
    <dgm:pt modelId="{0BA99F49-D485-4A71-8605-77D714A59199}" type="parTrans" cxnId="{081DE822-0304-4B6A-A764-A67C4EEDDDEE}">
      <dgm:prSet/>
      <dgm:spPr/>
      <dgm:t>
        <a:bodyPr/>
        <a:lstStyle/>
        <a:p>
          <a:endParaRPr lang="ru-RU"/>
        </a:p>
      </dgm:t>
    </dgm:pt>
    <dgm:pt modelId="{C5A572BF-D259-4D45-A2D3-DEA40B9705C8}" type="sibTrans" cxnId="{081DE822-0304-4B6A-A764-A67C4EEDDDEE}">
      <dgm:prSet/>
      <dgm:spPr/>
      <dgm:t>
        <a:bodyPr/>
        <a:lstStyle/>
        <a:p>
          <a:endParaRPr lang="ru-RU"/>
        </a:p>
      </dgm:t>
    </dgm:pt>
    <dgm:pt modelId="{CF2124AE-0775-4BD2-9A59-2A01F2D6E278}">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dirty="0" smtClean="0"/>
            <a:t>Расходы</a:t>
          </a:r>
          <a:endParaRPr lang="ru-RU" dirty="0"/>
        </a:p>
      </dgm:t>
    </dgm:pt>
    <dgm:pt modelId="{0A3925EA-09CA-4736-A4A5-466F026338AB}" type="parTrans" cxnId="{01068BA9-2CBD-4A5B-BC2C-1033E116BF0C}">
      <dgm:prSet/>
      <dgm:spPr/>
      <dgm:t>
        <a:bodyPr/>
        <a:lstStyle/>
        <a:p>
          <a:endParaRPr lang="ru-RU"/>
        </a:p>
      </dgm:t>
    </dgm:pt>
    <dgm:pt modelId="{D2B9F81D-1598-4D0E-A8C2-2EB7450D8FBF}" type="sibTrans" cxnId="{01068BA9-2CBD-4A5B-BC2C-1033E116BF0C}">
      <dgm:prSet/>
      <dgm:spPr/>
      <dgm:t>
        <a:bodyPr/>
        <a:lstStyle/>
        <a:p>
          <a:endParaRPr lang="ru-RU"/>
        </a:p>
      </dgm:t>
    </dgm:pt>
    <dgm:pt modelId="{5805D8C0-F52F-4A17-9A03-06CBA6EABC45}" type="pres">
      <dgm:prSet presAssocID="{C2A2ADD7-DD8F-488E-B84E-DB48DFD0BE8E}" presName="linearFlow" presStyleCnt="0">
        <dgm:presLayoutVars>
          <dgm:dir/>
          <dgm:resizeHandles val="exact"/>
        </dgm:presLayoutVars>
      </dgm:prSet>
      <dgm:spPr/>
    </dgm:pt>
    <dgm:pt modelId="{790728A5-528F-4EE9-AEF2-F92DCDD59A62}" type="pres">
      <dgm:prSet presAssocID="{F564ABF8-3A26-4071-A77F-8A0452AB0211}" presName="node" presStyleLbl="node1" presStyleIdx="0" presStyleCnt="3">
        <dgm:presLayoutVars>
          <dgm:bulletEnabled val="1"/>
        </dgm:presLayoutVars>
      </dgm:prSet>
      <dgm:spPr/>
      <dgm:t>
        <a:bodyPr/>
        <a:lstStyle/>
        <a:p>
          <a:endParaRPr lang="ru-RU"/>
        </a:p>
      </dgm:t>
    </dgm:pt>
    <dgm:pt modelId="{24B5E673-A80A-4A9B-B2A7-C1ED219B25D3}" type="pres">
      <dgm:prSet presAssocID="{E98F30CF-CD93-4340-88A6-BB62B97406F4}" presName="spacerL" presStyleCnt="0"/>
      <dgm:spPr/>
    </dgm:pt>
    <dgm:pt modelId="{BE27131E-A43F-4579-81B1-61EB06DB7E2F}" type="pres">
      <dgm:prSet presAssocID="{E98F30CF-CD93-4340-88A6-BB62B97406F4}" presName="sibTrans" presStyleLbl="sibTrans2D1" presStyleIdx="0" presStyleCnt="2"/>
      <dgm:spPr/>
      <dgm:t>
        <a:bodyPr/>
        <a:lstStyle/>
        <a:p>
          <a:endParaRPr lang="ru-RU"/>
        </a:p>
      </dgm:t>
    </dgm:pt>
    <dgm:pt modelId="{6703F481-487B-46BB-919F-E5BAC09509D7}" type="pres">
      <dgm:prSet presAssocID="{E98F30CF-CD93-4340-88A6-BB62B97406F4}" presName="spacerR" presStyleCnt="0"/>
      <dgm:spPr/>
    </dgm:pt>
    <dgm:pt modelId="{B6875430-E603-4DFF-BB2B-EA679D1E5F51}" type="pres">
      <dgm:prSet presAssocID="{A4B9A2D6-5F56-4FCB-8A5F-4A3AB09DFEA4}" presName="node" presStyleLbl="node1" presStyleIdx="1" presStyleCnt="3">
        <dgm:presLayoutVars>
          <dgm:bulletEnabled val="1"/>
        </dgm:presLayoutVars>
      </dgm:prSet>
      <dgm:spPr/>
      <dgm:t>
        <a:bodyPr/>
        <a:lstStyle/>
        <a:p>
          <a:endParaRPr lang="ru-RU"/>
        </a:p>
      </dgm:t>
    </dgm:pt>
    <dgm:pt modelId="{017C91A4-FF5D-4121-BA57-5EA1E7F3E3E9}" type="pres">
      <dgm:prSet presAssocID="{C5A572BF-D259-4D45-A2D3-DEA40B9705C8}" presName="spacerL" presStyleCnt="0"/>
      <dgm:spPr/>
    </dgm:pt>
    <dgm:pt modelId="{3739D82E-225C-4459-B136-9E28BA93168E}" type="pres">
      <dgm:prSet presAssocID="{C5A572BF-D259-4D45-A2D3-DEA40B9705C8}" presName="sibTrans" presStyleLbl="sibTrans2D1" presStyleIdx="1" presStyleCnt="2"/>
      <dgm:spPr/>
      <dgm:t>
        <a:bodyPr/>
        <a:lstStyle/>
        <a:p>
          <a:endParaRPr lang="ru-RU"/>
        </a:p>
      </dgm:t>
    </dgm:pt>
    <dgm:pt modelId="{C6814DC2-9BC1-48F8-B346-0FC1DE1670ED}" type="pres">
      <dgm:prSet presAssocID="{C5A572BF-D259-4D45-A2D3-DEA40B9705C8}" presName="spacerR" presStyleCnt="0"/>
      <dgm:spPr/>
    </dgm:pt>
    <dgm:pt modelId="{658BA9B5-DFF4-461C-8708-0C7B63B69224}" type="pres">
      <dgm:prSet presAssocID="{CF2124AE-0775-4BD2-9A59-2A01F2D6E278}" presName="node" presStyleLbl="node1" presStyleIdx="2" presStyleCnt="3">
        <dgm:presLayoutVars>
          <dgm:bulletEnabled val="1"/>
        </dgm:presLayoutVars>
      </dgm:prSet>
      <dgm:spPr/>
      <dgm:t>
        <a:bodyPr/>
        <a:lstStyle/>
        <a:p>
          <a:endParaRPr lang="ru-RU"/>
        </a:p>
      </dgm:t>
    </dgm:pt>
  </dgm:ptLst>
  <dgm:cxnLst>
    <dgm:cxn modelId="{01068BA9-2CBD-4A5B-BC2C-1033E116BF0C}" srcId="{C2A2ADD7-DD8F-488E-B84E-DB48DFD0BE8E}" destId="{CF2124AE-0775-4BD2-9A59-2A01F2D6E278}" srcOrd="2" destOrd="0" parTransId="{0A3925EA-09CA-4736-A4A5-466F026338AB}" sibTransId="{D2B9F81D-1598-4D0E-A8C2-2EB7450D8FBF}"/>
    <dgm:cxn modelId="{5896A22E-0F3F-4591-A57B-4C7E33FF17E1}" type="presOf" srcId="{C2A2ADD7-DD8F-488E-B84E-DB48DFD0BE8E}" destId="{5805D8C0-F52F-4A17-9A03-06CBA6EABC45}" srcOrd="0" destOrd="0" presId="urn:microsoft.com/office/officeart/2005/8/layout/equation1"/>
    <dgm:cxn modelId="{081DE822-0304-4B6A-A764-A67C4EEDDDEE}" srcId="{C2A2ADD7-DD8F-488E-B84E-DB48DFD0BE8E}" destId="{A4B9A2D6-5F56-4FCB-8A5F-4A3AB09DFEA4}" srcOrd="1" destOrd="0" parTransId="{0BA99F49-D485-4A71-8605-77D714A59199}" sibTransId="{C5A572BF-D259-4D45-A2D3-DEA40B9705C8}"/>
    <dgm:cxn modelId="{1D6BB670-9DF6-408B-A9B7-DBD65CF5DD2D}" srcId="{C2A2ADD7-DD8F-488E-B84E-DB48DFD0BE8E}" destId="{F564ABF8-3A26-4071-A77F-8A0452AB0211}" srcOrd="0" destOrd="0" parTransId="{8A9BAD88-3BEE-4A29-B62D-769B13121CD5}" sibTransId="{E98F30CF-CD93-4340-88A6-BB62B97406F4}"/>
    <dgm:cxn modelId="{75233553-9F9E-427A-8E1D-EB86DBE57837}" type="presOf" srcId="{A4B9A2D6-5F56-4FCB-8A5F-4A3AB09DFEA4}" destId="{B6875430-E603-4DFF-BB2B-EA679D1E5F51}" srcOrd="0" destOrd="0" presId="urn:microsoft.com/office/officeart/2005/8/layout/equation1"/>
    <dgm:cxn modelId="{C5EFED8A-BB4B-40D1-917D-F3B45E83795C}" type="presOf" srcId="{F564ABF8-3A26-4071-A77F-8A0452AB0211}" destId="{790728A5-528F-4EE9-AEF2-F92DCDD59A62}" srcOrd="0" destOrd="0" presId="urn:microsoft.com/office/officeart/2005/8/layout/equation1"/>
    <dgm:cxn modelId="{58117004-7C82-4912-A93D-2A0C55522DE0}" type="presOf" srcId="{C5A572BF-D259-4D45-A2D3-DEA40B9705C8}" destId="{3739D82E-225C-4459-B136-9E28BA93168E}" srcOrd="0" destOrd="0" presId="urn:microsoft.com/office/officeart/2005/8/layout/equation1"/>
    <dgm:cxn modelId="{96D0C9D1-99CE-4A5A-8306-8D26405248F9}" type="presOf" srcId="{E98F30CF-CD93-4340-88A6-BB62B97406F4}" destId="{BE27131E-A43F-4579-81B1-61EB06DB7E2F}" srcOrd="0" destOrd="0" presId="urn:microsoft.com/office/officeart/2005/8/layout/equation1"/>
    <dgm:cxn modelId="{9B1184FD-9BC4-461A-AD23-D64EAE622BCE}" type="presOf" srcId="{CF2124AE-0775-4BD2-9A59-2A01F2D6E278}" destId="{658BA9B5-DFF4-461C-8708-0C7B63B69224}" srcOrd="0" destOrd="0" presId="urn:microsoft.com/office/officeart/2005/8/layout/equation1"/>
    <dgm:cxn modelId="{CED62C1F-9BF1-4ED0-B27D-58F2AC4BBBAE}" type="presParOf" srcId="{5805D8C0-F52F-4A17-9A03-06CBA6EABC45}" destId="{790728A5-528F-4EE9-AEF2-F92DCDD59A62}" srcOrd="0" destOrd="0" presId="urn:microsoft.com/office/officeart/2005/8/layout/equation1"/>
    <dgm:cxn modelId="{27B45DB7-3FAF-485E-B45E-92171359EDC5}" type="presParOf" srcId="{5805D8C0-F52F-4A17-9A03-06CBA6EABC45}" destId="{24B5E673-A80A-4A9B-B2A7-C1ED219B25D3}" srcOrd="1" destOrd="0" presId="urn:microsoft.com/office/officeart/2005/8/layout/equation1"/>
    <dgm:cxn modelId="{C7DAC057-DF21-4E67-BAE5-E38840260422}" type="presParOf" srcId="{5805D8C0-F52F-4A17-9A03-06CBA6EABC45}" destId="{BE27131E-A43F-4579-81B1-61EB06DB7E2F}" srcOrd="2" destOrd="0" presId="urn:microsoft.com/office/officeart/2005/8/layout/equation1"/>
    <dgm:cxn modelId="{12420388-2FB4-4BF5-8F7A-17CE3692227B}" type="presParOf" srcId="{5805D8C0-F52F-4A17-9A03-06CBA6EABC45}" destId="{6703F481-487B-46BB-919F-E5BAC09509D7}" srcOrd="3" destOrd="0" presId="urn:microsoft.com/office/officeart/2005/8/layout/equation1"/>
    <dgm:cxn modelId="{1DA8EE77-B5CF-4128-B326-09CD0C1FA85E}" type="presParOf" srcId="{5805D8C0-F52F-4A17-9A03-06CBA6EABC45}" destId="{B6875430-E603-4DFF-BB2B-EA679D1E5F51}" srcOrd="4" destOrd="0" presId="urn:microsoft.com/office/officeart/2005/8/layout/equation1"/>
    <dgm:cxn modelId="{5692F6FF-D34F-4310-A5F0-6D7D9D12385C}" type="presParOf" srcId="{5805D8C0-F52F-4A17-9A03-06CBA6EABC45}" destId="{017C91A4-FF5D-4121-BA57-5EA1E7F3E3E9}" srcOrd="5" destOrd="0" presId="urn:microsoft.com/office/officeart/2005/8/layout/equation1"/>
    <dgm:cxn modelId="{86776031-760F-4540-9EB2-C03698155F7B}" type="presParOf" srcId="{5805D8C0-F52F-4A17-9A03-06CBA6EABC45}" destId="{3739D82E-225C-4459-B136-9E28BA93168E}" srcOrd="6" destOrd="0" presId="urn:microsoft.com/office/officeart/2005/8/layout/equation1"/>
    <dgm:cxn modelId="{DCF54430-0368-4B9D-84CC-572A8F4F560D}" type="presParOf" srcId="{5805D8C0-F52F-4A17-9A03-06CBA6EABC45}" destId="{C6814DC2-9BC1-48F8-B346-0FC1DE1670ED}" srcOrd="7" destOrd="0" presId="urn:microsoft.com/office/officeart/2005/8/layout/equation1"/>
    <dgm:cxn modelId="{C8795BB6-EDE9-49EF-A8B0-DD75B2A39244}" type="presParOf" srcId="{5805D8C0-F52F-4A17-9A03-06CBA6EABC45}" destId="{658BA9B5-DFF4-461C-8708-0C7B63B69224}" srcOrd="8" destOrd="0" presId="urn:microsoft.com/office/officeart/2005/8/layout/equation1"/>
  </dgm:cxnLst>
  <dgm:bg/>
  <dgm:whole/>
</dgm:dataModel>
</file>

<file path=ppt/diagrams/data24.xml><?xml version="1.0" encoding="utf-8"?>
<dgm:dataModel xmlns:dgm="http://schemas.openxmlformats.org/drawingml/2006/diagram" xmlns:a="http://schemas.openxmlformats.org/drawingml/2006/main">
  <dgm:ptLst>
    <dgm:pt modelId="{8F39A756-A091-4577-B58D-5559694C231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515094FB-D000-4F10-AA5A-C7D6F2B46816}">
      <dgm:prSet phldrT="[Текст]"/>
      <dgm:spPr/>
      <dgm:t>
        <a:bodyPr/>
        <a:lstStyle/>
        <a:p>
          <a:pPr algn="ctr"/>
          <a:r>
            <a:rPr lang="ru-RU" b="1" dirty="0" smtClean="0">
              <a:latin typeface="Times New Roman" pitchFamily="18" charset="0"/>
            </a:rPr>
            <a:t>Доходы от уплаты налога на доходы физических лиц: </a:t>
          </a:r>
          <a:endParaRPr lang="ru-RU" dirty="0"/>
        </a:p>
      </dgm:t>
    </dgm:pt>
    <dgm:pt modelId="{45ECF1AD-B60E-46FF-8EDC-B8272942BCB6}" type="parTrans" cxnId="{C48B02F9-0B41-4A30-8861-040F299C271B}">
      <dgm:prSet/>
      <dgm:spPr/>
      <dgm:t>
        <a:bodyPr/>
        <a:lstStyle/>
        <a:p>
          <a:pPr algn="ctr"/>
          <a:endParaRPr lang="ru-RU"/>
        </a:p>
      </dgm:t>
    </dgm:pt>
    <dgm:pt modelId="{C2550AF8-9AAD-46B8-8FC6-944BCC7E1079}" type="sibTrans" cxnId="{C48B02F9-0B41-4A30-8861-040F299C271B}">
      <dgm:prSet/>
      <dgm:spPr/>
      <dgm:t>
        <a:bodyPr/>
        <a:lstStyle/>
        <a:p>
          <a:pPr algn="ctr"/>
          <a:endParaRPr lang="ru-RU"/>
        </a:p>
      </dgm:t>
    </dgm:pt>
    <dgm:pt modelId="{E4D0C375-0571-4B46-A8AC-141CCE254371}">
      <dgm:prSet phldrT="[Текст]"/>
      <dgm:spPr/>
      <dgm:t>
        <a:bodyPr/>
        <a:lstStyle/>
        <a:p>
          <a:pPr algn="ctr"/>
          <a:r>
            <a:rPr lang="ru-RU" dirty="0" smtClean="0">
              <a:latin typeface="Times New Roman" pitchFamily="18" charset="0"/>
            </a:rPr>
            <a:t>2025г – 44,11%, 2026г- 42,7%, 2027г – 42,56%</a:t>
          </a:r>
          <a:endParaRPr lang="ru-RU" dirty="0"/>
        </a:p>
      </dgm:t>
    </dgm:pt>
    <dgm:pt modelId="{B8E9A22D-6621-4F9D-B9CD-A6D04197237B}" type="parTrans" cxnId="{E941E626-E980-481D-82B2-E5F3AB39DDC2}">
      <dgm:prSet/>
      <dgm:spPr/>
      <dgm:t>
        <a:bodyPr/>
        <a:lstStyle/>
        <a:p>
          <a:pPr algn="ctr"/>
          <a:endParaRPr lang="ru-RU"/>
        </a:p>
      </dgm:t>
    </dgm:pt>
    <dgm:pt modelId="{9CC1E36C-6B4E-4B3F-A14A-4824FFF6C768}" type="sibTrans" cxnId="{E941E626-E980-481D-82B2-E5F3AB39DDC2}">
      <dgm:prSet/>
      <dgm:spPr/>
      <dgm:t>
        <a:bodyPr/>
        <a:lstStyle/>
        <a:p>
          <a:pPr algn="ctr"/>
          <a:endParaRPr lang="ru-RU"/>
        </a:p>
      </dgm:t>
    </dgm:pt>
    <dgm:pt modelId="{18315BA8-BCF7-4591-9EAD-9164B63AE9C9}">
      <dgm:prSet phldrT="[Текст]"/>
      <dgm:spPr/>
      <dgm:t>
        <a:bodyPr/>
        <a:lstStyle/>
        <a:p>
          <a:pPr algn="ctr"/>
          <a:r>
            <a:rPr lang="ru-RU" b="1" dirty="0" smtClean="0">
              <a:latin typeface="Times New Roman" pitchFamily="18" charset="0"/>
            </a:rPr>
            <a:t>Доходы от уплаты налога при упрощенной системе налогообложения: </a:t>
          </a:r>
          <a:endParaRPr lang="ru-RU" dirty="0"/>
        </a:p>
      </dgm:t>
    </dgm:pt>
    <dgm:pt modelId="{E8596E6F-4E13-4F2C-AE7C-FC32B78426F0}" type="parTrans" cxnId="{10313FEE-FF32-4083-9897-E33DEEFE5612}">
      <dgm:prSet/>
      <dgm:spPr/>
      <dgm:t>
        <a:bodyPr/>
        <a:lstStyle/>
        <a:p>
          <a:pPr algn="ctr"/>
          <a:endParaRPr lang="ru-RU"/>
        </a:p>
      </dgm:t>
    </dgm:pt>
    <dgm:pt modelId="{8E0580F2-A76E-4ACE-907C-F0D7F468AFFC}" type="sibTrans" cxnId="{10313FEE-FF32-4083-9897-E33DEEFE5612}">
      <dgm:prSet/>
      <dgm:spPr/>
      <dgm:t>
        <a:bodyPr/>
        <a:lstStyle/>
        <a:p>
          <a:pPr algn="ctr"/>
          <a:endParaRPr lang="ru-RU"/>
        </a:p>
      </dgm:t>
    </dgm:pt>
    <dgm:pt modelId="{4849EFAC-58E0-48A7-AD23-77487379A5FF}">
      <dgm:prSet phldrT="[Текст]"/>
      <dgm:spPr/>
      <dgm:t>
        <a:bodyPr/>
        <a:lstStyle/>
        <a:p>
          <a:pPr algn="ctr"/>
          <a:r>
            <a:rPr lang="ru-RU" b="1" dirty="0" smtClean="0">
              <a:latin typeface="Times New Roman" pitchFamily="18" charset="0"/>
            </a:rPr>
            <a:t>Доходы от уплаты налога при патентной системе налогообложения: </a:t>
          </a:r>
          <a:endParaRPr lang="ru-RU" dirty="0"/>
        </a:p>
      </dgm:t>
    </dgm:pt>
    <dgm:pt modelId="{B64F5159-0CC6-478F-AA26-F987265EF662}" type="parTrans" cxnId="{31ACBF94-1C8B-494D-98C3-AF76A25AAB70}">
      <dgm:prSet/>
      <dgm:spPr/>
      <dgm:t>
        <a:bodyPr/>
        <a:lstStyle/>
        <a:p>
          <a:pPr algn="ctr"/>
          <a:endParaRPr lang="ru-RU"/>
        </a:p>
      </dgm:t>
    </dgm:pt>
    <dgm:pt modelId="{F53E107C-254A-4CA9-A2AB-B6FC3F9FE7C0}" type="sibTrans" cxnId="{31ACBF94-1C8B-494D-98C3-AF76A25AAB70}">
      <dgm:prSet/>
      <dgm:spPr/>
      <dgm:t>
        <a:bodyPr/>
        <a:lstStyle/>
        <a:p>
          <a:pPr algn="ctr"/>
          <a:endParaRPr lang="ru-RU"/>
        </a:p>
      </dgm:t>
    </dgm:pt>
    <dgm:pt modelId="{3A5765C2-409C-4595-835D-736BE312D3FA}">
      <dgm:prSet phldrT="[Текст]"/>
      <dgm:spPr/>
      <dgm:t>
        <a:bodyPr/>
        <a:lstStyle/>
        <a:p>
          <a:pPr algn="ctr"/>
          <a:r>
            <a:rPr lang="ru-RU" dirty="0" smtClean="0">
              <a:latin typeface="Times New Roman" pitchFamily="18" charset="0"/>
            </a:rPr>
            <a:t>2025г – 100%, 2026г- 100%, 2027г – 100% </a:t>
          </a:r>
          <a:endParaRPr lang="ru-RU" dirty="0"/>
        </a:p>
      </dgm:t>
    </dgm:pt>
    <dgm:pt modelId="{0FF1015F-E220-49CF-BBCE-D57F306FE01F}" type="parTrans" cxnId="{195AC888-8C08-47F2-A3C1-5E7984A7223A}">
      <dgm:prSet/>
      <dgm:spPr/>
      <dgm:t>
        <a:bodyPr/>
        <a:lstStyle/>
        <a:p>
          <a:pPr algn="ctr"/>
          <a:endParaRPr lang="ru-RU"/>
        </a:p>
      </dgm:t>
    </dgm:pt>
    <dgm:pt modelId="{1FF4ACC6-1FB2-40BC-9335-F439657D4911}" type="sibTrans" cxnId="{195AC888-8C08-47F2-A3C1-5E7984A7223A}">
      <dgm:prSet/>
      <dgm:spPr/>
      <dgm:t>
        <a:bodyPr/>
        <a:lstStyle/>
        <a:p>
          <a:pPr algn="ctr"/>
          <a:endParaRPr lang="ru-RU"/>
        </a:p>
      </dgm:t>
    </dgm:pt>
    <dgm:pt modelId="{461E6CB0-F890-4ECA-B1BB-124D49B64FDB}">
      <dgm:prSet phldrT="[Текст]"/>
      <dgm:spPr/>
      <dgm:t>
        <a:bodyPr/>
        <a:lstStyle/>
        <a:p>
          <a:pPr algn="ctr"/>
          <a:r>
            <a:rPr lang="ru-RU" b="1" dirty="0" smtClean="0">
              <a:latin typeface="Times New Roman" pitchFamily="18" charset="0"/>
            </a:rPr>
            <a:t>Доходы от уплаты единого сельскохозяйственного налога:  </a:t>
          </a:r>
          <a:endParaRPr lang="ru-RU" dirty="0"/>
        </a:p>
      </dgm:t>
    </dgm:pt>
    <dgm:pt modelId="{5B8E7035-5B21-4C6E-8D05-101C480D91A8}" type="parTrans" cxnId="{BC35F4F5-6A83-443F-9192-7C38BA2E17A4}">
      <dgm:prSet/>
      <dgm:spPr/>
      <dgm:t>
        <a:bodyPr/>
        <a:lstStyle/>
        <a:p>
          <a:pPr algn="ctr"/>
          <a:endParaRPr lang="ru-RU"/>
        </a:p>
      </dgm:t>
    </dgm:pt>
    <dgm:pt modelId="{D3EB185C-9061-4425-A2F5-F39A7807F504}" type="sibTrans" cxnId="{BC35F4F5-6A83-443F-9192-7C38BA2E17A4}">
      <dgm:prSet/>
      <dgm:spPr/>
      <dgm:t>
        <a:bodyPr/>
        <a:lstStyle/>
        <a:p>
          <a:pPr algn="ctr"/>
          <a:endParaRPr lang="ru-RU"/>
        </a:p>
      </dgm:t>
    </dgm:pt>
    <dgm:pt modelId="{78FB9CD0-FCFE-46D5-B972-E956F404270B}">
      <dgm:prSet phldrT="[Текст]"/>
      <dgm:spPr/>
      <dgm:t>
        <a:bodyPr/>
        <a:lstStyle/>
        <a:p>
          <a:pPr algn="ctr"/>
          <a:r>
            <a:rPr lang="ru-RU" dirty="0" smtClean="0">
              <a:latin typeface="Times New Roman" pitchFamily="18" charset="0"/>
            </a:rPr>
            <a:t>2025г – 50%, 2026г- 50%, 2027г – 50% </a:t>
          </a:r>
          <a:endParaRPr lang="ru-RU" dirty="0"/>
        </a:p>
      </dgm:t>
    </dgm:pt>
    <dgm:pt modelId="{23EF094C-8575-4CCD-827F-EC1BAF31C3AF}" type="parTrans" cxnId="{4B14FC7F-8F5B-458A-B305-13A66B687937}">
      <dgm:prSet/>
      <dgm:spPr/>
      <dgm:t>
        <a:bodyPr/>
        <a:lstStyle/>
        <a:p>
          <a:pPr algn="ctr"/>
          <a:endParaRPr lang="ru-RU"/>
        </a:p>
      </dgm:t>
    </dgm:pt>
    <dgm:pt modelId="{A22F11A0-8754-4671-A113-2E4BF106364E}" type="sibTrans" cxnId="{4B14FC7F-8F5B-458A-B305-13A66B687937}">
      <dgm:prSet/>
      <dgm:spPr/>
      <dgm:t>
        <a:bodyPr/>
        <a:lstStyle/>
        <a:p>
          <a:pPr algn="ctr"/>
          <a:endParaRPr lang="ru-RU"/>
        </a:p>
      </dgm:t>
    </dgm:pt>
    <dgm:pt modelId="{DD0949E6-A706-4687-BC46-7FCDB90A2CE5}">
      <dgm:prSet phldrT="[Текст]"/>
      <dgm:spPr/>
      <dgm:t>
        <a:bodyPr/>
        <a:lstStyle/>
        <a:p>
          <a:pPr algn="ctr"/>
          <a:r>
            <a:rPr lang="ru-RU" dirty="0" smtClean="0"/>
            <a:t>Доходы от уплаты акцизов:</a:t>
          </a:r>
          <a:endParaRPr lang="ru-RU" dirty="0"/>
        </a:p>
      </dgm:t>
    </dgm:pt>
    <dgm:pt modelId="{5E92637E-C043-47C0-ABBB-45786A14FA0B}" type="parTrans" cxnId="{7F754A8E-AFA0-4464-A067-74946F1CD47C}">
      <dgm:prSet/>
      <dgm:spPr/>
      <dgm:t>
        <a:bodyPr/>
        <a:lstStyle/>
        <a:p>
          <a:pPr algn="ctr"/>
          <a:endParaRPr lang="ru-RU"/>
        </a:p>
      </dgm:t>
    </dgm:pt>
    <dgm:pt modelId="{2FAC07B0-5C2F-4175-8F57-D560782B72DB}" type="sibTrans" cxnId="{7F754A8E-AFA0-4464-A067-74946F1CD47C}">
      <dgm:prSet/>
      <dgm:spPr/>
      <dgm:t>
        <a:bodyPr/>
        <a:lstStyle/>
        <a:p>
          <a:pPr algn="ctr"/>
          <a:endParaRPr lang="ru-RU"/>
        </a:p>
      </dgm:t>
    </dgm:pt>
    <dgm:pt modelId="{1E59D4A5-615B-4B1B-AB1F-5EF9C0DC076C}">
      <dgm:prSet phldrT="[Текст]"/>
      <dgm:spPr/>
      <dgm:t>
        <a:bodyPr/>
        <a:lstStyle/>
        <a:p>
          <a:pPr algn="ctr"/>
          <a:r>
            <a:rPr lang="ru-RU" dirty="0" smtClean="0">
              <a:latin typeface="Times New Roman" pitchFamily="18" charset="0"/>
            </a:rPr>
            <a:t>2025г – 0,2811%, 2026г- 0,2811%, 2027г – 0,2811% </a:t>
          </a:r>
          <a:endParaRPr lang="ru-RU" dirty="0"/>
        </a:p>
      </dgm:t>
    </dgm:pt>
    <dgm:pt modelId="{334F1625-75F2-4BC8-9F66-9543282C2F6C}" type="parTrans" cxnId="{96B8DA53-EFFB-4208-9EE1-6B97767D85A1}">
      <dgm:prSet/>
      <dgm:spPr/>
      <dgm:t>
        <a:bodyPr/>
        <a:lstStyle/>
        <a:p>
          <a:pPr algn="ctr"/>
          <a:endParaRPr lang="ru-RU"/>
        </a:p>
      </dgm:t>
    </dgm:pt>
    <dgm:pt modelId="{599C64E2-D8CB-46C6-9697-FD7BAD75FEBF}" type="sibTrans" cxnId="{96B8DA53-EFFB-4208-9EE1-6B97767D85A1}">
      <dgm:prSet/>
      <dgm:spPr/>
      <dgm:t>
        <a:bodyPr/>
        <a:lstStyle/>
        <a:p>
          <a:pPr algn="ctr"/>
          <a:endParaRPr lang="ru-RU"/>
        </a:p>
      </dgm:t>
    </dgm:pt>
    <dgm:pt modelId="{C4C5D9CC-5B03-4730-A7C3-50D0FC759D2C}">
      <dgm:prSet phldrT="[Текст]"/>
      <dgm:spPr/>
      <dgm:t>
        <a:bodyPr/>
        <a:lstStyle/>
        <a:p>
          <a:pPr algn="ctr"/>
          <a:r>
            <a:rPr lang="ru-RU" dirty="0" smtClean="0">
              <a:latin typeface="Times New Roman" pitchFamily="18" charset="0"/>
            </a:rPr>
            <a:t>2025г – 7%, 2026г- 7%, 2027г – 7%</a:t>
          </a:r>
          <a:endParaRPr lang="ru-RU" dirty="0"/>
        </a:p>
      </dgm:t>
    </dgm:pt>
    <dgm:pt modelId="{2DC7B56C-A63B-4C81-B745-5FF8C998E59C}" type="parTrans" cxnId="{E55B4E59-C494-428B-AA02-4EE98937650C}">
      <dgm:prSet/>
      <dgm:spPr/>
      <dgm:t>
        <a:bodyPr/>
        <a:lstStyle/>
        <a:p>
          <a:pPr algn="ctr"/>
          <a:endParaRPr lang="ru-RU"/>
        </a:p>
      </dgm:t>
    </dgm:pt>
    <dgm:pt modelId="{A8E9A85F-00D7-4F3A-B459-0D41CEA9F396}" type="sibTrans" cxnId="{E55B4E59-C494-428B-AA02-4EE98937650C}">
      <dgm:prSet/>
      <dgm:spPr/>
      <dgm:t>
        <a:bodyPr/>
        <a:lstStyle/>
        <a:p>
          <a:pPr algn="ctr"/>
          <a:endParaRPr lang="ru-RU"/>
        </a:p>
      </dgm:t>
    </dgm:pt>
    <dgm:pt modelId="{6AB0AC28-E367-41A8-9AB3-BF246BB4F83B}" type="pres">
      <dgm:prSet presAssocID="{8F39A756-A091-4577-B58D-5559694C2310}" presName="linear" presStyleCnt="0">
        <dgm:presLayoutVars>
          <dgm:animLvl val="lvl"/>
          <dgm:resizeHandles val="exact"/>
        </dgm:presLayoutVars>
      </dgm:prSet>
      <dgm:spPr/>
      <dgm:t>
        <a:bodyPr/>
        <a:lstStyle/>
        <a:p>
          <a:endParaRPr lang="ru-RU"/>
        </a:p>
      </dgm:t>
    </dgm:pt>
    <dgm:pt modelId="{3CD5A2C4-8A0E-4BF7-AFCE-E055D200B556}" type="pres">
      <dgm:prSet presAssocID="{515094FB-D000-4F10-AA5A-C7D6F2B46816}" presName="parentText" presStyleLbl="node1" presStyleIdx="0" presStyleCnt="5" custLinFactNeighborY="-926">
        <dgm:presLayoutVars>
          <dgm:chMax val="0"/>
          <dgm:bulletEnabled val="1"/>
        </dgm:presLayoutVars>
      </dgm:prSet>
      <dgm:spPr/>
      <dgm:t>
        <a:bodyPr/>
        <a:lstStyle/>
        <a:p>
          <a:endParaRPr lang="ru-RU"/>
        </a:p>
      </dgm:t>
    </dgm:pt>
    <dgm:pt modelId="{9C6343E2-A345-4E84-AE73-09DD979B5329}" type="pres">
      <dgm:prSet presAssocID="{515094FB-D000-4F10-AA5A-C7D6F2B46816}" presName="childText" presStyleLbl="revTx" presStyleIdx="0" presStyleCnt="5">
        <dgm:presLayoutVars>
          <dgm:bulletEnabled val="1"/>
        </dgm:presLayoutVars>
      </dgm:prSet>
      <dgm:spPr/>
      <dgm:t>
        <a:bodyPr/>
        <a:lstStyle/>
        <a:p>
          <a:endParaRPr lang="ru-RU"/>
        </a:p>
      </dgm:t>
    </dgm:pt>
    <dgm:pt modelId="{9B81E7D3-652C-4D90-B1B2-B2FBE8F422AE}" type="pres">
      <dgm:prSet presAssocID="{18315BA8-BCF7-4591-9EAD-9164B63AE9C9}" presName="parentText" presStyleLbl="node1" presStyleIdx="1" presStyleCnt="5">
        <dgm:presLayoutVars>
          <dgm:chMax val="0"/>
          <dgm:bulletEnabled val="1"/>
        </dgm:presLayoutVars>
      </dgm:prSet>
      <dgm:spPr/>
      <dgm:t>
        <a:bodyPr/>
        <a:lstStyle/>
        <a:p>
          <a:endParaRPr lang="ru-RU"/>
        </a:p>
      </dgm:t>
    </dgm:pt>
    <dgm:pt modelId="{301F18AF-0329-44B1-A9B9-5E303B579396}" type="pres">
      <dgm:prSet presAssocID="{18315BA8-BCF7-4591-9EAD-9164B63AE9C9}" presName="childText" presStyleLbl="revTx" presStyleIdx="1" presStyleCnt="5">
        <dgm:presLayoutVars>
          <dgm:bulletEnabled val="1"/>
        </dgm:presLayoutVars>
      </dgm:prSet>
      <dgm:spPr/>
      <dgm:t>
        <a:bodyPr/>
        <a:lstStyle/>
        <a:p>
          <a:endParaRPr lang="ru-RU"/>
        </a:p>
      </dgm:t>
    </dgm:pt>
    <dgm:pt modelId="{F4E13AE5-60E7-4913-A0A5-CB75CA1AA216}" type="pres">
      <dgm:prSet presAssocID="{4849EFAC-58E0-48A7-AD23-77487379A5FF}" presName="parentText" presStyleLbl="node1" presStyleIdx="2" presStyleCnt="5">
        <dgm:presLayoutVars>
          <dgm:chMax val="0"/>
          <dgm:bulletEnabled val="1"/>
        </dgm:presLayoutVars>
      </dgm:prSet>
      <dgm:spPr/>
      <dgm:t>
        <a:bodyPr/>
        <a:lstStyle/>
        <a:p>
          <a:endParaRPr lang="ru-RU"/>
        </a:p>
      </dgm:t>
    </dgm:pt>
    <dgm:pt modelId="{107BDD4D-11BA-4229-ACAC-EA96D6FA660A}" type="pres">
      <dgm:prSet presAssocID="{4849EFAC-58E0-48A7-AD23-77487379A5FF}" presName="childText" presStyleLbl="revTx" presStyleIdx="2" presStyleCnt="5">
        <dgm:presLayoutVars>
          <dgm:bulletEnabled val="1"/>
        </dgm:presLayoutVars>
      </dgm:prSet>
      <dgm:spPr/>
      <dgm:t>
        <a:bodyPr/>
        <a:lstStyle/>
        <a:p>
          <a:endParaRPr lang="ru-RU"/>
        </a:p>
      </dgm:t>
    </dgm:pt>
    <dgm:pt modelId="{B9892093-D067-4FF1-AA25-ECADDE852FD1}" type="pres">
      <dgm:prSet presAssocID="{461E6CB0-F890-4ECA-B1BB-124D49B64FDB}" presName="parentText" presStyleLbl="node1" presStyleIdx="3" presStyleCnt="5">
        <dgm:presLayoutVars>
          <dgm:chMax val="0"/>
          <dgm:bulletEnabled val="1"/>
        </dgm:presLayoutVars>
      </dgm:prSet>
      <dgm:spPr/>
      <dgm:t>
        <a:bodyPr/>
        <a:lstStyle/>
        <a:p>
          <a:endParaRPr lang="ru-RU"/>
        </a:p>
      </dgm:t>
    </dgm:pt>
    <dgm:pt modelId="{CDCE4AC6-ABC1-47A5-9359-DAE3B4B0F782}" type="pres">
      <dgm:prSet presAssocID="{461E6CB0-F890-4ECA-B1BB-124D49B64FDB}" presName="childText" presStyleLbl="revTx" presStyleIdx="3" presStyleCnt="5">
        <dgm:presLayoutVars>
          <dgm:bulletEnabled val="1"/>
        </dgm:presLayoutVars>
      </dgm:prSet>
      <dgm:spPr/>
      <dgm:t>
        <a:bodyPr/>
        <a:lstStyle/>
        <a:p>
          <a:endParaRPr lang="ru-RU"/>
        </a:p>
      </dgm:t>
    </dgm:pt>
    <dgm:pt modelId="{1D2C54CF-FFED-464F-867A-DEF29516FD7F}" type="pres">
      <dgm:prSet presAssocID="{DD0949E6-A706-4687-BC46-7FCDB90A2CE5}" presName="parentText" presStyleLbl="node1" presStyleIdx="4" presStyleCnt="5">
        <dgm:presLayoutVars>
          <dgm:chMax val="0"/>
          <dgm:bulletEnabled val="1"/>
        </dgm:presLayoutVars>
      </dgm:prSet>
      <dgm:spPr/>
      <dgm:t>
        <a:bodyPr/>
        <a:lstStyle/>
        <a:p>
          <a:endParaRPr lang="ru-RU"/>
        </a:p>
      </dgm:t>
    </dgm:pt>
    <dgm:pt modelId="{0ECB951F-9AF4-402E-A16E-0F1366D7A9A8}" type="pres">
      <dgm:prSet presAssocID="{DD0949E6-A706-4687-BC46-7FCDB90A2CE5}" presName="childText" presStyleLbl="revTx" presStyleIdx="4" presStyleCnt="5">
        <dgm:presLayoutVars>
          <dgm:bulletEnabled val="1"/>
        </dgm:presLayoutVars>
      </dgm:prSet>
      <dgm:spPr/>
      <dgm:t>
        <a:bodyPr/>
        <a:lstStyle/>
        <a:p>
          <a:endParaRPr lang="ru-RU"/>
        </a:p>
      </dgm:t>
    </dgm:pt>
  </dgm:ptLst>
  <dgm:cxnLst>
    <dgm:cxn modelId="{60F58592-508F-41F0-BDEE-E825BA6459F3}" type="presOf" srcId="{18315BA8-BCF7-4591-9EAD-9164B63AE9C9}" destId="{9B81E7D3-652C-4D90-B1B2-B2FBE8F422AE}" srcOrd="0" destOrd="0" presId="urn:microsoft.com/office/officeart/2005/8/layout/vList2"/>
    <dgm:cxn modelId="{8500FEAB-F38B-45DF-BFDD-CDC661142534}" type="presOf" srcId="{3A5765C2-409C-4595-835D-736BE312D3FA}" destId="{107BDD4D-11BA-4229-ACAC-EA96D6FA660A}" srcOrd="0" destOrd="0" presId="urn:microsoft.com/office/officeart/2005/8/layout/vList2"/>
    <dgm:cxn modelId="{A6D4C0B2-EAD1-4B16-9BD0-FD629124158C}" type="presOf" srcId="{1E59D4A5-615B-4B1B-AB1F-5EF9C0DC076C}" destId="{0ECB951F-9AF4-402E-A16E-0F1366D7A9A8}" srcOrd="0" destOrd="0" presId="urn:microsoft.com/office/officeart/2005/8/layout/vList2"/>
    <dgm:cxn modelId="{992D5857-5729-4E14-9012-BD8206D3501A}" type="presOf" srcId="{461E6CB0-F890-4ECA-B1BB-124D49B64FDB}" destId="{B9892093-D067-4FF1-AA25-ECADDE852FD1}" srcOrd="0" destOrd="0" presId="urn:microsoft.com/office/officeart/2005/8/layout/vList2"/>
    <dgm:cxn modelId="{C48B02F9-0B41-4A30-8861-040F299C271B}" srcId="{8F39A756-A091-4577-B58D-5559694C2310}" destId="{515094FB-D000-4F10-AA5A-C7D6F2B46816}" srcOrd="0" destOrd="0" parTransId="{45ECF1AD-B60E-46FF-8EDC-B8272942BCB6}" sibTransId="{C2550AF8-9AAD-46B8-8FC6-944BCC7E1079}"/>
    <dgm:cxn modelId="{BC35F4F5-6A83-443F-9192-7C38BA2E17A4}" srcId="{8F39A756-A091-4577-B58D-5559694C2310}" destId="{461E6CB0-F890-4ECA-B1BB-124D49B64FDB}" srcOrd="3" destOrd="0" parTransId="{5B8E7035-5B21-4C6E-8D05-101C480D91A8}" sibTransId="{D3EB185C-9061-4425-A2F5-F39A7807F504}"/>
    <dgm:cxn modelId="{9AF75F3D-3D53-41D6-87A0-C58166E2916C}" type="presOf" srcId="{8F39A756-A091-4577-B58D-5559694C2310}" destId="{6AB0AC28-E367-41A8-9AB3-BF246BB4F83B}" srcOrd="0" destOrd="0" presId="urn:microsoft.com/office/officeart/2005/8/layout/vList2"/>
    <dgm:cxn modelId="{557E6062-6AA3-469D-8293-97AE936FC678}" type="presOf" srcId="{E4D0C375-0571-4B46-A8AC-141CCE254371}" destId="{9C6343E2-A345-4E84-AE73-09DD979B5329}" srcOrd="0" destOrd="0" presId="urn:microsoft.com/office/officeart/2005/8/layout/vList2"/>
    <dgm:cxn modelId="{195AC888-8C08-47F2-A3C1-5E7984A7223A}" srcId="{4849EFAC-58E0-48A7-AD23-77487379A5FF}" destId="{3A5765C2-409C-4595-835D-736BE312D3FA}" srcOrd="0" destOrd="0" parTransId="{0FF1015F-E220-49CF-BBCE-D57F306FE01F}" sibTransId="{1FF4ACC6-1FB2-40BC-9335-F439657D4911}"/>
    <dgm:cxn modelId="{7F754A8E-AFA0-4464-A067-74946F1CD47C}" srcId="{8F39A756-A091-4577-B58D-5559694C2310}" destId="{DD0949E6-A706-4687-BC46-7FCDB90A2CE5}" srcOrd="4" destOrd="0" parTransId="{5E92637E-C043-47C0-ABBB-45786A14FA0B}" sibTransId="{2FAC07B0-5C2F-4175-8F57-D560782B72DB}"/>
    <dgm:cxn modelId="{E941E626-E980-481D-82B2-E5F3AB39DDC2}" srcId="{515094FB-D000-4F10-AA5A-C7D6F2B46816}" destId="{E4D0C375-0571-4B46-A8AC-141CCE254371}" srcOrd="0" destOrd="0" parTransId="{B8E9A22D-6621-4F9D-B9CD-A6D04197237B}" sibTransId="{9CC1E36C-6B4E-4B3F-A14A-4824FFF6C768}"/>
    <dgm:cxn modelId="{96B8DA53-EFFB-4208-9EE1-6B97767D85A1}" srcId="{DD0949E6-A706-4687-BC46-7FCDB90A2CE5}" destId="{1E59D4A5-615B-4B1B-AB1F-5EF9C0DC076C}" srcOrd="0" destOrd="0" parTransId="{334F1625-75F2-4BC8-9F66-9543282C2F6C}" sibTransId="{599C64E2-D8CB-46C6-9697-FD7BAD75FEBF}"/>
    <dgm:cxn modelId="{E55B4E59-C494-428B-AA02-4EE98937650C}" srcId="{18315BA8-BCF7-4591-9EAD-9164B63AE9C9}" destId="{C4C5D9CC-5B03-4730-A7C3-50D0FC759D2C}" srcOrd="0" destOrd="0" parTransId="{2DC7B56C-A63B-4C81-B745-5FF8C998E59C}" sibTransId="{A8E9A85F-00D7-4F3A-B459-0D41CEA9F396}"/>
    <dgm:cxn modelId="{0A7E3FA1-6B8F-432D-8326-CD5856ACE6E0}" type="presOf" srcId="{4849EFAC-58E0-48A7-AD23-77487379A5FF}" destId="{F4E13AE5-60E7-4913-A0A5-CB75CA1AA216}" srcOrd="0" destOrd="0" presId="urn:microsoft.com/office/officeart/2005/8/layout/vList2"/>
    <dgm:cxn modelId="{4B14FC7F-8F5B-458A-B305-13A66B687937}" srcId="{461E6CB0-F890-4ECA-B1BB-124D49B64FDB}" destId="{78FB9CD0-FCFE-46D5-B972-E956F404270B}" srcOrd="0" destOrd="0" parTransId="{23EF094C-8575-4CCD-827F-EC1BAF31C3AF}" sibTransId="{A22F11A0-8754-4671-A113-2E4BF106364E}"/>
    <dgm:cxn modelId="{6D7EFA24-8391-4517-9EF0-92B4D4AAAADA}" type="presOf" srcId="{C4C5D9CC-5B03-4730-A7C3-50D0FC759D2C}" destId="{301F18AF-0329-44B1-A9B9-5E303B579396}" srcOrd="0" destOrd="0" presId="urn:microsoft.com/office/officeart/2005/8/layout/vList2"/>
    <dgm:cxn modelId="{31ACBF94-1C8B-494D-98C3-AF76A25AAB70}" srcId="{8F39A756-A091-4577-B58D-5559694C2310}" destId="{4849EFAC-58E0-48A7-AD23-77487379A5FF}" srcOrd="2" destOrd="0" parTransId="{B64F5159-0CC6-478F-AA26-F987265EF662}" sibTransId="{F53E107C-254A-4CA9-A2AB-B6FC3F9FE7C0}"/>
    <dgm:cxn modelId="{73D6760A-C08E-4330-A124-11877C06F6D5}" type="presOf" srcId="{DD0949E6-A706-4687-BC46-7FCDB90A2CE5}" destId="{1D2C54CF-FFED-464F-867A-DEF29516FD7F}" srcOrd="0" destOrd="0" presId="urn:microsoft.com/office/officeart/2005/8/layout/vList2"/>
    <dgm:cxn modelId="{68DFBF9C-DA48-4A2F-9302-10B64CED36C5}" type="presOf" srcId="{78FB9CD0-FCFE-46D5-B972-E956F404270B}" destId="{CDCE4AC6-ABC1-47A5-9359-DAE3B4B0F782}" srcOrd="0" destOrd="0" presId="urn:microsoft.com/office/officeart/2005/8/layout/vList2"/>
    <dgm:cxn modelId="{10313FEE-FF32-4083-9897-E33DEEFE5612}" srcId="{8F39A756-A091-4577-B58D-5559694C2310}" destId="{18315BA8-BCF7-4591-9EAD-9164B63AE9C9}" srcOrd="1" destOrd="0" parTransId="{E8596E6F-4E13-4F2C-AE7C-FC32B78426F0}" sibTransId="{8E0580F2-A76E-4ACE-907C-F0D7F468AFFC}"/>
    <dgm:cxn modelId="{D5BB3054-4289-4E6D-8124-AB3748692F4B}" type="presOf" srcId="{515094FB-D000-4F10-AA5A-C7D6F2B46816}" destId="{3CD5A2C4-8A0E-4BF7-AFCE-E055D200B556}" srcOrd="0" destOrd="0" presId="urn:microsoft.com/office/officeart/2005/8/layout/vList2"/>
    <dgm:cxn modelId="{6680F6F0-42A9-45B3-9D77-6D3FF4C4EE29}" type="presParOf" srcId="{6AB0AC28-E367-41A8-9AB3-BF246BB4F83B}" destId="{3CD5A2C4-8A0E-4BF7-AFCE-E055D200B556}" srcOrd="0" destOrd="0" presId="urn:microsoft.com/office/officeart/2005/8/layout/vList2"/>
    <dgm:cxn modelId="{F483A246-6F76-411A-97E2-189CA52D2C8F}" type="presParOf" srcId="{6AB0AC28-E367-41A8-9AB3-BF246BB4F83B}" destId="{9C6343E2-A345-4E84-AE73-09DD979B5329}" srcOrd="1" destOrd="0" presId="urn:microsoft.com/office/officeart/2005/8/layout/vList2"/>
    <dgm:cxn modelId="{ACBAF646-26CC-4CF4-959E-4E7C3CDACEDC}" type="presParOf" srcId="{6AB0AC28-E367-41A8-9AB3-BF246BB4F83B}" destId="{9B81E7D3-652C-4D90-B1B2-B2FBE8F422AE}" srcOrd="2" destOrd="0" presId="urn:microsoft.com/office/officeart/2005/8/layout/vList2"/>
    <dgm:cxn modelId="{5D59FBC8-9F45-4104-B2DD-4B69DEED9FBE}" type="presParOf" srcId="{6AB0AC28-E367-41A8-9AB3-BF246BB4F83B}" destId="{301F18AF-0329-44B1-A9B9-5E303B579396}" srcOrd="3" destOrd="0" presId="urn:microsoft.com/office/officeart/2005/8/layout/vList2"/>
    <dgm:cxn modelId="{3C251A76-FF83-412F-BCDB-6EE3C2E64587}" type="presParOf" srcId="{6AB0AC28-E367-41A8-9AB3-BF246BB4F83B}" destId="{F4E13AE5-60E7-4913-A0A5-CB75CA1AA216}" srcOrd="4" destOrd="0" presId="urn:microsoft.com/office/officeart/2005/8/layout/vList2"/>
    <dgm:cxn modelId="{985857C7-683C-4038-8A82-75C1476456DA}" type="presParOf" srcId="{6AB0AC28-E367-41A8-9AB3-BF246BB4F83B}" destId="{107BDD4D-11BA-4229-ACAC-EA96D6FA660A}" srcOrd="5" destOrd="0" presId="urn:microsoft.com/office/officeart/2005/8/layout/vList2"/>
    <dgm:cxn modelId="{C1CB3165-7DA3-40B6-8028-8689371029A8}" type="presParOf" srcId="{6AB0AC28-E367-41A8-9AB3-BF246BB4F83B}" destId="{B9892093-D067-4FF1-AA25-ECADDE852FD1}" srcOrd="6" destOrd="0" presId="urn:microsoft.com/office/officeart/2005/8/layout/vList2"/>
    <dgm:cxn modelId="{F55AF0FD-2F14-4BAB-9C99-5885C7E40A9F}" type="presParOf" srcId="{6AB0AC28-E367-41A8-9AB3-BF246BB4F83B}" destId="{CDCE4AC6-ABC1-47A5-9359-DAE3B4B0F782}" srcOrd="7" destOrd="0" presId="urn:microsoft.com/office/officeart/2005/8/layout/vList2"/>
    <dgm:cxn modelId="{0B882EFF-4A18-4769-BDAF-B56F274114B3}" type="presParOf" srcId="{6AB0AC28-E367-41A8-9AB3-BF246BB4F83B}" destId="{1D2C54CF-FFED-464F-867A-DEF29516FD7F}" srcOrd="8" destOrd="0" presId="urn:microsoft.com/office/officeart/2005/8/layout/vList2"/>
    <dgm:cxn modelId="{85ED0F92-8AA2-443F-9311-E535290A90DD}" type="presParOf" srcId="{6AB0AC28-E367-41A8-9AB3-BF246BB4F83B}" destId="{0ECB951F-9AF4-402E-A16E-0F1366D7A9A8}" srcOrd="9"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863BF9B3-8D97-4B15-A058-A80B8D7D61CB}"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ru-RU"/>
        </a:p>
      </dgm:t>
    </dgm:pt>
    <dgm:pt modelId="{6D50E269-DC24-4657-83F5-BB05A1C7FA03}">
      <dgm:prSet phldrT="[Текст]"/>
      <dgm:spPr/>
      <dgm:t>
        <a:bodyPr/>
        <a:lstStyle/>
        <a:p>
          <a:r>
            <a:rPr lang="ru-RU" dirty="0" smtClean="0"/>
            <a:t>Дотации</a:t>
          </a:r>
          <a:endParaRPr lang="ru-RU" dirty="0"/>
        </a:p>
      </dgm:t>
    </dgm:pt>
    <dgm:pt modelId="{D4BB3BF3-3B8D-43AF-8CDC-C1BD85F14BA9}" type="parTrans" cxnId="{5E217BEF-C75C-4C31-A59B-2256341521D7}">
      <dgm:prSet/>
      <dgm:spPr/>
      <dgm:t>
        <a:bodyPr/>
        <a:lstStyle/>
        <a:p>
          <a:endParaRPr lang="ru-RU"/>
        </a:p>
      </dgm:t>
    </dgm:pt>
    <dgm:pt modelId="{62BD8C5B-8B0C-44AE-84EE-F1134EB3C15E}" type="sibTrans" cxnId="{5E217BEF-C75C-4C31-A59B-2256341521D7}">
      <dgm:prSet/>
      <dgm:spPr/>
      <dgm:t>
        <a:bodyPr/>
        <a:lstStyle/>
        <a:p>
          <a:endParaRPr lang="ru-RU"/>
        </a:p>
      </dgm:t>
    </dgm:pt>
    <dgm:pt modelId="{65A7C698-D38B-411A-8F8C-252E8D8C407E}">
      <dgm:prSet phldrT="[Текст]" custT="1"/>
      <dgm:spPr/>
      <dgm:t>
        <a:bodyPr/>
        <a:lstStyle/>
        <a:p>
          <a:r>
            <a:rPr lang="ru-RU" sz="1050" b="0" dirty="0" smtClean="0">
              <a:latin typeface="+mn-lt"/>
            </a:rPr>
            <a:t>Общий объем средств на предоставление субвенции бюджетам муниципальных образований на предоставление дотаций поселениям ежегодно утверждается в составе расходов областного бюджета на соответствующий финансовый год исходя из норматива на одного жителя. </a:t>
          </a:r>
          <a:r>
            <a:rPr lang="ru-RU" sz="1050" dirty="0" smtClean="0">
              <a:latin typeface="+mn-lt"/>
              <a:cs typeface="Times New Roman" panose="02020603050405020304" pitchFamily="18" charset="0"/>
            </a:rPr>
            <a:t>Порядок и методика распределения дотаций утверждаются законом субъекта </a:t>
          </a:r>
          <a:r>
            <a:rPr lang="ru-RU" sz="1050" dirty="0" smtClean="0"/>
            <a:t>Российской Федерации</a:t>
          </a:r>
          <a:r>
            <a:rPr lang="ru-RU" sz="1050" dirty="0" smtClean="0">
              <a:latin typeface="+mn-lt"/>
              <a:cs typeface="Times New Roman" panose="02020603050405020304" pitchFamily="18" charset="0"/>
            </a:rPr>
            <a:t>.</a:t>
          </a:r>
          <a:endParaRPr lang="ru-RU" sz="1050" dirty="0">
            <a:latin typeface="+mn-lt"/>
          </a:endParaRPr>
        </a:p>
      </dgm:t>
    </dgm:pt>
    <dgm:pt modelId="{56895524-13A1-4A7B-9F6D-F6F7A1056900}" type="parTrans" cxnId="{EED115B2-BA11-4299-8A5C-1492CD2E2980}">
      <dgm:prSet/>
      <dgm:spPr/>
      <dgm:t>
        <a:bodyPr/>
        <a:lstStyle/>
        <a:p>
          <a:endParaRPr lang="ru-RU"/>
        </a:p>
      </dgm:t>
    </dgm:pt>
    <dgm:pt modelId="{A9F5A55C-AEC9-421E-8760-ABA9E98941F3}" type="sibTrans" cxnId="{EED115B2-BA11-4299-8A5C-1492CD2E2980}">
      <dgm:prSet/>
      <dgm:spPr/>
      <dgm:t>
        <a:bodyPr/>
        <a:lstStyle/>
        <a:p>
          <a:endParaRPr lang="ru-RU"/>
        </a:p>
      </dgm:t>
    </dgm:pt>
    <dgm:pt modelId="{072D2D90-9039-40F1-8756-A45900B4A669}">
      <dgm:prSet phldrT="[Текст]"/>
      <dgm:spPr/>
      <dgm:t>
        <a:bodyPr/>
        <a:lstStyle/>
        <a:p>
          <a:r>
            <a:rPr lang="ru-RU" dirty="0" smtClean="0"/>
            <a:t>Субвенции</a:t>
          </a:r>
          <a:endParaRPr lang="ru-RU" dirty="0"/>
        </a:p>
      </dgm:t>
    </dgm:pt>
    <dgm:pt modelId="{A5629429-0086-4CE3-9141-7547DDF33DA2}" type="parTrans" cxnId="{D27970E7-2D3C-400F-9460-43CB5EABA347}">
      <dgm:prSet/>
      <dgm:spPr/>
      <dgm:t>
        <a:bodyPr/>
        <a:lstStyle/>
        <a:p>
          <a:endParaRPr lang="ru-RU"/>
        </a:p>
      </dgm:t>
    </dgm:pt>
    <dgm:pt modelId="{4D4368A5-6326-4E45-BA56-35655F8B405E}" type="sibTrans" cxnId="{D27970E7-2D3C-400F-9460-43CB5EABA347}">
      <dgm:prSet/>
      <dgm:spPr/>
      <dgm:t>
        <a:bodyPr/>
        <a:lstStyle/>
        <a:p>
          <a:endParaRPr lang="ru-RU"/>
        </a:p>
      </dgm:t>
    </dgm:pt>
    <dgm:pt modelId="{A2678DA6-1876-4C16-A9DC-EF1DDB0A19C2}">
      <dgm:prSet phldrT="[Текст]" custT="1"/>
      <dgm:spPr/>
      <dgm:t>
        <a:bodyPr/>
        <a:lstStyle/>
        <a:p>
          <a:r>
            <a:rPr lang="ru-RU" sz="1050" dirty="0" smtClean="0"/>
            <a:t>Субвенции местным бюджетам из бюджета субъекта Российской Федерации распределяются в соответствии с едиными для каждого вида субвенции методиками, утверждаемыми законом субъекта Российской Федерации в соответствии с требованиями Бюджетного  Кодекса Российской Федерации, между всеми муниципальными образованиями субъекта Российской Федерации, органы местного самоуправления которых осуществляют переданные им отдельные государственные полномочия, пропорционально численности населения (отдельных групп населения), потребителей соответствующих государственных (муниципальных) услуг, другим показателям и с учетом нормативов формирования бюджетных ассигнований на исполнение соответствующих обязательств и объективных условий, влияющих на стоимость государственных (муниципальных) услуг в муниципальных образованиях.</a:t>
          </a:r>
          <a:endParaRPr lang="ru-RU" sz="1050" dirty="0"/>
        </a:p>
      </dgm:t>
    </dgm:pt>
    <dgm:pt modelId="{2FB23325-A729-4C64-91AE-404DA26CC92A}" type="parTrans" cxnId="{4EC98A2F-7231-46A3-AC0F-1D0D043EBF83}">
      <dgm:prSet/>
      <dgm:spPr/>
      <dgm:t>
        <a:bodyPr/>
        <a:lstStyle/>
        <a:p>
          <a:endParaRPr lang="ru-RU"/>
        </a:p>
      </dgm:t>
    </dgm:pt>
    <dgm:pt modelId="{C7C6C54A-E1F5-41A6-893C-56809AB5B284}" type="sibTrans" cxnId="{4EC98A2F-7231-46A3-AC0F-1D0D043EBF83}">
      <dgm:prSet/>
      <dgm:spPr/>
      <dgm:t>
        <a:bodyPr/>
        <a:lstStyle/>
        <a:p>
          <a:endParaRPr lang="ru-RU"/>
        </a:p>
      </dgm:t>
    </dgm:pt>
    <dgm:pt modelId="{36848936-D15B-4BE4-AAE5-B17DFB2F1A9E}">
      <dgm:prSet phldrT="[Текст]"/>
      <dgm:spPr/>
      <dgm:t>
        <a:bodyPr/>
        <a:lstStyle/>
        <a:p>
          <a:r>
            <a:rPr lang="ru-RU" dirty="0" smtClean="0"/>
            <a:t>Субсидии</a:t>
          </a:r>
          <a:endParaRPr lang="ru-RU" dirty="0"/>
        </a:p>
      </dgm:t>
    </dgm:pt>
    <dgm:pt modelId="{05579E67-E7BD-4DD7-90D5-BD235267597A}" type="parTrans" cxnId="{36600570-D2AC-4D5D-B1D2-CA7A19CCA258}">
      <dgm:prSet/>
      <dgm:spPr/>
      <dgm:t>
        <a:bodyPr/>
        <a:lstStyle/>
        <a:p>
          <a:endParaRPr lang="ru-RU"/>
        </a:p>
      </dgm:t>
    </dgm:pt>
    <dgm:pt modelId="{F1718D7A-68D2-469D-ABC7-47E2125E2C59}" type="sibTrans" cxnId="{36600570-D2AC-4D5D-B1D2-CA7A19CCA258}">
      <dgm:prSet/>
      <dgm:spPr/>
      <dgm:t>
        <a:bodyPr/>
        <a:lstStyle/>
        <a:p>
          <a:endParaRPr lang="ru-RU"/>
        </a:p>
      </dgm:t>
    </dgm:pt>
    <dgm:pt modelId="{1B9790B7-4D5C-465B-A6DA-EB76D18865D4}">
      <dgm:prSet phldrT="[Текст]" custT="1"/>
      <dgm:spPr/>
      <dgm:t>
        <a:bodyPr/>
        <a:lstStyle/>
        <a:p>
          <a:r>
            <a:rPr lang="ru-RU" sz="1050" dirty="0" smtClean="0"/>
            <a:t>Распределение субсидий местным бюджетам из бюджета субъекта Российской Федерации между муниципальными образованиями (за исключением субсидий, распределяемых на конкурсной основе, а также субсидий за счет средств резервного фонда высшего исполнительного органа субъекта Российской Федерации и субсидий, источником финансового обеспечения которых являются межбюджетные трансферты за счет резервных фондов Президента Российской Федерации и Правительства Российской Федерации) утверждается законом субъекта Российской Федерации о бюджете субъекта Российской Федерации на очередной финансовый год и плановый период.</a:t>
          </a:r>
          <a:endParaRPr lang="ru-RU" sz="1050" dirty="0"/>
        </a:p>
      </dgm:t>
    </dgm:pt>
    <dgm:pt modelId="{D5004013-69BA-4CE2-B1CC-3826C29C59D5}" type="parTrans" cxnId="{E515835C-DBF9-4BCC-896D-33E7D5729790}">
      <dgm:prSet/>
      <dgm:spPr/>
      <dgm:t>
        <a:bodyPr/>
        <a:lstStyle/>
        <a:p>
          <a:endParaRPr lang="ru-RU"/>
        </a:p>
      </dgm:t>
    </dgm:pt>
    <dgm:pt modelId="{E0F838AE-0639-4CEE-9DEB-A2331E106987}" type="sibTrans" cxnId="{E515835C-DBF9-4BCC-896D-33E7D5729790}">
      <dgm:prSet/>
      <dgm:spPr/>
      <dgm:t>
        <a:bodyPr/>
        <a:lstStyle/>
        <a:p>
          <a:endParaRPr lang="ru-RU"/>
        </a:p>
      </dgm:t>
    </dgm:pt>
    <dgm:pt modelId="{BECF6B1E-FF11-41CA-AC28-649FB4517BF2}" type="pres">
      <dgm:prSet presAssocID="{863BF9B3-8D97-4B15-A058-A80B8D7D61CB}" presName="linearFlow" presStyleCnt="0">
        <dgm:presLayoutVars>
          <dgm:dir/>
          <dgm:animLvl val="lvl"/>
          <dgm:resizeHandles val="exact"/>
        </dgm:presLayoutVars>
      </dgm:prSet>
      <dgm:spPr/>
      <dgm:t>
        <a:bodyPr/>
        <a:lstStyle/>
        <a:p>
          <a:endParaRPr lang="ru-RU"/>
        </a:p>
      </dgm:t>
    </dgm:pt>
    <dgm:pt modelId="{06D85595-2123-4700-8258-EB97453A4B78}" type="pres">
      <dgm:prSet presAssocID="{6D50E269-DC24-4657-83F5-BB05A1C7FA03}" presName="composite" presStyleCnt="0"/>
      <dgm:spPr/>
    </dgm:pt>
    <dgm:pt modelId="{D4703F5D-785F-4239-B661-7E773F2E6FD7}" type="pres">
      <dgm:prSet presAssocID="{6D50E269-DC24-4657-83F5-BB05A1C7FA03}" presName="parentText" presStyleLbl="alignNode1" presStyleIdx="0" presStyleCnt="3">
        <dgm:presLayoutVars>
          <dgm:chMax val="1"/>
          <dgm:bulletEnabled val="1"/>
        </dgm:presLayoutVars>
      </dgm:prSet>
      <dgm:spPr/>
      <dgm:t>
        <a:bodyPr/>
        <a:lstStyle/>
        <a:p>
          <a:endParaRPr lang="ru-RU"/>
        </a:p>
      </dgm:t>
    </dgm:pt>
    <dgm:pt modelId="{4760D3FA-B5BF-42C6-807B-7B7F8FCA114F}" type="pres">
      <dgm:prSet presAssocID="{6D50E269-DC24-4657-83F5-BB05A1C7FA03}" presName="descendantText" presStyleLbl="alignAcc1" presStyleIdx="0" presStyleCnt="3" custScaleY="100000">
        <dgm:presLayoutVars>
          <dgm:bulletEnabled val="1"/>
        </dgm:presLayoutVars>
      </dgm:prSet>
      <dgm:spPr/>
      <dgm:t>
        <a:bodyPr/>
        <a:lstStyle/>
        <a:p>
          <a:endParaRPr lang="ru-RU"/>
        </a:p>
      </dgm:t>
    </dgm:pt>
    <dgm:pt modelId="{D7D01FDF-3209-4A78-B927-43FF049FC675}" type="pres">
      <dgm:prSet presAssocID="{62BD8C5B-8B0C-44AE-84EE-F1134EB3C15E}" presName="sp" presStyleCnt="0"/>
      <dgm:spPr/>
    </dgm:pt>
    <dgm:pt modelId="{03F47F6A-38A3-4ACE-9721-A9EA00F32DA9}" type="pres">
      <dgm:prSet presAssocID="{072D2D90-9039-40F1-8756-A45900B4A669}" presName="composite" presStyleCnt="0"/>
      <dgm:spPr/>
    </dgm:pt>
    <dgm:pt modelId="{655029ED-1AB9-43B6-9DAC-E7A5C431594B}" type="pres">
      <dgm:prSet presAssocID="{072D2D90-9039-40F1-8756-A45900B4A669}" presName="parentText" presStyleLbl="alignNode1" presStyleIdx="1" presStyleCnt="3">
        <dgm:presLayoutVars>
          <dgm:chMax val="1"/>
          <dgm:bulletEnabled val="1"/>
        </dgm:presLayoutVars>
      </dgm:prSet>
      <dgm:spPr/>
      <dgm:t>
        <a:bodyPr/>
        <a:lstStyle/>
        <a:p>
          <a:endParaRPr lang="ru-RU"/>
        </a:p>
      </dgm:t>
    </dgm:pt>
    <dgm:pt modelId="{86577CE5-AB72-4CAF-93D5-7E4DA80AB8BA}" type="pres">
      <dgm:prSet presAssocID="{072D2D90-9039-40F1-8756-A45900B4A669}" presName="descendantText" presStyleLbl="alignAcc1" presStyleIdx="1" presStyleCnt="3" custScaleY="154245" custLinFactNeighborX="394" custLinFactNeighborY="-12857">
        <dgm:presLayoutVars>
          <dgm:bulletEnabled val="1"/>
        </dgm:presLayoutVars>
      </dgm:prSet>
      <dgm:spPr/>
      <dgm:t>
        <a:bodyPr/>
        <a:lstStyle/>
        <a:p>
          <a:endParaRPr lang="ru-RU"/>
        </a:p>
      </dgm:t>
    </dgm:pt>
    <dgm:pt modelId="{878A1AE0-0995-4662-AB20-5222B9252272}" type="pres">
      <dgm:prSet presAssocID="{4D4368A5-6326-4E45-BA56-35655F8B405E}" presName="sp" presStyleCnt="0"/>
      <dgm:spPr/>
    </dgm:pt>
    <dgm:pt modelId="{1F7235F9-8E7D-428B-93EA-AADEC9620F46}" type="pres">
      <dgm:prSet presAssocID="{36848936-D15B-4BE4-AAE5-B17DFB2F1A9E}" presName="composite" presStyleCnt="0"/>
      <dgm:spPr/>
    </dgm:pt>
    <dgm:pt modelId="{CA2D684D-14B4-4039-B9DB-B555DEE3846B}" type="pres">
      <dgm:prSet presAssocID="{36848936-D15B-4BE4-AAE5-B17DFB2F1A9E}" presName="parentText" presStyleLbl="alignNode1" presStyleIdx="2" presStyleCnt="3">
        <dgm:presLayoutVars>
          <dgm:chMax val="1"/>
          <dgm:bulletEnabled val="1"/>
        </dgm:presLayoutVars>
      </dgm:prSet>
      <dgm:spPr/>
      <dgm:t>
        <a:bodyPr/>
        <a:lstStyle/>
        <a:p>
          <a:endParaRPr lang="ru-RU"/>
        </a:p>
      </dgm:t>
    </dgm:pt>
    <dgm:pt modelId="{CA3AB4F2-C259-4291-BB2A-81FE141922D7}" type="pres">
      <dgm:prSet presAssocID="{36848936-D15B-4BE4-AAE5-B17DFB2F1A9E}" presName="descendantText" presStyleLbl="alignAcc1" presStyleIdx="2" presStyleCnt="3" custScaleY="133146">
        <dgm:presLayoutVars>
          <dgm:bulletEnabled val="1"/>
        </dgm:presLayoutVars>
      </dgm:prSet>
      <dgm:spPr/>
      <dgm:t>
        <a:bodyPr/>
        <a:lstStyle/>
        <a:p>
          <a:endParaRPr lang="ru-RU"/>
        </a:p>
      </dgm:t>
    </dgm:pt>
  </dgm:ptLst>
  <dgm:cxnLst>
    <dgm:cxn modelId="{1CEC53CF-E9D3-417D-B01D-3059A2C15C39}" type="presOf" srcId="{863BF9B3-8D97-4B15-A058-A80B8D7D61CB}" destId="{BECF6B1E-FF11-41CA-AC28-649FB4517BF2}" srcOrd="0" destOrd="0" presId="urn:microsoft.com/office/officeart/2005/8/layout/chevron2"/>
    <dgm:cxn modelId="{E515835C-DBF9-4BCC-896D-33E7D5729790}" srcId="{36848936-D15B-4BE4-AAE5-B17DFB2F1A9E}" destId="{1B9790B7-4D5C-465B-A6DA-EB76D18865D4}" srcOrd="0" destOrd="0" parTransId="{D5004013-69BA-4CE2-B1CC-3826C29C59D5}" sibTransId="{E0F838AE-0639-4CEE-9DEB-A2331E106987}"/>
    <dgm:cxn modelId="{4EC98A2F-7231-46A3-AC0F-1D0D043EBF83}" srcId="{072D2D90-9039-40F1-8756-A45900B4A669}" destId="{A2678DA6-1876-4C16-A9DC-EF1DDB0A19C2}" srcOrd="0" destOrd="0" parTransId="{2FB23325-A729-4C64-91AE-404DA26CC92A}" sibTransId="{C7C6C54A-E1F5-41A6-893C-56809AB5B284}"/>
    <dgm:cxn modelId="{23F95CCA-24A9-4D48-9426-8B9931383F37}" type="presOf" srcId="{6D50E269-DC24-4657-83F5-BB05A1C7FA03}" destId="{D4703F5D-785F-4239-B661-7E773F2E6FD7}" srcOrd="0" destOrd="0" presId="urn:microsoft.com/office/officeart/2005/8/layout/chevron2"/>
    <dgm:cxn modelId="{36600570-D2AC-4D5D-B1D2-CA7A19CCA258}" srcId="{863BF9B3-8D97-4B15-A058-A80B8D7D61CB}" destId="{36848936-D15B-4BE4-AAE5-B17DFB2F1A9E}" srcOrd="2" destOrd="0" parTransId="{05579E67-E7BD-4DD7-90D5-BD235267597A}" sibTransId="{F1718D7A-68D2-469D-ABC7-47E2125E2C59}"/>
    <dgm:cxn modelId="{D27970E7-2D3C-400F-9460-43CB5EABA347}" srcId="{863BF9B3-8D97-4B15-A058-A80B8D7D61CB}" destId="{072D2D90-9039-40F1-8756-A45900B4A669}" srcOrd="1" destOrd="0" parTransId="{A5629429-0086-4CE3-9141-7547DDF33DA2}" sibTransId="{4D4368A5-6326-4E45-BA56-35655F8B405E}"/>
    <dgm:cxn modelId="{F0D01D55-4BC8-4117-A258-FC5C8D85C9B5}" type="presOf" srcId="{072D2D90-9039-40F1-8756-A45900B4A669}" destId="{655029ED-1AB9-43B6-9DAC-E7A5C431594B}" srcOrd="0" destOrd="0" presId="urn:microsoft.com/office/officeart/2005/8/layout/chevron2"/>
    <dgm:cxn modelId="{EED115B2-BA11-4299-8A5C-1492CD2E2980}" srcId="{6D50E269-DC24-4657-83F5-BB05A1C7FA03}" destId="{65A7C698-D38B-411A-8F8C-252E8D8C407E}" srcOrd="0" destOrd="0" parTransId="{56895524-13A1-4A7B-9F6D-F6F7A1056900}" sibTransId="{A9F5A55C-AEC9-421E-8760-ABA9E98941F3}"/>
    <dgm:cxn modelId="{5E217BEF-C75C-4C31-A59B-2256341521D7}" srcId="{863BF9B3-8D97-4B15-A058-A80B8D7D61CB}" destId="{6D50E269-DC24-4657-83F5-BB05A1C7FA03}" srcOrd="0" destOrd="0" parTransId="{D4BB3BF3-3B8D-43AF-8CDC-C1BD85F14BA9}" sibTransId="{62BD8C5B-8B0C-44AE-84EE-F1134EB3C15E}"/>
    <dgm:cxn modelId="{8810D93A-5B3D-444C-A1A7-A8B2F6076A55}" type="presOf" srcId="{1B9790B7-4D5C-465B-A6DA-EB76D18865D4}" destId="{CA3AB4F2-C259-4291-BB2A-81FE141922D7}" srcOrd="0" destOrd="0" presId="urn:microsoft.com/office/officeart/2005/8/layout/chevron2"/>
    <dgm:cxn modelId="{436A428D-70FA-45A7-BD28-C6EA15F439CE}" type="presOf" srcId="{A2678DA6-1876-4C16-A9DC-EF1DDB0A19C2}" destId="{86577CE5-AB72-4CAF-93D5-7E4DA80AB8BA}" srcOrd="0" destOrd="0" presId="urn:microsoft.com/office/officeart/2005/8/layout/chevron2"/>
    <dgm:cxn modelId="{490F2175-B3AA-42FE-826A-F9B656F93D99}" type="presOf" srcId="{65A7C698-D38B-411A-8F8C-252E8D8C407E}" destId="{4760D3FA-B5BF-42C6-807B-7B7F8FCA114F}" srcOrd="0" destOrd="0" presId="urn:microsoft.com/office/officeart/2005/8/layout/chevron2"/>
    <dgm:cxn modelId="{063F56D0-D90C-4FA7-BF29-1B8E30774239}" type="presOf" srcId="{36848936-D15B-4BE4-AAE5-B17DFB2F1A9E}" destId="{CA2D684D-14B4-4039-B9DB-B555DEE3846B}" srcOrd="0" destOrd="0" presId="urn:microsoft.com/office/officeart/2005/8/layout/chevron2"/>
    <dgm:cxn modelId="{767BF02C-8EB9-40DC-928C-EDE42AFAC309}" type="presParOf" srcId="{BECF6B1E-FF11-41CA-AC28-649FB4517BF2}" destId="{06D85595-2123-4700-8258-EB97453A4B78}" srcOrd="0" destOrd="0" presId="urn:microsoft.com/office/officeart/2005/8/layout/chevron2"/>
    <dgm:cxn modelId="{998A2FFA-EE47-435A-B68A-81CD3CEE543A}" type="presParOf" srcId="{06D85595-2123-4700-8258-EB97453A4B78}" destId="{D4703F5D-785F-4239-B661-7E773F2E6FD7}" srcOrd="0" destOrd="0" presId="urn:microsoft.com/office/officeart/2005/8/layout/chevron2"/>
    <dgm:cxn modelId="{5BCF0431-EC1E-496A-BE1D-10012EB9206C}" type="presParOf" srcId="{06D85595-2123-4700-8258-EB97453A4B78}" destId="{4760D3FA-B5BF-42C6-807B-7B7F8FCA114F}" srcOrd="1" destOrd="0" presId="urn:microsoft.com/office/officeart/2005/8/layout/chevron2"/>
    <dgm:cxn modelId="{AE6B66FF-1967-40A0-B353-73FAF8D35920}" type="presParOf" srcId="{BECF6B1E-FF11-41CA-AC28-649FB4517BF2}" destId="{D7D01FDF-3209-4A78-B927-43FF049FC675}" srcOrd="1" destOrd="0" presId="urn:microsoft.com/office/officeart/2005/8/layout/chevron2"/>
    <dgm:cxn modelId="{CF218B70-F871-4A26-A54C-D6376D749D4B}" type="presParOf" srcId="{BECF6B1E-FF11-41CA-AC28-649FB4517BF2}" destId="{03F47F6A-38A3-4ACE-9721-A9EA00F32DA9}" srcOrd="2" destOrd="0" presId="urn:microsoft.com/office/officeart/2005/8/layout/chevron2"/>
    <dgm:cxn modelId="{1372BF5B-709D-4A7B-A8FD-07BDBF16182E}" type="presParOf" srcId="{03F47F6A-38A3-4ACE-9721-A9EA00F32DA9}" destId="{655029ED-1AB9-43B6-9DAC-E7A5C431594B}" srcOrd="0" destOrd="0" presId="urn:microsoft.com/office/officeart/2005/8/layout/chevron2"/>
    <dgm:cxn modelId="{ECD8DAC2-6B69-44E5-B01F-BE53EA586DB0}" type="presParOf" srcId="{03F47F6A-38A3-4ACE-9721-A9EA00F32DA9}" destId="{86577CE5-AB72-4CAF-93D5-7E4DA80AB8BA}" srcOrd="1" destOrd="0" presId="urn:microsoft.com/office/officeart/2005/8/layout/chevron2"/>
    <dgm:cxn modelId="{8F5E0446-2A90-4AA3-9BDB-94F1EB6C2E83}" type="presParOf" srcId="{BECF6B1E-FF11-41CA-AC28-649FB4517BF2}" destId="{878A1AE0-0995-4662-AB20-5222B9252272}" srcOrd="3" destOrd="0" presId="urn:microsoft.com/office/officeart/2005/8/layout/chevron2"/>
    <dgm:cxn modelId="{7F83F81C-D597-42F1-A212-3FBEBECB4288}" type="presParOf" srcId="{BECF6B1E-FF11-41CA-AC28-649FB4517BF2}" destId="{1F7235F9-8E7D-428B-93EA-AADEC9620F46}" srcOrd="4" destOrd="0" presId="urn:microsoft.com/office/officeart/2005/8/layout/chevron2"/>
    <dgm:cxn modelId="{ED2169ED-AE8E-464F-8D5B-673D4997A167}" type="presParOf" srcId="{1F7235F9-8E7D-428B-93EA-AADEC9620F46}" destId="{CA2D684D-14B4-4039-B9DB-B555DEE3846B}" srcOrd="0" destOrd="0" presId="urn:microsoft.com/office/officeart/2005/8/layout/chevron2"/>
    <dgm:cxn modelId="{BBB0410E-725D-4C6A-9874-B2F8617325C5}" type="presParOf" srcId="{1F7235F9-8E7D-428B-93EA-AADEC9620F46}" destId="{CA3AB4F2-C259-4291-BB2A-81FE141922D7}" srcOrd="1" destOrd="0" presId="urn:microsoft.com/office/officeart/2005/8/layout/chevron2"/>
  </dgm:cxnLst>
  <dgm:bg/>
  <dgm:whole/>
</dgm:dataModel>
</file>

<file path=ppt/diagrams/data26.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Доходы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702C83DC-2C9D-413E-BCCC-F88965962897}" srcId="{E292E73A-5152-42F5-B126-327D22B98821}" destId="{1CD97ECD-7BEE-4F8D-A103-19B1DCDE34E6}" srcOrd="0" destOrd="0" parTransId="{C321AD31-ADF6-4958-B471-44BCBA874920}" sibTransId="{F97B9460-48B6-4D00-9667-4927FF543AF8}"/>
    <dgm:cxn modelId="{E44F473E-BABD-4B78-A75D-ED977F3990B5}" type="presOf" srcId="{1CD97ECD-7BEE-4F8D-A103-19B1DCDE34E6}" destId="{C6121627-02A0-403E-93B3-8D53580751A8}" srcOrd="0" destOrd="0" presId="urn:microsoft.com/office/officeart/2005/8/layout/chevron2"/>
    <dgm:cxn modelId="{12EB57D3-E4F1-4276-844F-EF4A8898482A}" type="presOf" srcId="{F5F486A7-BA62-424B-B940-06CDA056CC72}" destId="{EC65AD6F-F38B-4792-8899-B0FBCD07A15A}" srcOrd="0" destOrd="0" presId="urn:microsoft.com/office/officeart/2005/8/layout/chevron2"/>
    <dgm:cxn modelId="{D813681D-10CF-4FD7-B19E-C37886C3A86D}" srcId="{F5F486A7-BA62-424B-B940-06CDA056CC72}" destId="{E292E73A-5152-42F5-B126-327D22B98821}" srcOrd="0" destOrd="0" parTransId="{40C29B15-418B-464B-B3C4-ACC931C2B535}" sibTransId="{5A7A3325-88D4-4F3D-9FDE-01EBABC4CA17}"/>
    <dgm:cxn modelId="{27A8412C-FCB1-41BE-B59E-7C20F633FC88}" type="presOf" srcId="{E292E73A-5152-42F5-B126-327D22B98821}" destId="{964C9F53-3434-4AED-BA4C-EE3E6E1D1580}" srcOrd="0" destOrd="0" presId="urn:microsoft.com/office/officeart/2005/8/layout/chevron2"/>
    <dgm:cxn modelId="{4235D212-A9BB-46FD-BB2B-A6D39FC6933C}" type="presParOf" srcId="{EC65AD6F-F38B-4792-8899-B0FBCD07A15A}" destId="{787FC032-1564-4059-AA45-04C12D4A30FA}" srcOrd="0" destOrd="0" presId="urn:microsoft.com/office/officeart/2005/8/layout/chevron2"/>
    <dgm:cxn modelId="{04B5242A-686D-45ED-BED8-B338DEC1A346}" type="presParOf" srcId="{787FC032-1564-4059-AA45-04C12D4A30FA}" destId="{964C9F53-3434-4AED-BA4C-EE3E6E1D1580}" srcOrd="0" destOrd="0" presId="urn:microsoft.com/office/officeart/2005/8/layout/chevron2"/>
    <dgm:cxn modelId="{62936755-E86F-4929-8141-ECF715EBB599}" type="presParOf" srcId="{787FC032-1564-4059-AA45-04C12D4A30FA}" destId="{C6121627-02A0-403E-93B3-8D53580751A8}" srcOrd="1" destOrd="0" presId="urn:microsoft.com/office/officeart/2005/8/layout/chevron2"/>
  </dgm:cxnLst>
  <dgm:bg/>
  <dgm:whole/>
</dgm:dataModel>
</file>

<file path=ppt/diagrams/data27.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Доходы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BF2866E9-B5A5-40CE-BC71-EB5783D7F2C8}" type="presOf" srcId="{F5F486A7-BA62-424B-B940-06CDA056CC72}" destId="{EC65AD6F-F38B-4792-8899-B0FBCD07A15A}"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9793763A-EDD6-488D-BAEB-89E655E4004F}" type="presOf" srcId="{E292E73A-5152-42F5-B126-327D22B98821}" destId="{964C9F53-3434-4AED-BA4C-EE3E6E1D1580}" srcOrd="0" destOrd="0" presId="urn:microsoft.com/office/officeart/2005/8/layout/chevron2"/>
    <dgm:cxn modelId="{589F1D66-3F27-4652-BEA9-55725F6EFED1}" type="presOf" srcId="{1CD97ECD-7BEE-4F8D-A103-19B1DCDE34E6}" destId="{C6121627-02A0-403E-93B3-8D53580751A8}" srcOrd="0" destOrd="0" presId="urn:microsoft.com/office/officeart/2005/8/layout/chevron2"/>
    <dgm:cxn modelId="{D813681D-10CF-4FD7-B19E-C37886C3A86D}" srcId="{F5F486A7-BA62-424B-B940-06CDA056CC72}" destId="{E292E73A-5152-42F5-B126-327D22B98821}" srcOrd="0" destOrd="0" parTransId="{40C29B15-418B-464B-B3C4-ACC931C2B535}" sibTransId="{5A7A3325-88D4-4F3D-9FDE-01EBABC4CA17}"/>
    <dgm:cxn modelId="{F343F8F1-65D4-443D-A17C-0277DA5B22EF}" type="presParOf" srcId="{EC65AD6F-F38B-4792-8899-B0FBCD07A15A}" destId="{787FC032-1564-4059-AA45-04C12D4A30FA}" srcOrd="0" destOrd="0" presId="urn:microsoft.com/office/officeart/2005/8/layout/chevron2"/>
    <dgm:cxn modelId="{87343469-0CA2-44DC-B391-EF74251E1E86}" type="presParOf" srcId="{787FC032-1564-4059-AA45-04C12D4A30FA}" destId="{964C9F53-3434-4AED-BA4C-EE3E6E1D1580}" srcOrd="0" destOrd="0" presId="urn:microsoft.com/office/officeart/2005/8/layout/chevron2"/>
    <dgm:cxn modelId="{F9B9D68F-62B2-4B56-8992-4EBD3EB9506E}" type="presParOf" srcId="{787FC032-1564-4059-AA45-04C12D4A30FA}" destId="{C6121627-02A0-403E-93B3-8D53580751A8}" srcOrd="1" destOrd="0" presId="urn:microsoft.com/office/officeart/2005/8/layout/chevron2"/>
  </dgm:cxnLst>
  <dgm:bg/>
  <dgm:whole/>
</dgm:dataModel>
</file>

<file path=ppt/diagrams/data28.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Доходы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98553271-5AE0-4C56-8C04-460171D3DC9C}" type="presOf" srcId="{1CD97ECD-7BEE-4F8D-A103-19B1DCDE34E6}" destId="{C6121627-02A0-403E-93B3-8D53580751A8}"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8027D605-D816-4222-8A17-6DCAE6FDF140}" type="presOf" srcId="{E292E73A-5152-42F5-B126-327D22B98821}" destId="{964C9F53-3434-4AED-BA4C-EE3E6E1D1580}" srcOrd="0" destOrd="0" presId="urn:microsoft.com/office/officeart/2005/8/layout/chevron2"/>
    <dgm:cxn modelId="{D813681D-10CF-4FD7-B19E-C37886C3A86D}" srcId="{F5F486A7-BA62-424B-B940-06CDA056CC72}" destId="{E292E73A-5152-42F5-B126-327D22B98821}" srcOrd="0" destOrd="0" parTransId="{40C29B15-418B-464B-B3C4-ACC931C2B535}" sibTransId="{5A7A3325-88D4-4F3D-9FDE-01EBABC4CA17}"/>
    <dgm:cxn modelId="{7C1545E9-F957-47FA-9BC0-8349B427AB04}" type="presOf" srcId="{F5F486A7-BA62-424B-B940-06CDA056CC72}" destId="{EC65AD6F-F38B-4792-8899-B0FBCD07A15A}" srcOrd="0" destOrd="0" presId="urn:microsoft.com/office/officeart/2005/8/layout/chevron2"/>
    <dgm:cxn modelId="{D26EF3E8-3FFE-49E4-9484-BC7DAEB0B508}" type="presParOf" srcId="{EC65AD6F-F38B-4792-8899-B0FBCD07A15A}" destId="{787FC032-1564-4059-AA45-04C12D4A30FA}" srcOrd="0" destOrd="0" presId="urn:microsoft.com/office/officeart/2005/8/layout/chevron2"/>
    <dgm:cxn modelId="{76B40B7E-F059-4B5C-BE41-B5BDC62B114D}" type="presParOf" srcId="{787FC032-1564-4059-AA45-04C12D4A30FA}" destId="{964C9F53-3434-4AED-BA4C-EE3E6E1D1580}" srcOrd="0" destOrd="0" presId="urn:microsoft.com/office/officeart/2005/8/layout/chevron2"/>
    <dgm:cxn modelId="{404FF533-536E-4268-A486-3909824DE432}" type="presParOf" srcId="{787FC032-1564-4059-AA45-04C12D4A30FA}" destId="{C6121627-02A0-403E-93B3-8D53580751A8}" srcOrd="1" destOrd="0" presId="urn:microsoft.com/office/officeart/2005/8/layout/chevron2"/>
  </dgm:cxnLst>
  <dgm:bg/>
  <dgm:whole/>
</dgm:dataModel>
</file>

<file path=ppt/diagrams/data29.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Доходы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1AC29618-6173-440A-8762-4F94D91A229A}" type="presOf" srcId="{1CD97ECD-7BEE-4F8D-A103-19B1DCDE34E6}" destId="{C6121627-02A0-403E-93B3-8D53580751A8}" srcOrd="0" destOrd="0" presId="urn:microsoft.com/office/officeart/2005/8/layout/chevron2"/>
    <dgm:cxn modelId="{FACC04AC-DBFE-4060-AAC6-1BEFE532D5D0}" type="presOf" srcId="{F5F486A7-BA62-424B-B940-06CDA056CC72}" destId="{EC65AD6F-F38B-4792-8899-B0FBCD07A15A}"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DBF1E632-0221-4AFA-B497-CD81F0799539}" type="presOf" srcId="{E292E73A-5152-42F5-B126-327D22B98821}" destId="{964C9F53-3434-4AED-BA4C-EE3E6E1D1580}" srcOrd="0" destOrd="0" presId="urn:microsoft.com/office/officeart/2005/8/layout/chevron2"/>
    <dgm:cxn modelId="{D813681D-10CF-4FD7-B19E-C37886C3A86D}" srcId="{F5F486A7-BA62-424B-B940-06CDA056CC72}" destId="{E292E73A-5152-42F5-B126-327D22B98821}" srcOrd="0" destOrd="0" parTransId="{40C29B15-418B-464B-B3C4-ACC931C2B535}" sibTransId="{5A7A3325-88D4-4F3D-9FDE-01EBABC4CA17}"/>
    <dgm:cxn modelId="{A63088D6-2B29-472D-90AD-4A4CAB01EEE4}" type="presParOf" srcId="{EC65AD6F-F38B-4792-8899-B0FBCD07A15A}" destId="{787FC032-1564-4059-AA45-04C12D4A30FA}" srcOrd="0" destOrd="0" presId="urn:microsoft.com/office/officeart/2005/8/layout/chevron2"/>
    <dgm:cxn modelId="{FA36E4A8-EE35-48F5-B56B-5F4913F334E9}" type="presParOf" srcId="{787FC032-1564-4059-AA45-04C12D4A30FA}" destId="{964C9F53-3434-4AED-BA4C-EE3E6E1D1580}" srcOrd="0" destOrd="0" presId="urn:microsoft.com/office/officeart/2005/8/layout/chevron2"/>
    <dgm:cxn modelId="{54E613A0-80D7-453D-A1A6-FDC27108605A}" type="presParOf" srcId="{787FC032-1564-4059-AA45-04C12D4A30FA}" destId="{C6121627-02A0-403E-93B3-8D53580751A8}"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E495239D-9AAF-41C3-AB3B-04ACA49BBCAB}"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ru-RU"/>
        </a:p>
      </dgm:t>
    </dgm:pt>
    <dgm:pt modelId="{FDA28353-83CE-4315-8A81-F04FC9FC0DDE}">
      <dgm:prSet/>
      <dgm:spPr/>
      <dgm:t>
        <a:bodyPr/>
        <a:lstStyle/>
        <a:p>
          <a:pPr algn="ctr" rtl="0"/>
          <a:r>
            <a:rPr lang="ru-RU" dirty="0" smtClean="0"/>
            <a:t>Этапы бюджетного процесса:</a:t>
          </a:r>
          <a:endParaRPr lang="ru-RU" dirty="0"/>
        </a:p>
      </dgm:t>
    </dgm:pt>
    <dgm:pt modelId="{4EF16B8E-07F9-4A1F-A515-005F55588DE5}" type="parTrans" cxnId="{7CBCFC65-57A7-48C2-9DA1-D94676A78C56}">
      <dgm:prSet/>
      <dgm:spPr/>
      <dgm:t>
        <a:bodyPr/>
        <a:lstStyle/>
        <a:p>
          <a:endParaRPr lang="ru-RU"/>
        </a:p>
      </dgm:t>
    </dgm:pt>
    <dgm:pt modelId="{006C40D6-BA74-466D-A114-44C9A62ACFAB}" type="sibTrans" cxnId="{7CBCFC65-57A7-48C2-9DA1-D94676A78C56}">
      <dgm:prSet/>
      <dgm:spPr/>
      <dgm:t>
        <a:bodyPr/>
        <a:lstStyle/>
        <a:p>
          <a:endParaRPr lang="ru-RU"/>
        </a:p>
      </dgm:t>
    </dgm:pt>
    <dgm:pt modelId="{5C2A85B2-D314-4628-824C-B6855746CB7B}" type="pres">
      <dgm:prSet presAssocID="{E495239D-9AAF-41C3-AB3B-04ACA49BBCAB}" presName="linear" presStyleCnt="0">
        <dgm:presLayoutVars>
          <dgm:animLvl val="lvl"/>
          <dgm:resizeHandles val="exact"/>
        </dgm:presLayoutVars>
      </dgm:prSet>
      <dgm:spPr/>
      <dgm:t>
        <a:bodyPr/>
        <a:lstStyle/>
        <a:p>
          <a:endParaRPr lang="ru-RU"/>
        </a:p>
      </dgm:t>
    </dgm:pt>
    <dgm:pt modelId="{5BD2038D-467D-4677-ACE4-52F45B4FEF6C}" type="pres">
      <dgm:prSet presAssocID="{FDA28353-83CE-4315-8A81-F04FC9FC0DDE}" presName="parentText" presStyleLbl="node1" presStyleIdx="0" presStyleCnt="1">
        <dgm:presLayoutVars>
          <dgm:chMax val="0"/>
          <dgm:bulletEnabled val="1"/>
        </dgm:presLayoutVars>
      </dgm:prSet>
      <dgm:spPr/>
      <dgm:t>
        <a:bodyPr/>
        <a:lstStyle/>
        <a:p>
          <a:endParaRPr lang="ru-RU"/>
        </a:p>
      </dgm:t>
    </dgm:pt>
  </dgm:ptLst>
  <dgm:cxnLst>
    <dgm:cxn modelId="{095379B7-D525-4334-890C-1D02B9696FF2}" type="presOf" srcId="{E495239D-9AAF-41C3-AB3B-04ACA49BBCAB}" destId="{5C2A85B2-D314-4628-824C-B6855746CB7B}" srcOrd="0" destOrd="0" presId="urn:microsoft.com/office/officeart/2005/8/layout/vList2"/>
    <dgm:cxn modelId="{97562865-931E-404C-8227-EB9B867593BF}" type="presOf" srcId="{FDA28353-83CE-4315-8A81-F04FC9FC0DDE}" destId="{5BD2038D-467D-4677-ACE4-52F45B4FEF6C}" srcOrd="0" destOrd="0" presId="urn:microsoft.com/office/officeart/2005/8/layout/vList2"/>
    <dgm:cxn modelId="{7CBCFC65-57A7-48C2-9DA1-D94676A78C56}" srcId="{E495239D-9AAF-41C3-AB3B-04ACA49BBCAB}" destId="{FDA28353-83CE-4315-8A81-F04FC9FC0DDE}" srcOrd="0" destOrd="0" parTransId="{4EF16B8E-07F9-4A1F-A515-005F55588DE5}" sibTransId="{006C40D6-BA74-466D-A114-44C9A62ACFAB}"/>
    <dgm:cxn modelId="{D2F42545-3272-493E-8D49-3B36F0D8D847}" type="presParOf" srcId="{5C2A85B2-D314-4628-824C-B6855746CB7B}" destId="{5BD2038D-467D-4677-ACE4-52F45B4FEF6C}" srcOrd="0" destOrd="0" presId="urn:microsoft.com/office/officeart/2005/8/layout/vList2"/>
  </dgm:cxnLst>
  <dgm:bg/>
  <dgm:whole/>
</dgm:dataModel>
</file>

<file path=ppt/diagrams/data30.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Доходы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AE9FF926-D2F9-4993-BB19-1C0F3E3F1B4B}" type="presOf" srcId="{1CD97ECD-7BEE-4F8D-A103-19B1DCDE34E6}" destId="{C6121627-02A0-403E-93B3-8D53580751A8}" srcOrd="0" destOrd="0" presId="urn:microsoft.com/office/officeart/2005/8/layout/chevron2"/>
    <dgm:cxn modelId="{91F265E4-AF76-43AE-88C3-3BC3D514973B}" type="presOf" srcId="{E292E73A-5152-42F5-B126-327D22B98821}" destId="{964C9F53-3434-4AED-BA4C-EE3E6E1D1580}" srcOrd="0" destOrd="0" presId="urn:microsoft.com/office/officeart/2005/8/layout/chevron2"/>
    <dgm:cxn modelId="{139AA318-CC65-404A-BFF0-2252B4408385}" type="presOf" srcId="{F5F486A7-BA62-424B-B940-06CDA056CC72}" destId="{EC65AD6F-F38B-4792-8899-B0FBCD07A15A}"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D813681D-10CF-4FD7-B19E-C37886C3A86D}" srcId="{F5F486A7-BA62-424B-B940-06CDA056CC72}" destId="{E292E73A-5152-42F5-B126-327D22B98821}" srcOrd="0" destOrd="0" parTransId="{40C29B15-418B-464B-B3C4-ACC931C2B535}" sibTransId="{5A7A3325-88D4-4F3D-9FDE-01EBABC4CA17}"/>
    <dgm:cxn modelId="{44FB8874-0F58-4D13-B852-B473F2011F25}" type="presParOf" srcId="{EC65AD6F-F38B-4792-8899-B0FBCD07A15A}" destId="{787FC032-1564-4059-AA45-04C12D4A30FA}" srcOrd="0" destOrd="0" presId="urn:microsoft.com/office/officeart/2005/8/layout/chevron2"/>
    <dgm:cxn modelId="{7447686D-2889-4574-9863-2AD5966F484A}" type="presParOf" srcId="{787FC032-1564-4059-AA45-04C12D4A30FA}" destId="{964C9F53-3434-4AED-BA4C-EE3E6E1D1580}" srcOrd="0" destOrd="0" presId="urn:microsoft.com/office/officeart/2005/8/layout/chevron2"/>
    <dgm:cxn modelId="{07B147BD-DA5F-40E8-80E8-4F8949F0E0D5}" type="presParOf" srcId="{787FC032-1564-4059-AA45-04C12D4A30FA}" destId="{C6121627-02A0-403E-93B3-8D53580751A8}" srcOrd="1" destOrd="0" presId="urn:microsoft.com/office/officeart/2005/8/layout/chevron2"/>
  </dgm:cxnLst>
  <dgm:bg/>
  <dgm:whole/>
</dgm:dataModel>
</file>

<file path=ppt/diagrams/data31.xml><?xml version="1.0" encoding="utf-8"?>
<dgm:dataModel xmlns:dgm="http://schemas.openxmlformats.org/drawingml/2006/diagram" xmlns:a="http://schemas.openxmlformats.org/drawingml/2006/main">
  <dgm:ptLst>
    <dgm:pt modelId="{89A90971-2DD2-4271-8165-352C05B4EB98}"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ru-RU"/>
        </a:p>
      </dgm:t>
    </dgm:pt>
    <dgm:pt modelId="{90638730-A75D-48B6-8FD7-B41D5BA71207}">
      <dgm:prSet phldrT="[Текст]" custT="1"/>
      <dgm:spPr/>
      <dgm:t>
        <a:bodyPr anchor="t"/>
        <a:lstStyle/>
        <a:p>
          <a:r>
            <a:rPr lang="ru-RU" sz="2000" dirty="0" smtClean="0"/>
            <a:t>Приоритетные направления расходов бюджета муниципального образования «</a:t>
          </a:r>
          <a:r>
            <a:rPr lang="ru-RU" sz="2000" dirty="0" err="1" smtClean="0"/>
            <a:t>Касторенский</a:t>
          </a:r>
          <a:r>
            <a:rPr lang="ru-RU" sz="2000" dirty="0" smtClean="0"/>
            <a:t> муниципальный район» Курской области</a:t>
          </a:r>
          <a:endParaRPr lang="ru-RU" sz="2000" dirty="0"/>
        </a:p>
      </dgm:t>
    </dgm:pt>
    <dgm:pt modelId="{C129456E-6EE7-4E5B-AC38-74F7F2475F98}" type="parTrans" cxnId="{863294DC-7515-4F7E-BB79-AD6A781FB61C}">
      <dgm:prSet/>
      <dgm:spPr/>
      <dgm:t>
        <a:bodyPr/>
        <a:lstStyle/>
        <a:p>
          <a:endParaRPr lang="ru-RU"/>
        </a:p>
      </dgm:t>
    </dgm:pt>
    <dgm:pt modelId="{071DEA99-4DA1-4770-868B-37641E2D93A7}" type="sibTrans" cxnId="{863294DC-7515-4F7E-BB79-AD6A781FB61C}">
      <dgm:prSet/>
      <dgm:spPr/>
      <dgm:t>
        <a:bodyPr/>
        <a:lstStyle/>
        <a:p>
          <a:endParaRPr lang="ru-RU"/>
        </a:p>
      </dgm:t>
    </dgm:pt>
    <dgm:pt modelId="{AF567E99-3FEB-4DFB-8B52-D55001CBC346}">
      <dgm:prSet phldrT="[Текст]" custT="1"/>
      <dgm:spPr/>
      <dgm:t>
        <a:bodyPr/>
        <a:lstStyle/>
        <a:p>
          <a:pPr algn="ctr"/>
          <a:r>
            <a:rPr lang="ru-RU" sz="2000" b="1" dirty="0" smtClean="0"/>
            <a:t>ОБРАЗОВАНИЕ</a:t>
          </a:r>
          <a:endParaRPr lang="ru-RU" sz="2000" b="1" dirty="0"/>
        </a:p>
      </dgm:t>
    </dgm:pt>
    <dgm:pt modelId="{94451D7B-F9C3-4564-AACA-CDEA1A63AB55}" type="parTrans" cxnId="{0B1E0D14-DE63-450B-9881-38DFAF6745F3}">
      <dgm:prSet/>
      <dgm:spPr/>
      <dgm:t>
        <a:bodyPr/>
        <a:lstStyle/>
        <a:p>
          <a:endParaRPr lang="ru-RU"/>
        </a:p>
      </dgm:t>
    </dgm:pt>
    <dgm:pt modelId="{44EEBD54-E074-4076-A54E-9E1CD6C5B506}" type="sibTrans" cxnId="{0B1E0D14-DE63-450B-9881-38DFAF6745F3}">
      <dgm:prSet/>
      <dgm:spPr/>
      <dgm:t>
        <a:bodyPr/>
        <a:lstStyle/>
        <a:p>
          <a:endParaRPr lang="ru-RU"/>
        </a:p>
      </dgm:t>
    </dgm:pt>
    <dgm:pt modelId="{B7D52469-1FB2-4533-BEF6-9E58413234CB}">
      <dgm:prSet phldrT="[Текст]" custT="1"/>
      <dgm:spPr/>
      <dgm:t>
        <a:bodyPr/>
        <a:lstStyle/>
        <a:p>
          <a:pPr algn="ctr"/>
          <a:r>
            <a:rPr lang="ru-RU" sz="2000" b="1" dirty="0" smtClean="0"/>
            <a:t>КУЛЬТУРА</a:t>
          </a:r>
          <a:endParaRPr lang="ru-RU" sz="2000" b="1" dirty="0"/>
        </a:p>
      </dgm:t>
    </dgm:pt>
    <dgm:pt modelId="{060D1954-762C-4F2F-976F-81C6D86163C9}" type="parTrans" cxnId="{C7B66CAB-BEA1-4BCF-BCD3-8176D5EF2DCF}">
      <dgm:prSet/>
      <dgm:spPr/>
      <dgm:t>
        <a:bodyPr/>
        <a:lstStyle/>
        <a:p>
          <a:endParaRPr lang="ru-RU"/>
        </a:p>
      </dgm:t>
    </dgm:pt>
    <dgm:pt modelId="{F85FFF0A-3CCD-4FDE-960C-F026A178F049}" type="sibTrans" cxnId="{C7B66CAB-BEA1-4BCF-BCD3-8176D5EF2DCF}">
      <dgm:prSet/>
      <dgm:spPr/>
      <dgm:t>
        <a:bodyPr/>
        <a:lstStyle/>
        <a:p>
          <a:endParaRPr lang="ru-RU"/>
        </a:p>
      </dgm:t>
    </dgm:pt>
    <dgm:pt modelId="{FDCB416B-0E0C-40EB-8E3C-25E1B140C9F9}">
      <dgm:prSet phldrT="[Текст]" custT="1"/>
      <dgm:spPr/>
      <dgm:t>
        <a:bodyPr/>
        <a:lstStyle/>
        <a:p>
          <a:pPr algn="ctr"/>
          <a:r>
            <a:rPr lang="ru-RU" sz="2000" b="1" dirty="0" smtClean="0"/>
            <a:t>СТРОИТЕЛЬСТВО, РЕМОНТ И СОДЕРЖАНИЕ ДОРОГ</a:t>
          </a:r>
          <a:endParaRPr lang="ru-RU" sz="2000" b="1" dirty="0"/>
        </a:p>
      </dgm:t>
    </dgm:pt>
    <dgm:pt modelId="{B1864D22-A523-4A94-8069-729B5C0AFE22}" type="parTrans" cxnId="{D1823194-B3EB-4B38-873F-692304A97A6B}">
      <dgm:prSet/>
      <dgm:spPr/>
      <dgm:t>
        <a:bodyPr/>
        <a:lstStyle/>
        <a:p>
          <a:endParaRPr lang="ru-RU"/>
        </a:p>
      </dgm:t>
    </dgm:pt>
    <dgm:pt modelId="{F8A7AA6A-79F8-4796-AED0-12FABB733424}" type="sibTrans" cxnId="{D1823194-B3EB-4B38-873F-692304A97A6B}">
      <dgm:prSet/>
      <dgm:spPr/>
      <dgm:t>
        <a:bodyPr/>
        <a:lstStyle/>
        <a:p>
          <a:endParaRPr lang="ru-RU"/>
        </a:p>
      </dgm:t>
    </dgm:pt>
    <dgm:pt modelId="{BA1E3B2E-6CFB-43B4-BFA7-106E60C3EA86}">
      <dgm:prSet phldrT="[Текст]" custT="1"/>
      <dgm:spPr/>
      <dgm:t>
        <a:bodyPr/>
        <a:lstStyle/>
        <a:p>
          <a:pPr algn="ctr"/>
          <a:r>
            <a:rPr lang="ru-RU" sz="2000" b="1" dirty="0" smtClean="0"/>
            <a:t>СОЦИАЛЬНАЯ ПОДДЕРЖКА ГРАЖДАН</a:t>
          </a:r>
          <a:endParaRPr lang="ru-RU" sz="2000" b="1" dirty="0"/>
        </a:p>
      </dgm:t>
    </dgm:pt>
    <dgm:pt modelId="{DCE1FEE8-B525-47D6-885A-8827E5CB87B1}" type="sibTrans" cxnId="{B9F10DC5-9B47-4B7C-9CC3-798209AF7950}">
      <dgm:prSet/>
      <dgm:spPr/>
      <dgm:t>
        <a:bodyPr/>
        <a:lstStyle/>
        <a:p>
          <a:endParaRPr lang="ru-RU"/>
        </a:p>
      </dgm:t>
    </dgm:pt>
    <dgm:pt modelId="{0693D8D7-B8B4-4B07-AF26-AD4C7ED01483}" type="parTrans" cxnId="{B9F10DC5-9B47-4B7C-9CC3-798209AF7950}">
      <dgm:prSet/>
      <dgm:spPr/>
      <dgm:t>
        <a:bodyPr/>
        <a:lstStyle/>
        <a:p>
          <a:endParaRPr lang="ru-RU"/>
        </a:p>
      </dgm:t>
    </dgm:pt>
    <dgm:pt modelId="{16DF92F5-4987-4B08-95C7-132027B408B0}">
      <dgm:prSet phldrT="[Текст]" custT="1"/>
      <dgm:spPr/>
      <dgm:t>
        <a:bodyPr/>
        <a:lstStyle/>
        <a:p>
          <a:pPr algn="l"/>
          <a:r>
            <a:rPr lang="ru-RU" sz="1150" dirty="0" smtClean="0"/>
            <a:t>Совершенствование условий для повышения качества образования, в том числе за счет обновления учебных помещений, приобретения современного оборудования в рамках национальных проектов «Образование», капитальные ремонты зданий и благоустройство территорий в рамках проекта «Народный бюджет» в Курской области.</a:t>
          </a:r>
          <a:endParaRPr lang="ru-RU" sz="1150" dirty="0"/>
        </a:p>
      </dgm:t>
    </dgm:pt>
    <dgm:pt modelId="{DE0ADF2F-8DE7-494D-B122-039EE2790A8F}" type="parTrans" cxnId="{FDC0A9E3-58A5-41C2-9C01-EF9469E1BA27}">
      <dgm:prSet/>
      <dgm:spPr/>
      <dgm:t>
        <a:bodyPr/>
        <a:lstStyle/>
        <a:p>
          <a:endParaRPr lang="ru-RU"/>
        </a:p>
      </dgm:t>
    </dgm:pt>
    <dgm:pt modelId="{7DADB897-65A9-4E8F-881F-1094191E247D}" type="sibTrans" cxnId="{FDC0A9E3-58A5-41C2-9C01-EF9469E1BA27}">
      <dgm:prSet/>
      <dgm:spPr/>
      <dgm:t>
        <a:bodyPr/>
        <a:lstStyle/>
        <a:p>
          <a:endParaRPr lang="ru-RU"/>
        </a:p>
      </dgm:t>
    </dgm:pt>
    <dgm:pt modelId="{B36793CE-763D-4876-B169-61CAE0D8DF4C}">
      <dgm:prSet phldrT="[Текст]" custT="1"/>
      <dgm:spPr/>
      <dgm:t>
        <a:bodyPr/>
        <a:lstStyle/>
        <a:p>
          <a:pPr algn="l"/>
          <a:r>
            <a:rPr lang="ru-RU" sz="1150" dirty="0" smtClean="0"/>
            <a:t>Обеспечение поддержки и содействие социальной адаптации граждан, попавших в трудную жизненную ситуацию или находящихся в социально опасном положении;</a:t>
          </a:r>
          <a:endParaRPr lang="ru-RU" sz="1150" dirty="0"/>
        </a:p>
      </dgm:t>
    </dgm:pt>
    <dgm:pt modelId="{A7D11B71-1FF0-470C-AF8A-AF52D63368F8}" type="parTrans" cxnId="{D1547308-6133-4570-A6C4-5CA885238FE1}">
      <dgm:prSet/>
      <dgm:spPr/>
      <dgm:t>
        <a:bodyPr/>
        <a:lstStyle/>
        <a:p>
          <a:endParaRPr lang="ru-RU"/>
        </a:p>
      </dgm:t>
    </dgm:pt>
    <dgm:pt modelId="{D07ED8FE-2DB3-4C07-B3B7-085BCCFF0705}" type="sibTrans" cxnId="{D1547308-6133-4570-A6C4-5CA885238FE1}">
      <dgm:prSet/>
      <dgm:spPr/>
      <dgm:t>
        <a:bodyPr/>
        <a:lstStyle/>
        <a:p>
          <a:endParaRPr lang="ru-RU"/>
        </a:p>
      </dgm:t>
    </dgm:pt>
    <dgm:pt modelId="{A1BC2D96-0197-4DA1-AFC3-375C18CA1278}">
      <dgm:prSet phldrT="[Текст]" custT="1"/>
      <dgm:spPr/>
      <dgm:t>
        <a:bodyPr/>
        <a:lstStyle/>
        <a:p>
          <a:pPr algn="l"/>
          <a:r>
            <a:rPr lang="ru-RU" sz="1150" dirty="0" smtClean="0"/>
            <a:t>Обеспечение доступа граждан к участию в культурной жизни, реализация творческого потенциала населения, сохранение культурного и исторического наследия народа;</a:t>
          </a:r>
          <a:endParaRPr lang="ru-RU" sz="1150" dirty="0"/>
        </a:p>
      </dgm:t>
    </dgm:pt>
    <dgm:pt modelId="{81944654-66E8-4FCF-A9D1-183B3CFD156A}" type="parTrans" cxnId="{35C722F4-4D0E-4C41-A009-652F540B863E}">
      <dgm:prSet/>
      <dgm:spPr/>
      <dgm:t>
        <a:bodyPr/>
        <a:lstStyle/>
        <a:p>
          <a:endParaRPr lang="ru-RU"/>
        </a:p>
      </dgm:t>
    </dgm:pt>
    <dgm:pt modelId="{A11CC35D-9540-462E-B1D6-CECAEA530EBF}" type="sibTrans" cxnId="{35C722F4-4D0E-4C41-A009-652F540B863E}">
      <dgm:prSet/>
      <dgm:spPr/>
      <dgm:t>
        <a:bodyPr/>
        <a:lstStyle/>
        <a:p>
          <a:endParaRPr lang="ru-RU"/>
        </a:p>
      </dgm:t>
    </dgm:pt>
    <dgm:pt modelId="{1A14B826-F5CF-483C-B58E-D0C6F3AB853B}">
      <dgm:prSet phldrT="[Текст]" custT="1"/>
      <dgm:spPr/>
      <dgm:t>
        <a:bodyPr/>
        <a:lstStyle/>
        <a:p>
          <a:pPr algn="l"/>
          <a:r>
            <a:rPr lang="ru-RU" sz="1150" dirty="0" smtClean="0"/>
            <a:t>Обеспечение требуемого технического состояния сети автомобильных дорог </a:t>
          </a:r>
          <a:r>
            <a:rPr lang="ru-RU" sz="1150" dirty="0" err="1" smtClean="0"/>
            <a:t>Касторенского</a:t>
          </a:r>
          <a:r>
            <a:rPr lang="ru-RU" sz="1150" dirty="0" smtClean="0"/>
            <a:t> района Курской области, их пропускной способности,  эффективно содействующей развитию экономики, улучшению качества жизни населения </a:t>
          </a:r>
          <a:r>
            <a:rPr lang="ru-RU" sz="1150" dirty="0" err="1" smtClean="0"/>
            <a:t>Касторенского</a:t>
          </a:r>
          <a:r>
            <a:rPr lang="ru-RU" sz="1150" dirty="0" smtClean="0"/>
            <a:t> района Курской области, созданию безопасных условий дорожного движения.</a:t>
          </a:r>
          <a:endParaRPr lang="ru-RU" sz="1150" dirty="0"/>
        </a:p>
      </dgm:t>
    </dgm:pt>
    <dgm:pt modelId="{9E2CFD5E-D002-4DE4-A217-19A83EE8A542}" type="parTrans" cxnId="{AE646950-1823-44C5-B56A-098AD1881783}">
      <dgm:prSet/>
      <dgm:spPr/>
      <dgm:t>
        <a:bodyPr/>
        <a:lstStyle/>
        <a:p>
          <a:endParaRPr lang="ru-RU"/>
        </a:p>
      </dgm:t>
    </dgm:pt>
    <dgm:pt modelId="{9D84EC83-FE05-487F-BC75-CB838D8998A3}" type="sibTrans" cxnId="{AE646950-1823-44C5-B56A-098AD1881783}">
      <dgm:prSet/>
      <dgm:spPr/>
      <dgm:t>
        <a:bodyPr/>
        <a:lstStyle/>
        <a:p>
          <a:endParaRPr lang="ru-RU"/>
        </a:p>
      </dgm:t>
    </dgm:pt>
    <dgm:pt modelId="{122DF743-18D3-429A-988A-824E61762634}">
      <dgm:prSet phldrT="[Текст]" custT="1"/>
      <dgm:spPr/>
      <dgm:t>
        <a:bodyPr/>
        <a:lstStyle/>
        <a:p>
          <a:pPr algn="l"/>
          <a:r>
            <a:rPr lang="ru-RU" sz="1150" dirty="0" smtClean="0"/>
            <a:t>снижение бедности среди получателей мер социальной поддержки на основе расширения сферы применения адресного принципа ее предоставления</a:t>
          </a:r>
          <a:endParaRPr lang="ru-RU" sz="1150" dirty="0"/>
        </a:p>
      </dgm:t>
    </dgm:pt>
    <dgm:pt modelId="{D8EDBE4E-095D-4D8B-AED2-598484600E5D}" type="parTrans" cxnId="{A15FD646-2656-4006-A75B-FD431AD665AD}">
      <dgm:prSet/>
      <dgm:spPr/>
      <dgm:t>
        <a:bodyPr/>
        <a:lstStyle/>
        <a:p>
          <a:endParaRPr lang="ru-RU"/>
        </a:p>
      </dgm:t>
    </dgm:pt>
    <dgm:pt modelId="{0991AC1F-5B7E-4260-AB71-9A8B1F2A85D3}" type="sibTrans" cxnId="{A15FD646-2656-4006-A75B-FD431AD665AD}">
      <dgm:prSet/>
      <dgm:spPr/>
      <dgm:t>
        <a:bodyPr/>
        <a:lstStyle/>
        <a:p>
          <a:endParaRPr lang="ru-RU"/>
        </a:p>
      </dgm:t>
    </dgm:pt>
    <dgm:pt modelId="{A46F4763-43C2-4DA8-823B-F72C2DC42615}">
      <dgm:prSet phldrT="[Текст]" custT="1"/>
      <dgm:spPr/>
      <dgm:t>
        <a:bodyPr/>
        <a:lstStyle/>
        <a:p>
          <a:pPr algn="l"/>
          <a:r>
            <a:rPr lang="ru-RU" sz="1150" dirty="0" smtClean="0"/>
            <a:t>развитие дополнительного образования в сфере культуры в </a:t>
          </a:r>
          <a:r>
            <a:rPr lang="ru-RU" sz="1150" dirty="0" err="1" smtClean="0"/>
            <a:t>Касторенском</a:t>
          </a:r>
          <a:r>
            <a:rPr lang="ru-RU" sz="1150" dirty="0" smtClean="0"/>
            <a:t> районе Курской области, создание условий для поддержки одаренных детей и подростков, самореализации молодёжи;</a:t>
          </a:r>
          <a:endParaRPr lang="ru-RU" sz="1150" dirty="0"/>
        </a:p>
      </dgm:t>
    </dgm:pt>
    <dgm:pt modelId="{43CE6938-935C-408F-9DF0-24B11CF36DA3}" type="parTrans" cxnId="{6725189F-8FEF-4364-8EE3-5236A21F3CC9}">
      <dgm:prSet/>
      <dgm:spPr/>
      <dgm:t>
        <a:bodyPr/>
        <a:lstStyle/>
        <a:p>
          <a:endParaRPr lang="ru-RU"/>
        </a:p>
      </dgm:t>
    </dgm:pt>
    <dgm:pt modelId="{900A1CB9-9857-4742-BE51-F64B6FCCD014}" type="sibTrans" cxnId="{6725189F-8FEF-4364-8EE3-5236A21F3CC9}">
      <dgm:prSet/>
      <dgm:spPr/>
      <dgm:t>
        <a:bodyPr/>
        <a:lstStyle/>
        <a:p>
          <a:endParaRPr lang="ru-RU"/>
        </a:p>
      </dgm:t>
    </dgm:pt>
    <dgm:pt modelId="{944E20CB-7A54-4533-B8A5-3690356CF16E}">
      <dgm:prSet phldrT="[Текст]" custT="1"/>
      <dgm:spPr/>
      <dgm:t>
        <a:bodyPr/>
        <a:lstStyle/>
        <a:p>
          <a:pPr algn="l"/>
          <a:r>
            <a:rPr lang="ru-RU" sz="1150" dirty="0" smtClean="0"/>
            <a:t>развитие библиотечного дела в </a:t>
          </a:r>
          <a:r>
            <a:rPr lang="ru-RU" sz="1150" dirty="0" err="1" smtClean="0"/>
            <a:t>Касторенском</a:t>
          </a:r>
          <a:r>
            <a:rPr lang="ru-RU" sz="1150" dirty="0" smtClean="0"/>
            <a:t> районе Курской области, приобщение к книге и чтению.</a:t>
          </a:r>
          <a:endParaRPr lang="ru-RU" sz="1150" dirty="0"/>
        </a:p>
      </dgm:t>
    </dgm:pt>
    <dgm:pt modelId="{91CFC95E-8DCA-431D-AA28-C6D5AF74E24A}" type="parTrans" cxnId="{B0B5AAC1-6155-4DF7-A35B-6F0A4A013A63}">
      <dgm:prSet/>
      <dgm:spPr/>
      <dgm:t>
        <a:bodyPr/>
        <a:lstStyle/>
        <a:p>
          <a:endParaRPr lang="ru-RU"/>
        </a:p>
      </dgm:t>
    </dgm:pt>
    <dgm:pt modelId="{C78624A8-271F-4E5E-AB79-AB94DC03177E}" type="sibTrans" cxnId="{B0B5AAC1-6155-4DF7-A35B-6F0A4A013A63}">
      <dgm:prSet/>
      <dgm:spPr/>
      <dgm:t>
        <a:bodyPr/>
        <a:lstStyle/>
        <a:p>
          <a:endParaRPr lang="ru-RU"/>
        </a:p>
      </dgm:t>
    </dgm:pt>
    <dgm:pt modelId="{15CCC933-DB2C-4E60-9D69-BDE8725836DE}">
      <dgm:prSet phldrT="[Текст]" custT="1"/>
      <dgm:spPr/>
      <dgm:t>
        <a:bodyPr/>
        <a:lstStyle/>
        <a:p>
          <a:pPr algn="l"/>
          <a:endParaRPr lang="ru-RU" sz="800" dirty="0"/>
        </a:p>
      </dgm:t>
    </dgm:pt>
    <dgm:pt modelId="{45B46E79-AE18-4CD8-9A54-60C7D0D7C0EB}" type="parTrans" cxnId="{E818C4BA-143C-4849-A17E-D4D5A5EA2CCD}">
      <dgm:prSet/>
      <dgm:spPr/>
      <dgm:t>
        <a:bodyPr/>
        <a:lstStyle/>
        <a:p>
          <a:endParaRPr lang="ru-RU"/>
        </a:p>
      </dgm:t>
    </dgm:pt>
    <dgm:pt modelId="{8158B1A9-EB3C-4353-99A5-94D97CF50025}" type="sibTrans" cxnId="{E818C4BA-143C-4849-A17E-D4D5A5EA2CCD}">
      <dgm:prSet/>
      <dgm:spPr/>
      <dgm:t>
        <a:bodyPr/>
        <a:lstStyle/>
        <a:p>
          <a:endParaRPr lang="ru-RU"/>
        </a:p>
      </dgm:t>
    </dgm:pt>
    <dgm:pt modelId="{FFDFA9BD-E0D7-40E9-AC09-77A216CA024C}" type="pres">
      <dgm:prSet presAssocID="{89A90971-2DD2-4271-8165-352C05B4EB98}" presName="composite" presStyleCnt="0">
        <dgm:presLayoutVars>
          <dgm:chMax val="1"/>
          <dgm:dir/>
          <dgm:resizeHandles val="exact"/>
        </dgm:presLayoutVars>
      </dgm:prSet>
      <dgm:spPr/>
      <dgm:t>
        <a:bodyPr/>
        <a:lstStyle/>
        <a:p>
          <a:endParaRPr lang="ru-RU"/>
        </a:p>
      </dgm:t>
    </dgm:pt>
    <dgm:pt modelId="{1A6175F3-746C-40B2-826F-458F4086AC9B}" type="pres">
      <dgm:prSet presAssocID="{90638730-A75D-48B6-8FD7-B41D5BA71207}" presName="roof" presStyleLbl="dkBgShp" presStyleIdx="0" presStyleCnt="2"/>
      <dgm:spPr/>
      <dgm:t>
        <a:bodyPr/>
        <a:lstStyle/>
        <a:p>
          <a:endParaRPr lang="ru-RU"/>
        </a:p>
      </dgm:t>
    </dgm:pt>
    <dgm:pt modelId="{62747425-E76D-4E67-90A9-B3A28FAA0DA9}" type="pres">
      <dgm:prSet presAssocID="{90638730-A75D-48B6-8FD7-B41D5BA71207}" presName="pillars" presStyleCnt="0"/>
      <dgm:spPr/>
    </dgm:pt>
    <dgm:pt modelId="{1F898319-BC1A-4C14-B3DB-DE8D35866CBC}" type="pres">
      <dgm:prSet presAssocID="{90638730-A75D-48B6-8FD7-B41D5BA71207}" presName="pillar1" presStyleLbl="node1" presStyleIdx="0" presStyleCnt="4" custScaleY="102130">
        <dgm:presLayoutVars>
          <dgm:bulletEnabled val="1"/>
        </dgm:presLayoutVars>
      </dgm:prSet>
      <dgm:spPr/>
      <dgm:t>
        <a:bodyPr/>
        <a:lstStyle/>
        <a:p>
          <a:endParaRPr lang="ru-RU"/>
        </a:p>
      </dgm:t>
    </dgm:pt>
    <dgm:pt modelId="{7E4D2B63-D750-4A7A-BF1D-3A433EE8E323}" type="pres">
      <dgm:prSet presAssocID="{BA1E3B2E-6CFB-43B4-BFA7-106E60C3EA86}" presName="pillarX" presStyleLbl="node1" presStyleIdx="1" presStyleCnt="4" custScaleY="104040" custLinFactNeighborX="-3126" custLinFactNeighborY="1054">
        <dgm:presLayoutVars>
          <dgm:bulletEnabled val="1"/>
        </dgm:presLayoutVars>
      </dgm:prSet>
      <dgm:spPr/>
      <dgm:t>
        <a:bodyPr/>
        <a:lstStyle/>
        <a:p>
          <a:endParaRPr lang="ru-RU"/>
        </a:p>
      </dgm:t>
    </dgm:pt>
    <dgm:pt modelId="{0E80E280-30CF-4C49-9711-119BB4AF57A8}" type="pres">
      <dgm:prSet presAssocID="{B7D52469-1FB2-4533-BEF6-9E58413234CB}" presName="pillarX" presStyleLbl="node1" presStyleIdx="2" presStyleCnt="4" custScaleY="102813">
        <dgm:presLayoutVars>
          <dgm:bulletEnabled val="1"/>
        </dgm:presLayoutVars>
      </dgm:prSet>
      <dgm:spPr/>
      <dgm:t>
        <a:bodyPr/>
        <a:lstStyle/>
        <a:p>
          <a:endParaRPr lang="ru-RU"/>
        </a:p>
      </dgm:t>
    </dgm:pt>
    <dgm:pt modelId="{EDB5138B-BB2A-4952-9F03-0C82A65AEC66}" type="pres">
      <dgm:prSet presAssocID="{FDCB416B-0E0C-40EB-8E3C-25E1B140C9F9}" presName="pillarX" presStyleLbl="node1" presStyleIdx="3" presStyleCnt="4" custScaleY="102813">
        <dgm:presLayoutVars>
          <dgm:bulletEnabled val="1"/>
        </dgm:presLayoutVars>
      </dgm:prSet>
      <dgm:spPr/>
      <dgm:t>
        <a:bodyPr/>
        <a:lstStyle/>
        <a:p>
          <a:endParaRPr lang="ru-RU"/>
        </a:p>
      </dgm:t>
    </dgm:pt>
    <dgm:pt modelId="{5F0144C6-3185-46B4-8919-87E3EE002733}" type="pres">
      <dgm:prSet presAssocID="{90638730-A75D-48B6-8FD7-B41D5BA71207}" presName="base" presStyleLbl="dkBgShp" presStyleIdx="1" presStyleCnt="2"/>
      <dgm:spPr/>
    </dgm:pt>
  </dgm:ptLst>
  <dgm:cxnLst>
    <dgm:cxn modelId="{E493B81A-E56B-49D6-BECF-67574390187F}" type="presOf" srcId="{A1BC2D96-0197-4DA1-AFC3-375C18CA1278}" destId="{0E80E280-30CF-4C49-9711-119BB4AF57A8}" srcOrd="0" destOrd="1" presId="urn:microsoft.com/office/officeart/2005/8/layout/hList3"/>
    <dgm:cxn modelId="{6128B5B9-DF98-4E50-807D-8D7B3205BA3F}" type="presOf" srcId="{944E20CB-7A54-4533-B8A5-3690356CF16E}" destId="{0E80E280-30CF-4C49-9711-119BB4AF57A8}" srcOrd="0" destOrd="3" presId="urn:microsoft.com/office/officeart/2005/8/layout/hList3"/>
    <dgm:cxn modelId="{DE8B5382-53C7-427D-875D-A0E7DBCF5706}" type="presOf" srcId="{89A90971-2DD2-4271-8165-352C05B4EB98}" destId="{FFDFA9BD-E0D7-40E9-AC09-77A216CA024C}" srcOrd="0" destOrd="0" presId="urn:microsoft.com/office/officeart/2005/8/layout/hList3"/>
    <dgm:cxn modelId="{C7B66CAB-BEA1-4BCF-BCD3-8176D5EF2DCF}" srcId="{90638730-A75D-48B6-8FD7-B41D5BA71207}" destId="{B7D52469-1FB2-4533-BEF6-9E58413234CB}" srcOrd="2" destOrd="0" parTransId="{060D1954-762C-4F2F-976F-81C6D86163C9}" sibTransId="{F85FFF0A-3CCD-4FDE-960C-F026A178F049}"/>
    <dgm:cxn modelId="{0B1E0D14-DE63-450B-9881-38DFAF6745F3}" srcId="{90638730-A75D-48B6-8FD7-B41D5BA71207}" destId="{AF567E99-3FEB-4DFB-8B52-D55001CBC346}" srcOrd="0" destOrd="0" parTransId="{94451D7B-F9C3-4564-AACA-CDEA1A63AB55}" sibTransId="{44EEBD54-E074-4076-A54E-9E1CD6C5B506}"/>
    <dgm:cxn modelId="{6725189F-8FEF-4364-8EE3-5236A21F3CC9}" srcId="{B7D52469-1FB2-4533-BEF6-9E58413234CB}" destId="{A46F4763-43C2-4DA8-823B-F72C2DC42615}" srcOrd="1" destOrd="0" parTransId="{43CE6938-935C-408F-9DF0-24B11CF36DA3}" sibTransId="{900A1CB9-9857-4742-BE51-F64B6FCCD014}"/>
    <dgm:cxn modelId="{2D80FEE0-E58D-40DD-A38E-B62CF2BC6BDE}" type="presOf" srcId="{A46F4763-43C2-4DA8-823B-F72C2DC42615}" destId="{0E80E280-30CF-4C49-9711-119BB4AF57A8}" srcOrd="0" destOrd="2" presId="urn:microsoft.com/office/officeart/2005/8/layout/hList3"/>
    <dgm:cxn modelId="{D1823194-B3EB-4B38-873F-692304A97A6B}" srcId="{90638730-A75D-48B6-8FD7-B41D5BA71207}" destId="{FDCB416B-0E0C-40EB-8E3C-25E1B140C9F9}" srcOrd="3" destOrd="0" parTransId="{B1864D22-A523-4A94-8069-729B5C0AFE22}" sibTransId="{F8A7AA6A-79F8-4796-AED0-12FABB733424}"/>
    <dgm:cxn modelId="{35C722F4-4D0E-4C41-A009-652F540B863E}" srcId="{B7D52469-1FB2-4533-BEF6-9E58413234CB}" destId="{A1BC2D96-0197-4DA1-AFC3-375C18CA1278}" srcOrd="0" destOrd="0" parTransId="{81944654-66E8-4FCF-A9D1-183B3CFD156A}" sibTransId="{A11CC35D-9540-462E-B1D6-CECAEA530EBF}"/>
    <dgm:cxn modelId="{B0B5AAC1-6155-4DF7-A35B-6F0A4A013A63}" srcId="{B7D52469-1FB2-4533-BEF6-9E58413234CB}" destId="{944E20CB-7A54-4533-B8A5-3690356CF16E}" srcOrd="2" destOrd="0" parTransId="{91CFC95E-8DCA-431D-AA28-C6D5AF74E24A}" sibTransId="{C78624A8-271F-4E5E-AB79-AB94DC03177E}"/>
    <dgm:cxn modelId="{BB4C06B9-E680-4CCE-8643-886E38895142}" type="presOf" srcId="{15CCC933-DB2C-4E60-9D69-BDE8725836DE}" destId="{EDB5138B-BB2A-4952-9F03-0C82A65AEC66}" srcOrd="0" destOrd="2" presId="urn:microsoft.com/office/officeart/2005/8/layout/hList3"/>
    <dgm:cxn modelId="{457C70E8-CD3F-40E0-A7B5-759642610679}" type="presOf" srcId="{B36793CE-763D-4876-B169-61CAE0D8DF4C}" destId="{7E4D2B63-D750-4A7A-BF1D-3A433EE8E323}" srcOrd="0" destOrd="1" presId="urn:microsoft.com/office/officeart/2005/8/layout/hList3"/>
    <dgm:cxn modelId="{AE646950-1823-44C5-B56A-098AD1881783}" srcId="{FDCB416B-0E0C-40EB-8E3C-25E1B140C9F9}" destId="{1A14B826-F5CF-483C-B58E-D0C6F3AB853B}" srcOrd="0" destOrd="0" parTransId="{9E2CFD5E-D002-4DE4-A217-19A83EE8A542}" sibTransId="{9D84EC83-FE05-487F-BC75-CB838D8998A3}"/>
    <dgm:cxn modelId="{E818C4BA-143C-4849-A17E-D4D5A5EA2CCD}" srcId="{FDCB416B-0E0C-40EB-8E3C-25E1B140C9F9}" destId="{15CCC933-DB2C-4E60-9D69-BDE8725836DE}" srcOrd="1" destOrd="0" parTransId="{45B46E79-AE18-4CD8-9A54-60C7D0D7C0EB}" sibTransId="{8158B1A9-EB3C-4353-99A5-94D97CF50025}"/>
    <dgm:cxn modelId="{A15FD646-2656-4006-A75B-FD431AD665AD}" srcId="{BA1E3B2E-6CFB-43B4-BFA7-106E60C3EA86}" destId="{122DF743-18D3-429A-988A-824E61762634}" srcOrd="1" destOrd="0" parTransId="{D8EDBE4E-095D-4D8B-AED2-598484600E5D}" sibTransId="{0991AC1F-5B7E-4260-AB71-9A8B1F2A85D3}"/>
    <dgm:cxn modelId="{965CD192-449F-4434-A15C-9B4BB49A0611}" type="presOf" srcId="{FDCB416B-0E0C-40EB-8E3C-25E1B140C9F9}" destId="{EDB5138B-BB2A-4952-9F03-0C82A65AEC66}" srcOrd="0" destOrd="0" presId="urn:microsoft.com/office/officeart/2005/8/layout/hList3"/>
    <dgm:cxn modelId="{6080A8F1-7D0E-4EFB-9181-86E8280FFA75}" type="presOf" srcId="{BA1E3B2E-6CFB-43B4-BFA7-106E60C3EA86}" destId="{7E4D2B63-D750-4A7A-BF1D-3A433EE8E323}" srcOrd="0" destOrd="0" presId="urn:microsoft.com/office/officeart/2005/8/layout/hList3"/>
    <dgm:cxn modelId="{889C3129-E37F-4D7E-9D96-E3454B282290}" type="presOf" srcId="{AF567E99-3FEB-4DFB-8B52-D55001CBC346}" destId="{1F898319-BC1A-4C14-B3DB-DE8D35866CBC}" srcOrd="0" destOrd="0" presId="urn:microsoft.com/office/officeart/2005/8/layout/hList3"/>
    <dgm:cxn modelId="{C5BBB3C8-C9EE-417F-B4B1-E2006671D5BF}" type="presOf" srcId="{16DF92F5-4987-4B08-95C7-132027B408B0}" destId="{1F898319-BC1A-4C14-B3DB-DE8D35866CBC}" srcOrd="0" destOrd="1" presId="urn:microsoft.com/office/officeart/2005/8/layout/hList3"/>
    <dgm:cxn modelId="{F575B3A2-5699-450A-B2E6-75454CD2A2DC}" type="presOf" srcId="{90638730-A75D-48B6-8FD7-B41D5BA71207}" destId="{1A6175F3-746C-40B2-826F-458F4086AC9B}" srcOrd="0" destOrd="0" presId="urn:microsoft.com/office/officeart/2005/8/layout/hList3"/>
    <dgm:cxn modelId="{D1547308-6133-4570-A6C4-5CA885238FE1}" srcId="{BA1E3B2E-6CFB-43B4-BFA7-106E60C3EA86}" destId="{B36793CE-763D-4876-B169-61CAE0D8DF4C}" srcOrd="0" destOrd="0" parTransId="{A7D11B71-1FF0-470C-AF8A-AF52D63368F8}" sibTransId="{D07ED8FE-2DB3-4C07-B3B7-085BCCFF0705}"/>
    <dgm:cxn modelId="{863294DC-7515-4F7E-BB79-AD6A781FB61C}" srcId="{89A90971-2DD2-4271-8165-352C05B4EB98}" destId="{90638730-A75D-48B6-8FD7-B41D5BA71207}" srcOrd="0" destOrd="0" parTransId="{C129456E-6EE7-4E5B-AC38-74F7F2475F98}" sibTransId="{071DEA99-4DA1-4770-868B-37641E2D93A7}"/>
    <dgm:cxn modelId="{FDC0A9E3-58A5-41C2-9C01-EF9469E1BA27}" srcId="{AF567E99-3FEB-4DFB-8B52-D55001CBC346}" destId="{16DF92F5-4987-4B08-95C7-132027B408B0}" srcOrd="0" destOrd="0" parTransId="{DE0ADF2F-8DE7-494D-B122-039EE2790A8F}" sibTransId="{7DADB897-65A9-4E8F-881F-1094191E247D}"/>
    <dgm:cxn modelId="{704E7F4C-17CC-4A2E-8BB2-6DB4A41454BB}" type="presOf" srcId="{B7D52469-1FB2-4533-BEF6-9E58413234CB}" destId="{0E80E280-30CF-4C49-9711-119BB4AF57A8}" srcOrd="0" destOrd="0" presId="urn:microsoft.com/office/officeart/2005/8/layout/hList3"/>
    <dgm:cxn modelId="{D5560199-EA3A-4CB0-A75A-AD7C148484AA}" type="presOf" srcId="{1A14B826-F5CF-483C-B58E-D0C6F3AB853B}" destId="{EDB5138B-BB2A-4952-9F03-0C82A65AEC66}" srcOrd="0" destOrd="1" presId="urn:microsoft.com/office/officeart/2005/8/layout/hList3"/>
    <dgm:cxn modelId="{ECA86E83-BE1D-4E02-A39F-DD03E8475449}" type="presOf" srcId="{122DF743-18D3-429A-988A-824E61762634}" destId="{7E4D2B63-D750-4A7A-BF1D-3A433EE8E323}" srcOrd="0" destOrd="2" presId="urn:microsoft.com/office/officeart/2005/8/layout/hList3"/>
    <dgm:cxn modelId="{B9F10DC5-9B47-4B7C-9CC3-798209AF7950}" srcId="{90638730-A75D-48B6-8FD7-B41D5BA71207}" destId="{BA1E3B2E-6CFB-43B4-BFA7-106E60C3EA86}" srcOrd="1" destOrd="0" parTransId="{0693D8D7-B8B4-4B07-AF26-AD4C7ED01483}" sibTransId="{DCE1FEE8-B525-47D6-885A-8827E5CB87B1}"/>
    <dgm:cxn modelId="{8A2E1F5D-DAF9-4337-A5A8-A814A200CBC2}" type="presParOf" srcId="{FFDFA9BD-E0D7-40E9-AC09-77A216CA024C}" destId="{1A6175F3-746C-40B2-826F-458F4086AC9B}" srcOrd="0" destOrd="0" presId="urn:microsoft.com/office/officeart/2005/8/layout/hList3"/>
    <dgm:cxn modelId="{764A2123-096C-40BA-9475-BD5FC7377F4D}" type="presParOf" srcId="{FFDFA9BD-E0D7-40E9-AC09-77A216CA024C}" destId="{62747425-E76D-4E67-90A9-B3A28FAA0DA9}" srcOrd="1" destOrd="0" presId="urn:microsoft.com/office/officeart/2005/8/layout/hList3"/>
    <dgm:cxn modelId="{D395CB32-61B8-4A13-8891-BD1B5D7A75A4}" type="presParOf" srcId="{62747425-E76D-4E67-90A9-B3A28FAA0DA9}" destId="{1F898319-BC1A-4C14-B3DB-DE8D35866CBC}" srcOrd="0" destOrd="0" presId="urn:microsoft.com/office/officeart/2005/8/layout/hList3"/>
    <dgm:cxn modelId="{7E4D6BB5-2876-4977-90EE-3F3A3AFDAA48}" type="presParOf" srcId="{62747425-E76D-4E67-90A9-B3A28FAA0DA9}" destId="{7E4D2B63-D750-4A7A-BF1D-3A433EE8E323}" srcOrd="1" destOrd="0" presId="urn:microsoft.com/office/officeart/2005/8/layout/hList3"/>
    <dgm:cxn modelId="{4E1F0E3D-33BC-4A84-A373-AA81DCCC7A10}" type="presParOf" srcId="{62747425-E76D-4E67-90A9-B3A28FAA0DA9}" destId="{0E80E280-30CF-4C49-9711-119BB4AF57A8}" srcOrd="2" destOrd="0" presId="urn:microsoft.com/office/officeart/2005/8/layout/hList3"/>
    <dgm:cxn modelId="{7A250FF7-8974-4FE1-907C-D3D1752D296B}" type="presParOf" srcId="{62747425-E76D-4E67-90A9-B3A28FAA0DA9}" destId="{EDB5138B-BB2A-4952-9F03-0C82A65AEC66}" srcOrd="3" destOrd="0" presId="urn:microsoft.com/office/officeart/2005/8/layout/hList3"/>
    <dgm:cxn modelId="{8AD4E235-5BFC-4EA4-9689-5BBEBBCF2AF1}" type="presParOf" srcId="{FFDFA9BD-E0D7-40E9-AC09-77A216CA024C}" destId="{5F0144C6-3185-46B4-8919-87E3EE002733}" srcOrd="2" destOrd="0" presId="urn:microsoft.com/office/officeart/2005/8/layout/hList3"/>
  </dgm:cxnLst>
  <dgm:bg/>
  <dgm:whole/>
</dgm:dataModel>
</file>

<file path=ppt/diagrams/data32.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dgm:spPr/>
      <dgm:t>
        <a:bodyPr/>
        <a:lstStyle/>
        <a:p>
          <a:r>
            <a:rPr lang="ru-RU" b="1" dirty="0" smtClean="0"/>
            <a:t>ОБРАЗОВАНИЕ</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9EA3A96F-AF20-4FB3-BE5F-F0B84C898946}" type="presOf" srcId="{DD0E29C1-98B2-45A7-B2D9-F6FFA06837BF}" destId="{C6121627-02A0-403E-93B3-8D53580751A8}" srcOrd="0" destOrd="0" presId="urn:microsoft.com/office/officeart/2005/8/layout/chevron2"/>
    <dgm:cxn modelId="{40C4E248-AE5C-43A0-AB1F-1A2A809197C2}" type="presOf" srcId="{F5F486A7-BA62-424B-B940-06CDA056CC72}" destId="{EC65AD6F-F38B-4792-8899-B0FBCD07A15A}"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0FFC1208-9BDE-4D50-88A8-F2F82D7A7BB0}" type="presOf" srcId="{E292E73A-5152-42F5-B126-327D22B98821}" destId="{964C9F53-3434-4AED-BA4C-EE3E6E1D1580}" srcOrd="0" destOrd="0" presId="urn:microsoft.com/office/officeart/2005/8/layout/chevron2"/>
    <dgm:cxn modelId="{0C30A8AB-8DF1-48F1-98EC-B9C6B6C9B281}" type="presParOf" srcId="{EC65AD6F-F38B-4792-8899-B0FBCD07A15A}" destId="{787FC032-1564-4059-AA45-04C12D4A30FA}" srcOrd="0" destOrd="0" presId="urn:microsoft.com/office/officeart/2005/8/layout/chevron2"/>
    <dgm:cxn modelId="{B6699E2F-C913-4278-BD81-6E3F8B2D4343}" type="presParOf" srcId="{787FC032-1564-4059-AA45-04C12D4A30FA}" destId="{964C9F53-3434-4AED-BA4C-EE3E6E1D1580}" srcOrd="0" destOrd="0" presId="urn:microsoft.com/office/officeart/2005/8/layout/chevron2"/>
    <dgm:cxn modelId="{22DE1FCB-7D3F-43A6-B65B-44BB9A1D769A}" type="presParOf" srcId="{787FC032-1564-4059-AA45-04C12D4A30FA}" destId="{C6121627-02A0-403E-93B3-8D53580751A8}" srcOrd="1" destOrd="0" presId="urn:microsoft.com/office/officeart/2005/8/layout/chevron2"/>
  </dgm:cxnLst>
  <dgm:bg/>
  <dgm:whole/>
</dgm:dataModel>
</file>

<file path=ppt/diagrams/data33.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dgm:spPr/>
      <dgm:t>
        <a:bodyPr/>
        <a:lstStyle/>
        <a:p>
          <a:r>
            <a:rPr lang="ru-RU" b="1" dirty="0" smtClean="0"/>
            <a:t>ОБРАЗОВАНИЕ</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7C4DDBF7-5045-47A4-B47C-2002FBE621AF}" type="presOf" srcId="{DD0E29C1-98B2-45A7-B2D9-F6FFA06837BF}" destId="{C6121627-02A0-403E-93B3-8D53580751A8}" srcOrd="0" destOrd="0" presId="urn:microsoft.com/office/officeart/2005/8/layout/chevron2"/>
    <dgm:cxn modelId="{C09DC4D2-F9F2-4E87-8481-CA7A5D2E67A4}" type="presOf" srcId="{E292E73A-5152-42F5-B126-327D22B98821}" destId="{964C9F53-3434-4AED-BA4C-EE3E6E1D1580}"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CF408030-4ACD-4883-9E3C-3E4E3CF6F19C}" type="presOf" srcId="{F5F486A7-BA62-424B-B940-06CDA056CC72}" destId="{EC65AD6F-F38B-4792-8899-B0FBCD07A15A}" srcOrd="0" destOrd="0" presId="urn:microsoft.com/office/officeart/2005/8/layout/chevron2"/>
    <dgm:cxn modelId="{63D38F29-34F8-4E5D-B5C7-6DCA801B1126}" type="presParOf" srcId="{EC65AD6F-F38B-4792-8899-B0FBCD07A15A}" destId="{787FC032-1564-4059-AA45-04C12D4A30FA}" srcOrd="0" destOrd="0" presId="urn:microsoft.com/office/officeart/2005/8/layout/chevron2"/>
    <dgm:cxn modelId="{2EA6D384-A386-43B4-9970-C8666D35D92E}" type="presParOf" srcId="{787FC032-1564-4059-AA45-04C12D4A30FA}" destId="{964C9F53-3434-4AED-BA4C-EE3E6E1D1580}" srcOrd="0" destOrd="0" presId="urn:microsoft.com/office/officeart/2005/8/layout/chevron2"/>
    <dgm:cxn modelId="{60D741B8-59C0-4ACD-A0FE-077A5589DBA0}" type="presParOf" srcId="{787FC032-1564-4059-AA45-04C12D4A30FA}" destId="{C6121627-02A0-403E-93B3-8D53580751A8}" srcOrd="1" destOrd="0" presId="urn:microsoft.com/office/officeart/2005/8/layout/chevron2"/>
  </dgm:cxnLst>
  <dgm:bg/>
  <dgm:whole/>
</dgm:dataModel>
</file>

<file path=ppt/diagrams/data34.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dgm:spPr/>
      <dgm:t>
        <a:bodyPr/>
        <a:lstStyle/>
        <a:p>
          <a:r>
            <a:rPr lang="ru-RU" b="1" dirty="0" smtClean="0"/>
            <a:t>ОБРАЗОВАНИЕ</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4C32D024-8956-4DB2-B94A-471D670E7278}" type="presOf" srcId="{F5F486A7-BA62-424B-B940-06CDA056CC72}" destId="{EC65AD6F-F38B-4792-8899-B0FBCD07A15A}" srcOrd="0" destOrd="0" presId="urn:microsoft.com/office/officeart/2005/8/layout/chevron2"/>
    <dgm:cxn modelId="{F7271DA4-D992-4830-820C-F7B3D73E8AD2}" type="presOf" srcId="{DD0E29C1-98B2-45A7-B2D9-F6FFA06837BF}" destId="{C6121627-02A0-403E-93B3-8D53580751A8}" srcOrd="0" destOrd="0" presId="urn:microsoft.com/office/officeart/2005/8/layout/chevron2"/>
    <dgm:cxn modelId="{5D79F566-7070-44D3-9ACC-3B68DFA6218C}" type="presOf" srcId="{E292E73A-5152-42F5-B126-327D22B98821}" destId="{964C9F53-3434-4AED-BA4C-EE3E6E1D1580}"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17DA5E2E-090B-44F8-87AE-20FE0AB5E38B}" type="presParOf" srcId="{EC65AD6F-F38B-4792-8899-B0FBCD07A15A}" destId="{787FC032-1564-4059-AA45-04C12D4A30FA}" srcOrd="0" destOrd="0" presId="urn:microsoft.com/office/officeart/2005/8/layout/chevron2"/>
    <dgm:cxn modelId="{384BC68D-AA03-4775-B8C5-4389023DF8E6}" type="presParOf" srcId="{787FC032-1564-4059-AA45-04C12D4A30FA}" destId="{964C9F53-3434-4AED-BA4C-EE3E6E1D1580}" srcOrd="0" destOrd="0" presId="urn:microsoft.com/office/officeart/2005/8/layout/chevron2"/>
    <dgm:cxn modelId="{3E1EC655-66B3-44B2-9549-B1A7B2881A54}" type="presParOf" srcId="{787FC032-1564-4059-AA45-04C12D4A30FA}" destId="{C6121627-02A0-403E-93B3-8D53580751A8}" srcOrd="1" destOrd="0" presId="urn:microsoft.com/office/officeart/2005/8/layout/chevron2"/>
  </dgm:cxnLst>
  <dgm:bg/>
  <dgm:whole/>
</dgm:dataModel>
</file>

<file path=ppt/diagrams/data35.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dgm:spPr/>
      <dgm:t>
        <a:bodyPr/>
        <a:lstStyle/>
        <a:p>
          <a:r>
            <a:rPr lang="ru-RU" b="1" dirty="0" smtClean="0"/>
            <a:t>ОБРАЗОВАНИЕ</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CC218E4A-65F0-4F56-8B8E-934862715C4C}" type="presOf" srcId="{F5F486A7-BA62-424B-B940-06CDA056CC72}" destId="{EC65AD6F-F38B-4792-8899-B0FBCD07A15A}" srcOrd="0" destOrd="0" presId="urn:microsoft.com/office/officeart/2005/8/layout/chevron2"/>
    <dgm:cxn modelId="{221A9315-CE35-4818-A6A0-FBCBCDCDFEEB}" type="presOf" srcId="{DD0E29C1-98B2-45A7-B2D9-F6FFA06837BF}" destId="{C6121627-02A0-403E-93B3-8D53580751A8}" srcOrd="0" destOrd="0" presId="urn:microsoft.com/office/officeart/2005/8/layout/chevron2"/>
    <dgm:cxn modelId="{01177601-065E-4F21-903F-208670E8CCDB}" type="presOf" srcId="{E292E73A-5152-42F5-B126-327D22B98821}" destId="{964C9F53-3434-4AED-BA4C-EE3E6E1D1580}"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884E961E-B51C-4C60-AEEE-034BED313261}" type="presParOf" srcId="{EC65AD6F-F38B-4792-8899-B0FBCD07A15A}" destId="{787FC032-1564-4059-AA45-04C12D4A30FA}" srcOrd="0" destOrd="0" presId="urn:microsoft.com/office/officeart/2005/8/layout/chevron2"/>
    <dgm:cxn modelId="{0E36531C-BA94-45C8-866F-E6FBD15CAF98}" type="presParOf" srcId="{787FC032-1564-4059-AA45-04C12D4A30FA}" destId="{964C9F53-3434-4AED-BA4C-EE3E6E1D1580}" srcOrd="0" destOrd="0" presId="urn:microsoft.com/office/officeart/2005/8/layout/chevron2"/>
    <dgm:cxn modelId="{EAAA0ED2-E08A-47B1-987C-7203A9029D6F}" type="presParOf" srcId="{787FC032-1564-4059-AA45-04C12D4A30FA}" destId="{C6121627-02A0-403E-93B3-8D53580751A8}" srcOrd="1" destOrd="0" presId="urn:microsoft.com/office/officeart/2005/8/layout/chevron2"/>
  </dgm:cxnLst>
  <dgm:bg/>
  <dgm:whole/>
</dgm:dataModel>
</file>

<file path=ppt/diagrams/data36.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DD0E29C1-98B2-45A7-B2D9-F6FFA06837BF}">
      <dgm:prSet phldrT="[Текст]"/>
      <dgm:spPr/>
      <dgm:t>
        <a:bodyPr/>
        <a:lstStyle/>
        <a:p>
          <a:r>
            <a:rPr lang="ru-RU" b="1" dirty="0" smtClean="0"/>
            <a:t>ОБРАЗОВАНИЕ</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9ACE7698-A2CA-4D1B-89B4-B0478DD881EA}" type="presOf" srcId="{E292E73A-5152-42F5-B126-327D22B98821}" destId="{964C9F53-3434-4AED-BA4C-EE3E6E1D1580}" srcOrd="0" destOrd="0" presId="urn:microsoft.com/office/officeart/2005/8/layout/chevron2"/>
    <dgm:cxn modelId="{E1F782E0-196B-464D-AE61-E44844B2D295}" type="presOf" srcId="{DD0E29C1-98B2-45A7-B2D9-F6FFA06837BF}" destId="{C6121627-02A0-403E-93B3-8D53580751A8}" srcOrd="0" destOrd="0" presId="urn:microsoft.com/office/officeart/2005/8/layout/chevron2"/>
    <dgm:cxn modelId="{8D9873C9-779C-4AA5-BDE7-F4C44713FB16}" type="presOf" srcId="{F5F486A7-BA62-424B-B940-06CDA056CC72}" destId="{EC65AD6F-F38B-4792-8899-B0FBCD07A15A}"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1C2FF152-5D19-4848-87AE-2E247D8C0F71}" type="presParOf" srcId="{EC65AD6F-F38B-4792-8899-B0FBCD07A15A}" destId="{787FC032-1564-4059-AA45-04C12D4A30FA}" srcOrd="0" destOrd="0" presId="urn:microsoft.com/office/officeart/2005/8/layout/chevron2"/>
    <dgm:cxn modelId="{612FF52E-903A-4D50-8372-33C2064704A1}" type="presParOf" srcId="{787FC032-1564-4059-AA45-04C12D4A30FA}" destId="{964C9F53-3434-4AED-BA4C-EE3E6E1D1580}" srcOrd="0" destOrd="0" presId="urn:microsoft.com/office/officeart/2005/8/layout/chevron2"/>
    <dgm:cxn modelId="{47753B3E-0006-4EDF-89CE-35444F4B6833}" type="presParOf" srcId="{787FC032-1564-4059-AA45-04C12D4A30FA}" destId="{C6121627-02A0-403E-93B3-8D53580751A8}" srcOrd="1" destOrd="0" presId="urn:microsoft.com/office/officeart/2005/8/layout/chevron2"/>
  </dgm:cxnLst>
  <dgm:bg/>
  <dgm:whole/>
</dgm:dataModel>
</file>

<file path=ppt/diagrams/data37.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dgm:spPr/>
      <dgm:t>
        <a:bodyPr/>
        <a:lstStyle/>
        <a:p>
          <a:r>
            <a:rPr lang="ru-RU" b="1" dirty="0" smtClean="0"/>
            <a:t>ОБРАЗОВАНИЕ</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0D4C9B41-05EF-4851-AE9B-E57447F8FC9D}" type="presOf" srcId="{E292E73A-5152-42F5-B126-327D22B98821}" destId="{964C9F53-3434-4AED-BA4C-EE3E6E1D1580}" srcOrd="0" destOrd="0" presId="urn:microsoft.com/office/officeart/2005/8/layout/chevron2"/>
    <dgm:cxn modelId="{6766A572-CFAA-44B0-8C1B-90F8AEA2AD4F}" type="presOf" srcId="{F5F486A7-BA62-424B-B940-06CDA056CC72}" destId="{EC65AD6F-F38B-4792-8899-B0FBCD07A15A}" srcOrd="0" destOrd="0" presId="urn:microsoft.com/office/officeart/2005/8/layout/chevron2"/>
    <dgm:cxn modelId="{A7963503-3B9E-4E4B-903B-A97F87B46153}" type="presOf" srcId="{DD0E29C1-98B2-45A7-B2D9-F6FFA06837BF}" destId="{C6121627-02A0-403E-93B3-8D53580751A8}"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63E16DCD-56CF-449E-9A73-BDCA27206ABB}" type="presParOf" srcId="{EC65AD6F-F38B-4792-8899-B0FBCD07A15A}" destId="{787FC032-1564-4059-AA45-04C12D4A30FA}" srcOrd="0" destOrd="0" presId="urn:microsoft.com/office/officeart/2005/8/layout/chevron2"/>
    <dgm:cxn modelId="{B7CEA073-AA04-47FD-81FB-A9E38DBE437A}" type="presParOf" srcId="{787FC032-1564-4059-AA45-04C12D4A30FA}" destId="{964C9F53-3434-4AED-BA4C-EE3E6E1D1580}" srcOrd="0" destOrd="0" presId="urn:microsoft.com/office/officeart/2005/8/layout/chevron2"/>
    <dgm:cxn modelId="{4063C490-7556-404E-96D0-A1AD39A214FE}" type="presParOf" srcId="{787FC032-1564-4059-AA45-04C12D4A30FA}" destId="{C6121627-02A0-403E-93B3-8D53580751A8}" srcOrd="1" destOrd="0" presId="urn:microsoft.com/office/officeart/2005/8/layout/chevron2"/>
  </dgm:cxnLst>
  <dgm:bg/>
  <dgm:whole/>
</dgm:dataModel>
</file>

<file path=ppt/diagrams/data38.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dgm:spPr/>
      <dgm:t>
        <a:bodyPr/>
        <a:lstStyle/>
        <a:p>
          <a:r>
            <a:rPr lang="ru-RU" b="1" dirty="0" smtClean="0"/>
            <a:t>СОЦИАЛЬНАЯ ПОЛИТИКА</a:t>
          </a:r>
          <a:endParaRPr lang="ru-RU"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BFBBC6D4-E2EB-4984-B559-9854487049BD}" type="presOf" srcId="{DD0E29C1-98B2-45A7-B2D9-F6FFA06837BF}" destId="{C6121627-02A0-403E-93B3-8D53580751A8}" srcOrd="0" destOrd="0" presId="urn:microsoft.com/office/officeart/2005/8/layout/chevron2"/>
    <dgm:cxn modelId="{C539AFA1-449D-4C5B-8BA6-F44634808070}" type="presOf" srcId="{F5F486A7-BA62-424B-B940-06CDA056CC72}" destId="{EC65AD6F-F38B-4792-8899-B0FBCD07A15A}"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8AB1612A-FFD0-4B77-AB51-78C680342E4E}" type="presOf" srcId="{E292E73A-5152-42F5-B126-327D22B98821}" destId="{964C9F53-3434-4AED-BA4C-EE3E6E1D1580}" srcOrd="0" destOrd="0" presId="urn:microsoft.com/office/officeart/2005/8/layout/chevron2"/>
    <dgm:cxn modelId="{D813681D-10CF-4FD7-B19E-C37886C3A86D}" srcId="{F5F486A7-BA62-424B-B940-06CDA056CC72}" destId="{E292E73A-5152-42F5-B126-327D22B98821}" srcOrd="0" destOrd="0" parTransId="{40C29B15-418B-464B-B3C4-ACC931C2B535}" sibTransId="{5A7A3325-88D4-4F3D-9FDE-01EBABC4CA17}"/>
    <dgm:cxn modelId="{EBBBE581-365E-41F5-AB67-BEF40ADDE8A0}" type="presParOf" srcId="{EC65AD6F-F38B-4792-8899-B0FBCD07A15A}" destId="{787FC032-1564-4059-AA45-04C12D4A30FA}" srcOrd="0" destOrd="0" presId="urn:microsoft.com/office/officeart/2005/8/layout/chevron2"/>
    <dgm:cxn modelId="{97DB2989-25EE-4792-ACA9-0C21A902E8EA}" type="presParOf" srcId="{787FC032-1564-4059-AA45-04C12D4A30FA}" destId="{964C9F53-3434-4AED-BA4C-EE3E6E1D1580}" srcOrd="0" destOrd="0" presId="urn:microsoft.com/office/officeart/2005/8/layout/chevron2"/>
    <dgm:cxn modelId="{B826E150-33BE-4741-85DB-1A2B5E2B6854}" type="presParOf" srcId="{787FC032-1564-4059-AA45-04C12D4A30FA}" destId="{C6121627-02A0-403E-93B3-8D53580751A8}" srcOrd="1" destOrd="0" presId="urn:microsoft.com/office/officeart/2005/8/layout/chevron2"/>
  </dgm:cxnLst>
  <dgm:bg/>
  <dgm:whole/>
</dgm:dataModel>
</file>

<file path=ppt/diagrams/data39.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custT="1"/>
      <dgm:spPr/>
      <dgm:t>
        <a:bodyPr/>
        <a:lstStyle/>
        <a:p>
          <a:r>
            <a:rPr lang="ru-RU" sz="1200" b="1" dirty="0" smtClean="0"/>
            <a:t>КУЛЬТУРА</a:t>
          </a:r>
          <a:endParaRPr lang="ru-RU" sz="1200"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3FC89229-BAB3-48EA-A592-31BC4EC71CD8}" type="presOf" srcId="{F5F486A7-BA62-424B-B940-06CDA056CC72}" destId="{EC65AD6F-F38B-4792-8899-B0FBCD07A15A}"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C6CE4D04-6C5B-4C5E-88DA-3D8BB372F515}" type="presOf" srcId="{E292E73A-5152-42F5-B126-327D22B98821}" destId="{964C9F53-3434-4AED-BA4C-EE3E6E1D1580}" srcOrd="0" destOrd="0" presId="urn:microsoft.com/office/officeart/2005/8/layout/chevron2"/>
    <dgm:cxn modelId="{A1EF28C8-168F-46F6-932F-8BF9BFC18AFF}" type="presOf" srcId="{DD0E29C1-98B2-45A7-B2D9-F6FFA06837BF}" destId="{C6121627-02A0-403E-93B3-8D53580751A8}" srcOrd="0" destOrd="0" presId="urn:microsoft.com/office/officeart/2005/8/layout/chevron2"/>
    <dgm:cxn modelId="{D813681D-10CF-4FD7-B19E-C37886C3A86D}" srcId="{F5F486A7-BA62-424B-B940-06CDA056CC72}" destId="{E292E73A-5152-42F5-B126-327D22B98821}" srcOrd="0" destOrd="0" parTransId="{40C29B15-418B-464B-B3C4-ACC931C2B535}" sibTransId="{5A7A3325-88D4-4F3D-9FDE-01EBABC4CA17}"/>
    <dgm:cxn modelId="{EE2ECF2B-37D8-4B58-92AD-FBBADC39A144}" type="presParOf" srcId="{EC65AD6F-F38B-4792-8899-B0FBCD07A15A}" destId="{787FC032-1564-4059-AA45-04C12D4A30FA}" srcOrd="0" destOrd="0" presId="urn:microsoft.com/office/officeart/2005/8/layout/chevron2"/>
    <dgm:cxn modelId="{39EA279A-5B6A-4D65-BE05-EFCE84012227}" type="presParOf" srcId="{787FC032-1564-4059-AA45-04C12D4A30FA}" destId="{964C9F53-3434-4AED-BA4C-EE3E6E1D1580}" srcOrd="0" destOrd="0" presId="urn:microsoft.com/office/officeart/2005/8/layout/chevron2"/>
    <dgm:cxn modelId="{D895C977-C251-44B1-84D4-5BC9DCE34666}" type="presParOf" srcId="{787FC032-1564-4059-AA45-04C12D4A30FA}" destId="{C6121627-02A0-403E-93B3-8D53580751A8}"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37417E34-B4B7-42BD-9AC8-8B1EEA7EF8A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B4041CAA-ED60-4001-BF7A-68C3CC781588}">
      <dgm:prSet custT="1"/>
      <dgm:spPr/>
      <dgm:t>
        <a:bodyPr/>
        <a:lstStyle/>
        <a:p>
          <a:pPr algn="just" rtl="0">
            <a:lnSpc>
              <a:spcPct val="150000"/>
            </a:lnSpc>
            <a:spcAft>
              <a:spcPts val="0"/>
            </a:spcAft>
          </a:pPr>
          <a:r>
            <a:rPr lang="ru-RU" sz="1600" b="1" dirty="0" smtClean="0">
              <a:latin typeface="+mn-lt"/>
            </a:rPr>
            <a:t>Публичные слушания </a:t>
          </a:r>
          <a:r>
            <a:rPr lang="ru-RU" sz="1600" b="0" dirty="0" smtClean="0">
              <a:latin typeface="+mn-lt"/>
            </a:rPr>
            <a:t>– это возможность граждан влиять на содержание принимаемых муниципальных правовых актов и являются важным средством муниципальной демократии. </a:t>
          </a:r>
          <a:endParaRPr lang="ru-RU" sz="1600" b="0" dirty="0">
            <a:latin typeface="+mn-lt"/>
          </a:endParaRPr>
        </a:p>
      </dgm:t>
    </dgm:pt>
    <dgm:pt modelId="{5DBD0663-B38F-4CCE-B94D-2CC451947B7D}" type="parTrans" cxnId="{097B92A1-1EC6-4738-80F2-949490B2BB68}">
      <dgm:prSet/>
      <dgm:spPr/>
      <dgm:t>
        <a:bodyPr/>
        <a:lstStyle/>
        <a:p>
          <a:endParaRPr lang="ru-RU"/>
        </a:p>
      </dgm:t>
    </dgm:pt>
    <dgm:pt modelId="{9FD44DCC-9C0D-4E76-ACF4-B9D46C38D25E}" type="sibTrans" cxnId="{097B92A1-1EC6-4738-80F2-949490B2BB68}">
      <dgm:prSet/>
      <dgm:spPr/>
      <dgm:t>
        <a:bodyPr/>
        <a:lstStyle/>
        <a:p>
          <a:endParaRPr lang="ru-RU"/>
        </a:p>
      </dgm:t>
    </dgm:pt>
    <dgm:pt modelId="{B6287501-4970-4F52-89B7-62299B52EB9F}" type="pres">
      <dgm:prSet presAssocID="{37417E34-B4B7-42BD-9AC8-8B1EEA7EF8A0}" presName="linear" presStyleCnt="0">
        <dgm:presLayoutVars>
          <dgm:animLvl val="lvl"/>
          <dgm:resizeHandles val="exact"/>
        </dgm:presLayoutVars>
      </dgm:prSet>
      <dgm:spPr/>
      <dgm:t>
        <a:bodyPr/>
        <a:lstStyle/>
        <a:p>
          <a:endParaRPr lang="ru-RU"/>
        </a:p>
      </dgm:t>
    </dgm:pt>
    <dgm:pt modelId="{30E18A07-F2D6-4ABB-905D-B530930AE0FB}" type="pres">
      <dgm:prSet presAssocID="{B4041CAA-ED60-4001-BF7A-68C3CC781588}" presName="parentText" presStyleLbl="node1" presStyleIdx="0" presStyleCnt="1" custScaleY="62081" custLinFactNeighborX="847" custLinFactNeighborY="-25605">
        <dgm:presLayoutVars>
          <dgm:chMax val="0"/>
          <dgm:bulletEnabled val="1"/>
        </dgm:presLayoutVars>
      </dgm:prSet>
      <dgm:spPr/>
      <dgm:t>
        <a:bodyPr/>
        <a:lstStyle/>
        <a:p>
          <a:endParaRPr lang="ru-RU"/>
        </a:p>
      </dgm:t>
    </dgm:pt>
  </dgm:ptLst>
  <dgm:cxnLst>
    <dgm:cxn modelId="{721ECF81-81B3-40DB-81AA-A109C47824E1}" type="presOf" srcId="{B4041CAA-ED60-4001-BF7A-68C3CC781588}" destId="{30E18A07-F2D6-4ABB-905D-B530930AE0FB}" srcOrd="0" destOrd="0" presId="urn:microsoft.com/office/officeart/2005/8/layout/vList2"/>
    <dgm:cxn modelId="{A87F79A3-5274-4F63-977A-7345689E54B2}" type="presOf" srcId="{37417E34-B4B7-42BD-9AC8-8B1EEA7EF8A0}" destId="{B6287501-4970-4F52-89B7-62299B52EB9F}" srcOrd="0" destOrd="0" presId="urn:microsoft.com/office/officeart/2005/8/layout/vList2"/>
    <dgm:cxn modelId="{097B92A1-1EC6-4738-80F2-949490B2BB68}" srcId="{37417E34-B4B7-42BD-9AC8-8B1EEA7EF8A0}" destId="{B4041CAA-ED60-4001-BF7A-68C3CC781588}" srcOrd="0" destOrd="0" parTransId="{5DBD0663-B38F-4CCE-B94D-2CC451947B7D}" sibTransId="{9FD44DCC-9C0D-4E76-ACF4-B9D46C38D25E}"/>
    <dgm:cxn modelId="{45DE5660-1C56-4BCC-8586-7F1A53F45944}" type="presParOf" srcId="{B6287501-4970-4F52-89B7-62299B52EB9F}" destId="{30E18A07-F2D6-4ABB-905D-B530930AE0FB}" srcOrd="0" destOrd="0" presId="urn:microsoft.com/office/officeart/2005/8/layout/vList2"/>
  </dgm:cxnLst>
  <dgm:bg/>
  <dgm:whole/>
</dgm:dataModel>
</file>

<file path=ppt/diagrams/data40.xml><?xml version="1.0" encoding="utf-8"?>
<dgm:dataModel xmlns:dgm="http://schemas.openxmlformats.org/drawingml/2006/diagram" xmlns:a="http://schemas.openxmlformats.org/drawingml/2006/main">
  <dgm:ptLst>
    <dgm:pt modelId="{B2529A1F-7569-41DD-B15E-CCFCD3AEE297}"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ru-RU"/>
        </a:p>
      </dgm:t>
    </dgm:pt>
    <dgm:pt modelId="{5FD4F5DC-EC1A-4F44-A20E-6FA950D130E0}">
      <dgm:prSet/>
      <dgm:spPr/>
      <dgm:t>
        <a:bodyPr/>
        <a:lstStyle/>
        <a:p>
          <a:pPr algn="ctr" rtl="0"/>
          <a:r>
            <a:rPr lang="ru-RU" dirty="0" smtClean="0"/>
            <a:t>Модельные библиотеки — это благоустроенные пространства, оснащенные самым современным оборудованием. В них можно не только взять книгу, но и поработать на компьютере или даже посетить мастер-класс. Все это стало возможным благодаря национальному проекту «Культура».</a:t>
          </a:r>
          <a:endParaRPr lang="ru-RU" dirty="0"/>
        </a:p>
      </dgm:t>
    </dgm:pt>
    <dgm:pt modelId="{9822EA41-9896-4C4B-9230-52D73DFEC3C4}" type="parTrans" cxnId="{B03587EE-2033-44FB-BDCB-75F163A4262D}">
      <dgm:prSet/>
      <dgm:spPr/>
      <dgm:t>
        <a:bodyPr/>
        <a:lstStyle/>
        <a:p>
          <a:endParaRPr lang="ru-RU"/>
        </a:p>
      </dgm:t>
    </dgm:pt>
    <dgm:pt modelId="{46B572F3-2602-43D7-9B49-E6620ECB1072}" type="sibTrans" cxnId="{B03587EE-2033-44FB-BDCB-75F163A4262D}">
      <dgm:prSet/>
      <dgm:spPr/>
      <dgm:t>
        <a:bodyPr/>
        <a:lstStyle/>
        <a:p>
          <a:endParaRPr lang="ru-RU"/>
        </a:p>
      </dgm:t>
    </dgm:pt>
    <dgm:pt modelId="{97DBBB60-91B6-4076-8E2D-690F8E577CBD}" type="pres">
      <dgm:prSet presAssocID="{B2529A1F-7569-41DD-B15E-CCFCD3AEE297}" presName="linear" presStyleCnt="0">
        <dgm:presLayoutVars>
          <dgm:animLvl val="lvl"/>
          <dgm:resizeHandles val="exact"/>
        </dgm:presLayoutVars>
      </dgm:prSet>
      <dgm:spPr/>
      <dgm:t>
        <a:bodyPr/>
        <a:lstStyle/>
        <a:p>
          <a:endParaRPr lang="ru-RU"/>
        </a:p>
      </dgm:t>
    </dgm:pt>
    <dgm:pt modelId="{818F4FD0-6EEF-40E3-9510-C63CCBD003D8}" type="pres">
      <dgm:prSet presAssocID="{5FD4F5DC-EC1A-4F44-A20E-6FA950D130E0}" presName="parentText" presStyleLbl="node1" presStyleIdx="0" presStyleCnt="1">
        <dgm:presLayoutVars>
          <dgm:chMax val="0"/>
          <dgm:bulletEnabled val="1"/>
        </dgm:presLayoutVars>
      </dgm:prSet>
      <dgm:spPr/>
      <dgm:t>
        <a:bodyPr/>
        <a:lstStyle/>
        <a:p>
          <a:endParaRPr lang="ru-RU"/>
        </a:p>
      </dgm:t>
    </dgm:pt>
  </dgm:ptLst>
  <dgm:cxnLst>
    <dgm:cxn modelId="{B03587EE-2033-44FB-BDCB-75F163A4262D}" srcId="{B2529A1F-7569-41DD-B15E-CCFCD3AEE297}" destId="{5FD4F5DC-EC1A-4F44-A20E-6FA950D130E0}" srcOrd="0" destOrd="0" parTransId="{9822EA41-9896-4C4B-9230-52D73DFEC3C4}" sibTransId="{46B572F3-2602-43D7-9B49-E6620ECB1072}"/>
    <dgm:cxn modelId="{8830564E-E7E8-4D38-991E-F9E39DBB5B64}" type="presOf" srcId="{5FD4F5DC-EC1A-4F44-A20E-6FA950D130E0}" destId="{818F4FD0-6EEF-40E3-9510-C63CCBD003D8}" srcOrd="0" destOrd="0" presId="urn:microsoft.com/office/officeart/2005/8/layout/vList2"/>
    <dgm:cxn modelId="{94B8069D-B485-47A4-B15B-5D7A5A191231}" type="presOf" srcId="{B2529A1F-7569-41DD-B15E-CCFCD3AEE297}" destId="{97DBBB60-91B6-4076-8E2D-690F8E577CBD}" srcOrd="0" destOrd="0" presId="urn:microsoft.com/office/officeart/2005/8/layout/vList2"/>
    <dgm:cxn modelId="{0B697541-E1EE-45C0-9DF4-42E710E2F74F}" type="presParOf" srcId="{97DBBB60-91B6-4076-8E2D-690F8E577CBD}" destId="{818F4FD0-6EEF-40E3-9510-C63CCBD003D8}" srcOrd="0" destOrd="0" presId="urn:microsoft.com/office/officeart/2005/8/layout/vList2"/>
  </dgm:cxnLst>
  <dgm:bg/>
  <dgm:whole/>
</dgm:dataModel>
</file>

<file path=ppt/diagrams/data41.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custT="1"/>
      <dgm:spPr/>
      <dgm:t>
        <a:bodyPr/>
        <a:lstStyle/>
        <a:p>
          <a:r>
            <a:rPr lang="ru-RU" sz="1200" b="1" dirty="0" smtClean="0"/>
            <a:t>КУЛЬТУРА</a:t>
          </a:r>
          <a:endParaRPr lang="ru-RU" sz="1200"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B506924F-BC2A-49A2-B897-DD549089A3ED}" type="presOf" srcId="{F5F486A7-BA62-424B-B940-06CDA056CC72}" destId="{EC65AD6F-F38B-4792-8899-B0FBCD07A15A}"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CE361E45-B6C3-4C92-B211-6A0DBB3BE256}" type="presOf" srcId="{DD0E29C1-98B2-45A7-B2D9-F6FFA06837BF}" destId="{C6121627-02A0-403E-93B3-8D53580751A8}" srcOrd="0" destOrd="0" presId="urn:microsoft.com/office/officeart/2005/8/layout/chevron2"/>
    <dgm:cxn modelId="{6BDC6250-789A-42CF-B68B-F75F08B79558}" type="presOf" srcId="{E292E73A-5152-42F5-B126-327D22B98821}" destId="{964C9F53-3434-4AED-BA4C-EE3E6E1D1580}" srcOrd="0" destOrd="0" presId="urn:microsoft.com/office/officeart/2005/8/layout/chevron2"/>
    <dgm:cxn modelId="{7CAF0D84-EDD8-4B14-91C6-252FB0C83A42}" type="presParOf" srcId="{EC65AD6F-F38B-4792-8899-B0FBCD07A15A}" destId="{787FC032-1564-4059-AA45-04C12D4A30FA}" srcOrd="0" destOrd="0" presId="urn:microsoft.com/office/officeart/2005/8/layout/chevron2"/>
    <dgm:cxn modelId="{2624F8FB-5F59-49FA-843D-84356FD4CC6B}" type="presParOf" srcId="{787FC032-1564-4059-AA45-04C12D4A30FA}" destId="{964C9F53-3434-4AED-BA4C-EE3E6E1D1580}" srcOrd="0" destOrd="0" presId="urn:microsoft.com/office/officeart/2005/8/layout/chevron2"/>
    <dgm:cxn modelId="{9A7D0E8C-C014-4092-A07D-8A17F203DDE6}" type="presParOf" srcId="{787FC032-1564-4059-AA45-04C12D4A30FA}" destId="{C6121627-02A0-403E-93B3-8D53580751A8}" srcOrd="1" destOrd="0" presId="urn:microsoft.com/office/officeart/2005/8/layout/chevron2"/>
  </dgm:cxnLst>
  <dgm:bg/>
  <dgm:whole/>
</dgm:dataModel>
</file>

<file path=ppt/diagrams/data42.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40C29B15-418B-464B-B3C4-ACC931C2B535}" type="parTrans" cxnId="{D813681D-10CF-4FD7-B19E-C37886C3A86D}">
      <dgm:prSet/>
      <dgm:spPr/>
      <dgm:t>
        <a:bodyPr/>
        <a:lstStyle/>
        <a:p>
          <a:endParaRPr lang="ru-RU"/>
        </a:p>
      </dgm:t>
    </dgm:pt>
    <dgm:pt modelId="{5A7A3325-88D4-4F3D-9FDE-01EBABC4CA17}" type="sibTrans" cxnId="{D813681D-10CF-4FD7-B19E-C37886C3A86D}">
      <dgm:prSet/>
      <dgm:spPr/>
      <dgm:t>
        <a:bodyPr/>
        <a:lstStyle/>
        <a:p>
          <a:endParaRPr lang="ru-RU"/>
        </a:p>
      </dgm:t>
    </dgm:pt>
    <dgm:pt modelId="{DD0E29C1-98B2-45A7-B2D9-F6FFA06837BF}">
      <dgm:prSet phldrT="[Текст]" custT="1"/>
      <dgm:spPr/>
      <dgm:t>
        <a:bodyPr/>
        <a:lstStyle/>
        <a:p>
          <a:r>
            <a:rPr lang="ru-RU" sz="1200" b="1" dirty="0" smtClean="0"/>
            <a:t>ДОРОГИ</a:t>
          </a:r>
          <a:endParaRPr lang="ru-RU" sz="1200" b="1" dirty="0"/>
        </a:p>
      </dgm:t>
    </dgm:pt>
    <dgm:pt modelId="{0A453E3F-3A87-40C2-8951-E1434CE75755}" type="parTrans" cxnId="{0CBB187C-F4BA-4A5D-9E75-3F9078611402}">
      <dgm:prSet/>
      <dgm:spPr/>
      <dgm:t>
        <a:bodyPr/>
        <a:lstStyle/>
        <a:p>
          <a:endParaRPr lang="ru-RU"/>
        </a:p>
      </dgm:t>
    </dgm:pt>
    <dgm:pt modelId="{601CD5AD-0A14-408D-939F-76BDB2ECA287}" type="sibTrans" cxnId="{0CBB187C-F4BA-4A5D-9E75-3F9078611402}">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52CD5C85-BE0F-4033-B7CC-2EA0B67AD83E}" type="presOf" srcId="{DD0E29C1-98B2-45A7-B2D9-F6FFA06837BF}" destId="{C6121627-02A0-403E-93B3-8D53580751A8}" srcOrd="0" destOrd="0" presId="urn:microsoft.com/office/officeart/2005/8/layout/chevron2"/>
    <dgm:cxn modelId="{D8B30A6B-2D10-4396-ACCA-96480A805627}" type="presOf" srcId="{E292E73A-5152-42F5-B126-327D22B98821}" destId="{964C9F53-3434-4AED-BA4C-EE3E6E1D1580}" srcOrd="0" destOrd="0" presId="urn:microsoft.com/office/officeart/2005/8/layout/chevron2"/>
    <dgm:cxn modelId="{0CBB187C-F4BA-4A5D-9E75-3F9078611402}" srcId="{E292E73A-5152-42F5-B126-327D22B98821}" destId="{DD0E29C1-98B2-45A7-B2D9-F6FFA06837BF}" srcOrd="0" destOrd="0" parTransId="{0A453E3F-3A87-40C2-8951-E1434CE75755}" sibTransId="{601CD5AD-0A14-408D-939F-76BDB2ECA287}"/>
    <dgm:cxn modelId="{D813681D-10CF-4FD7-B19E-C37886C3A86D}" srcId="{F5F486A7-BA62-424B-B940-06CDA056CC72}" destId="{E292E73A-5152-42F5-B126-327D22B98821}" srcOrd="0" destOrd="0" parTransId="{40C29B15-418B-464B-B3C4-ACC931C2B535}" sibTransId="{5A7A3325-88D4-4F3D-9FDE-01EBABC4CA17}"/>
    <dgm:cxn modelId="{8DF265AE-2A97-49A7-8BDA-CD8D2DB35B15}" type="presOf" srcId="{F5F486A7-BA62-424B-B940-06CDA056CC72}" destId="{EC65AD6F-F38B-4792-8899-B0FBCD07A15A}" srcOrd="0" destOrd="0" presId="urn:microsoft.com/office/officeart/2005/8/layout/chevron2"/>
    <dgm:cxn modelId="{C481F6EE-FDC5-45C9-933C-0A340BF25F1E}" type="presParOf" srcId="{EC65AD6F-F38B-4792-8899-B0FBCD07A15A}" destId="{787FC032-1564-4059-AA45-04C12D4A30FA}" srcOrd="0" destOrd="0" presId="urn:microsoft.com/office/officeart/2005/8/layout/chevron2"/>
    <dgm:cxn modelId="{26C6B341-D7ED-4ABA-858E-9BBD63ED9E57}" type="presParOf" srcId="{787FC032-1564-4059-AA45-04C12D4A30FA}" destId="{964C9F53-3434-4AED-BA4C-EE3E6E1D1580}" srcOrd="0" destOrd="0" presId="urn:microsoft.com/office/officeart/2005/8/layout/chevron2"/>
    <dgm:cxn modelId="{852BBCF8-1A15-49CB-BAA3-495DFDF9BD29}" type="presParOf" srcId="{787FC032-1564-4059-AA45-04C12D4A30FA}" destId="{C6121627-02A0-403E-93B3-8D53580751A8}" srcOrd="1" destOrd="0" presId="urn:microsoft.com/office/officeart/2005/8/layout/chevron2"/>
  </dgm:cxnLst>
  <dgm:bg/>
  <dgm:whole/>
</dgm:dataModel>
</file>

<file path=ppt/diagrams/data43.xml><?xml version="1.0" encoding="utf-8"?>
<dgm:dataModel xmlns:dgm="http://schemas.openxmlformats.org/drawingml/2006/diagram" xmlns:a="http://schemas.openxmlformats.org/drawingml/2006/main">
  <dgm:ptLst>
    <dgm:pt modelId="{95A0E79D-CBC6-476C-BBA2-4A1329D5E6D2}"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ru-RU"/>
        </a:p>
      </dgm:t>
    </dgm:pt>
    <dgm:pt modelId="{8312C4F7-9545-4697-8510-EECABF343903}">
      <dgm:prSet/>
      <dgm:spPr/>
      <dgm:t>
        <a:bodyPr/>
        <a:lstStyle/>
        <a:p>
          <a:pPr algn="ctr" rtl="0"/>
          <a:r>
            <a:rPr lang="ru-RU" dirty="0" smtClean="0"/>
            <a:t>Бюджет муниципального образования «</a:t>
          </a:r>
          <a:r>
            <a:rPr lang="ru-RU" dirty="0" err="1" smtClean="0"/>
            <a:t>Касторенский</a:t>
          </a:r>
          <a:r>
            <a:rPr lang="ru-RU" dirty="0" smtClean="0"/>
            <a:t> муниципальный район» Курской области  является программно-ориентированным. Расходование средств осуществляется на основании 25 утвержденных муниципальных программ. Каждая муниципальная программа увязывает бюджетные ассигнования с результатами их использования для достижения заявленных целей. Таким образом, программный бюджет призван повысить качество формирования и исполнения главного финансового документа.</a:t>
          </a:r>
          <a:endParaRPr lang="ru-RU" dirty="0"/>
        </a:p>
      </dgm:t>
    </dgm:pt>
    <dgm:pt modelId="{2ACF883D-0748-4F25-8775-7EEA4DD2E74D}" type="parTrans" cxnId="{087FB579-CD6F-41E7-9850-FDE50F394F3B}">
      <dgm:prSet/>
      <dgm:spPr/>
      <dgm:t>
        <a:bodyPr/>
        <a:lstStyle/>
        <a:p>
          <a:endParaRPr lang="ru-RU"/>
        </a:p>
      </dgm:t>
    </dgm:pt>
    <dgm:pt modelId="{B34730C6-6295-4BB4-8085-12449C82BEF4}" type="sibTrans" cxnId="{087FB579-CD6F-41E7-9850-FDE50F394F3B}">
      <dgm:prSet/>
      <dgm:spPr/>
      <dgm:t>
        <a:bodyPr/>
        <a:lstStyle/>
        <a:p>
          <a:endParaRPr lang="ru-RU"/>
        </a:p>
      </dgm:t>
    </dgm:pt>
    <dgm:pt modelId="{2D4A40D3-DE46-4E3F-B8FE-185EFA6E1E1C}" type="pres">
      <dgm:prSet presAssocID="{95A0E79D-CBC6-476C-BBA2-4A1329D5E6D2}" presName="linear" presStyleCnt="0">
        <dgm:presLayoutVars>
          <dgm:animLvl val="lvl"/>
          <dgm:resizeHandles val="exact"/>
        </dgm:presLayoutVars>
      </dgm:prSet>
      <dgm:spPr/>
      <dgm:t>
        <a:bodyPr/>
        <a:lstStyle/>
        <a:p>
          <a:endParaRPr lang="ru-RU"/>
        </a:p>
      </dgm:t>
    </dgm:pt>
    <dgm:pt modelId="{FFF62107-2A49-4836-BCBD-9730FA73347D}" type="pres">
      <dgm:prSet presAssocID="{8312C4F7-9545-4697-8510-EECABF343903}" presName="parentText" presStyleLbl="node1" presStyleIdx="0" presStyleCnt="1">
        <dgm:presLayoutVars>
          <dgm:chMax val="0"/>
          <dgm:bulletEnabled val="1"/>
        </dgm:presLayoutVars>
      </dgm:prSet>
      <dgm:spPr/>
      <dgm:t>
        <a:bodyPr/>
        <a:lstStyle/>
        <a:p>
          <a:endParaRPr lang="ru-RU"/>
        </a:p>
      </dgm:t>
    </dgm:pt>
  </dgm:ptLst>
  <dgm:cxnLst>
    <dgm:cxn modelId="{988FE313-CEB3-4BA5-AF1D-120229E1134A}" type="presOf" srcId="{8312C4F7-9545-4697-8510-EECABF343903}" destId="{FFF62107-2A49-4836-BCBD-9730FA73347D}" srcOrd="0" destOrd="0" presId="urn:microsoft.com/office/officeart/2005/8/layout/vList2"/>
    <dgm:cxn modelId="{087FB579-CD6F-41E7-9850-FDE50F394F3B}" srcId="{95A0E79D-CBC6-476C-BBA2-4A1329D5E6D2}" destId="{8312C4F7-9545-4697-8510-EECABF343903}" srcOrd="0" destOrd="0" parTransId="{2ACF883D-0748-4F25-8775-7EEA4DD2E74D}" sibTransId="{B34730C6-6295-4BB4-8085-12449C82BEF4}"/>
    <dgm:cxn modelId="{BCF023E3-AEDD-4CA8-AAC7-6497C724A39A}" type="presOf" srcId="{95A0E79D-CBC6-476C-BBA2-4A1329D5E6D2}" destId="{2D4A40D3-DE46-4E3F-B8FE-185EFA6E1E1C}" srcOrd="0" destOrd="0" presId="urn:microsoft.com/office/officeart/2005/8/layout/vList2"/>
    <dgm:cxn modelId="{D39E6F1E-FC0E-485D-BF64-03C1B6CE7BE8}" type="presParOf" srcId="{2D4A40D3-DE46-4E3F-B8FE-185EFA6E1E1C}" destId="{FFF62107-2A49-4836-BCBD-9730FA73347D}" srcOrd="0" destOrd="0" presId="urn:microsoft.com/office/officeart/2005/8/layout/vList2"/>
  </dgm:cxnLst>
  <dgm:bg/>
  <dgm:whole/>
</dgm:dataModel>
</file>

<file path=ppt/diagrams/data44.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Расходы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1BE14408-C052-4187-A6FD-FF092643B820}" type="presOf" srcId="{F5F486A7-BA62-424B-B940-06CDA056CC72}" destId="{EC65AD6F-F38B-4792-8899-B0FBCD07A15A}" srcOrd="0" destOrd="0" presId="urn:microsoft.com/office/officeart/2005/8/layout/chevron2"/>
    <dgm:cxn modelId="{EB5611EB-ED39-4624-8459-506211B54FE5}" type="presOf" srcId="{1CD97ECD-7BEE-4F8D-A103-19B1DCDE34E6}" destId="{C6121627-02A0-403E-93B3-8D53580751A8}" srcOrd="0" destOrd="0" presId="urn:microsoft.com/office/officeart/2005/8/layout/chevron2"/>
    <dgm:cxn modelId="{C4AB24D3-7682-43DD-9BB8-8CB5CB313BEF}" type="presOf" srcId="{E292E73A-5152-42F5-B126-327D22B98821}" destId="{964C9F53-3434-4AED-BA4C-EE3E6E1D1580}"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D813681D-10CF-4FD7-B19E-C37886C3A86D}" srcId="{F5F486A7-BA62-424B-B940-06CDA056CC72}" destId="{E292E73A-5152-42F5-B126-327D22B98821}" srcOrd="0" destOrd="0" parTransId="{40C29B15-418B-464B-B3C4-ACC931C2B535}" sibTransId="{5A7A3325-88D4-4F3D-9FDE-01EBABC4CA17}"/>
    <dgm:cxn modelId="{2A9A609B-2C96-4EA4-AFCE-B96C6FDF04B9}" type="presParOf" srcId="{EC65AD6F-F38B-4792-8899-B0FBCD07A15A}" destId="{787FC032-1564-4059-AA45-04C12D4A30FA}" srcOrd="0" destOrd="0" presId="urn:microsoft.com/office/officeart/2005/8/layout/chevron2"/>
    <dgm:cxn modelId="{2305DA1C-9066-421C-B6B9-4671C6EB9608}" type="presParOf" srcId="{787FC032-1564-4059-AA45-04C12D4A30FA}" destId="{964C9F53-3434-4AED-BA4C-EE3E6E1D1580}" srcOrd="0" destOrd="0" presId="urn:microsoft.com/office/officeart/2005/8/layout/chevron2"/>
    <dgm:cxn modelId="{3E28F60E-DCE0-408A-B3F2-DE8D19278B07}" type="presParOf" srcId="{787FC032-1564-4059-AA45-04C12D4A30FA}" destId="{C6121627-02A0-403E-93B3-8D53580751A8}" srcOrd="1" destOrd="0" presId="urn:microsoft.com/office/officeart/2005/8/layout/chevron2"/>
  </dgm:cxnLst>
  <dgm:bg/>
  <dgm:whole/>
</dgm:dataModel>
</file>

<file path=ppt/diagrams/data45.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Расходы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3F4C98FF-9BF1-4026-8463-64C66B843306}" type="presOf" srcId="{E292E73A-5152-42F5-B126-327D22B98821}" destId="{964C9F53-3434-4AED-BA4C-EE3E6E1D1580}" srcOrd="0" destOrd="0" presId="urn:microsoft.com/office/officeart/2005/8/layout/chevron2"/>
    <dgm:cxn modelId="{71FB307D-AAD5-4928-811E-FBB9F5899FFF}" type="presOf" srcId="{F5F486A7-BA62-424B-B940-06CDA056CC72}" destId="{EC65AD6F-F38B-4792-8899-B0FBCD07A15A}" srcOrd="0" destOrd="0" presId="urn:microsoft.com/office/officeart/2005/8/layout/chevron2"/>
    <dgm:cxn modelId="{577E6223-6E4B-4623-ACB5-7B9346EB74D5}" type="presOf" srcId="{1CD97ECD-7BEE-4F8D-A103-19B1DCDE34E6}" destId="{C6121627-02A0-403E-93B3-8D53580751A8}"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D813681D-10CF-4FD7-B19E-C37886C3A86D}" srcId="{F5F486A7-BA62-424B-B940-06CDA056CC72}" destId="{E292E73A-5152-42F5-B126-327D22B98821}" srcOrd="0" destOrd="0" parTransId="{40C29B15-418B-464B-B3C4-ACC931C2B535}" sibTransId="{5A7A3325-88D4-4F3D-9FDE-01EBABC4CA17}"/>
    <dgm:cxn modelId="{4B6FDE6B-2D70-49EE-B23A-6B4813D46F1A}" type="presParOf" srcId="{EC65AD6F-F38B-4792-8899-B0FBCD07A15A}" destId="{787FC032-1564-4059-AA45-04C12D4A30FA}" srcOrd="0" destOrd="0" presId="urn:microsoft.com/office/officeart/2005/8/layout/chevron2"/>
    <dgm:cxn modelId="{FDA3BD64-00D1-4A73-B06D-1D8475F55DF3}" type="presParOf" srcId="{787FC032-1564-4059-AA45-04C12D4A30FA}" destId="{964C9F53-3434-4AED-BA4C-EE3E6E1D1580}" srcOrd="0" destOrd="0" presId="urn:microsoft.com/office/officeart/2005/8/layout/chevron2"/>
    <dgm:cxn modelId="{7169FD8C-4C74-461B-88B7-235F88C66410}" type="presParOf" srcId="{787FC032-1564-4059-AA45-04C12D4A30FA}" destId="{C6121627-02A0-403E-93B3-8D53580751A8}" srcOrd="1" destOrd="0" presId="urn:microsoft.com/office/officeart/2005/8/layout/chevron2"/>
  </dgm:cxnLst>
  <dgm:bg/>
  <dgm:whole/>
</dgm:dataModel>
</file>

<file path=ppt/diagrams/data46.xml><?xml version="1.0" encoding="utf-8"?>
<dgm:dataModel xmlns:dgm="http://schemas.openxmlformats.org/drawingml/2006/diagram" xmlns:a="http://schemas.openxmlformats.org/drawingml/2006/main">
  <dgm:ptLst>
    <dgm:pt modelId="{F5F486A7-BA62-424B-B940-06CDA056CC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E292E73A-5152-42F5-B126-327D22B98821}">
      <dgm:prSet phldrT="[Текст]"/>
      <dgm:spPr/>
      <dgm:t>
        <a:bodyPr/>
        <a:lstStyle/>
        <a:p>
          <a:endParaRPr lang="ru-RU" dirty="0"/>
        </a:p>
      </dgm:t>
    </dgm:pt>
    <dgm:pt modelId="{5A7A3325-88D4-4F3D-9FDE-01EBABC4CA17}" type="sibTrans" cxnId="{D813681D-10CF-4FD7-B19E-C37886C3A86D}">
      <dgm:prSet/>
      <dgm:spPr/>
      <dgm:t>
        <a:bodyPr/>
        <a:lstStyle/>
        <a:p>
          <a:endParaRPr lang="ru-RU"/>
        </a:p>
      </dgm:t>
    </dgm:pt>
    <dgm:pt modelId="{40C29B15-418B-464B-B3C4-ACC931C2B535}" type="parTrans" cxnId="{D813681D-10CF-4FD7-B19E-C37886C3A86D}">
      <dgm:prSet/>
      <dgm:spPr/>
      <dgm:t>
        <a:bodyPr/>
        <a:lstStyle/>
        <a:p>
          <a:endParaRPr lang="ru-RU"/>
        </a:p>
      </dgm:t>
    </dgm:pt>
    <dgm:pt modelId="{1CD97ECD-7BEE-4F8D-A103-19B1DCDE34E6}">
      <dgm:prSet/>
      <dgm:spPr/>
      <dgm:t>
        <a:bodyPr/>
        <a:lstStyle/>
        <a:p>
          <a:pPr rtl="0"/>
          <a:r>
            <a:rPr kumimoji="0" lang="ru-RU" b="1" i="0" u="none" strike="noStrike" cap="none" spc="0" normalizeH="0" baseline="0" noProof="0" dirty="0" smtClean="0">
              <a:ln>
                <a:noFill/>
              </a:ln>
              <a:solidFill>
                <a:srgbClr val="1D7587"/>
              </a:solidFill>
              <a:effectLst/>
              <a:uLnTx/>
              <a:uFillTx/>
              <a:latin typeface="Arial" pitchFamily="34" charset="0"/>
              <a:ea typeface="+mj-ea"/>
              <a:cs typeface="Arial" pitchFamily="34" charset="0"/>
            </a:rPr>
            <a:t>Расходы</a:t>
          </a:r>
        </a:p>
      </dgm:t>
    </dgm:pt>
    <dgm:pt modelId="{C321AD31-ADF6-4958-B471-44BCBA874920}" type="parTrans" cxnId="{702C83DC-2C9D-413E-BCCC-F88965962897}">
      <dgm:prSet/>
      <dgm:spPr/>
      <dgm:t>
        <a:bodyPr/>
        <a:lstStyle/>
        <a:p>
          <a:endParaRPr lang="ru-RU"/>
        </a:p>
      </dgm:t>
    </dgm:pt>
    <dgm:pt modelId="{F97B9460-48B6-4D00-9667-4927FF543AF8}" type="sibTrans" cxnId="{702C83DC-2C9D-413E-BCCC-F88965962897}">
      <dgm:prSet/>
      <dgm:spPr/>
      <dgm:t>
        <a:bodyPr/>
        <a:lstStyle/>
        <a:p>
          <a:endParaRPr lang="ru-RU"/>
        </a:p>
      </dgm:t>
    </dgm:pt>
    <dgm:pt modelId="{EC65AD6F-F38B-4792-8899-B0FBCD07A15A}" type="pres">
      <dgm:prSet presAssocID="{F5F486A7-BA62-424B-B940-06CDA056CC72}" presName="linearFlow" presStyleCnt="0">
        <dgm:presLayoutVars>
          <dgm:dir/>
          <dgm:animLvl val="lvl"/>
          <dgm:resizeHandles val="exact"/>
        </dgm:presLayoutVars>
      </dgm:prSet>
      <dgm:spPr/>
      <dgm:t>
        <a:bodyPr/>
        <a:lstStyle/>
        <a:p>
          <a:endParaRPr lang="ru-RU"/>
        </a:p>
      </dgm:t>
    </dgm:pt>
    <dgm:pt modelId="{787FC032-1564-4059-AA45-04C12D4A30FA}" type="pres">
      <dgm:prSet presAssocID="{E292E73A-5152-42F5-B126-327D22B98821}" presName="composite" presStyleCnt="0"/>
      <dgm:spPr/>
    </dgm:pt>
    <dgm:pt modelId="{964C9F53-3434-4AED-BA4C-EE3E6E1D1580}" type="pres">
      <dgm:prSet presAssocID="{E292E73A-5152-42F5-B126-327D22B98821}" presName="parentText" presStyleLbl="alignNode1" presStyleIdx="0" presStyleCnt="1">
        <dgm:presLayoutVars>
          <dgm:chMax val="1"/>
          <dgm:bulletEnabled val="1"/>
        </dgm:presLayoutVars>
      </dgm:prSet>
      <dgm:spPr/>
      <dgm:t>
        <a:bodyPr/>
        <a:lstStyle/>
        <a:p>
          <a:endParaRPr lang="ru-RU"/>
        </a:p>
      </dgm:t>
    </dgm:pt>
    <dgm:pt modelId="{C6121627-02A0-403E-93B3-8D53580751A8}" type="pres">
      <dgm:prSet presAssocID="{E292E73A-5152-42F5-B126-327D22B98821}" presName="descendantText" presStyleLbl="alignAcc1" presStyleIdx="0" presStyleCnt="1">
        <dgm:presLayoutVars>
          <dgm:bulletEnabled val="1"/>
        </dgm:presLayoutVars>
      </dgm:prSet>
      <dgm:spPr/>
      <dgm:t>
        <a:bodyPr/>
        <a:lstStyle/>
        <a:p>
          <a:endParaRPr lang="ru-RU"/>
        </a:p>
      </dgm:t>
    </dgm:pt>
  </dgm:ptLst>
  <dgm:cxnLst>
    <dgm:cxn modelId="{96EC3B43-2305-4A44-AFB1-A21E1C62E555}" type="presOf" srcId="{F5F486A7-BA62-424B-B940-06CDA056CC72}" destId="{EC65AD6F-F38B-4792-8899-B0FBCD07A15A}" srcOrd="0" destOrd="0" presId="urn:microsoft.com/office/officeart/2005/8/layout/chevron2"/>
    <dgm:cxn modelId="{EEFE7BA6-2ABB-4FDB-8905-B50D412B7CBA}" type="presOf" srcId="{E292E73A-5152-42F5-B126-327D22B98821}" destId="{964C9F53-3434-4AED-BA4C-EE3E6E1D1580}" srcOrd="0" destOrd="0" presId="urn:microsoft.com/office/officeart/2005/8/layout/chevron2"/>
    <dgm:cxn modelId="{5B76D3B1-6490-4D82-8CF8-E84ED0531387}" type="presOf" srcId="{1CD97ECD-7BEE-4F8D-A103-19B1DCDE34E6}" destId="{C6121627-02A0-403E-93B3-8D53580751A8}" srcOrd="0" destOrd="0" presId="urn:microsoft.com/office/officeart/2005/8/layout/chevron2"/>
    <dgm:cxn modelId="{702C83DC-2C9D-413E-BCCC-F88965962897}" srcId="{E292E73A-5152-42F5-B126-327D22B98821}" destId="{1CD97ECD-7BEE-4F8D-A103-19B1DCDE34E6}" srcOrd="0" destOrd="0" parTransId="{C321AD31-ADF6-4958-B471-44BCBA874920}" sibTransId="{F97B9460-48B6-4D00-9667-4927FF543AF8}"/>
    <dgm:cxn modelId="{D813681D-10CF-4FD7-B19E-C37886C3A86D}" srcId="{F5F486A7-BA62-424B-B940-06CDA056CC72}" destId="{E292E73A-5152-42F5-B126-327D22B98821}" srcOrd="0" destOrd="0" parTransId="{40C29B15-418B-464B-B3C4-ACC931C2B535}" sibTransId="{5A7A3325-88D4-4F3D-9FDE-01EBABC4CA17}"/>
    <dgm:cxn modelId="{D6E441AD-7459-489F-AD1C-887BE94DF29F}" type="presParOf" srcId="{EC65AD6F-F38B-4792-8899-B0FBCD07A15A}" destId="{787FC032-1564-4059-AA45-04C12D4A30FA}" srcOrd="0" destOrd="0" presId="urn:microsoft.com/office/officeart/2005/8/layout/chevron2"/>
    <dgm:cxn modelId="{C1A00E18-0F91-4794-8AE7-178491BECA91}" type="presParOf" srcId="{787FC032-1564-4059-AA45-04C12D4A30FA}" destId="{964C9F53-3434-4AED-BA4C-EE3E6E1D1580}" srcOrd="0" destOrd="0" presId="urn:microsoft.com/office/officeart/2005/8/layout/chevron2"/>
    <dgm:cxn modelId="{74202F00-D5B1-4DEE-8193-EE667BEDC635}" type="presParOf" srcId="{787FC032-1564-4059-AA45-04C12D4A30FA}" destId="{C6121627-02A0-403E-93B3-8D53580751A8}" srcOrd="1" destOrd="0" presId="urn:microsoft.com/office/officeart/2005/8/layout/chevron2"/>
  </dgm:cxnLst>
  <dgm:bg/>
  <dgm:whole/>
</dgm:dataModel>
</file>

<file path=ppt/diagrams/data47.xml><?xml version="1.0" encoding="utf-8"?>
<dgm:dataModel xmlns:dgm="http://schemas.openxmlformats.org/drawingml/2006/diagram" xmlns:a="http://schemas.openxmlformats.org/drawingml/2006/main">
  <dgm:ptLst>
    <dgm:pt modelId="{159C9AF3-CD7B-4A7D-B021-331C1B19CB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C73AB8-028B-47EE-9E8E-63BF25D6CC75}">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2000" dirty="0" smtClean="0"/>
            <a:t>Муниципальный долг</a:t>
          </a:r>
          <a:endParaRPr lang="ru-RU" sz="2000" dirty="0"/>
        </a:p>
      </dgm:t>
    </dgm:pt>
    <dgm:pt modelId="{B69D3998-5341-4E5E-81AA-AC0510F26B7B}" type="parTrans" cxnId="{4D3034EF-FA26-4207-AEDA-2D752406B98E}">
      <dgm:prSet/>
      <dgm:spPr/>
      <dgm:t>
        <a:bodyPr/>
        <a:lstStyle/>
        <a:p>
          <a:endParaRPr lang="ru-RU"/>
        </a:p>
      </dgm:t>
    </dgm:pt>
    <dgm:pt modelId="{033FF6EA-D94B-4E2F-8242-BBBCA1A850F7}" type="sibTrans" cxnId="{4D3034EF-FA26-4207-AEDA-2D752406B98E}">
      <dgm:prSet/>
      <dgm:spPr/>
      <dgm:t>
        <a:bodyPr/>
        <a:lstStyle/>
        <a:p>
          <a:endParaRPr lang="ru-RU"/>
        </a:p>
      </dgm:t>
    </dgm:pt>
    <dgm:pt modelId="{E39CE90E-17A0-408F-A5F4-0F5CC9121EFC}" type="pres">
      <dgm:prSet presAssocID="{159C9AF3-CD7B-4A7D-B021-331C1B19CBE7}" presName="linear" presStyleCnt="0">
        <dgm:presLayoutVars>
          <dgm:animLvl val="lvl"/>
          <dgm:resizeHandles val="exact"/>
        </dgm:presLayoutVars>
      </dgm:prSet>
      <dgm:spPr/>
      <dgm:t>
        <a:bodyPr/>
        <a:lstStyle/>
        <a:p>
          <a:endParaRPr lang="ru-RU"/>
        </a:p>
      </dgm:t>
    </dgm:pt>
    <dgm:pt modelId="{CE1BD5C6-B751-4176-85BC-8F156AAA7B4A}" type="pres">
      <dgm:prSet presAssocID="{C6C73AB8-028B-47EE-9E8E-63BF25D6CC75}" presName="parentText" presStyleLbl="node1" presStyleIdx="0" presStyleCnt="1" custScaleY="180171">
        <dgm:presLayoutVars>
          <dgm:chMax val="0"/>
          <dgm:bulletEnabled val="1"/>
        </dgm:presLayoutVars>
      </dgm:prSet>
      <dgm:spPr/>
      <dgm:t>
        <a:bodyPr/>
        <a:lstStyle/>
        <a:p>
          <a:endParaRPr lang="ru-RU"/>
        </a:p>
      </dgm:t>
    </dgm:pt>
  </dgm:ptLst>
  <dgm:cxnLst>
    <dgm:cxn modelId="{4D3034EF-FA26-4207-AEDA-2D752406B98E}" srcId="{159C9AF3-CD7B-4A7D-B021-331C1B19CBE7}" destId="{C6C73AB8-028B-47EE-9E8E-63BF25D6CC75}" srcOrd="0" destOrd="0" parTransId="{B69D3998-5341-4E5E-81AA-AC0510F26B7B}" sibTransId="{033FF6EA-D94B-4E2F-8242-BBBCA1A850F7}"/>
    <dgm:cxn modelId="{CC427FFC-3D9F-434F-B105-EAE046A06CDE}" type="presOf" srcId="{159C9AF3-CD7B-4A7D-B021-331C1B19CBE7}" destId="{E39CE90E-17A0-408F-A5F4-0F5CC9121EFC}" srcOrd="0" destOrd="0" presId="urn:microsoft.com/office/officeart/2005/8/layout/vList2"/>
    <dgm:cxn modelId="{016867A2-FE53-4764-B482-06CAC4640727}" type="presOf" srcId="{C6C73AB8-028B-47EE-9E8E-63BF25D6CC75}" destId="{CE1BD5C6-B751-4176-85BC-8F156AAA7B4A}" srcOrd="0" destOrd="0" presId="urn:microsoft.com/office/officeart/2005/8/layout/vList2"/>
    <dgm:cxn modelId="{4AE1A651-088E-411E-8C71-841857372B22}" type="presParOf" srcId="{E39CE90E-17A0-408F-A5F4-0F5CC9121EFC}" destId="{CE1BD5C6-B751-4176-85BC-8F156AAA7B4A}" srcOrd="0" destOrd="0" presId="urn:microsoft.com/office/officeart/2005/8/layout/vList2"/>
  </dgm:cxnLst>
  <dgm:bg/>
  <dgm:whole/>
</dgm:dataModel>
</file>

<file path=ppt/diagrams/data48.xml><?xml version="1.0" encoding="utf-8"?>
<dgm:dataModel xmlns:dgm="http://schemas.openxmlformats.org/drawingml/2006/diagram" xmlns:a="http://schemas.openxmlformats.org/drawingml/2006/main">
  <dgm:ptLst>
    <dgm:pt modelId="{3C9C24CB-420A-4F8C-8D79-AF7302B6E88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85CFC5F0-CFA8-4509-929C-5986B6ABD99E}">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400" dirty="0" smtClean="0"/>
            <a:t>Виды долговых обязательств, входящие в структуру муниципального долга</a:t>
          </a:r>
          <a:r>
            <a:rPr lang="ru-RU" sz="1400" b="1" i="1" dirty="0" smtClean="0"/>
            <a:t> </a:t>
          </a:r>
          <a:r>
            <a:rPr lang="ru-RU" sz="1400" dirty="0" smtClean="0"/>
            <a:t>муниципального образования «</a:t>
          </a:r>
          <a:r>
            <a:rPr lang="ru-RU" sz="1400" dirty="0" err="1" smtClean="0"/>
            <a:t>Касторенский</a:t>
          </a:r>
          <a:r>
            <a:rPr lang="ru-RU" sz="1400" dirty="0" smtClean="0"/>
            <a:t> муниципальный район» Курской области</a:t>
          </a:r>
          <a:endParaRPr lang="ru-RU" sz="1400" dirty="0"/>
        </a:p>
      </dgm:t>
    </dgm:pt>
    <dgm:pt modelId="{AD383123-7523-4E40-9AF3-8B4269C84636}" type="parTrans" cxnId="{71ADEB6E-6CB2-4CDA-B6C2-069C8BFDA38A}">
      <dgm:prSet/>
      <dgm:spPr/>
      <dgm:t>
        <a:bodyPr/>
        <a:lstStyle/>
        <a:p>
          <a:endParaRPr lang="ru-RU"/>
        </a:p>
      </dgm:t>
    </dgm:pt>
    <dgm:pt modelId="{F654AB56-815E-47CD-BBE8-ED9EA09FAF12}" type="sibTrans" cxnId="{71ADEB6E-6CB2-4CDA-B6C2-069C8BFDA38A}">
      <dgm:prSet/>
      <dgm:spPr/>
      <dgm:t>
        <a:bodyPr/>
        <a:lstStyle/>
        <a:p>
          <a:endParaRPr lang="ru-RU"/>
        </a:p>
      </dgm:t>
    </dgm:pt>
    <dgm:pt modelId="{6F829361-1C58-466E-A43A-BFDFDA49132D}">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b="0" dirty="0" smtClean="0"/>
            <a:t>Кредиты, полученные  муниципальным районом от кредитных организаций</a:t>
          </a:r>
          <a:endParaRPr lang="ru-RU" b="0" dirty="0"/>
        </a:p>
      </dgm:t>
    </dgm:pt>
    <dgm:pt modelId="{80F9A640-0DE3-4935-BC5C-88BE09982416}" type="parTrans" cxnId="{5DB28AA6-9EAC-4314-B094-9492ADB42BC6}">
      <dgm:prSet/>
      <dgm:spPr/>
      <dgm:t>
        <a:bodyPr/>
        <a:lstStyle/>
        <a:p>
          <a:endParaRPr lang="ru-RU"/>
        </a:p>
      </dgm:t>
    </dgm:pt>
    <dgm:pt modelId="{85D33469-88FB-4569-B4E0-CBDDC6E2E1E4}" type="sibTrans" cxnId="{5DB28AA6-9EAC-4314-B094-9492ADB42BC6}">
      <dgm:prSet/>
      <dgm:spPr/>
      <dgm:t>
        <a:bodyPr/>
        <a:lstStyle/>
        <a:p>
          <a:endParaRPr lang="ru-RU"/>
        </a:p>
      </dgm:t>
    </dgm:pt>
    <dgm:pt modelId="{55FD47C6-AD87-4C70-80E6-A63082095D43}">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b="0" dirty="0" smtClean="0"/>
            <a:t>Бюджетные кредиты, привлеченные в бюджет муниципального района от других бюджетов бюджетной системы Российской Федерации</a:t>
          </a:r>
          <a:endParaRPr lang="ru-RU" b="0" dirty="0"/>
        </a:p>
      </dgm:t>
    </dgm:pt>
    <dgm:pt modelId="{A472E4CD-E766-4006-BDEA-7ED65EC4E6BC}" type="parTrans" cxnId="{6766F47A-E9B1-4989-A43A-79FFC5433ADE}">
      <dgm:prSet/>
      <dgm:spPr/>
      <dgm:t>
        <a:bodyPr/>
        <a:lstStyle/>
        <a:p>
          <a:endParaRPr lang="ru-RU"/>
        </a:p>
      </dgm:t>
    </dgm:pt>
    <dgm:pt modelId="{F27B0E30-B303-4A47-8DA6-DBD704203F3E}" type="sibTrans" cxnId="{6766F47A-E9B1-4989-A43A-79FFC5433ADE}">
      <dgm:prSet/>
      <dgm:spPr/>
      <dgm:t>
        <a:bodyPr/>
        <a:lstStyle/>
        <a:p>
          <a:endParaRPr lang="ru-RU"/>
        </a:p>
      </dgm:t>
    </dgm:pt>
    <dgm:pt modelId="{6E7E7127-735A-474D-8411-16973F9E6285}">
      <dgm:prSet phldrT="[Текст]">
        <dgm:style>
          <a:lnRef idx="1">
            <a:schemeClr val="accent6"/>
          </a:lnRef>
          <a:fillRef idx="2">
            <a:schemeClr val="accent6"/>
          </a:fillRef>
          <a:effectRef idx="1">
            <a:schemeClr val="accent6"/>
          </a:effectRef>
          <a:fontRef idx="minor">
            <a:schemeClr val="dk1"/>
          </a:fontRef>
        </dgm:style>
      </dgm:prSet>
      <dgm:spPr/>
      <dgm:t>
        <a:bodyPr/>
        <a:lstStyle/>
        <a:p>
          <a:endParaRPr lang="ru-RU" b="0" dirty="0"/>
        </a:p>
      </dgm:t>
    </dgm:pt>
    <dgm:pt modelId="{441213ED-DCFF-4A1A-9C7C-5FCFEF247BB6}" type="parTrans" cxnId="{CB80F209-35A1-4A89-A5D0-3D8DA6508593}">
      <dgm:prSet/>
      <dgm:spPr/>
      <dgm:t>
        <a:bodyPr/>
        <a:lstStyle/>
        <a:p>
          <a:endParaRPr lang="ru-RU"/>
        </a:p>
      </dgm:t>
    </dgm:pt>
    <dgm:pt modelId="{8A92D9C4-FFDC-4735-8933-CD510FF35776}" type="sibTrans" cxnId="{CB80F209-35A1-4A89-A5D0-3D8DA6508593}">
      <dgm:prSet/>
      <dgm:spPr/>
      <dgm:t>
        <a:bodyPr/>
        <a:lstStyle/>
        <a:p>
          <a:endParaRPr lang="ru-RU"/>
        </a:p>
      </dgm:t>
    </dgm:pt>
    <dgm:pt modelId="{4BAB9BFC-754D-4FF3-9DB3-A95AE8E34F2A}" type="pres">
      <dgm:prSet presAssocID="{3C9C24CB-420A-4F8C-8D79-AF7302B6E88C}" presName="Name0" presStyleCnt="0">
        <dgm:presLayoutVars>
          <dgm:dir/>
          <dgm:animLvl val="lvl"/>
          <dgm:resizeHandles/>
        </dgm:presLayoutVars>
      </dgm:prSet>
      <dgm:spPr/>
      <dgm:t>
        <a:bodyPr/>
        <a:lstStyle/>
        <a:p>
          <a:endParaRPr lang="ru-RU"/>
        </a:p>
      </dgm:t>
    </dgm:pt>
    <dgm:pt modelId="{43E4A549-56D6-453C-9FCA-34B31F710C5A}" type="pres">
      <dgm:prSet presAssocID="{85CFC5F0-CFA8-4509-929C-5986B6ABD99E}" presName="linNode" presStyleCnt="0"/>
      <dgm:spPr/>
    </dgm:pt>
    <dgm:pt modelId="{CDACBB16-C303-4DF9-835D-B47740C25C6F}" type="pres">
      <dgm:prSet presAssocID="{85CFC5F0-CFA8-4509-929C-5986B6ABD99E}" presName="parentShp" presStyleLbl="node1" presStyleIdx="0" presStyleCnt="1" custScaleX="97919">
        <dgm:presLayoutVars>
          <dgm:bulletEnabled val="1"/>
        </dgm:presLayoutVars>
      </dgm:prSet>
      <dgm:spPr/>
      <dgm:t>
        <a:bodyPr/>
        <a:lstStyle/>
        <a:p>
          <a:endParaRPr lang="ru-RU"/>
        </a:p>
      </dgm:t>
    </dgm:pt>
    <dgm:pt modelId="{63DDE2F6-7455-4762-A566-E1FB27A6EA12}" type="pres">
      <dgm:prSet presAssocID="{85CFC5F0-CFA8-4509-929C-5986B6ABD99E}" presName="childShp" presStyleLbl="bgAccFollowNode1" presStyleIdx="0" presStyleCnt="1" custScaleX="130147" custLinFactNeighborX="1695">
        <dgm:presLayoutVars>
          <dgm:bulletEnabled val="1"/>
        </dgm:presLayoutVars>
      </dgm:prSet>
      <dgm:spPr/>
      <dgm:t>
        <a:bodyPr/>
        <a:lstStyle/>
        <a:p>
          <a:endParaRPr lang="ru-RU"/>
        </a:p>
      </dgm:t>
    </dgm:pt>
  </dgm:ptLst>
  <dgm:cxnLst>
    <dgm:cxn modelId="{5DB28AA6-9EAC-4314-B094-9492ADB42BC6}" srcId="{85CFC5F0-CFA8-4509-929C-5986B6ABD99E}" destId="{6F829361-1C58-466E-A43A-BFDFDA49132D}" srcOrd="0" destOrd="0" parTransId="{80F9A640-0DE3-4935-BC5C-88BE09982416}" sibTransId="{85D33469-88FB-4569-B4E0-CBDDC6E2E1E4}"/>
    <dgm:cxn modelId="{74C4EB69-CD52-44DC-80BD-4E58006B851C}" type="presOf" srcId="{3C9C24CB-420A-4F8C-8D79-AF7302B6E88C}" destId="{4BAB9BFC-754D-4FF3-9DB3-A95AE8E34F2A}" srcOrd="0" destOrd="0" presId="urn:microsoft.com/office/officeart/2005/8/layout/vList6"/>
    <dgm:cxn modelId="{CB80F209-35A1-4A89-A5D0-3D8DA6508593}" srcId="{85CFC5F0-CFA8-4509-929C-5986B6ABD99E}" destId="{6E7E7127-735A-474D-8411-16973F9E6285}" srcOrd="1" destOrd="0" parTransId="{441213ED-DCFF-4A1A-9C7C-5FCFEF247BB6}" sibTransId="{8A92D9C4-FFDC-4735-8933-CD510FF35776}"/>
    <dgm:cxn modelId="{31F36B59-6C5D-4FEB-B547-7F993E6D6B22}" type="presOf" srcId="{55FD47C6-AD87-4C70-80E6-A63082095D43}" destId="{63DDE2F6-7455-4762-A566-E1FB27A6EA12}" srcOrd="0" destOrd="2" presId="urn:microsoft.com/office/officeart/2005/8/layout/vList6"/>
    <dgm:cxn modelId="{11BE6BED-12C4-4986-AFEB-9F2CF3B5EFEB}" type="presOf" srcId="{6F829361-1C58-466E-A43A-BFDFDA49132D}" destId="{63DDE2F6-7455-4762-A566-E1FB27A6EA12}" srcOrd="0" destOrd="0" presId="urn:microsoft.com/office/officeart/2005/8/layout/vList6"/>
    <dgm:cxn modelId="{8ED30E82-FFA6-4496-9E7E-C586B87602BC}" type="presOf" srcId="{6E7E7127-735A-474D-8411-16973F9E6285}" destId="{63DDE2F6-7455-4762-A566-E1FB27A6EA12}" srcOrd="0" destOrd="1" presId="urn:microsoft.com/office/officeart/2005/8/layout/vList6"/>
    <dgm:cxn modelId="{71ADEB6E-6CB2-4CDA-B6C2-069C8BFDA38A}" srcId="{3C9C24CB-420A-4F8C-8D79-AF7302B6E88C}" destId="{85CFC5F0-CFA8-4509-929C-5986B6ABD99E}" srcOrd="0" destOrd="0" parTransId="{AD383123-7523-4E40-9AF3-8B4269C84636}" sibTransId="{F654AB56-815E-47CD-BBE8-ED9EA09FAF12}"/>
    <dgm:cxn modelId="{947622F3-5862-4E99-8323-CF37AE89F12E}" type="presOf" srcId="{85CFC5F0-CFA8-4509-929C-5986B6ABD99E}" destId="{CDACBB16-C303-4DF9-835D-B47740C25C6F}" srcOrd="0" destOrd="0" presId="urn:microsoft.com/office/officeart/2005/8/layout/vList6"/>
    <dgm:cxn modelId="{6766F47A-E9B1-4989-A43A-79FFC5433ADE}" srcId="{85CFC5F0-CFA8-4509-929C-5986B6ABD99E}" destId="{55FD47C6-AD87-4C70-80E6-A63082095D43}" srcOrd="2" destOrd="0" parTransId="{A472E4CD-E766-4006-BDEA-7ED65EC4E6BC}" sibTransId="{F27B0E30-B303-4A47-8DA6-DBD704203F3E}"/>
    <dgm:cxn modelId="{27B92F71-2232-40E9-AA54-4C9A20063474}" type="presParOf" srcId="{4BAB9BFC-754D-4FF3-9DB3-A95AE8E34F2A}" destId="{43E4A549-56D6-453C-9FCA-34B31F710C5A}" srcOrd="0" destOrd="0" presId="urn:microsoft.com/office/officeart/2005/8/layout/vList6"/>
    <dgm:cxn modelId="{08DA3D0E-C774-4560-BAC6-2E2C5DE19B87}" type="presParOf" srcId="{43E4A549-56D6-453C-9FCA-34B31F710C5A}" destId="{CDACBB16-C303-4DF9-835D-B47740C25C6F}" srcOrd="0" destOrd="0" presId="urn:microsoft.com/office/officeart/2005/8/layout/vList6"/>
    <dgm:cxn modelId="{E64F1B62-AC9F-4B23-A873-BEDD646F4DC2}" type="presParOf" srcId="{43E4A549-56D6-453C-9FCA-34B31F710C5A}" destId="{63DDE2F6-7455-4762-A566-E1FB27A6EA12}" srcOrd="1" destOrd="0" presId="urn:microsoft.com/office/officeart/2005/8/layout/vList6"/>
  </dgm:cxnLst>
  <dgm:bg/>
  <dgm:whole/>
</dgm:dataModel>
</file>

<file path=ppt/diagrams/data49.xml><?xml version="1.0" encoding="utf-8"?>
<dgm:dataModel xmlns:dgm="http://schemas.openxmlformats.org/drawingml/2006/diagram" xmlns:a="http://schemas.openxmlformats.org/drawingml/2006/main">
  <dgm:ptLst>
    <dgm:pt modelId="{940B01E3-5C50-453E-AFB9-AAC4593937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BF545F3-7C03-4E89-9714-BF196207CB75}">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6">
            <a:lumMod val="40000"/>
            <a:lumOff val="60000"/>
          </a:schemeClr>
        </a:solidFill>
        <a:ln>
          <a:solidFill>
            <a:schemeClr val="bg1"/>
          </a:solidFill>
        </a:ln>
      </dgm:spPr>
      <dgm:t>
        <a:bodyPr/>
        <a:lstStyle/>
        <a:p>
          <a:r>
            <a:rPr lang="ru-RU" sz="1200" b="0" dirty="0" smtClean="0">
              <a:solidFill>
                <a:schemeClr val="tx1"/>
              </a:solidFill>
            </a:rPr>
            <a:t>Муниципальный долг муниципального образования «</a:t>
          </a:r>
          <a:r>
            <a:rPr lang="ru-RU" sz="1200" b="0" dirty="0" err="1" smtClean="0">
              <a:solidFill>
                <a:schemeClr val="tx1"/>
              </a:solidFill>
            </a:rPr>
            <a:t>Касторенский</a:t>
          </a:r>
          <a:r>
            <a:rPr lang="ru-RU" sz="1200" b="0" dirty="0" smtClean="0">
              <a:solidFill>
                <a:schemeClr val="tx1"/>
              </a:solidFill>
            </a:rPr>
            <a:t> муниципальный район»  Курской области</a:t>
          </a:r>
          <a:endParaRPr lang="ru-RU" sz="1200" b="0" dirty="0">
            <a:solidFill>
              <a:schemeClr val="tx1"/>
            </a:solidFill>
          </a:endParaRPr>
        </a:p>
      </dgm:t>
    </dgm:pt>
    <dgm:pt modelId="{FAB6A454-472C-4726-8B3C-C3B8C3E4D649}" type="parTrans" cxnId="{C250FF02-E633-4DCC-A8D1-470AEA1091E8}">
      <dgm:prSet/>
      <dgm:spPr/>
      <dgm:t>
        <a:bodyPr/>
        <a:lstStyle/>
        <a:p>
          <a:endParaRPr lang="ru-RU"/>
        </a:p>
      </dgm:t>
    </dgm:pt>
    <dgm:pt modelId="{F16044CA-0106-4A22-90B7-ECBDEDE546D2}" type="sibTrans" cxnId="{C250FF02-E633-4DCC-A8D1-470AEA1091E8}">
      <dgm:prSet/>
      <dgm:spPr/>
      <dgm:t>
        <a:bodyPr/>
        <a:lstStyle/>
        <a:p>
          <a:endParaRPr lang="ru-RU"/>
        </a:p>
      </dgm:t>
    </dgm:pt>
    <dgm:pt modelId="{80325A96-E220-413F-AC3F-023111344E99}">
      <dgm:prSet phldrT="[Текст]" custT="1"/>
      <dgm:spPr/>
      <dgm:t>
        <a:bodyPr/>
        <a:lstStyle/>
        <a:p>
          <a:r>
            <a:rPr lang="ru-RU" sz="1200" dirty="0" smtClean="0"/>
            <a:t>долговые  обязательства, принятые  на  себя  муниципальным районом</a:t>
          </a:r>
          <a:endParaRPr lang="ru-RU" sz="1200" dirty="0"/>
        </a:p>
      </dgm:t>
    </dgm:pt>
    <dgm:pt modelId="{2ACB9917-0574-4AE4-A5E2-398CD8C2A771}" type="parTrans" cxnId="{4CA44EF0-FCAC-4008-BF18-627B94A2F709}">
      <dgm:prSet/>
      <dgm:spPr/>
      <dgm:t>
        <a:bodyPr/>
        <a:lstStyle/>
        <a:p>
          <a:endParaRPr lang="ru-RU"/>
        </a:p>
      </dgm:t>
    </dgm:pt>
    <dgm:pt modelId="{3670C256-BEAF-4B2E-BC35-B8B320F9D40D}" type="sibTrans" cxnId="{4CA44EF0-FCAC-4008-BF18-627B94A2F709}">
      <dgm:prSet/>
      <dgm:spPr/>
      <dgm:t>
        <a:bodyPr/>
        <a:lstStyle/>
        <a:p>
          <a:endParaRPr lang="ru-RU"/>
        </a:p>
      </dgm:t>
    </dgm:pt>
    <dgm:pt modelId="{67CF6213-A31A-4617-9C99-D9F43F29B236}" type="pres">
      <dgm:prSet presAssocID="{940B01E3-5C50-453E-AFB9-AAC45939372E}" presName="Name0" presStyleCnt="0">
        <dgm:presLayoutVars>
          <dgm:dir/>
          <dgm:animLvl val="lvl"/>
          <dgm:resizeHandles val="exact"/>
        </dgm:presLayoutVars>
      </dgm:prSet>
      <dgm:spPr/>
      <dgm:t>
        <a:bodyPr/>
        <a:lstStyle/>
        <a:p>
          <a:endParaRPr lang="ru-RU"/>
        </a:p>
      </dgm:t>
    </dgm:pt>
    <dgm:pt modelId="{54B22106-2F98-4059-8B20-9401E3585FA5}" type="pres">
      <dgm:prSet presAssocID="{8BF545F3-7C03-4E89-9714-BF196207CB75}" presName="linNode" presStyleCnt="0"/>
      <dgm:spPr/>
    </dgm:pt>
    <dgm:pt modelId="{B9EA9B7B-BBA5-4310-AB9A-13160758300E}" type="pres">
      <dgm:prSet presAssocID="{8BF545F3-7C03-4E89-9714-BF196207CB75}" presName="parentText" presStyleLbl="node1" presStyleIdx="0" presStyleCnt="1" custScaleX="128169">
        <dgm:presLayoutVars>
          <dgm:chMax val="1"/>
          <dgm:bulletEnabled val="1"/>
        </dgm:presLayoutVars>
      </dgm:prSet>
      <dgm:spPr/>
      <dgm:t>
        <a:bodyPr/>
        <a:lstStyle/>
        <a:p>
          <a:endParaRPr lang="ru-RU"/>
        </a:p>
      </dgm:t>
    </dgm:pt>
    <dgm:pt modelId="{F8AC16D9-7F83-40F5-85B3-704A94F63E73}" type="pres">
      <dgm:prSet presAssocID="{8BF545F3-7C03-4E89-9714-BF196207CB75}" presName="descendantText" presStyleLbl="alignAccFollowNode1" presStyleIdx="0" presStyleCnt="1" custScaleX="107882">
        <dgm:presLayoutVars>
          <dgm:bulletEnabled val="1"/>
        </dgm:presLayoutVars>
      </dgm:prSet>
      <dgm:spPr/>
      <dgm:t>
        <a:bodyPr/>
        <a:lstStyle/>
        <a:p>
          <a:endParaRPr lang="ru-RU"/>
        </a:p>
      </dgm:t>
    </dgm:pt>
  </dgm:ptLst>
  <dgm:cxnLst>
    <dgm:cxn modelId="{FF8D41B8-92E5-444E-8EB0-D3B575322868}" type="presOf" srcId="{940B01E3-5C50-453E-AFB9-AAC45939372E}" destId="{67CF6213-A31A-4617-9C99-D9F43F29B236}" srcOrd="0" destOrd="0" presId="urn:microsoft.com/office/officeart/2005/8/layout/vList5"/>
    <dgm:cxn modelId="{8A93E783-12EE-4E83-8DE2-C593E01A6AF6}" type="presOf" srcId="{8BF545F3-7C03-4E89-9714-BF196207CB75}" destId="{B9EA9B7B-BBA5-4310-AB9A-13160758300E}" srcOrd="0" destOrd="0" presId="urn:microsoft.com/office/officeart/2005/8/layout/vList5"/>
    <dgm:cxn modelId="{4CA44EF0-FCAC-4008-BF18-627B94A2F709}" srcId="{8BF545F3-7C03-4E89-9714-BF196207CB75}" destId="{80325A96-E220-413F-AC3F-023111344E99}" srcOrd="0" destOrd="0" parTransId="{2ACB9917-0574-4AE4-A5E2-398CD8C2A771}" sibTransId="{3670C256-BEAF-4B2E-BC35-B8B320F9D40D}"/>
    <dgm:cxn modelId="{C250FF02-E633-4DCC-A8D1-470AEA1091E8}" srcId="{940B01E3-5C50-453E-AFB9-AAC45939372E}" destId="{8BF545F3-7C03-4E89-9714-BF196207CB75}" srcOrd="0" destOrd="0" parTransId="{FAB6A454-472C-4726-8B3C-C3B8C3E4D649}" sibTransId="{F16044CA-0106-4A22-90B7-ECBDEDE546D2}"/>
    <dgm:cxn modelId="{70294D86-B0B0-4FA6-AD69-75960E45472E}" type="presOf" srcId="{80325A96-E220-413F-AC3F-023111344E99}" destId="{F8AC16D9-7F83-40F5-85B3-704A94F63E73}" srcOrd="0" destOrd="0" presId="urn:microsoft.com/office/officeart/2005/8/layout/vList5"/>
    <dgm:cxn modelId="{8E9467C8-AC14-40E0-8DDD-15D67CC0AC31}" type="presParOf" srcId="{67CF6213-A31A-4617-9C99-D9F43F29B236}" destId="{54B22106-2F98-4059-8B20-9401E3585FA5}" srcOrd="0" destOrd="0" presId="urn:microsoft.com/office/officeart/2005/8/layout/vList5"/>
    <dgm:cxn modelId="{E51D7E3B-089E-4D6A-AE83-C9189812CB86}" type="presParOf" srcId="{54B22106-2F98-4059-8B20-9401E3585FA5}" destId="{B9EA9B7B-BBA5-4310-AB9A-13160758300E}" srcOrd="0" destOrd="0" presId="urn:microsoft.com/office/officeart/2005/8/layout/vList5"/>
    <dgm:cxn modelId="{11E3B57B-09B5-481D-9598-8EBF3B2A803A}" type="presParOf" srcId="{54B22106-2F98-4059-8B20-9401E3585FA5}" destId="{F8AC16D9-7F83-40F5-85B3-704A94F63E73}"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2812D61D-CA82-48F4-A924-309D9441A1AC}"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ru-RU"/>
        </a:p>
      </dgm:t>
    </dgm:pt>
    <dgm:pt modelId="{D17CBE40-7099-4B1C-9806-8234C8E5FF4C}">
      <dgm:prSet custT="1"/>
      <dgm:spPr/>
      <dgm:t>
        <a:bodyPr/>
        <a:lstStyle/>
        <a:p>
          <a:pPr algn="just" rtl="0">
            <a:lnSpc>
              <a:spcPct val="150000"/>
            </a:lnSpc>
            <a:spcAft>
              <a:spcPts val="0"/>
            </a:spcAft>
          </a:pPr>
          <a:r>
            <a:rPr lang="ru-RU" sz="1600" dirty="0" smtClean="0"/>
            <a:t>Они проводятся с участием жителей муниципального образования для обсуждения проектов муниципальных правовых актов и по вопросам местного значения с целью выявления мнения населения по проекту бюджета и по отчету об исполнении бюджета. </a:t>
          </a:r>
          <a:endParaRPr lang="ru-RU" sz="1600" dirty="0"/>
        </a:p>
      </dgm:t>
    </dgm:pt>
    <dgm:pt modelId="{5209C962-6FAB-46A8-B33E-621EEAC10129}" type="parTrans" cxnId="{C2CC3BA3-CF88-45B8-9ED2-7F1F9F53E25A}">
      <dgm:prSet/>
      <dgm:spPr/>
      <dgm:t>
        <a:bodyPr/>
        <a:lstStyle/>
        <a:p>
          <a:pPr algn="just"/>
          <a:endParaRPr lang="ru-RU"/>
        </a:p>
      </dgm:t>
    </dgm:pt>
    <dgm:pt modelId="{6585B9F7-9BB9-45BD-BCA8-AF7EED1A70FF}" type="sibTrans" cxnId="{C2CC3BA3-CF88-45B8-9ED2-7F1F9F53E25A}">
      <dgm:prSet/>
      <dgm:spPr/>
      <dgm:t>
        <a:bodyPr/>
        <a:lstStyle/>
        <a:p>
          <a:pPr algn="just"/>
          <a:endParaRPr lang="ru-RU"/>
        </a:p>
      </dgm:t>
    </dgm:pt>
    <dgm:pt modelId="{09AF1B53-0C75-4363-B2EE-7CC5578A183B}" type="pres">
      <dgm:prSet presAssocID="{2812D61D-CA82-48F4-A924-309D9441A1AC}" presName="linear" presStyleCnt="0">
        <dgm:presLayoutVars>
          <dgm:animLvl val="lvl"/>
          <dgm:resizeHandles val="exact"/>
        </dgm:presLayoutVars>
      </dgm:prSet>
      <dgm:spPr/>
      <dgm:t>
        <a:bodyPr/>
        <a:lstStyle/>
        <a:p>
          <a:endParaRPr lang="ru-RU"/>
        </a:p>
      </dgm:t>
    </dgm:pt>
    <dgm:pt modelId="{BA745E6E-8E8E-495A-A087-655D70F251D3}" type="pres">
      <dgm:prSet presAssocID="{D17CBE40-7099-4B1C-9806-8234C8E5FF4C}" presName="parentText" presStyleLbl="node1" presStyleIdx="0" presStyleCnt="1" custLinFactNeighborX="-862" custLinFactNeighborY="-74401">
        <dgm:presLayoutVars>
          <dgm:chMax val="0"/>
          <dgm:bulletEnabled val="1"/>
        </dgm:presLayoutVars>
      </dgm:prSet>
      <dgm:spPr/>
      <dgm:t>
        <a:bodyPr/>
        <a:lstStyle/>
        <a:p>
          <a:endParaRPr lang="ru-RU"/>
        </a:p>
      </dgm:t>
    </dgm:pt>
  </dgm:ptLst>
  <dgm:cxnLst>
    <dgm:cxn modelId="{C2CC3BA3-CF88-45B8-9ED2-7F1F9F53E25A}" srcId="{2812D61D-CA82-48F4-A924-309D9441A1AC}" destId="{D17CBE40-7099-4B1C-9806-8234C8E5FF4C}" srcOrd="0" destOrd="0" parTransId="{5209C962-6FAB-46A8-B33E-621EEAC10129}" sibTransId="{6585B9F7-9BB9-45BD-BCA8-AF7EED1A70FF}"/>
    <dgm:cxn modelId="{B5D0036A-2145-4230-97B8-5AE5B38DBCCA}" type="presOf" srcId="{D17CBE40-7099-4B1C-9806-8234C8E5FF4C}" destId="{BA745E6E-8E8E-495A-A087-655D70F251D3}" srcOrd="0" destOrd="0" presId="urn:microsoft.com/office/officeart/2005/8/layout/vList2"/>
    <dgm:cxn modelId="{34C7F5FC-2279-4B8C-BDAA-FF38892B074B}" type="presOf" srcId="{2812D61D-CA82-48F4-A924-309D9441A1AC}" destId="{09AF1B53-0C75-4363-B2EE-7CC5578A183B}" srcOrd="0" destOrd="0" presId="urn:microsoft.com/office/officeart/2005/8/layout/vList2"/>
    <dgm:cxn modelId="{60048310-2C9F-4B4A-95EF-6B48AF6DB5F0}" type="presParOf" srcId="{09AF1B53-0C75-4363-B2EE-7CC5578A183B}" destId="{BA745E6E-8E8E-495A-A087-655D70F251D3}" srcOrd="0" destOrd="0" presId="urn:microsoft.com/office/officeart/2005/8/layout/vList2"/>
  </dgm:cxnLst>
  <dgm:bg/>
  <dgm:whole/>
</dgm:dataModel>
</file>

<file path=ppt/diagrams/data50.xml><?xml version="1.0" encoding="utf-8"?>
<dgm:dataModel xmlns:dgm="http://schemas.openxmlformats.org/drawingml/2006/diagram" xmlns:a="http://schemas.openxmlformats.org/drawingml/2006/main">
  <dgm:ptLst>
    <dgm:pt modelId="{78D04455-F1A8-4BAF-9047-9769001F6FF4}"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ru-RU"/>
        </a:p>
      </dgm:t>
    </dgm:pt>
    <dgm:pt modelId="{D0B24031-AE92-4A96-8A93-DA21421BEB28}">
      <dgm:prSet/>
      <dgm:spPr/>
      <dgm:t>
        <a:bodyPr/>
        <a:lstStyle/>
        <a:p>
          <a:pPr algn="ctr" rtl="0"/>
          <a:r>
            <a:rPr lang="ru-RU" dirty="0" smtClean="0"/>
            <a:t>На протяжении трех последних лет по результатам проведенной оценки </a:t>
          </a:r>
          <a:r>
            <a:rPr lang="ru-RU" dirty="0" err="1" smtClean="0"/>
            <a:t>Касторенскому</a:t>
          </a:r>
          <a:r>
            <a:rPr lang="ru-RU" dirty="0" smtClean="0"/>
            <a:t> муниципальному району присвоена </a:t>
          </a:r>
          <a:r>
            <a:rPr lang="en-US" dirty="0" smtClean="0"/>
            <a:t>I</a:t>
          </a:r>
          <a:r>
            <a:rPr lang="ru-RU" dirty="0" smtClean="0"/>
            <a:t> степень качества управления муниципальными финансами </a:t>
          </a:r>
          <a:endParaRPr lang="ru-RU" dirty="0"/>
        </a:p>
      </dgm:t>
    </dgm:pt>
    <dgm:pt modelId="{B2089819-2472-430D-9FDF-338CEB56EABF}" type="parTrans" cxnId="{025BBF6E-D202-4846-9917-FE2F0B47004D}">
      <dgm:prSet/>
      <dgm:spPr/>
      <dgm:t>
        <a:bodyPr/>
        <a:lstStyle/>
        <a:p>
          <a:endParaRPr lang="ru-RU"/>
        </a:p>
      </dgm:t>
    </dgm:pt>
    <dgm:pt modelId="{5118336E-B31B-4C13-B206-1D2E0C24EA9D}" type="sibTrans" cxnId="{025BBF6E-D202-4846-9917-FE2F0B47004D}">
      <dgm:prSet/>
      <dgm:spPr/>
      <dgm:t>
        <a:bodyPr/>
        <a:lstStyle/>
        <a:p>
          <a:endParaRPr lang="ru-RU"/>
        </a:p>
      </dgm:t>
    </dgm:pt>
    <dgm:pt modelId="{081CE7E5-DC56-40C5-AB1E-C272BC806642}" type="pres">
      <dgm:prSet presAssocID="{78D04455-F1A8-4BAF-9047-9769001F6FF4}" presName="linear" presStyleCnt="0">
        <dgm:presLayoutVars>
          <dgm:animLvl val="lvl"/>
          <dgm:resizeHandles val="exact"/>
        </dgm:presLayoutVars>
      </dgm:prSet>
      <dgm:spPr/>
      <dgm:t>
        <a:bodyPr/>
        <a:lstStyle/>
        <a:p>
          <a:endParaRPr lang="ru-RU"/>
        </a:p>
      </dgm:t>
    </dgm:pt>
    <dgm:pt modelId="{082BCD70-ACBC-4C3C-B38D-4B5DC3D2A812}" type="pres">
      <dgm:prSet presAssocID="{D0B24031-AE92-4A96-8A93-DA21421BEB28}" presName="parentText" presStyleLbl="node1" presStyleIdx="0" presStyleCnt="1">
        <dgm:presLayoutVars>
          <dgm:chMax val="0"/>
          <dgm:bulletEnabled val="1"/>
        </dgm:presLayoutVars>
      </dgm:prSet>
      <dgm:spPr/>
      <dgm:t>
        <a:bodyPr/>
        <a:lstStyle/>
        <a:p>
          <a:endParaRPr lang="ru-RU"/>
        </a:p>
      </dgm:t>
    </dgm:pt>
  </dgm:ptLst>
  <dgm:cxnLst>
    <dgm:cxn modelId="{468006C4-DA2F-4EBF-8BBE-D3A2C81225FE}" type="presOf" srcId="{D0B24031-AE92-4A96-8A93-DA21421BEB28}" destId="{082BCD70-ACBC-4C3C-B38D-4B5DC3D2A812}" srcOrd="0" destOrd="0" presId="urn:microsoft.com/office/officeart/2005/8/layout/vList2"/>
    <dgm:cxn modelId="{025BBF6E-D202-4846-9917-FE2F0B47004D}" srcId="{78D04455-F1A8-4BAF-9047-9769001F6FF4}" destId="{D0B24031-AE92-4A96-8A93-DA21421BEB28}" srcOrd="0" destOrd="0" parTransId="{B2089819-2472-430D-9FDF-338CEB56EABF}" sibTransId="{5118336E-B31B-4C13-B206-1D2E0C24EA9D}"/>
    <dgm:cxn modelId="{C0854171-AFBE-417F-A2B0-5AAFE64D7733}" type="presOf" srcId="{78D04455-F1A8-4BAF-9047-9769001F6FF4}" destId="{081CE7E5-DC56-40C5-AB1E-C272BC806642}" srcOrd="0" destOrd="0" presId="urn:microsoft.com/office/officeart/2005/8/layout/vList2"/>
    <dgm:cxn modelId="{019F27C7-D0CD-473C-BAC1-570A5807354C}" type="presParOf" srcId="{081CE7E5-DC56-40C5-AB1E-C272BC806642}" destId="{082BCD70-ACBC-4C3C-B38D-4B5DC3D2A812}" srcOrd="0" destOrd="0" presId="urn:microsoft.com/office/officeart/2005/8/layout/vList2"/>
  </dgm:cxnLst>
  <dgm:bg/>
  <dgm:whole/>
</dgm:dataModel>
</file>

<file path=ppt/diagrams/data51.xml><?xml version="1.0" encoding="utf-8"?>
<dgm:dataModel xmlns:dgm="http://schemas.openxmlformats.org/drawingml/2006/diagram" xmlns:a="http://schemas.openxmlformats.org/drawingml/2006/main">
  <dgm:ptLst>
    <dgm:pt modelId="{121DB7AF-4976-4AE3-8CFC-F72C70635A47}"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ru-RU"/>
        </a:p>
      </dgm:t>
    </dgm:pt>
    <dgm:pt modelId="{DCF02AAB-89A4-46D6-AE38-3E19458989EC}">
      <dgm:prSet/>
      <dgm:spPr/>
      <dgm:t>
        <a:bodyPr/>
        <a:lstStyle/>
        <a:p>
          <a:pPr algn="ctr" rtl="0"/>
          <a:r>
            <a:rPr lang="ru-RU" dirty="0" smtClean="0"/>
            <a:t>По итогам 2021 года среди 33-х муниципальных образований Курской области </a:t>
          </a:r>
          <a:r>
            <a:rPr lang="ru-RU" dirty="0" err="1" smtClean="0"/>
            <a:t>Касторенский</a:t>
          </a:r>
          <a:r>
            <a:rPr lang="ru-RU" dirty="0" smtClean="0"/>
            <a:t> муниципальный район вошел в группу муниципальных образований с наивысшим уровнем открытости бюджетных данных. </a:t>
          </a:r>
          <a:endParaRPr lang="ru-RU" dirty="0"/>
        </a:p>
      </dgm:t>
    </dgm:pt>
    <dgm:pt modelId="{EB8634E1-20B2-42A6-B316-F46E00DD61D8}" type="parTrans" cxnId="{3E0D4EC9-77A2-411C-823A-0F86B2917560}">
      <dgm:prSet/>
      <dgm:spPr/>
      <dgm:t>
        <a:bodyPr/>
        <a:lstStyle/>
        <a:p>
          <a:endParaRPr lang="ru-RU"/>
        </a:p>
      </dgm:t>
    </dgm:pt>
    <dgm:pt modelId="{74137908-7888-4BA9-AC88-C70F146C93FF}" type="sibTrans" cxnId="{3E0D4EC9-77A2-411C-823A-0F86B2917560}">
      <dgm:prSet/>
      <dgm:spPr/>
      <dgm:t>
        <a:bodyPr/>
        <a:lstStyle/>
        <a:p>
          <a:endParaRPr lang="ru-RU"/>
        </a:p>
      </dgm:t>
    </dgm:pt>
    <dgm:pt modelId="{3E5DA537-1A2B-4A75-BF92-F8573B65F151}" type="pres">
      <dgm:prSet presAssocID="{121DB7AF-4976-4AE3-8CFC-F72C70635A47}" presName="linear" presStyleCnt="0">
        <dgm:presLayoutVars>
          <dgm:animLvl val="lvl"/>
          <dgm:resizeHandles val="exact"/>
        </dgm:presLayoutVars>
      </dgm:prSet>
      <dgm:spPr/>
      <dgm:t>
        <a:bodyPr/>
        <a:lstStyle/>
        <a:p>
          <a:endParaRPr lang="ru-RU"/>
        </a:p>
      </dgm:t>
    </dgm:pt>
    <dgm:pt modelId="{C2B2189B-8DBC-43C9-8850-4C726DC947FE}" type="pres">
      <dgm:prSet presAssocID="{DCF02AAB-89A4-46D6-AE38-3E19458989EC}" presName="parentText" presStyleLbl="node1" presStyleIdx="0" presStyleCnt="1">
        <dgm:presLayoutVars>
          <dgm:chMax val="0"/>
          <dgm:bulletEnabled val="1"/>
        </dgm:presLayoutVars>
      </dgm:prSet>
      <dgm:spPr/>
      <dgm:t>
        <a:bodyPr/>
        <a:lstStyle/>
        <a:p>
          <a:endParaRPr lang="ru-RU"/>
        </a:p>
      </dgm:t>
    </dgm:pt>
  </dgm:ptLst>
  <dgm:cxnLst>
    <dgm:cxn modelId="{8C090869-9933-408E-8141-EB30BAA7E22F}" type="presOf" srcId="{DCF02AAB-89A4-46D6-AE38-3E19458989EC}" destId="{C2B2189B-8DBC-43C9-8850-4C726DC947FE}" srcOrd="0" destOrd="0" presId="urn:microsoft.com/office/officeart/2005/8/layout/vList2"/>
    <dgm:cxn modelId="{AF27BF3A-AFA6-4557-99BC-54118C659CA0}" type="presOf" srcId="{121DB7AF-4976-4AE3-8CFC-F72C70635A47}" destId="{3E5DA537-1A2B-4A75-BF92-F8573B65F151}" srcOrd="0" destOrd="0" presId="urn:microsoft.com/office/officeart/2005/8/layout/vList2"/>
    <dgm:cxn modelId="{3E0D4EC9-77A2-411C-823A-0F86B2917560}" srcId="{121DB7AF-4976-4AE3-8CFC-F72C70635A47}" destId="{DCF02AAB-89A4-46D6-AE38-3E19458989EC}" srcOrd="0" destOrd="0" parTransId="{EB8634E1-20B2-42A6-B316-F46E00DD61D8}" sibTransId="{74137908-7888-4BA9-AC88-C70F146C93FF}"/>
    <dgm:cxn modelId="{85262F68-8751-487F-A567-15A472D30082}" type="presParOf" srcId="{3E5DA537-1A2B-4A75-BF92-F8573B65F151}" destId="{C2B2189B-8DBC-43C9-8850-4C726DC947FE}" srcOrd="0" destOrd="0" presId="urn:microsoft.com/office/officeart/2005/8/layout/vList2"/>
  </dgm:cxnLst>
  <dgm:bg/>
  <dgm:whole/>
</dgm:dataModel>
</file>

<file path=ppt/diagrams/data52.xml><?xml version="1.0" encoding="utf-8"?>
<dgm:dataModel xmlns:dgm="http://schemas.openxmlformats.org/drawingml/2006/diagram" xmlns:a="http://schemas.openxmlformats.org/drawingml/2006/main">
  <dgm:ptLst>
    <dgm:pt modelId="{D99D9234-0EA0-46E3-BD9E-5A42BF8B9A7A}"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ru-RU"/>
        </a:p>
      </dgm:t>
    </dgm:pt>
    <dgm:pt modelId="{D1E68D0E-0093-439F-8C45-F757B9743AAB}">
      <dgm:prSet/>
      <dgm:spPr/>
      <dgm:t>
        <a:bodyPr/>
        <a:lstStyle/>
        <a:p>
          <a:pPr algn="ctr" rtl="0"/>
          <a:r>
            <a:rPr lang="ru-RU" dirty="0" smtClean="0"/>
            <a:t>По итогам 2022 года среди 33-х муниципальных образований Курской области  </a:t>
          </a:r>
          <a:r>
            <a:rPr lang="ru-RU" dirty="0" err="1" smtClean="0"/>
            <a:t>Касторенский</a:t>
          </a:r>
          <a:r>
            <a:rPr lang="ru-RU" dirty="0" smtClean="0"/>
            <a:t> муниципальный район вошел в группу муниципальных образований, занявших второе место в рейтинге по уровню открытости бюджетных данных.</a:t>
          </a:r>
          <a:endParaRPr lang="ru-RU" dirty="0"/>
        </a:p>
      </dgm:t>
    </dgm:pt>
    <dgm:pt modelId="{56BF5D53-0F92-43B7-80EE-9009C08AB308}" type="parTrans" cxnId="{827CFC8F-016B-42D0-9722-5D8BF35C0F6D}">
      <dgm:prSet/>
      <dgm:spPr/>
      <dgm:t>
        <a:bodyPr/>
        <a:lstStyle/>
        <a:p>
          <a:endParaRPr lang="ru-RU"/>
        </a:p>
      </dgm:t>
    </dgm:pt>
    <dgm:pt modelId="{BE3D16A6-0285-4798-AB75-46C1D02CAE41}" type="sibTrans" cxnId="{827CFC8F-016B-42D0-9722-5D8BF35C0F6D}">
      <dgm:prSet/>
      <dgm:spPr/>
      <dgm:t>
        <a:bodyPr/>
        <a:lstStyle/>
        <a:p>
          <a:endParaRPr lang="ru-RU"/>
        </a:p>
      </dgm:t>
    </dgm:pt>
    <dgm:pt modelId="{3920D970-5C48-41E7-B56E-251EC688FE48}" type="pres">
      <dgm:prSet presAssocID="{D99D9234-0EA0-46E3-BD9E-5A42BF8B9A7A}" presName="linear" presStyleCnt="0">
        <dgm:presLayoutVars>
          <dgm:animLvl val="lvl"/>
          <dgm:resizeHandles val="exact"/>
        </dgm:presLayoutVars>
      </dgm:prSet>
      <dgm:spPr/>
      <dgm:t>
        <a:bodyPr/>
        <a:lstStyle/>
        <a:p>
          <a:endParaRPr lang="ru-RU"/>
        </a:p>
      </dgm:t>
    </dgm:pt>
    <dgm:pt modelId="{DB97D6B4-AEC7-47DE-91CE-CEA26F046AC4}" type="pres">
      <dgm:prSet presAssocID="{D1E68D0E-0093-439F-8C45-F757B9743AAB}" presName="parentText" presStyleLbl="node1" presStyleIdx="0" presStyleCnt="1">
        <dgm:presLayoutVars>
          <dgm:chMax val="0"/>
          <dgm:bulletEnabled val="1"/>
        </dgm:presLayoutVars>
      </dgm:prSet>
      <dgm:spPr/>
      <dgm:t>
        <a:bodyPr/>
        <a:lstStyle/>
        <a:p>
          <a:endParaRPr lang="ru-RU"/>
        </a:p>
      </dgm:t>
    </dgm:pt>
  </dgm:ptLst>
  <dgm:cxnLst>
    <dgm:cxn modelId="{7C398B14-DD5D-4C67-B234-7919CDB85883}" type="presOf" srcId="{D99D9234-0EA0-46E3-BD9E-5A42BF8B9A7A}" destId="{3920D970-5C48-41E7-B56E-251EC688FE48}" srcOrd="0" destOrd="0" presId="urn:microsoft.com/office/officeart/2005/8/layout/vList2"/>
    <dgm:cxn modelId="{827CFC8F-016B-42D0-9722-5D8BF35C0F6D}" srcId="{D99D9234-0EA0-46E3-BD9E-5A42BF8B9A7A}" destId="{D1E68D0E-0093-439F-8C45-F757B9743AAB}" srcOrd="0" destOrd="0" parTransId="{56BF5D53-0F92-43B7-80EE-9009C08AB308}" sibTransId="{BE3D16A6-0285-4798-AB75-46C1D02CAE41}"/>
    <dgm:cxn modelId="{939186BB-3154-45E3-A41C-F0197E27BD30}" type="presOf" srcId="{D1E68D0E-0093-439F-8C45-F757B9743AAB}" destId="{DB97D6B4-AEC7-47DE-91CE-CEA26F046AC4}" srcOrd="0" destOrd="0" presId="urn:microsoft.com/office/officeart/2005/8/layout/vList2"/>
    <dgm:cxn modelId="{02F153EA-1D12-470B-AA81-09482288EAC4}" type="presParOf" srcId="{3920D970-5C48-41E7-B56E-251EC688FE48}" destId="{DB97D6B4-AEC7-47DE-91CE-CEA26F046AC4}" srcOrd="0" destOrd="0" presId="urn:microsoft.com/office/officeart/2005/8/layout/vList2"/>
  </dgm:cxnLst>
  <dgm:bg/>
  <dgm:whole/>
</dgm:dataModel>
</file>

<file path=ppt/diagrams/data53.xml><?xml version="1.0" encoding="utf-8"?>
<dgm:dataModel xmlns:dgm="http://schemas.openxmlformats.org/drawingml/2006/diagram" xmlns:a="http://schemas.openxmlformats.org/drawingml/2006/main">
  <dgm:ptLst>
    <dgm:pt modelId="{C3522050-2B23-4FA8-B1CC-33E2B6ED8039}"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ru-RU"/>
        </a:p>
      </dgm:t>
    </dgm:pt>
    <dgm:pt modelId="{9A7EB49E-0EB3-4555-AB6D-0A4C30394A34}">
      <dgm:prSet/>
      <dgm:spPr/>
      <dgm:t>
        <a:bodyPr/>
        <a:lstStyle/>
        <a:p>
          <a:pPr algn="ctr" rtl="0"/>
          <a:r>
            <a:rPr lang="ru-RU" dirty="0" smtClean="0"/>
            <a:t>По итогам 2023 года среди 33-х муниципальных образований Курской области </a:t>
          </a:r>
          <a:r>
            <a:rPr lang="ru-RU" dirty="0" err="1" smtClean="0"/>
            <a:t>Касторенский</a:t>
          </a:r>
          <a:r>
            <a:rPr lang="ru-RU" dirty="0" smtClean="0"/>
            <a:t> муниципальный район вошел в группу муниципальных образований с наивысшим уровнем открытости бюджетных данных.</a:t>
          </a:r>
          <a:endParaRPr lang="ru-RU" dirty="0"/>
        </a:p>
      </dgm:t>
    </dgm:pt>
    <dgm:pt modelId="{16B972BB-7C87-431E-9EE2-CE508504B681}" type="parTrans" cxnId="{CF8D4E45-24CB-4631-AF27-E96318A92F6D}">
      <dgm:prSet/>
      <dgm:spPr/>
      <dgm:t>
        <a:bodyPr/>
        <a:lstStyle/>
        <a:p>
          <a:endParaRPr lang="ru-RU"/>
        </a:p>
      </dgm:t>
    </dgm:pt>
    <dgm:pt modelId="{16B3AB1D-48DE-4979-8E15-363FE1546B27}" type="sibTrans" cxnId="{CF8D4E45-24CB-4631-AF27-E96318A92F6D}">
      <dgm:prSet/>
      <dgm:spPr/>
      <dgm:t>
        <a:bodyPr/>
        <a:lstStyle/>
        <a:p>
          <a:endParaRPr lang="ru-RU"/>
        </a:p>
      </dgm:t>
    </dgm:pt>
    <dgm:pt modelId="{F63DA5CF-F839-48E3-A817-BAC3608963C6}" type="pres">
      <dgm:prSet presAssocID="{C3522050-2B23-4FA8-B1CC-33E2B6ED8039}" presName="linear" presStyleCnt="0">
        <dgm:presLayoutVars>
          <dgm:animLvl val="lvl"/>
          <dgm:resizeHandles val="exact"/>
        </dgm:presLayoutVars>
      </dgm:prSet>
      <dgm:spPr/>
      <dgm:t>
        <a:bodyPr/>
        <a:lstStyle/>
        <a:p>
          <a:endParaRPr lang="ru-RU"/>
        </a:p>
      </dgm:t>
    </dgm:pt>
    <dgm:pt modelId="{115DE315-8FA1-4BF7-A66E-2270DA185996}" type="pres">
      <dgm:prSet presAssocID="{9A7EB49E-0EB3-4555-AB6D-0A4C30394A34}" presName="parentText" presStyleLbl="node1" presStyleIdx="0" presStyleCnt="1">
        <dgm:presLayoutVars>
          <dgm:chMax val="0"/>
          <dgm:bulletEnabled val="1"/>
        </dgm:presLayoutVars>
      </dgm:prSet>
      <dgm:spPr/>
      <dgm:t>
        <a:bodyPr/>
        <a:lstStyle/>
        <a:p>
          <a:endParaRPr lang="ru-RU"/>
        </a:p>
      </dgm:t>
    </dgm:pt>
  </dgm:ptLst>
  <dgm:cxnLst>
    <dgm:cxn modelId="{CF8D4E45-24CB-4631-AF27-E96318A92F6D}" srcId="{C3522050-2B23-4FA8-B1CC-33E2B6ED8039}" destId="{9A7EB49E-0EB3-4555-AB6D-0A4C30394A34}" srcOrd="0" destOrd="0" parTransId="{16B972BB-7C87-431E-9EE2-CE508504B681}" sibTransId="{16B3AB1D-48DE-4979-8E15-363FE1546B27}"/>
    <dgm:cxn modelId="{F8445E94-E039-4482-8105-7373988572EF}" type="presOf" srcId="{C3522050-2B23-4FA8-B1CC-33E2B6ED8039}" destId="{F63DA5CF-F839-48E3-A817-BAC3608963C6}" srcOrd="0" destOrd="0" presId="urn:microsoft.com/office/officeart/2005/8/layout/vList2"/>
    <dgm:cxn modelId="{20619F13-6598-4696-B38B-145CEDCA3622}" type="presOf" srcId="{9A7EB49E-0EB3-4555-AB6D-0A4C30394A34}" destId="{115DE315-8FA1-4BF7-A66E-2270DA185996}" srcOrd="0" destOrd="0" presId="urn:microsoft.com/office/officeart/2005/8/layout/vList2"/>
    <dgm:cxn modelId="{D4A24EDA-7A57-4C48-B8CE-A466A77777F2}" type="presParOf" srcId="{F63DA5CF-F839-48E3-A817-BAC3608963C6}" destId="{115DE315-8FA1-4BF7-A66E-2270DA185996}"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1DEE7CB4-35A9-483D-932F-CFE55AACDD1F}" type="doc">
      <dgm:prSet loTypeId="urn:microsoft.com/office/officeart/2005/8/layout/process2" loCatId="process" qsTypeId="urn:microsoft.com/office/officeart/2005/8/quickstyle/3d5" qsCatId="3D" csTypeId="urn:microsoft.com/office/officeart/2005/8/colors/accent1_2" csCatId="accent1" phldr="1"/>
      <dgm:spPr/>
      <dgm:t>
        <a:bodyPr/>
        <a:lstStyle/>
        <a:p>
          <a:endParaRPr lang="ru-RU"/>
        </a:p>
      </dgm:t>
    </dgm:pt>
    <dgm:pt modelId="{9FD7B67E-90F4-4AE0-A007-C89BE622B6A0}">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ru-RU" b="1" dirty="0" smtClean="0">
              <a:solidFill>
                <a:schemeClr val="bg1"/>
              </a:solidFill>
            </a:rPr>
            <a:t>БЮДЖЕТ</a:t>
          </a:r>
          <a:endParaRPr lang="ru-RU" dirty="0">
            <a:solidFill>
              <a:schemeClr val="bg1"/>
            </a:solidFill>
          </a:endParaRPr>
        </a:p>
      </dgm:t>
    </dgm:pt>
    <dgm:pt modelId="{7D40832D-9FD6-48CF-90E2-F10649AD2286}" type="parTrans" cxnId="{630951FE-7F66-4269-B6A2-1F7049CEA7B4}">
      <dgm:prSet/>
      <dgm:spPr/>
      <dgm:t>
        <a:bodyPr/>
        <a:lstStyle/>
        <a:p>
          <a:endParaRPr lang="ru-RU"/>
        </a:p>
      </dgm:t>
    </dgm:pt>
    <dgm:pt modelId="{2623489F-1CDB-478E-8151-381CAFBE6EE4}" type="sibTrans" cxnId="{630951FE-7F66-4269-B6A2-1F7049CEA7B4}">
      <dgm:prSet/>
      <dgm:spPr/>
      <dgm:t>
        <a:bodyPr/>
        <a:lstStyle/>
        <a:p>
          <a:endParaRPr lang="ru-RU"/>
        </a:p>
      </dgm:t>
    </dgm:pt>
    <dgm:pt modelId="{0A9043B6-BD00-427E-86FB-6CE95C8DD878}" type="pres">
      <dgm:prSet presAssocID="{1DEE7CB4-35A9-483D-932F-CFE55AACDD1F}" presName="linearFlow" presStyleCnt="0">
        <dgm:presLayoutVars>
          <dgm:resizeHandles val="exact"/>
        </dgm:presLayoutVars>
      </dgm:prSet>
      <dgm:spPr/>
      <dgm:t>
        <a:bodyPr/>
        <a:lstStyle/>
        <a:p>
          <a:endParaRPr lang="ru-RU"/>
        </a:p>
      </dgm:t>
    </dgm:pt>
    <dgm:pt modelId="{341BFFF8-7DF1-44F7-BE45-8E55F2378C29}" type="pres">
      <dgm:prSet presAssocID="{9FD7B67E-90F4-4AE0-A007-C89BE622B6A0}" presName="node" presStyleLbl="node1" presStyleIdx="0" presStyleCnt="1" custScaleX="362962" custScaleY="68182" custLinFactNeighborX="92851" custLinFactNeighborY="11341">
        <dgm:presLayoutVars>
          <dgm:bulletEnabled val="1"/>
        </dgm:presLayoutVars>
      </dgm:prSet>
      <dgm:spPr/>
      <dgm:t>
        <a:bodyPr/>
        <a:lstStyle/>
        <a:p>
          <a:endParaRPr lang="ru-RU"/>
        </a:p>
      </dgm:t>
    </dgm:pt>
  </dgm:ptLst>
  <dgm:cxnLst>
    <dgm:cxn modelId="{630951FE-7F66-4269-B6A2-1F7049CEA7B4}" srcId="{1DEE7CB4-35A9-483D-932F-CFE55AACDD1F}" destId="{9FD7B67E-90F4-4AE0-A007-C89BE622B6A0}" srcOrd="0" destOrd="0" parTransId="{7D40832D-9FD6-48CF-90E2-F10649AD2286}" sibTransId="{2623489F-1CDB-478E-8151-381CAFBE6EE4}"/>
    <dgm:cxn modelId="{49E2C8D2-FEA8-4694-993C-8A7AB949CC9F}" type="presOf" srcId="{9FD7B67E-90F4-4AE0-A007-C89BE622B6A0}" destId="{341BFFF8-7DF1-44F7-BE45-8E55F2378C29}" srcOrd="0" destOrd="0" presId="urn:microsoft.com/office/officeart/2005/8/layout/process2"/>
    <dgm:cxn modelId="{8AFED272-FDE6-4A52-B982-8261D34430B8}" type="presOf" srcId="{1DEE7CB4-35A9-483D-932F-CFE55AACDD1F}" destId="{0A9043B6-BD00-427E-86FB-6CE95C8DD878}" srcOrd="0" destOrd="0" presId="urn:microsoft.com/office/officeart/2005/8/layout/process2"/>
    <dgm:cxn modelId="{C39F7B18-0020-415B-BCB8-2A1B334712B3}" type="presParOf" srcId="{0A9043B6-BD00-427E-86FB-6CE95C8DD878}" destId="{341BFFF8-7DF1-44F7-BE45-8E55F2378C29}" srcOrd="0" destOrd="0" presId="urn:microsoft.com/office/officeart/2005/8/layout/process2"/>
  </dgm:cxnLst>
  <dgm:bg/>
  <dgm:whole/>
</dgm:dataModel>
</file>

<file path=ppt/diagrams/data7.xml><?xml version="1.0" encoding="utf-8"?>
<dgm:dataModel xmlns:dgm="http://schemas.openxmlformats.org/drawingml/2006/diagram" xmlns:a="http://schemas.openxmlformats.org/drawingml/2006/main">
  <dgm:ptLst>
    <dgm:pt modelId="{0813A1C2-CCFB-4475-8F57-BA264EC51716}" type="doc">
      <dgm:prSet loTypeId="urn:microsoft.com/office/officeart/2005/8/layout/equation2" loCatId="relationship" qsTypeId="urn:microsoft.com/office/officeart/2005/8/quickstyle/3d5" qsCatId="3D" csTypeId="urn:microsoft.com/office/officeart/2005/8/colors/accent1_2" csCatId="accent1" phldr="1"/>
      <dgm:spPr/>
    </dgm:pt>
    <dgm:pt modelId="{5C810285-27DC-4A15-8F13-E59F384BAFA8}">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dirty="0" smtClean="0">
              <a:solidFill>
                <a:schemeClr val="bg1"/>
              </a:solidFill>
            </a:rPr>
            <a:t>ДОХОДЫ</a:t>
          </a:r>
          <a:endParaRPr lang="ru-RU" dirty="0">
            <a:solidFill>
              <a:schemeClr val="bg1"/>
            </a:solidFill>
          </a:endParaRPr>
        </a:p>
      </dgm:t>
    </dgm:pt>
    <dgm:pt modelId="{195A9533-B156-4F63-9F29-C5A035D580CA}" type="parTrans" cxnId="{9B18CB55-DDD9-4BF0-BDE8-3A5B34BF9C24}">
      <dgm:prSet/>
      <dgm:spPr/>
      <dgm:t>
        <a:bodyPr/>
        <a:lstStyle/>
        <a:p>
          <a:endParaRPr lang="ru-RU"/>
        </a:p>
      </dgm:t>
    </dgm:pt>
    <dgm:pt modelId="{EDA35208-867B-468E-9098-0845DC2062DB}" type="sibTrans" cxnId="{9B18CB55-DDD9-4BF0-BDE8-3A5B34BF9C24}">
      <dgm:prSet>
        <dgm:style>
          <a:lnRef idx="3">
            <a:schemeClr val="lt1"/>
          </a:lnRef>
          <a:fillRef idx="1">
            <a:schemeClr val="accent6"/>
          </a:fillRef>
          <a:effectRef idx="1">
            <a:schemeClr val="accent6"/>
          </a:effectRef>
          <a:fontRef idx="minor">
            <a:schemeClr val="lt1"/>
          </a:fontRef>
        </dgm:style>
      </dgm:prSet>
      <dgm:spPr/>
      <dgm:t>
        <a:bodyPr/>
        <a:lstStyle/>
        <a:p>
          <a:endParaRPr lang="ru-RU"/>
        </a:p>
      </dgm:t>
    </dgm:pt>
    <dgm:pt modelId="{5315B9D1-2DFC-4B8B-9AB4-7DA96972472F}">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dirty="0" smtClean="0">
              <a:solidFill>
                <a:schemeClr val="bg1"/>
              </a:solidFill>
            </a:rPr>
            <a:t>ИСТОЧНИКИ ФИНАНСИРОВАНИЯ ДЕФИЦИТА БЮДЖЕТА</a:t>
          </a:r>
          <a:endParaRPr lang="ru-RU" dirty="0">
            <a:solidFill>
              <a:schemeClr val="bg1"/>
            </a:solidFill>
          </a:endParaRPr>
        </a:p>
      </dgm:t>
    </dgm:pt>
    <dgm:pt modelId="{79228FAA-2527-4100-A5AE-910CF130E463}" type="parTrans" cxnId="{CC8C0F1C-B446-4C93-8AFC-B127459C29CE}">
      <dgm:prSet/>
      <dgm:spPr/>
      <dgm:t>
        <a:bodyPr/>
        <a:lstStyle/>
        <a:p>
          <a:endParaRPr lang="ru-RU"/>
        </a:p>
      </dgm:t>
    </dgm:pt>
    <dgm:pt modelId="{DC8024F9-A3BC-421B-B797-33EB97773FF1}" type="sibTrans" cxnId="{CC8C0F1C-B446-4C93-8AFC-B127459C29CE}">
      <dgm:prSet>
        <dgm:style>
          <a:lnRef idx="3">
            <a:schemeClr val="lt1"/>
          </a:lnRef>
          <a:fillRef idx="1">
            <a:schemeClr val="accent6"/>
          </a:fillRef>
          <a:effectRef idx="1">
            <a:schemeClr val="accent6"/>
          </a:effectRef>
          <a:fontRef idx="minor">
            <a:schemeClr val="lt1"/>
          </a:fontRef>
        </dgm:style>
      </dgm:prSet>
      <dgm:spPr/>
      <dgm:t>
        <a:bodyPr/>
        <a:lstStyle/>
        <a:p>
          <a:endParaRPr lang="ru-RU"/>
        </a:p>
      </dgm:t>
    </dgm:pt>
    <dgm:pt modelId="{1DDCCA52-8309-437C-B18E-BB4892C48634}">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dirty="0" smtClean="0">
              <a:solidFill>
                <a:schemeClr val="bg1"/>
              </a:solidFill>
            </a:rPr>
            <a:t>РАСХОДЫ</a:t>
          </a:r>
          <a:endParaRPr lang="ru-RU" dirty="0">
            <a:solidFill>
              <a:schemeClr val="bg1"/>
            </a:solidFill>
          </a:endParaRPr>
        </a:p>
      </dgm:t>
    </dgm:pt>
    <dgm:pt modelId="{BF8ABF80-B798-40F7-803F-B937AABC65BF}" type="parTrans" cxnId="{1DAAFE29-5BF2-4681-BB5D-0D194BD22C42}">
      <dgm:prSet/>
      <dgm:spPr/>
      <dgm:t>
        <a:bodyPr/>
        <a:lstStyle/>
        <a:p>
          <a:endParaRPr lang="ru-RU"/>
        </a:p>
      </dgm:t>
    </dgm:pt>
    <dgm:pt modelId="{C79B590D-0523-429A-9E45-1E57973ECE60}" type="sibTrans" cxnId="{1DAAFE29-5BF2-4681-BB5D-0D194BD22C42}">
      <dgm:prSet/>
      <dgm:spPr/>
      <dgm:t>
        <a:bodyPr/>
        <a:lstStyle/>
        <a:p>
          <a:endParaRPr lang="ru-RU"/>
        </a:p>
      </dgm:t>
    </dgm:pt>
    <dgm:pt modelId="{A10080D4-FEC7-4D14-93FB-4A44B53A94D4}" type="pres">
      <dgm:prSet presAssocID="{0813A1C2-CCFB-4475-8F57-BA264EC51716}" presName="Name0" presStyleCnt="0">
        <dgm:presLayoutVars>
          <dgm:dir/>
          <dgm:resizeHandles val="exact"/>
        </dgm:presLayoutVars>
      </dgm:prSet>
      <dgm:spPr/>
    </dgm:pt>
    <dgm:pt modelId="{2BFAE44D-DF10-4E7D-A611-03BA7F7294D7}" type="pres">
      <dgm:prSet presAssocID="{0813A1C2-CCFB-4475-8F57-BA264EC51716}" presName="vNodes" presStyleCnt="0"/>
      <dgm:spPr/>
    </dgm:pt>
    <dgm:pt modelId="{A1D81D0C-4B46-4F9D-A8B1-75BC0FD9DB3E}" type="pres">
      <dgm:prSet presAssocID="{5C810285-27DC-4A15-8F13-E59F384BAFA8}" presName="node" presStyleLbl="node1" presStyleIdx="0" presStyleCnt="3" custScaleX="170343" custScaleY="93733">
        <dgm:presLayoutVars>
          <dgm:bulletEnabled val="1"/>
        </dgm:presLayoutVars>
      </dgm:prSet>
      <dgm:spPr/>
      <dgm:t>
        <a:bodyPr/>
        <a:lstStyle/>
        <a:p>
          <a:endParaRPr lang="ru-RU"/>
        </a:p>
      </dgm:t>
    </dgm:pt>
    <dgm:pt modelId="{9BA4008E-4D21-468C-AEBF-5BA2FFE3319B}" type="pres">
      <dgm:prSet presAssocID="{EDA35208-867B-468E-9098-0845DC2062DB}" presName="spacerT" presStyleCnt="0"/>
      <dgm:spPr/>
    </dgm:pt>
    <dgm:pt modelId="{FE03C18D-2246-4274-A969-234A9B533F33}" type="pres">
      <dgm:prSet presAssocID="{EDA35208-867B-468E-9098-0845DC2062DB}" presName="sibTrans" presStyleLbl="sibTrans2D1" presStyleIdx="0" presStyleCnt="2"/>
      <dgm:spPr/>
      <dgm:t>
        <a:bodyPr/>
        <a:lstStyle/>
        <a:p>
          <a:endParaRPr lang="ru-RU"/>
        </a:p>
      </dgm:t>
    </dgm:pt>
    <dgm:pt modelId="{F6DDD5B0-AE73-486B-AE9F-5D3B32E61EC9}" type="pres">
      <dgm:prSet presAssocID="{EDA35208-867B-468E-9098-0845DC2062DB}" presName="spacerB" presStyleCnt="0"/>
      <dgm:spPr/>
    </dgm:pt>
    <dgm:pt modelId="{53E0EA7A-AA0C-4DA6-8102-2A8708ABC930}" type="pres">
      <dgm:prSet presAssocID="{5315B9D1-2DFC-4B8B-9AB4-7DA96972472F}" presName="node" presStyleLbl="node1" presStyleIdx="1" presStyleCnt="3" custScaleX="228769" custScaleY="94548">
        <dgm:presLayoutVars>
          <dgm:bulletEnabled val="1"/>
        </dgm:presLayoutVars>
      </dgm:prSet>
      <dgm:spPr/>
      <dgm:t>
        <a:bodyPr/>
        <a:lstStyle/>
        <a:p>
          <a:endParaRPr lang="ru-RU"/>
        </a:p>
      </dgm:t>
    </dgm:pt>
    <dgm:pt modelId="{9367EC9D-7F0E-4F3D-BEB3-F2FAA71E6DE0}" type="pres">
      <dgm:prSet presAssocID="{0813A1C2-CCFB-4475-8F57-BA264EC51716}" presName="sibTransLast" presStyleLbl="sibTrans2D1" presStyleIdx="1" presStyleCnt="2"/>
      <dgm:spPr/>
      <dgm:t>
        <a:bodyPr/>
        <a:lstStyle/>
        <a:p>
          <a:endParaRPr lang="ru-RU"/>
        </a:p>
      </dgm:t>
    </dgm:pt>
    <dgm:pt modelId="{C043018B-6AF3-43E3-AB39-5068D1D625EB}" type="pres">
      <dgm:prSet presAssocID="{0813A1C2-CCFB-4475-8F57-BA264EC51716}" presName="connectorText" presStyleLbl="sibTrans2D1" presStyleIdx="1" presStyleCnt="2"/>
      <dgm:spPr/>
      <dgm:t>
        <a:bodyPr/>
        <a:lstStyle/>
        <a:p>
          <a:endParaRPr lang="ru-RU"/>
        </a:p>
      </dgm:t>
    </dgm:pt>
    <dgm:pt modelId="{6302D117-299E-4044-8EB5-7BAC82CFEAC9}" type="pres">
      <dgm:prSet presAssocID="{0813A1C2-CCFB-4475-8F57-BA264EC51716}" presName="lastNode" presStyleLbl="node1" presStyleIdx="2" presStyleCnt="3" custScaleX="76713" custScaleY="29383">
        <dgm:presLayoutVars>
          <dgm:bulletEnabled val="1"/>
        </dgm:presLayoutVars>
      </dgm:prSet>
      <dgm:spPr/>
      <dgm:t>
        <a:bodyPr/>
        <a:lstStyle/>
        <a:p>
          <a:endParaRPr lang="ru-RU"/>
        </a:p>
      </dgm:t>
    </dgm:pt>
  </dgm:ptLst>
  <dgm:cxnLst>
    <dgm:cxn modelId="{DAE8B389-5884-480A-9BB8-C5AF70F8EDEE}" type="presOf" srcId="{DC8024F9-A3BC-421B-B797-33EB97773FF1}" destId="{9367EC9D-7F0E-4F3D-BEB3-F2FAA71E6DE0}" srcOrd="0" destOrd="0" presId="urn:microsoft.com/office/officeart/2005/8/layout/equation2"/>
    <dgm:cxn modelId="{56165F30-5750-4D20-9BDE-45A487A0D8CF}" type="presOf" srcId="{EDA35208-867B-468E-9098-0845DC2062DB}" destId="{FE03C18D-2246-4274-A969-234A9B533F33}" srcOrd="0" destOrd="0" presId="urn:microsoft.com/office/officeart/2005/8/layout/equation2"/>
    <dgm:cxn modelId="{2494DB4E-8585-4C09-82F1-E1C143B96A5A}" type="presOf" srcId="{1DDCCA52-8309-437C-B18E-BB4892C48634}" destId="{6302D117-299E-4044-8EB5-7BAC82CFEAC9}" srcOrd="0" destOrd="0" presId="urn:microsoft.com/office/officeart/2005/8/layout/equation2"/>
    <dgm:cxn modelId="{890BE2F3-C720-4635-810E-6EA57AD6F50F}" type="presOf" srcId="{5315B9D1-2DFC-4B8B-9AB4-7DA96972472F}" destId="{53E0EA7A-AA0C-4DA6-8102-2A8708ABC930}" srcOrd="0" destOrd="0" presId="urn:microsoft.com/office/officeart/2005/8/layout/equation2"/>
    <dgm:cxn modelId="{CC8C0F1C-B446-4C93-8AFC-B127459C29CE}" srcId="{0813A1C2-CCFB-4475-8F57-BA264EC51716}" destId="{5315B9D1-2DFC-4B8B-9AB4-7DA96972472F}" srcOrd="1" destOrd="0" parTransId="{79228FAA-2527-4100-A5AE-910CF130E463}" sibTransId="{DC8024F9-A3BC-421B-B797-33EB97773FF1}"/>
    <dgm:cxn modelId="{1DAAFE29-5BF2-4681-BB5D-0D194BD22C42}" srcId="{0813A1C2-CCFB-4475-8F57-BA264EC51716}" destId="{1DDCCA52-8309-437C-B18E-BB4892C48634}" srcOrd="2" destOrd="0" parTransId="{BF8ABF80-B798-40F7-803F-B937AABC65BF}" sibTransId="{C79B590D-0523-429A-9E45-1E57973ECE60}"/>
    <dgm:cxn modelId="{9D9295AF-BC28-490C-A428-03028B41EE12}" type="presOf" srcId="{0813A1C2-CCFB-4475-8F57-BA264EC51716}" destId="{A10080D4-FEC7-4D14-93FB-4A44B53A94D4}" srcOrd="0" destOrd="0" presId="urn:microsoft.com/office/officeart/2005/8/layout/equation2"/>
    <dgm:cxn modelId="{9B18CB55-DDD9-4BF0-BDE8-3A5B34BF9C24}" srcId="{0813A1C2-CCFB-4475-8F57-BA264EC51716}" destId="{5C810285-27DC-4A15-8F13-E59F384BAFA8}" srcOrd="0" destOrd="0" parTransId="{195A9533-B156-4F63-9F29-C5A035D580CA}" sibTransId="{EDA35208-867B-468E-9098-0845DC2062DB}"/>
    <dgm:cxn modelId="{CC2A3B8C-B150-4DCF-BCB6-88E35FBF19AC}" type="presOf" srcId="{5C810285-27DC-4A15-8F13-E59F384BAFA8}" destId="{A1D81D0C-4B46-4F9D-A8B1-75BC0FD9DB3E}" srcOrd="0" destOrd="0" presId="urn:microsoft.com/office/officeart/2005/8/layout/equation2"/>
    <dgm:cxn modelId="{A902FAE7-E173-4BD9-932E-E09C7338573F}" type="presOf" srcId="{DC8024F9-A3BC-421B-B797-33EB97773FF1}" destId="{C043018B-6AF3-43E3-AB39-5068D1D625EB}" srcOrd="1" destOrd="0" presId="urn:microsoft.com/office/officeart/2005/8/layout/equation2"/>
    <dgm:cxn modelId="{9EDD7571-907C-4BA9-8CE3-9E5BE4DFD6C2}" type="presParOf" srcId="{A10080D4-FEC7-4D14-93FB-4A44B53A94D4}" destId="{2BFAE44D-DF10-4E7D-A611-03BA7F7294D7}" srcOrd="0" destOrd="0" presId="urn:microsoft.com/office/officeart/2005/8/layout/equation2"/>
    <dgm:cxn modelId="{49454FE7-7590-497E-8112-8F88084930F5}" type="presParOf" srcId="{2BFAE44D-DF10-4E7D-A611-03BA7F7294D7}" destId="{A1D81D0C-4B46-4F9D-A8B1-75BC0FD9DB3E}" srcOrd="0" destOrd="0" presId="urn:microsoft.com/office/officeart/2005/8/layout/equation2"/>
    <dgm:cxn modelId="{F1C32246-A61D-4C41-BDBC-03468BCB364C}" type="presParOf" srcId="{2BFAE44D-DF10-4E7D-A611-03BA7F7294D7}" destId="{9BA4008E-4D21-468C-AEBF-5BA2FFE3319B}" srcOrd="1" destOrd="0" presId="urn:microsoft.com/office/officeart/2005/8/layout/equation2"/>
    <dgm:cxn modelId="{162C3890-514E-47E3-A00C-433F6EA79BF2}" type="presParOf" srcId="{2BFAE44D-DF10-4E7D-A611-03BA7F7294D7}" destId="{FE03C18D-2246-4274-A969-234A9B533F33}" srcOrd="2" destOrd="0" presId="urn:microsoft.com/office/officeart/2005/8/layout/equation2"/>
    <dgm:cxn modelId="{7D691655-F710-473C-BEF9-415E7671A5BD}" type="presParOf" srcId="{2BFAE44D-DF10-4E7D-A611-03BA7F7294D7}" destId="{F6DDD5B0-AE73-486B-AE9F-5D3B32E61EC9}" srcOrd="3" destOrd="0" presId="urn:microsoft.com/office/officeart/2005/8/layout/equation2"/>
    <dgm:cxn modelId="{64DA30AE-952F-4A88-A947-80ED384459FF}" type="presParOf" srcId="{2BFAE44D-DF10-4E7D-A611-03BA7F7294D7}" destId="{53E0EA7A-AA0C-4DA6-8102-2A8708ABC930}" srcOrd="4" destOrd="0" presId="urn:microsoft.com/office/officeart/2005/8/layout/equation2"/>
    <dgm:cxn modelId="{42C185EF-0F6B-4850-BA5C-027463837878}" type="presParOf" srcId="{A10080D4-FEC7-4D14-93FB-4A44B53A94D4}" destId="{9367EC9D-7F0E-4F3D-BEB3-F2FAA71E6DE0}" srcOrd="1" destOrd="0" presId="urn:microsoft.com/office/officeart/2005/8/layout/equation2"/>
    <dgm:cxn modelId="{BCE1F705-00E7-45CB-B8F9-1CAC0D9F33CC}" type="presParOf" srcId="{9367EC9D-7F0E-4F3D-BEB3-F2FAA71E6DE0}" destId="{C043018B-6AF3-43E3-AB39-5068D1D625EB}" srcOrd="0" destOrd="0" presId="urn:microsoft.com/office/officeart/2005/8/layout/equation2"/>
    <dgm:cxn modelId="{54F9A6B5-3EAE-42F9-A7D2-4BED6790CD6A}" type="presParOf" srcId="{A10080D4-FEC7-4D14-93FB-4A44B53A94D4}" destId="{6302D117-299E-4044-8EB5-7BAC82CFEAC9}" srcOrd="2" destOrd="0" presId="urn:microsoft.com/office/officeart/2005/8/layout/equation2"/>
  </dgm:cxnLst>
  <dgm:bg/>
  <dgm:whole>
    <a:ln>
      <a:noFill/>
    </a:ln>
  </dgm:whole>
</dgm:dataModel>
</file>

<file path=ppt/diagrams/data8.xml><?xml version="1.0" encoding="utf-8"?>
<dgm:dataModel xmlns:dgm="http://schemas.openxmlformats.org/drawingml/2006/diagram" xmlns:a="http://schemas.openxmlformats.org/drawingml/2006/main">
  <dgm:ptLst>
    <dgm:pt modelId="{940B01E3-5C50-453E-AFB9-AAC4593937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BF545F3-7C03-4E89-9714-BF196207CB75}">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sz="1600" b="1" dirty="0" smtClean="0"/>
            <a:t>Бюджет</a:t>
          </a:r>
          <a:endParaRPr lang="ru-RU" sz="1600" dirty="0"/>
        </a:p>
      </dgm:t>
    </dgm:pt>
    <dgm:pt modelId="{FAB6A454-472C-4726-8B3C-C3B8C3E4D649}" type="parTrans" cxnId="{C250FF02-E633-4DCC-A8D1-470AEA1091E8}">
      <dgm:prSet/>
      <dgm:spPr/>
      <dgm:t>
        <a:bodyPr/>
        <a:lstStyle/>
        <a:p>
          <a:endParaRPr lang="ru-RU"/>
        </a:p>
      </dgm:t>
    </dgm:pt>
    <dgm:pt modelId="{F16044CA-0106-4A22-90B7-ECBDEDE546D2}" type="sibTrans" cxnId="{C250FF02-E633-4DCC-A8D1-470AEA1091E8}">
      <dgm:prSet/>
      <dgm:spPr/>
      <dgm:t>
        <a:bodyPr/>
        <a:lstStyle/>
        <a:p>
          <a:endParaRPr lang="ru-RU"/>
        </a:p>
      </dgm:t>
    </dgm:pt>
    <dgm:pt modelId="{80325A96-E220-413F-AC3F-023111344E99}">
      <dgm:prSet phldrT="[Текст]" custT="1"/>
      <dgm:spPr/>
      <dgm:t>
        <a:bodyPr/>
        <a:lstStyle/>
        <a:p>
          <a:r>
            <a:rPr lang="ru-RU" sz="1200" dirty="0" smtClean="0"/>
            <a:t>- 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200" dirty="0"/>
        </a:p>
      </dgm:t>
    </dgm:pt>
    <dgm:pt modelId="{2ACB9917-0574-4AE4-A5E2-398CD8C2A771}" type="parTrans" cxnId="{4CA44EF0-FCAC-4008-BF18-627B94A2F709}">
      <dgm:prSet/>
      <dgm:spPr/>
      <dgm:t>
        <a:bodyPr/>
        <a:lstStyle/>
        <a:p>
          <a:endParaRPr lang="ru-RU"/>
        </a:p>
      </dgm:t>
    </dgm:pt>
    <dgm:pt modelId="{3670C256-BEAF-4B2E-BC35-B8B320F9D40D}" type="sibTrans" cxnId="{4CA44EF0-FCAC-4008-BF18-627B94A2F709}">
      <dgm:prSet/>
      <dgm:spPr/>
      <dgm:t>
        <a:bodyPr/>
        <a:lstStyle/>
        <a:p>
          <a:endParaRPr lang="ru-RU"/>
        </a:p>
      </dgm:t>
    </dgm:pt>
    <dgm:pt modelId="{67CF6213-A31A-4617-9C99-D9F43F29B236}" type="pres">
      <dgm:prSet presAssocID="{940B01E3-5C50-453E-AFB9-AAC45939372E}" presName="Name0" presStyleCnt="0">
        <dgm:presLayoutVars>
          <dgm:dir/>
          <dgm:animLvl val="lvl"/>
          <dgm:resizeHandles val="exact"/>
        </dgm:presLayoutVars>
      </dgm:prSet>
      <dgm:spPr/>
      <dgm:t>
        <a:bodyPr/>
        <a:lstStyle/>
        <a:p>
          <a:endParaRPr lang="ru-RU"/>
        </a:p>
      </dgm:t>
    </dgm:pt>
    <dgm:pt modelId="{54B22106-2F98-4059-8B20-9401E3585FA5}" type="pres">
      <dgm:prSet presAssocID="{8BF545F3-7C03-4E89-9714-BF196207CB75}" presName="linNode" presStyleCnt="0"/>
      <dgm:spPr/>
    </dgm:pt>
    <dgm:pt modelId="{B9EA9B7B-BBA5-4310-AB9A-13160758300E}" type="pres">
      <dgm:prSet presAssocID="{8BF545F3-7C03-4E89-9714-BF196207CB75}" presName="parentText" presStyleLbl="node1" presStyleIdx="0" presStyleCnt="1">
        <dgm:presLayoutVars>
          <dgm:chMax val="1"/>
          <dgm:bulletEnabled val="1"/>
        </dgm:presLayoutVars>
      </dgm:prSet>
      <dgm:spPr/>
      <dgm:t>
        <a:bodyPr/>
        <a:lstStyle/>
        <a:p>
          <a:endParaRPr lang="ru-RU"/>
        </a:p>
      </dgm:t>
    </dgm:pt>
    <dgm:pt modelId="{F8AC16D9-7F83-40F5-85B3-704A94F63E73}" type="pres">
      <dgm:prSet presAssocID="{8BF545F3-7C03-4E89-9714-BF196207CB75}" presName="descendantText" presStyleLbl="alignAccFollowNode1" presStyleIdx="0" presStyleCnt="1">
        <dgm:presLayoutVars>
          <dgm:bulletEnabled val="1"/>
        </dgm:presLayoutVars>
      </dgm:prSet>
      <dgm:spPr/>
      <dgm:t>
        <a:bodyPr/>
        <a:lstStyle/>
        <a:p>
          <a:endParaRPr lang="ru-RU"/>
        </a:p>
      </dgm:t>
    </dgm:pt>
  </dgm:ptLst>
  <dgm:cxnLst>
    <dgm:cxn modelId="{94BCAE5C-FF9E-4FD8-9553-7F35AAC38624}" type="presOf" srcId="{940B01E3-5C50-453E-AFB9-AAC45939372E}" destId="{67CF6213-A31A-4617-9C99-D9F43F29B236}" srcOrd="0" destOrd="0" presId="urn:microsoft.com/office/officeart/2005/8/layout/vList5"/>
    <dgm:cxn modelId="{4CA44EF0-FCAC-4008-BF18-627B94A2F709}" srcId="{8BF545F3-7C03-4E89-9714-BF196207CB75}" destId="{80325A96-E220-413F-AC3F-023111344E99}" srcOrd="0" destOrd="0" parTransId="{2ACB9917-0574-4AE4-A5E2-398CD8C2A771}" sibTransId="{3670C256-BEAF-4B2E-BC35-B8B320F9D40D}"/>
    <dgm:cxn modelId="{956599A0-54BF-435E-90F0-7F5A46CD6FED}" type="presOf" srcId="{80325A96-E220-413F-AC3F-023111344E99}" destId="{F8AC16D9-7F83-40F5-85B3-704A94F63E73}" srcOrd="0" destOrd="0" presId="urn:microsoft.com/office/officeart/2005/8/layout/vList5"/>
    <dgm:cxn modelId="{C250FF02-E633-4DCC-A8D1-470AEA1091E8}" srcId="{940B01E3-5C50-453E-AFB9-AAC45939372E}" destId="{8BF545F3-7C03-4E89-9714-BF196207CB75}" srcOrd="0" destOrd="0" parTransId="{FAB6A454-472C-4726-8B3C-C3B8C3E4D649}" sibTransId="{F16044CA-0106-4A22-90B7-ECBDEDE546D2}"/>
    <dgm:cxn modelId="{166E8383-BEC4-46C5-BC7E-146BB7FEE530}" type="presOf" srcId="{8BF545F3-7C03-4E89-9714-BF196207CB75}" destId="{B9EA9B7B-BBA5-4310-AB9A-13160758300E}" srcOrd="0" destOrd="0" presId="urn:microsoft.com/office/officeart/2005/8/layout/vList5"/>
    <dgm:cxn modelId="{95660825-56EB-49DB-AB00-0C1CA96CFFE1}" type="presParOf" srcId="{67CF6213-A31A-4617-9C99-D9F43F29B236}" destId="{54B22106-2F98-4059-8B20-9401E3585FA5}" srcOrd="0" destOrd="0" presId="urn:microsoft.com/office/officeart/2005/8/layout/vList5"/>
    <dgm:cxn modelId="{60971694-88F8-4818-AD23-43E32E19ADEB}" type="presParOf" srcId="{54B22106-2F98-4059-8B20-9401E3585FA5}" destId="{B9EA9B7B-BBA5-4310-AB9A-13160758300E}" srcOrd="0" destOrd="0" presId="urn:microsoft.com/office/officeart/2005/8/layout/vList5"/>
    <dgm:cxn modelId="{FD41897B-503C-4D97-9856-F7F507313821}" type="presParOf" srcId="{54B22106-2F98-4059-8B20-9401E3585FA5}" destId="{F8AC16D9-7F83-40F5-85B3-704A94F63E73}" srcOrd="1"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940B01E3-5C50-453E-AFB9-AAC4593937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BF545F3-7C03-4E89-9714-BF196207CB75}">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6"/>
        </a:solidFill>
        <a:ln>
          <a:solidFill>
            <a:schemeClr val="bg1"/>
          </a:solidFill>
        </a:ln>
      </dgm:spPr>
      <dgm:t>
        <a:bodyPr/>
        <a:lstStyle/>
        <a:p>
          <a:r>
            <a:rPr lang="ru-RU" sz="1200" b="1" dirty="0" smtClean="0">
              <a:solidFill>
                <a:schemeClr val="bg1"/>
              </a:solidFill>
            </a:rPr>
            <a:t>Доходы бюджета</a:t>
          </a:r>
          <a:r>
            <a:rPr lang="ru-RU" sz="1200" dirty="0" smtClean="0">
              <a:solidFill>
                <a:schemeClr val="bg1"/>
              </a:solidFill>
            </a:rPr>
            <a:t> </a:t>
          </a:r>
          <a:endParaRPr lang="ru-RU" sz="1200" dirty="0">
            <a:solidFill>
              <a:schemeClr val="bg1"/>
            </a:solidFill>
          </a:endParaRPr>
        </a:p>
      </dgm:t>
    </dgm:pt>
    <dgm:pt modelId="{FAB6A454-472C-4726-8B3C-C3B8C3E4D649}" type="parTrans" cxnId="{C250FF02-E633-4DCC-A8D1-470AEA1091E8}">
      <dgm:prSet/>
      <dgm:spPr/>
      <dgm:t>
        <a:bodyPr/>
        <a:lstStyle/>
        <a:p>
          <a:endParaRPr lang="ru-RU"/>
        </a:p>
      </dgm:t>
    </dgm:pt>
    <dgm:pt modelId="{F16044CA-0106-4A22-90B7-ECBDEDE546D2}" type="sibTrans" cxnId="{C250FF02-E633-4DCC-A8D1-470AEA1091E8}">
      <dgm:prSet/>
      <dgm:spPr/>
      <dgm:t>
        <a:bodyPr/>
        <a:lstStyle/>
        <a:p>
          <a:endParaRPr lang="ru-RU"/>
        </a:p>
      </dgm:t>
    </dgm:pt>
    <dgm:pt modelId="{80325A96-E220-413F-AC3F-023111344E99}">
      <dgm:prSet phldrT="[Текст]" custT="1"/>
      <dgm:spPr/>
      <dgm:t>
        <a:bodyPr/>
        <a:lstStyle/>
        <a:p>
          <a:r>
            <a:rPr lang="ru-RU" sz="1200" dirty="0" smtClean="0"/>
            <a:t>- </a:t>
          </a:r>
          <a:r>
            <a:rPr lang="ru-RU" sz="1200" b="0" dirty="0" smtClean="0"/>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 </a:t>
          </a:r>
          <a:endParaRPr lang="ru-RU" sz="1200" dirty="0"/>
        </a:p>
      </dgm:t>
    </dgm:pt>
    <dgm:pt modelId="{2ACB9917-0574-4AE4-A5E2-398CD8C2A771}" type="parTrans" cxnId="{4CA44EF0-FCAC-4008-BF18-627B94A2F709}">
      <dgm:prSet/>
      <dgm:spPr/>
      <dgm:t>
        <a:bodyPr/>
        <a:lstStyle/>
        <a:p>
          <a:endParaRPr lang="ru-RU"/>
        </a:p>
      </dgm:t>
    </dgm:pt>
    <dgm:pt modelId="{3670C256-BEAF-4B2E-BC35-B8B320F9D40D}" type="sibTrans" cxnId="{4CA44EF0-FCAC-4008-BF18-627B94A2F709}">
      <dgm:prSet/>
      <dgm:spPr/>
      <dgm:t>
        <a:bodyPr/>
        <a:lstStyle/>
        <a:p>
          <a:endParaRPr lang="ru-RU"/>
        </a:p>
      </dgm:t>
    </dgm:pt>
    <dgm:pt modelId="{67CF6213-A31A-4617-9C99-D9F43F29B236}" type="pres">
      <dgm:prSet presAssocID="{940B01E3-5C50-453E-AFB9-AAC45939372E}" presName="Name0" presStyleCnt="0">
        <dgm:presLayoutVars>
          <dgm:dir/>
          <dgm:animLvl val="lvl"/>
          <dgm:resizeHandles val="exact"/>
        </dgm:presLayoutVars>
      </dgm:prSet>
      <dgm:spPr/>
      <dgm:t>
        <a:bodyPr/>
        <a:lstStyle/>
        <a:p>
          <a:endParaRPr lang="ru-RU"/>
        </a:p>
      </dgm:t>
    </dgm:pt>
    <dgm:pt modelId="{54B22106-2F98-4059-8B20-9401E3585FA5}" type="pres">
      <dgm:prSet presAssocID="{8BF545F3-7C03-4E89-9714-BF196207CB75}" presName="linNode" presStyleCnt="0"/>
      <dgm:spPr/>
    </dgm:pt>
    <dgm:pt modelId="{B9EA9B7B-BBA5-4310-AB9A-13160758300E}" type="pres">
      <dgm:prSet presAssocID="{8BF545F3-7C03-4E89-9714-BF196207CB75}" presName="parentText" presStyleLbl="node1" presStyleIdx="0" presStyleCnt="1" custScaleX="57481">
        <dgm:presLayoutVars>
          <dgm:chMax val="1"/>
          <dgm:bulletEnabled val="1"/>
        </dgm:presLayoutVars>
      </dgm:prSet>
      <dgm:spPr/>
      <dgm:t>
        <a:bodyPr/>
        <a:lstStyle/>
        <a:p>
          <a:endParaRPr lang="ru-RU"/>
        </a:p>
      </dgm:t>
    </dgm:pt>
    <dgm:pt modelId="{F8AC16D9-7F83-40F5-85B3-704A94F63E73}" type="pres">
      <dgm:prSet presAssocID="{8BF545F3-7C03-4E89-9714-BF196207CB75}" presName="descendantText" presStyleLbl="alignAccFollowNode1" presStyleIdx="0" presStyleCnt="1" custScaleX="129929">
        <dgm:presLayoutVars>
          <dgm:bulletEnabled val="1"/>
        </dgm:presLayoutVars>
      </dgm:prSet>
      <dgm:spPr/>
      <dgm:t>
        <a:bodyPr/>
        <a:lstStyle/>
        <a:p>
          <a:endParaRPr lang="ru-RU"/>
        </a:p>
      </dgm:t>
    </dgm:pt>
  </dgm:ptLst>
  <dgm:cxnLst>
    <dgm:cxn modelId="{4CA44EF0-FCAC-4008-BF18-627B94A2F709}" srcId="{8BF545F3-7C03-4E89-9714-BF196207CB75}" destId="{80325A96-E220-413F-AC3F-023111344E99}" srcOrd="0" destOrd="0" parTransId="{2ACB9917-0574-4AE4-A5E2-398CD8C2A771}" sibTransId="{3670C256-BEAF-4B2E-BC35-B8B320F9D40D}"/>
    <dgm:cxn modelId="{0F6B9F88-F496-4434-A17F-BA25075426D5}" type="presOf" srcId="{8BF545F3-7C03-4E89-9714-BF196207CB75}" destId="{B9EA9B7B-BBA5-4310-AB9A-13160758300E}" srcOrd="0" destOrd="0" presId="urn:microsoft.com/office/officeart/2005/8/layout/vList5"/>
    <dgm:cxn modelId="{C250FF02-E633-4DCC-A8D1-470AEA1091E8}" srcId="{940B01E3-5C50-453E-AFB9-AAC45939372E}" destId="{8BF545F3-7C03-4E89-9714-BF196207CB75}" srcOrd="0" destOrd="0" parTransId="{FAB6A454-472C-4726-8B3C-C3B8C3E4D649}" sibTransId="{F16044CA-0106-4A22-90B7-ECBDEDE546D2}"/>
    <dgm:cxn modelId="{4973BE1A-1299-44EE-A33E-E556AF1BF162}" type="presOf" srcId="{80325A96-E220-413F-AC3F-023111344E99}" destId="{F8AC16D9-7F83-40F5-85B3-704A94F63E73}" srcOrd="0" destOrd="0" presId="urn:microsoft.com/office/officeart/2005/8/layout/vList5"/>
    <dgm:cxn modelId="{3E7DEE17-6B4A-470F-9DAC-2E83407EC555}" type="presOf" srcId="{940B01E3-5C50-453E-AFB9-AAC45939372E}" destId="{67CF6213-A31A-4617-9C99-D9F43F29B236}" srcOrd="0" destOrd="0" presId="urn:microsoft.com/office/officeart/2005/8/layout/vList5"/>
    <dgm:cxn modelId="{6FFDF0E7-43BA-4E9F-87C0-C5426D0B450C}" type="presParOf" srcId="{67CF6213-A31A-4617-9C99-D9F43F29B236}" destId="{54B22106-2F98-4059-8B20-9401E3585FA5}" srcOrd="0" destOrd="0" presId="urn:microsoft.com/office/officeart/2005/8/layout/vList5"/>
    <dgm:cxn modelId="{DBCCBD8E-815D-4695-A570-5C5038DF013A}" type="presParOf" srcId="{54B22106-2F98-4059-8B20-9401E3585FA5}" destId="{B9EA9B7B-BBA5-4310-AB9A-13160758300E}" srcOrd="0" destOrd="0" presId="urn:microsoft.com/office/officeart/2005/8/layout/vList5"/>
    <dgm:cxn modelId="{107F03DD-88A5-4C81-94EA-5E049F76C6F9}" type="presParOf" srcId="{54B22106-2F98-4059-8B20-9401E3585FA5}" destId="{F8AC16D9-7F83-40F5-85B3-704A94F63E73}"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0.04919</cdr:x>
      <cdr:y>0</cdr:y>
    </cdr:from>
    <cdr:to>
      <cdr:x>0.19673</cdr:x>
      <cdr:y>0.08377</cdr:y>
    </cdr:to>
    <cdr:sp macro="" textlink="">
      <cdr:nvSpPr>
        <cdr:cNvPr id="2" name="TextBox 17"/>
        <cdr:cNvSpPr txBox="1"/>
      </cdr:nvSpPr>
      <cdr:spPr>
        <a:xfrm xmlns:a="http://schemas.openxmlformats.org/drawingml/2006/main">
          <a:off x="214346" y="0"/>
          <a:ext cx="642942"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ru-RU" sz="800" dirty="0" smtClean="0"/>
            <a:t>тыс.руб.</a:t>
          </a:r>
          <a:endParaRPr lang="ru-RU"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0.63934</cdr:x>
      <cdr:y>0</cdr:y>
    </cdr:from>
    <cdr:to>
      <cdr:x>0.7377</cdr:x>
      <cdr:y>0.15729</cdr:y>
    </cdr:to>
    <cdr:sp macro="" textlink="">
      <cdr:nvSpPr>
        <cdr:cNvPr id="2" name="Заголовок 1"/>
        <cdr:cNvSpPr txBox="1">
          <a:spLocks xmlns:a="http://schemas.openxmlformats.org/drawingml/2006/main"/>
        </cdr:cNvSpPr>
      </cdr:nvSpPr>
      <cdr:spPr>
        <a:xfrm xmlns:a="http://schemas.openxmlformats.org/drawingml/2006/main">
          <a:off x="2786082" y="0"/>
          <a:ext cx="428628" cy="214314"/>
        </a:xfrm>
        <a:prstGeom xmlns:a="http://schemas.openxmlformats.org/drawingml/2006/main" prst="rect">
          <a:avLst/>
        </a:prstGeom>
      </cdr:spPr>
      <cdr:txBody>
        <a:bodyPr xmlns:a="http://schemas.openxmlformats.org/drawingml/2006/main" vert="horz" lIns="91440" tIns="45720" rIns="91440" bIns="45720" rtlCol="0" anchor="ctr">
          <a:normAutofit lnSpcReduction="10000"/>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lvl="0" algn="ctr">
            <a:spcBef>
              <a:spcPct val="0"/>
            </a:spcBef>
            <a:defRPr/>
          </a:pPr>
          <a:r>
            <a:rPr lang="ru-RU" sz="700" dirty="0" smtClean="0"/>
            <a:t>(8%)</a:t>
          </a:r>
          <a:endParaRPr kumimoji="0" lang="ru-RU" sz="700" i="0" u="none" strike="noStrike" kern="1200" cap="none" spc="0" normalizeH="0" baseline="0" noProof="0" dirty="0">
            <a:ln>
              <a:noFill/>
            </a:ln>
            <a:effectLst/>
            <a:uLnTx/>
            <a:uFillTx/>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64CA-AE7C-46A4-AEBD-19A0BA41F5E9}" type="datetimeFigureOut">
              <a:rPr lang="ru-RU" smtClean="0"/>
              <a:pPr/>
              <a:t>15.11.2024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6A7F6-098F-4A44-A2D9-E94CC4B1BCF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A7F6-098F-4A44-A2D9-E94CC4B1BCF4}"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A7F6-098F-4A44-A2D9-E94CC4B1BCF4}" type="slidenum">
              <a:rPr lang="ru-RU" smtClean="0"/>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A7F6-098F-4A44-A2D9-E94CC4B1BCF4}" type="slidenum">
              <a:rPr lang="ru-RU" smtClean="0"/>
              <a:pPr/>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A7F6-098F-4A44-A2D9-E94CC4B1BCF4}" type="slidenum">
              <a:rPr lang="ru-RU" smtClean="0"/>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A7F6-098F-4A44-A2D9-E94CC4B1BCF4}" type="slidenum">
              <a:rPr lang="ru-RU" smtClean="0"/>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A7F6-098F-4A44-A2D9-E94CC4B1BCF4}"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51204F-EFC9-49F3-BCB4-747AAC260424}" type="datetimeFigureOut">
              <a:rPr lang="ru-RU" smtClean="0"/>
              <a:pPr/>
              <a:t>15.11.2024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1B1F06-CDFE-4AF1-9AC1-B5C0DDA09C9F}" type="slidenum">
              <a:rPr lang="ru-RU" smtClean="0"/>
              <a:pPr/>
              <a:t>‹#›</a:t>
            </a:fld>
            <a:endParaRPr lang="ru-RU"/>
          </a:p>
        </p:txBody>
      </p:sp>
    </p:spTree>
  </p:cSld>
  <p:clrMapOvr>
    <a:masterClrMapping/>
  </p:clrMapOvr>
  <p:transition advClick="0" advTm="4000">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1204F-EFC9-49F3-BCB4-747AAC260424}" type="datetimeFigureOut">
              <a:rPr lang="ru-RU" smtClean="0"/>
              <a:pPr/>
              <a:t>15.11.2024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B1F06-CDFE-4AF1-9AC1-B5C0DDA09C9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advClick="0" advTm="4000">
    <p:strips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4.xml"/><Relationship Id="rId13" Type="http://schemas.openxmlformats.org/officeDocument/2006/relationships/diagramColors" Target="../diagrams/colors15.xml"/><Relationship Id="rId18" Type="http://schemas.openxmlformats.org/officeDocument/2006/relationships/diagramData" Target="../diagrams/data17.xml"/><Relationship Id="rId3" Type="http://schemas.openxmlformats.org/officeDocument/2006/relationships/diagramLayout" Target="../diagrams/layout13.xml"/><Relationship Id="rId21" Type="http://schemas.openxmlformats.org/officeDocument/2006/relationships/diagramColors" Target="../diagrams/colors17.xml"/><Relationship Id="rId7" Type="http://schemas.openxmlformats.org/officeDocument/2006/relationships/diagramLayout" Target="../diagrams/layout14.xml"/><Relationship Id="rId12" Type="http://schemas.openxmlformats.org/officeDocument/2006/relationships/diagramQuickStyle" Target="../diagrams/quickStyle15.xml"/><Relationship Id="rId17" Type="http://schemas.openxmlformats.org/officeDocument/2006/relationships/diagramColors" Target="../diagrams/colors16.xml"/><Relationship Id="rId2" Type="http://schemas.openxmlformats.org/officeDocument/2006/relationships/diagramData" Target="../diagrams/data13.xml"/><Relationship Id="rId16" Type="http://schemas.openxmlformats.org/officeDocument/2006/relationships/diagramQuickStyle" Target="../diagrams/quickStyle16.xml"/><Relationship Id="rId20" Type="http://schemas.openxmlformats.org/officeDocument/2006/relationships/diagramQuickStyle" Target="../diagrams/quickStyle17.xml"/><Relationship Id="rId1" Type="http://schemas.openxmlformats.org/officeDocument/2006/relationships/slideLayout" Target="../slideLayouts/slideLayout4.xml"/><Relationship Id="rId6" Type="http://schemas.openxmlformats.org/officeDocument/2006/relationships/diagramData" Target="../diagrams/data14.xml"/><Relationship Id="rId11" Type="http://schemas.openxmlformats.org/officeDocument/2006/relationships/diagramLayout" Target="../diagrams/layout15.xml"/><Relationship Id="rId5" Type="http://schemas.openxmlformats.org/officeDocument/2006/relationships/diagramColors" Target="../diagrams/colors13.xml"/><Relationship Id="rId15" Type="http://schemas.openxmlformats.org/officeDocument/2006/relationships/diagramLayout" Target="../diagrams/layout16.xml"/><Relationship Id="rId10" Type="http://schemas.openxmlformats.org/officeDocument/2006/relationships/diagramData" Target="../diagrams/data15.xml"/><Relationship Id="rId19" Type="http://schemas.openxmlformats.org/officeDocument/2006/relationships/diagramLayout" Target="../diagrams/layout17.xml"/><Relationship Id="rId4" Type="http://schemas.openxmlformats.org/officeDocument/2006/relationships/diagramQuickStyle" Target="../diagrams/quickStyle13.xml"/><Relationship Id="rId9" Type="http://schemas.openxmlformats.org/officeDocument/2006/relationships/diagramColors" Target="../diagrams/colors14.xml"/><Relationship Id="rId14" Type="http://schemas.openxmlformats.org/officeDocument/2006/relationships/diagramData" Target="../diagrams/data16.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9.xml"/><Relationship Id="rId13" Type="http://schemas.openxmlformats.org/officeDocument/2006/relationships/diagramColors" Target="../diagrams/colors20.xml"/><Relationship Id="rId18" Type="http://schemas.openxmlformats.org/officeDocument/2006/relationships/diagramData" Target="../diagrams/data22.xml"/><Relationship Id="rId3" Type="http://schemas.openxmlformats.org/officeDocument/2006/relationships/diagramLayout" Target="../diagrams/layout18.xml"/><Relationship Id="rId21" Type="http://schemas.openxmlformats.org/officeDocument/2006/relationships/diagramColors" Target="../diagrams/colors22.xml"/><Relationship Id="rId7" Type="http://schemas.openxmlformats.org/officeDocument/2006/relationships/diagramLayout" Target="../diagrams/layout19.xml"/><Relationship Id="rId12" Type="http://schemas.openxmlformats.org/officeDocument/2006/relationships/diagramQuickStyle" Target="../diagrams/quickStyle20.xml"/><Relationship Id="rId17" Type="http://schemas.openxmlformats.org/officeDocument/2006/relationships/diagramColors" Target="../diagrams/colors21.xml"/><Relationship Id="rId25" Type="http://schemas.openxmlformats.org/officeDocument/2006/relationships/diagramColors" Target="../diagrams/colors23.xml"/><Relationship Id="rId2" Type="http://schemas.openxmlformats.org/officeDocument/2006/relationships/diagramData" Target="../diagrams/data18.xml"/><Relationship Id="rId16" Type="http://schemas.openxmlformats.org/officeDocument/2006/relationships/diagramQuickStyle" Target="../diagrams/quickStyle21.xml"/><Relationship Id="rId20" Type="http://schemas.openxmlformats.org/officeDocument/2006/relationships/diagramQuickStyle" Target="../diagrams/quickStyle22.xml"/><Relationship Id="rId1" Type="http://schemas.openxmlformats.org/officeDocument/2006/relationships/slideLayout" Target="../slideLayouts/slideLayout4.xml"/><Relationship Id="rId6" Type="http://schemas.openxmlformats.org/officeDocument/2006/relationships/diagramData" Target="../diagrams/data19.xml"/><Relationship Id="rId11" Type="http://schemas.openxmlformats.org/officeDocument/2006/relationships/diagramLayout" Target="../diagrams/layout20.xml"/><Relationship Id="rId24" Type="http://schemas.openxmlformats.org/officeDocument/2006/relationships/diagramQuickStyle" Target="../diagrams/quickStyle23.xml"/><Relationship Id="rId5" Type="http://schemas.openxmlformats.org/officeDocument/2006/relationships/diagramColors" Target="../diagrams/colors18.xml"/><Relationship Id="rId15" Type="http://schemas.openxmlformats.org/officeDocument/2006/relationships/diagramLayout" Target="../diagrams/layout21.xml"/><Relationship Id="rId23" Type="http://schemas.openxmlformats.org/officeDocument/2006/relationships/diagramLayout" Target="../diagrams/layout23.xml"/><Relationship Id="rId10" Type="http://schemas.openxmlformats.org/officeDocument/2006/relationships/diagramData" Target="../diagrams/data20.xml"/><Relationship Id="rId19" Type="http://schemas.openxmlformats.org/officeDocument/2006/relationships/diagramLayout" Target="../diagrams/layout22.xml"/><Relationship Id="rId4" Type="http://schemas.openxmlformats.org/officeDocument/2006/relationships/diagramQuickStyle" Target="../diagrams/quickStyle18.xml"/><Relationship Id="rId9" Type="http://schemas.openxmlformats.org/officeDocument/2006/relationships/diagramColors" Target="../diagrams/colors19.xml"/><Relationship Id="rId14" Type="http://schemas.openxmlformats.org/officeDocument/2006/relationships/diagramData" Target="../diagrams/data21.xml"/><Relationship Id="rId22" Type="http://schemas.openxmlformats.org/officeDocument/2006/relationships/diagramData" Target="../diagrams/data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diagramData" Target="../diagrams/data27.xml"/><Relationship Id="rId7"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diagramData" Target="../diagrams/data28.xml"/><Relationship Id="rId7"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diagramData" Target="../diagrams/data29.xml"/><Relationship Id="rId7"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1.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diagramData" Target="../diagrams/data30.xml"/><Relationship Id="rId7"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4.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diagramColors" Target="../diagrams/colors32.xml"/><Relationship Id="rId2" Type="http://schemas.openxmlformats.org/officeDocument/2006/relationships/chart" Target="../charts/chart19.xml"/><Relationship Id="rId1" Type="http://schemas.openxmlformats.org/officeDocument/2006/relationships/slideLayout" Target="../slideLayouts/slideLayout4.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chart" Target="../charts/chart21.xml"/><Relationship Id="rId7" Type="http://schemas.openxmlformats.org/officeDocument/2006/relationships/diagramQuickStyle" Target="../diagrams/quickStyle33.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diagramColors" Target="../diagrams/colors34.xml"/><Relationship Id="rId2" Type="http://schemas.openxmlformats.org/officeDocument/2006/relationships/chart" Target="../charts/chart23.xml"/><Relationship Id="rId1" Type="http://schemas.openxmlformats.org/officeDocument/2006/relationships/slideLayout" Target="../slideLayouts/slideLayout4.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diagramColors" Target="../diagrams/colors35.xml"/><Relationship Id="rId2" Type="http://schemas.openxmlformats.org/officeDocument/2006/relationships/chart" Target="../charts/chart25.xml"/><Relationship Id="rId1" Type="http://schemas.openxmlformats.org/officeDocument/2006/relationships/slideLayout" Target="../slideLayouts/slideLayout4.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chart" Target="../charts/chart27.xml"/><Relationship Id="rId7" Type="http://schemas.openxmlformats.org/officeDocument/2006/relationships/diagramQuickStyle" Target="../diagrams/quickStyle36.xm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chart" Target="../charts/chart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7.xml"/><Relationship Id="rId2" Type="http://schemas.openxmlformats.org/officeDocument/2006/relationships/chart" Target="../charts/chart29.xml"/><Relationship Id="rId1" Type="http://schemas.openxmlformats.org/officeDocument/2006/relationships/slideLayout" Target="../slideLayouts/slideLayout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29.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chart" Target="../charts/chart30.xml"/><Relationship Id="rId7" Type="http://schemas.openxmlformats.org/officeDocument/2006/relationships/diagramColors" Target="../diagrams/colors38.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QuickStyle" Target="../diagrams/quickStyle38.xml"/><Relationship Id="rId5" Type="http://schemas.openxmlformats.org/officeDocument/2006/relationships/diagramLayout" Target="../diagrams/layout38.xml"/><Relationship Id="rId10" Type="http://schemas.openxmlformats.org/officeDocument/2006/relationships/image" Target="../media/image10.jpeg"/><Relationship Id="rId4" Type="http://schemas.openxmlformats.org/officeDocument/2006/relationships/diagramData" Target="../diagrams/data38.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Data" Target="../diagrams/data39.xml"/><Relationship Id="rId7" Type="http://schemas.openxmlformats.org/officeDocument/2006/relationships/diagramData" Target="../diagrams/data40.xml"/><Relationship Id="rId2" Type="http://schemas.openxmlformats.org/officeDocument/2006/relationships/chart" Target="../charts/chart32.xml"/><Relationship Id="rId1" Type="http://schemas.openxmlformats.org/officeDocument/2006/relationships/slideLayout" Target="../slideLayouts/slideLayout4.xml"/><Relationship Id="rId6" Type="http://schemas.openxmlformats.org/officeDocument/2006/relationships/diagramColors" Target="../diagrams/colors39.xml"/><Relationship Id="rId5" Type="http://schemas.openxmlformats.org/officeDocument/2006/relationships/diagramQuickStyle" Target="../diagrams/quickStyle39.xml"/><Relationship Id="rId10" Type="http://schemas.openxmlformats.org/officeDocument/2006/relationships/diagramColors" Target="../diagrams/colors40.xml"/><Relationship Id="rId4" Type="http://schemas.openxmlformats.org/officeDocument/2006/relationships/diagramLayout" Target="../diagrams/layout39.xml"/><Relationship Id="rId9" Type="http://schemas.openxmlformats.org/officeDocument/2006/relationships/diagramQuickStyle" Target="../diagrams/quickStyle40.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41.xml"/><Relationship Id="rId3" Type="http://schemas.openxmlformats.org/officeDocument/2006/relationships/chart" Target="../charts/chart34.xml"/><Relationship Id="rId7" Type="http://schemas.openxmlformats.org/officeDocument/2006/relationships/diagramLayout" Target="../diagrams/layout41.xml"/><Relationship Id="rId2" Type="http://schemas.openxmlformats.org/officeDocument/2006/relationships/chart" Target="../charts/chart33.xml"/><Relationship Id="rId1" Type="http://schemas.openxmlformats.org/officeDocument/2006/relationships/slideLayout" Target="../slideLayouts/slideLayout4.xml"/><Relationship Id="rId6" Type="http://schemas.openxmlformats.org/officeDocument/2006/relationships/diagramData" Target="../diagrams/data41.xml"/><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diagramColors" Target="../diagrams/colors41.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42.xml"/><Relationship Id="rId3" Type="http://schemas.openxmlformats.org/officeDocument/2006/relationships/image" Target="../media/image14.jpeg"/><Relationship Id="rId7" Type="http://schemas.openxmlformats.org/officeDocument/2006/relationships/diagramQuickStyle" Target="../diagrams/quickStyle42.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Layout" Target="../diagrams/layout42.xml"/><Relationship Id="rId5" Type="http://schemas.openxmlformats.org/officeDocument/2006/relationships/diagramData" Target="../diagrams/data42.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4.xml"/><Relationship Id="rId6" Type="http://schemas.openxmlformats.org/officeDocument/2006/relationships/chart" Target="../charts/chart36.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4.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diagramData" Target="../diagrams/data44.xml"/><Relationship Id="rId7"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4.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 Id="rId9" Type="http://schemas.openxmlformats.org/officeDocument/2006/relationships/chart" Target="../charts/char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diagramData" Target="../diagrams/data45.xml"/><Relationship Id="rId7"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37.xml.rels><?xml version="1.0" encoding="UTF-8" standalone="yes"?>
<Relationships xmlns="http://schemas.openxmlformats.org/package/2006/relationships"><Relationship Id="rId8" Type="http://schemas.openxmlformats.org/officeDocument/2006/relationships/chart" Target="../charts/chart46.xml"/><Relationship Id="rId13" Type="http://schemas.openxmlformats.org/officeDocument/2006/relationships/chart" Target="../charts/chart51.xml"/><Relationship Id="rId3" Type="http://schemas.openxmlformats.org/officeDocument/2006/relationships/diagramLayout" Target="../diagrams/layout46.xml"/><Relationship Id="rId7" Type="http://schemas.openxmlformats.org/officeDocument/2006/relationships/chart" Target="../charts/chart45.xml"/><Relationship Id="rId12" Type="http://schemas.openxmlformats.org/officeDocument/2006/relationships/chart" Target="../charts/chart50.xml"/><Relationship Id="rId17" Type="http://schemas.openxmlformats.org/officeDocument/2006/relationships/chart" Target="../charts/chart55.xml"/><Relationship Id="rId2" Type="http://schemas.openxmlformats.org/officeDocument/2006/relationships/diagramData" Target="../diagrams/data46.xml"/><Relationship Id="rId16" Type="http://schemas.openxmlformats.org/officeDocument/2006/relationships/chart" Target="../charts/chart54.xml"/><Relationship Id="rId1" Type="http://schemas.openxmlformats.org/officeDocument/2006/relationships/slideLayout" Target="../slideLayouts/slideLayout4.xml"/><Relationship Id="rId6" Type="http://schemas.openxmlformats.org/officeDocument/2006/relationships/chart" Target="../charts/chart44.xml"/><Relationship Id="rId11" Type="http://schemas.openxmlformats.org/officeDocument/2006/relationships/chart" Target="../charts/chart49.xml"/><Relationship Id="rId5" Type="http://schemas.openxmlformats.org/officeDocument/2006/relationships/diagramColors" Target="../diagrams/colors46.xml"/><Relationship Id="rId15" Type="http://schemas.openxmlformats.org/officeDocument/2006/relationships/chart" Target="../charts/chart53.xml"/><Relationship Id="rId10" Type="http://schemas.openxmlformats.org/officeDocument/2006/relationships/chart" Target="../charts/chart48.xml"/><Relationship Id="rId4" Type="http://schemas.openxmlformats.org/officeDocument/2006/relationships/diagramQuickStyle" Target="../diagrams/quickStyle46.xml"/><Relationship Id="rId9" Type="http://schemas.openxmlformats.org/officeDocument/2006/relationships/chart" Target="../charts/chart47.xml"/><Relationship Id="rId14" Type="http://schemas.openxmlformats.org/officeDocument/2006/relationships/chart" Target="../charts/chart52.xml"/></Relationships>
</file>

<file path=ppt/slides/_rels/slide3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48.xml"/><Relationship Id="rId13" Type="http://schemas.openxmlformats.org/officeDocument/2006/relationships/diagramColors" Target="../diagrams/colors49.xml"/><Relationship Id="rId3" Type="http://schemas.openxmlformats.org/officeDocument/2006/relationships/diagramLayout" Target="../diagrams/layout47.xml"/><Relationship Id="rId7" Type="http://schemas.openxmlformats.org/officeDocument/2006/relationships/diagramLayout" Target="../diagrams/layout48.xml"/><Relationship Id="rId12" Type="http://schemas.openxmlformats.org/officeDocument/2006/relationships/diagramQuickStyle" Target="../diagrams/quickStyle49.xml"/><Relationship Id="rId2" Type="http://schemas.openxmlformats.org/officeDocument/2006/relationships/diagramData" Target="../diagrams/data47.xml"/><Relationship Id="rId1" Type="http://schemas.openxmlformats.org/officeDocument/2006/relationships/slideLayout" Target="../slideLayouts/slideLayout4.xml"/><Relationship Id="rId6" Type="http://schemas.openxmlformats.org/officeDocument/2006/relationships/diagramData" Target="../diagrams/data48.xml"/><Relationship Id="rId11" Type="http://schemas.openxmlformats.org/officeDocument/2006/relationships/diagramLayout" Target="../diagrams/layout49.xml"/><Relationship Id="rId5" Type="http://schemas.openxmlformats.org/officeDocument/2006/relationships/diagramColors" Target="../diagrams/colors47.xml"/><Relationship Id="rId10" Type="http://schemas.openxmlformats.org/officeDocument/2006/relationships/diagramData" Target="../diagrams/data49.xml"/><Relationship Id="rId4" Type="http://schemas.openxmlformats.org/officeDocument/2006/relationships/diagramQuickStyle" Target="../diagrams/quickStyle47.xml"/><Relationship Id="rId9" Type="http://schemas.openxmlformats.org/officeDocument/2006/relationships/diagramColors" Target="../diagrams/colors48.xml"/></Relationships>
</file>

<file path=ppt/slides/_rels/slide4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4.xml"/><Relationship Id="rId4" Type="http://schemas.openxmlformats.org/officeDocument/2006/relationships/chart" Target="../charts/chart6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0.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52.xml"/><Relationship Id="rId13" Type="http://schemas.openxmlformats.org/officeDocument/2006/relationships/diagramColors" Target="../diagrams/colors53.xml"/><Relationship Id="rId3" Type="http://schemas.openxmlformats.org/officeDocument/2006/relationships/diagramLayout" Target="../diagrams/layout51.xml"/><Relationship Id="rId7" Type="http://schemas.openxmlformats.org/officeDocument/2006/relationships/diagramLayout" Target="../diagrams/layout52.xml"/><Relationship Id="rId12" Type="http://schemas.openxmlformats.org/officeDocument/2006/relationships/diagramQuickStyle" Target="../diagrams/quickStyle53.xml"/><Relationship Id="rId2" Type="http://schemas.openxmlformats.org/officeDocument/2006/relationships/diagramData" Target="../diagrams/data51.xml"/><Relationship Id="rId1" Type="http://schemas.openxmlformats.org/officeDocument/2006/relationships/slideLayout" Target="../slideLayouts/slideLayout4.xml"/><Relationship Id="rId6" Type="http://schemas.openxmlformats.org/officeDocument/2006/relationships/diagramData" Target="../diagrams/data52.xml"/><Relationship Id="rId11" Type="http://schemas.openxmlformats.org/officeDocument/2006/relationships/diagramLayout" Target="../diagrams/layout53.xml"/><Relationship Id="rId5" Type="http://schemas.openxmlformats.org/officeDocument/2006/relationships/diagramColors" Target="../diagrams/colors51.xml"/><Relationship Id="rId10" Type="http://schemas.openxmlformats.org/officeDocument/2006/relationships/diagramData" Target="../diagrams/data53.xml"/><Relationship Id="rId4" Type="http://schemas.openxmlformats.org/officeDocument/2006/relationships/diagramQuickStyle" Target="../diagrams/quickStyle51.xml"/><Relationship Id="rId9" Type="http://schemas.openxmlformats.org/officeDocument/2006/relationships/diagramColors" Target="../diagrams/colors5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hyperlink" Target="https://kastorenskiy.gosuslugi.ru/"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diagramData" Target="../diagrams/data5.xml"/><Relationship Id="rId5" Type="http://schemas.openxmlformats.org/officeDocument/2006/relationships/diagramColors" Target="../diagrams/colors4.xml"/><Relationship Id="rId10" Type="http://schemas.openxmlformats.org/officeDocument/2006/relationships/image" Target="../media/image5.png"/><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18" Type="http://schemas.openxmlformats.org/officeDocument/2006/relationships/diagramData" Target="../diagrams/data10.xml"/><Relationship Id="rId3" Type="http://schemas.openxmlformats.org/officeDocument/2006/relationships/diagramLayout" Target="../diagrams/layout6.xml"/><Relationship Id="rId21" Type="http://schemas.openxmlformats.org/officeDocument/2006/relationships/diagramColors" Target="../diagrams/colors10.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openxmlformats.org/officeDocument/2006/relationships/diagramColors" Target="../diagrams/colors9.xml"/><Relationship Id="rId25" Type="http://schemas.openxmlformats.org/officeDocument/2006/relationships/diagramColors" Target="../diagrams/colors11.xml"/><Relationship Id="rId2" Type="http://schemas.openxmlformats.org/officeDocument/2006/relationships/diagramData" Target="../diagrams/data6.xml"/><Relationship Id="rId16" Type="http://schemas.openxmlformats.org/officeDocument/2006/relationships/diagramQuickStyle" Target="../diagrams/quickStyle9.xml"/><Relationship Id="rId20" Type="http://schemas.openxmlformats.org/officeDocument/2006/relationships/diagramQuickStyle" Target="../diagrams/quickStyle10.xml"/><Relationship Id="rId1" Type="http://schemas.openxmlformats.org/officeDocument/2006/relationships/slideLayout" Target="../slideLayouts/slideLayout4.xml"/><Relationship Id="rId6" Type="http://schemas.openxmlformats.org/officeDocument/2006/relationships/diagramData" Target="../diagrams/data7.xml"/><Relationship Id="rId11" Type="http://schemas.openxmlformats.org/officeDocument/2006/relationships/diagramLayout" Target="../diagrams/layout8.xml"/><Relationship Id="rId24" Type="http://schemas.openxmlformats.org/officeDocument/2006/relationships/diagramQuickStyle" Target="../diagrams/quickStyle11.xml"/><Relationship Id="rId5" Type="http://schemas.openxmlformats.org/officeDocument/2006/relationships/diagramColors" Target="../diagrams/colors6.xml"/><Relationship Id="rId15" Type="http://schemas.openxmlformats.org/officeDocument/2006/relationships/diagramLayout" Target="../diagrams/layout9.xml"/><Relationship Id="rId23" Type="http://schemas.openxmlformats.org/officeDocument/2006/relationships/diagramLayout" Target="../diagrams/layout11.xml"/><Relationship Id="rId10" Type="http://schemas.openxmlformats.org/officeDocument/2006/relationships/diagramData" Target="../diagrams/data8.xml"/><Relationship Id="rId19" Type="http://schemas.openxmlformats.org/officeDocument/2006/relationships/diagramLayout" Target="../diagrams/layout10.xml"/><Relationship Id="rId4" Type="http://schemas.openxmlformats.org/officeDocument/2006/relationships/diagramQuickStyle" Target="../diagrams/quickStyle6.xml"/><Relationship Id="rId9" Type="http://schemas.openxmlformats.org/officeDocument/2006/relationships/diagramColors" Target="../diagrams/colors7.xml"/><Relationship Id="rId14" Type="http://schemas.openxmlformats.org/officeDocument/2006/relationships/diagramData" Target="../diagrams/data9.xml"/><Relationship Id="rId22" Type="http://schemas.openxmlformats.org/officeDocument/2006/relationships/diagramData" Target="../diagrams/data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500166" y="2214554"/>
            <a:ext cx="636828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effectLst/>
                <a:latin typeface="Times New Roman" pitchFamily="18" charset="0"/>
                <a:ea typeface="Times New Roman" pitchFamily="18" charset="0"/>
                <a:cs typeface="Times New Roman" pitchFamily="18" charset="0"/>
              </a:rPr>
              <a:t>«БЮДЖЕТ ДЛЯ ГРАЖДАН»</a:t>
            </a:r>
            <a:endParaRPr kumimoji="0" lang="ru-RU" sz="1800" b="0" u="none" strike="noStrike" cap="none" normalizeH="0" baseline="0" dirty="0" smtClean="0">
              <a:ln>
                <a:noFill/>
              </a:ln>
              <a:effectLst/>
              <a:latin typeface="Times New Roman" pitchFamily="18" charset="0"/>
              <a:cs typeface="Times New Roman" pitchFamily="18" charset="0"/>
            </a:endParaRPr>
          </a:p>
        </p:txBody>
      </p:sp>
      <p:sp>
        <p:nvSpPr>
          <p:cNvPr id="1031" name="Rectangle 7"/>
          <p:cNvSpPr>
            <a:spLocks noChangeArrowheads="1"/>
          </p:cNvSpPr>
          <p:nvPr/>
        </p:nvSpPr>
        <p:spPr bwMode="auto">
          <a:xfrm>
            <a:off x="0" y="314324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1600" i="1" dirty="0" smtClean="0">
                <a:latin typeface="Times New Roman" pitchFamily="18" charset="0"/>
                <a:ea typeface="Times New Roman" pitchFamily="18" charset="0"/>
                <a:cs typeface="Times New Roman" pitchFamily="18" charset="0"/>
              </a:rPr>
              <a:t>К проекту решения «О  бюджете муниципального образования </a:t>
            </a:r>
          </a:p>
          <a:p>
            <a:pPr lvl="0" algn="ctr" fontAlgn="base">
              <a:spcBef>
                <a:spcPct val="0"/>
              </a:spcBef>
              <a:spcAft>
                <a:spcPct val="0"/>
              </a:spcAft>
            </a:pPr>
            <a:r>
              <a:rPr lang="ru-RU" sz="1600" i="1" dirty="0" smtClean="0">
                <a:latin typeface="Times New Roman" pitchFamily="18" charset="0"/>
                <a:ea typeface="Times New Roman" pitchFamily="18" charset="0"/>
                <a:cs typeface="Times New Roman" pitchFamily="18" charset="0"/>
              </a:rPr>
              <a:t>«</a:t>
            </a:r>
            <a:r>
              <a:rPr lang="ru-RU" sz="1600" i="1" dirty="0" err="1" smtClean="0">
                <a:latin typeface="Times New Roman" pitchFamily="18" charset="0"/>
                <a:ea typeface="Times New Roman" pitchFamily="18" charset="0"/>
                <a:cs typeface="Times New Roman" pitchFamily="18" charset="0"/>
              </a:rPr>
              <a:t>Касторенский</a:t>
            </a:r>
            <a:r>
              <a:rPr lang="ru-RU" sz="1600" i="1" dirty="0" smtClean="0">
                <a:latin typeface="Times New Roman" pitchFamily="18" charset="0"/>
                <a:ea typeface="Times New Roman" pitchFamily="18" charset="0"/>
                <a:cs typeface="Times New Roman" pitchFamily="18" charset="0"/>
              </a:rPr>
              <a:t> муниципальный район» Курской области </a:t>
            </a:r>
          </a:p>
          <a:p>
            <a:pPr lvl="0" algn="ctr" fontAlgn="base">
              <a:spcBef>
                <a:spcPct val="0"/>
              </a:spcBef>
              <a:spcAft>
                <a:spcPct val="0"/>
              </a:spcAft>
            </a:pPr>
            <a:r>
              <a:rPr lang="ru-RU" sz="1600" i="1" dirty="0" smtClean="0">
                <a:latin typeface="Times New Roman" pitchFamily="18" charset="0"/>
                <a:ea typeface="Times New Roman" pitchFamily="18" charset="0"/>
                <a:cs typeface="Times New Roman" pitchFamily="18" charset="0"/>
              </a:rPr>
              <a:t>на 2025 год и на плановый период 2026-2027 годов»</a:t>
            </a:r>
            <a:endParaRPr lang="ru-RU" sz="1600" i="1" dirty="0" smtClean="0">
              <a:latin typeface="Times New Roman" pitchFamily="18" charset="0"/>
              <a:cs typeface="Times New Roman" pitchFamily="18" charset="0"/>
            </a:endParaRPr>
          </a:p>
        </p:txBody>
      </p:sp>
      <p:pic>
        <p:nvPicPr>
          <p:cNvPr id="8" name="Рисунок 7" descr="Герб с короной3.png"/>
          <p:cNvPicPr>
            <a:picLocks noChangeAspect="1"/>
          </p:cNvPicPr>
          <p:nvPr/>
        </p:nvPicPr>
        <p:blipFill>
          <a:blip r:embed="rId2" cstate="print"/>
          <a:srcRect l="28119" r="14594"/>
          <a:stretch>
            <a:fillRect/>
          </a:stretch>
        </p:blipFill>
        <p:spPr>
          <a:xfrm>
            <a:off x="4143372" y="357166"/>
            <a:ext cx="1143008" cy="1589463"/>
          </a:xfrm>
          <a:prstGeom prst="rect">
            <a:avLst/>
          </a:prstGeom>
        </p:spPr>
      </p:pic>
      <p:pic>
        <p:nvPicPr>
          <p:cNvPr id="2051" name="Picture 3"/>
          <p:cNvPicPr>
            <a:picLocks noChangeAspect="1" noChangeArrowheads="1"/>
          </p:cNvPicPr>
          <p:nvPr/>
        </p:nvPicPr>
        <p:blipFill>
          <a:blip r:embed="rId3"/>
          <a:srcRect/>
          <a:stretch>
            <a:fillRect/>
          </a:stretch>
        </p:blipFill>
        <p:spPr bwMode="auto">
          <a:xfrm>
            <a:off x="3143240" y="4000504"/>
            <a:ext cx="3205156" cy="2570033"/>
          </a:xfrm>
          <a:prstGeom prst="rect">
            <a:avLst/>
          </a:prstGeom>
          <a:noFill/>
          <a:ln w="9525">
            <a:noFill/>
            <a:miter lim="800000"/>
            <a:headEnd/>
            <a:tailEnd/>
          </a:ln>
          <a:effectLst/>
        </p:spPr>
      </p:pic>
    </p:spTree>
  </p:cSld>
  <p:clrMapOvr>
    <a:masterClrMapping/>
  </p:clrMapOvr>
  <p:transition advClick="0" advTm="4000">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sz="half" idx="2"/>
          </p:nvPr>
        </p:nvSpPr>
        <p:spPr>
          <a:xfrm>
            <a:off x="0" y="0"/>
            <a:ext cx="9144000" cy="357190"/>
          </a:xfrm>
        </p:spPr>
        <p:txBody>
          <a:bodyPr>
            <a:noAutofit/>
          </a:bodyPr>
          <a:lstStyle/>
          <a:p>
            <a:pPr algn="ctr">
              <a:buNone/>
            </a:pPr>
            <a:r>
              <a:rPr lang="ru-RU" sz="1800" b="1" dirty="0" smtClean="0"/>
              <a:t>Как определяется размер бюджета на конкретный год?</a:t>
            </a:r>
            <a:endParaRPr lang="ru-RU" sz="1800" b="1" dirty="0"/>
          </a:p>
        </p:txBody>
      </p:sp>
      <p:sp>
        <p:nvSpPr>
          <p:cNvPr id="6" name="Прямоугольник 5"/>
          <p:cNvSpPr/>
          <p:nvPr/>
        </p:nvSpPr>
        <p:spPr>
          <a:xfrm>
            <a:off x="500034" y="642918"/>
            <a:ext cx="8001056" cy="1569660"/>
          </a:xfrm>
          <a:prstGeom prst="rect">
            <a:avLst/>
          </a:prstGeom>
        </p:spPr>
        <p:txBody>
          <a:bodyPr wrap="square">
            <a:spAutoFit/>
          </a:bodyPr>
          <a:lstStyle/>
          <a:p>
            <a:pPr algn="just"/>
            <a:r>
              <a:rPr lang="ru-RU" sz="1600" dirty="0" smtClean="0">
                <a:latin typeface="Calibri" pitchFamily="34" charset="0"/>
                <a:cs typeface="Calibri" pitchFamily="34" charset="0"/>
              </a:rPr>
              <a:t>Размер бюджета муниципального образования «</a:t>
            </a:r>
            <a:r>
              <a:rPr lang="ru-RU" sz="1600" dirty="0" err="1" smtClean="0">
                <a:latin typeface="Calibri" pitchFamily="34" charset="0"/>
                <a:cs typeface="Calibri" pitchFamily="34" charset="0"/>
              </a:rPr>
              <a:t>Касторенский</a:t>
            </a:r>
            <a:r>
              <a:rPr lang="ru-RU" sz="1600" dirty="0" smtClean="0">
                <a:latin typeface="Calibri" pitchFamily="34" charset="0"/>
                <a:cs typeface="Calibri" pitchFamily="34" charset="0"/>
              </a:rPr>
              <a:t> муниципальный район» Курской области определяется путем суммирования доходов, поступающих в бюджет муниципального образования «</a:t>
            </a:r>
            <a:r>
              <a:rPr lang="ru-RU" sz="1600" dirty="0" err="1" smtClean="0">
                <a:latin typeface="Calibri" pitchFamily="34" charset="0"/>
                <a:cs typeface="Calibri" pitchFamily="34" charset="0"/>
              </a:rPr>
              <a:t>Касторенский</a:t>
            </a:r>
            <a:r>
              <a:rPr lang="ru-RU" sz="1600" dirty="0" smtClean="0">
                <a:latin typeface="Calibri" pitchFamily="34" charset="0"/>
                <a:cs typeface="Calibri" pitchFamily="34" charset="0"/>
              </a:rPr>
              <a:t> муниципальный район» Курской области.</a:t>
            </a:r>
            <a:r>
              <a:rPr lang="ru-RU" sz="1600" dirty="0" smtClean="0"/>
              <a:t> Размер расходов, как правило, определяется уровнем дохода. Исходя из этого, в управлении бюджетом важно добиваться, чтобы, с одной стороны, нужды и потребности удовлетворялись, а с другой – соответствовали  доходам.</a:t>
            </a:r>
            <a:endParaRPr lang="ru-RU" sz="1600" dirty="0">
              <a:latin typeface="Calibri" pitchFamily="34" charset="0"/>
              <a:cs typeface="Calibri" pitchFamily="34" charset="0"/>
            </a:endParaRPr>
          </a:p>
        </p:txBody>
      </p:sp>
      <p:sp>
        <p:nvSpPr>
          <p:cNvPr id="13" name="Прямоугольник 12"/>
          <p:cNvSpPr/>
          <p:nvPr/>
        </p:nvSpPr>
        <p:spPr>
          <a:xfrm>
            <a:off x="785786" y="2143116"/>
            <a:ext cx="7643866" cy="369332"/>
          </a:xfrm>
          <a:prstGeom prst="rect">
            <a:avLst/>
          </a:prstGeom>
        </p:spPr>
        <p:txBody>
          <a:bodyPr wrap="square">
            <a:spAutoFit/>
          </a:bodyPr>
          <a:lstStyle/>
          <a:p>
            <a:pPr algn="ctr">
              <a:spcBef>
                <a:spcPct val="0"/>
              </a:spcBef>
            </a:pPr>
            <a:r>
              <a:rPr lang="ru-RU" altLang="ru-RU" b="1" dirty="0" smtClean="0">
                <a:latin typeface="Calibri" pitchFamily="34" charset="0"/>
                <a:cs typeface="Calibri" pitchFamily="34" charset="0"/>
              </a:rPr>
              <a:t>Из каких поступлений формируется доходная часть бюджета?</a:t>
            </a:r>
            <a:endParaRPr lang="ru-RU" altLang="ru-RU" b="1" dirty="0">
              <a:latin typeface="Calibri" pitchFamily="34" charset="0"/>
              <a:cs typeface="Calibri" pitchFamily="34" charset="0"/>
            </a:endParaRPr>
          </a:p>
        </p:txBody>
      </p:sp>
      <p:graphicFrame>
        <p:nvGraphicFramePr>
          <p:cNvPr id="14" name="Схема 13"/>
          <p:cNvGraphicFramePr/>
          <p:nvPr/>
        </p:nvGraphicFramePr>
        <p:xfrm>
          <a:off x="1428728" y="264318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4000">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357158" y="857232"/>
          <a:ext cx="3857652"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Схема 19"/>
          <p:cNvGraphicFramePr/>
          <p:nvPr/>
        </p:nvGraphicFramePr>
        <p:xfrm>
          <a:off x="642910" y="500042"/>
          <a:ext cx="3286148" cy="2857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Схема 11"/>
          <p:cNvGraphicFramePr/>
          <p:nvPr/>
        </p:nvGraphicFramePr>
        <p:xfrm>
          <a:off x="4857752" y="857232"/>
          <a:ext cx="3857652" cy="44291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Содержимое 7"/>
          <p:cNvGraphicFramePr>
            <a:graphicFrameLocks noGrp="1"/>
          </p:cNvGraphicFramePr>
          <p:nvPr>
            <p:ph sz="half" idx="1"/>
          </p:nvPr>
        </p:nvGraphicFramePr>
        <p:xfrm>
          <a:off x="5072066" y="500042"/>
          <a:ext cx="3429024" cy="28575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6" name="Схема 15"/>
          <p:cNvGraphicFramePr/>
          <p:nvPr/>
        </p:nvGraphicFramePr>
        <p:xfrm>
          <a:off x="857224" y="5429264"/>
          <a:ext cx="7500990" cy="12858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Прямоугольник 9"/>
          <p:cNvSpPr/>
          <p:nvPr/>
        </p:nvSpPr>
        <p:spPr>
          <a:xfrm>
            <a:off x="1357290" y="0"/>
            <a:ext cx="6858048" cy="307777"/>
          </a:xfrm>
          <a:prstGeom prst="rect">
            <a:avLst/>
          </a:prstGeom>
        </p:spPr>
        <p:txBody>
          <a:bodyPr wrap="square">
            <a:spAutoFit/>
          </a:bodyPr>
          <a:lstStyle/>
          <a:p>
            <a:pPr algn="ctr"/>
            <a:r>
              <a:rPr lang="ru-RU" sz="1400" dirty="0" smtClean="0"/>
              <a:t>Классификация доходов</a:t>
            </a:r>
            <a:endParaRPr lang="ru-RU" sz="1400" dirty="0"/>
          </a:p>
        </p:txBody>
      </p:sp>
    </p:spTree>
  </p:cSld>
  <p:clrMapOvr>
    <a:masterClrMapping/>
  </p:clrMapOvr>
  <p:transition advClick="0" advTm="4000">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0" y="357166"/>
            <a:ext cx="9144000" cy="642942"/>
          </a:xfrm>
        </p:spPr>
        <p:txBody>
          <a:bodyPr>
            <a:normAutofit fontScale="32500" lnSpcReduction="20000"/>
          </a:bodyPr>
          <a:lstStyle/>
          <a:p>
            <a:pPr>
              <a:buNone/>
            </a:pPr>
            <a:endParaRPr lang="ru-RU" dirty="0" smtClean="0"/>
          </a:p>
          <a:p>
            <a:pPr algn="ctr">
              <a:buNone/>
            </a:pPr>
            <a:r>
              <a:rPr lang="ru-RU" sz="4300" dirty="0" smtClean="0"/>
              <a:t>     Бюджет любого уровня может существовать в трех  состояниях, эти состояния называются: </a:t>
            </a:r>
            <a:r>
              <a:rPr lang="ru-RU" sz="4300" dirty="0" err="1" smtClean="0"/>
              <a:t>профицит</a:t>
            </a:r>
            <a:r>
              <a:rPr lang="ru-RU" sz="4300" dirty="0" smtClean="0"/>
              <a:t>,  дефицит и  сбалансированный бюджет.</a:t>
            </a:r>
            <a:r>
              <a:rPr lang="ru-RU" sz="4300" b="1" dirty="0" smtClean="0"/>
              <a:t>     </a:t>
            </a:r>
            <a:endParaRPr lang="ru-RU" sz="4300" dirty="0" smtClean="0"/>
          </a:p>
          <a:p>
            <a:pPr>
              <a:buNone/>
            </a:pPr>
            <a:endParaRPr lang="ru-RU" dirty="0" smtClean="0"/>
          </a:p>
          <a:p>
            <a:pPr>
              <a:buNone/>
            </a:pPr>
            <a:endParaRPr lang="ru-RU" dirty="0"/>
          </a:p>
        </p:txBody>
      </p:sp>
      <p:sp>
        <p:nvSpPr>
          <p:cNvPr id="12" name="Содержимое 10"/>
          <p:cNvSpPr txBox="1">
            <a:spLocks/>
          </p:cNvSpPr>
          <p:nvPr/>
        </p:nvSpPr>
        <p:spPr>
          <a:xfrm>
            <a:off x="2928926" y="2500306"/>
            <a:ext cx="3657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Содержимое 7"/>
          <p:cNvGraphicFramePr>
            <a:graphicFrameLocks/>
          </p:cNvGraphicFramePr>
          <p:nvPr/>
        </p:nvGraphicFramePr>
        <p:xfrm>
          <a:off x="2428860" y="71414"/>
          <a:ext cx="5000660" cy="357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Схема 16"/>
          <p:cNvGraphicFramePr/>
          <p:nvPr/>
        </p:nvGraphicFramePr>
        <p:xfrm>
          <a:off x="1214414" y="1785926"/>
          <a:ext cx="2286016" cy="20002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Схема 17"/>
          <p:cNvGraphicFramePr/>
          <p:nvPr/>
        </p:nvGraphicFramePr>
        <p:xfrm>
          <a:off x="5429256" y="1785926"/>
          <a:ext cx="2286016" cy="20002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9" name="Содержимое 7"/>
          <p:cNvGraphicFramePr>
            <a:graphicFrameLocks/>
          </p:cNvGraphicFramePr>
          <p:nvPr/>
        </p:nvGraphicFramePr>
        <p:xfrm>
          <a:off x="1071538" y="857232"/>
          <a:ext cx="2643206" cy="85725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2" name="Скругленный прямоугольник 4"/>
          <p:cNvSpPr/>
          <p:nvPr/>
        </p:nvSpPr>
        <p:spPr>
          <a:xfrm>
            <a:off x="5000628" y="3143248"/>
            <a:ext cx="2594384" cy="6185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dirty="0"/>
          </a:p>
        </p:txBody>
      </p:sp>
      <p:graphicFrame>
        <p:nvGraphicFramePr>
          <p:cNvPr id="23" name="Содержимое 7"/>
          <p:cNvGraphicFramePr>
            <a:graphicFrameLocks/>
          </p:cNvGraphicFramePr>
          <p:nvPr/>
        </p:nvGraphicFramePr>
        <p:xfrm>
          <a:off x="5286380" y="642918"/>
          <a:ext cx="2643206" cy="92869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4" name="Схема 23"/>
          <p:cNvGraphicFramePr/>
          <p:nvPr/>
        </p:nvGraphicFramePr>
        <p:xfrm>
          <a:off x="2000232" y="5072074"/>
          <a:ext cx="5262578" cy="92869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5" name="Прямоугольник 24"/>
          <p:cNvSpPr/>
          <p:nvPr/>
        </p:nvSpPr>
        <p:spPr>
          <a:xfrm>
            <a:off x="0" y="3929066"/>
            <a:ext cx="9144000" cy="954107"/>
          </a:xfrm>
          <a:prstGeom prst="rect">
            <a:avLst/>
          </a:prstGeom>
        </p:spPr>
        <p:txBody>
          <a:bodyPr wrap="square">
            <a:spAutoFit/>
          </a:bodyPr>
          <a:lstStyle/>
          <a:p>
            <a:pPr algn="ctr"/>
            <a:r>
              <a:rPr lang="ru-RU" sz="1400" b="1" dirty="0" smtClean="0"/>
              <a:t>Сбалансированность бюджета</a:t>
            </a:r>
            <a:r>
              <a:rPr lang="ru-RU" sz="1400" dirty="0" smtClean="0"/>
              <a:t> означает, что объем расходов бюджета должен соответствовать суммарному объему доходов бюджета и поступлений источников финансирования его дефицита, уменьшенных на суммы выплат из бюджета, связанных с источниками финансирования дефицита бюджета и изменением остатков на счетах по учету средств бюджетов</a:t>
            </a:r>
            <a:endParaRPr lang="ru-RU" sz="1400" dirty="0"/>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p:txBody>
          <a:bodyPr>
            <a:normAutofit/>
          </a:bodyPr>
          <a:lstStyle/>
          <a:p>
            <a:pPr>
              <a:buNone/>
            </a:pPr>
            <a:endParaRPr lang="ru-RU" dirty="0" smtClean="0"/>
          </a:p>
          <a:p>
            <a:pPr>
              <a:buNone/>
            </a:pPr>
            <a:endParaRPr lang="ru-RU" dirty="0"/>
          </a:p>
        </p:txBody>
      </p:sp>
      <p:sp>
        <p:nvSpPr>
          <p:cNvPr id="11" name="Содержимое 10"/>
          <p:cNvSpPr>
            <a:spLocks noGrp="1"/>
          </p:cNvSpPr>
          <p:nvPr>
            <p:ph sz="half" idx="2"/>
          </p:nvPr>
        </p:nvSpPr>
        <p:spPr>
          <a:xfrm>
            <a:off x="0" y="285728"/>
            <a:ext cx="9144000" cy="571504"/>
          </a:xfrm>
        </p:spPr>
        <p:txBody>
          <a:bodyPr>
            <a:noAutofit/>
          </a:bodyPr>
          <a:lstStyle/>
          <a:p>
            <a:pPr algn="ctr">
              <a:spcBef>
                <a:spcPct val="0"/>
              </a:spcBef>
              <a:buNone/>
            </a:pPr>
            <a:r>
              <a:rPr lang="ru-RU" altLang="ru-RU" sz="1800" b="1" dirty="0" smtClean="0">
                <a:latin typeface="Times New Roman" panose="02020603050405020304" pitchFamily="18" charset="0"/>
                <a:cs typeface="Times New Roman" panose="02020603050405020304" pitchFamily="18" charset="0"/>
              </a:rPr>
              <a:t>Сколько мы платим налогов в местный бюджет? Как изменяются их пропорции?</a:t>
            </a:r>
          </a:p>
        </p:txBody>
      </p:sp>
      <p:graphicFrame>
        <p:nvGraphicFramePr>
          <p:cNvPr id="12" name="Схема 11"/>
          <p:cNvGraphicFramePr/>
          <p:nvPr/>
        </p:nvGraphicFramePr>
        <p:xfrm>
          <a:off x="714348" y="1928802"/>
          <a:ext cx="807249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Прямоугольник 12"/>
          <p:cNvSpPr/>
          <p:nvPr/>
        </p:nvSpPr>
        <p:spPr>
          <a:xfrm>
            <a:off x="500034" y="785794"/>
            <a:ext cx="8215370" cy="923330"/>
          </a:xfrm>
          <a:prstGeom prst="rect">
            <a:avLst/>
          </a:prstGeom>
        </p:spPr>
        <p:txBody>
          <a:bodyPr wrap="square">
            <a:spAutoFit/>
          </a:bodyPr>
          <a:lstStyle/>
          <a:p>
            <a:pPr algn="ctr"/>
            <a:r>
              <a:rPr lang="ru-RU" altLang="ru-RU" dirty="0" smtClean="0">
                <a:latin typeface="Times New Roman" panose="02020603050405020304" pitchFamily="18" charset="0"/>
                <a:cs typeface="Times New Roman" panose="02020603050405020304" pitchFamily="18" charset="0"/>
              </a:rPr>
              <a:t>Нормативы отчислений налоговых доходов в бюджет </a:t>
            </a:r>
          </a:p>
          <a:p>
            <a:pPr algn="ctr"/>
            <a:r>
              <a:rPr lang="ru-RU" altLang="ru-RU" dirty="0" smtClean="0">
                <a:latin typeface="Times New Roman" panose="02020603050405020304" pitchFamily="18" charset="0"/>
                <a:cs typeface="Times New Roman" panose="02020603050405020304" pitchFamily="18" charset="0"/>
              </a:rPr>
              <a:t>муниципального образования «</a:t>
            </a:r>
            <a:r>
              <a:rPr lang="ru-RU" altLang="ru-RU" dirty="0" err="1" smtClean="0">
                <a:latin typeface="Times New Roman" panose="02020603050405020304" pitchFamily="18" charset="0"/>
                <a:cs typeface="Times New Roman" panose="02020603050405020304" pitchFamily="18" charset="0"/>
              </a:rPr>
              <a:t>Касторенский</a:t>
            </a:r>
            <a:r>
              <a:rPr lang="ru-RU" altLang="ru-RU" dirty="0" smtClean="0">
                <a:latin typeface="Times New Roman" panose="02020603050405020304" pitchFamily="18" charset="0"/>
                <a:cs typeface="Times New Roman" panose="02020603050405020304" pitchFamily="18" charset="0"/>
              </a:rPr>
              <a:t> муниципальный район» Курской области от общей суммы уплаченного налога, %</a:t>
            </a:r>
          </a:p>
        </p:txBody>
      </p:sp>
    </p:spTree>
  </p:cSld>
  <p:clrMapOvr>
    <a:masterClrMapping/>
  </p:clrMapOvr>
  <p:transition advClick="0" advTm="4000">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p:txBody>
          <a:bodyPr>
            <a:normAutofit/>
          </a:bodyPr>
          <a:lstStyle/>
          <a:p>
            <a:pPr>
              <a:buNone/>
            </a:pPr>
            <a:endParaRPr lang="ru-RU" dirty="0" smtClean="0"/>
          </a:p>
          <a:p>
            <a:pPr>
              <a:buNone/>
            </a:pPr>
            <a:endParaRPr lang="ru-RU" dirty="0"/>
          </a:p>
        </p:txBody>
      </p:sp>
      <p:sp>
        <p:nvSpPr>
          <p:cNvPr id="10" name="Прямоугольник 9"/>
          <p:cNvSpPr/>
          <p:nvPr/>
        </p:nvSpPr>
        <p:spPr>
          <a:xfrm>
            <a:off x="285720" y="0"/>
            <a:ext cx="8643998" cy="646331"/>
          </a:xfrm>
          <a:prstGeom prst="rect">
            <a:avLst/>
          </a:prstGeom>
        </p:spPr>
        <p:txBody>
          <a:bodyPr wrap="square">
            <a:spAutoFit/>
          </a:bodyPr>
          <a:lstStyle/>
          <a:p>
            <a:pPr algn="ctr">
              <a:spcBef>
                <a:spcPct val="0"/>
              </a:spcBef>
            </a:pPr>
            <a:r>
              <a:rPr lang="ru-RU" altLang="ru-RU" b="1" dirty="0" smtClean="0">
                <a:latin typeface="Times New Roman" panose="02020603050405020304" pitchFamily="18" charset="0"/>
                <a:cs typeface="Times New Roman" panose="02020603050405020304" pitchFamily="18" charset="0"/>
              </a:rPr>
              <a:t>Кем и как определяется </a:t>
            </a:r>
          </a:p>
          <a:p>
            <a:pPr algn="ctr">
              <a:spcBef>
                <a:spcPct val="0"/>
              </a:spcBef>
            </a:pPr>
            <a:r>
              <a:rPr lang="ru-RU" altLang="ru-RU" b="1" dirty="0" smtClean="0">
                <a:latin typeface="Times New Roman" panose="02020603050405020304" pitchFamily="18" charset="0"/>
                <a:cs typeface="Times New Roman" panose="02020603050405020304" pitchFamily="18" charset="0"/>
              </a:rPr>
              <a:t>доля безвозмездных поступлений в местный бюджет?</a:t>
            </a:r>
            <a:endParaRPr lang="ru-RU" dirty="0"/>
          </a:p>
        </p:txBody>
      </p:sp>
      <p:graphicFrame>
        <p:nvGraphicFramePr>
          <p:cNvPr id="14" name="Схема 13"/>
          <p:cNvGraphicFramePr/>
          <p:nvPr/>
        </p:nvGraphicFramePr>
        <p:xfrm>
          <a:off x="1524000" y="928670"/>
          <a:ext cx="6691338"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285720" y="928670"/>
            <a:ext cx="714380" cy="56436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ru-RU" sz="2000" dirty="0" smtClean="0">
                <a:solidFill>
                  <a:schemeClr val="bg1"/>
                </a:solidFill>
              </a:rPr>
              <a:t>Безвозмездные поступления</a:t>
            </a:r>
            <a:endParaRPr lang="ru-RU" sz="2000" dirty="0">
              <a:solidFill>
                <a:schemeClr val="bg1"/>
              </a:solidFill>
            </a:endParaRPr>
          </a:p>
        </p:txBody>
      </p:sp>
      <p:sp>
        <p:nvSpPr>
          <p:cNvPr id="16" name="Минус 15"/>
          <p:cNvSpPr/>
          <p:nvPr/>
        </p:nvSpPr>
        <p:spPr>
          <a:xfrm>
            <a:off x="928662" y="1571612"/>
            <a:ext cx="642942" cy="271458"/>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7" name="Минус 16"/>
          <p:cNvSpPr/>
          <p:nvPr/>
        </p:nvSpPr>
        <p:spPr>
          <a:xfrm>
            <a:off x="928662" y="3571876"/>
            <a:ext cx="642942" cy="271458"/>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8" name="Минус 17"/>
          <p:cNvSpPr/>
          <p:nvPr/>
        </p:nvSpPr>
        <p:spPr>
          <a:xfrm>
            <a:off x="928662" y="5357826"/>
            <a:ext cx="642942" cy="271458"/>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cSld>
  <p:clrMapOvr>
    <a:masterClrMapping/>
  </p:clrMapOvr>
  <p:transition advClick="0" advTm="4000">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500042"/>
            <a:ext cx="9144000" cy="646331"/>
          </a:xfrm>
          <a:prstGeom prst="rect">
            <a:avLst/>
          </a:prstGeom>
        </p:spPr>
        <p:txBody>
          <a:bodyPr wrap="square">
            <a:spAutoFit/>
          </a:bodyPr>
          <a:lstStyle/>
          <a:p>
            <a:pPr algn="ctr">
              <a:spcBef>
                <a:spcPct val="0"/>
              </a:spcBef>
            </a:pPr>
            <a:r>
              <a:rPr lang="ru-RU" altLang="ru-RU" dirty="0" smtClean="0">
                <a:cs typeface="Times New Roman" panose="02020603050405020304" pitchFamily="18" charset="0"/>
              </a:rPr>
              <a:t>Доходы бюджета прогнозируются на основе данных прогноза социально-экономического развития </a:t>
            </a:r>
            <a:r>
              <a:rPr lang="ru-RU" altLang="ru-RU" dirty="0" err="1" smtClean="0">
                <a:cs typeface="Times New Roman" panose="02020603050405020304" pitchFamily="18" charset="0"/>
              </a:rPr>
              <a:t>Касторенского</a:t>
            </a:r>
            <a:r>
              <a:rPr lang="ru-RU" altLang="ru-RU" dirty="0" smtClean="0">
                <a:cs typeface="Times New Roman" panose="02020603050405020304" pitchFamily="18" charset="0"/>
              </a:rPr>
              <a:t> района Курской области </a:t>
            </a:r>
            <a:endParaRPr lang="ru-RU" altLang="ru-RU" dirty="0">
              <a:cs typeface="Times New Roman" panose="02020603050405020304" pitchFamily="18" charset="0"/>
            </a:endParaRPr>
          </a:p>
        </p:txBody>
      </p:sp>
      <p:sp>
        <p:nvSpPr>
          <p:cNvPr id="12" name="Прямоугольник 11"/>
          <p:cNvSpPr/>
          <p:nvPr/>
        </p:nvSpPr>
        <p:spPr>
          <a:xfrm>
            <a:off x="0" y="0"/>
            <a:ext cx="9144000" cy="369332"/>
          </a:xfrm>
          <a:prstGeom prst="rect">
            <a:avLst/>
          </a:prstGeom>
        </p:spPr>
        <p:txBody>
          <a:bodyPr wrap="square">
            <a:spAutoFit/>
          </a:bodyPr>
          <a:lstStyle/>
          <a:p>
            <a:pPr algn="ctr"/>
            <a:r>
              <a:rPr lang="ru-RU" b="1" dirty="0" smtClean="0"/>
              <a:t>Кем и как определяется объем средств в бюджете?</a:t>
            </a:r>
            <a:endParaRPr lang="ru-RU" dirty="0"/>
          </a:p>
        </p:txBody>
      </p:sp>
      <p:graphicFrame>
        <p:nvGraphicFramePr>
          <p:cNvPr id="6" name="Диаграмма 5"/>
          <p:cNvGraphicFramePr/>
          <p:nvPr/>
        </p:nvGraphicFramePr>
        <p:xfrm>
          <a:off x="285720" y="3929066"/>
          <a:ext cx="4643470" cy="2603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285720" y="1214422"/>
          <a:ext cx="4286280" cy="2571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4714876" y="1285860"/>
          <a:ext cx="4143372" cy="30003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Таблица 8"/>
          <p:cNvGraphicFramePr>
            <a:graphicFrameLocks noGrp="1"/>
          </p:cNvGraphicFramePr>
          <p:nvPr/>
        </p:nvGraphicFramePr>
        <p:xfrm>
          <a:off x="5072066" y="5143512"/>
          <a:ext cx="3595701" cy="741680"/>
        </p:xfrm>
        <a:graphic>
          <a:graphicData uri="http://schemas.openxmlformats.org/drawingml/2006/table">
            <a:tbl>
              <a:tblPr firstRow="1" bandRow="1">
                <a:tableStyleId>{16D9F66E-5EB9-4882-86FB-DCBF35E3C3E4}</a:tableStyleId>
              </a:tblPr>
              <a:tblGrid>
                <a:gridCol w="1198567"/>
                <a:gridCol w="1198567"/>
                <a:gridCol w="1198567"/>
              </a:tblGrid>
              <a:tr h="370840">
                <a:tc>
                  <a:txBody>
                    <a:bodyPr/>
                    <a:lstStyle/>
                    <a:p>
                      <a:pPr algn="ctr"/>
                      <a:r>
                        <a:rPr lang="ru-RU" sz="1200" dirty="0" smtClean="0"/>
                        <a:t>2025 год</a:t>
                      </a:r>
                      <a:endParaRPr lang="ru-RU" sz="1200" dirty="0">
                        <a:solidFill>
                          <a:schemeClr val="tx1"/>
                        </a:solidFill>
                      </a:endParaRPr>
                    </a:p>
                  </a:txBody>
                  <a:tcPr/>
                </a:tc>
                <a:tc>
                  <a:txBody>
                    <a:bodyPr/>
                    <a:lstStyle/>
                    <a:p>
                      <a:pPr algn="ctr"/>
                      <a:r>
                        <a:rPr lang="ru-RU" sz="1200" dirty="0" smtClean="0"/>
                        <a:t>2026 год</a:t>
                      </a:r>
                      <a:endParaRPr lang="ru-RU" sz="1200" dirty="0">
                        <a:solidFill>
                          <a:schemeClr val="tx1"/>
                        </a:solidFill>
                      </a:endParaRPr>
                    </a:p>
                  </a:txBody>
                  <a:tcPr/>
                </a:tc>
                <a:tc>
                  <a:txBody>
                    <a:bodyPr/>
                    <a:lstStyle/>
                    <a:p>
                      <a:pPr algn="ctr"/>
                      <a:r>
                        <a:rPr lang="ru-RU" sz="1200" dirty="0" smtClean="0"/>
                        <a:t>2027 год</a:t>
                      </a:r>
                      <a:endParaRPr lang="ru-RU" sz="1200" dirty="0">
                        <a:solidFill>
                          <a:schemeClr val="tx1"/>
                        </a:solidFill>
                      </a:endParaRPr>
                    </a:p>
                  </a:txBody>
                  <a:tcPr/>
                </a:tc>
              </a:tr>
              <a:tr h="370840">
                <a:tc>
                  <a:txBody>
                    <a:bodyPr/>
                    <a:lstStyle/>
                    <a:p>
                      <a:pPr algn="ctr"/>
                      <a:r>
                        <a:rPr lang="ru-RU" sz="1200" dirty="0" smtClean="0"/>
                        <a:t>109,8</a:t>
                      </a:r>
                      <a:endParaRPr lang="ru-RU" sz="1200" dirty="0"/>
                    </a:p>
                  </a:txBody>
                  <a:tcPr/>
                </a:tc>
                <a:tc>
                  <a:txBody>
                    <a:bodyPr/>
                    <a:lstStyle/>
                    <a:p>
                      <a:pPr algn="ctr"/>
                      <a:r>
                        <a:rPr lang="ru-RU" sz="1200" dirty="0" smtClean="0"/>
                        <a:t>111,2</a:t>
                      </a:r>
                      <a:endParaRPr lang="ru-RU" sz="1200" dirty="0"/>
                    </a:p>
                  </a:txBody>
                  <a:tcPr/>
                </a:tc>
                <a:tc>
                  <a:txBody>
                    <a:bodyPr/>
                    <a:lstStyle/>
                    <a:p>
                      <a:pPr algn="ctr"/>
                      <a:r>
                        <a:rPr lang="ru-RU" sz="1200" dirty="0" smtClean="0"/>
                        <a:t>107,1</a:t>
                      </a:r>
                      <a:endParaRPr lang="ru-RU" sz="1200" dirty="0"/>
                    </a:p>
                  </a:txBody>
                  <a:tcPr/>
                </a:tc>
              </a:tr>
            </a:tbl>
          </a:graphicData>
        </a:graphic>
      </p:graphicFrame>
      <p:graphicFrame>
        <p:nvGraphicFramePr>
          <p:cNvPr id="11" name="Таблица 10"/>
          <p:cNvGraphicFramePr>
            <a:graphicFrameLocks noGrp="1"/>
          </p:cNvGraphicFramePr>
          <p:nvPr/>
        </p:nvGraphicFramePr>
        <p:xfrm>
          <a:off x="5072065" y="4786322"/>
          <a:ext cx="3571900" cy="370840"/>
        </p:xfrm>
        <a:graphic>
          <a:graphicData uri="http://schemas.openxmlformats.org/drawingml/2006/table">
            <a:tbl>
              <a:tblPr firstRow="1" bandRow="1">
                <a:tableStyleId>{16D9F66E-5EB9-4882-86FB-DCBF35E3C3E4}</a:tableStyleId>
              </a:tblPr>
              <a:tblGrid>
                <a:gridCol w="3571900"/>
              </a:tblGrid>
              <a:tr h="370840">
                <a:tc>
                  <a:txBody>
                    <a:bodyPr/>
                    <a:lstStyle/>
                    <a:p>
                      <a:pPr algn="ctr"/>
                      <a:r>
                        <a:rPr lang="ru-RU" sz="1100" dirty="0" smtClean="0"/>
                        <a:t>Темп роста заработной платы</a:t>
                      </a:r>
                      <a:endParaRPr lang="ru-RU" sz="1100" dirty="0"/>
                    </a:p>
                  </a:txBody>
                  <a:tcPr/>
                </a:tc>
              </a:tr>
            </a:tbl>
          </a:graphicData>
        </a:graphic>
      </p:graphicFrame>
      <p:sp>
        <p:nvSpPr>
          <p:cNvPr id="13" name="Прямоугольник 12"/>
          <p:cNvSpPr/>
          <p:nvPr/>
        </p:nvSpPr>
        <p:spPr>
          <a:xfrm>
            <a:off x="5072066" y="5929330"/>
            <a:ext cx="3571900" cy="600164"/>
          </a:xfrm>
          <a:prstGeom prst="rect">
            <a:avLst/>
          </a:prstGeom>
        </p:spPr>
        <p:txBody>
          <a:bodyPr wrap="square">
            <a:spAutoFit/>
          </a:bodyPr>
          <a:lstStyle/>
          <a:p>
            <a:pPr algn="ctr">
              <a:defRPr/>
            </a:pPr>
            <a:r>
              <a:rPr lang="ru-RU" sz="1100" dirty="0" smtClean="0">
                <a:latin typeface="Times New Roman" pitchFamily="18" charset="0"/>
              </a:rPr>
              <a:t>Темп роста заработной платы применяется для прогнозирования доходов от уплаты налога на доходы физических лиц</a:t>
            </a:r>
            <a:endParaRPr lang="ru-RU" sz="1100" dirty="0">
              <a:latin typeface="Times New Roman" pitchFamily="18" charset="0"/>
            </a:endParaRPr>
          </a:p>
        </p:txBody>
      </p:sp>
    </p:spTree>
  </p:cSld>
  <p:clrMapOvr>
    <a:masterClrMapping/>
  </p:clrMapOvr>
  <p:transition advClick="0" advTm="4000">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nvGraphicFramePr>
        <p:xfrm>
          <a:off x="214282" y="500042"/>
          <a:ext cx="4286280" cy="2571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4714876" y="1285860"/>
          <a:ext cx="4143372" cy="3000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Таблица 8"/>
          <p:cNvGraphicFramePr>
            <a:graphicFrameLocks noGrp="1"/>
          </p:cNvGraphicFramePr>
          <p:nvPr/>
        </p:nvGraphicFramePr>
        <p:xfrm>
          <a:off x="785786" y="4214818"/>
          <a:ext cx="3571900" cy="426720"/>
        </p:xfrm>
        <a:graphic>
          <a:graphicData uri="http://schemas.openxmlformats.org/drawingml/2006/table">
            <a:tbl>
              <a:tblPr firstRow="1" bandRow="1">
                <a:tableStyleId>{16D9F66E-5EB9-4882-86FB-DCBF35E3C3E4}</a:tableStyleId>
              </a:tblPr>
              <a:tblGrid>
                <a:gridCol w="3571900"/>
              </a:tblGrid>
              <a:tr h="370840">
                <a:tc>
                  <a:txBody>
                    <a:bodyPr/>
                    <a:lstStyle/>
                    <a:p>
                      <a:pPr algn="ctr"/>
                      <a:r>
                        <a:rPr lang="ru-RU" sz="1100" dirty="0" smtClean="0"/>
                        <a:t>Индекс дефлятор оптовых цен сельскохозяйственной продукции</a:t>
                      </a:r>
                      <a:endParaRPr lang="ru-RU" sz="1100" dirty="0"/>
                    </a:p>
                  </a:txBody>
                  <a:tcPr/>
                </a:tc>
              </a:tr>
            </a:tbl>
          </a:graphicData>
        </a:graphic>
      </p:graphicFrame>
      <p:graphicFrame>
        <p:nvGraphicFramePr>
          <p:cNvPr id="11" name="Таблица 10"/>
          <p:cNvGraphicFramePr>
            <a:graphicFrameLocks noGrp="1"/>
          </p:cNvGraphicFramePr>
          <p:nvPr/>
        </p:nvGraphicFramePr>
        <p:xfrm>
          <a:off x="785786" y="4643446"/>
          <a:ext cx="3595701" cy="741680"/>
        </p:xfrm>
        <a:graphic>
          <a:graphicData uri="http://schemas.openxmlformats.org/drawingml/2006/table">
            <a:tbl>
              <a:tblPr firstRow="1" bandRow="1">
                <a:tableStyleId>{16D9F66E-5EB9-4882-86FB-DCBF35E3C3E4}</a:tableStyleId>
              </a:tblPr>
              <a:tblGrid>
                <a:gridCol w="1198567"/>
                <a:gridCol w="1198567"/>
                <a:gridCol w="1198567"/>
              </a:tblGrid>
              <a:tr h="370840">
                <a:tc>
                  <a:txBody>
                    <a:bodyPr/>
                    <a:lstStyle/>
                    <a:p>
                      <a:pPr algn="ctr"/>
                      <a:r>
                        <a:rPr lang="ru-RU" sz="1200" dirty="0" smtClean="0"/>
                        <a:t>2025 год</a:t>
                      </a:r>
                      <a:endParaRPr lang="ru-RU" sz="1200" dirty="0">
                        <a:solidFill>
                          <a:schemeClr val="tx1"/>
                        </a:solidFill>
                      </a:endParaRPr>
                    </a:p>
                  </a:txBody>
                  <a:tcPr/>
                </a:tc>
                <a:tc>
                  <a:txBody>
                    <a:bodyPr/>
                    <a:lstStyle/>
                    <a:p>
                      <a:pPr algn="ctr"/>
                      <a:r>
                        <a:rPr lang="ru-RU" sz="1200" dirty="0" smtClean="0"/>
                        <a:t>2026 год</a:t>
                      </a:r>
                      <a:endParaRPr lang="ru-RU" sz="1200" dirty="0">
                        <a:solidFill>
                          <a:schemeClr val="tx1"/>
                        </a:solidFill>
                      </a:endParaRPr>
                    </a:p>
                  </a:txBody>
                  <a:tcPr/>
                </a:tc>
                <a:tc>
                  <a:txBody>
                    <a:bodyPr/>
                    <a:lstStyle/>
                    <a:p>
                      <a:pPr algn="ctr"/>
                      <a:r>
                        <a:rPr lang="ru-RU" sz="1200" dirty="0" smtClean="0"/>
                        <a:t>2027 год</a:t>
                      </a:r>
                      <a:endParaRPr lang="ru-RU" sz="1200" dirty="0">
                        <a:solidFill>
                          <a:schemeClr val="tx1"/>
                        </a:solidFill>
                      </a:endParaRPr>
                    </a:p>
                  </a:txBody>
                  <a:tcPr/>
                </a:tc>
              </a:tr>
              <a:tr h="370840">
                <a:tc>
                  <a:txBody>
                    <a:bodyPr/>
                    <a:lstStyle/>
                    <a:p>
                      <a:pPr algn="ctr"/>
                      <a:r>
                        <a:rPr lang="ru-RU" sz="1200" dirty="0" smtClean="0"/>
                        <a:t>104,8</a:t>
                      </a:r>
                      <a:endParaRPr lang="ru-RU" sz="1200" dirty="0"/>
                    </a:p>
                  </a:txBody>
                  <a:tcPr/>
                </a:tc>
                <a:tc>
                  <a:txBody>
                    <a:bodyPr/>
                    <a:lstStyle/>
                    <a:p>
                      <a:pPr algn="ctr"/>
                      <a:r>
                        <a:rPr lang="ru-RU" sz="1200" dirty="0" smtClean="0"/>
                        <a:t>103,9</a:t>
                      </a:r>
                      <a:endParaRPr lang="ru-RU" sz="1200" dirty="0"/>
                    </a:p>
                  </a:txBody>
                  <a:tcPr/>
                </a:tc>
                <a:tc>
                  <a:txBody>
                    <a:bodyPr/>
                    <a:lstStyle/>
                    <a:p>
                      <a:pPr algn="ctr"/>
                      <a:r>
                        <a:rPr lang="ru-RU" sz="1200" dirty="0" smtClean="0"/>
                        <a:t>103,8</a:t>
                      </a:r>
                      <a:endParaRPr lang="ru-RU" sz="1200" dirty="0"/>
                    </a:p>
                  </a:txBody>
                  <a:tcPr/>
                </a:tc>
              </a:tr>
            </a:tbl>
          </a:graphicData>
        </a:graphic>
      </p:graphicFrame>
      <p:sp>
        <p:nvSpPr>
          <p:cNvPr id="13" name="Прямоугольник 12"/>
          <p:cNvSpPr/>
          <p:nvPr/>
        </p:nvSpPr>
        <p:spPr>
          <a:xfrm>
            <a:off x="785786" y="5357827"/>
            <a:ext cx="3571900" cy="769441"/>
          </a:xfrm>
          <a:prstGeom prst="rect">
            <a:avLst/>
          </a:prstGeom>
        </p:spPr>
        <p:txBody>
          <a:bodyPr wrap="square">
            <a:spAutoFit/>
          </a:bodyPr>
          <a:lstStyle/>
          <a:p>
            <a:pPr algn="ctr">
              <a:defRPr/>
            </a:pPr>
            <a:r>
              <a:rPr lang="ru-RU" sz="1100" dirty="0" smtClean="0">
                <a:latin typeface="Times New Roman" pitchFamily="18" charset="0"/>
                <a:cs typeface="Times New Roman" pitchFamily="18" charset="0"/>
              </a:rPr>
              <a:t>Индекс дефлятор оптовых цен сельскохозяйственной продукции применяется для прогнозирования доходов от уплаты  единого сельскохозяйственного </a:t>
            </a:r>
            <a:r>
              <a:rPr lang="ru-RU" sz="1100" dirty="0" smtClean="0">
                <a:latin typeface="Times New Roman" pitchFamily="18" charset="0"/>
              </a:rPr>
              <a:t>налога</a:t>
            </a:r>
          </a:p>
          <a:p>
            <a:pPr algn="ctr"/>
            <a:endParaRPr lang="ru-RU" sz="1100" dirty="0"/>
          </a:p>
        </p:txBody>
      </p:sp>
    </p:spTree>
  </p:cSld>
  <p:clrMapOvr>
    <a:masterClrMapping/>
  </p:clrMapOvr>
  <p:transition advClick="0" advTm="4000">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p:txBody>
          <a:bodyPr>
            <a:normAutofit/>
          </a:bodyPr>
          <a:lstStyle/>
          <a:p>
            <a:pPr>
              <a:buNone/>
            </a:pPr>
            <a:endParaRPr lang="ru-RU" dirty="0" smtClean="0"/>
          </a:p>
          <a:p>
            <a:pPr>
              <a:buNone/>
            </a:pPr>
            <a:endParaRPr lang="ru-RU" dirty="0"/>
          </a:p>
        </p:txBody>
      </p:sp>
      <p:sp>
        <p:nvSpPr>
          <p:cNvPr id="8" name="Содержимое 10"/>
          <p:cNvSpPr>
            <a:spLocks noGrp="1"/>
          </p:cNvSpPr>
          <p:nvPr>
            <p:ph sz="half" idx="2"/>
          </p:nvPr>
        </p:nvSpPr>
        <p:spPr>
          <a:xfrm>
            <a:off x="0" y="0"/>
            <a:ext cx="9144000" cy="428604"/>
          </a:xfrm>
        </p:spPr>
        <p:txBody>
          <a:bodyPr>
            <a:noAutofit/>
          </a:bodyPr>
          <a:lstStyle/>
          <a:p>
            <a:pPr algn="ctr">
              <a:buNone/>
            </a:pPr>
            <a:r>
              <a:rPr lang="ru-RU" sz="1400" dirty="0" smtClean="0"/>
              <a:t> Прогноз доходов  бюджета по кодам видов доходов, в тыс. рублей</a:t>
            </a:r>
          </a:p>
          <a:p>
            <a:pPr algn="r"/>
            <a:endParaRPr lang="ru-RU" sz="1200"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8358182" y="285728"/>
            <a:ext cx="785818"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latin typeface="Times New Roman" pitchFamily="18" charset="0"/>
                <a:cs typeface="Times New Roman" pitchFamily="18" charset="0"/>
              </a:rPr>
              <a:t>в рублях</a:t>
            </a:r>
            <a:endParaRPr lang="ru-RU" sz="900" dirty="0">
              <a:latin typeface="Times New Roman" pitchFamily="18" charset="0"/>
              <a:cs typeface="Times New Roman" pitchFamily="18" charset="0"/>
            </a:endParaRPr>
          </a:p>
        </p:txBody>
      </p:sp>
      <p:graphicFrame>
        <p:nvGraphicFramePr>
          <p:cNvPr id="10" name="Схема 9"/>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Таблица 10"/>
          <p:cNvGraphicFramePr>
            <a:graphicFrameLocks noGrp="1"/>
          </p:cNvGraphicFramePr>
          <p:nvPr/>
        </p:nvGraphicFramePr>
        <p:xfrm>
          <a:off x="0" y="428594"/>
          <a:ext cx="9144000" cy="6344010"/>
        </p:xfrm>
        <a:graphic>
          <a:graphicData uri="http://schemas.openxmlformats.org/drawingml/2006/table">
            <a:tbl>
              <a:tblPr/>
              <a:tblGrid>
                <a:gridCol w="857224"/>
                <a:gridCol w="4572032"/>
                <a:gridCol w="642942"/>
                <a:gridCol w="546548"/>
                <a:gridCol w="672102"/>
                <a:gridCol w="577132"/>
                <a:gridCol w="701323"/>
                <a:gridCol w="574697"/>
              </a:tblGrid>
              <a:tr h="714390">
                <a:tc>
                  <a:txBody>
                    <a:bodyPr/>
                    <a:lstStyle/>
                    <a:p>
                      <a:pPr algn="ctr" rtl="0" fontAlgn="t"/>
                      <a:r>
                        <a:rPr lang="ru-RU" sz="900" b="1" i="0" u="none" strike="noStrike" dirty="0">
                          <a:solidFill>
                            <a:srgbClr val="000000"/>
                          </a:solidFill>
                          <a:latin typeface="Times New Roman"/>
                        </a:rPr>
                        <a:t>Код бюджетной классификации</a:t>
                      </a:r>
                      <a:r>
                        <a:rPr lang="ru-RU" sz="900" b="0" i="0" u="none" strike="noStrike" dirty="0">
                          <a:solidFill>
                            <a:srgbClr val="000000"/>
                          </a:solidFill>
                          <a:latin typeface="Times New Roman"/>
                        </a:rPr>
                        <a:t> </a:t>
                      </a:r>
                      <a:r>
                        <a:rPr lang="ru-RU" sz="900" b="1" i="0" u="none" strike="noStrike" dirty="0">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dirty="0">
                          <a:solidFill>
                            <a:srgbClr val="000000"/>
                          </a:solidFill>
                          <a:latin typeface="Times New Roman"/>
                        </a:rPr>
                        <a:t>Наименование </a:t>
                      </a:r>
                      <a:r>
                        <a:rPr lang="ru-RU" sz="900" b="0" i="0" u="none" strike="noStrike" dirty="0">
                          <a:solidFill>
                            <a:srgbClr val="000000"/>
                          </a:solidFill>
                          <a:latin typeface="Times New Roman"/>
                        </a:rPr>
                        <a:t> </a:t>
                      </a:r>
                      <a:r>
                        <a:rPr lang="ru-RU" sz="900" b="1" i="0" u="none" strike="noStrike" dirty="0">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Прогноз на 2025 год</a:t>
                      </a:r>
                      <a:r>
                        <a:rPr lang="ru-RU" sz="900" b="0" i="0" u="none" strike="noStrike">
                          <a:solidFill>
                            <a:srgbClr val="000000"/>
                          </a:solidFill>
                          <a:latin typeface="Times New Roman"/>
                        </a:rPr>
                        <a:t> </a:t>
                      </a:r>
                      <a:r>
                        <a:rPr lang="ru-RU" sz="900" b="1" i="0"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Доля в общем объеме доходов,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Прогноз на 2026 год</a:t>
                      </a:r>
                      <a:r>
                        <a:rPr lang="ru-RU" sz="900" b="0" i="0" u="none" strike="noStrike">
                          <a:solidFill>
                            <a:srgbClr val="000000"/>
                          </a:solidFill>
                          <a:latin typeface="Times New Roman"/>
                        </a:rPr>
                        <a:t> </a:t>
                      </a:r>
                      <a:r>
                        <a:rPr lang="ru-RU" sz="900" b="1" i="0"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Доля в общем объеме доходов,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Прогноз на 2027 год</a:t>
                      </a:r>
                      <a:r>
                        <a:rPr lang="ru-RU" sz="900" b="0" i="0" u="none" strike="noStrike">
                          <a:solidFill>
                            <a:srgbClr val="000000"/>
                          </a:solidFill>
                          <a:latin typeface="Times New Roman"/>
                        </a:rPr>
                        <a:t> </a:t>
                      </a:r>
                      <a:r>
                        <a:rPr lang="ru-RU" sz="900" b="1" i="0"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Доля в общем объеме доходов,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ctr" rtl="0" fontAlgn="t"/>
                      <a:r>
                        <a:rPr lang="ru-RU" sz="900" b="0" i="0" u="none" strike="noStrike">
                          <a:solidFill>
                            <a:srgbClr val="FFFFFF"/>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dirty="0">
                          <a:solidFill>
                            <a:srgbClr val="000000"/>
                          </a:solidFill>
                          <a:latin typeface="Times New Roman"/>
                        </a:rPr>
                        <a:t>Всего</a:t>
                      </a:r>
                      <a:r>
                        <a:rPr lang="ru-RU" sz="900" b="0" i="0" u="none" strike="noStrike" dirty="0">
                          <a:solidFill>
                            <a:srgbClr val="000000"/>
                          </a:solidFill>
                          <a:latin typeface="Times New Roman"/>
                        </a:rPr>
                        <a:t> </a:t>
                      </a:r>
                      <a:r>
                        <a:rPr lang="ru-RU" sz="900" b="1" i="0" u="none" strike="noStrike" dirty="0">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ru-RU" sz="900" b="1" i="0" u="none" strike="noStrike">
                          <a:solidFill>
                            <a:srgbClr val="000000"/>
                          </a:solidFill>
                          <a:latin typeface="Times New Roman"/>
                        </a:rPr>
                        <a:t>583 861</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100,0%</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ru-RU" sz="900" b="1" i="0" u="none" strike="noStrike">
                          <a:solidFill>
                            <a:srgbClr val="000000"/>
                          </a:solidFill>
                          <a:latin typeface="Times New Roman"/>
                        </a:rPr>
                        <a:t>547 126</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100,0%</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ru-RU" sz="900" b="1" i="0" u="none" strike="noStrike">
                          <a:solidFill>
                            <a:srgbClr val="000000"/>
                          </a:solidFill>
                          <a:latin typeface="Times New Roman"/>
                        </a:rPr>
                        <a:t>560 962</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0" u="none" strike="noStrike">
                          <a:solidFill>
                            <a:srgbClr val="000000"/>
                          </a:solidFill>
                          <a:latin typeface="Times New Roman"/>
                        </a:rPr>
                        <a:t>100,0%</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ctr" rtl="0" fontAlgn="t"/>
                      <a:r>
                        <a:rPr lang="ru-RU" sz="900" b="0" i="0" u="none" strike="noStrike">
                          <a:solidFill>
                            <a:srgbClr val="FFFFFF"/>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1" u="none" strike="noStrike" dirty="0">
                          <a:solidFill>
                            <a:srgbClr val="000000"/>
                          </a:solidFill>
                          <a:latin typeface="Times New Roman"/>
                        </a:rPr>
                        <a:t>в том числе</a:t>
                      </a:r>
                      <a:r>
                        <a:rPr lang="ru-RU" sz="900" b="0" i="0" u="none" strike="noStrike" dirty="0">
                          <a:solidFill>
                            <a:srgbClr val="000000"/>
                          </a:solidFill>
                          <a:latin typeface="Times New Roman"/>
                        </a:rPr>
                        <a:t> </a:t>
                      </a:r>
                      <a:r>
                        <a:rPr lang="ru-RU" sz="900" b="1" i="1" u="none" strike="noStrike" dirty="0">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1"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1"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1"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1"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900" b="1" i="1"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ru-RU" sz="900" b="1" i="1" u="none" strike="noStrike">
                          <a:solidFill>
                            <a:srgbClr val="000000"/>
                          </a:solidFill>
                          <a:latin typeface="Times New Roman"/>
                        </a:rPr>
                        <a:t>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1" i="0" u="none" strike="noStrike">
                          <a:solidFill>
                            <a:srgbClr val="000000"/>
                          </a:solidFill>
                          <a:latin typeface="Times New Roman"/>
                        </a:rPr>
                        <a:t>000  1  00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1" i="0" u="none" strike="noStrike" dirty="0">
                          <a:solidFill>
                            <a:srgbClr val="000000"/>
                          </a:solidFill>
                          <a:latin typeface="Times New Roman"/>
                        </a:rPr>
                        <a:t>НАЛОГОВЫЕ И НЕНАЛОГОВЫЕ ДОХОДЫ</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1" i="0" u="none" strike="noStrike">
                          <a:solidFill>
                            <a:srgbClr val="000000"/>
                          </a:solidFill>
                          <a:latin typeface="Times New Roman"/>
                        </a:rPr>
                        <a:t>190 846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32,7%</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1" i="0" u="none" strike="noStrike">
                          <a:solidFill>
                            <a:srgbClr val="000000"/>
                          </a:solidFill>
                          <a:latin typeface="Times New Roman"/>
                        </a:rPr>
                        <a:t>205 406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37,5%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1" i="0" u="none" strike="noStrike">
                          <a:solidFill>
                            <a:srgbClr val="000000"/>
                          </a:solidFill>
                          <a:latin typeface="Times New Roman"/>
                        </a:rPr>
                        <a:t>219 849</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39,2%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000  1  01</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dirty="0">
                          <a:solidFill>
                            <a:srgbClr val="000000"/>
                          </a:solidFill>
                          <a:latin typeface="Times New Roman"/>
                        </a:rPr>
                        <a:t>НАЛОГИ НА ПРИБЫЛЬ, ДОХОДЫ</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135 482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23,2%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148 896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27,2%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159 945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28,5%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222">
                <a:tc>
                  <a:txBody>
                    <a:bodyPr/>
                    <a:lstStyle/>
                    <a:p>
                      <a:pPr algn="l" rtl="0" fontAlgn="b"/>
                      <a:r>
                        <a:rPr lang="ru-RU" sz="900" b="0" i="0" u="none" strike="noStrike">
                          <a:solidFill>
                            <a:srgbClr val="000000"/>
                          </a:solidFill>
                          <a:latin typeface="Times New Roman"/>
                        </a:rPr>
                        <a:t>000  1  03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dirty="0">
                          <a:solidFill>
                            <a:srgbClr val="000000"/>
                          </a:solidFill>
                          <a:latin typeface="Times New Roman"/>
                        </a:rPr>
                        <a:t>НАЛОГИ НА ТОВАРЫ (РАБОТЫ, УСЛУГИ), РЕАЛИЗУЕМЫЕ НА ТЕРРИТОРИИ РОССИЙСКОЙ ФЕДЕРАЦИИ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12 712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2,2%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12 875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2,4%</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16 920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3,0%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000  1  05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НАЛОГИ НА СОВОКУПНЫЙ ДОХОД</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5 899</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1,0%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7 041</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6 390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1,1%</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000  1  08</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dirty="0">
                          <a:solidFill>
                            <a:srgbClr val="000000"/>
                          </a:solidFill>
                          <a:latin typeface="Times New Roman"/>
                        </a:rPr>
                        <a:t>ГОСУДАРСТВЕННАЯ ПОШЛИНА</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1 865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1 865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1 865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222">
                <a:tc>
                  <a:txBody>
                    <a:bodyPr/>
                    <a:lstStyle/>
                    <a:p>
                      <a:pPr algn="l" rtl="0" fontAlgn="b"/>
                      <a:r>
                        <a:rPr lang="ru-RU" sz="900" b="0" i="0" u="none" strike="noStrike">
                          <a:solidFill>
                            <a:srgbClr val="000000"/>
                          </a:solidFill>
                          <a:latin typeface="Times New Roman"/>
                        </a:rPr>
                        <a:t>000  1  11</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dirty="0">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25 513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4,4%</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25 513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4,7%</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25 513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4,5%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000  1  12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ПЛАТЕЖИ ПРИ ПОЛЬЗОВАНИИ ПРИРОДНЫМИ РЕСУРСАМИ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38</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38</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38</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ДОХОДЫ ОТ ОКАЗАНИЯ ПЛАТНЫХ УСЛУГ (РАБОТ) И КОМПЕНСАЦИИ ЗАТРАТ ГОСУДАРСТВА</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8 883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1,5%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8 883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1,6%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8 883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1,6%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000  1  14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ДОХОДЫ ОТ ПРОДАЖИ МАТЕРИАЛЬНЫХ И НЕМАТЕРИАЛЬНЫХ АКТИВОВ</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000  1  16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ШТРАФЫ, САНКЦИИ, ВОЗМЕЩЕНИЕ УЩЕРБА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230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dirty="0">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230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230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000  1  17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ПРОЧИЕ НЕНАЛОГОВЫЕ ДОХОДЫ</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159</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dirty="0">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1" i="0" u="none" strike="noStrike">
                          <a:solidFill>
                            <a:srgbClr val="000000"/>
                          </a:solidFill>
                          <a:latin typeface="Times New Roman"/>
                        </a:rPr>
                        <a:t>000  2  00</a:t>
                      </a:r>
                      <a:r>
                        <a:rPr lang="ru-RU" sz="900" b="0" i="0" u="none" strike="noStrike">
                          <a:solidFill>
                            <a:srgbClr val="000000"/>
                          </a:solidFill>
                          <a:latin typeface="Times New Roman"/>
                        </a:rPr>
                        <a:t> </a:t>
                      </a:r>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b"/>
                      <a:r>
                        <a:rPr lang="ru-RU" sz="900" b="1" i="0" u="none" strike="noStrike">
                          <a:solidFill>
                            <a:srgbClr val="000000"/>
                          </a:solidFill>
                          <a:latin typeface="Times New Roman"/>
                        </a:rPr>
                        <a:t>Безвозмездные поступления</a:t>
                      </a:r>
                      <a:r>
                        <a:rPr lang="ru-RU" sz="900" b="0" i="0" u="none" strike="noStrike">
                          <a:solidFill>
                            <a:srgbClr val="000000"/>
                          </a:solidFill>
                          <a:latin typeface="Times New Roman"/>
                        </a:rPr>
                        <a:t> </a:t>
                      </a:r>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1" i="0" u="none" strike="noStrike">
                          <a:solidFill>
                            <a:srgbClr val="000000"/>
                          </a:solidFill>
                          <a:latin typeface="Times New Roman"/>
                        </a:rPr>
                        <a:t>393 015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67,3%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1" i="0" u="none" strike="noStrike" dirty="0">
                          <a:solidFill>
                            <a:srgbClr val="000000"/>
                          </a:solidFill>
                          <a:latin typeface="Times New Roman"/>
                        </a:rPr>
                        <a:t>341 720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62,5%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1" i="0" u="none" strike="noStrike">
                          <a:solidFill>
                            <a:srgbClr val="000000"/>
                          </a:solidFill>
                          <a:latin typeface="Times New Roman"/>
                        </a:rPr>
                        <a:t>341 113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60,8%</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b"/>
                      <a:r>
                        <a:rPr lang="ru-RU" sz="900" b="1" i="1" u="none" strike="noStrike">
                          <a:solidFill>
                            <a:srgbClr val="000000"/>
                          </a:solidFill>
                          <a:latin typeface="Times New Roman"/>
                        </a:rPr>
                        <a:t>в том числе</a:t>
                      </a:r>
                      <a:r>
                        <a:rPr lang="ru-RU" sz="900" b="0" i="0" u="none" strike="noStrike">
                          <a:solidFill>
                            <a:srgbClr val="000000"/>
                          </a:solidFill>
                          <a:latin typeface="Times New Roman"/>
                        </a:rPr>
                        <a:t> </a:t>
                      </a:r>
                      <a:r>
                        <a:rPr lang="ru-RU" sz="900" b="1" i="1"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000  2  02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Безвозмездные поступления от других бюджетов бюджетной системы Российской Федерации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0" i="0" u="none" strike="noStrike">
                          <a:solidFill>
                            <a:srgbClr val="000000"/>
                          </a:solidFill>
                          <a:latin typeface="Times New Roman"/>
                        </a:rPr>
                        <a:t>393 015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67,3%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0" i="0" u="none" strike="noStrike" dirty="0">
                          <a:solidFill>
                            <a:srgbClr val="000000"/>
                          </a:solidFill>
                          <a:latin typeface="Times New Roman"/>
                        </a:rPr>
                        <a:t>341 720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62,5%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0" i="0" u="none" strike="noStrike">
                          <a:solidFill>
                            <a:srgbClr val="000000"/>
                          </a:solidFill>
                          <a:latin typeface="Times New Roman"/>
                        </a:rPr>
                        <a:t>341 113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60,8%</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1" u="none" strike="noStrike">
                          <a:solidFill>
                            <a:srgbClr val="000000"/>
                          </a:solidFill>
                          <a:latin typeface="Times New Roman"/>
                        </a:rPr>
                        <a:t>из них:</a:t>
                      </a:r>
                      <a:r>
                        <a:rPr lang="ru-RU" sz="900" b="0" i="0" u="none" strike="noStrike">
                          <a:solidFill>
                            <a:srgbClr val="000000"/>
                          </a:solidFill>
                          <a:latin typeface="Times New Roman"/>
                        </a:rPr>
                        <a:t> </a:t>
                      </a:r>
                      <a:r>
                        <a:rPr lang="ru-RU" sz="900" b="0" i="1"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dirty="0">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Calibri"/>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000  2  02 1</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Дотации бюджетам бюджетной системы Российской Федерации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0" i="0" u="none" strike="noStrike">
                          <a:solidFill>
                            <a:srgbClr val="000000"/>
                          </a:solidFill>
                          <a:latin typeface="Times New Roman"/>
                        </a:rPr>
                        <a:t>1 026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0" i="0" u="none" strike="noStrike">
                          <a:solidFill>
                            <a:srgbClr val="000000"/>
                          </a:solidFill>
                          <a:latin typeface="Times New Roman"/>
                        </a:rPr>
                        <a:t>1 037</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ru-RU" sz="900" b="0" i="0" u="none" strike="noStrike">
                          <a:solidFill>
                            <a:srgbClr val="000000"/>
                          </a:solidFill>
                          <a:latin typeface="Times New Roman"/>
                        </a:rPr>
                        <a:t>879</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000  2  02 2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Субсидии бюджетам бюджетной системы Российской Федерации (межбюджетные субсидии)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46 533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8,0%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1 183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dirty="0">
                          <a:solidFill>
                            <a:srgbClr val="000000"/>
                          </a:solidFill>
                          <a:latin typeface="Times New Roman"/>
                        </a:rPr>
                        <a:t>0,2%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1 183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0,2%</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000  2  02 3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Субвенции бюджетам бюджетной системы Российской Федерации</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343 690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58,9%</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337 735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dirty="0">
                          <a:solidFill>
                            <a:srgbClr val="000000"/>
                          </a:solidFill>
                          <a:latin typeface="Times New Roman"/>
                        </a:rPr>
                        <a:t>61,7%</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337 286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60,1%</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000  2  02 4</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Иные межбюджетные трансферты</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1 766</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1 765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1 765</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0,3%</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316">
                <a:tc>
                  <a:txBody>
                    <a:bodyPr/>
                    <a:lstStyle/>
                    <a:p>
                      <a:pPr algn="l" rtl="0" fontAlgn="b"/>
                      <a:r>
                        <a:rPr lang="ru-RU" sz="900" b="0" i="0" u="none" strike="noStrike">
                          <a:solidFill>
                            <a:srgbClr val="000000"/>
                          </a:solidFill>
                          <a:latin typeface="Times New Roman"/>
                        </a:rPr>
                        <a:t>000  2  07</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ПРОЧИЕ БЕЗВОЗМЕЗДНЫЕ ПОСТУПЛЕНИЯ</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222">
                <a:tc>
                  <a:txBody>
                    <a:bodyPr/>
                    <a:lstStyle/>
                    <a:p>
                      <a:pPr algn="l" rtl="0" fontAlgn="b"/>
                      <a:r>
                        <a:rPr lang="ru-RU" sz="900" b="0" i="0" u="none" strike="noStrike">
                          <a:solidFill>
                            <a:srgbClr val="000000"/>
                          </a:solidFill>
                          <a:latin typeface="Times New Roman"/>
                        </a:rPr>
                        <a:t>000  2  19</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ru-RU" sz="900" b="0" i="0" u="none" strike="noStrike">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ru-RU" sz="900" b="1" i="0" u="none" strike="noStrike" dirty="0">
                          <a:solidFill>
                            <a:srgbClr val="000000"/>
                          </a:solidFill>
                          <a:latin typeface="Times New Roman"/>
                        </a:rPr>
                        <a:t>0,0%</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advClick="0" advTm="4000">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nvGraphicFramePr>
        <p:xfrm>
          <a:off x="0" y="2285992"/>
          <a:ext cx="3286148" cy="228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хема 10"/>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Заголовок 1"/>
          <p:cNvSpPr txBox="1">
            <a:spLocks/>
          </p:cNvSpPr>
          <p:nvPr/>
        </p:nvSpPr>
        <p:spPr>
          <a:xfrm>
            <a:off x="2071670" y="0"/>
            <a:ext cx="5572164" cy="4566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00" i="0" u="none" strike="noStrike" kern="1200" cap="none" spc="0" normalizeH="0" baseline="0" noProof="0" dirty="0" smtClean="0">
                <a:ln>
                  <a:noFill/>
                </a:ln>
                <a:effectLst/>
                <a:uLnTx/>
                <a:uFillTx/>
                <a:latin typeface="Times New Roman" pitchFamily="18" charset="0"/>
                <a:ea typeface="+mj-ea"/>
                <a:cs typeface="Times New Roman" pitchFamily="18" charset="0"/>
              </a:rPr>
              <a:t>Прогноз доходов</a:t>
            </a:r>
            <a:endParaRPr kumimoji="0" lang="ru-RU" sz="12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3" name="TextBox 12"/>
          <p:cNvSpPr txBox="1"/>
          <p:nvPr/>
        </p:nvSpPr>
        <p:spPr>
          <a:xfrm>
            <a:off x="1285852" y="4572008"/>
            <a:ext cx="714380" cy="246221"/>
          </a:xfrm>
          <a:prstGeom prst="rect">
            <a:avLst/>
          </a:prstGeom>
          <a:noFill/>
        </p:spPr>
        <p:txBody>
          <a:bodyPr wrap="square" rtlCol="0">
            <a:spAutoFit/>
          </a:bodyPr>
          <a:lstStyle/>
          <a:p>
            <a:pPr algn="ctr"/>
            <a:r>
              <a:rPr lang="ru-RU" sz="1000" dirty="0" smtClean="0"/>
              <a:t>2025 год</a:t>
            </a:r>
            <a:endParaRPr lang="ru-RU" sz="1000" dirty="0"/>
          </a:p>
        </p:txBody>
      </p:sp>
      <p:sp>
        <p:nvSpPr>
          <p:cNvPr id="16" name="TextBox 15"/>
          <p:cNvSpPr txBox="1"/>
          <p:nvPr/>
        </p:nvSpPr>
        <p:spPr>
          <a:xfrm>
            <a:off x="4286248" y="3571876"/>
            <a:ext cx="714380" cy="246221"/>
          </a:xfrm>
          <a:prstGeom prst="rect">
            <a:avLst/>
          </a:prstGeom>
          <a:noFill/>
        </p:spPr>
        <p:txBody>
          <a:bodyPr wrap="square" rtlCol="0">
            <a:spAutoFit/>
          </a:bodyPr>
          <a:lstStyle/>
          <a:p>
            <a:pPr algn="ctr"/>
            <a:r>
              <a:rPr lang="ru-RU" sz="1000" dirty="0" smtClean="0"/>
              <a:t>2026 год</a:t>
            </a:r>
            <a:endParaRPr lang="ru-RU" sz="1000" dirty="0"/>
          </a:p>
        </p:txBody>
      </p:sp>
      <p:sp>
        <p:nvSpPr>
          <p:cNvPr id="17" name="TextBox 16"/>
          <p:cNvSpPr txBox="1"/>
          <p:nvPr/>
        </p:nvSpPr>
        <p:spPr>
          <a:xfrm>
            <a:off x="7215206" y="2571744"/>
            <a:ext cx="714380" cy="246221"/>
          </a:xfrm>
          <a:prstGeom prst="rect">
            <a:avLst/>
          </a:prstGeom>
          <a:noFill/>
        </p:spPr>
        <p:txBody>
          <a:bodyPr wrap="square" rtlCol="0">
            <a:spAutoFit/>
          </a:bodyPr>
          <a:lstStyle/>
          <a:p>
            <a:pPr algn="ctr"/>
            <a:r>
              <a:rPr lang="ru-RU" sz="1000" dirty="0" smtClean="0"/>
              <a:t>2027 год</a:t>
            </a:r>
            <a:endParaRPr lang="ru-RU" sz="1000" dirty="0"/>
          </a:p>
        </p:txBody>
      </p:sp>
      <p:graphicFrame>
        <p:nvGraphicFramePr>
          <p:cNvPr id="18" name="Диаграмма 17"/>
          <p:cNvGraphicFramePr/>
          <p:nvPr/>
        </p:nvGraphicFramePr>
        <p:xfrm>
          <a:off x="2857488" y="1357298"/>
          <a:ext cx="3143272" cy="22145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nvGraphicFramePr>
        <p:xfrm>
          <a:off x="5715008" y="357166"/>
          <a:ext cx="3286148" cy="228601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Таблица 25"/>
          <p:cNvGraphicFramePr>
            <a:graphicFrameLocks noGrp="1"/>
          </p:cNvGraphicFramePr>
          <p:nvPr/>
        </p:nvGraphicFramePr>
        <p:xfrm>
          <a:off x="357158" y="1142984"/>
          <a:ext cx="2357454" cy="928694"/>
        </p:xfrm>
        <a:graphic>
          <a:graphicData uri="http://schemas.openxmlformats.org/drawingml/2006/table">
            <a:tbl>
              <a:tblPr firstRow="1" bandRow="1">
                <a:tableStyleId>{5C22544A-7EE6-4342-B048-85BDC9FD1C3A}</a:tableStyleId>
              </a:tblPr>
              <a:tblGrid>
                <a:gridCol w="2357454"/>
              </a:tblGrid>
              <a:tr h="928694">
                <a:tc>
                  <a:txBody>
                    <a:bodyPr/>
                    <a:lstStyle/>
                    <a:p>
                      <a:pPr algn="ctr"/>
                      <a:r>
                        <a:rPr lang="ru-RU" sz="1200" b="0" dirty="0" smtClean="0">
                          <a:solidFill>
                            <a:schemeClr val="tx1"/>
                          </a:solidFill>
                          <a:latin typeface="Times New Roman" pitchFamily="18" charset="0"/>
                          <a:cs typeface="Times New Roman" pitchFamily="18" charset="0"/>
                        </a:rPr>
                        <a:t>2025 год -  583 861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2026 год -  547 126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2027 год -  560 962 тыс.руб.</a:t>
                      </a:r>
                    </a:p>
                    <a:p>
                      <a:pPr algn="ct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7" name="TextBox 26"/>
          <p:cNvSpPr txBox="1"/>
          <p:nvPr/>
        </p:nvSpPr>
        <p:spPr>
          <a:xfrm>
            <a:off x="714348" y="857232"/>
            <a:ext cx="16430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Доходы всего:</a:t>
            </a:r>
            <a:endParaRPr lang="ru-RU" dirty="0"/>
          </a:p>
        </p:txBody>
      </p:sp>
      <p:graphicFrame>
        <p:nvGraphicFramePr>
          <p:cNvPr id="28" name="Таблица 27"/>
          <p:cNvGraphicFramePr>
            <a:graphicFrameLocks noGrp="1"/>
          </p:cNvGraphicFramePr>
          <p:nvPr/>
        </p:nvGraphicFramePr>
        <p:xfrm>
          <a:off x="571472" y="5643578"/>
          <a:ext cx="2214578" cy="1005840"/>
        </p:xfrm>
        <a:graphic>
          <a:graphicData uri="http://schemas.openxmlformats.org/drawingml/2006/table">
            <a:tbl>
              <a:tblPr firstRow="1" bandRow="1">
                <a:tableStyleId>{5C22544A-7EE6-4342-B048-85BDC9FD1C3A}</a:tableStyleId>
              </a:tblPr>
              <a:tblGrid>
                <a:gridCol w="2214578"/>
              </a:tblGrid>
              <a:tr h="785818">
                <a:tc>
                  <a:txBody>
                    <a:bodyPr/>
                    <a:lstStyle/>
                    <a:p>
                      <a:pPr algn="ctr"/>
                      <a:endParaRPr lang="ru-RU" sz="1200" b="0" dirty="0" smtClean="0">
                        <a:solidFill>
                          <a:schemeClr val="tx1"/>
                        </a:solidFill>
                        <a:latin typeface="Times New Roman" pitchFamily="18" charset="0"/>
                        <a:cs typeface="Times New Roman" pitchFamily="18" charset="0"/>
                      </a:endParaRPr>
                    </a:p>
                    <a:p>
                      <a:pPr algn="ctr"/>
                      <a:r>
                        <a:rPr lang="ru-RU" sz="1200" b="0" dirty="0" smtClean="0">
                          <a:solidFill>
                            <a:schemeClr val="tx1"/>
                          </a:solidFill>
                          <a:latin typeface="Times New Roman" pitchFamily="18" charset="0"/>
                          <a:cs typeface="Times New Roman" pitchFamily="18" charset="0"/>
                        </a:rPr>
                        <a:t>2025 год -  155</a:t>
                      </a:r>
                      <a:r>
                        <a:rPr lang="ru-RU" sz="1200" b="0" baseline="0" dirty="0" smtClean="0">
                          <a:solidFill>
                            <a:schemeClr val="tx1"/>
                          </a:solidFill>
                          <a:latin typeface="Times New Roman" pitchFamily="18" charset="0"/>
                          <a:cs typeface="Times New Roman" pitchFamily="18" charset="0"/>
                        </a:rPr>
                        <a:t> </a:t>
                      </a:r>
                      <a:r>
                        <a:rPr lang="ru-RU" sz="1200" b="0" dirty="0" smtClean="0">
                          <a:solidFill>
                            <a:schemeClr val="tx1"/>
                          </a:solidFill>
                          <a:latin typeface="Times New Roman" pitchFamily="18" charset="0"/>
                          <a:cs typeface="Times New Roman" pitchFamily="18" charset="0"/>
                        </a:rPr>
                        <a:t>958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2026 год -  170 677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2027 год – 185 120 тыс.руб.</a:t>
                      </a:r>
                    </a:p>
                    <a:p>
                      <a:pPr algn="ctr"/>
                      <a:endParaRPr lang="ru-RU" sz="1200" b="0" dirty="0">
                        <a:solidFill>
                          <a:schemeClr val="tx1"/>
                        </a:solidFill>
                        <a:latin typeface="Times New Roman" pitchFamily="18" charset="0"/>
                        <a:cs typeface="Times New Roman"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9" name="TextBox 28"/>
          <p:cNvSpPr txBox="1"/>
          <p:nvPr/>
        </p:nvSpPr>
        <p:spPr>
          <a:xfrm>
            <a:off x="928662" y="5143512"/>
            <a:ext cx="15001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Налоговые доходы</a:t>
            </a:r>
            <a:endParaRPr lang="ru-RU" dirty="0"/>
          </a:p>
        </p:txBody>
      </p:sp>
      <p:graphicFrame>
        <p:nvGraphicFramePr>
          <p:cNvPr id="30" name="Таблица 29"/>
          <p:cNvGraphicFramePr>
            <a:graphicFrameLocks noGrp="1"/>
          </p:cNvGraphicFramePr>
          <p:nvPr/>
        </p:nvGraphicFramePr>
        <p:xfrm>
          <a:off x="3428992" y="4857760"/>
          <a:ext cx="2357454" cy="1009657"/>
        </p:xfrm>
        <a:graphic>
          <a:graphicData uri="http://schemas.openxmlformats.org/drawingml/2006/table">
            <a:tbl>
              <a:tblPr firstRow="1" bandRow="1">
                <a:tableStyleId>{5C22544A-7EE6-4342-B048-85BDC9FD1C3A}</a:tableStyleId>
              </a:tblPr>
              <a:tblGrid>
                <a:gridCol w="2357454"/>
              </a:tblGrid>
              <a:tr h="1009657">
                <a:tc>
                  <a:txBody>
                    <a:bodyPr/>
                    <a:lstStyle/>
                    <a:p>
                      <a:pPr algn="ctr"/>
                      <a:r>
                        <a:rPr lang="ru-RU" sz="1200" b="0" dirty="0" smtClean="0">
                          <a:solidFill>
                            <a:schemeClr val="tx1"/>
                          </a:solidFill>
                          <a:latin typeface="Times New Roman" pitchFamily="18" charset="0"/>
                          <a:cs typeface="Times New Roman" pitchFamily="18" charset="0"/>
                        </a:rPr>
                        <a:t>2025 год -  34 888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2026 год -  34 729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2027 год -  34 729 тыс.руб.</a:t>
                      </a:r>
                    </a:p>
                    <a:p>
                      <a:pPr algn="ct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1" name="TextBox 30"/>
          <p:cNvSpPr txBox="1"/>
          <p:nvPr/>
        </p:nvSpPr>
        <p:spPr>
          <a:xfrm>
            <a:off x="3857620" y="4286256"/>
            <a:ext cx="150019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Неналоговые доходы</a:t>
            </a:r>
            <a:endParaRPr lang="ru-RU" dirty="0"/>
          </a:p>
        </p:txBody>
      </p:sp>
      <p:graphicFrame>
        <p:nvGraphicFramePr>
          <p:cNvPr id="32" name="Таблица 31"/>
          <p:cNvGraphicFramePr>
            <a:graphicFrameLocks noGrp="1"/>
          </p:cNvGraphicFramePr>
          <p:nvPr/>
        </p:nvGraphicFramePr>
        <p:xfrm>
          <a:off x="6357950" y="3929066"/>
          <a:ext cx="2286016" cy="1009657"/>
        </p:xfrm>
        <a:graphic>
          <a:graphicData uri="http://schemas.openxmlformats.org/drawingml/2006/table">
            <a:tbl>
              <a:tblPr firstRow="1" bandRow="1">
                <a:tableStyleId>{5C22544A-7EE6-4342-B048-85BDC9FD1C3A}</a:tableStyleId>
              </a:tblPr>
              <a:tblGrid>
                <a:gridCol w="2286016"/>
              </a:tblGrid>
              <a:tr h="1009657">
                <a:tc>
                  <a:txBody>
                    <a:bodyPr/>
                    <a:lstStyle/>
                    <a:p>
                      <a:pPr algn="ctr"/>
                      <a:r>
                        <a:rPr lang="ru-RU" sz="1200" b="0" dirty="0" smtClean="0">
                          <a:solidFill>
                            <a:schemeClr val="tx1"/>
                          </a:solidFill>
                          <a:latin typeface="Times New Roman" pitchFamily="18" charset="0"/>
                          <a:cs typeface="Times New Roman" pitchFamily="18" charset="0"/>
                        </a:rPr>
                        <a:t>2025 год -  393 015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2026 год -  341 720 тыс.руб.</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itchFamily="18" charset="0"/>
                          <a:cs typeface="Times New Roman" pitchFamily="18" charset="0"/>
                        </a:rPr>
                        <a:t>2027 год -  341 113 тыс.руб.</a:t>
                      </a:r>
                    </a:p>
                    <a:p>
                      <a:pPr algn="ct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3" name="TextBox 32"/>
          <p:cNvSpPr txBox="1"/>
          <p:nvPr/>
        </p:nvSpPr>
        <p:spPr>
          <a:xfrm>
            <a:off x="6572264" y="3357562"/>
            <a:ext cx="185738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dirty="0" smtClean="0"/>
              <a:t>Безвозмездные поступления</a:t>
            </a:r>
            <a:endParaRPr lang="ru-RU" dirty="0"/>
          </a:p>
        </p:txBody>
      </p:sp>
    </p:spTree>
  </p:cSld>
  <p:clrMapOvr>
    <a:masterClrMapping/>
  </p:clrMapOvr>
  <p:transition advClick="0" advTm="4000">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nvGraphicFramePr>
        <p:xfrm>
          <a:off x="5643570" y="642918"/>
          <a:ext cx="3500430"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хема 10"/>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Заголовок 1"/>
          <p:cNvSpPr txBox="1">
            <a:spLocks/>
          </p:cNvSpPr>
          <p:nvPr/>
        </p:nvSpPr>
        <p:spPr>
          <a:xfrm>
            <a:off x="1500166" y="0"/>
            <a:ext cx="7000924" cy="4566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00" i="0" u="none" strike="noStrike" kern="1200" cap="none" spc="0" normalizeH="0" baseline="0" noProof="0" dirty="0" smtClean="0">
                <a:ln>
                  <a:noFill/>
                </a:ln>
                <a:effectLst/>
                <a:uLnTx/>
                <a:uFillTx/>
                <a:latin typeface="Times New Roman" pitchFamily="18" charset="0"/>
                <a:ea typeface="+mj-ea"/>
                <a:cs typeface="Times New Roman" pitchFamily="18" charset="0"/>
              </a:rPr>
              <a:t>Прогноз налоговых доходов</a:t>
            </a:r>
            <a:endParaRPr kumimoji="0" lang="ru-RU" sz="12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3" name="TextBox 12"/>
          <p:cNvSpPr txBox="1"/>
          <p:nvPr/>
        </p:nvSpPr>
        <p:spPr>
          <a:xfrm>
            <a:off x="1785918" y="3500438"/>
            <a:ext cx="714380" cy="246221"/>
          </a:xfrm>
          <a:prstGeom prst="rect">
            <a:avLst/>
          </a:prstGeom>
          <a:noFill/>
        </p:spPr>
        <p:txBody>
          <a:bodyPr wrap="square" rtlCol="0">
            <a:spAutoFit/>
          </a:bodyPr>
          <a:lstStyle/>
          <a:p>
            <a:pPr algn="ctr"/>
            <a:r>
              <a:rPr lang="ru-RU" sz="1000" dirty="0" smtClean="0"/>
              <a:t>2025 год</a:t>
            </a:r>
            <a:endParaRPr lang="ru-RU" sz="1000" dirty="0"/>
          </a:p>
        </p:txBody>
      </p:sp>
      <p:sp>
        <p:nvSpPr>
          <p:cNvPr id="16" name="TextBox 15"/>
          <p:cNvSpPr txBox="1"/>
          <p:nvPr/>
        </p:nvSpPr>
        <p:spPr>
          <a:xfrm>
            <a:off x="7143768" y="3286124"/>
            <a:ext cx="714380" cy="246221"/>
          </a:xfrm>
          <a:prstGeom prst="rect">
            <a:avLst/>
          </a:prstGeom>
          <a:noFill/>
        </p:spPr>
        <p:txBody>
          <a:bodyPr wrap="square" rtlCol="0">
            <a:spAutoFit/>
          </a:bodyPr>
          <a:lstStyle/>
          <a:p>
            <a:pPr algn="ctr"/>
            <a:r>
              <a:rPr lang="ru-RU" sz="1000" dirty="0" smtClean="0"/>
              <a:t>2026 год</a:t>
            </a:r>
            <a:endParaRPr lang="ru-RU" sz="1000" dirty="0"/>
          </a:p>
        </p:txBody>
      </p:sp>
      <p:sp>
        <p:nvSpPr>
          <p:cNvPr id="17" name="TextBox 16"/>
          <p:cNvSpPr txBox="1"/>
          <p:nvPr/>
        </p:nvSpPr>
        <p:spPr>
          <a:xfrm>
            <a:off x="4572000" y="6357958"/>
            <a:ext cx="714380" cy="246221"/>
          </a:xfrm>
          <a:prstGeom prst="rect">
            <a:avLst/>
          </a:prstGeom>
          <a:noFill/>
        </p:spPr>
        <p:txBody>
          <a:bodyPr wrap="square" rtlCol="0">
            <a:spAutoFit/>
          </a:bodyPr>
          <a:lstStyle/>
          <a:p>
            <a:pPr algn="ctr"/>
            <a:r>
              <a:rPr lang="ru-RU" sz="1000" dirty="0" smtClean="0"/>
              <a:t>2027 год</a:t>
            </a:r>
            <a:endParaRPr lang="ru-RU" sz="1000" dirty="0"/>
          </a:p>
        </p:txBody>
      </p:sp>
      <p:graphicFrame>
        <p:nvGraphicFramePr>
          <p:cNvPr id="18" name="Диаграмма 17"/>
          <p:cNvGraphicFramePr/>
          <p:nvPr/>
        </p:nvGraphicFramePr>
        <p:xfrm>
          <a:off x="0" y="714356"/>
          <a:ext cx="6072198" cy="28575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nvGraphicFramePr>
        <p:xfrm>
          <a:off x="3000364" y="3643314"/>
          <a:ext cx="3714776" cy="278608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advClick="0" advTm="4000">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368280"/>
          </a:xfrm>
        </p:spPr>
        <p:txBody>
          <a:bodyPr>
            <a:noAutofit/>
          </a:bodyPr>
          <a:lstStyle/>
          <a:p>
            <a:r>
              <a:rPr lang="ru-RU" sz="2000" b="1" dirty="0" smtClean="0">
                <a:latin typeface="Times New Roman" pitchFamily="18" charset="0"/>
                <a:cs typeface="Times New Roman" pitchFamily="18" charset="0"/>
              </a:rPr>
              <a:t>Содержание</a:t>
            </a:r>
            <a:endParaRPr lang="ru-RU" sz="2000" b="1" dirty="0">
              <a:latin typeface="Times New Roman" pitchFamily="18" charset="0"/>
              <a:cs typeface="Times New Roman" pitchFamily="18" charset="0"/>
            </a:endParaRPr>
          </a:p>
        </p:txBody>
      </p:sp>
      <p:sp>
        <p:nvSpPr>
          <p:cNvPr id="55297" name="Rectangle 1"/>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142844" y="357166"/>
          <a:ext cx="8858312" cy="6363519"/>
        </p:xfrm>
        <a:graphic>
          <a:graphicData uri="http://schemas.openxmlformats.org/drawingml/2006/table">
            <a:tbl>
              <a:tblPr/>
              <a:tblGrid>
                <a:gridCol w="8333831"/>
                <a:gridCol w="524481"/>
              </a:tblGrid>
              <a:tr h="200709">
                <a:tc>
                  <a:txBody>
                    <a:bodyPr/>
                    <a:lstStyle/>
                    <a:p>
                      <a:pPr>
                        <a:lnSpc>
                          <a:spcPct val="115000"/>
                        </a:lnSpc>
                        <a:spcAft>
                          <a:spcPts val="1000"/>
                        </a:spcAft>
                      </a:pPr>
                      <a:r>
                        <a:rPr lang="ru-RU" sz="1300" dirty="0">
                          <a:latin typeface="Calibri"/>
                          <a:ea typeface="Times New Roman"/>
                          <a:cs typeface="Times New Roman"/>
                        </a:rPr>
                        <a:t>История </a:t>
                      </a:r>
                      <a:r>
                        <a:rPr lang="ru-RU" sz="1300" dirty="0" err="1">
                          <a:latin typeface="Calibri"/>
                          <a:ea typeface="Times New Roman"/>
                          <a:cs typeface="Times New Roman"/>
                        </a:rPr>
                        <a:t>Касторенского</a:t>
                      </a:r>
                      <a:r>
                        <a:rPr lang="ru-RU" sz="1300" dirty="0">
                          <a:latin typeface="Calibri"/>
                          <a:ea typeface="Times New Roman"/>
                          <a:cs typeface="Times New Roman"/>
                        </a:rPr>
                        <a:t> района Курской области </a:t>
                      </a:r>
                    </a:p>
                  </a:txBody>
                  <a:tcPr marL="13453" marR="13453" marT="6727" marB="6727" anchor="ctr">
                    <a:lnL>
                      <a:noFill/>
                    </a:lnL>
                    <a:lnR>
                      <a:noFill/>
                    </a:lnR>
                    <a:lnT>
                      <a:noFill/>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3 </a:t>
                      </a:r>
                    </a:p>
                  </a:txBody>
                  <a:tcPr marL="13453" marR="13453" marT="6727" marB="6727" anchor="ctr">
                    <a:lnL>
                      <a:noFill/>
                    </a:lnL>
                    <a:lnR>
                      <a:noFill/>
                    </a:lnR>
                    <a:lnT>
                      <a:noFill/>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Административно-территориальное деление </a:t>
                      </a:r>
                      <a:r>
                        <a:rPr lang="ru-RU" sz="1300" dirty="0" err="1">
                          <a:latin typeface="Calibri"/>
                          <a:ea typeface="Times New Roman"/>
                          <a:cs typeface="Times New Roman"/>
                        </a:rPr>
                        <a:t>Касторенского</a:t>
                      </a:r>
                      <a:r>
                        <a:rPr lang="ru-RU" sz="1300" dirty="0">
                          <a:latin typeface="Calibri"/>
                          <a:ea typeface="Times New Roman"/>
                          <a:cs typeface="Times New Roman"/>
                        </a:rPr>
                        <a:t> района Курской области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Обращение Главы </a:t>
                      </a:r>
                      <a:r>
                        <a:rPr lang="ru-RU" sz="1300" dirty="0" err="1">
                          <a:latin typeface="Calibri"/>
                          <a:ea typeface="Times New Roman"/>
                          <a:cs typeface="Times New Roman"/>
                        </a:rPr>
                        <a:t>Касторенского</a:t>
                      </a:r>
                      <a:r>
                        <a:rPr lang="ru-RU" sz="1300" dirty="0">
                          <a:latin typeface="Calibri"/>
                          <a:ea typeface="Times New Roman"/>
                          <a:cs typeface="Times New Roman"/>
                        </a:rPr>
                        <a:t> района Курской области</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5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Что такое бюджетный процесс?</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6</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Что такое публичные слушания?</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7</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Что такое бюджет и как он устроен?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8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382287">
                <a:tc>
                  <a:txBody>
                    <a:bodyPr/>
                    <a:lstStyle/>
                    <a:p>
                      <a:pPr>
                        <a:lnSpc>
                          <a:spcPct val="115000"/>
                        </a:lnSpc>
                        <a:spcAft>
                          <a:spcPts val="1000"/>
                        </a:spcAft>
                      </a:pPr>
                      <a:r>
                        <a:rPr lang="ru-RU" sz="1300" dirty="0">
                          <a:latin typeface="Calibri"/>
                          <a:ea typeface="Times New Roman"/>
                          <a:cs typeface="Times New Roman"/>
                        </a:rPr>
                        <a:t>Как  определяется размер бюджета на конкретный год?  Из каких поступлений формируется доходная часть бюджета?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10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336713">
                <a:tc>
                  <a:txBody>
                    <a:bodyPr/>
                    <a:lstStyle/>
                    <a:p>
                      <a:pPr>
                        <a:lnSpc>
                          <a:spcPct val="115000"/>
                        </a:lnSpc>
                        <a:spcAft>
                          <a:spcPts val="1000"/>
                        </a:spcAft>
                      </a:pPr>
                      <a:r>
                        <a:rPr lang="ru-RU" sz="1300" dirty="0">
                          <a:latin typeface="Calibri"/>
                          <a:ea typeface="Times New Roman"/>
                          <a:cs typeface="Times New Roman"/>
                        </a:rPr>
                        <a:t>Сколько мы платим налогов в местный бюджет? Как изменяются их пропорции?</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13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52385">
                <a:tc>
                  <a:txBody>
                    <a:bodyPr/>
                    <a:lstStyle/>
                    <a:p>
                      <a:pPr>
                        <a:lnSpc>
                          <a:spcPct val="115000"/>
                        </a:lnSpc>
                        <a:spcAft>
                          <a:spcPts val="1000"/>
                        </a:spcAft>
                      </a:pPr>
                      <a:r>
                        <a:rPr lang="ru-RU" sz="1300" dirty="0">
                          <a:latin typeface="Calibri"/>
                          <a:ea typeface="Times New Roman"/>
                          <a:cs typeface="Times New Roman"/>
                        </a:rPr>
                        <a:t>Кем и как определяется доля безвозмездных поступлений в местный бюджет?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14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69132">
                <a:tc>
                  <a:txBody>
                    <a:bodyPr/>
                    <a:lstStyle/>
                    <a:p>
                      <a:pPr>
                        <a:lnSpc>
                          <a:spcPct val="115000"/>
                        </a:lnSpc>
                        <a:spcAft>
                          <a:spcPts val="1000"/>
                        </a:spcAft>
                      </a:pPr>
                      <a:r>
                        <a:rPr lang="ru-RU" sz="1300" dirty="0">
                          <a:latin typeface="Calibri"/>
                          <a:ea typeface="Times New Roman"/>
                          <a:cs typeface="Times New Roman"/>
                        </a:rPr>
                        <a:t>Кем и как определяется объем средств в бюджете?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15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349272">
                <a:tc>
                  <a:txBody>
                    <a:bodyPr/>
                    <a:lstStyle/>
                    <a:p>
                      <a:pPr>
                        <a:lnSpc>
                          <a:spcPct val="115000"/>
                        </a:lnSpc>
                        <a:spcAft>
                          <a:spcPts val="1000"/>
                        </a:spcAft>
                      </a:pPr>
                      <a:r>
                        <a:rPr lang="ru-RU" sz="1300" dirty="0">
                          <a:latin typeface="Calibri"/>
                          <a:ea typeface="Times New Roman"/>
                          <a:cs typeface="Times New Roman"/>
                        </a:rPr>
                        <a:t>Каковы приоритетные направления расходов и почему?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22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Зачем нужен программный бюджет?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33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В каких пропорциях распределяются расходы бюджета?</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36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548862">
                <a:tc>
                  <a:txBody>
                    <a:bodyPr/>
                    <a:lstStyle/>
                    <a:p>
                      <a:pPr>
                        <a:lnSpc>
                          <a:spcPct val="100000"/>
                        </a:lnSpc>
                        <a:spcAft>
                          <a:spcPts val="0"/>
                        </a:spcAft>
                      </a:pPr>
                      <a:r>
                        <a:rPr lang="ru-RU" sz="1300" dirty="0">
                          <a:latin typeface="Calibri"/>
                          <a:ea typeface="Times New Roman"/>
                          <a:cs typeface="Times New Roman"/>
                        </a:rPr>
                        <a:t>Сколько в бюджете муниципального </a:t>
                      </a:r>
                      <a:r>
                        <a:rPr lang="ru-RU" sz="1300" dirty="0" smtClean="0">
                          <a:latin typeface="Calibri"/>
                          <a:ea typeface="Times New Roman"/>
                          <a:cs typeface="Times New Roman"/>
                        </a:rPr>
                        <a:t>образования </a:t>
                      </a:r>
                      <a:r>
                        <a:rPr lang="ru-RU" sz="1300" dirty="0">
                          <a:latin typeface="Calibri"/>
                          <a:ea typeface="Times New Roman"/>
                          <a:cs typeface="Times New Roman"/>
                        </a:rPr>
                        <a:t>тратится бюджетных средств на социально-культурную сферу,  </a:t>
                      </a:r>
                    </a:p>
                    <a:p>
                      <a:pPr>
                        <a:lnSpc>
                          <a:spcPct val="100000"/>
                        </a:lnSpc>
                        <a:spcAft>
                          <a:spcPts val="0"/>
                        </a:spcAft>
                      </a:pPr>
                      <a:r>
                        <a:rPr lang="ru-RU" sz="1300" dirty="0">
                          <a:latin typeface="Calibri"/>
                          <a:ea typeface="Times New Roman"/>
                          <a:cs typeface="Times New Roman"/>
                        </a:rPr>
                        <a:t>ЖКХ,  инфраструктуру?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38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a:latin typeface="Calibri"/>
                          <a:ea typeface="Times New Roman"/>
                          <a:cs typeface="Times New Roman"/>
                        </a:rPr>
                        <a:t>Какая социальная помощь оказывается физическим лицам из местного бюджета?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39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34443">
                <a:tc>
                  <a:txBody>
                    <a:bodyPr/>
                    <a:lstStyle/>
                    <a:p>
                      <a:pPr>
                        <a:lnSpc>
                          <a:spcPct val="115000"/>
                        </a:lnSpc>
                        <a:spcAft>
                          <a:spcPts val="1000"/>
                        </a:spcAft>
                      </a:pPr>
                      <a:r>
                        <a:rPr lang="ru-RU" sz="1300" dirty="0">
                          <a:latin typeface="Calibri"/>
                          <a:ea typeface="Times New Roman"/>
                          <a:cs typeface="Times New Roman"/>
                        </a:rPr>
                        <a:t>Муниципальный долг</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40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759011">
                <a:tc>
                  <a:txBody>
                    <a:bodyPr/>
                    <a:lstStyle/>
                    <a:p>
                      <a:pPr>
                        <a:lnSpc>
                          <a:spcPct val="115000"/>
                        </a:lnSpc>
                        <a:spcAft>
                          <a:spcPts val="0"/>
                        </a:spcAft>
                      </a:pPr>
                      <a:r>
                        <a:rPr lang="ru-RU" sz="1300" dirty="0">
                          <a:latin typeface="Calibri"/>
                          <a:ea typeface="Times New Roman"/>
                          <a:cs typeface="Times New Roman"/>
                        </a:rPr>
                        <a:t>Какова численность муниципальных служащих в муниципальном образовании? Какую долю в расходах </a:t>
                      </a:r>
                    </a:p>
                    <a:p>
                      <a:pPr>
                        <a:lnSpc>
                          <a:spcPct val="115000"/>
                        </a:lnSpc>
                        <a:spcAft>
                          <a:spcPts val="0"/>
                        </a:spcAft>
                      </a:pPr>
                      <a:r>
                        <a:rPr lang="ru-RU" sz="1300" dirty="0">
                          <a:latin typeface="Calibri"/>
                          <a:ea typeface="Times New Roman"/>
                          <a:cs typeface="Times New Roman"/>
                        </a:rPr>
                        <a:t>местного бюджета занимают расходы на оплату труда муниципальных служащих? Сколько расходов в </a:t>
                      </a:r>
                    </a:p>
                    <a:p>
                      <a:pPr>
                        <a:lnSpc>
                          <a:spcPct val="115000"/>
                        </a:lnSpc>
                        <a:spcAft>
                          <a:spcPts val="0"/>
                        </a:spcAft>
                      </a:pPr>
                      <a:r>
                        <a:rPr lang="ru-RU" sz="1300" dirty="0">
                          <a:latin typeface="Calibri"/>
                          <a:ea typeface="Times New Roman"/>
                          <a:cs typeface="Times New Roman"/>
                        </a:rPr>
                        <a:t>среднем приходится на одного муниципального служащего?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41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42218">
                <a:tc>
                  <a:txBody>
                    <a:bodyPr/>
                    <a:lstStyle/>
                    <a:p>
                      <a:pPr>
                        <a:lnSpc>
                          <a:spcPct val="115000"/>
                        </a:lnSpc>
                        <a:spcAft>
                          <a:spcPts val="1000"/>
                        </a:spcAft>
                      </a:pPr>
                      <a:r>
                        <a:rPr lang="ru-RU" sz="1300" dirty="0">
                          <a:latin typeface="Calibri"/>
                          <a:ea typeface="Times New Roman"/>
                          <a:cs typeface="Times New Roman"/>
                        </a:rPr>
                        <a:t>Рейтинг муниципальных образований Курской области по качеству управления муниципальными финансами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42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2148">
                <a:tc>
                  <a:txBody>
                    <a:bodyPr/>
                    <a:lstStyle/>
                    <a:p>
                      <a:pPr>
                        <a:lnSpc>
                          <a:spcPct val="115000"/>
                        </a:lnSpc>
                        <a:spcAft>
                          <a:spcPts val="1000"/>
                        </a:spcAft>
                      </a:pPr>
                      <a:r>
                        <a:rPr lang="ru-RU" sz="1300" dirty="0">
                          <a:latin typeface="Calibri"/>
                          <a:ea typeface="Times New Roman"/>
                          <a:cs typeface="Times New Roman"/>
                        </a:rPr>
                        <a:t>Рейтинг муниципальных образований Курской области по уровню открытости бюджетных данных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43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Участие в региональных и всероссийских конкурсах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44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r h="200713">
                <a:tc>
                  <a:txBody>
                    <a:bodyPr/>
                    <a:lstStyle/>
                    <a:p>
                      <a:pPr>
                        <a:lnSpc>
                          <a:spcPct val="115000"/>
                        </a:lnSpc>
                        <a:spcAft>
                          <a:spcPts val="1000"/>
                        </a:spcAft>
                      </a:pPr>
                      <a:r>
                        <a:rPr lang="ru-RU" sz="1300" dirty="0">
                          <a:latin typeface="Calibri"/>
                          <a:ea typeface="Times New Roman"/>
                          <a:cs typeface="Times New Roman"/>
                        </a:rPr>
                        <a:t>Контактная информация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c>
                  <a:txBody>
                    <a:bodyPr/>
                    <a:lstStyle/>
                    <a:p>
                      <a:pPr algn="r">
                        <a:lnSpc>
                          <a:spcPct val="115000"/>
                        </a:lnSpc>
                        <a:spcAft>
                          <a:spcPts val="1000"/>
                        </a:spcAft>
                      </a:pPr>
                      <a:r>
                        <a:rPr lang="ru-RU" sz="1300" dirty="0">
                          <a:latin typeface="Calibri"/>
                          <a:ea typeface="Times New Roman"/>
                          <a:cs typeface="Times New Roman"/>
                        </a:rPr>
                        <a:t>46 </a:t>
                      </a:r>
                    </a:p>
                  </a:txBody>
                  <a:tcPr marL="13453" marR="13453" marT="6727" marB="6727" anchor="ctr">
                    <a:lnL>
                      <a:noFill/>
                    </a:lnL>
                    <a:lnR>
                      <a:noFill/>
                    </a:lnR>
                    <a:lnT w="12700" cap="flat" cmpd="sng" algn="ctr">
                      <a:solidFill>
                        <a:srgbClr val="00405B"/>
                      </a:solidFill>
                      <a:prstDash val="solid"/>
                      <a:round/>
                      <a:headEnd type="none" w="med" len="med"/>
                      <a:tailEnd type="none" w="med" len="med"/>
                    </a:lnT>
                    <a:lnB w="12700" cap="flat" cmpd="sng" algn="ctr">
                      <a:solidFill>
                        <a:srgbClr val="00405B"/>
                      </a:solidFill>
                      <a:prstDash val="solid"/>
                      <a:round/>
                      <a:headEnd type="none" w="med" len="med"/>
                      <a:tailEnd type="none" w="med" len="med"/>
                    </a:lnB>
                  </a:tcPr>
                </a:tc>
              </a:tr>
            </a:tbl>
          </a:graphicData>
        </a:graphic>
      </p:graphicFrame>
      <p:sp>
        <p:nvSpPr>
          <p:cNvPr id="532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advTm="4000">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nvGraphicFramePr>
        <p:xfrm>
          <a:off x="5643570" y="642918"/>
          <a:ext cx="3500430"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хема 10"/>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Заголовок 1"/>
          <p:cNvSpPr txBox="1">
            <a:spLocks/>
          </p:cNvSpPr>
          <p:nvPr/>
        </p:nvSpPr>
        <p:spPr>
          <a:xfrm>
            <a:off x="1500166" y="0"/>
            <a:ext cx="7000924" cy="4566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00" i="0" u="none" strike="noStrike" kern="1200" cap="none" spc="0" normalizeH="0" baseline="0" noProof="0" dirty="0" smtClean="0">
                <a:ln>
                  <a:noFill/>
                </a:ln>
                <a:effectLst/>
                <a:uLnTx/>
                <a:uFillTx/>
                <a:latin typeface="Times New Roman" pitchFamily="18" charset="0"/>
                <a:ea typeface="+mj-ea"/>
                <a:cs typeface="Times New Roman" pitchFamily="18" charset="0"/>
              </a:rPr>
              <a:t>Прогноз неналоговых доходов</a:t>
            </a:r>
            <a:endParaRPr kumimoji="0" lang="ru-RU" sz="12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3" name="TextBox 12"/>
          <p:cNvSpPr txBox="1"/>
          <p:nvPr/>
        </p:nvSpPr>
        <p:spPr>
          <a:xfrm>
            <a:off x="1785918" y="3500438"/>
            <a:ext cx="714380" cy="246221"/>
          </a:xfrm>
          <a:prstGeom prst="rect">
            <a:avLst/>
          </a:prstGeom>
          <a:noFill/>
        </p:spPr>
        <p:txBody>
          <a:bodyPr wrap="square" rtlCol="0">
            <a:spAutoFit/>
          </a:bodyPr>
          <a:lstStyle/>
          <a:p>
            <a:pPr algn="ctr"/>
            <a:r>
              <a:rPr lang="ru-RU" sz="1000" dirty="0" smtClean="0"/>
              <a:t>2025 год</a:t>
            </a:r>
            <a:endParaRPr lang="ru-RU" sz="1000" dirty="0"/>
          </a:p>
        </p:txBody>
      </p:sp>
      <p:sp>
        <p:nvSpPr>
          <p:cNvPr id="16" name="TextBox 15"/>
          <p:cNvSpPr txBox="1"/>
          <p:nvPr/>
        </p:nvSpPr>
        <p:spPr>
          <a:xfrm>
            <a:off x="7143768" y="3286124"/>
            <a:ext cx="714380" cy="246221"/>
          </a:xfrm>
          <a:prstGeom prst="rect">
            <a:avLst/>
          </a:prstGeom>
          <a:noFill/>
        </p:spPr>
        <p:txBody>
          <a:bodyPr wrap="square" rtlCol="0">
            <a:spAutoFit/>
          </a:bodyPr>
          <a:lstStyle/>
          <a:p>
            <a:pPr algn="ctr"/>
            <a:r>
              <a:rPr lang="ru-RU" sz="1000" dirty="0" smtClean="0"/>
              <a:t>2026 год</a:t>
            </a:r>
            <a:endParaRPr lang="ru-RU" sz="1000" dirty="0"/>
          </a:p>
        </p:txBody>
      </p:sp>
      <p:sp>
        <p:nvSpPr>
          <p:cNvPr id="17" name="TextBox 16"/>
          <p:cNvSpPr txBox="1"/>
          <p:nvPr/>
        </p:nvSpPr>
        <p:spPr>
          <a:xfrm>
            <a:off x="4643438" y="6357958"/>
            <a:ext cx="714380" cy="246221"/>
          </a:xfrm>
          <a:prstGeom prst="rect">
            <a:avLst/>
          </a:prstGeom>
          <a:noFill/>
        </p:spPr>
        <p:txBody>
          <a:bodyPr wrap="square" rtlCol="0">
            <a:spAutoFit/>
          </a:bodyPr>
          <a:lstStyle/>
          <a:p>
            <a:pPr algn="ctr"/>
            <a:r>
              <a:rPr lang="ru-RU" sz="1000" dirty="0" smtClean="0"/>
              <a:t>2027 год</a:t>
            </a:r>
            <a:endParaRPr lang="ru-RU" sz="1000" dirty="0"/>
          </a:p>
        </p:txBody>
      </p:sp>
      <p:graphicFrame>
        <p:nvGraphicFramePr>
          <p:cNvPr id="18" name="Диаграмма 17"/>
          <p:cNvGraphicFramePr/>
          <p:nvPr/>
        </p:nvGraphicFramePr>
        <p:xfrm>
          <a:off x="0" y="642918"/>
          <a:ext cx="6072198" cy="28575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nvGraphicFramePr>
        <p:xfrm>
          <a:off x="3000364" y="3643314"/>
          <a:ext cx="3714776" cy="278608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advClick="0" advTm="4000">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nvGraphicFramePr>
        <p:xfrm>
          <a:off x="5643570" y="642918"/>
          <a:ext cx="3500430"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Схема 10"/>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Заголовок 1"/>
          <p:cNvSpPr txBox="1">
            <a:spLocks/>
          </p:cNvSpPr>
          <p:nvPr/>
        </p:nvSpPr>
        <p:spPr>
          <a:xfrm>
            <a:off x="1500166" y="0"/>
            <a:ext cx="7000924" cy="4566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00" i="0" u="none" strike="noStrike" kern="1200" cap="none" spc="0" normalizeH="0" baseline="0" noProof="0" dirty="0" smtClean="0">
                <a:ln>
                  <a:noFill/>
                </a:ln>
                <a:effectLst/>
                <a:uLnTx/>
                <a:uFillTx/>
                <a:latin typeface="Times New Roman" pitchFamily="18" charset="0"/>
                <a:ea typeface="+mj-ea"/>
                <a:cs typeface="Times New Roman" pitchFamily="18" charset="0"/>
              </a:rPr>
              <a:t>Прогноз безвозмездных поступлений</a:t>
            </a:r>
            <a:endParaRPr kumimoji="0" lang="ru-RU" sz="12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3" name="TextBox 12"/>
          <p:cNvSpPr txBox="1"/>
          <p:nvPr/>
        </p:nvSpPr>
        <p:spPr>
          <a:xfrm>
            <a:off x="1785918" y="3500438"/>
            <a:ext cx="714380" cy="246221"/>
          </a:xfrm>
          <a:prstGeom prst="rect">
            <a:avLst/>
          </a:prstGeom>
          <a:noFill/>
        </p:spPr>
        <p:txBody>
          <a:bodyPr wrap="square" rtlCol="0">
            <a:spAutoFit/>
          </a:bodyPr>
          <a:lstStyle/>
          <a:p>
            <a:pPr algn="ctr"/>
            <a:r>
              <a:rPr lang="ru-RU" sz="1000" dirty="0" smtClean="0"/>
              <a:t>2025 год</a:t>
            </a:r>
            <a:endParaRPr lang="ru-RU" sz="1000" dirty="0"/>
          </a:p>
        </p:txBody>
      </p:sp>
      <p:sp>
        <p:nvSpPr>
          <p:cNvPr id="16" name="TextBox 15"/>
          <p:cNvSpPr txBox="1"/>
          <p:nvPr/>
        </p:nvSpPr>
        <p:spPr>
          <a:xfrm>
            <a:off x="7143768" y="3286124"/>
            <a:ext cx="714380" cy="246221"/>
          </a:xfrm>
          <a:prstGeom prst="rect">
            <a:avLst/>
          </a:prstGeom>
          <a:noFill/>
        </p:spPr>
        <p:txBody>
          <a:bodyPr wrap="square" rtlCol="0">
            <a:spAutoFit/>
          </a:bodyPr>
          <a:lstStyle/>
          <a:p>
            <a:pPr algn="ctr"/>
            <a:r>
              <a:rPr lang="ru-RU" sz="1000" dirty="0" smtClean="0"/>
              <a:t>2026 год</a:t>
            </a:r>
            <a:endParaRPr lang="ru-RU" sz="1000" dirty="0"/>
          </a:p>
        </p:txBody>
      </p:sp>
      <p:sp>
        <p:nvSpPr>
          <p:cNvPr id="17" name="TextBox 16"/>
          <p:cNvSpPr txBox="1"/>
          <p:nvPr/>
        </p:nvSpPr>
        <p:spPr>
          <a:xfrm>
            <a:off x="4572000" y="6611779"/>
            <a:ext cx="714380" cy="246221"/>
          </a:xfrm>
          <a:prstGeom prst="rect">
            <a:avLst/>
          </a:prstGeom>
          <a:noFill/>
        </p:spPr>
        <p:txBody>
          <a:bodyPr wrap="square" rtlCol="0">
            <a:spAutoFit/>
          </a:bodyPr>
          <a:lstStyle/>
          <a:p>
            <a:pPr algn="ctr"/>
            <a:r>
              <a:rPr lang="ru-RU" sz="1000" dirty="0" smtClean="0"/>
              <a:t>2027 год</a:t>
            </a:r>
            <a:endParaRPr lang="ru-RU" sz="1000" dirty="0"/>
          </a:p>
        </p:txBody>
      </p:sp>
      <p:graphicFrame>
        <p:nvGraphicFramePr>
          <p:cNvPr id="18" name="Диаграмма 17"/>
          <p:cNvGraphicFramePr/>
          <p:nvPr/>
        </p:nvGraphicFramePr>
        <p:xfrm>
          <a:off x="0" y="714356"/>
          <a:ext cx="6072198" cy="28575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nvGraphicFramePr>
        <p:xfrm>
          <a:off x="3000364" y="3643314"/>
          <a:ext cx="3714776" cy="278608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advClick="0" advTm="4000">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571604" y="285728"/>
            <a:ext cx="6500858" cy="369332"/>
          </a:xfrm>
          <a:prstGeom prst="rect">
            <a:avLst/>
          </a:prstGeom>
        </p:spPr>
        <p:txBody>
          <a:bodyPr wrap="square">
            <a:spAutoFit/>
          </a:bodyPr>
          <a:lstStyle/>
          <a:p>
            <a:pPr algn="ctr">
              <a:defRPr/>
            </a:pPr>
            <a:r>
              <a:rPr lang="ru-RU" b="1" dirty="0" smtClean="0">
                <a:latin typeface="Times New Roman" pitchFamily="18" charset="0"/>
              </a:rPr>
              <a:t>Каковы приоритетные направления расходов и почему? </a:t>
            </a:r>
          </a:p>
        </p:txBody>
      </p:sp>
      <p:graphicFrame>
        <p:nvGraphicFramePr>
          <p:cNvPr id="12" name="Схема 11"/>
          <p:cNvGraphicFramePr/>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4000">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 name="Содержимое 8"/>
          <p:cNvSpPr txBox="1">
            <a:spLocks/>
          </p:cNvSpPr>
          <p:nvPr/>
        </p:nvSpPr>
        <p:spPr>
          <a:xfrm>
            <a:off x="0" y="285728"/>
            <a:ext cx="9144000" cy="428628"/>
          </a:xfrm>
          <a:prstGeom prst="rect">
            <a:avLst/>
          </a:prstGeom>
        </p:spPr>
        <p:txBody>
          <a:bodyPr vert="horz">
            <a:norm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sz="1400" dirty="0" smtClean="0"/>
              <a:t>Для бюджета муниципального образования приоритетным </a:t>
            </a:r>
            <a:r>
              <a:rPr kumimoji="0" lang="ru-RU" sz="1400" b="0" i="0" u="none" strike="noStrike" kern="1200" cap="none" spc="0" normalizeH="0" baseline="0" noProof="0" dirty="0" smtClean="0">
                <a:ln>
                  <a:noFill/>
                </a:ln>
                <a:solidFill>
                  <a:schemeClr val="tx1"/>
                </a:solidFill>
                <a:effectLst/>
                <a:uLnTx/>
                <a:uFillTx/>
                <a:latin typeface="+mn-lt"/>
                <a:ea typeface="+mn-ea"/>
                <a:cs typeface="+mn-cs"/>
              </a:rPr>
              <a:t>направлением расходов является образование</a:t>
            </a: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9" name="Диаграмма 18"/>
          <p:cNvGraphicFramePr/>
          <p:nvPr/>
        </p:nvGraphicFramePr>
        <p:xfrm>
          <a:off x="4357686" y="785794"/>
          <a:ext cx="4143372" cy="228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nvGraphicFramePr>
        <p:xfrm>
          <a:off x="0" y="3071786"/>
          <a:ext cx="9144000" cy="3786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Схема 5"/>
          <p:cNvGraphicFramePr/>
          <p:nvPr/>
        </p:nvGraphicFramePr>
        <p:xfrm>
          <a:off x="0" y="0"/>
          <a:ext cx="150019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428596" y="857232"/>
            <a:ext cx="3286148" cy="1569660"/>
          </a:xfrm>
          <a:prstGeom prst="rect">
            <a:avLst/>
          </a:prstGeom>
        </p:spPr>
        <p:txBody>
          <a:bodyPr wrap="square">
            <a:spAutoFit/>
          </a:bodyPr>
          <a:lstStyle/>
          <a:p>
            <a:r>
              <a:rPr lang="ru-RU" sz="1200" dirty="0" smtClean="0"/>
              <a:t>Система образования в </a:t>
            </a:r>
            <a:r>
              <a:rPr lang="ru-RU" sz="1200" dirty="0" err="1" smtClean="0"/>
              <a:t>Касторенском</a:t>
            </a:r>
            <a:r>
              <a:rPr lang="ru-RU" sz="1200" dirty="0" smtClean="0"/>
              <a:t> районе Курской области представлена </a:t>
            </a:r>
            <a:br>
              <a:rPr lang="ru-RU" sz="1200" dirty="0" smtClean="0"/>
            </a:br>
            <a:r>
              <a:rPr lang="ru-RU" sz="1200" dirty="0" smtClean="0"/>
              <a:t>21 образовательной организацией, в том числе:</a:t>
            </a:r>
          </a:p>
          <a:p>
            <a:r>
              <a:rPr lang="ru-RU" sz="1200" dirty="0" smtClean="0"/>
              <a:t>6 дошкольных образовательных организаций;</a:t>
            </a:r>
          </a:p>
          <a:p>
            <a:r>
              <a:rPr lang="ru-RU" sz="1200" dirty="0" smtClean="0"/>
              <a:t>14 общеобразовательных организаций (из них 2 филиала);</a:t>
            </a:r>
          </a:p>
          <a:p>
            <a:r>
              <a:rPr lang="ru-RU" sz="1200" dirty="0" smtClean="0"/>
              <a:t>1 организация дополнительного образования. </a:t>
            </a:r>
          </a:p>
        </p:txBody>
      </p:sp>
      <p:sp>
        <p:nvSpPr>
          <p:cNvPr id="9" name="TextBox 8"/>
          <p:cNvSpPr txBox="1"/>
          <p:nvPr/>
        </p:nvSpPr>
        <p:spPr>
          <a:xfrm>
            <a:off x="214282" y="3214686"/>
            <a:ext cx="714380" cy="215444"/>
          </a:xfrm>
          <a:prstGeom prst="rect">
            <a:avLst/>
          </a:prstGeom>
          <a:noFill/>
        </p:spPr>
        <p:txBody>
          <a:bodyPr wrap="square" rtlCol="0">
            <a:spAutoFit/>
          </a:bodyPr>
          <a:lstStyle/>
          <a:p>
            <a:r>
              <a:rPr lang="ru-RU" sz="800" dirty="0" smtClean="0"/>
              <a:t>тыс.руб.</a:t>
            </a:r>
            <a:endParaRPr lang="ru-RU" sz="800" dirty="0"/>
          </a:p>
        </p:txBody>
      </p:sp>
    </p:spTree>
  </p:cSld>
  <p:clrMapOvr>
    <a:masterClrMapping/>
  </p:clrMapOvr>
  <p:transition advClick="0" advTm="4000">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Содержимое 10"/>
          <p:cNvSpPr>
            <a:spLocks noGrp="1"/>
          </p:cNvSpPr>
          <p:nvPr>
            <p:ph sz="half" idx="1"/>
          </p:nvPr>
        </p:nvSpPr>
        <p:spPr>
          <a:xfrm>
            <a:off x="3000364" y="0"/>
            <a:ext cx="3071834" cy="285752"/>
          </a:xfrm>
        </p:spPr>
        <p:txBody>
          <a:bodyPr>
            <a:normAutofit fontScale="55000" lnSpcReduction="20000"/>
          </a:bodyPr>
          <a:lstStyle/>
          <a:p>
            <a:r>
              <a:rPr lang="ru-RU" dirty="0" smtClean="0"/>
              <a:t>Дошкольное образование</a:t>
            </a:r>
            <a:endParaRPr lang="ru-RU" dirty="0"/>
          </a:p>
        </p:txBody>
      </p:sp>
      <p:sp>
        <p:nvSpPr>
          <p:cNvPr id="12" name="TextBox 11"/>
          <p:cNvSpPr txBox="1"/>
          <p:nvPr/>
        </p:nvSpPr>
        <p:spPr>
          <a:xfrm>
            <a:off x="214282" y="357166"/>
            <a:ext cx="642942" cy="215444"/>
          </a:xfrm>
          <a:prstGeom prst="rect">
            <a:avLst/>
          </a:prstGeom>
          <a:noFill/>
        </p:spPr>
        <p:txBody>
          <a:bodyPr wrap="square" rtlCol="0">
            <a:spAutoFit/>
          </a:bodyPr>
          <a:lstStyle/>
          <a:p>
            <a:r>
              <a:rPr lang="ru-RU" sz="800" dirty="0" smtClean="0"/>
              <a:t>тыс.руб.</a:t>
            </a:r>
            <a:endParaRPr lang="ru-RU" sz="800" dirty="0"/>
          </a:p>
        </p:txBody>
      </p:sp>
      <p:pic>
        <p:nvPicPr>
          <p:cNvPr id="14" name="Рисунок 13" descr="i (1)_0.tmp"/>
          <p:cNvPicPr>
            <a:picLocks noChangeAspect="1"/>
          </p:cNvPicPr>
          <p:nvPr/>
        </p:nvPicPr>
        <p:blipFill>
          <a:blip r:embed="rId2" cstate="print"/>
          <a:stretch>
            <a:fillRect/>
          </a:stretch>
        </p:blipFill>
        <p:spPr>
          <a:xfrm>
            <a:off x="285720" y="4214818"/>
            <a:ext cx="2786082" cy="2089564"/>
          </a:xfrm>
          <a:prstGeom prst="rect">
            <a:avLst/>
          </a:prstGeom>
        </p:spPr>
      </p:pic>
      <p:graphicFrame>
        <p:nvGraphicFramePr>
          <p:cNvPr id="15" name="Диаграмма 14"/>
          <p:cNvGraphicFramePr/>
          <p:nvPr/>
        </p:nvGraphicFramePr>
        <p:xfrm>
          <a:off x="3357522" y="4071942"/>
          <a:ext cx="5786478" cy="2428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0" y="357166"/>
          <a:ext cx="9144000" cy="3643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Схема 8"/>
          <p:cNvGraphicFramePr/>
          <p:nvPr/>
        </p:nvGraphicFramePr>
        <p:xfrm>
          <a:off x="0" y="0"/>
          <a:ext cx="150019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advClick="0" advTm="4000">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Содержимое 10"/>
          <p:cNvSpPr>
            <a:spLocks noGrp="1"/>
          </p:cNvSpPr>
          <p:nvPr>
            <p:ph sz="half" idx="1"/>
          </p:nvPr>
        </p:nvSpPr>
        <p:spPr>
          <a:xfrm>
            <a:off x="3357554" y="71414"/>
            <a:ext cx="2643206" cy="285752"/>
          </a:xfrm>
        </p:spPr>
        <p:txBody>
          <a:bodyPr>
            <a:normAutofit/>
          </a:bodyPr>
          <a:lstStyle/>
          <a:p>
            <a:r>
              <a:rPr lang="ru-RU" sz="1200" dirty="0" smtClean="0"/>
              <a:t>Общее образование</a:t>
            </a:r>
            <a:endParaRPr lang="ru-RU" sz="1200" dirty="0"/>
          </a:p>
        </p:txBody>
      </p:sp>
      <p:sp>
        <p:nvSpPr>
          <p:cNvPr id="12" name="TextBox 11"/>
          <p:cNvSpPr txBox="1"/>
          <p:nvPr/>
        </p:nvSpPr>
        <p:spPr>
          <a:xfrm>
            <a:off x="285720" y="3143248"/>
            <a:ext cx="714348" cy="230832"/>
          </a:xfrm>
          <a:prstGeom prst="rect">
            <a:avLst/>
          </a:prstGeom>
          <a:noFill/>
        </p:spPr>
        <p:txBody>
          <a:bodyPr wrap="square" rtlCol="0">
            <a:spAutoFit/>
          </a:bodyPr>
          <a:lstStyle/>
          <a:p>
            <a:r>
              <a:rPr lang="ru-RU" sz="900" dirty="0" smtClean="0"/>
              <a:t>тыс.руб.</a:t>
            </a:r>
            <a:endParaRPr lang="ru-RU" sz="800" dirty="0"/>
          </a:p>
        </p:txBody>
      </p:sp>
      <p:graphicFrame>
        <p:nvGraphicFramePr>
          <p:cNvPr id="17" name="Диаграмма 16"/>
          <p:cNvGraphicFramePr/>
          <p:nvPr/>
        </p:nvGraphicFramePr>
        <p:xfrm>
          <a:off x="1071538" y="500042"/>
          <a:ext cx="7143800" cy="1857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nvGraphicFramePr>
        <p:xfrm>
          <a:off x="0" y="2714620"/>
          <a:ext cx="9144000" cy="39290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2844" y="2500306"/>
            <a:ext cx="1143008" cy="230832"/>
          </a:xfrm>
          <a:prstGeom prst="rect">
            <a:avLst/>
          </a:prstGeom>
          <a:noFill/>
        </p:spPr>
        <p:txBody>
          <a:bodyPr wrap="square" rtlCol="0">
            <a:spAutoFit/>
          </a:bodyPr>
          <a:lstStyle/>
          <a:p>
            <a:r>
              <a:rPr lang="ru-RU" sz="900" dirty="0" smtClean="0"/>
              <a:t>в том числе:</a:t>
            </a:r>
            <a:endParaRPr lang="ru-RU" sz="800" dirty="0"/>
          </a:p>
        </p:txBody>
      </p:sp>
      <p:graphicFrame>
        <p:nvGraphicFramePr>
          <p:cNvPr id="10" name="Схема 9"/>
          <p:cNvGraphicFramePr/>
          <p:nvPr/>
        </p:nvGraphicFramePr>
        <p:xfrm>
          <a:off x="0" y="0"/>
          <a:ext cx="150019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advTm="4000">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Диаграмма 7"/>
          <p:cNvGraphicFramePr/>
          <p:nvPr/>
        </p:nvGraphicFramePr>
        <p:xfrm>
          <a:off x="-357222" y="3929066"/>
          <a:ext cx="4857784"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85720" y="3786190"/>
            <a:ext cx="714380" cy="230832"/>
          </a:xfrm>
          <a:prstGeom prst="rect">
            <a:avLst/>
          </a:prstGeom>
          <a:noFill/>
        </p:spPr>
        <p:txBody>
          <a:bodyPr wrap="square" rtlCol="0">
            <a:spAutoFit/>
          </a:bodyPr>
          <a:lstStyle/>
          <a:p>
            <a:r>
              <a:rPr lang="ru-RU" sz="900" dirty="0" smtClean="0"/>
              <a:t>тыс.руб.</a:t>
            </a:r>
            <a:endParaRPr lang="ru-RU" sz="900" dirty="0"/>
          </a:p>
        </p:txBody>
      </p:sp>
      <p:sp>
        <p:nvSpPr>
          <p:cNvPr id="7" name="Прямоугольник 6"/>
          <p:cNvSpPr/>
          <p:nvPr/>
        </p:nvSpPr>
        <p:spPr>
          <a:xfrm>
            <a:off x="285720" y="214290"/>
            <a:ext cx="8643998" cy="830997"/>
          </a:xfrm>
          <a:prstGeom prst="rect">
            <a:avLst/>
          </a:prstGeom>
        </p:spPr>
        <p:txBody>
          <a:bodyPr wrap="square">
            <a:spAutoFit/>
          </a:bodyPr>
          <a:lstStyle/>
          <a:p>
            <a:pPr algn="ctr"/>
            <a:r>
              <a:rPr lang="ru-RU" sz="1600" dirty="0" smtClean="0"/>
              <a:t>По результатам конкурсного отбора проектов (программ) муниципальных образований Курской области, участвующих в проекте «Народный бюджет»  на 2025 год по </a:t>
            </a:r>
            <a:r>
              <a:rPr lang="ru-RU" sz="1600" dirty="0" err="1" smtClean="0"/>
              <a:t>Касторенскому</a:t>
            </a:r>
            <a:r>
              <a:rPr lang="ru-RU" sz="1600" dirty="0" smtClean="0"/>
              <a:t> району допущены 2 проекта общей стоимостью 8 298 тыс.рублей.</a:t>
            </a:r>
            <a:endParaRPr lang="ru-RU" sz="1600" dirty="0"/>
          </a:p>
        </p:txBody>
      </p:sp>
      <p:sp>
        <p:nvSpPr>
          <p:cNvPr id="9" name="Прямоугольник 8"/>
          <p:cNvSpPr/>
          <p:nvPr/>
        </p:nvSpPr>
        <p:spPr>
          <a:xfrm>
            <a:off x="0" y="2428868"/>
            <a:ext cx="4071966" cy="954107"/>
          </a:xfrm>
          <a:prstGeom prst="rect">
            <a:avLst/>
          </a:prstGeom>
        </p:spPr>
        <p:txBody>
          <a:bodyPr wrap="square">
            <a:spAutoFit/>
          </a:bodyPr>
          <a:lstStyle/>
          <a:p>
            <a:pPr algn="ctr"/>
            <a:r>
              <a:rPr lang="ru-RU" sz="1400" dirty="0" smtClean="0"/>
              <a:t>1. Проект «Благоустройство  территории МКОУ "</a:t>
            </a:r>
            <a:r>
              <a:rPr lang="ru-RU" sz="1400" dirty="0" err="1" smtClean="0"/>
              <a:t>Новокасторенская</a:t>
            </a:r>
            <a:r>
              <a:rPr lang="ru-RU" sz="1400" dirty="0" smtClean="0"/>
              <a:t> СОШ", расположенной по адресу: Курская область, </a:t>
            </a:r>
            <a:r>
              <a:rPr lang="ru-RU" sz="1400" dirty="0" err="1" smtClean="0"/>
              <a:t>Касторенский</a:t>
            </a:r>
            <a:r>
              <a:rPr lang="ru-RU" sz="1400" dirty="0" smtClean="0"/>
              <a:t> район, пос. </a:t>
            </a:r>
            <a:r>
              <a:rPr lang="ru-RU" sz="1400" dirty="0" err="1" smtClean="0"/>
              <a:t>Новокасторное</a:t>
            </a:r>
            <a:r>
              <a:rPr lang="ru-RU" sz="1400" dirty="0" smtClean="0"/>
              <a:t>, ул.Железнодорожная, д.22»</a:t>
            </a:r>
            <a:endParaRPr lang="ru-RU" sz="1400" dirty="0"/>
          </a:p>
        </p:txBody>
      </p:sp>
      <p:graphicFrame>
        <p:nvGraphicFramePr>
          <p:cNvPr id="17" name="Диаграмма 16"/>
          <p:cNvGraphicFramePr/>
          <p:nvPr/>
        </p:nvGraphicFramePr>
        <p:xfrm>
          <a:off x="4500562" y="3929066"/>
          <a:ext cx="4357686" cy="1857388"/>
        </p:xfrm>
        <a:graphic>
          <a:graphicData uri="http://schemas.openxmlformats.org/drawingml/2006/chart">
            <c:chart xmlns:c="http://schemas.openxmlformats.org/drawingml/2006/chart" xmlns:r="http://schemas.openxmlformats.org/officeDocument/2006/relationships" r:id="rId3"/>
          </a:graphicData>
        </a:graphic>
      </p:graphicFrame>
      <p:sp>
        <p:nvSpPr>
          <p:cNvPr id="20" name="Прямоугольник 19"/>
          <p:cNvSpPr/>
          <p:nvPr/>
        </p:nvSpPr>
        <p:spPr>
          <a:xfrm>
            <a:off x="5214942" y="2428868"/>
            <a:ext cx="3571900" cy="1169551"/>
          </a:xfrm>
          <a:prstGeom prst="rect">
            <a:avLst/>
          </a:prstGeom>
        </p:spPr>
        <p:txBody>
          <a:bodyPr wrap="square">
            <a:spAutoFit/>
          </a:bodyPr>
          <a:lstStyle/>
          <a:p>
            <a:pPr algn="ctr"/>
            <a:r>
              <a:rPr lang="ru-RU" sz="1400" dirty="0" smtClean="0"/>
              <a:t>2. Проект «Благоустройство территории МКОУ «</a:t>
            </a:r>
            <a:r>
              <a:rPr lang="ru-RU" sz="1400" dirty="0" err="1" smtClean="0"/>
              <a:t>Касторенская</a:t>
            </a:r>
            <a:r>
              <a:rPr lang="ru-RU" sz="1400" dirty="0" smtClean="0"/>
              <a:t> СОШ №1». 2 - этап, расположенного по адресу: 306700, Курская область, пос. </a:t>
            </a:r>
            <a:r>
              <a:rPr lang="ru-RU" sz="1400" dirty="0" err="1" smtClean="0"/>
              <a:t>Касторное</a:t>
            </a:r>
            <a:r>
              <a:rPr lang="ru-RU" sz="1400" dirty="0" smtClean="0"/>
              <a:t>, ул.Парковая, д.2»</a:t>
            </a:r>
            <a:endParaRPr lang="ru-RU" sz="1400" dirty="0"/>
          </a:p>
        </p:txBody>
      </p:sp>
      <p:graphicFrame>
        <p:nvGraphicFramePr>
          <p:cNvPr id="22" name="Схема 21"/>
          <p:cNvGraphicFramePr/>
          <p:nvPr/>
        </p:nvGraphicFramePr>
        <p:xfrm>
          <a:off x="0" y="0"/>
          <a:ext cx="150019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Box 24"/>
          <p:cNvSpPr txBox="1"/>
          <p:nvPr/>
        </p:nvSpPr>
        <p:spPr>
          <a:xfrm>
            <a:off x="5000628" y="3857628"/>
            <a:ext cx="857256" cy="230832"/>
          </a:xfrm>
          <a:prstGeom prst="rect">
            <a:avLst/>
          </a:prstGeom>
          <a:noFill/>
        </p:spPr>
        <p:txBody>
          <a:bodyPr wrap="square" rtlCol="0">
            <a:spAutoFit/>
          </a:bodyPr>
          <a:lstStyle/>
          <a:p>
            <a:r>
              <a:rPr lang="ru-RU" sz="900" dirty="0" smtClean="0"/>
              <a:t>тыс.руб.</a:t>
            </a:r>
            <a:endParaRPr lang="ru-RU" sz="900" dirty="0"/>
          </a:p>
        </p:txBody>
      </p:sp>
      <p:graphicFrame>
        <p:nvGraphicFramePr>
          <p:cNvPr id="27" name="Таблица 26"/>
          <p:cNvGraphicFramePr>
            <a:graphicFrameLocks noGrp="1"/>
          </p:cNvGraphicFramePr>
          <p:nvPr/>
        </p:nvGraphicFramePr>
        <p:xfrm>
          <a:off x="1142976" y="1285860"/>
          <a:ext cx="6929487" cy="741680"/>
        </p:xfrm>
        <a:graphic>
          <a:graphicData uri="http://schemas.openxmlformats.org/drawingml/2006/table">
            <a:tbl>
              <a:tblPr firstRow="1" bandRow="1">
                <a:tableStyleId>{16D9F66E-5EB9-4882-86FB-DCBF35E3C3E4}</a:tableStyleId>
              </a:tblPr>
              <a:tblGrid>
                <a:gridCol w="2309829"/>
                <a:gridCol w="2309829"/>
                <a:gridCol w="2309829"/>
              </a:tblGrid>
              <a:tr h="370840">
                <a:tc>
                  <a:txBody>
                    <a:bodyPr/>
                    <a:lstStyle/>
                    <a:p>
                      <a:pPr algn="ctr"/>
                      <a:r>
                        <a:rPr lang="ru-RU" b="0" dirty="0" smtClean="0"/>
                        <a:t>Областные</a:t>
                      </a:r>
                      <a:endParaRPr lang="ru-RU" b="0" dirty="0"/>
                    </a:p>
                  </a:txBody>
                  <a:tcPr/>
                </a:tc>
                <a:tc>
                  <a:txBody>
                    <a:bodyPr/>
                    <a:lstStyle/>
                    <a:p>
                      <a:pPr algn="ctr"/>
                      <a:r>
                        <a:rPr lang="ru-RU" b="0" dirty="0" smtClean="0"/>
                        <a:t>Местные</a:t>
                      </a:r>
                      <a:endParaRPr lang="ru-RU" b="0" dirty="0"/>
                    </a:p>
                  </a:txBody>
                  <a:tcPr/>
                </a:tc>
                <a:tc>
                  <a:txBody>
                    <a:bodyPr/>
                    <a:lstStyle/>
                    <a:p>
                      <a:pPr algn="ctr"/>
                      <a:r>
                        <a:rPr lang="ru-RU" b="0" dirty="0" smtClean="0"/>
                        <a:t>Средства населения</a:t>
                      </a:r>
                      <a:endParaRPr lang="ru-RU" b="0" dirty="0"/>
                    </a:p>
                  </a:txBody>
                  <a:tcPr/>
                </a:tc>
              </a:tr>
              <a:tr h="370840">
                <a:tc>
                  <a:txBody>
                    <a:bodyPr/>
                    <a:lstStyle/>
                    <a:p>
                      <a:pPr algn="ctr"/>
                      <a:r>
                        <a:rPr lang="ru-RU" dirty="0" smtClean="0"/>
                        <a:t>4 765</a:t>
                      </a:r>
                      <a:endParaRPr lang="ru-RU" dirty="0"/>
                    </a:p>
                  </a:txBody>
                  <a:tcPr/>
                </a:tc>
                <a:tc>
                  <a:txBody>
                    <a:bodyPr/>
                    <a:lstStyle/>
                    <a:p>
                      <a:pPr algn="ctr"/>
                      <a:r>
                        <a:rPr lang="ru-RU" dirty="0" smtClean="0"/>
                        <a:t>3 374 </a:t>
                      </a:r>
                      <a:endParaRPr lang="ru-RU" dirty="0"/>
                    </a:p>
                  </a:txBody>
                  <a:tcPr/>
                </a:tc>
                <a:tc>
                  <a:txBody>
                    <a:bodyPr/>
                    <a:lstStyle/>
                    <a:p>
                      <a:pPr algn="ctr"/>
                      <a:r>
                        <a:rPr lang="ru-RU" dirty="0" smtClean="0"/>
                        <a:t>159</a:t>
                      </a:r>
                      <a:endParaRPr lang="ru-RU" dirty="0"/>
                    </a:p>
                  </a:txBody>
                  <a:tcPr/>
                </a:tc>
              </a:tr>
            </a:tbl>
          </a:graphicData>
        </a:graphic>
      </p:graphicFrame>
    </p:spTree>
  </p:cSld>
  <p:clrMapOvr>
    <a:masterClrMapping/>
  </p:clrMapOvr>
  <p:transition advTm="6000">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0" y="142852"/>
            <a:ext cx="9144000" cy="276999"/>
          </a:xfrm>
          <a:prstGeom prst="rect">
            <a:avLst/>
          </a:prstGeom>
        </p:spPr>
        <p:txBody>
          <a:bodyPr wrap="square">
            <a:spAutoFit/>
          </a:bodyPr>
          <a:lstStyle/>
          <a:p>
            <a:pPr algn="ctr"/>
            <a:r>
              <a:rPr lang="ru-RU" sz="1200" dirty="0" smtClean="0"/>
              <a:t>Дополнительное образование детей </a:t>
            </a: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pic>
        <p:nvPicPr>
          <p:cNvPr id="12" name="Рисунок 11" descr="DENe7e8p_0.tmp"/>
          <p:cNvPicPr>
            <a:picLocks noChangeAspect="1"/>
          </p:cNvPicPr>
          <p:nvPr/>
        </p:nvPicPr>
        <p:blipFill>
          <a:blip r:embed="rId2" cstate="print"/>
          <a:stretch>
            <a:fillRect/>
          </a:stretch>
        </p:blipFill>
        <p:spPr>
          <a:xfrm>
            <a:off x="714348" y="642918"/>
            <a:ext cx="2833675" cy="2125257"/>
          </a:xfrm>
          <a:prstGeom prst="rect">
            <a:avLst/>
          </a:prstGeom>
        </p:spPr>
      </p:pic>
      <p:graphicFrame>
        <p:nvGraphicFramePr>
          <p:cNvPr id="13" name="Диаграмма 12"/>
          <p:cNvGraphicFramePr/>
          <p:nvPr/>
        </p:nvGraphicFramePr>
        <p:xfrm>
          <a:off x="4071934" y="571480"/>
          <a:ext cx="4643470" cy="2428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0" y="3071810"/>
          <a:ext cx="9144000" cy="364333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214282" y="3214686"/>
            <a:ext cx="714348" cy="230832"/>
          </a:xfrm>
          <a:prstGeom prst="rect">
            <a:avLst/>
          </a:prstGeom>
          <a:noFill/>
        </p:spPr>
        <p:txBody>
          <a:bodyPr wrap="square" rtlCol="0">
            <a:spAutoFit/>
          </a:bodyPr>
          <a:lstStyle/>
          <a:p>
            <a:r>
              <a:rPr lang="ru-RU" sz="800" dirty="0" smtClean="0"/>
              <a:t>тыс.руб</a:t>
            </a:r>
            <a:r>
              <a:rPr lang="ru-RU" sz="900" dirty="0" smtClean="0"/>
              <a:t>.</a:t>
            </a:r>
            <a:endParaRPr lang="ru-RU" sz="800" dirty="0"/>
          </a:p>
        </p:txBody>
      </p:sp>
      <p:graphicFrame>
        <p:nvGraphicFramePr>
          <p:cNvPr id="10" name="Схема 9"/>
          <p:cNvGraphicFramePr/>
          <p:nvPr/>
        </p:nvGraphicFramePr>
        <p:xfrm>
          <a:off x="0" y="0"/>
          <a:ext cx="150019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advClick="0" advTm="4000">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Диаграмма 6"/>
          <p:cNvGraphicFramePr/>
          <p:nvPr/>
        </p:nvGraphicFramePr>
        <p:xfrm>
          <a:off x="285720" y="1714488"/>
          <a:ext cx="8429684"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14348" y="1500174"/>
            <a:ext cx="714348" cy="230832"/>
          </a:xfrm>
          <a:prstGeom prst="rect">
            <a:avLst/>
          </a:prstGeom>
          <a:noFill/>
        </p:spPr>
        <p:txBody>
          <a:bodyPr wrap="square" rtlCol="0">
            <a:spAutoFit/>
          </a:bodyPr>
          <a:lstStyle/>
          <a:p>
            <a:r>
              <a:rPr lang="ru-RU" sz="800" dirty="0" smtClean="0"/>
              <a:t>тыс.руб</a:t>
            </a:r>
            <a:r>
              <a:rPr lang="ru-RU" sz="900" dirty="0" smtClean="0"/>
              <a:t>.</a:t>
            </a:r>
            <a:endParaRPr lang="ru-RU" sz="800" dirty="0"/>
          </a:p>
        </p:txBody>
      </p:sp>
      <p:sp>
        <p:nvSpPr>
          <p:cNvPr id="11" name="Прямоугольник 10"/>
          <p:cNvSpPr/>
          <p:nvPr/>
        </p:nvSpPr>
        <p:spPr>
          <a:xfrm>
            <a:off x="2000232" y="428604"/>
            <a:ext cx="5286380" cy="276999"/>
          </a:xfrm>
          <a:prstGeom prst="rect">
            <a:avLst/>
          </a:prstGeom>
        </p:spPr>
        <p:txBody>
          <a:bodyPr wrap="square">
            <a:spAutoFit/>
          </a:bodyPr>
          <a:lstStyle/>
          <a:p>
            <a:pPr algn="ctr"/>
            <a:r>
              <a:rPr lang="ru-RU" sz="1200" dirty="0" smtClean="0"/>
              <a:t>Другие вопросы в области образования</a:t>
            </a:r>
            <a:endParaRPr lang="ru-RU" sz="1200" dirty="0">
              <a:latin typeface="Times New Roman" pitchFamily="18" charset="0"/>
              <a:cs typeface="Times New Roman" pitchFamily="18" charset="0"/>
            </a:endParaRPr>
          </a:p>
        </p:txBody>
      </p:sp>
      <p:graphicFrame>
        <p:nvGraphicFramePr>
          <p:cNvPr id="12" name="Схема 11"/>
          <p:cNvGraphicFramePr/>
          <p:nvPr/>
        </p:nvGraphicFramePr>
        <p:xfrm>
          <a:off x="0" y="0"/>
          <a:ext cx="150019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4000">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 name="Рисунок 19" descr="i_0.tmp"/>
          <p:cNvPicPr>
            <a:picLocks noChangeAspect="1"/>
          </p:cNvPicPr>
          <p:nvPr/>
        </p:nvPicPr>
        <p:blipFill>
          <a:blip r:embed="rId2" cstate="print"/>
          <a:stretch>
            <a:fillRect/>
          </a:stretch>
        </p:blipFill>
        <p:spPr>
          <a:xfrm>
            <a:off x="3571868" y="785794"/>
            <a:ext cx="2214683" cy="1477177"/>
          </a:xfrm>
          <a:prstGeom prst="rect">
            <a:avLst/>
          </a:prstGeom>
        </p:spPr>
      </p:pic>
      <p:graphicFrame>
        <p:nvGraphicFramePr>
          <p:cNvPr id="14" name="Диаграмма 13"/>
          <p:cNvGraphicFramePr/>
          <p:nvPr/>
        </p:nvGraphicFramePr>
        <p:xfrm>
          <a:off x="-142908" y="785794"/>
          <a:ext cx="3714744" cy="2643206"/>
        </p:xfrm>
        <a:graphic>
          <a:graphicData uri="http://schemas.openxmlformats.org/drawingml/2006/chart">
            <c:chart xmlns:c="http://schemas.openxmlformats.org/drawingml/2006/chart" xmlns:r="http://schemas.openxmlformats.org/officeDocument/2006/relationships" r:id="rId3"/>
          </a:graphicData>
        </a:graphic>
      </p:graphicFrame>
      <p:sp>
        <p:nvSpPr>
          <p:cNvPr id="8" name="Содержимое 8"/>
          <p:cNvSpPr txBox="1">
            <a:spLocks/>
          </p:cNvSpPr>
          <p:nvPr/>
        </p:nvSpPr>
        <p:spPr>
          <a:xfrm>
            <a:off x="571472" y="285728"/>
            <a:ext cx="8572528" cy="428628"/>
          </a:xfrm>
          <a:prstGeom prst="rect">
            <a:avLst/>
          </a:prstGeom>
        </p:spPr>
        <p:txBody>
          <a:bodyPr vert="horz">
            <a:no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dirty="0" smtClean="0"/>
              <a:t>Приоритетным </a:t>
            </a:r>
            <a:r>
              <a:rPr kumimoji="0" lang="ru-RU" b="0" i="0" u="none" strike="noStrike" kern="1200" cap="none" spc="0" normalizeH="0" baseline="0" noProof="0" dirty="0" smtClean="0">
                <a:ln>
                  <a:noFill/>
                </a:ln>
                <a:solidFill>
                  <a:schemeClr val="tx1"/>
                </a:solidFill>
                <a:effectLst/>
                <a:uLnTx/>
                <a:uFillTx/>
                <a:latin typeface="+mn-lt"/>
                <a:ea typeface="+mn-ea"/>
                <a:cs typeface="+mn-cs"/>
              </a:rPr>
              <a:t>направлением расходов является социальная</a:t>
            </a:r>
            <a:r>
              <a:rPr kumimoji="0" lang="ru-RU" b="0" i="0" u="none" strike="noStrike" kern="1200" cap="none" spc="0" normalizeH="0" noProof="0" dirty="0" smtClean="0">
                <a:ln>
                  <a:noFill/>
                </a:ln>
                <a:solidFill>
                  <a:schemeClr val="tx1"/>
                </a:solidFill>
                <a:effectLst/>
                <a:uLnTx/>
                <a:uFillTx/>
                <a:latin typeface="+mn-lt"/>
                <a:ea typeface="+mn-ea"/>
                <a:cs typeface="+mn-cs"/>
              </a:rPr>
              <a:t> политика</a:t>
            </a:r>
            <a:endParaRPr kumimoji="0" lang="ru-RU"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Схема 8"/>
          <p:cNvGraphicFramePr/>
          <p:nvPr/>
        </p:nvGraphicFramePr>
        <p:xfrm>
          <a:off x="0" y="0"/>
          <a:ext cx="2285984"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1"/>
          <p:cNvSpPr>
            <a:spLocks noChangeArrowheads="1"/>
          </p:cNvSpPr>
          <p:nvPr/>
        </p:nvSpPr>
        <p:spPr bwMode="auto">
          <a:xfrm>
            <a:off x="4429124" y="2643182"/>
            <a:ext cx="4500562" cy="1396518"/>
          </a:xfrm>
          <a:prstGeom prst="rect">
            <a:avLst/>
          </a:prstGeom>
          <a:solidFill>
            <a:srgbClr val="FFFFFF"/>
          </a:solidFill>
          <a:ln w="9525">
            <a:noFill/>
            <a:miter lim="800000"/>
            <a:headEnd/>
            <a:tailEnd/>
          </a:ln>
          <a:effectLst/>
        </p:spPr>
        <p:txBody>
          <a:bodyPr vert="horz" wrap="square" lIns="91440" tIns="45720" rIns="91440" bIns="57132" numCol="1" anchor="ctr" anchorCtr="0" compatLnSpc="1">
            <a:prstTxWarp prst="textNoShape">
              <a:avLst/>
            </a:prstTxWarp>
            <a:spAutoFit/>
          </a:bodyPr>
          <a:lstStyle/>
          <a:p>
            <a:pPr lvl="0" algn="just" fontAlgn="base">
              <a:spcBef>
                <a:spcPct val="0"/>
              </a:spcBef>
              <a:spcAft>
                <a:spcPct val="0"/>
              </a:spcAft>
            </a:pPr>
            <a:r>
              <a:rPr kumimoji="0" lang="ru-RU" sz="1400" b="0" i="0" u="none" strike="noStrike" cap="none" normalizeH="0" baseline="0" dirty="0" smtClean="0">
                <a:ln>
                  <a:noFill/>
                </a:ln>
                <a:effectLst/>
                <a:latin typeface="Times New Roman" pitchFamily="18" charset="0"/>
                <a:cs typeface="Times New Roman" pitchFamily="18" charset="0"/>
              </a:rPr>
              <a:t>Благодаря федеральной программе  </a:t>
            </a:r>
            <a:r>
              <a:rPr lang="ru-RU" sz="1400" dirty="0" smtClean="0">
                <a:latin typeface="Times New Roman" pitchFamily="18" charset="0"/>
                <a:cs typeface="Times New Roman" pitchFamily="18" charset="0"/>
              </a:rPr>
              <a:t>господдержки детей-сирот в 2025 году планируется приобретение жилых помещений детям-сиротам и детям, оставшимся без попечения родителей, лицам из их числа по договорам найма специализированных жилых помещений на сумму 10 123 тыс.руб.</a:t>
            </a:r>
            <a:endParaRPr kumimoji="0" lang="ru-RU" sz="1400" b="0" i="0" u="none" strike="noStrike" cap="none" normalizeH="0" baseline="0" dirty="0" smtClean="0">
              <a:ln>
                <a:noFill/>
              </a:ln>
              <a:effectLst/>
              <a:latin typeface="Times New Roman" pitchFamily="18" charset="0"/>
              <a:cs typeface="Times New Roman" pitchFamily="18" charset="0"/>
            </a:endParaRPr>
          </a:p>
        </p:txBody>
      </p:sp>
      <p:graphicFrame>
        <p:nvGraphicFramePr>
          <p:cNvPr id="12" name="Диаграмма 11"/>
          <p:cNvGraphicFramePr/>
          <p:nvPr/>
        </p:nvGraphicFramePr>
        <p:xfrm>
          <a:off x="3929058" y="4214818"/>
          <a:ext cx="5000628" cy="2928958"/>
        </p:xfrm>
        <a:graphic>
          <a:graphicData uri="http://schemas.openxmlformats.org/drawingml/2006/chart">
            <c:chart xmlns:c="http://schemas.openxmlformats.org/drawingml/2006/chart" xmlns:r="http://schemas.openxmlformats.org/officeDocument/2006/relationships" r:id="rId8"/>
          </a:graphicData>
        </a:graphic>
      </p:graphicFrame>
      <p:sp>
        <p:nvSpPr>
          <p:cNvPr id="13" name="Заголовок 1"/>
          <p:cNvSpPr>
            <a:spLocks noGrp="1"/>
          </p:cNvSpPr>
          <p:nvPr>
            <p:ph type="title"/>
          </p:nvPr>
        </p:nvSpPr>
        <p:spPr>
          <a:xfrm>
            <a:off x="0" y="3143248"/>
            <a:ext cx="4214842" cy="1296974"/>
          </a:xfrm>
        </p:spPr>
        <p:txBody>
          <a:bodyPr>
            <a:noAutofit/>
          </a:bodyPr>
          <a:lstStyle/>
          <a:p>
            <a:r>
              <a:rPr lang="ru-RU" sz="1400" dirty="0" smtClean="0"/>
              <a:t>Семьям военнослужащих, участвующих в специальной военной операции в 2025 году из бюджета муниципального образования «</a:t>
            </a:r>
            <a:r>
              <a:rPr lang="ru-RU" sz="1400" dirty="0" err="1" smtClean="0"/>
              <a:t>Касторенский</a:t>
            </a:r>
            <a:r>
              <a:rPr lang="ru-RU" sz="1400" dirty="0" smtClean="0"/>
              <a:t> муниципальный район» Курской области предусмотрена помощь в размере 100 тыс. рублей.</a:t>
            </a:r>
            <a:endParaRPr lang="ru-RU" sz="1400" dirty="0"/>
          </a:p>
        </p:txBody>
      </p:sp>
      <p:pic>
        <p:nvPicPr>
          <p:cNvPr id="15" name="Picture 2"/>
          <p:cNvPicPr>
            <a:picLocks noChangeAspect="1" noChangeArrowheads="1"/>
          </p:cNvPicPr>
          <p:nvPr/>
        </p:nvPicPr>
        <p:blipFill>
          <a:blip r:embed="rId9" cstate="print"/>
          <a:srcRect/>
          <a:stretch>
            <a:fillRect/>
          </a:stretch>
        </p:blipFill>
        <p:spPr bwMode="auto">
          <a:xfrm>
            <a:off x="428596" y="4714884"/>
            <a:ext cx="2877078" cy="1343011"/>
          </a:xfrm>
          <a:prstGeom prst="rect">
            <a:avLst/>
          </a:prstGeom>
          <a:noFill/>
          <a:ln w="9525">
            <a:noFill/>
            <a:miter lim="800000"/>
            <a:headEnd/>
            <a:tailEnd/>
          </a:ln>
          <a:effectLst/>
        </p:spPr>
      </p:pic>
      <p:pic>
        <p:nvPicPr>
          <p:cNvPr id="16" name="Рисунок 15" descr="mepGuBxwh-Q.jpg"/>
          <p:cNvPicPr>
            <a:picLocks noChangeAspect="1"/>
          </p:cNvPicPr>
          <p:nvPr/>
        </p:nvPicPr>
        <p:blipFill>
          <a:blip r:embed="rId10" cstate="print"/>
          <a:srcRect l="12000" r="12000"/>
          <a:stretch>
            <a:fillRect/>
          </a:stretch>
        </p:blipFill>
        <p:spPr>
          <a:xfrm>
            <a:off x="6643702" y="642918"/>
            <a:ext cx="2214578" cy="1943145"/>
          </a:xfrm>
          <a:prstGeom prst="rect">
            <a:avLst/>
          </a:prstGeom>
        </p:spPr>
      </p:pic>
      <p:sp>
        <p:nvSpPr>
          <p:cNvPr id="17" name="Прямоугольник 16"/>
          <p:cNvSpPr/>
          <p:nvPr/>
        </p:nvSpPr>
        <p:spPr>
          <a:xfrm>
            <a:off x="4286248" y="4143380"/>
            <a:ext cx="543739" cy="215444"/>
          </a:xfrm>
          <a:prstGeom prst="rect">
            <a:avLst/>
          </a:prstGeom>
        </p:spPr>
        <p:txBody>
          <a:bodyPr wrap="none">
            <a:spAutoFit/>
          </a:bodyPr>
          <a:lstStyle/>
          <a:p>
            <a:r>
              <a:rPr lang="ru-RU" sz="800" dirty="0" smtClean="0"/>
              <a:t>тыс.руб.</a:t>
            </a:r>
            <a:endParaRPr lang="ru-RU" sz="800" dirty="0"/>
          </a:p>
        </p:txBody>
      </p:sp>
    </p:spTree>
  </p:cSld>
  <p:clrMapOvr>
    <a:masterClrMapping/>
  </p:clrMapOvr>
  <p:transition advClick="0" advTm="4000">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42852"/>
            <a:ext cx="9144000" cy="3000821"/>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900" b="1" i="0" strike="noStrike" cap="none" normalizeH="0" baseline="0" dirty="0" err="1" smtClean="0">
                <a:ln>
                  <a:noFill/>
                </a:ln>
                <a:effectLst/>
                <a:latin typeface="Times New Roman" pitchFamily="18" charset="0"/>
                <a:ea typeface="Times New Roman" pitchFamily="18" charset="0"/>
                <a:cs typeface="Times New Roman" pitchFamily="18" charset="0"/>
              </a:rPr>
              <a:t>Касто́ренский</a:t>
            </a:r>
            <a:r>
              <a:rPr kumimoji="0" lang="ru-RU" sz="900"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900" b="1" i="0" strike="noStrike" cap="none" normalizeH="0" baseline="0" dirty="0" err="1" smtClean="0">
                <a:ln>
                  <a:noFill/>
                </a:ln>
                <a:effectLst/>
                <a:latin typeface="Times New Roman" pitchFamily="18" charset="0"/>
                <a:ea typeface="Times New Roman" pitchFamily="18" charset="0"/>
                <a:cs typeface="Times New Roman" pitchFamily="18" charset="0"/>
              </a:rPr>
              <a:t>райо́н</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 административно-территориальная единица (район) и муниципальное образование</a:t>
            </a:r>
            <a:r>
              <a:rPr kumimoji="0" lang="ru-RU" sz="900" b="0" i="0" strike="noStrike" cap="none" normalizeH="0" dirty="0" smtClean="0">
                <a:ln>
                  <a:noFill/>
                </a:ln>
                <a:effectLst/>
                <a:latin typeface="Times New Roman" pitchFamily="18" charset="0"/>
                <a:ea typeface="Times New Roman" pitchFamily="18" charset="0"/>
                <a:cs typeface="Times New Roman" pitchFamily="18" charset="0"/>
              </a:rPr>
              <a:t> (муниципальный район) на востоке Курской области России.</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Касторенский</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район до революции являлся экономически мощным и был «насыщен кулацким элементом». В большинстве случаев крестьяне занимались выращиванием сахарной свеклы. В районе регулярно проходили ярмарки, имеющие российское значение. До революции в уезде имелась эсеровская организация, насчитывающая 250 человек. Руководил ею учитель Елисеев.</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Административный центр —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пгт</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Касторное</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Касторенский</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район – муниципальное образование, 16 муниципальных образований, в том числе 3 городских и 13 сельских поселений.</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Расположен на востоке Курской области, граничит на севере с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Воловским</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районом Липецкой области, на востоке с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Семилукским</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районом и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Нижнедевицким</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районом Воронежской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области,на</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юге с </a:t>
            </a:r>
            <a:r>
              <a:rPr kumimoji="0" lang="ru-RU" sz="900" b="0" i="0" strike="noStrike" cap="none" normalizeH="0" baseline="0" dirty="0" err="1" smtClean="0">
                <a:ln>
                  <a:noFill/>
                </a:ln>
                <a:effectLst/>
                <a:latin typeface="Times New Roman" pitchFamily="18" charset="0"/>
                <a:ea typeface="Times New Roman" pitchFamily="18" charset="0"/>
                <a:cs typeface="Times New Roman" pitchFamily="18" charset="0"/>
              </a:rPr>
              <a:t>Горшеченским,на</a:t>
            </a:r>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 западе — с Советским районами Курской области.</a:t>
            </a:r>
          </a:p>
          <a:p>
            <a:pPr algn="just"/>
            <a:r>
              <a:rPr kumimoji="0" lang="ru-RU" sz="900" b="0" i="0" strike="noStrike" cap="none" normalizeH="0" baseline="0" dirty="0" smtClean="0">
                <a:ln>
                  <a:noFill/>
                </a:ln>
                <a:effectLst/>
                <a:latin typeface="Times New Roman" pitchFamily="18" charset="0"/>
                <a:ea typeface="Times New Roman" pitchFamily="18" charset="0"/>
                <a:cs typeface="Times New Roman" pitchFamily="18" charset="0"/>
              </a:rPr>
              <a:t>Площадь — 1225 км² или 4.1% территории области </a:t>
            </a:r>
          </a:p>
          <a:p>
            <a:pPr algn="just"/>
            <a:r>
              <a:rPr lang="ru-RU" sz="900" dirty="0" smtClean="0">
                <a:latin typeface="Times New Roman" pitchFamily="18" charset="0"/>
                <a:cs typeface="Times New Roman" pitchFamily="18" charset="0"/>
              </a:rPr>
              <a:t>Археология</a:t>
            </a:r>
            <a:endParaRPr lang="ru-RU" sz="900" b="1" dirty="0" smtClean="0">
              <a:latin typeface="Times New Roman" pitchFamily="18" charset="0"/>
              <a:cs typeface="Times New Roman" pitchFamily="18" charset="0"/>
            </a:endParaRPr>
          </a:p>
          <a:p>
            <a:pPr algn="just"/>
            <a:r>
              <a:rPr lang="ru-RU" sz="900" dirty="0" smtClean="0">
                <a:latin typeface="Times New Roman" pitchFamily="18" charset="0"/>
                <a:cs typeface="Times New Roman" pitchFamily="18" charset="0"/>
              </a:rPr>
              <a:t>На территории Курской области в западных ее районах известны стоянки людей каменного века, известны также стоянки и на территории Воронежской области. Можно предположить, что и восточная часть Курской области и, в том числе </a:t>
            </a:r>
            <a:r>
              <a:rPr lang="ru-RU" sz="900" dirty="0" err="1" smtClean="0">
                <a:latin typeface="Times New Roman" pitchFamily="18" charset="0"/>
                <a:cs typeface="Times New Roman" pitchFamily="18" charset="0"/>
              </a:rPr>
              <a:t>Касторенский</a:t>
            </a:r>
            <a:r>
              <a:rPr lang="ru-RU" sz="900" dirty="0" smtClean="0">
                <a:latin typeface="Times New Roman" pitchFamily="18" charset="0"/>
                <a:cs typeface="Times New Roman" pitchFamily="18" charset="0"/>
              </a:rPr>
              <a:t> район являлись местом заселения людей каменного века. В настоящее время стоянок относящихся к данному периоду в </a:t>
            </a:r>
            <a:r>
              <a:rPr lang="ru-RU" sz="900" dirty="0" err="1" smtClean="0">
                <a:latin typeface="Times New Roman" pitchFamily="18" charset="0"/>
                <a:cs typeface="Times New Roman" pitchFamily="18" charset="0"/>
              </a:rPr>
              <a:t>Касторенском</a:t>
            </a:r>
            <a:r>
              <a:rPr lang="ru-RU" sz="900" dirty="0" smtClean="0">
                <a:latin typeface="Times New Roman" pitchFamily="18" charset="0"/>
                <a:cs typeface="Times New Roman" pitchFamily="18" charset="0"/>
              </a:rPr>
              <a:t> районе не обнаружено. Но находка отшлифованного костяного ножа на берегу реки </a:t>
            </a:r>
            <a:r>
              <a:rPr lang="ru-RU" sz="900" dirty="0" err="1" smtClean="0">
                <a:latin typeface="Times New Roman" pitchFamily="18" charset="0"/>
                <a:cs typeface="Times New Roman" pitchFamily="18" charset="0"/>
              </a:rPr>
              <a:t>Олым</a:t>
            </a:r>
            <a:r>
              <a:rPr lang="ru-RU" sz="900" dirty="0" smtClean="0">
                <a:latin typeface="Times New Roman" pitchFamily="18" charset="0"/>
                <a:cs typeface="Times New Roman" pitchFamily="18" charset="0"/>
              </a:rPr>
              <a:t> в непосредственной близости от поселка </a:t>
            </a:r>
            <a:r>
              <a:rPr lang="ru-RU" sz="900" dirty="0" err="1" smtClean="0">
                <a:latin typeface="Times New Roman" pitchFamily="18" charset="0"/>
                <a:cs typeface="Times New Roman" pitchFamily="18" charset="0"/>
              </a:rPr>
              <a:t>Касторное</a:t>
            </a:r>
            <a:r>
              <a:rPr lang="ru-RU" sz="900" dirty="0" smtClean="0">
                <a:latin typeface="Times New Roman" pitchFamily="18" charset="0"/>
                <a:cs typeface="Times New Roman" pitchFamily="18" charset="0"/>
              </a:rPr>
              <a:t> свидетельствует о том, что человек каменного века здесь проживал. В музее Боевой славы </a:t>
            </a:r>
            <a:r>
              <a:rPr lang="ru-RU" sz="900" dirty="0" err="1" smtClean="0">
                <a:latin typeface="Times New Roman" pitchFamily="18" charset="0"/>
                <a:cs typeface="Times New Roman" pitchFamily="18" charset="0"/>
              </a:rPr>
              <a:t>Касторенской</a:t>
            </a:r>
            <a:r>
              <a:rPr lang="ru-RU" sz="900" dirty="0" smtClean="0">
                <a:latin typeface="Times New Roman" pitchFamily="18" charset="0"/>
                <a:cs typeface="Times New Roman" pitchFamily="18" charset="0"/>
              </a:rPr>
              <a:t> средней школы № 1 хранится фрагмент бивня мамонта найденный школьниками в одной из экспедиций в 1973 г. при исследовании одного из поселений на правом берегу реки </a:t>
            </a:r>
            <a:r>
              <a:rPr lang="ru-RU" sz="900" dirty="0" err="1" smtClean="0">
                <a:latin typeface="Times New Roman" pitchFamily="18" charset="0"/>
                <a:cs typeface="Times New Roman" pitchFamily="18" charset="0"/>
              </a:rPr>
              <a:t>Олым</a:t>
            </a:r>
            <a:r>
              <a:rPr lang="ru-RU" sz="900" dirty="0" smtClean="0">
                <a:latin typeface="Times New Roman" pitchFamily="18" charset="0"/>
                <a:cs typeface="Times New Roman" pitchFamily="18" charset="0"/>
              </a:rPr>
              <a:t>.</a:t>
            </a:r>
          </a:p>
          <a:p>
            <a:pPr algn="just"/>
            <a:r>
              <a:rPr lang="ru-RU" sz="900" dirty="0" smtClean="0">
                <a:latin typeface="Times New Roman" pitchFamily="18" charset="0"/>
                <a:cs typeface="Times New Roman" pitchFamily="18" charset="0"/>
              </a:rPr>
              <a:t>И все же надо сказать, что на территории Курской области в </a:t>
            </a:r>
            <a:r>
              <a:rPr lang="ru-RU" sz="900" dirty="0" err="1" smtClean="0">
                <a:latin typeface="Times New Roman" pitchFamily="18" charset="0"/>
                <a:cs typeface="Times New Roman" pitchFamily="18" charset="0"/>
              </a:rPr>
              <a:t>Касторенском</a:t>
            </a:r>
            <a:r>
              <a:rPr lang="ru-RU" sz="900" dirty="0" smtClean="0">
                <a:latin typeface="Times New Roman" pitchFamily="18" charset="0"/>
                <a:cs typeface="Times New Roman" pitchFamily="18" charset="0"/>
              </a:rPr>
              <a:t> районе наиболее известной находкой бронзовых орудий катакомбной культуры является клад литейщика, обнаруженный в 1891 г. у д. Скакун при добыче торфа на глубине около двух метров местными крестьянами. К данной находке относятся 3 каменных топора "</a:t>
            </a:r>
            <a:r>
              <a:rPr lang="ru-RU" sz="900" dirty="0" err="1" smtClean="0">
                <a:latin typeface="Times New Roman" pitchFamily="18" charset="0"/>
                <a:cs typeface="Times New Roman" pitchFamily="18" charset="0"/>
              </a:rPr>
              <a:t>колонтаевского</a:t>
            </a:r>
            <a:r>
              <a:rPr lang="ru-RU" sz="900" dirty="0" smtClean="0">
                <a:latin typeface="Times New Roman" pitchFamily="18" charset="0"/>
                <a:cs typeface="Times New Roman" pitchFamily="18" charset="0"/>
              </a:rPr>
              <a:t>" типа. Клад датируется эпохой средней бронзы и оставлен, по-видимому, населением срубной культуры. Также в 1973 было выявлено большое количество красиво орнаментированной керамики. А в 1990г. воронежскими археологами Ю.П. Матвеевым и Г.А. Левых у д. Азарова был раскопан меньший из трех курганов могильника, относящийся к погребению катакомбной культуры. В нем были найдены останки девочки-подростка различными украшениями. Предметы позволили ученым приблизительно датировать захоронение XVII в. до н.э. и отнести его к </a:t>
            </a:r>
            <a:r>
              <a:rPr lang="ru-RU" sz="900" dirty="0" err="1" smtClean="0">
                <a:latin typeface="Times New Roman" pitchFamily="18" charset="0"/>
                <a:cs typeface="Times New Roman" pitchFamily="18" charset="0"/>
              </a:rPr>
              <a:t>среднедонскому</a:t>
            </a:r>
            <a:r>
              <a:rPr lang="ru-RU" sz="900" dirty="0" smtClean="0">
                <a:latin typeface="Times New Roman" pitchFamily="18" charset="0"/>
                <a:cs typeface="Times New Roman" pitchFamily="18" charset="0"/>
              </a:rPr>
              <a:t> варианту катакомбной культуры.</a:t>
            </a:r>
            <a:endParaRPr kumimoji="0" lang="ru-RU" sz="900" b="0" i="0" strike="noStrike" cap="none" normalizeH="0" baseline="0" dirty="0" smtClean="0">
              <a:ln>
                <a:noFill/>
              </a:ln>
              <a:effectLst/>
              <a:latin typeface="Arial" pitchFamily="34" charset="0"/>
              <a:cs typeface="Arial" pitchFamily="34" charset="0"/>
            </a:endParaRPr>
          </a:p>
        </p:txBody>
      </p:sp>
      <p:sp>
        <p:nvSpPr>
          <p:cNvPr id="3" name="Rectangle 1"/>
          <p:cNvSpPr>
            <a:spLocks noChangeArrowheads="1"/>
          </p:cNvSpPr>
          <p:nvPr/>
        </p:nvSpPr>
        <p:spPr bwMode="auto">
          <a:xfrm>
            <a:off x="0" y="3143248"/>
            <a:ext cx="9144000" cy="2446824"/>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900" b="1" dirty="0" smtClean="0">
                <a:latin typeface="Times New Roman" pitchFamily="18" charset="0"/>
                <a:cs typeface="Times New Roman" pitchFamily="18" charset="0"/>
              </a:rPr>
              <a:t>История</a:t>
            </a:r>
          </a:p>
          <a:p>
            <a:pPr algn="ctr"/>
            <a:endParaRPr lang="ru-RU" sz="900" dirty="0" smtClean="0">
              <a:latin typeface="Times New Roman" pitchFamily="18" charset="0"/>
              <a:cs typeface="Times New Roman" pitchFamily="18" charset="0"/>
            </a:endParaRPr>
          </a:p>
          <a:p>
            <a:pPr lvl="0" algn="just"/>
            <a:r>
              <a:rPr lang="ru-RU" sz="900" dirty="0" smtClean="0">
                <a:latin typeface="Times New Roman" pitchFamily="18" charset="0"/>
                <a:cs typeface="Times New Roman" pitchFamily="18" charset="0"/>
              </a:rPr>
              <a:t>До конца 16 века земли района относились к </a:t>
            </a:r>
            <a:r>
              <a:rPr lang="ru-RU" sz="900" dirty="0" err="1" smtClean="0">
                <a:latin typeface="Times New Roman" pitchFamily="18" charset="0"/>
                <a:cs typeface="Times New Roman" pitchFamily="18" charset="0"/>
              </a:rPr>
              <a:t>т.н</a:t>
            </a:r>
            <a:r>
              <a:rPr lang="ru-RU" sz="900" dirty="0" smtClean="0">
                <a:latin typeface="Times New Roman" pitchFamily="18" charset="0"/>
                <a:cs typeface="Times New Roman" pitchFamily="18" charset="0"/>
              </a:rPr>
              <a:t>  «Дикому полю»</a:t>
            </a:r>
          </a:p>
          <a:p>
            <a:pPr lvl="0" algn="just"/>
            <a:r>
              <a:rPr lang="ru-RU" sz="900" dirty="0" smtClean="0">
                <a:latin typeface="Times New Roman" pitchFamily="18" charset="0"/>
                <a:cs typeface="Times New Roman" pitchFamily="18" charset="0"/>
              </a:rPr>
              <a:t>С </a:t>
            </a:r>
            <a:r>
              <a:rPr lang="ru-RU" sz="900" b="1" dirty="0" smtClean="0">
                <a:latin typeface="Times New Roman" pitchFamily="18" charset="0"/>
                <a:cs typeface="Times New Roman" pitchFamily="18" charset="0"/>
              </a:rPr>
              <a:t>1708 года</a:t>
            </a:r>
            <a:r>
              <a:rPr lang="ru-RU" sz="900" dirty="0" smtClean="0">
                <a:latin typeface="Times New Roman" pitchFamily="18" charset="0"/>
                <a:cs typeface="Times New Roman" pitchFamily="18" charset="0"/>
              </a:rPr>
              <a:t> земли </a:t>
            </a:r>
            <a:r>
              <a:rPr lang="ru-RU" sz="900" dirty="0" err="1" smtClean="0">
                <a:latin typeface="Times New Roman" pitchFamily="18" charset="0"/>
                <a:cs typeface="Times New Roman" pitchFamily="18" charset="0"/>
              </a:rPr>
              <a:t>Касторенского</a:t>
            </a:r>
            <a:r>
              <a:rPr lang="ru-RU" sz="900" dirty="0" smtClean="0">
                <a:latin typeface="Times New Roman" pitchFamily="18" charset="0"/>
                <a:cs typeface="Times New Roman" pitchFamily="18" charset="0"/>
              </a:rPr>
              <a:t> района входили в состав </a:t>
            </a:r>
            <a:r>
              <a:rPr lang="ru-RU" sz="900" dirty="0" err="1" smtClean="0">
                <a:latin typeface="Times New Roman" pitchFamily="18" charset="0"/>
                <a:cs typeface="Times New Roman" pitchFamily="18" charset="0"/>
              </a:rPr>
              <a:t>Азаровской</a:t>
            </a:r>
            <a:r>
              <a:rPr lang="ru-RU" sz="900" dirty="0" smtClean="0">
                <a:latin typeface="Times New Roman" pitchFamily="18" charset="0"/>
                <a:cs typeface="Times New Roman" pitchFamily="18" charset="0"/>
              </a:rPr>
              <a:t> губернии Российского государства.</a:t>
            </a:r>
          </a:p>
          <a:p>
            <a:pPr lvl="0" algn="just"/>
            <a:r>
              <a:rPr lang="ru-RU" sz="900" dirty="0" smtClean="0">
                <a:latin typeface="Times New Roman" pitchFamily="18" charset="0"/>
                <a:cs typeface="Times New Roman" pitchFamily="18" charset="0"/>
              </a:rPr>
              <a:t>В </a:t>
            </a:r>
            <a:r>
              <a:rPr lang="ru-RU" sz="900" b="1" dirty="0" smtClean="0">
                <a:latin typeface="Times New Roman" pitchFamily="18" charset="0"/>
                <a:cs typeface="Times New Roman" pitchFamily="18" charset="0"/>
              </a:rPr>
              <a:t>1725 году</a:t>
            </a:r>
            <a:r>
              <a:rPr lang="ru-RU" sz="900" dirty="0" smtClean="0">
                <a:latin typeface="Times New Roman" pitchFamily="18" charset="0"/>
                <a:cs typeface="Times New Roman" pitchFamily="18" charset="0"/>
              </a:rPr>
              <a:t> земли района  вошли в состав </a:t>
            </a:r>
            <a:r>
              <a:rPr lang="ru-RU" sz="900" dirty="0" err="1" smtClean="0">
                <a:latin typeface="Times New Roman" pitchFamily="18" charset="0"/>
                <a:cs typeface="Times New Roman" pitchFamily="18" charset="0"/>
              </a:rPr>
              <a:t>Землянского</a:t>
            </a:r>
            <a:r>
              <a:rPr lang="ru-RU" sz="900" dirty="0" smtClean="0">
                <a:latin typeface="Times New Roman" pitchFamily="18" charset="0"/>
                <a:cs typeface="Times New Roman" pitchFamily="18" charset="0"/>
              </a:rPr>
              <a:t> уезда Воронежской губернии</a:t>
            </a:r>
          </a:p>
          <a:p>
            <a:pPr lvl="0" algn="just"/>
            <a:r>
              <a:rPr lang="ru-RU" sz="900" dirty="0" smtClean="0">
                <a:latin typeface="Times New Roman" pitchFamily="18" charset="0"/>
                <a:cs typeface="Times New Roman" pitchFamily="18" charset="0"/>
              </a:rPr>
              <a:t>Район Образован </a:t>
            </a:r>
            <a:r>
              <a:rPr lang="ru-RU" sz="900" b="1" dirty="0" smtClean="0">
                <a:latin typeface="Times New Roman" pitchFamily="18" charset="0"/>
                <a:cs typeface="Times New Roman" pitchFamily="18" charset="0"/>
              </a:rPr>
              <a:t>30 июня 1928 года</a:t>
            </a:r>
            <a:r>
              <a:rPr lang="ru-RU" sz="900" dirty="0" smtClean="0">
                <a:latin typeface="Times New Roman" pitchFamily="18" charset="0"/>
                <a:cs typeface="Times New Roman" pitchFamily="18" charset="0"/>
              </a:rPr>
              <a:t> (в составе Центрально-Черноземной области).</a:t>
            </a:r>
          </a:p>
          <a:p>
            <a:pPr lvl="0" algn="just"/>
            <a:r>
              <a:rPr lang="ru-RU" sz="900" b="1" dirty="0" smtClean="0">
                <a:latin typeface="Times New Roman" pitchFamily="18" charset="0"/>
                <a:cs typeface="Times New Roman" pitchFamily="18" charset="0"/>
              </a:rPr>
              <a:t>16 сентября 1929 года</a:t>
            </a:r>
            <a:r>
              <a:rPr lang="ru-RU" sz="900" dirty="0" smtClean="0">
                <a:latin typeface="Times New Roman" pitchFamily="18" charset="0"/>
                <a:cs typeface="Times New Roman" pitchFamily="18" charset="0"/>
              </a:rPr>
              <a:t> район входит в </a:t>
            </a:r>
            <a:r>
              <a:rPr lang="ru-RU" sz="900" dirty="0" err="1" smtClean="0">
                <a:latin typeface="Times New Roman" pitchFamily="18" charset="0"/>
                <a:cs typeface="Times New Roman" pitchFamily="18" charset="0"/>
              </a:rPr>
              <a:t>Старооскольский</a:t>
            </a:r>
            <a:r>
              <a:rPr lang="ru-RU" sz="900" dirty="0" smtClean="0">
                <a:latin typeface="Times New Roman" pitchFamily="18" charset="0"/>
                <a:cs typeface="Times New Roman" pitchFamily="18" charset="0"/>
              </a:rPr>
              <a:t> округ (Воронежской области).</a:t>
            </a:r>
          </a:p>
          <a:p>
            <a:pPr lvl="0" algn="just"/>
            <a:r>
              <a:rPr lang="ru-RU" sz="900" dirty="0" smtClean="0">
                <a:latin typeface="Times New Roman" pitchFamily="18" charset="0"/>
                <a:cs typeface="Times New Roman" pitchFamily="18" charset="0"/>
              </a:rPr>
              <a:t>К </a:t>
            </a:r>
            <a:r>
              <a:rPr lang="ru-RU" sz="900" b="1" dirty="0" smtClean="0">
                <a:latin typeface="Times New Roman" pitchFamily="18" charset="0"/>
                <a:cs typeface="Times New Roman" pitchFamily="18" charset="0"/>
              </a:rPr>
              <a:t>1934 году</a:t>
            </a:r>
            <a:r>
              <a:rPr lang="ru-RU" sz="900" dirty="0" smtClean="0">
                <a:latin typeface="Times New Roman" pitchFamily="18" charset="0"/>
                <a:cs typeface="Times New Roman" pitchFamily="18" charset="0"/>
              </a:rPr>
              <a:t> было 74 колхоза, в них 4927 хозяйств.</a:t>
            </a:r>
          </a:p>
          <a:p>
            <a:pPr lvl="0" algn="just"/>
            <a:r>
              <a:rPr lang="ru-RU" sz="900" b="1" dirty="0" smtClean="0">
                <a:latin typeface="Times New Roman" pitchFamily="18" charset="0"/>
                <a:cs typeface="Times New Roman" pitchFamily="18" charset="0"/>
              </a:rPr>
              <a:t>13 июня 1934 года</a:t>
            </a:r>
            <a:r>
              <a:rPr lang="ru-RU" sz="900" dirty="0" smtClean="0">
                <a:latin typeface="Times New Roman" pitchFamily="18" charset="0"/>
                <a:cs typeface="Times New Roman" pitchFamily="18" charset="0"/>
              </a:rPr>
              <a:t> территория бывшей </a:t>
            </a:r>
            <a:r>
              <a:rPr lang="ru-RU" sz="900" dirty="0" err="1" smtClean="0">
                <a:latin typeface="Times New Roman" pitchFamily="18" charset="0"/>
                <a:cs typeface="Times New Roman" pitchFamily="18" charset="0"/>
              </a:rPr>
              <a:t>Касторенской</a:t>
            </a:r>
            <a:r>
              <a:rPr lang="ru-RU" sz="900" dirty="0" smtClean="0">
                <a:latin typeface="Times New Roman" pitchFamily="18" charset="0"/>
                <a:cs typeface="Times New Roman" pitchFamily="18" charset="0"/>
              </a:rPr>
              <a:t> волости была выделена из </a:t>
            </a:r>
            <a:r>
              <a:rPr lang="ru-RU" sz="900" dirty="0" err="1" smtClean="0">
                <a:latin typeface="Times New Roman" pitchFamily="18" charset="0"/>
                <a:cs typeface="Times New Roman" pitchFamily="18" charset="0"/>
              </a:rPr>
              <a:t>Землянского</a:t>
            </a:r>
            <a:r>
              <a:rPr lang="ru-RU" sz="900" dirty="0" smtClean="0">
                <a:latin typeface="Times New Roman" pitchFamily="18" charset="0"/>
                <a:cs typeface="Times New Roman" pitchFamily="18" charset="0"/>
              </a:rPr>
              <a:t> района (Воронежской области) и введена как </a:t>
            </a:r>
            <a:r>
              <a:rPr lang="ru-RU" sz="900" dirty="0" err="1" smtClean="0">
                <a:latin typeface="Times New Roman" pitchFamily="18" charset="0"/>
                <a:cs typeface="Times New Roman" pitchFamily="18" charset="0"/>
              </a:rPr>
              <a:t>Касторенский</a:t>
            </a:r>
            <a:r>
              <a:rPr lang="ru-RU" sz="900" dirty="0" smtClean="0">
                <a:latin typeface="Times New Roman" pitchFamily="18" charset="0"/>
                <a:cs typeface="Times New Roman" pitchFamily="18" charset="0"/>
              </a:rPr>
              <a:t> район в состав вновь образованной  Курской области.</a:t>
            </a:r>
          </a:p>
          <a:p>
            <a:pPr lvl="0" algn="just"/>
            <a:r>
              <a:rPr lang="ru-RU" sz="900" dirty="0" smtClean="0">
                <a:latin typeface="Times New Roman" pitchFamily="18" charset="0"/>
                <a:cs typeface="Times New Roman" pitchFamily="18" charset="0"/>
              </a:rPr>
              <a:t>С </a:t>
            </a:r>
            <a:r>
              <a:rPr lang="ru-RU" sz="900" b="1" dirty="0" smtClean="0">
                <a:latin typeface="Times New Roman" pitchFamily="18" charset="0"/>
                <a:cs typeface="Times New Roman" pitchFamily="18" charset="0"/>
              </a:rPr>
              <a:t>июля 1942</a:t>
            </a:r>
            <a:r>
              <a:rPr lang="ru-RU" sz="900" dirty="0" smtClean="0">
                <a:latin typeface="Times New Roman" pitchFamily="18" charset="0"/>
                <a:cs typeface="Times New Roman" pitchFamily="18" charset="0"/>
              </a:rPr>
              <a:t> по </a:t>
            </a:r>
            <a:r>
              <a:rPr lang="ru-RU" sz="900" b="1" dirty="0" smtClean="0">
                <a:latin typeface="Times New Roman" pitchFamily="18" charset="0"/>
                <a:cs typeface="Times New Roman" pitchFamily="18" charset="0"/>
              </a:rPr>
              <a:t>февраль 1943-го</a:t>
            </a:r>
            <a:r>
              <a:rPr lang="ru-RU" sz="900" dirty="0" smtClean="0">
                <a:latin typeface="Times New Roman" pitchFamily="18" charset="0"/>
                <a:cs typeface="Times New Roman" pitchFamily="18" charset="0"/>
              </a:rPr>
              <a:t> около посёлка Новодворский размещался пересыльный лагерь DULAG-231. Здесь были уничтожены более семь тысяч человек.</a:t>
            </a:r>
          </a:p>
          <a:p>
            <a:pPr lvl="0" algn="just"/>
            <a:r>
              <a:rPr lang="ru-RU" sz="900" b="1" dirty="0" smtClean="0">
                <a:latin typeface="Times New Roman" pitchFamily="18" charset="0"/>
                <a:cs typeface="Times New Roman" pitchFamily="18" charset="0"/>
              </a:rPr>
              <a:t>6 января 1954 года</a:t>
            </a:r>
            <a:r>
              <a:rPr lang="ru-RU" sz="900"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Касторенский</a:t>
            </a:r>
            <a:r>
              <a:rPr lang="ru-RU" sz="900" dirty="0" smtClean="0">
                <a:latin typeface="Times New Roman" pitchFamily="18" charset="0"/>
                <a:cs typeface="Times New Roman" pitchFamily="18" charset="0"/>
              </a:rPr>
              <a:t> район был выделен из </a:t>
            </a:r>
            <a:r>
              <a:rPr lang="ru-RU" sz="900" dirty="0" err="1" smtClean="0">
                <a:latin typeface="Times New Roman" pitchFamily="18" charset="0"/>
                <a:cs typeface="Times New Roman" pitchFamily="18" charset="0"/>
              </a:rPr>
              <a:t>Старооскольского</a:t>
            </a:r>
            <a:r>
              <a:rPr lang="ru-RU" sz="900" dirty="0" smtClean="0">
                <a:latin typeface="Times New Roman" pitchFamily="18" charset="0"/>
                <a:cs typeface="Times New Roman" pitchFamily="18" charset="0"/>
              </a:rPr>
              <a:t> района (который был введён в вновь образованную Белгородскую область) и остался в составе Курской области.</a:t>
            </a:r>
          </a:p>
          <a:p>
            <a:pPr lvl="0" algn="just"/>
            <a:r>
              <a:rPr lang="ru-RU" sz="900" dirty="0" smtClean="0">
                <a:latin typeface="Times New Roman" pitchFamily="18" charset="0"/>
                <a:cs typeface="Times New Roman" pitchFamily="18" charset="0"/>
              </a:rPr>
              <a:t>На </a:t>
            </a:r>
            <a:r>
              <a:rPr lang="ru-RU" sz="900" b="1" dirty="0" smtClean="0">
                <a:latin typeface="Times New Roman" pitchFamily="18" charset="0"/>
                <a:cs typeface="Times New Roman" pitchFamily="18" charset="0"/>
              </a:rPr>
              <a:t>1955 год</a:t>
            </a:r>
            <a:r>
              <a:rPr lang="ru-RU" sz="900" dirty="0" smtClean="0">
                <a:latin typeface="Times New Roman" pitchFamily="18" charset="0"/>
                <a:cs typeface="Times New Roman" pitchFamily="18" charset="0"/>
              </a:rPr>
              <a:t> в </a:t>
            </a:r>
            <a:r>
              <a:rPr lang="ru-RU" sz="900" dirty="0" err="1" smtClean="0">
                <a:latin typeface="Times New Roman" pitchFamily="18" charset="0"/>
                <a:cs typeface="Times New Roman" pitchFamily="18" charset="0"/>
              </a:rPr>
              <a:t>Касторенском</a:t>
            </a:r>
            <a:r>
              <a:rPr lang="ru-RU" sz="900" dirty="0" smtClean="0">
                <a:latin typeface="Times New Roman" pitchFamily="18" charset="0"/>
                <a:cs typeface="Times New Roman" pitchFamily="18" charset="0"/>
              </a:rPr>
              <a:t> районе действовало 29 колхозов.</a:t>
            </a:r>
          </a:p>
          <a:p>
            <a:pPr lvl="0" algn="just"/>
            <a:r>
              <a:rPr lang="ru-RU" sz="900" b="1" dirty="0" smtClean="0">
                <a:latin typeface="Times New Roman" pitchFamily="18" charset="0"/>
                <a:cs typeface="Times New Roman" pitchFamily="18" charset="0"/>
              </a:rPr>
              <a:t>1 февраля 1963 года</a:t>
            </a:r>
            <a:r>
              <a:rPr lang="ru-RU" sz="900"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Касторенский</a:t>
            </a:r>
            <a:r>
              <a:rPr lang="ru-RU" sz="900" dirty="0" smtClean="0">
                <a:latin typeface="Times New Roman" pitchFamily="18" charset="0"/>
                <a:cs typeface="Times New Roman" pitchFamily="18" charset="0"/>
              </a:rPr>
              <a:t> район был объединён с Советским районом</a:t>
            </a:r>
          </a:p>
          <a:p>
            <a:pPr lvl="0" algn="just"/>
            <a:r>
              <a:rPr lang="ru-RU" sz="900" b="1" dirty="0" smtClean="0">
                <a:latin typeface="Times New Roman" pitchFamily="18" charset="0"/>
                <a:cs typeface="Times New Roman" pitchFamily="18" charset="0"/>
              </a:rPr>
              <a:t>3 января 1964 года</a:t>
            </a:r>
            <a:r>
              <a:rPr lang="ru-RU" sz="900" dirty="0" smtClean="0">
                <a:latin typeface="Times New Roman" pitchFamily="18" charset="0"/>
                <a:cs typeface="Times New Roman" pitchFamily="18" charset="0"/>
              </a:rPr>
              <a:t> район был восстановлен в прежних границах</a:t>
            </a:r>
          </a:p>
          <a:p>
            <a:pPr lvl="0" algn="just"/>
            <a:r>
              <a:rPr lang="ru-RU" sz="900" dirty="0" smtClean="0">
                <a:latin typeface="Times New Roman" pitchFamily="18" charset="0"/>
                <a:cs typeface="Times New Roman" pitchFamily="18" charset="0"/>
              </a:rPr>
              <a:t>В современных границах </a:t>
            </a:r>
            <a:r>
              <a:rPr lang="ru-RU" sz="900" dirty="0" err="1" smtClean="0">
                <a:latin typeface="Times New Roman" pitchFamily="18" charset="0"/>
                <a:cs typeface="Times New Roman" pitchFamily="18" charset="0"/>
              </a:rPr>
              <a:t>Касторенский</a:t>
            </a:r>
            <a:r>
              <a:rPr lang="ru-RU" sz="900" dirty="0" smtClean="0">
                <a:latin typeface="Times New Roman" pitchFamily="18" charset="0"/>
                <a:cs typeface="Times New Roman" pitchFamily="18" charset="0"/>
              </a:rPr>
              <a:t> район утвержден </a:t>
            </a:r>
            <a:r>
              <a:rPr lang="ru-RU" sz="900" b="1" dirty="0" smtClean="0">
                <a:latin typeface="Times New Roman" pitchFamily="18" charset="0"/>
                <a:cs typeface="Times New Roman" pitchFamily="18" charset="0"/>
              </a:rPr>
              <a:t>27 января 1967 года</a:t>
            </a:r>
            <a:r>
              <a:rPr lang="ru-RU" sz="900" dirty="0" smtClean="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srcRect/>
          <a:stretch>
            <a:fillRect/>
          </a:stretch>
        </p:blipFill>
        <p:spPr bwMode="auto">
          <a:xfrm>
            <a:off x="5143504" y="5010155"/>
            <a:ext cx="3056844" cy="1847845"/>
          </a:xfrm>
          <a:prstGeom prst="rect">
            <a:avLst/>
          </a:prstGeom>
          <a:noFill/>
          <a:ln w="9525">
            <a:noFill/>
            <a:miter lim="800000"/>
            <a:headEnd/>
            <a:tailEnd/>
          </a:ln>
          <a:effectLst/>
        </p:spPr>
      </p:pic>
    </p:spTree>
  </p:cSld>
  <p:clrMapOvr>
    <a:masterClrMapping/>
  </p:clrMapOvr>
  <p:transition advClick="0" advTm="4000">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Диаграмма 15"/>
          <p:cNvGraphicFramePr/>
          <p:nvPr/>
        </p:nvGraphicFramePr>
        <p:xfrm>
          <a:off x="785786" y="3357562"/>
          <a:ext cx="7072362"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15" name="Прямоугольник 14"/>
          <p:cNvSpPr/>
          <p:nvPr/>
        </p:nvSpPr>
        <p:spPr>
          <a:xfrm>
            <a:off x="357158" y="714356"/>
            <a:ext cx="8429684"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В </a:t>
            </a:r>
            <a:r>
              <a:rPr lang="ru-RU" sz="1400" dirty="0" err="1" smtClean="0">
                <a:latin typeface="Times New Roman" pitchFamily="18" charset="0"/>
                <a:cs typeface="Times New Roman" pitchFamily="18" charset="0"/>
              </a:rPr>
              <a:t>Касторенском</a:t>
            </a:r>
            <a:r>
              <a:rPr lang="ru-RU" sz="1400" dirty="0" smtClean="0">
                <a:latin typeface="Times New Roman" pitchFamily="18" charset="0"/>
                <a:cs typeface="Times New Roman" pitchFamily="18" charset="0"/>
              </a:rPr>
              <a:t> </a:t>
            </a:r>
            <a:r>
              <a:rPr lang="ru-RU" sz="1400" smtClean="0">
                <a:latin typeface="Times New Roman" pitchFamily="18" charset="0"/>
                <a:cs typeface="Times New Roman" pitchFamily="18" charset="0"/>
              </a:rPr>
              <a:t>районе Курской </a:t>
            </a:r>
            <a:r>
              <a:rPr lang="ru-RU" sz="1400" dirty="0" smtClean="0">
                <a:latin typeface="Times New Roman" pitchFamily="18" charset="0"/>
                <a:cs typeface="Times New Roman" pitchFamily="18" charset="0"/>
              </a:rPr>
              <a:t>области проведена централизация </a:t>
            </a:r>
            <a:r>
              <a:rPr lang="ru-RU" sz="1400" dirty="0" err="1" smtClean="0">
                <a:latin typeface="Times New Roman" pitchFamily="18" charset="0"/>
                <a:cs typeface="Times New Roman" pitchFamily="18" charset="0"/>
              </a:rPr>
              <a:t>культурно-досуговых</a:t>
            </a:r>
            <a:r>
              <a:rPr lang="ru-RU" sz="1400" dirty="0" smtClean="0">
                <a:latin typeface="Times New Roman" pitchFamily="18" charset="0"/>
                <a:cs typeface="Times New Roman" pitchFamily="18" charset="0"/>
              </a:rPr>
              <a:t> учреждений.</a:t>
            </a:r>
          </a:p>
          <a:p>
            <a:pPr algn="ctr"/>
            <a:r>
              <a:rPr lang="ru-RU" sz="1400" dirty="0" smtClean="0">
                <a:latin typeface="Times New Roman" pitchFamily="18" charset="0"/>
                <a:cs typeface="Times New Roman" pitchFamily="18" charset="0"/>
              </a:rPr>
              <a:t>В настоящее время в </a:t>
            </a:r>
            <a:r>
              <a:rPr lang="ru-RU" sz="1400" dirty="0" err="1" smtClean="0">
                <a:latin typeface="Times New Roman" pitchFamily="18" charset="0"/>
                <a:cs typeface="Times New Roman" pitchFamily="18" charset="0"/>
              </a:rPr>
              <a:t>Касторенском</a:t>
            </a:r>
            <a:r>
              <a:rPr lang="ru-RU" sz="1400" dirty="0" smtClean="0">
                <a:latin typeface="Times New Roman" pitchFamily="18" charset="0"/>
                <a:cs typeface="Times New Roman" pitchFamily="18" charset="0"/>
              </a:rPr>
              <a:t> районе Курской области функционируют:</a:t>
            </a:r>
          </a:p>
          <a:p>
            <a:pPr lvl="0" algn="ctr"/>
            <a:r>
              <a:rPr lang="ru-RU" sz="1400" dirty="0" smtClean="0">
                <a:latin typeface="Times New Roman" pitchFamily="18" charset="0"/>
                <a:cs typeface="Times New Roman" pitchFamily="18" charset="0"/>
              </a:rPr>
              <a:t>19 учреждений </a:t>
            </a:r>
            <a:r>
              <a:rPr lang="ru-RU" sz="1400" dirty="0" err="1" smtClean="0">
                <a:latin typeface="Times New Roman" pitchFamily="18" charset="0"/>
                <a:cs typeface="Times New Roman" pitchFamily="18" charset="0"/>
              </a:rPr>
              <a:t>культурно-досугового</a:t>
            </a:r>
            <a:r>
              <a:rPr lang="ru-RU" sz="1400" dirty="0" smtClean="0">
                <a:latin typeface="Times New Roman" pitchFamily="18" charset="0"/>
                <a:cs typeface="Times New Roman" pitchFamily="18" charset="0"/>
              </a:rPr>
              <a:t> типа;</a:t>
            </a:r>
          </a:p>
          <a:p>
            <a:pPr algn="ctr"/>
            <a:r>
              <a:rPr lang="ru-RU" sz="1400" dirty="0" err="1" smtClean="0">
                <a:latin typeface="Times New Roman" pitchFamily="18" charset="0"/>
                <a:cs typeface="Times New Roman" pitchFamily="18" charset="0"/>
              </a:rPr>
              <a:t>Межпоселенческая</a:t>
            </a:r>
            <a:r>
              <a:rPr lang="ru-RU" sz="1400" dirty="0" smtClean="0">
                <a:latin typeface="Times New Roman" pitchFamily="18" charset="0"/>
                <a:cs typeface="Times New Roman" pitchFamily="18" charset="0"/>
              </a:rPr>
              <a:t> библиотека </a:t>
            </a:r>
            <a:r>
              <a:rPr lang="ru-RU" sz="1400" dirty="0" err="1" smtClean="0">
                <a:latin typeface="Times New Roman" pitchFamily="18" charset="0"/>
                <a:cs typeface="Times New Roman" pitchFamily="18" charset="0"/>
              </a:rPr>
              <a:t>Касторенского</a:t>
            </a:r>
            <a:r>
              <a:rPr lang="ru-RU" sz="1400" dirty="0" smtClean="0">
                <a:latin typeface="Times New Roman" pitchFamily="18" charset="0"/>
                <a:cs typeface="Times New Roman" pitchFamily="18" charset="0"/>
              </a:rPr>
              <a:t> района им. В.Г. </a:t>
            </a:r>
            <a:r>
              <a:rPr lang="ru-RU" sz="1400" dirty="0" err="1" smtClean="0">
                <a:latin typeface="Times New Roman" pitchFamily="18" charset="0"/>
                <a:cs typeface="Times New Roman" pitchFamily="18" charset="0"/>
              </a:rPr>
              <a:t>Гордейчева</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с 18 филиалами, 7 из которых имеют статус модельных. </a:t>
            </a:r>
          </a:p>
        </p:txBody>
      </p:sp>
      <p:sp>
        <p:nvSpPr>
          <p:cNvPr id="20" name="Прямоугольник 19"/>
          <p:cNvSpPr/>
          <p:nvPr/>
        </p:nvSpPr>
        <p:spPr>
          <a:xfrm>
            <a:off x="1285852" y="0"/>
            <a:ext cx="7858148" cy="369332"/>
          </a:xfrm>
          <a:prstGeom prst="rect">
            <a:avLst/>
          </a:prstGeom>
        </p:spPr>
        <p:txBody>
          <a:bodyPr wrap="square">
            <a:spAutoFit/>
          </a:bodyPr>
          <a:lstStyle/>
          <a:p>
            <a:r>
              <a:rPr lang="ru-RU" dirty="0" smtClean="0">
                <a:latin typeface="Times New Roman" pitchFamily="18" charset="0"/>
                <a:cs typeface="Times New Roman" pitchFamily="18" charset="0"/>
              </a:rPr>
              <a:t>Приоритетным направлением расходов являются расходы на культуру</a:t>
            </a:r>
          </a:p>
        </p:txBody>
      </p:sp>
      <p:graphicFrame>
        <p:nvGraphicFramePr>
          <p:cNvPr id="22" name="Схема 21"/>
          <p:cNvGraphicFramePr/>
          <p:nvPr/>
        </p:nvGraphicFramePr>
        <p:xfrm>
          <a:off x="0" y="0"/>
          <a:ext cx="1214414"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nvGraphicFramePr>
        <p:xfrm>
          <a:off x="642910" y="2071678"/>
          <a:ext cx="8072494" cy="738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advClick="0" advTm="4000">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Таблица 12"/>
          <p:cNvGraphicFramePr>
            <a:graphicFrameLocks noGrp="1"/>
          </p:cNvGraphicFramePr>
          <p:nvPr/>
        </p:nvGraphicFramePr>
        <p:xfrm>
          <a:off x="3643306" y="714356"/>
          <a:ext cx="5286412" cy="214314"/>
        </p:xfrm>
        <a:graphic>
          <a:graphicData uri="http://schemas.openxmlformats.org/drawingml/2006/table">
            <a:tbl>
              <a:tblPr firstRow="1" bandRow="1">
                <a:tableStyleId>{5C22544A-7EE6-4342-B048-85BDC9FD1C3A}</a:tableStyleId>
              </a:tblPr>
              <a:tblGrid>
                <a:gridCol w="5286412"/>
              </a:tblGrid>
              <a:tr h="214314">
                <a:tc>
                  <a:txBody>
                    <a:bodyPr/>
                    <a:lstStyle/>
                    <a:p>
                      <a:pPr algn="ctr" fontAlgn="b"/>
                      <a:r>
                        <a:rPr lang="ru-RU" sz="1200" b="0" i="0" u="none" strike="noStrike" dirty="0" smtClean="0">
                          <a:solidFill>
                            <a:schemeClr val="tx1"/>
                          </a:solidFill>
                          <a:latin typeface="Times New Roman"/>
                        </a:rPr>
                        <a:t>Подпрограмма «Искусство в </a:t>
                      </a:r>
                      <a:r>
                        <a:rPr lang="ru-RU" sz="1200" b="0" i="0" u="none" strike="noStrike" dirty="0" err="1" smtClean="0">
                          <a:solidFill>
                            <a:schemeClr val="tx1"/>
                          </a:solidFill>
                          <a:latin typeface="Times New Roman"/>
                        </a:rPr>
                        <a:t>Касторенском</a:t>
                      </a:r>
                      <a:r>
                        <a:rPr lang="ru-RU" sz="1200" b="0" i="0" u="none" strike="noStrike" dirty="0" smtClean="0">
                          <a:solidFill>
                            <a:schemeClr val="tx1"/>
                          </a:solidFill>
                          <a:latin typeface="Times New Roman"/>
                        </a:rPr>
                        <a:t> районе Курской области»</a:t>
                      </a:r>
                      <a:endParaRPr lang="ru-RU" sz="1200" b="0" i="0" u="none" strike="noStrike" dirty="0">
                        <a:solidFill>
                          <a:schemeClr val="tx1"/>
                        </a:solidFill>
                        <a:latin typeface="Times New Roman"/>
                      </a:endParaRPr>
                    </a:p>
                  </a:txBody>
                  <a:tcPr marL="9525" marR="9525" marT="9525" marB="0" anchor="b">
                    <a:noFill/>
                  </a:tcPr>
                </a:tc>
              </a:tr>
            </a:tbl>
          </a:graphicData>
        </a:graphic>
      </p:graphicFrame>
      <p:graphicFrame>
        <p:nvGraphicFramePr>
          <p:cNvPr id="18" name="Таблица 17"/>
          <p:cNvGraphicFramePr>
            <a:graphicFrameLocks noGrp="1"/>
          </p:cNvGraphicFramePr>
          <p:nvPr/>
        </p:nvGraphicFramePr>
        <p:xfrm>
          <a:off x="500034" y="4071942"/>
          <a:ext cx="4286280" cy="214314"/>
        </p:xfrm>
        <a:graphic>
          <a:graphicData uri="http://schemas.openxmlformats.org/drawingml/2006/table">
            <a:tbl>
              <a:tblPr firstRow="1" bandRow="1">
                <a:tableStyleId>{5C22544A-7EE6-4342-B048-85BDC9FD1C3A}</a:tableStyleId>
              </a:tblPr>
              <a:tblGrid>
                <a:gridCol w="4286280"/>
              </a:tblGrid>
              <a:tr h="214314">
                <a:tc>
                  <a:txBody>
                    <a:bodyPr/>
                    <a:lstStyle/>
                    <a:p>
                      <a:pPr algn="l" fontAlgn="b"/>
                      <a:r>
                        <a:rPr lang="ru-RU" sz="1100" b="0" i="0" u="none" strike="noStrike" dirty="0" smtClean="0">
                          <a:solidFill>
                            <a:schemeClr val="tx1"/>
                          </a:solidFill>
                          <a:latin typeface="Times New Roman"/>
                        </a:rPr>
                        <a:t>Подпрограмма «Наследие в </a:t>
                      </a:r>
                      <a:r>
                        <a:rPr lang="ru-RU" sz="1100" b="0" i="0" u="none" strike="noStrike" dirty="0" err="1" smtClean="0">
                          <a:solidFill>
                            <a:schemeClr val="tx1"/>
                          </a:solidFill>
                          <a:latin typeface="Times New Roman"/>
                        </a:rPr>
                        <a:t>Касторенском</a:t>
                      </a:r>
                      <a:r>
                        <a:rPr lang="ru-RU" sz="1100" b="0" i="0" u="none" strike="noStrike" dirty="0" smtClean="0">
                          <a:solidFill>
                            <a:schemeClr val="tx1"/>
                          </a:solidFill>
                          <a:latin typeface="Times New Roman"/>
                        </a:rPr>
                        <a:t> районе Курской области»</a:t>
                      </a:r>
                      <a:endParaRPr lang="ru-RU" sz="1100" b="0" i="0" u="none" strike="noStrike" dirty="0">
                        <a:solidFill>
                          <a:schemeClr val="tx1"/>
                        </a:solidFill>
                        <a:latin typeface="Times New Roman"/>
                      </a:endParaRPr>
                    </a:p>
                  </a:txBody>
                  <a:tcPr marL="9525" marR="9525" marT="9525" marB="0" anchor="b">
                    <a:noFill/>
                  </a:tcPr>
                </a:tc>
              </a:tr>
            </a:tbl>
          </a:graphicData>
        </a:graphic>
      </p:graphicFrame>
      <p:graphicFrame>
        <p:nvGraphicFramePr>
          <p:cNvPr id="16" name="Диаграмма 15"/>
          <p:cNvGraphicFramePr/>
          <p:nvPr/>
        </p:nvGraphicFramePr>
        <p:xfrm>
          <a:off x="3786182" y="1142984"/>
          <a:ext cx="4929222" cy="1643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Диаграмма 16"/>
          <p:cNvGraphicFramePr/>
          <p:nvPr/>
        </p:nvGraphicFramePr>
        <p:xfrm>
          <a:off x="571472" y="4572008"/>
          <a:ext cx="3857652" cy="1857364"/>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srcRect/>
          <a:stretch>
            <a:fillRect/>
          </a:stretch>
        </p:blipFill>
        <p:spPr bwMode="auto">
          <a:xfrm>
            <a:off x="142844" y="714356"/>
            <a:ext cx="3286148" cy="24655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929190" y="3553030"/>
            <a:ext cx="3438519" cy="2585673"/>
          </a:xfrm>
          <a:prstGeom prst="rect">
            <a:avLst/>
          </a:prstGeom>
          <a:noFill/>
          <a:ln w="9525">
            <a:solidFill>
              <a:schemeClr val="tx1"/>
            </a:solidFill>
            <a:miter lim="800000"/>
            <a:headEnd/>
            <a:tailEnd/>
          </a:ln>
          <a:effectLst/>
        </p:spPr>
      </p:pic>
      <p:sp>
        <p:nvSpPr>
          <p:cNvPr id="12" name="Прямоугольник 11"/>
          <p:cNvSpPr/>
          <p:nvPr/>
        </p:nvSpPr>
        <p:spPr>
          <a:xfrm>
            <a:off x="5214942" y="6286520"/>
            <a:ext cx="2857520" cy="369332"/>
          </a:xfrm>
          <a:prstGeom prst="rect">
            <a:avLst/>
          </a:prstGeom>
        </p:spPr>
        <p:txBody>
          <a:bodyPr wrap="square">
            <a:spAutoFit/>
          </a:bodyPr>
          <a:lstStyle/>
          <a:p>
            <a:pPr algn="ctr"/>
            <a:r>
              <a:rPr lang="ru-RU" sz="900" dirty="0" smtClean="0"/>
              <a:t>МКУК "</a:t>
            </a:r>
            <a:r>
              <a:rPr lang="ru-RU" sz="900" dirty="0" err="1" smtClean="0"/>
              <a:t>Касторенская</a:t>
            </a:r>
            <a:r>
              <a:rPr lang="ru-RU" sz="900" dirty="0" smtClean="0"/>
              <a:t> </a:t>
            </a:r>
            <a:r>
              <a:rPr lang="ru-RU" sz="900" dirty="0" err="1" smtClean="0"/>
              <a:t>межпоселенческая</a:t>
            </a:r>
            <a:r>
              <a:rPr lang="ru-RU" sz="900" dirty="0" smtClean="0"/>
              <a:t> библиотека им. </a:t>
            </a:r>
            <a:r>
              <a:rPr lang="ru-RU" sz="900" dirty="0" err="1" smtClean="0"/>
              <a:t>В.Г.Гордейчева</a:t>
            </a:r>
            <a:r>
              <a:rPr lang="ru-RU" sz="900" dirty="0" smtClean="0"/>
              <a:t>"</a:t>
            </a:r>
            <a:endParaRPr lang="ru-RU" sz="900" dirty="0"/>
          </a:p>
        </p:txBody>
      </p:sp>
      <p:sp>
        <p:nvSpPr>
          <p:cNvPr id="14" name="Прямоугольник 13"/>
          <p:cNvSpPr/>
          <p:nvPr/>
        </p:nvSpPr>
        <p:spPr>
          <a:xfrm>
            <a:off x="285720" y="3357562"/>
            <a:ext cx="3000364" cy="230832"/>
          </a:xfrm>
          <a:prstGeom prst="rect">
            <a:avLst/>
          </a:prstGeom>
        </p:spPr>
        <p:txBody>
          <a:bodyPr wrap="square">
            <a:spAutoFit/>
          </a:bodyPr>
          <a:lstStyle/>
          <a:p>
            <a:pPr algn="ctr"/>
            <a:r>
              <a:rPr lang="ru-RU" sz="900" dirty="0" smtClean="0"/>
              <a:t>МБУК "</a:t>
            </a:r>
            <a:r>
              <a:rPr lang="ru-RU" sz="900" dirty="0" err="1" smtClean="0"/>
              <a:t>Касторенский</a:t>
            </a:r>
            <a:r>
              <a:rPr lang="ru-RU" sz="900" dirty="0" smtClean="0"/>
              <a:t> Центр Досуга и Кино "Родина" </a:t>
            </a:r>
            <a:endParaRPr lang="ru-RU" sz="900" dirty="0"/>
          </a:p>
        </p:txBody>
      </p:sp>
      <p:graphicFrame>
        <p:nvGraphicFramePr>
          <p:cNvPr id="20" name="Схема 19"/>
          <p:cNvGraphicFramePr/>
          <p:nvPr/>
        </p:nvGraphicFramePr>
        <p:xfrm>
          <a:off x="0" y="0"/>
          <a:ext cx="1214414" cy="3571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advTm="4000">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Содержимое 8"/>
          <p:cNvSpPr>
            <a:spLocks noGrp="1"/>
          </p:cNvSpPr>
          <p:nvPr>
            <p:ph sz="half" idx="1"/>
          </p:nvPr>
        </p:nvSpPr>
        <p:spPr>
          <a:xfrm>
            <a:off x="1071538" y="0"/>
            <a:ext cx="8072462" cy="714356"/>
          </a:xfrm>
        </p:spPr>
        <p:txBody>
          <a:bodyPr>
            <a:noAutofit/>
          </a:bodyPr>
          <a:lstStyle/>
          <a:p>
            <a:pPr algn="ctr">
              <a:buNone/>
            </a:pPr>
            <a:r>
              <a:rPr lang="ru-RU" sz="1800" dirty="0" smtClean="0">
                <a:latin typeface="Times New Roman" pitchFamily="18" charset="0"/>
                <a:cs typeface="Times New Roman" pitchFamily="18" charset="0"/>
              </a:rPr>
              <a:t>Приоритетным направлением расходов являются расходы на строительство, ремонт и содержание дорог</a:t>
            </a:r>
            <a:endParaRPr lang="ru-RU" sz="1800" dirty="0">
              <a:latin typeface="Times New Roman" pitchFamily="18" charset="0"/>
              <a:cs typeface="Times New Roman" pitchFamily="18" charset="0"/>
            </a:endParaRPr>
          </a:p>
        </p:txBody>
      </p:sp>
      <p:pic>
        <p:nvPicPr>
          <p:cNvPr id="16" name="Рисунок 15" descr="IMG_2021_0.tmp"/>
          <p:cNvPicPr>
            <a:picLocks noChangeAspect="1"/>
          </p:cNvPicPr>
          <p:nvPr/>
        </p:nvPicPr>
        <p:blipFill>
          <a:blip r:embed="rId2" cstate="print"/>
          <a:stretch>
            <a:fillRect/>
          </a:stretch>
        </p:blipFill>
        <p:spPr>
          <a:xfrm>
            <a:off x="214282" y="857232"/>
            <a:ext cx="3673834" cy="2428892"/>
          </a:xfrm>
          <a:prstGeom prst="rect">
            <a:avLst/>
          </a:prstGeom>
        </p:spPr>
      </p:pic>
      <p:pic>
        <p:nvPicPr>
          <p:cNvPr id="18" name="Рисунок 17" descr="IMG_2021_0.tmp"/>
          <p:cNvPicPr>
            <a:picLocks noChangeAspect="1"/>
          </p:cNvPicPr>
          <p:nvPr/>
        </p:nvPicPr>
        <p:blipFill>
          <a:blip r:embed="rId3" cstate="print"/>
          <a:stretch>
            <a:fillRect/>
          </a:stretch>
        </p:blipFill>
        <p:spPr>
          <a:xfrm>
            <a:off x="214282" y="3667522"/>
            <a:ext cx="3714776" cy="2455960"/>
          </a:xfrm>
          <a:prstGeom prst="rect">
            <a:avLst/>
          </a:prstGeom>
        </p:spPr>
      </p:pic>
      <p:graphicFrame>
        <p:nvGraphicFramePr>
          <p:cNvPr id="10" name="Диаграмма 9"/>
          <p:cNvGraphicFramePr/>
          <p:nvPr/>
        </p:nvGraphicFramePr>
        <p:xfrm>
          <a:off x="4071934" y="714356"/>
          <a:ext cx="4786314" cy="3357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Схема 16"/>
          <p:cNvGraphicFramePr/>
          <p:nvPr/>
        </p:nvGraphicFramePr>
        <p:xfrm>
          <a:off x="0" y="0"/>
          <a:ext cx="1214414"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Прямоугольник 18"/>
          <p:cNvSpPr/>
          <p:nvPr/>
        </p:nvSpPr>
        <p:spPr>
          <a:xfrm>
            <a:off x="4143372" y="4286256"/>
            <a:ext cx="4786346"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В </a:t>
            </a:r>
            <a:r>
              <a:rPr lang="ru-RU" sz="1400" dirty="0" smtClean="0">
                <a:latin typeface="Times New Roman" pitchFamily="18" charset="0"/>
                <a:cs typeface="Times New Roman" pitchFamily="18" charset="0"/>
              </a:rPr>
              <a:t>2025 </a:t>
            </a:r>
            <a:r>
              <a:rPr lang="ru-RU" sz="1400" dirty="0" smtClean="0">
                <a:latin typeface="Times New Roman" pitchFamily="18" charset="0"/>
                <a:cs typeface="Times New Roman" pitchFamily="18" charset="0"/>
              </a:rPr>
              <a:t>году планируется реконструкция автомобильной дороги по ул.Солнечная в п.Ленинский </a:t>
            </a:r>
            <a:r>
              <a:rPr lang="ru-RU" sz="1400" dirty="0" err="1" smtClean="0">
                <a:latin typeface="Times New Roman" pitchFamily="18" charset="0"/>
                <a:cs typeface="Times New Roman" pitchFamily="18" charset="0"/>
              </a:rPr>
              <a:t>Касторенского</a:t>
            </a:r>
            <a:r>
              <a:rPr lang="ru-RU" sz="1400" dirty="0" smtClean="0">
                <a:latin typeface="Times New Roman" pitchFamily="18" charset="0"/>
                <a:cs typeface="Times New Roman" pitchFamily="18" charset="0"/>
              </a:rPr>
              <a:t> района Курской области протяженностью 1,095 км общей стоимостью 33 942 тыс.руб., в том числе </a:t>
            </a:r>
            <a:r>
              <a:rPr lang="ru-RU" sz="1400" dirty="0" err="1" smtClean="0">
                <a:latin typeface="Times New Roman" pitchFamily="18" charset="0"/>
                <a:cs typeface="Times New Roman" pitchFamily="18" charset="0"/>
              </a:rPr>
              <a:t>софинансирование</a:t>
            </a:r>
            <a:r>
              <a:rPr lang="ru-RU" sz="1400" dirty="0" smtClean="0">
                <a:latin typeface="Times New Roman" pitchFamily="18" charset="0"/>
                <a:cs typeface="Times New Roman" pitchFamily="18" charset="0"/>
              </a:rPr>
              <a:t> за счет местного бюджета в сумме 679 тыс.руб.</a:t>
            </a:r>
            <a:endParaRPr lang="ru-RU" sz="1400" dirty="0"/>
          </a:p>
        </p:txBody>
      </p:sp>
    </p:spTree>
  </p:cSld>
  <p:clrMapOvr>
    <a:masterClrMapping/>
  </p:clrMapOvr>
  <p:transition advClick="0" advTm="4000">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Содержимое 11"/>
          <p:cNvSpPr>
            <a:spLocks noGrp="1"/>
          </p:cNvSpPr>
          <p:nvPr>
            <p:ph sz="half" idx="1"/>
          </p:nvPr>
        </p:nvSpPr>
        <p:spPr>
          <a:xfrm>
            <a:off x="0" y="142852"/>
            <a:ext cx="9144000" cy="357165"/>
          </a:xfrm>
          <a:solidFill>
            <a:schemeClr val="bg1"/>
          </a:solidFill>
        </p:spPr>
        <p:txBody>
          <a:bodyPr>
            <a:noAutofit/>
          </a:bodyPr>
          <a:lstStyle/>
          <a:p>
            <a:pPr algn="ctr">
              <a:buNone/>
            </a:pPr>
            <a:r>
              <a:rPr lang="ru-RU" sz="1800" b="1" dirty="0" smtClean="0"/>
              <a:t>Зачем нужен программный бюджет?</a:t>
            </a:r>
            <a:endParaRPr lang="ru-RU" sz="1800" b="1" dirty="0"/>
          </a:p>
        </p:txBody>
      </p:sp>
      <p:graphicFrame>
        <p:nvGraphicFramePr>
          <p:cNvPr id="8" name="Схема 7"/>
          <p:cNvGraphicFramePr/>
          <p:nvPr/>
        </p:nvGraphicFramePr>
        <p:xfrm>
          <a:off x="214282" y="857232"/>
          <a:ext cx="8643998"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0" y="2786058"/>
            <a:ext cx="9144000" cy="338554"/>
          </a:xfrm>
          <a:prstGeom prst="rect">
            <a:avLst/>
          </a:prstGeom>
          <a:solidFill>
            <a:schemeClr val="bg1"/>
          </a:solidFill>
        </p:spPr>
        <p:txBody>
          <a:bodyPr wrap="square" rtlCol="0">
            <a:spAutoFit/>
          </a:bodyPr>
          <a:lstStyle/>
          <a:p>
            <a:pPr algn="ctr"/>
            <a:r>
              <a:rPr lang="ru-RU" sz="1600" dirty="0" smtClean="0"/>
              <a:t>Общий объем программных расходов</a:t>
            </a:r>
            <a:endParaRPr lang="ru-RU" sz="1600" dirty="0"/>
          </a:p>
        </p:txBody>
      </p:sp>
      <p:graphicFrame>
        <p:nvGraphicFramePr>
          <p:cNvPr id="13" name="Объект 2"/>
          <p:cNvGraphicFramePr/>
          <p:nvPr/>
        </p:nvGraphicFramePr>
        <p:xfrm>
          <a:off x="2214546" y="3429000"/>
          <a:ext cx="4786346" cy="30003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advClick="0" advTm="4000">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1"/>
          <p:cNvGraphicFramePr/>
          <p:nvPr/>
        </p:nvGraphicFramePr>
        <p:xfrm>
          <a:off x="0" y="357166"/>
          <a:ext cx="9001156" cy="6500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Схема 4"/>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Объект 1"/>
          <p:cNvGraphicFramePr/>
          <p:nvPr/>
        </p:nvGraphicFramePr>
        <p:xfrm>
          <a:off x="5643570" y="2428868"/>
          <a:ext cx="3500430" cy="23574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Объект 1"/>
          <p:cNvGraphicFramePr/>
          <p:nvPr/>
        </p:nvGraphicFramePr>
        <p:xfrm>
          <a:off x="6357950" y="500042"/>
          <a:ext cx="2643174" cy="2000264"/>
        </p:xfrm>
        <a:graphic>
          <a:graphicData uri="http://schemas.openxmlformats.org/drawingml/2006/chart">
            <c:chart xmlns:c="http://schemas.openxmlformats.org/drawingml/2006/chart" xmlns:r="http://schemas.openxmlformats.org/officeDocument/2006/relationships" r:id="rId8"/>
          </a:graphicData>
        </a:graphic>
      </p:graphicFrame>
      <p:sp>
        <p:nvSpPr>
          <p:cNvPr id="9" name="Содержимое 8"/>
          <p:cNvSpPr>
            <a:spLocks noGrp="1"/>
          </p:cNvSpPr>
          <p:nvPr>
            <p:ph sz="half" idx="1"/>
          </p:nvPr>
        </p:nvSpPr>
        <p:spPr>
          <a:xfrm>
            <a:off x="1071538" y="0"/>
            <a:ext cx="7143800" cy="357166"/>
          </a:xfrm>
        </p:spPr>
        <p:txBody>
          <a:bodyPr>
            <a:noAutofit/>
          </a:bodyPr>
          <a:lstStyle/>
          <a:p>
            <a:pPr algn="ctr">
              <a:spcBef>
                <a:spcPct val="0"/>
              </a:spcBef>
              <a:buFontTx/>
              <a:buNone/>
            </a:pPr>
            <a:r>
              <a:rPr lang="ru-RU" altLang="ru-RU" sz="1600" b="1" dirty="0" smtClean="0">
                <a:latin typeface="Times New Roman" panose="02020603050405020304" pitchFamily="18" charset="0"/>
              </a:rPr>
              <a:t>В каких пропорциях распределяются программные расходы?</a:t>
            </a:r>
          </a:p>
        </p:txBody>
      </p:sp>
      <p:graphicFrame>
        <p:nvGraphicFramePr>
          <p:cNvPr id="11" name="Объект 1"/>
          <p:cNvGraphicFramePr/>
          <p:nvPr/>
        </p:nvGraphicFramePr>
        <p:xfrm>
          <a:off x="6000760" y="4357694"/>
          <a:ext cx="3143240" cy="2500306"/>
        </p:xfrm>
        <a:graphic>
          <a:graphicData uri="http://schemas.openxmlformats.org/drawingml/2006/chart">
            <c:chart xmlns:c="http://schemas.openxmlformats.org/drawingml/2006/chart" xmlns:r="http://schemas.openxmlformats.org/officeDocument/2006/relationships" r:id="rId9"/>
          </a:graphicData>
        </a:graphic>
      </p:graphicFrame>
      <p:sp>
        <p:nvSpPr>
          <p:cNvPr id="12" name="TextBox 11"/>
          <p:cNvSpPr txBox="1"/>
          <p:nvPr/>
        </p:nvSpPr>
        <p:spPr>
          <a:xfrm>
            <a:off x="7715272" y="142852"/>
            <a:ext cx="1071570" cy="338554"/>
          </a:xfrm>
          <a:prstGeom prst="rect">
            <a:avLst/>
          </a:prstGeom>
          <a:noFill/>
        </p:spPr>
        <p:txBody>
          <a:bodyPr wrap="square" rtlCol="0">
            <a:spAutoFit/>
          </a:bodyPr>
          <a:lstStyle/>
          <a:p>
            <a:pPr algn="ctr"/>
            <a:r>
              <a:rPr lang="ru-RU" sz="1600" b="1" dirty="0" smtClean="0"/>
              <a:t>2025 год</a:t>
            </a:r>
            <a:endParaRPr lang="ru-RU" sz="1600" b="1" dirty="0"/>
          </a:p>
        </p:txBody>
      </p:sp>
    </p:spTree>
  </p:cSld>
  <p:clrMapOvr>
    <a:masterClrMapping/>
  </p:clrMapOvr>
  <p:transition advClick="0" advTm="4000">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Содержимое 11"/>
          <p:cNvSpPr>
            <a:spLocks noGrp="1"/>
          </p:cNvSpPr>
          <p:nvPr>
            <p:ph sz="half" idx="1"/>
          </p:nvPr>
        </p:nvSpPr>
        <p:spPr>
          <a:xfrm>
            <a:off x="857224" y="0"/>
            <a:ext cx="7429552" cy="285727"/>
          </a:xfrm>
        </p:spPr>
        <p:txBody>
          <a:bodyPr>
            <a:normAutofit fontScale="55000" lnSpcReduction="20000"/>
          </a:bodyPr>
          <a:lstStyle/>
          <a:p>
            <a:pPr algn="ctr">
              <a:buNone/>
            </a:pPr>
            <a:r>
              <a:rPr lang="ru-RU" dirty="0" smtClean="0"/>
              <a:t>Программная структура расходов бюджета муниципального района</a:t>
            </a:r>
            <a:endParaRPr lang="ru-RU" dirty="0"/>
          </a:p>
        </p:txBody>
      </p:sp>
      <p:sp>
        <p:nvSpPr>
          <p:cNvPr id="5" name="TextBox 4"/>
          <p:cNvSpPr txBox="1"/>
          <p:nvPr/>
        </p:nvSpPr>
        <p:spPr>
          <a:xfrm>
            <a:off x="8501058" y="0"/>
            <a:ext cx="642942" cy="215444"/>
          </a:xfrm>
          <a:prstGeom prst="rect">
            <a:avLst/>
          </a:prstGeom>
          <a:noFill/>
        </p:spPr>
        <p:txBody>
          <a:bodyPr wrap="square" rtlCol="0">
            <a:spAutoFit/>
          </a:bodyPr>
          <a:lstStyle/>
          <a:p>
            <a:r>
              <a:rPr lang="ru-RU" sz="800" dirty="0" smtClean="0"/>
              <a:t>тыс.руб.</a:t>
            </a:r>
            <a:endParaRPr lang="ru-RU" sz="800" dirty="0"/>
          </a:p>
        </p:txBody>
      </p:sp>
      <p:graphicFrame>
        <p:nvGraphicFramePr>
          <p:cNvPr id="7" name="Таблица 6"/>
          <p:cNvGraphicFramePr>
            <a:graphicFrameLocks noGrp="1"/>
          </p:cNvGraphicFramePr>
          <p:nvPr/>
        </p:nvGraphicFramePr>
        <p:xfrm>
          <a:off x="0" y="285728"/>
          <a:ext cx="9144000" cy="6646484"/>
        </p:xfrm>
        <a:graphic>
          <a:graphicData uri="http://schemas.openxmlformats.org/drawingml/2006/table">
            <a:tbl>
              <a:tblPr/>
              <a:tblGrid>
                <a:gridCol w="426928"/>
                <a:gridCol w="5953691"/>
                <a:gridCol w="921127"/>
                <a:gridCol w="921127"/>
                <a:gridCol w="921127"/>
              </a:tblGrid>
              <a:tr h="285752">
                <a:tc>
                  <a:txBody>
                    <a:bodyPr/>
                    <a:lstStyle/>
                    <a:p>
                      <a:pPr algn="ctr" rtl="0" fontAlgn="ctr"/>
                      <a:r>
                        <a:rPr lang="ru-RU" sz="900" b="1" i="0" u="none" strike="noStrike" dirty="0">
                          <a:solidFill>
                            <a:srgbClr val="000000"/>
                          </a:solidFill>
                          <a:latin typeface="Times New Roman"/>
                        </a:rPr>
                        <a:t>№ </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latin typeface="Times New Roman"/>
                        </a:rPr>
                        <a:t>Наименование программы  </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Times New Roman"/>
                        </a:rPr>
                        <a:t>2025 год   </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Times New Roman"/>
                        </a:rPr>
                        <a:t>2026 год </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Times New Roman"/>
                        </a:rPr>
                        <a:t>2027 год   </a:t>
                      </a:r>
                    </a:p>
                  </a:txBody>
                  <a:tcPr marL="5067" marR="5067" marT="5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l" rtl="0" fontAlgn="t"/>
                      <a:r>
                        <a:rPr lang="ru-RU" sz="900" b="1" i="0" u="none" strike="noStrike">
                          <a:solidFill>
                            <a:srgbClr val="000000"/>
                          </a:solidFill>
                          <a:latin typeface="Times New Roman"/>
                        </a:rPr>
                        <a:t>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1" i="0" u="none" strike="noStrike">
                          <a:solidFill>
                            <a:srgbClr val="000000"/>
                          </a:solidFill>
                          <a:latin typeface="Times New Roman"/>
                        </a:rPr>
                        <a:t>Всего</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Times New Roman"/>
                        </a:rPr>
                        <a:t>571 125</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Times New Roman"/>
                        </a:rPr>
                        <a:t>520 334</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Times New Roman"/>
                        </a:rPr>
                        <a:t>528 694</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dirty="0">
                          <a:solidFill>
                            <a:srgbClr val="000000"/>
                          </a:solidFill>
                          <a:latin typeface="Times New Roman"/>
                        </a:rPr>
                        <a:t>Муниципальная  программа  «Развитие культуры» в </a:t>
                      </a:r>
                      <a:r>
                        <a:rPr lang="ru-RU" sz="900" b="0" i="0" u="none" strike="noStrike" dirty="0" err="1">
                          <a:solidFill>
                            <a:srgbClr val="000000"/>
                          </a:solidFill>
                          <a:latin typeface="Times New Roman"/>
                        </a:rPr>
                        <a:t>Касторенском</a:t>
                      </a:r>
                      <a:r>
                        <a:rPr lang="ru-RU" sz="900" b="0" i="0" u="none" strike="noStrike" dirty="0">
                          <a:solidFill>
                            <a:srgbClr val="000000"/>
                          </a:solidFill>
                          <a:latin typeface="Times New Roman"/>
                        </a:rPr>
                        <a:t>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46 125</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48 650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49 252</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2</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dirty="0">
                          <a:solidFill>
                            <a:srgbClr val="000000"/>
                          </a:solidFill>
                          <a:latin typeface="Times New Roman"/>
                        </a:rPr>
                        <a:t>Муниципальная программа "Социальная поддержка граждан в </a:t>
                      </a:r>
                      <a:r>
                        <a:rPr lang="ru-RU" sz="900" b="0" i="0" u="none" strike="noStrike" dirty="0" err="1">
                          <a:solidFill>
                            <a:srgbClr val="000000"/>
                          </a:solidFill>
                          <a:latin typeface="Times New Roman"/>
                        </a:rPr>
                        <a:t>Касторенском</a:t>
                      </a:r>
                      <a:r>
                        <a:rPr lang="ru-RU" sz="900" b="0" i="0" u="none" strike="noStrike" dirty="0">
                          <a:solidFill>
                            <a:srgbClr val="000000"/>
                          </a:solidFill>
                          <a:latin typeface="Times New Roman"/>
                        </a:rPr>
                        <a:t>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28 963</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17 346</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17 346</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3</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dirty="0">
                          <a:solidFill>
                            <a:srgbClr val="000000"/>
                          </a:solidFill>
                          <a:latin typeface="Times New Roman"/>
                        </a:rPr>
                        <a:t>Муниципальная  программа "Развитие образования в </a:t>
                      </a:r>
                      <a:r>
                        <a:rPr lang="ru-RU" sz="900" b="0" i="0" u="none" strike="noStrike" dirty="0" err="1">
                          <a:solidFill>
                            <a:srgbClr val="000000"/>
                          </a:solidFill>
                          <a:latin typeface="Times New Roman"/>
                        </a:rPr>
                        <a:t>Касторенском</a:t>
                      </a:r>
                      <a:r>
                        <a:rPr lang="ru-RU" sz="900" b="0" i="0" u="none" strike="noStrike" dirty="0">
                          <a:solidFill>
                            <a:srgbClr val="000000"/>
                          </a:solidFill>
                          <a:latin typeface="Times New Roman"/>
                        </a:rPr>
                        <a:t>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388 751</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383 633</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387 795</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4</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dirty="0">
                          <a:solidFill>
                            <a:srgbClr val="000000"/>
                          </a:solidFill>
                          <a:latin typeface="Times New Roman"/>
                        </a:rPr>
                        <a:t>Муниципальная программа «Управление муниципальным имуществом и земельными ресурсами в </a:t>
                      </a:r>
                      <a:r>
                        <a:rPr lang="ru-RU" sz="900" b="0" i="0" u="none" strike="noStrike" dirty="0" err="1">
                          <a:solidFill>
                            <a:srgbClr val="000000"/>
                          </a:solidFill>
                          <a:latin typeface="Times New Roman"/>
                        </a:rPr>
                        <a:t>Касторенском</a:t>
                      </a:r>
                      <a:r>
                        <a:rPr lang="ru-RU" sz="900" b="0" i="0" u="none" strike="noStrike" dirty="0">
                          <a:solidFill>
                            <a:srgbClr val="000000"/>
                          </a:solidFill>
                          <a:latin typeface="Times New Roman"/>
                        </a:rPr>
                        <a:t>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5</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dirty="0">
                          <a:solidFill>
                            <a:srgbClr val="000000"/>
                          </a:solidFill>
                          <a:latin typeface="Times New Roman"/>
                        </a:rPr>
                        <a:t> Муниципальная программа "Энергосбережение и повышение энергетической эффективности  в </a:t>
                      </a:r>
                      <a:r>
                        <a:rPr lang="ru-RU" sz="900" b="0" i="0" u="none" strike="noStrike" dirty="0" err="1">
                          <a:solidFill>
                            <a:srgbClr val="000000"/>
                          </a:solidFill>
                          <a:latin typeface="Times New Roman"/>
                        </a:rPr>
                        <a:t>Касторенском</a:t>
                      </a:r>
                      <a:r>
                        <a:rPr lang="ru-RU" sz="900" b="0" i="0" u="none" strike="noStrike" dirty="0">
                          <a:solidFill>
                            <a:srgbClr val="000000"/>
                          </a:solidFill>
                          <a:latin typeface="Times New Roman"/>
                        </a:rPr>
                        <a:t>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6</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"Охрана окружающей среды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3 038</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38</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38</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7</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"Обеспечение доступным и комфортным жильем и коммунальными услугами граждан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1 100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8</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 Муниципальная программа «Повышение эффективности работы с молодежью, организация отдыха  и оздоровления детей, молодежи, развитие физической культуры и спорта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7 299</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6 818</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6 818</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9</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«Развитие муниципальной службы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10</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«Сохранение и развитие архивного дела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371</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371</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371</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11</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 Муниципальная программа «Развитие транспортной системы, обеспечение перевозки пассажиров в Касторенском районе Курской области и безопасности дорожного движения»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49 574</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17 390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21 435</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12</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«Профилактика правонарушений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473</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473</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473</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13</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«Защита населения и территории от чрезвычайных ситуаций, обеспечение пожарной безопасности и безопасности людей на водных объектах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1 200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14</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ru-RU" sz="900" b="0" i="0" u="none" strike="noStrike">
                          <a:solidFill>
                            <a:srgbClr val="000000"/>
                          </a:solidFill>
                          <a:latin typeface="Times New Roman"/>
                        </a:rPr>
                        <a:t>Муниципальная  программа  "Повышение эффективности управления  финансами в Касторенском районе Курской области» </a:t>
                      </a:r>
                    </a:p>
                  </a:txBody>
                  <a:tcPr marL="5067" marR="5067" marT="5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13 988</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13 028</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12 579</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15</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«Развитие малого и среднего  предпринимательства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16</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"Комплексное развитие сельских территорий Касторенского района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17</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"Содействие занятости населения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473</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473</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473</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18</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«Развитие информационного общества в Касторенском районе Курской области»</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92">
                <a:tc>
                  <a:txBody>
                    <a:bodyPr/>
                    <a:lstStyle/>
                    <a:p>
                      <a:pPr algn="ctr" rtl="0" fontAlgn="ctr"/>
                      <a:r>
                        <a:rPr lang="ru-RU" sz="900" b="0" i="0" u="none" strike="noStrike">
                          <a:solidFill>
                            <a:srgbClr val="000000"/>
                          </a:solidFill>
                          <a:latin typeface="Times New Roman"/>
                        </a:rPr>
                        <a:t>19</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«Профилактика терроризма и экстремизма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20</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"Профилактика наркомании и медико-социальная реабилитация больных наркоманией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21</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"Формирование законопослушного поведения участников дорожного движения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22</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«Создание благоприятных условий для развития инвестиционной деятельности в Касторенском районе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23</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"Адресная программа по переселению граждан из аварийного жилищного фонда расположенного на сельских территориях Касторенского района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0</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20">
                <a:tc>
                  <a:txBody>
                    <a:bodyPr/>
                    <a:lstStyle/>
                    <a:p>
                      <a:pPr algn="ctr" rtl="0" fontAlgn="ctr"/>
                      <a:r>
                        <a:rPr lang="ru-RU" sz="900" b="0" i="0" u="none" strike="noStrike">
                          <a:solidFill>
                            <a:srgbClr val="000000"/>
                          </a:solidFill>
                          <a:latin typeface="Times New Roman"/>
                        </a:rPr>
                        <a:t>24</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«Обеспечение качественного бухгалтерского, бюджетного и налогового учета в муниципальных учреждениях, органах местного самоуправления Касторенского района»</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13451</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15 372</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15 372</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834">
                <a:tc>
                  <a:txBody>
                    <a:bodyPr/>
                    <a:lstStyle/>
                    <a:p>
                      <a:pPr algn="ctr" rtl="0" fontAlgn="ctr"/>
                      <a:r>
                        <a:rPr lang="ru-RU" sz="900" b="0" i="0" u="none" strike="noStrike">
                          <a:solidFill>
                            <a:srgbClr val="000000"/>
                          </a:solidFill>
                          <a:latin typeface="Times New Roman"/>
                        </a:rPr>
                        <a:t>25</a:t>
                      </a:r>
                    </a:p>
                  </a:txBody>
                  <a:tcPr marL="5067" marR="5067" marT="5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i="0" u="none" strike="noStrike">
                          <a:solidFill>
                            <a:srgbClr val="000000"/>
                          </a:solidFill>
                          <a:latin typeface="Times New Roman"/>
                        </a:rPr>
                        <a:t>Муниципальная программа «Обеспечение эффективного функционирования вспомогательных служб деятельности органов местного самоуправления муниципального района «Касторенский район» Курской области </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16319</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Times New Roman"/>
                        </a:rPr>
                        <a:t>16 742</a:t>
                      </a:r>
                    </a:p>
                  </a:txBody>
                  <a:tcPr marL="5067" marR="5067" marT="50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Times New Roman"/>
                        </a:rPr>
                        <a:t>16 742</a:t>
                      </a:r>
                    </a:p>
                  </a:txBody>
                  <a:tcPr marL="5067" marR="5067" marT="506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4000">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1"/>
          <p:cNvGraphicFramePr/>
          <p:nvPr/>
        </p:nvGraphicFramePr>
        <p:xfrm>
          <a:off x="357158" y="1285860"/>
          <a:ext cx="5572164" cy="4500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Схема 4"/>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Объект 1"/>
          <p:cNvGraphicFramePr/>
          <p:nvPr/>
        </p:nvGraphicFramePr>
        <p:xfrm>
          <a:off x="5929322" y="357166"/>
          <a:ext cx="3214678" cy="33575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Объект 1"/>
          <p:cNvGraphicFramePr/>
          <p:nvPr/>
        </p:nvGraphicFramePr>
        <p:xfrm>
          <a:off x="5929322" y="3500414"/>
          <a:ext cx="3214678" cy="3357586"/>
        </p:xfrm>
        <a:graphic>
          <a:graphicData uri="http://schemas.openxmlformats.org/drawingml/2006/chart">
            <c:chart xmlns:c="http://schemas.openxmlformats.org/drawingml/2006/chart" xmlns:r="http://schemas.openxmlformats.org/officeDocument/2006/relationships" r:id="rId8"/>
          </a:graphicData>
        </a:graphic>
      </p:graphicFrame>
      <p:sp>
        <p:nvSpPr>
          <p:cNvPr id="9" name="Содержимое 8"/>
          <p:cNvSpPr>
            <a:spLocks noGrp="1"/>
          </p:cNvSpPr>
          <p:nvPr>
            <p:ph sz="half" idx="1"/>
          </p:nvPr>
        </p:nvSpPr>
        <p:spPr>
          <a:xfrm>
            <a:off x="0" y="0"/>
            <a:ext cx="9144000" cy="857232"/>
          </a:xfrm>
        </p:spPr>
        <p:txBody>
          <a:bodyPr>
            <a:noAutofit/>
          </a:bodyPr>
          <a:lstStyle/>
          <a:p>
            <a:pPr algn="ctr">
              <a:spcBef>
                <a:spcPct val="0"/>
              </a:spcBef>
              <a:buFontTx/>
              <a:buNone/>
            </a:pPr>
            <a:r>
              <a:rPr lang="ru-RU" altLang="ru-RU" sz="1600" b="1" dirty="0" smtClean="0">
                <a:latin typeface="Times New Roman" panose="02020603050405020304" pitchFamily="18" charset="0"/>
              </a:rPr>
              <a:t>В каких пропорциях распределяются расходы бюджета</a:t>
            </a:r>
          </a:p>
          <a:p>
            <a:pPr algn="ctr">
              <a:spcBef>
                <a:spcPct val="0"/>
              </a:spcBef>
              <a:buFontTx/>
              <a:buNone/>
            </a:pPr>
            <a:r>
              <a:rPr lang="ru-RU" altLang="ru-RU" sz="1600" b="1" dirty="0" smtClean="0">
                <a:latin typeface="Times New Roman" panose="02020603050405020304" pitchFamily="18" charset="0"/>
              </a:rPr>
              <a:t>муниципального образования «</a:t>
            </a:r>
            <a:r>
              <a:rPr lang="ru-RU" altLang="ru-RU" sz="1600" b="1" dirty="0" err="1" smtClean="0">
                <a:latin typeface="Times New Roman" panose="02020603050405020304" pitchFamily="18" charset="0"/>
              </a:rPr>
              <a:t>Касторенский</a:t>
            </a:r>
            <a:r>
              <a:rPr lang="ru-RU" altLang="ru-RU" sz="1600" b="1" dirty="0" smtClean="0">
                <a:latin typeface="Times New Roman" panose="02020603050405020304" pitchFamily="18" charset="0"/>
              </a:rPr>
              <a:t> муниципальный район» </a:t>
            </a:r>
            <a:r>
              <a:rPr lang="ru-RU" altLang="ru-RU" sz="1600" b="1" dirty="0" smtClean="0">
                <a:latin typeface="Times New Roman" pitchFamily="18" charset="0"/>
                <a:cs typeface="Times New Roman" pitchFamily="18" charset="0"/>
              </a:rPr>
              <a:t>Курской области </a:t>
            </a:r>
            <a:r>
              <a:rPr lang="ru-RU" sz="1600" b="1" dirty="0" smtClean="0">
                <a:latin typeface="Times New Roman" pitchFamily="18" charset="0"/>
                <a:cs typeface="Times New Roman" pitchFamily="18" charset="0"/>
              </a:rPr>
              <a:t>по разделам и подразделам функциональной классификации?</a:t>
            </a:r>
            <a:endParaRPr lang="ru-RU" altLang="ru-RU" sz="1600" b="1" dirty="0" smtClean="0">
              <a:latin typeface="Times New Roman" pitchFamily="18" charset="0"/>
              <a:cs typeface="Times New Roman" pitchFamily="18" charset="0"/>
            </a:endParaRPr>
          </a:p>
        </p:txBody>
      </p:sp>
    </p:spTree>
  </p:cSld>
  <p:clrMapOvr>
    <a:masterClrMapping/>
  </p:clrMapOvr>
  <p:transition advClick="0" advTm="4000">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nvGraphicFramePr>
        <p:xfrm>
          <a:off x="0" y="0"/>
          <a:ext cx="1285852" cy="357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txBox="1">
            <a:spLocks/>
          </p:cNvSpPr>
          <p:nvPr/>
        </p:nvSpPr>
        <p:spPr>
          <a:xfrm>
            <a:off x="1357290" y="0"/>
            <a:ext cx="7786710" cy="422694"/>
          </a:xfrm>
          <a:prstGeom prst="rect">
            <a:avLst/>
          </a:prstGeom>
        </p:spPr>
        <p:txBody>
          <a:bodyPr vert="horz" lIns="91440" tIns="45720" rIns="91440" bIns="45720" rtlCol="0" anchor="ctr">
            <a:normAutofit lnSpcReduction="10000"/>
          </a:bodyPr>
          <a:lstStyle/>
          <a:p>
            <a:pPr lvl="0" algn="ctr">
              <a:spcBef>
                <a:spcPct val="0"/>
              </a:spcBef>
              <a:defRPr/>
            </a:pPr>
            <a:r>
              <a:rPr kumimoji="0" lang="ru-RU" sz="1200" i="0" u="none" strike="noStrike" kern="1200" cap="none" spc="0" normalizeH="0" baseline="0" noProof="0" dirty="0" smtClean="0">
                <a:ln>
                  <a:noFill/>
                </a:ln>
                <a:effectLst/>
                <a:uLnTx/>
                <a:uFillTx/>
                <a:ea typeface="+mj-ea"/>
                <a:cs typeface="Arial" pitchFamily="34" charset="0"/>
              </a:rPr>
              <a:t>Расходы бюджета </a:t>
            </a:r>
            <a:r>
              <a:rPr lang="ru-RU" sz="1200" dirty="0" smtClean="0"/>
              <a:t>муниципального образования «</a:t>
            </a:r>
            <a:r>
              <a:rPr lang="ru-RU" sz="1200" dirty="0" err="1" smtClean="0"/>
              <a:t>Касторенский</a:t>
            </a:r>
            <a:r>
              <a:rPr lang="ru-RU" sz="1200" dirty="0" smtClean="0"/>
              <a:t> муниципальный район» Курской области </a:t>
            </a:r>
            <a:r>
              <a:rPr kumimoji="0" lang="ru-RU" sz="1200" i="0" u="none" strike="noStrike" kern="1200" cap="none" spc="0" normalizeH="0" baseline="0" noProof="0" dirty="0" smtClean="0">
                <a:ln>
                  <a:noFill/>
                </a:ln>
                <a:effectLst/>
                <a:uLnTx/>
                <a:uFillTx/>
                <a:ea typeface="+mj-ea"/>
                <a:cs typeface="Arial" pitchFamily="34" charset="0"/>
              </a:rPr>
              <a:t>по разделам и подразделам функциональной классификации, в тыс. рублей</a:t>
            </a:r>
            <a:endParaRPr kumimoji="0" lang="ru-RU" sz="1200" i="0" u="none" strike="noStrike" kern="1200" cap="none" spc="0" normalizeH="0" baseline="0" noProof="0" dirty="0">
              <a:ln>
                <a:noFill/>
              </a:ln>
              <a:effectLst/>
              <a:uLnTx/>
              <a:uFillTx/>
              <a:ea typeface="+mj-ea"/>
              <a:cs typeface="Arial" pitchFamily="34" charset="0"/>
            </a:endParaRPr>
          </a:p>
        </p:txBody>
      </p:sp>
      <p:graphicFrame>
        <p:nvGraphicFramePr>
          <p:cNvPr id="13" name="Диаграмма 12"/>
          <p:cNvGraphicFramePr/>
          <p:nvPr/>
        </p:nvGraphicFramePr>
        <p:xfrm>
          <a:off x="285720" y="428604"/>
          <a:ext cx="4714908" cy="15001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Диаграмма 15"/>
          <p:cNvGraphicFramePr/>
          <p:nvPr/>
        </p:nvGraphicFramePr>
        <p:xfrm>
          <a:off x="3214678" y="357166"/>
          <a:ext cx="4357718" cy="13625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Диаграмма 16"/>
          <p:cNvGraphicFramePr/>
          <p:nvPr/>
        </p:nvGraphicFramePr>
        <p:xfrm>
          <a:off x="6357950" y="428604"/>
          <a:ext cx="4357718" cy="142876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Диаграмма 17"/>
          <p:cNvGraphicFramePr/>
          <p:nvPr/>
        </p:nvGraphicFramePr>
        <p:xfrm>
          <a:off x="428596" y="2071678"/>
          <a:ext cx="4429124" cy="14339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Диаграмма 18"/>
          <p:cNvGraphicFramePr/>
          <p:nvPr/>
        </p:nvGraphicFramePr>
        <p:xfrm>
          <a:off x="3428992" y="2143116"/>
          <a:ext cx="4500594" cy="143399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 name="Диаграмма 19"/>
          <p:cNvGraphicFramePr/>
          <p:nvPr/>
        </p:nvGraphicFramePr>
        <p:xfrm>
          <a:off x="6357950" y="2071678"/>
          <a:ext cx="4357718" cy="13625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Диаграмма 20"/>
          <p:cNvGraphicFramePr/>
          <p:nvPr/>
        </p:nvGraphicFramePr>
        <p:xfrm>
          <a:off x="428596" y="3786190"/>
          <a:ext cx="4572032" cy="143399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2" name="Диаграмма 21"/>
          <p:cNvGraphicFramePr/>
          <p:nvPr/>
        </p:nvGraphicFramePr>
        <p:xfrm>
          <a:off x="3428992" y="3714752"/>
          <a:ext cx="4714876" cy="136255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3" name="Диаграмма 22"/>
          <p:cNvGraphicFramePr/>
          <p:nvPr/>
        </p:nvGraphicFramePr>
        <p:xfrm>
          <a:off x="6286512" y="3571876"/>
          <a:ext cx="5143536" cy="150543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4" name="Диаграмма 23"/>
          <p:cNvGraphicFramePr/>
          <p:nvPr/>
        </p:nvGraphicFramePr>
        <p:xfrm>
          <a:off x="428596" y="5424008"/>
          <a:ext cx="4714908" cy="143399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5" name="Диаграмма 24"/>
          <p:cNvGraphicFramePr/>
          <p:nvPr/>
        </p:nvGraphicFramePr>
        <p:xfrm>
          <a:off x="3500430" y="5214950"/>
          <a:ext cx="4357686" cy="178595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7" name="Диаграмма 26"/>
          <p:cNvGraphicFramePr/>
          <p:nvPr/>
        </p:nvGraphicFramePr>
        <p:xfrm>
          <a:off x="6429388" y="5495446"/>
          <a:ext cx="4357686" cy="1362554"/>
        </p:xfrm>
        <a:graphic>
          <a:graphicData uri="http://schemas.openxmlformats.org/drawingml/2006/chart">
            <c:chart xmlns:c="http://schemas.openxmlformats.org/drawingml/2006/chart" xmlns:r="http://schemas.openxmlformats.org/officeDocument/2006/relationships" r:id="rId17"/>
          </a:graphicData>
        </a:graphic>
      </p:graphicFrame>
    </p:spTree>
  </p:cSld>
  <p:clrMapOvr>
    <a:masterClrMapping/>
  </p:clrMapOvr>
  <p:transition advClick="0" advTm="4000">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Содержимое 8"/>
          <p:cNvSpPr>
            <a:spLocks noGrp="1"/>
          </p:cNvSpPr>
          <p:nvPr>
            <p:ph sz="half" idx="2"/>
          </p:nvPr>
        </p:nvSpPr>
        <p:spPr>
          <a:xfrm>
            <a:off x="500034" y="857232"/>
            <a:ext cx="3857620" cy="357190"/>
          </a:xfrm>
        </p:spPr>
        <p:txBody>
          <a:bodyPr>
            <a:noAutofit/>
          </a:bodyPr>
          <a:lstStyle/>
          <a:p>
            <a:pPr algn="ctr">
              <a:buNone/>
            </a:pPr>
            <a:r>
              <a:rPr lang="ru-RU" sz="1400" dirty="0" smtClean="0">
                <a:latin typeface="Times New Roman" pitchFamily="18" charset="0"/>
                <a:cs typeface="Times New Roman" pitchFamily="18" charset="0"/>
              </a:rPr>
              <a:t>Расходы на социально-культурную сферу</a:t>
            </a:r>
            <a:endParaRPr lang="ru-RU" sz="1400" dirty="0">
              <a:latin typeface="Times New Roman" pitchFamily="18" charset="0"/>
              <a:cs typeface="Times New Roman" pitchFamily="18" charset="0"/>
            </a:endParaRPr>
          </a:p>
        </p:txBody>
      </p:sp>
      <p:graphicFrame>
        <p:nvGraphicFramePr>
          <p:cNvPr id="14" name="Диаграмма 13"/>
          <p:cNvGraphicFramePr/>
          <p:nvPr/>
        </p:nvGraphicFramePr>
        <p:xfrm>
          <a:off x="-500098" y="1071546"/>
          <a:ext cx="5357850"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142844" y="0"/>
            <a:ext cx="9001156" cy="646331"/>
          </a:xfrm>
          <a:prstGeom prst="rect">
            <a:avLst/>
          </a:prstGeom>
        </p:spPr>
        <p:txBody>
          <a:bodyPr wrap="square">
            <a:spAutoFit/>
          </a:bodyPr>
          <a:lstStyle/>
          <a:p>
            <a:pPr algn="ctr"/>
            <a:r>
              <a:rPr lang="ru-RU" b="1" dirty="0" smtClean="0">
                <a:latin typeface="Times New Roman" pitchFamily="18" charset="0"/>
                <a:cs typeface="Times New Roman" pitchFamily="18" charset="0"/>
              </a:rPr>
              <a:t>Сколько в бюджете муниципального района тратится бюджетных средств </a:t>
            </a:r>
          </a:p>
          <a:p>
            <a:pPr algn="ctr"/>
            <a:r>
              <a:rPr lang="ru-RU" b="1" dirty="0" smtClean="0">
                <a:latin typeface="Times New Roman" pitchFamily="18" charset="0"/>
                <a:cs typeface="Times New Roman" pitchFamily="18" charset="0"/>
              </a:rPr>
              <a:t>на социально-культурную сферу,  ЖКХ,  инфраструктуру? </a:t>
            </a:r>
            <a:endParaRPr lang="ru-RU" b="1" dirty="0">
              <a:latin typeface="Times New Roman" pitchFamily="18" charset="0"/>
              <a:cs typeface="Times New Roman" pitchFamily="18" charset="0"/>
            </a:endParaRPr>
          </a:p>
        </p:txBody>
      </p:sp>
      <p:sp>
        <p:nvSpPr>
          <p:cNvPr id="17" name="Содержимое 8"/>
          <p:cNvSpPr>
            <a:spLocks noGrp="1"/>
          </p:cNvSpPr>
          <p:nvPr>
            <p:ph sz="half" idx="2"/>
          </p:nvPr>
        </p:nvSpPr>
        <p:spPr>
          <a:xfrm>
            <a:off x="4929190" y="857232"/>
            <a:ext cx="3857620" cy="357190"/>
          </a:xfrm>
        </p:spPr>
        <p:txBody>
          <a:bodyPr>
            <a:noAutofit/>
          </a:bodyPr>
          <a:lstStyle/>
          <a:p>
            <a:pPr algn="ctr">
              <a:buNone/>
            </a:pPr>
            <a:r>
              <a:rPr lang="ru-RU" sz="1400" dirty="0" smtClean="0">
                <a:latin typeface="Times New Roman" pitchFamily="18" charset="0"/>
                <a:cs typeface="Times New Roman" pitchFamily="18" charset="0"/>
              </a:rPr>
              <a:t>Расходы на ЖКХ</a:t>
            </a:r>
            <a:endParaRPr lang="ru-RU" sz="1400" dirty="0">
              <a:latin typeface="Times New Roman" pitchFamily="18" charset="0"/>
              <a:cs typeface="Times New Roman" pitchFamily="18" charset="0"/>
            </a:endParaRPr>
          </a:p>
        </p:txBody>
      </p:sp>
      <p:graphicFrame>
        <p:nvGraphicFramePr>
          <p:cNvPr id="18" name="Диаграмма 17"/>
          <p:cNvGraphicFramePr/>
          <p:nvPr/>
        </p:nvGraphicFramePr>
        <p:xfrm>
          <a:off x="3643306" y="1285860"/>
          <a:ext cx="5857916" cy="2286016"/>
        </p:xfrm>
        <a:graphic>
          <a:graphicData uri="http://schemas.openxmlformats.org/drawingml/2006/chart">
            <c:chart xmlns:c="http://schemas.openxmlformats.org/drawingml/2006/chart" xmlns:r="http://schemas.openxmlformats.org/officeDocument/2006/relationships" r:id="rId3"/>
          </a:graphicData>
        </a:graphic>
      </p:graphicFrame>
      <p:sp>
        <p:nvSpPr>
          <p:cNvPr id="19" name="Содержимое 8"/>
          <p:cNvSpPr>
            <a:spLocks noGrp="1"/>
          </p:cNvSpPr>
          <p:nvPr>
            <p:ph sz="half" idx="2"/>
          </p:nvPr>
        </p:nvSpPr>
        <p:spPr>
          <a:xfrm>
            <a:off x="2928926" y="4000504"/>
            <a:ext cx="3857620" cy="357190"/>
          </a:xfrm>
        </p:spPr>
        <p:txBody>
          <a:bodyPr>
            <a:noAutofit/>
          </a:bodyPr>
          <a:lstStyle/>
          <a:p>
            <a:pPr algn="ctr">
              <a:buNone/>
            </a:pPr>
            <a:r>
              <a:rPr lang="ru-RU" sz="1400" dirty="0" smtClean="0">
                <a:latin typeface="Times New Roman" pitchFamily="18" charset="0"/>
                <a:cs typeface="Times New Roman" pitchFamily="18" charset="0"/>
              </a:rPr>
              <a:t>Расходы на инфраструктуру</a:t>
            </a:r>
            <a:endParaRPr lang="ru-RU" sz="1400" dirty="0">
              <a:latin typeface="Times New Roman" pitchFamily="18" charset="0"/>
              <a:cs typeface="Times New Roman" pitchFamily="18" charset="0"/>
            </a:endParaRPr>
          </a:p>
        </p:txBody>
      </p:sp>
      <p:graphicFrame>
        <p:nvGraphicFramePr>
          <p:cNvPr id="20" name="Диаграмма 19"/>
          <p:cNvGraphicFramePr/>
          <p:nvPr/>
        </p:nvGraphicFramePr>
        <p:xfrm>
          <a:off x="1000100" y="4143380"/>
          <a:ext cx="6786610" cy="22860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advClick="0" advTm="4000">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8"/>
          <p:cNvSpPr txBox="1">
            <a:spLocks/>
          </p:cNvSpPr>
          <p:nvPr/>
        </p:nvSpPr>
        <p:spPr>
          <a:xfrm>
            <a:off x="285720" y="0"/>
            <a:ext cx="8858280" cy="285728"/>
          </a:xfrm>
          <a:prstGeom prst="rect">
            <a:avLst/>
          </a:prstGeom>
        </p:spPr>
        <p:txBody>
          <a:bodyPr vert="horz">
            <a:no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b="1" dirty="0" smtClean="0"/>
              <a:t>Какая социальная помощь оказывается физическим лицам из местного бюджета?</a:t>
            </a:r>
            <a:endParaRPr kumimoji="0" lang="ru-RU"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Таблица 5"/>
          <p:cNvGraphicFramePr>
            <a:graphicFrameLocks noGrp="1"/>
          </p:cNvGraphicFramePr>
          <p:nvPr/>
        </p:nvGraphicFramePr>
        <p:xfrm>
          <a:off x="0" y="857232"/>
          <a:ext cx="9144000" cy="5232098"/>
        </p:xfrm>
        <a:graphic>
          <a:graphicData uri="http://schemas.openxmlformats.org/drawingml/2006/table">
            <a:tbl>
              <a:tblPr firstRow="1" bandRow="1">
                <a:tableStyleId>{16D9F66E-5EB9-4882-86FB-DCBF35E3C3E4}</a:tableStyleId>
              </a:tblPr>
              <a:tblGrid>
                <a:gridCol w="7643835"/>
                <a:gridCol w="500066"/>
                <a:gridCol w="500066"/>
                <a:gridCol w="500033"/>
              </a:tblGrid>
              <a:tr h="214314">
                <a:tc>
                  <a:txBody>
                    <a:bodyPr/>
                    <a:lstStyle/>
                    <a:p>
                      <a:pPr algn="ctr"/>
                      <a:r>
                        <a:rPr lang="ru-RU" sz="1200" dirty="0" smtClean="0"/>
                        <a:t>Наименование социальной выплаты</a:t>
                      </a:r>
                      <a:endParaRPr lang="ru-RU" sz="1200" dirty="0"/>
                    </a:p>
                  </a:txBody>
                  <a:tcPr/>
                </a:tc>
                <a:tc>
                  <a:txBody>
                    <a:bodyPr/>
                    <a:lstStyle/>
                    <a:p>
                      <a:pPr algn="ctr"/>
                      <a:r>
                        <a:rPr lang="ru-RU" sz="1200" dirty="0" smtClean="0"/>
                        <a:t>2025</a:t>
                      </a:r>
                      <a:endParaRPr lang="ru-RU" sz="1200" dirty="0"/>
                    </a:p>
                  </a:txBody>
                  <a:tcPr/>
                </a:tc>
                <a:tc>
                  <a:txBody>
                    <a:bodyPr/>
                    <a:lstStyle/>
                    <a:p>
                      <a:pPr algn="ctr"/>
                      <a:r>
                        <a:rPr lang="ru-RU" sz="1200" dirty="0" smtClean="0"/>
                        <a:t>2026</a:t>
                      </a:r>
                      <a:endParaRPr lang="ru-RU" sz="1200" dirty="0"/>
                    </a:p>
                  </a:txBody>
                  <a:tcPr/>
                </a:tc>
                <a:tc>
                  <a:txBody>
                    <a:bodyPr/>
                    <a:lstStyle/>
                    <a:p>
                      <a:pPr algn="ctr"/>
                      <a:r>
                        <a:rPr lang="ru-RU" sz="1200" dirty="0" smtClean="0"/>
                        <a:t>2027</a:t>
                      </a:r>
                      <a:endParaRPr lang="ru-RU" sz="1200" dirty="0"/>
                    </a:p>
                  </a:txBody>
                  <a:tcPr/>
                </a:tc>
              </a:tr>
              <a:tr h="272102">
                <a:tc>
                  <a:txBody>
                    <a:bodyPr/>
                    <a:lstStyle/>
                    <a:p>
                      <a:r>
                        <a:rPr lang="ru-RU" sz="1200" dirty="0" smtClean="0"/>
                        <a:t>Оплата жилых помещений, отопления и освещения работникам муниципальных учреждений культуры</a:t>
                      </a:r>
                      <a:endParaRPr lang="ru-RU" sz="1200" dirty="0"/>
                    </a:p>
                  </a:txBody>
                  <a:tcPr/>
                </a:tc>
                <a:tc>
                  <a:txBody>
                    <a:bodyPr/>
                    <a:lstStyle/>
                    <a:p>
                      <a:pPr algn="ctr" fontAlgn="b"/>
                      <a:r>
                        <a:rPr lang="ru-RU" sz="1200" b="0" i="0" u="none" strike="noStrike" dirty="0" smtClean="0">
                          <a:solidFill>
                            <a:srgbClr val="000000"/>
                          </a:solidFill>
                          <a:latin typeface="+mn-lt"/>
                        </a:rPr>
                        <a:t>1445</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1445</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1445</a:t>
                      </a:r>
                      <a:endParaRPr lang="ru-RU" sz="1200" b="0" i="0" u="none" strike="noStrike" dirty="0">
                        <a:solidFill>
                          <a:srgbClr val="000000"/>
                        </a:solidFill>
                        <a:latin typeface="+mn-lt"/>
                      </a:endParaRPr>
                    </a:p>
                  </a:txBody>
                  <a:tcPr marL="9525" marR="9525" marT="9525" marB="0" anchor="b"/>
                </a:tc>
              </a:tr>
              <a:tr h="272102">
                <a:tc>
                  <a:txBody>
                    <a:bodyPr/>
                    <a:lstStyle/>
                    <a:p>
                      <a:r>
                        <a:rPr lang="ru-RU" sz="1200" dirty="0" smtClean="0"/>
                        <a:t>Оплата жилых помещений, отопления и освещения работникам муниципальных библиотечных учреждений</a:t>
                      </a:r>
                      <a:endParaRPr lang="ru-RU" sz="1200" dirty="0"/>
                    </a:p>
                  </a:txBody>
                  <a:tcPr/>
                </a:tc>
                <a:tc>
                  <a:txBody>
                    <a:bodyPr/>
                    <a:lstStyle/>
                    <a:p>
                      <a:pPr algn="ctr" fontAlgn="b"/>
                      <a:r>
                        <a:rPr lang="ru-RU" sz="1200" b="0" i="0" u="none" strike="noStrike" dirty="0" smtClean="0">
                          <a:solidFill>
                            <a:srgbClr val="000000"/>
                          </a:solidFill>
                          <a:latin typeface="+mn-lt"/>
                        </a:rPr>
                        <a:t>751</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751</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751</a:t>
                      </a:r>
                      <a:endParaRPr lang="ru-RU" sz="1200" b="0" i="0" u="none" strike="noStrike" dirty="0">
                        <a:solidFill>
                          <a:srgbClr val="000000"/>
                        </a:solidFill>
                        <a:latin typeface="+mn-lt"/>
                      </a:endParaRPr>
                    </a:p>
                  </a:txBody>
                  <a:tcPr marL="9525" marR="9525" marT="9525" marB="0" anchor="b"/>
                </a:tc>
              </a:tr>
              <a:tr h="248610">
                <a:tc>
                  <a:txBody>
                    <a:bodyPr/>
                    <a:lstStyle/>
                    <a:p>
                      <a:r>
                        <a:rPr lang="ru-RU" sz="1200" dirty="0" smtClean="0"/>
                        <a:t>Предоставление выплаты пенсий за выслугу лет и доплат к пенсиям  муниципальным   служащих</a:t>
                      </a:r>
                      <a:endParaRPr lang="ru-RU" sz="1200" dirty="0"/>
                    </a:p>
                  </a:txBody>
                  <a:tcPr/>
                </a:tc>
                <a:tc>
                  <a:txBody>
                    <a:bodyPr/>
                    <a:lstStyle/>
                    <a:p>
                      <a:pPr algn="ctr"/>
                      <a:r>
                        <a:rPr lang="ru-RU" sz="1200" dirty="0" smtClean="0"/>
                        <a:t>1290</a:t>
                      </a:r>
                      <a:endParaRPr lang="ru-RU" sz="1200" dirty="0">
                        <a:latin typeface="+mn-lt"/>
                      </a:endParaRPr>
                    </a:p>
                  </a:txBody>
                  <a:tcPr anchor="b"/>
                </a:tc>
                <a:tc>
                  <a:txBody>
                    <a:bodyPr/>
                    <a:lstStyle/>
                    <a:p>
                      <a:pPr algn="ctr"/>
                      <a:endParaRPr lang="ru-RU" sz="1200" dirty="0">
                        <a:latin typeface="+mn-lt"/>
                      </a:endParaRPr>
                    </a:p>
                  </a:txBody>
                  <a:tcPr anchor="b"/>
                </a:tc>
                <a:tc>
                  <a:txBody>
                    <a:bodyPr/>
                    <a:lstStyle/>
                    <a:p>
                      <a:pPr algn="ctr"/>
                      <a:endParaRPr lang="ru-RU" sz="1200" dirty="0">
                        <a:latin typeface="+mn-lt"/>
                      </a:endParaRPr>
                    </a:p>
                  </a:txBody>
                  <a:tcPr anchor="b"/>
                </a:tc>
              </a:tr>
              <a:tr h="272102">
                <a:tc>
                  <a:txBody>
                    <a:bodyPr/>
                    <a:lstStyle/>
                    <a:p>
                      <a:r>
                        <a:rPr lang="ru-RU" sz="1200" dirty="0" smtClean="0"/>
                        <a:t>Оказание мер социальной поддержки реабилитированным лицам</a:t>
                      </a:r>
                      <a:endParaRPr lang="ru-RU" sz="1200" dirty="0"/>
                    </a:p>
                  </a:txBody>
                  <a:tcPr/>
                </a:tc>
                <a:tc>
                  <a:txBody>
                    <a:bodyPr/>
                    <a:lstStyle/>
                    <a:p>
                      <a:pPr algn="ctr" fontAlgn="b"/>
                      <a:r>
                        <a:rPr lang="ru-RU" sz="1200" u="none" strike="noStrike" dirty="0" smtClean="0"/>
                        <a:t>59</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u="none" strike="noStrike" dirty="0" smtClean="0"/>
                        <a:t>54</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u="none" strike="noStrike" dirty="0" smtClean="0"/>
                        <a:t>54</a:t>
                      </a:r>
                      <a:endParaRPr lang="ru-RU" sz="1200" b="0" i="0" u="none" strike="noStrike" dirty="0">
                        <a:solidFill>
                          <a:srgbClr val="000000"/>
                        </a:solidFill>
                        <a:latin typeface="+mn-lt"/>
                      </a:endParaRPr>
                    </a:p>
                  </a:txBody>
                  <a:tcPr marL="9525" marR="9525" marT="9525" marB="0" anchor="b"/>
                </a:tc>
              </a:tr>
              <a:tr h="262904">
                <a:tc>
                  <a:txBody>
                    <a:bodyPr/>
                    <a:lstStyle/>
                    <a:p>
                      <a:r>
                        <a:rPr lang="ru-RU" sz="1200" dirty="0" smtClean="0"/>
                        <a:t>Оказание финансовой помощи отдельным категориям граждан по обеспечению продовольственными товарами</a:t>
                      </a:r>
                      <a:endParaRPr lang="ru-RU" sz="1200" dirty="0"/>
                    </a:p>
                  </a:txBody>
                  <a:tcPr/>
                </a:tc>
                <a:tc>
                  <a:txBody>
                    <a:bodyPr/>
                    <a:lstStyle/>
                    <a:p>
                      <a:pPr algn="ctr" fontAlgn="b"/>
                      <a:r>
                        <a:rPr lang="ru-RU" sz="1200" b="0" i="0" u="none" strike="noStrike" dirty="0" smtClean="0">
                          <a:solidFill>
                            <a:srgbClr val="000000"/>
                          </a:solidFill>
                          <a:latin typeface="+mn-lt"/>
                        </a:rPr>
                        <a:t>356</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356</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356</a:t>
                      </a:r>
                      <a:endParaRPr lang="ru-RU" sz="1200" b="0" i="0" u="none" strike="noStrike" dirty="0">
                        <a:solidFill>
                          <a:srgbClr val="000000"/>
                        </a:solidFill>
                        <a:latin typeface="+mn-lt"/>
                      </a:endParaRPr>
                    </a:p>
                  </a:txBody>
                  <a:tcPr marL="9525" marR="9525" marT="9525" marB="0" anchor="b"/>
                </a:tc>
              </a:tr>
              <a:tr h="268612">
                <a:tc>
                  <a:txBody>
                    <a:bodyPr/>
                    <a:lstStyle/>
                    <a:p>
                      <a:r>
                        <a:rPr lang="ru-RU" sz="1200" dirty="0" smtClean="0"/>
                        <a:t>Оказание мер социальной поддержки гражданам, имеющим звание «Ветеран труда Курской области</a:t>
                      </a:r>
                      <a:endParaRPr lang="ru-RU" sz="1200" dirty="0"/>
                    </a:p>
                  </a:txBody>
                  <a:tcPr/>
                </a:tc>
                <a:tc>
                  <a:txBody>
                    <a:bodyPr/>
                    <a:lstStyle/>
                    <a:p>
                      <a:pPr algn="ctr" fontAlgn="b"/>
                      <a:r>
                        <a:rPr lang="ru-RU" sz="1200" u="none" strike="noStrike" dirty="0" smtClean="0"/>
                        <a:t>7561</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u="none" strike="noStrike" dirty="0" smtClean="0"/>
                        <a:t>7561</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u="none" strike="noStrike" dirty="0" smtClean="0"/>
                        <a:t>7561</a:t>
                      </a:r>
                      <a:endParaRPr lang="ru-RU" sz="1200" b="0" i="0" u="none" strike="noStrike" dirty="0">
                        <a:solidFill>
                          <a:srgbClr val="000000"/>
                        </a:solidFill>
                        <a:latin typeface="+mn-lt"/>
                      </a:endParaRPr>
                    </a:p>
                  </a:txBody>
                  <a:tcPr marL="9525" marR="9525" marT="9525" marB="0" anchor="b"/>
                </a:tc>
              </a:tr>
              <a:tr h="240040">
                <a:tc>
                  <a:txBody>
                    <a:bodyPr/>
                    <a:lstStyle/>
                    <a:p>
                      <a:r>
                        <a:rPr lang="ru-RU" sz="1200" dirty="0" smtClean="0"/>
                        <a:t>Оказание мер социальной поддержки  труженикам тыла</a:t>
                      </a:r>
                      <a:endParaRPr lang="ru-RU" sz="1200" dirty="0"/>
                    </a:p>
                  </a:txBody>
                  <a:tcPr/>
                </a:tc>
                <a:tc>
                  <a:txBody>
                    <a:bodyPr/>
                    <a:lstStyle/>
                    <a:p>
                      <a:pPr algn="ctr" fontAlgn="b"/>
                      <a:r>
                        <a:rPr lang="ru-RU" sz="1200" u="none" strike="noStrike" dirty="0" smtClean="0"/>
                        <a:t>404</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404</a:t>
                      </a:r>
                      <a:endParaRPr lang="ru-RU" sz="1200" b="0" i="0" u="none" strike="noStrike" dirty="0">
                        <a:solidFill>
                          <a:srgbClr val="000000"/>
                        </a:solidFill>
                        <a:latin typeface="+mn-lt"/>
                      </a:endParaRPr>
                    </a:p>
                  </a:txBody>
                  <a:tcPr marL="9525" marR="9525" marT="9525" marB="0" anchor="b"/>
                </a:tc>
                <a:tc>
                  <a:txBody>
                    <a:bodyPr/>
                    <a:lstStyle/>
                    <a:p>
                      <a:pPr algn="ctr" fontAlgn="b"/>
                      <a:r>
                        <a:rPr lang="ru-RU" sz="1200" b="0" i="0" u="none" strike="noStrike" dirty="0" smtClean="0">
                          <a:solidFill>
                            <a:srgbClr val="000000"/>
                          </a:solidFill>
                          <a:latin typeface="+mn-lt"/>
                        </a:rPr>
                        <a:t>404</a:t>
                      </a:r>
                      <a:endParaRPr lang="ru-RU" sz="1200" b="0" i="0" u="none" strike="noStrike" dirty="0">
                        <a:solidFill>
                          <a:srgbClr val="000000"/>
                        </a:solidFill>
                        <a:latin typeface="+mn-lt"/>
                      </a:endParaRPr>
                    </a:p>
                  </a:txBody>
                  <a:tcPr marL="9525" marR="9525" marT="9525" marB="0" anchor="b"/>
                </a:tc>
              </a:tr>
              <a:tr h="285752">
                <a:tc>
                  <a:txBody>
                    <a:bodyPr/>
                    <a:lstStyle/>
                    <a:p>
                      <a:r>
                        <a:rPr lang="ru-RU" sz="1200" dirty="0" smtClean="0"/>
                        <a:t>Предоставление средств на осуществление мер по улучшению положения и качества жизни граждан</a:t>
                      </a:r>
                      <a:endParaRPr lang="ru-RU" sz="1200" dirty="0"/>
                    </a:p>
                  </a:txBody>
                  <a:tcPr/>
                </a:tc>
                <a:tc>
                  <a:txBody>
                    <a:bodyPr/>
                    <a:lstStyle/>
                    <a:p>
                      <a:pPr algn="ctr"/>
                      <a:r>
                        <a:rPr lang="ru-RU" sz="1200" dirty="0" smtClean="0"/>
                        <a:t>200</a:t>
                      </a:r>
                      <a:endParaRPr lang="ru-RU" sz="1200" dirty="0">
                        <a:latin typeface="+mn-lt"/>
                      </a:endParaRPr>
                    </a:p>
                  </a:txBody>
                  <a:tcPr anchor="b"/>
                </a:tc>
                <a:tc>
                  <a:txBody>
                    <a:bodyPr/>
                    <a:lstStyle/>
                    <a:p>
                      <a:pPr algn="ctr"/>
                      <a:endParaRPr lang="ru-RU" sz="1200" dirty="0">
                        <a:latin typeface="+mn-lt"/>
                      </a:endParaRPr>
                    </a:p>
                  </a:txBody>
                  <a:tcPr anchor="b"/>
                </a:tc>
                <a:tc>
                  <a:txBody>
                    <a:bodyPr/>
                    <a:lstStyle/>
                    <a:p>
                      <a:pPr algn="ctr"/>
                      <a:endParaRPr lang="ru-RU" sz="1200" dirty="0">
                        <a:latin typeface="+mn-lt"/>
                      </a:endParaRPr>
                    </a:p>
                  </a:txBody>
                  <a:tcPr anchor="b"/>
                </a:tc>
              </a:tr>
              <a:tr h="265766">
                <a:tc>
                  <a:txBody>
                    <a:bodyPr/>
                    <a:lstStyle/>
                    <a:p>
                      <a:r>
                        <a:rPr lang="ru-RU" sz="1200" dirty="0" smtClean="0"/>
                        <a:t>Реализация специальных мер в сфере экономики</a:t>
                      </a:r>
                      <a:endParaRPr lang="ru-RU" sz="1200" dirty="0"/>
                    </a:p>
                  </a:txBody>
                  <a:tcPr/>
                </a:tc>
                <a:tc>
                  <a:txBody>
                    <a:bodyPr/>
                    <a:lstStyle/>
                    <a:p>
                      <a:pPr algn="ctr"/>
                      <a:r>
                        <a:rPr lang="ru-RU" sz="1200" dirty="0" smtClean="0">
                          <a:latin typeface="+mn-lt"/>
                        </a:rPr>
                        <a:t>100</a:t>
                      </a:r>
                      <a:endParaRPr lang="ru-RU" sz="1200" dirty="0">
                        <a:latin typeface="+mn-lt"/>
                      </a:endParaRPr>
                    </a:p>
                  </a:txBody>
                  <a:tcPr anchor="b"/>
                </a:tc>
                <a:tc>
                  <a:txBody>
                    <a:bodyPr/>
                    <a:lstStyle/>
                    <a:p>
                      <a:pPr algn="ctr"/>
                      <a:endParaRPr lang="ru-RU" sz="1200" dirty="0">
                        <a:latin typeface="+mn-lt"/>
                      </a:endParaRPr>
                    </a:p>
                  </a:txBody>
                  <a:tcPr anchor="b"/>
                </a:tc>
                <a:tc>
                  <a:txBody>
                    <a:bodyPr/>
                    <a:lstStyle/>
                    <a:p>
                      <a:pPr algn="ctr"/>
                      <a:endParaRPr lang="ru-RU" sz="1200" dirty="0">
                        <a:latin typeface="+mn-lt"/>
                      </a:endParaRPr>
                    </a:p>
                  </a:txBody>
                  <a:tcPr anchor="b"/>
                </a:tc>
              </a:tr>
              <a:tr h="245764">
                <a:tc>
                  <a:txBody>
                    <a:bodyPr/>
                    <a:lstStyle/>
                    <a:p>
                      <a:r>
                        <a:rPr lang="ru-RU" sz="1200" dirty="0" smtClean="0"/>
                        <a:t>Выплаты  детям-сиротам и детям, оставшимся без попечения родителей</a:t>
                      </a:r>
                      <a:endParaRPr lang="ru-RU" sz="1200" dirty="0"/>
                    </a:p>
                  </a:txBody>
                  <a:tcPr/>
                </a:tc>
                <a:tc>
                  <a:txBody>
                    <a:bodyPr/>
                    <a:lstStyle/>
                    <a:p>
                      <a:pPr algn="ctr"/>
                      <a:r>
                        <a:rPr lang="ru-RU" sz="1200" dirty="0" smtClean="0">
                          <a:latin typeface="+mn-lt"/>
                        </a:rPr>
                        <a:t>5185</a:t>
                      </a:r>
                      <a:endParaRPr lang="ru-RU" sz="1200" dirty="0">
                        <a:latin typeface="+mn-lt"/>
                      </a:endParaRPr>
                    </a:p>
                  </a:txBody>
                  <a:tcPr anchor="b"/>
                </a:tc>
                <a:tc>
                  <a:txBody>
                    <a:bodyPr/>
                    <a:lstStyle/>
                    <a:p>
                      <a:pPr algn="ctr"/>
                      <a:r>
                        <a:rPr lang="ru-RU" sz="1200" dirty="0" smtClean="0">
                          <a:latin typeface="+mn-lt"/>
                        </a:rPr>
                        <a:t>5185</a:t>
                      </a:r>
                      <a:endParaRPr lang="ru-RU" sz="1200" dirty="0">
                        <a:latin typeface="+mn-lt"/>
                      </a:endParaRPr>
                    </a:p>
                  </a:txBody>
                  <a:tcPr anchor="b"/>
                </a:tc>
                <a:tc>
                  <a:txBody>
                    <a:bodyPr/>
                    <a:lstStyle/>
                    <a:p>
                      <a:pPr algn="ctr"/>
                      <a:r>
                        <a:rPr lang="ru-RU" sz="1200" dirty="0" smtClean="0">
                          <a:latin typeface="+mn-lt"/>
                        </a:rPr>
                        <a:t>5185</a:t>
                      </a:r>
                      <a:endParaRPr lang="ru-RU" sz="1200" dirty="0">
                        <a:latin typeface="+mn-lt"/>
                      </a:endParaRPr>
                    </a:p>
                  </a:txBody>
                  <a:tcPr anchor="b"/>
                </a:tc>
              </a:tr>
              <a:tr h="370840">
                <a:tc>
                  <a:txBody>
                    <a:bodyPr/>
                    <a:lstStyle/>
                    <a:p>
                      <a:r>
                        <a:rPr lang="ru-RU" sz="1200" dirty="0" smtClean="0"/>
                        <a:t>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a:t>
                      </a:r>
                      <a:endParaRPr lang="ru-RU" sz="1200" dirty="0"/>
                    </a:p>
                  </a:txBody>
                  <a:tcPr/>
                </a:tc>
                <a:tc>
                  <a:txBody>
                    <a:bodyPr/>
                    <a:lstStyle/>
                    <a:p>
                      <a:pPr algn="ctr"/>
                      <a:r>
                        <a:rPr lang="ru-RU" sz="1200" dirty="0" smtClean="0">
                          <a:latin typeface="+mn-lt"/>
                        </a:rPr>
                        <a:t>2862</a:t>
                      </a:r>
                      <a:endParaRPr lang="ru-RU" sz="1200" dirty="0">
                        <a:latin typeface="+mn-lt"/>
                      </a:endParaRPr>
                    </a:p>
                  </a:txBody>
                  <a:tcPr anchor="b"/>
                </a:tc>
                <a:tc>
                  <a:txBody>
                    <a:bodyPr/>
                    <a:lstStyle/>
                    <a:p>
                      <a:pPr algn="ctr"/>
                      <a:r>
                        <a:rPr lang="ru-RU" sz="1200" dirty="0" smtClean="0">
                          <a:latin typeface="+mn-lt"/>
                        </a:rPr>
                        <a:t>2754</a:t>
                      </a:r>
                      <a:endParaRPr lang="ru-RU" sz="1200" dirty="0">
                        <a:latin typeface="+mn-lt"/>
                      </a:endParaRPr>
                    </a:p>
                  </a:txBody>
                  <a:tcPr anchor="b"/>
                </a:tc>
                <a:tc>
                  <a:txBody>
                    <a:bodyPr/>
                    <a:lstStyle/>
                    <a:p>
                      <a:pPr algn="ctr"/>
                      <a:r>
                        <a:rPr lang="ru-RU" sz="1200" dirty="0" smtClean="0">
                          <a:latin typeface="+mn-lt"/>
                        </a:rPr>
                        <a:t>2754</a:t>
                      </a:r>
                      <a:endParaRPr lang="ru-RU" sz="1200" dirty="0">
                        <a:latin typeface="+mn-lt"/>
                      </a:endParaRPr>
                    </a:p>
                  </a:txBody>
                  <a:tcPr anchor="b"/>
                </a:tc>
              </a:tr>
              <a:tr h="251488">
                <a:tc>
                  <a:txBody>
                    <a:bodyPr/>
                    <a:lstStyle/>
                    <a:p>
                      <a:r>
                        <a:rPr lang="ru-RU" sz="1200" dirty="0" smtClean="0"/>
                        <a:t>Стипендии одаренным детям </a:t>
                      </a:r>
                      <a:r>
                        <a:rPr lang="ru-RU" sz="1200" dirty="0" err="1" smtClean="0"/>
                        <a:t>Касторенского</a:t>
                      </a:r>
                      <a:r>
                        <a:rPr lang="ru-RU" sz="1200" dirty="0" smtClean="0"/>
                        <a:t> района</a:t>
                      </a:r>
                      <a:endParaRPr lang="ru-RU" sz="1200" dirty="0"/>
                    </a:p>
                  </a:txBody>
                  <a:tcPr/>
                </a:tc>
                <a:tc>
                  <a:txBody>
                    <a:bodyPr/>
                    <a:lstStyle/>
                    <a:p>
                      <a:pPr algn="ctr"/>
                      <a:r>
                        <a:rPr lang="ru-RU" sz="1200" dirty="0" smtClean="0">
                          <a:latin typeface="+mn-lt"/>
                        </a:rPr>
                        <a:t>50</a:t>
                      </a:r>
                      <a:endParaRPr lang="ru-RU" sz="1200" dirty="0">
                        <a:latin typeface="+mn-lt"/>
                      </a:endParaRPr>
                    </a:p>
                  </a:txBody>
                  <a:tcPr anchor="b"/>
                </a:tc>
                <a:tc>
                  <a:txBody>
                    <a:bodyPr/>
                    <a:lstStyle/>
                    <a:p>
                      <a:pPr algn="ctr"/>
                      <a:endParaRPr lang="ru-RU" sz="1200" dirty="0">
                        <a:latin typeface="+mn-lt"/>
                      </a:endParaRPr>
                    </a:p>
                  </a:txBody>
                  <a:tcPr anchor="b"/>
                </a:tc>
                <a:tc>
                  <a:txBody>
                    <a:bodyPr/>
                    <a:lstStyle/>
                    <a:p>
                      <a:pPr algn="ctr"/>
                      <a:endParaRPr lang="ru-RU" sz="1200" dirty="0">
                        <a:latin typeface="+mn-lt"/>
                      </a:endParaRPr>
                    </a:p>
                  </a:txBody>
                  <a:tcPr anchor="b"/>
                </a:tc>
              </a:tr>
              <a:tr h="282906">
                <a:tc>
                  <a:txBody>
                    <a:bodyPr/>
                    <a:lstStyle/>
                    <a:p>
                      <a:r>
                        <a:rPr lang="ru-RU" sz="1200" dirty="0" smtClean="0"/>
                        <a:t>Социальная поддержка работников образовательных организаций общего образования</a:t>
                      </a:r>
                      <a:endParaRPr lang="ru-RU" sz="1200" dirty="0"/>
                    </a:p>
                  </a:txBody>
                  <a:tcPr/>
                </a:tc>
                <a:tc>
                  <a:txBody>
                    <a:bodyPr/>
                    <a:lstStyle/>
                    <a:p>
                      <a:pPr algn="ctr"/>
                      <a:r>
                        <a:rPr lang="ru-RU" sz="1200" dirty="0" smtClean="0">
                          <a:latin typeface="+mn-lt"/>
                        </a:rPr>
                        <a:t>7</a:t>
                      </a:r>
                      <a:endParaRPr lang="ru-RU" sz="1200" dirty="0">
                        <a:latin typeface="+mn-lt"/>
                      </a:endParaRPr>
                    </a:p>
                  </a:txBody>
                  <a:tcPr anchor="b"/>
                </a:tc>
                <a:tc>
                  <a:txBody>
                    <a:bodyPr/>
                    <a:lstStyle/>
                    <a:p>
                      <a:pPr algn="ctr"/>
                      <a:r>
                        <a:rPr lang="ru-RU" sz="1200" dirty="0" smtClean="0">
                          <a:latin typeface="+mn-lt"/>
                        </a:rPr>
                        <a:t>7</a:t>
                      </a:r>
                      <a:endParaRPr lang="ru-RU" sz="1200" dirty="0">
                        <a:latin typeface="+mn-lt"/>
                      </a:endParaRPr>
                    </a:p>
                  </a:txBody>
                  <a:tcPr anchor="b"/>
                </a:tc>
                <a:tc>
                  <a:txBody>
                    <a:bodyPr/>
                    <a:lstStyle/>
                    <a:p>
                      <a:pPr algn="ctr"/>
                      <a:r>
                        <a:rPr lang="ru-RU" sz="1200" dirty="0" smtClean="0">
                          <a:latin typeface="+mn-lt"/>
                        </a:rPr>
                        <a:t>7</a:t>
                      </a:r>
                      <a:endParaRPr lang="ru-RU" sz="1200" dirty="0">
                        <a:latin typeface="+mn-lt"/>
                      </a:endParaRPr>
                    </a:p>
                  </a:txBody>
                  <a:tcPr anchor="b"/>
                </a:tc>
              </a:tr>
              <a:tr h="370840">
                <a:tc>
                  <a:txBody>
                    <a:bodyPr/>
                    <a:lstStyle/>
                    <a:p>
                      <a:r>
                        <a:rPr lang="ru-RU" sz="1200" dirty="0" smtClean="0"/>
                        <a:t>Предоставление компенсации расходов на оплату жилых помещений, отопления и освещения работникам муниципальных образовательных организаций</a:t>
                      </a:r>
                      <a:endParaRPr lang="ru-RU" sz="1200" dirty="0"/>
                    </a:p>
                  </a:txBody>
                  <a:tcPr/>
                </a:tc>
                <a:tc>
                  <a:txBody>
                    <a:bodyPr/>
                    <a:lstStyle/>
                    <a:p>
                      <a:pPr algn="ctr"/>
                      <a:r>
                        <a:rPr lang="ru-RU" sz="1200" dirty="0" smtClean="0">
                          <a:latin typeface="+mn-lt"/>
                        </a:rPr>
                        <a:t>9850</a:t>
                      </a:r>
                      <a:endParaRPr lang="ru-RU" sz="1200" dirty="0">
                        <a:latin typeface="+mn-lt"/>
                      </a:endParaRPr>
                    </a:p>
                  </a:txBody>
                  <a:tcPr anchor="b"/>
                </a:tc>
                <a:tc>
                  <a:txBody>
                    <a:bodyPr/>
                    <a:lstStyle/>
                    <a:p>
                      <a:pPr algn="ctr"/>
                      <a:r>
                        <a:rPr lang="ru-RU" sz="1200" dirty="0" smtClean="0">
                          <a:latin typeface="+mn-lt"/>
                        </a:rPr>
                        <a:t>9850</a:t>
                      </a:r>
                      <a:endParaRPr lang="ru-RU" sz="1200" dirty="0">
                        <a:latin typeface="+mn-lt"/>
                      </a:endParaRPr>
                    </a:p>
                  </a:txBody>
                  <a:tcPr anchor="b"/>
                </a:tc>
                <a:tc>
                  <a:txBody>
                    <a:bodyPr/>
                    <a:lstStyle/>
                    <a:p>
                      <a:pPr algn="ctr"/>
                      <a:r>
                        <a:rPr lang="ru-RU" sz="1200" dirty="0" smtClean="0">
                          <a:latin typeface="+mn-lt"/>
                        </a:rPr>
                        <a:t>9850</a:t>
                      </a:r>
                      <a:endParaRPr lang="ru-RU" sz="1200" dirty="0">
                        <a:latin typeface="+mn-lt"/>
                      </a:endParaRPr>
                    </a:p>
                  </a:txBody>
                  <a:tcPr anchor="b"/>
                </a:tc>
              </a:tr>
              <a:tr h="268644">
                <a:tc>
                  <a:txBody>
                    <a:bodyPr/>
                    <a:lstStyle/>
                    <a:p>
                      <a:r>
                        <a:rPr lang="ru-RU" sz="1200" dirty="0" smtClean="0"/>
                        <a:t>Организация оздоровления и отдыха детей</a:t>
                      </a:r>
                      <a:endParaRPr lang="ru-RU" sz="1200" dirty="0"/>
                    </a:p>
                  </a:txBody>
                  <a:tcPr/>
                </a:tc>
                <a:tc>
                  <a:txBody>
                    <a:bodyPr/>
                    <a:lstStyle/>
                    <a:p>
                      <a:pPr algn="ctr"/>
                      <a:r>
                        <a:rPr lang="ru-RU" sz="1200" dirty="0" smtClean="0">
                          <a:latin typeface="+mn-lt"/>
                        </a:rPr>
                        <a:t>1591</a:t>
                      </a:r>
                      <a:endParaRPr lang="ru-RU" sz="1200" dirty="0">
                        <a:latin typeface="+mn-lt"/>
                      </a:endParaRPr>
                    </a:p>
                  </a:txBody>
                  <a:tcPr anchor="b"/>
                </a:tc>
                <a:tc>
                  <a:txBody>
                    <a:bodyPr/>
                    <a:lstStyle/>
                    <a:p>
                      <a:pPr algn="ctr"/>
                      <a:endParaRPr lang="ru-RU" sz="1200" dirty="0">
                        <a:latin typeface="+mn-lt"/>
                      </a:endParaRPr>
                    </a:p>
                  </a:txBody>
                  <a:tcPr anchor="b"/>
                </a:tc>
                <a:tc>
                  <a:txBody>
                    <a:bodyPr/>
                    <a:lstStyle/>
                    <a:p>
                      <a:pPr algn="ctr"/>
                      <a:endParaRPr lang="ru-RU" sz="1200" dirty="0">
                        <a:latin typeface="+mn-lt"/>
                      </a:endParaRPr>
                    </a:p>
                  </a:txBody>
                  <a:tcPr anchor="b"/>
                </a:tc>
              </a:tr>
              <a:tr h="370840">
                <a:tc>
                  <a:txBody>
                    <a:bodyPr/>
                    <a:lstStyle/>
                    <a:p>
                      <a:r>
                        <a:rPr lang="ru-RU" sz="1200" dirty="0" smtClean="0"/>
                        <a:t>Предоставление средств на реализацию мероприятий по  обеспечению правопорядка на территории муниципального образования</a:t>
                      </a:r>
                      <a:endParaRPr lang="ru-RU" sz="1200" dirty="0"/>
                    </a:p>
                  </a:txBody>
                  <a:tcPr/>
                </a:tc>
                <a:tc>
                  <a:txBody>
                    <a:bodyPr/>
                    <a:lstStyle/>
                    <a:p>
                      <a:pPr algn="ctr"/>
                      <a:r>
                        <a:rPr lang="ru-RU" sz="1200" dirty="0" smtClean="0">
                          <a:latin typeface="+mn-lt"/>
                        </a:rPr>
                        <a:t>30</a:t>
                      </a:r>
                      <a:endParaRPr lang="ru-RU" sz="1200" dirty="0">
                        <a:latin typeface="+mn-lt"/>
                      </a:endParaRPr>
                    </a:p>
                  </a:txBody>
                  <a:tcPr anchor="b"/>
                </a:tc>
                <a:tc>
                  <a:txBody>
                    <a:bodyPr/>
                    <a:lstStyle/>
                    <a:p>
                      <a:pPr algn="ctr"/>
                      <a:endParaRPr lang="ru-RU" sz="1200" dirty="0">
                        <a:latin typeface="+mn-lt"/>
                      </a:endParaRPr>
                    </a:p>
                  </a:txBody>
                  <a:tcPr anchor="b"/>
                </a:tc>
                <a:tc>
                  <a:txBody>
                    <a:bodyPr/>
                    <a:lstStyle/>
                    <a:p>
                      <a:pPr algn="ctr"/>
                      <a:endParaRPr lang="ru-RU" sz="1200" dirty="0">
                        <a:latin typeface="+mn-lt"/>
                      </a:endParaRPr>
                    </a:p>
                  </a:txBody>
                  <a:tcPr anchor="b"/>
                </a:tc>
              </a:tr>
            </a:tbl>
          </a:graphicData>
        </a:graphic>
      </p:graphicFrame>
    </p:spTree>
  </p:cSld>
  <p:clrMapOvr>
    <a:masterClrMapping/>
  </p:clrMapOvr>
  <p:transition advClick="0" advTm="400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356"/>
            <a:ext cx="8786874" cy="214314"/>
          </a:xfrm>
        </p:spPr>
        <p:txBody>
          <a:bodyPr>
            <a:noAutofit/>
          </a:bodyPr>
          <a:lstStyle/>
          <a:p>
            <a:pPr algn="ctr"/>
            <a:r>
              <a:rPr lang="ru-RU" sz="1600" dirty="0" smtClean="0">
                <a:latin typeface="Times New Roman" pitchFamily="18" charset="0"/>
                <a:cs typeface="Times New Roman" pitchFamily="18" charset="0"/>
              </a:rPr>
              <a:t>Административно-территориальное деление </a:t>
            </a:r>
            <a:r>
              <a:rPr lang="ru-RU" sz="1600" dirty="0" err="1" smtClean="0">
                <a:latin typeface="Times New Roman" pitchFamily="18" charset="0"/>
                <a:cs typeface="Times New Roman" pitchFamily="18" charset="0"/>
              </a:rPr>
              <a:t>Касторенского</a:t>
            </a:r>
            <a:r>
              <a:rPr lang="ru-RU" sz="1600" dirty="0" smtClean="0">
                <a:latin typeface="Times New Roman" pitchFamily="18" charset="0"/>
                <a:cs typeface="Times New Roman" pitchFamily="18" charset="0"/>
              </a:rPr>
              <a:t> района Курской области</a:t>
            </a:r>
            <a:endParaRPr lang="ru-RU" sz="1600"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nvPr>
        </p:nvGraphicFramePr>
        <p:xfrm>
          <a:off x="428596" y="2143116"/>
          <a:ext cx="3286149" cy="3238500"/>
        </p:xfrm>
        <a:graphic>
          <a:graphicData uri="http://schemas.openxmlformats.org/drawingml/2006/table">
            <a:tbl>
              <a:tblPr/>
              <a:tblGrid>
                <a:gridCol w="357190"/>
                <a:gridCol w="1928794"/>
                <a:gridCol w="1000165"/>
              </a:tblGrid>
              <a:tr h="485775">
                <a:tc>
                  <a:txBody>
                    <a:bodyPr/>
                    <a:lstStyle/>
                    <a:p>
                      <a:pPr algn="ctr" fontAlgn="b"/>
                      <a:r>
                        <a:rPr lang="ru-RU" sz="1000" b="1" i="0" u="none" strike="noStrike" dirty="0" smtClean="0">
                          <a:solidFill>
                            <a:schemeClr val="tx1"/>
                          </a:solidFill>
                          <a:latin typeface="Arial Cyr"/>
                        </a:rPr>
                        <a:t>№ </a:t>
                      </a:r>
                      <a:r>
                        <a:rPr lang="ru-RU" sz="1000" b="1" i="0" u="none" strike="noStrike" dirty="0" err="1" smtClean="0">
                          <a:solidFill>
                            <a:schemeClr val="tx1"/>
                          </a:solidFill>
                          <a:latin typeface="Arial Cyr"/>
                        </a:rPr>
                        <a:t>п</a:t>
                      </a:r>
                      <a:r>
                        <a:rPr lang="ru-RU" sz="1000" b="1" i="0" u="none" strike="noStrike" dirty="0" smtClean="0">
                          <a:solidFill>
                            <a:schemeClr val="tx1"/>
                          </a:solidFill>
                          <a:latin typeface="Arial Cyr"/>
                        </a:rPr>
                        <a:t>/</a:t>
                      </a:r>
                      <a:r>
                        <a:rPr lang="ru-RU" sz="1000" b="1" i="0" u="none" strike="noStrike" dirty="0" err="1" smtClean="0">
                          <a:solidFill>
                            <a:schemeClr val="tx1"/>
                          </a:solidFill>
                          <a:latin typeface="Arial Cyr"/>
                        </a:rPr>
                        <a:t>п</a:t>
                      </a:r>
                      <a:endParaRPr lang="ru-RU" sz="1000" b="1"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a:solidFill>
                            <a:schemeClr val="tx1"/>
                          </a:solidFill>
                          <a:latin typeface="Arial Cyr"/>
                        </a:rPr>
                        <a:t>Наименование муниципального образования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1" i="0" u="none" strike="noStrike" dirty="0" smtClean="0">
                          <a:solidFill>
                            <a:schemeClr val="tx1"/>
                          </a:solidFill>
                          <a:latin typeface="Arial Cyr"/>
                        </a:rPr>
                        <a:t>Численность населения </a:t>
                      </a:r>
                      <a:r>
                        <a:rPr lang="ru-RU" sz="1000" b="1" i="0" u="none" strike="noStrike" dirty="0">
                          <a:solidFill>
                            <a:schemeClr val="tx1"/>
                          </a:solidFill>
                          <a:latin typeface="Arial Cyr"/>
                        </a:rPr>
                        <a:t>на 1 января </a:t>
                      </a:r>
                      <a:r>
                        <a:rPr lang="ru-RU" sz="1000" b="1" i="0" u="none" strike="noStrike" dirty="0" smtClean="0">
                          <a:solidFill>
                            <a:schemeClr val="tx1"/>
                          </a:solidFill>
                          <a:latin typeface="Arial Cyr"/>
                        </a:rPr>
                        <a:t>2024г</a:t>
                      </a:r>
                      <a:endParaRPr lang="ru-RU" sz="1000" b="1"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Касторное</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3 396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2</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Новокасторное</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1 529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3</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Олымский</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2 200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4</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solidFill>
                            <a:schemeClr val="tx1"/>
                          </a:solidFill>
                          <a:latin typeface="Arial Cyr"/>
                        </a:rPr>
                        <a:t>Алексеевский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5</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solidFill>
                            <a:schemeClr val="tx1"/>
                          </a:solidFill>
                          <a:latin typeface="Arial Cyr"/>
                        </a:rPr>
                        <a:t>Андреевский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6</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Верхнеграйворонский</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7</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solidFill>
                            <a:schemeClr val="tx1"/>
                          </a:solidFill>
                          <a:latin typeface="Arial Cyr"/>
                        </a:rPr>
                        <a:t>Егорьевский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8</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Жерновецкий</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dirty="0">
                          <a:latin typeface="Arial Cyr"/>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9</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solidFill>
                            <a:schemeClr val="tx1"/>
                          </a:solidFill>
                          <a:latin typeface="Arial Cyr"/>
                        </a:rPr>
                        <a:t>Котовский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10</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Краснодолинский</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11</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solidFill>
                            <a:schemeClr val="tx1"/>
                          </a:solidFill>
                          <a:latin typeface="Arial Cyr"/>
                        </a:rPr>
                        <a:t>Краснознаменский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12</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err="1">
                          <a:solidFill>
                            <a:schemeClr val="tx1"/>
                          </a:solidFill>
                          <a:latin typeface="Arial Cyr"/>
                        </a:rPr>
                        <a:t>Лачиновский</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13</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dirty="0">
                          <a:solidFill>
                            <a:schemeClr val="tx1"/>
                          </a:solidFill>
                          <a:latin typeface="Arial Cyr"/>
                        </a:rPr>
                        <a:t>Ленинский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14</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a:solidFill>
                            <a:schemeClr val="tx1"/>
                          </a:solidFill>
                          <a:latin typeface="Arial Cyr"/>
                        </a:rPr>
                        <a:t>Ореховский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15</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a:solidFill>
                            <a:schemeClr val="tx1"/>
                          </a:solidFill>
                          <a:latin typeface="Arial Cyr"/>
                        </a:rPr>
                        <a:t>Семеновский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r>
                        <a:rPr lang="ru-RU" sz="1000" b="0" i="0" u="none" strike="noStrike" dirty="0" smtClean="0">
                          <a:solidFill>
                            <a:schemeClr val="tx1"/>
                          </a:solidFill>
                          <a:latin typeface="Arial Cyr"/>
                        </a:rPr>
                        <a:t>16</a:t>
                      </a:r>
                      <a:endParaRPr lang="ru-RU" sz="1000" b="0"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a:solidFill>
                            <a:schemeClr val="tx1"/>
                          </a:solidFill>
                          <a:latin typeface="Arial Cyr"/>
                        </a:rPr>
                        <a:t>Успенский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0" i="0" u="none" strike="noStrike">
                          <a:latin typeface="Arial Cyr"/>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61925">
                <a:tc>
                  <a:txBody>
                    <a:bodyPr/>
                    <a:lstStyle/>
                    <a:p>
                      <a:pPr algn="ctr" fontAlgn="b"/>
                      <a:endParaRPr lang="ru-RU" sz="1000" b="1" i="0" u="none" strike="noStrike" dirty="0">
                        <a:solidFill>
                          <a:schemeClr val="tx1"/>
                        </a:solidFill>
                        <a:latin typeface="Arial Cy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1" i="0" u="none" strike="noStrike" dirty="0">
                          <a:solidFill>
                            <a:schemeClr val="tx1"/>
                          </a:solidFill>
                          <a:latin typeface="Arial Cyr"/>
                        </a:rPr>
                        <a:t>ИТОГО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ru-RU" sz="1000" b="1" i="0" u="none" strike="noStrike" dirty="0">
                          <a:latin typeface="Arial Cyr"/>
                        </a:rPr>
                        <a:t>13 736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Скругленный прямоугольник 6"/>
          <p:cNvSpPr/>
          <p:nvPr/>
        </p:nvSpPr>
        <p:spPr>
          <a:xfrm>
            <a:off x="357158" y="1142984"/>
            <a:ext cx="8143932"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В </a:t>
            </a:r>
            <a:r>
              <a:rPr lang="ru-RU" sz="1200" dirty="0" err="1" smtClean="0">
                <a:solidFill>
                  <a:schemeClr val="tx1"/>
                </a:solidFill>
                <a:latin typeface="Times New Roman" pitchFamily="18" charset="0"/>
                <a:cs typeface="Times New Roman" pitchFamily="18" charset="0"/>
              </a:rPr>
              <a:t>Касторенском</a:t>
            </a:r>
            <a:r>
              <a:rPr lang="ru-RU" sz="1200" dirty="0" smtClean="0">
                <a:solidFill>
                  <a:schemeClr val="tx1"/>
                </a:solidFill>
                <a:latin typeface="Times New Roman" pitchFamily="18" charset="0"/>
                <a:cs typeface="Times New Roman" pitchFamily="18" charset="0"/>
              </a:rPr>
              <a:t> районе </a:t>
            </a:r>
            <a:r>
              <a:rPr lang="ru-RU" sz="1200" dirty="0" smtClean="0">
                <a:solidFill>
                  <a:schemeClr val="tx1"/>
                </a:solidFill>
                <a:latin typeface="Times New Roman" pitchFamily="18" charset="0"/>
                <a:ea typeface="Times New Roman" pitchFamily="18" charset="0"/>
                <a:cs typeface="Times New Roman" pitchFamily="18" charset="0"/>
              </a:rPr>
              <a:t>16 муниципальных образований, в том числе 3 городских и 13 сельских поселений.</a:t>
            </a:r>
            <a:endParaRPr lang="ru-RU" dirty="0">
              <a:solidFill>
                <a:schemeClr val="tx1"/>
              </a:solidFill>
            </a:endParaRPr>
          </a:p>
        </p:txBody>
      </p:sp>
      <p:graphicFrame>
        <p:nvGraphicFramePr>
          <p:cNvPr id="8" name="Диаграмма 7"/>
          <p:cNvGraphicFramePr/>
          <p:nvPr/>
        </p:nvGraphicFramePr>
        <p:xfrm>
          <a:off x="4214810" y="2357430"/>
          <a:ext cx="4500594" cy="2928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Click="0" advTm="3000">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6"/>
          <p:cNvSpPr txBox="1">
            <a:spLocks/>
          </p:cNvSpPr>
          <p:nvPr/>
        </p:nvSpPr>
        <p:spPr>
          <a:xfrm>
            <a:off x="0" y="3857628"/>
            <a:ext cx="9144000" cy="1143008"/>
          </a:xfrm>
          <a:prstGeom prst="rect">
            <a:avLst/>
          </a:prstGeom>
        </p:spPr>
        <p:txBody>
          <a:bodyPr vert="horz" anchor="ctr">
            <a:no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ru-RU" sz="1100" b="0" i="0" u="none" strike="noStrike" kern="1200" cap="none" spc="0" normalizeH="0" baseline="0" noProof="0" dirty="0" smtClean="0">
              <a:ln>
                <a:noFill/>
              </a:ln>
              <a:solidFill>
                <a:schemeClr val="tx1"/>
              </a:solidFill>
              <a:effectLst/>
              <a:uLnTx/>
              <a:uFillTx/>
              <a:latin typeface="+mn-lt"/>
              <a:ea typeface="+mn-ea"/>
              <a:cs typeface="+mn-cs"/>
            </a:endParaRPr>
          </a:p>
          <a:p>
            <a:r>
              <a:rPr lang="ru-RU" sz="1100" dirty="0" smtClean="0"/>
              <a:t>Учет и регистрация муниципальных долговых обязательств осуществляются в муниципальной долговой книге.</a:t>
            </a:r>
          </a:p>
          <a:p>
            <a:r>
              <a:rPr lang="ru-RU" sz="1100" dirty="0" smtClean="0"/>
              <a:t>  </a:t>
            </a:r>
          </a:p>
          <a:p>
            <a:r>
              <a:rPr lang="ru-RU" sz="1100" dirty="0" smtClean="0"/>
              <a:t>В муниципальную долговую книгу вносятся сведения об объеме долговых обязательств по видам этих обязательств, о дате их возникновения и исполнения полностью или частично, формах обеспечения обязательств. </a:t>
            </a:r>
          </a:p>
          <a:p>
            <a:r>
              <a:rPr lang="ru-RU" sz="1100" dirty="0" smtClean="0"/>
              <a:t>  </a:t>
            </a:r>
          </a:p>
          <a:p>
            <a:r>
              <a:rPr lang="ru-RU" sz="1100" dirty="0" smtClean="0"/>
              <a:t>В муниципальной долговой книге так же учитывается информация о просроченной задолженности по исполнению долговых обязательств.</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ru-RU" sz="11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mn-lt"/>
                <a:ea typeface="+mn-ea"/>
                <a:cs typeface="+mn-cs"/>
              </a:rPr>
              <a:t>         </a:t>
            </a:r>
            <a:endParaRPr kumimoji="0" lang="ru-RU" sz="11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Содержимое 7"/>
          <p:cNvGraphicFramePr>
            <a:graphicFrameLocks/>
          </p:cNvGraphicFramePr>
          <p:nvPr/>
        </p:nvGraphicFramePr>
        <p:xfrm>
          <a:off x="1357290" y="214290"/>
          <a:ext cx="6500858" cy="21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Схема 17"/>
          <p:cNvGraphicFramePr/>
          <p:nvPr/>
        </p:nvGraphicFramePr>
        <p:xfrm>
          <a:off x="0" y="1785926"/>
          <a:ext cx="9001188" cy="15716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Схема 9"/>
          <p:cNvGraphicFramePr/>
          <p:nvPr/>
        </p:nvGraphicFramePr>
        <p:xfrm>
          <a:off x="0" y="857232"/>
          <a:ext cx="9144000" cy="5715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Таблица 10"/>
          <p:cNvGraphicFramePr>
            <a:graphicFrameLocks noGrp="1"/>
          </p:cNvGraphicFramePr>
          <p:nvPr/>
        </p:nvGraphicFramePr>
        <p:xfrm>
          <a:off x="2643174" y="5429264"/>
          <a:ext cx="3619500" cy="748665"/>
        </p:xfrm>
        <a:graphic>
          <a:graphicData uri="http://schemas.openxmlformats.org/drawingml/2006/table">
            <a:tbl>
              <a:tblPr/>
              <a:tblGrid>
                <a:gridCol w="1714500"/>
                <a:gridCol w="1905000"/>
              </a:tblGrid>
              <a:tr h="276225">
                <a:tc>
                  <a:txBody>
                    <a:bodyPr/>
                    <a:lstStyle/>
                    <a:p>
                      <a:pPr algn="ctr">
                        <a:spcAft>
                          <a:spcPts val="0"/>
                        </a:spcAft>
                        <a:tabLst>
                          <a:tab pos="4851400" algn="l"/>
                        </a:tabLst>
                      </a:pPr>
                      <a:endParaRPr lang="ru-RU" sz="1200" dirty="0">
                        <a:latin typeface="Times New Roman"/>
                        <a:ea typeface="Times New Roman"/>
                        <a:cs typeface="Times New Roman"/>
                      </a:endParaRPr>
                    </a:p>
                    <a:p>
                      <a:pPr algn="ctr">
                        <a:spcAft>
                          <a:spcPts val="0"/>
                        </a:spcAft>
                        <a:tabLst>
                          <a:tab pos="4851400" algn="l"/>
                        </a:tabLst>
                      </a:pPr>
                      <a:r>
                        <a:rPr lang="ru-RU" sz="1200" b="1" dirty="0">
                          <a:latin typeface="Verdana"/>
                          <a:ea typeface="Times New Roman"/>
                          <a:cs typeface="Times New Roman"/>
                        </a:rPr>
                        <a:t>На </a:t>
                      </a:r>
                      <a:endParaRPr lang="ru-RU" sz="1200" dirty="0">
                        <a:latin typeface="Times New Roman"/>
                        <a:ea typeface="Times New Roman"/>
                        <a:cs typeface="Times New Roman"/>
                      </a:endParaRPr>
                    </a:p>
                    <a:p>
                      <a:pPr algn="ctr">
                        <a:spcAft>
                          <a:spcPts val="0"/>
                        </a:spcAft>
                        <a:tabLst>
                          <a:tab pos="4851400" algn="l"/>
                        </a:tabLst>
                      </a:pPr>
                      <a:r>
                        <a:rPr lang="ru-RU" sz="1200" b="1" dirty="0" smtClean="0">
                          <a:latin typeface="Verdana"/>
                          <a:ea typeface="Times New Roman"/>
                          <a:cs typeface="Times New Roman"/>
                        </a:rPr>
                        <a:t>01.01.2024</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851400" algn="l"/>
                        </a:tabLst>
                      </a:pPr>
                      <a:endParaRPr lang="ru-RU" sz="1200" dirty="0">
                        <a:latin typeface="Times New Roman"/>
                        <a:ea typeface="Times New Roman"/>
                        <a:cs typeface="Times New Roman"/>
                      </a:endParaRPr>
                    </a:p>
                    <a:p>
                      <a:pPr algn="ctr">
                        <a:spcAft>
                          <a:spcPts val="0"/>
                        </a:spcAft>
                        <a:tabLst>
                          <a:tab pos="4851400" algn="l"/>
                        </a:tabLst>
                      </a:pPr>
                      <a:r>
                        <a:rPr lang="ru-RU" sz="1200" b="1" dirty="0">
                          <a:latin typeface="Verdana"/>
                          <a:ea typeface="Times New Roman"/>
                          <a:cs typeface="Times New Roman"/>
                        </a:rPr>
                        <a:t>На</a:t>
                      </a:r>
                      <a:endParaRPr lang="ru-RU" sz="1200" dirty="0">
                        <a:latin typeface="Times New Roman"/>
                        <a:ea typeface="Times New Roman"/>
                        <a:cs typeface="Times New Roman"/>
                      </a:endParaRPr>
                    </a:p>
                    <a:p>
                      <a:pPr algn="ctr">
                        <a:spcAft>
                          <a:spcPts val="0"/>
                        </a:spcAft>
                        <a:tabLst>
                          <a:tab pos="4851400" algn="l"/>
                        </a:tabLst>
                      </a:pPr>
                      <a:r>
                        <a:rPr lang="ru-RU" sz="1200" b="1" dirty="0" smtClean="0">
                          <a:latin typeface="Verdana"/>
                          <a:ea typeface="Times New Roman"/>
                          <a:cs typeface="Times New Roman"/>
                        </a:rPr>
                        <a:t>01.01.2025</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tabLst>
                          <a:tab pos="4851400" algn="l"/>
                        </a:tabLst>
                      </a:pPr>
                      <a:r>
                        <a:rPr lang="ru-RU" sz="1200" dirty="0" smtClean="0">
                          <a:solidFill>
                            <a:schemeClr val="tx1"/>
                          </a:solidFill>
                          <a:latin typeface="Verdana"/>
                          <a:ea typeface="Times New Roman"/>
                          <a:cs typeface="Times New Roman"/>
                        </a:rPr>
                        <a:t>0</a:t>
                      </a:r>
                      <a:endParaRPr lang="ru-RU" sz="1200" dirty="0">
                        <a:solidFill>
                          <a:schemeClr val="tx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tabLst>
                          <a:tab pos="4851400" algn="l"/>
                        </a:tabLst>
                      </a:pPr>
                      <a:r>
                        <a:rPr lang="ru-RU" sz="1200" b="0" dirty="0" smtClean="0">
                          <a:solidFill>
                            <a:schemeClr val="tx1"/>
                          </a:solidFill>
                          <a:latin typeface="Verdana"/>
                          <a:ea typeface="Times New Roman"/>
                          <a:cs typeface="Times New Roman"/>
                        </a:rPr>
                        <a:t>0</a:t>
                      </a:r>
                      <a:endParaRPr lang="ru-RU" sz="1200" b="0" dirty="0">
                        <a:solidFill>
                          <a:schemeClr val="tx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ransition advClick="0" advTm="4000">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Содержимое 8"/>
          <p:cNvSpPr>
            <a:spLocks noGrp="1"/>
          </p:cNvSpPr>
          <p:nvPr>
            <p:ph sz="half" idx="1"/>
          </p:nvPr>
        </p:nvSpPr>
        <p:spPr>
          <a:xfrm>
            <a:off x="642910" y="285728"/>
            <a:ext cx="8358246" cy="357190"/>
          </a:xfrm>
        </p:spPr>
        <p:txBody>
          <a:bodyPr>
            <a:noAutofit/>
          </a:bodyPr>
          <a:lstStyle/>
          <a:p>
            <a:pPr algn="ctr">
              <a:buNone/>
            </a:pPr>
            <a:r>
              <a:rPr lang="ru-RU" sz="1400" dirty="0" smtClean="0">
                <a:latin typeface="Times New Roman" pitchFamily="18" charset="0"/>
                <a:cs typeface="Times New Roman" pitchFamily="18" charset="0"/>
              </a:rPr>
              <a:t>Штатная  численность муниципальных служащих  в 2025 году составляет  51 человек</a:t>
            </a:r>
            <a:endParaRPr lang="ru-RU" sz="1400" dirty="0">
              <a:latin typeface="Times New Roman" pitchFamily="18" charset="0"/>
              <a:cs typeface="Times New Roman" pitchFamily="18" charset="0"/>
            </a:endParaRPr>
          </a:p>
        </p:txBody>
      </p:sp>
      <p:sp>
        <p:nvSpPr>
          <p:cNvPr id="15" name="Содержимое 8"/>
          <p:cNvSpPr>
            <a:spLocks noGrp="1"/>
          </p:cNvSpPr>
          <p:nvPr>
            <p:ph sz="half" idx="2"/>
          </p:nvPr>
        </p:nvSpPr>
        <p:spPr>
          <a:xfrm>
            <a:off x="857224" y="1285860"/>
            <a:ext cx="3857620" cy="357190"/>
          </a:xfrm>
        </p:spPr>
        <p:txBody>
          <a:bodyPr>
            <a:noAutofit/>
          </a:bodyPr>
          <a:lstStyle/>
          <a:p>
            <a:pPr algn="ctr">
              <a:buNone/>
            </a:pPr>
            <a:r>
              <a:rPr lang="ru-RU" sz="1100" dirty="0" smtClean="0">
                <a:latin typeface="Times New Roman" pitchFamily="18" charset="0"/>
                <a:cs typeface="Times New Roman" pitchFamily="18" charset="0"/>
              </a:rPr>
              <a:t>Расходы на оплату труда муниципальных служащих </a:t>
            </a:r>
            <a:endParaRPr lang="ru-RU" sz="1100" dirty="0">
              <a:latin typeface="Times New Roman" pitchFamily="18" charset="0"/>
              <a:cs typeface="Times New Roman" pitchFamily="18" charset="0"/>
            </a:endParaRPr>
          </a:p>
        </p:txBody>
      </p:sp>
      <p:sp>
        <p:nvSpPr>
          <p:cNvPr id="11" name="Содержимое 8"/>
          <p:cNvSpPr>
            <a:spLocks noGrp="1"/>
          </p:cNvSpPr>
          <p:nvPr>
            <p:ph sz="half" idx="4294967295"/>
          </p:nvPr>
        </p:nvSpPr>
        <p:spPr>
          <a:xfrm>
            <a:off x="5143500" y="1285860"/>
            <a:ext cx="4000500" cy="357188"/>
          </a:xfrm>
        </p:spPr>
        <p:txBody>
          <a:bodyPr>
            <a:noAutofit/>
          </a:bodyPr>
          <a:lstStyle/>
          <a:p>
            <a:pPr algn="ctr">
              <a:buNone/>
            </a:pPr>
            <a:r>
              <a:rPr lang="ru-RU" sz="1100" dirty="0" smtClean="0">
                <a:latin typeface="Times New Roman" pitchFamily="18" charset="0"/>
                <a:cs typeface="Times New Roman" pitchFamily="18" charset="0"/>
              </a:rPr>
              <a:t>Из них за счет средств местного бюджета</a:t>
            </a:r>
            <a:endParaRPr lang="ru-RU" sz="1100" dirty="0">
              <a:latin typeface="Times New Roman" pitchFamily="18" charset="0"/>
              <a:cs typeface="Times New Roman" pitchFamily="18" charset="0"/>
            </a:endParaRPr>
          </a:p>
        </p:txBody>
      </p:sp>
      <p:sp>
        <p:nvSpPr>
          <p:cNvPr id="12" name="Содержимое 8"/>
          <p:cNvSpPr>
            <a:spLocks noGrp="1"/>
          </p:cNvSpPr>
          <p:nvPr>
            <p:ph sz="half" idx="4294967295"/>
          </p:nvPr>
        </p:nvSpPr>
        <p:spPr>
          <a:xfrm>
            <a:off x="3143240" y="4286256"/>
            <a:ext cx="3571875" cy="357187"/>
          </a:xfrm>
        </p:spPr>
        <p:txBody>
          <a:bodyPr>
            <a:noAutofit/>
          </a:bodyPr>
          <a:lstStyle/>
          <a:p>
            <a:pPr algn="ctr">
              <a:buNone/>
            </a:pPr>
            <a:r>
              <a:rPr lang="ru-RU" sz="1100" dirty="0" smtClean="0">
                <a:latin typeface="Times New Roman" pitchFamily="18" charset="0"/>
                <a:cs typeface="Times New Roman" pitchFamily="18" charset="0"/>
              </a:rPr>
              <a:t>Средняя заработная плата муниципальных служащих</a:t>
            </a:r>
            <a:endParaRPr lang="ru-RU" sz="1100" dirty="0">
              <a:latin typeface="Times New Roman" pitchFamily="18" charset="0"/>
              <a:cs typeface="Times New Roman" pitchFamily="18" charset="0"/>
            </a:endParaRPr>
          </a:p>
        </p:txBody>
      </p:sp>
      <p:graphicFrame>
        <p:nvGraphicFramePr>
          <p:cNvPr id="14" name="Диаграмма 13"/>
          <p:cNvGraphicFramePr/>
          <p:nvPr/>
        </p:nvGraphicFramePr>
        <p:xfrm>
          <a:off x="0" y="1000108"/>
          <a:ext cx="5215006" cy="3000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nvGraphicFramePr>
        <p:xfrm>
          <a:off x="4714876" y="1428736"/>
          <a:ext cx="4429124" cy="250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1643042" y="4357694"/>
          <a:ext cx="5786478" cy="2285992"/>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142844" y="0"/>
            <a:ext cx="9001156" cy="369332"/>
          </a:xfrm>
          <a:prstGeom prst="rect">
            <a:avLst/>
          </a:prstGeom>
        </p:spPr>
        <p:txBody>
          <a:bodyPr wrap="square">
            <a:spAutoFit/>
          </a:bodyPr>
          <a:lstStyle/>
          <a:p>
            <a:pPr algn="ctr"/>
            <a:r>
              <a:rPr lang="ru-RU" b="1" dirty="0" smtClean="0">
                <a:latin typeface="Times New Roman" pitchFamily="18" charset="0"/>
                <a:cs typeface="Times New Roman" pitchFamily="18" charset="0"/>
              </a:rPr>
              <a:t>Какова численность муниципальных служащих в муниципальном образовании?</a:t>
            </a:r>
            <a:endParaRPr lang="ru-RU" b="1" dirty="0">
              <a:latin typeface="Times New Roman" pitchFamily="18" charset="0"/>
              <a:cs typeface="Times New Roman" pitchFamily="18" charset="0"/>
            </a:endParaRPr>
          </a:p>
        </p:txBody>
      </p:sp>
      <p:sp>
        <p:nvSpPr>
          <p:cNvPr id="16" name="Содержимое 8"/>
          <p:cNvSpPr txBox="1">
            <a:spLocks/>
          </p:cNvSpPr>
          <p:nvPr/>
        </p:nvSpPr>
        <p:spPr>
          <a:xfrm>
            <a:off x="0" y="642918"/>
            <a:ext cx="9144000" cy="5715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Какую долю в расходах</a:t>
            </a:r>
            <a:r>
              <a:rPr kumimoji="0" lang="ru-RU"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местного бюджета занимают расходы на оплату труда муниципальных служащих?</a:t>
            </a:r>
            <a:endParaRPr kumimoji="0" lang="ru-RU"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7" name="Содержимое 8"/>
          <p:cNvSpPr txBox="1">
            <a:spLocks/>
          </p:cNvSpPr>
          <p:nvPr/>
        </p:nvSpPr>
        <p:spPr>
          <a:xfrm>
            <a:off x="0" y="3857628"/>
            <a:ext cx="9144000" cy="35719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Сколько расходов в среднем приходится на одного</a:t>
            </a:r>
            <a:r>
              <a:rPr kumimoji="0" lang="ru-RU"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муниципального служащего?</a:t>
            </a:r>
            <a:endParaRPr kumimoji="0" lang="ru-RU"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advClick="0" advTm="4000">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0" y="0"/>
            <a:ext cx="9144000"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Рейтинг муниципальных образований Курской области по качеству управления муниципальными финансами</a:t>
            </a:r>
            <a:endParaRPr lang="ru-RU" sz="1200" dirty="0">
              <a:latin typeface="Times New Roman" pitchFamily="18" charset="0"/>
              <a:cs typeface="Times New Roman" pitchFamily="18" charset="0"/>
            </a:endParaRPr>
          </a:p>
        </p:txBody>
      </p:sp>
      <p:sp>
        <p:nvSpPr>
          <p:cNvPr id="1025" name="Rectangle 1"/>
          <p:cNvSpPr>
            <a:spLocks noChangeArrowheads="1"/>
          </p:cNvSpPr>
          <p:nvPr/>
        </p:nvSpPr>
        <p:spPr bwMode="auto">
          <a:xfrm>
            <a:off x="2285984" y="214290"/>
            <a:ext cx="528638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i="1" dirty="0" smtClean="0">
                <a:latin typeface="Times New Roman" pitchFamily="18" charset="0"/>
                <a:ea typeface="Times New Roman" pitchFamily="18" charset="0"/>
                <a:cs typeface="Times New Roman" pitchFamily="18" charset="0"/>
              </a:rPr>
              <a:t>(п</a:t>
            </a:r>
            <a:r>
              <a:rPr kumimoji="0" lang="ru-RU" sz="9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остановление </a:t>
            </a:r>
            <a:r>
              <a:rPr lang="ru-RU" sz="900" b="1" i="1" dirty="0" smtClean="0">
                <a:latin typeface="Times New Roman" pitchFamily="18" charset="0"/>
                <a:ea typeface="Times New Roman" pitchFamily="18" charset="0"/>
                <a:cs typeface="Times New Roman" pitchFamily="18" charset="0"/>
              </a:rPr>
              <a:t>Администрации Курской области от 14 октября 2011 г. N 498-па)</a:t>
            </a:r>
            <a:endParaRPr lang="ru-RU" sz="900" i="1" dirty="0" smtClean="0">
              <a:latin typeface="Times New Roman" pitchFamily="18" charset="0"/>
              <a:cs typeface="Times New Roman" pitchFamily="18" charset="0"/>
            </a:endParaRPr>
          </a:p>
          <a:p>
            <a:pPr algn="ctr" eaLnBrk="0" fontAlgn="base" hangingPunct="0">
              <a:spcBef>
                <a:spcPct val="0"/>
              </a:spcBef>
              <a:spcAft>
                <a:spcPct val="0"/>
              </a:spcAft>
            </a:pPr>
            <a:endParaRPr lang="ru-RU" sz="9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5" name="Таблица 14"/>
          <p:cNvGraphicFramePr>
            <a:graphicFrameLocks noGrp="1"/>
          </p:cNvGraphicFramePr>
          <p:nvPr/>
        </p:nvGraphicFramePr>
        <p:xfrm>
          <a:off x="142844" y="714356"/>
          <a:ext cx="4429125" cy="2852920"/>
        </p:xfrm>
        <a:graphic>
          <a:graphicData uri="http://schemas.openxmlformats.org/drawingml/2006/table">
            <a:tbl>
              <a:tblPr/>
              <a:tblGrid>
                <a:gridCol w="1101406"/>
                <a:gridCol w="1098047"/>
                <a:gridCol w="1114836"/>
                <a:gridCol w="1114836"/>
              </a:tblGrid>
              <a:tr h="452389">
                <a:tc rowSpan="2">
                  <a:txBody>
                    <a:bodyPr/>
                    <a:lstStyle/>
                    <a:p>
                      <a:pPr algn="ctr" fontAlgn="ctr"/>
                      <a:r>
                        <a:rPr lang="ru-RU" sz="1200" b="1" i="0" u="none" strike="noStrike" dirty="0">
                          <a:solidFill>
                            <a:schemeClr val="tx1"/>
                          </a:solidFill>
                          <a:latin typeface="Times New Roman"/>
                        </a:rPr>
                        <a:t>Суммарная оценка</a:t>
                      </a: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ru-RU" sz="1000" b="1" i="0" u="none" strike="noStrike" dirty="0">
                          <a:solidFill>
                            <a:schemeClr val="tx1"/>
                          </a:solidFill>
                          <a:latin typeface="Times New Roman"/>
                        </a:rPr>
                        <a:t>Муниципальные образования Курской области, комплексная Оценка качества управления муниципальными финансами которых соответствует:  </a:t>
                      </a: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600616">
                <a:tc vMerge="1">
                  <a:txBody>
                    <a:bodyPr/>
                    <a:lstStyle/>
                    <a:p>
                      <a:endParaRPr lang="ru-RU"/>
                    </a:p>
                  </a:txBody>
                  <a:tcPr/>
                </a:tc>
                <a:tc>
                  <a:txBody>
                    <a:bodyPr/>
                    <a:lstStyle/>
                    <a:p>
                      <a:pPr algn="ctr" fontAlgn="ctr"/>
                      <a:r>
                        <a:rPr lang="ru-RU" sz="1000" b="1" i="0" u="none" strike="noStrike" dirty="0">
                          <a:solidFill>
                            <a:schemeClr val="tx1"/>
                          </a:solidFill>
                          <a:latin typeface="Times New Roman"/>
                        </a:rPr>
                        <a:t>I степени качества </a:t>
                      </a:r>
                      <a:r>
                        <a:rPr lang="ru-RU" sz="1000" b="0" i="0" u="none" strike="noStrike" dirty="0">
                          <a:solidFill>
                            <a:schemeClr val="tx1"/>
                          </a:solidFill>
                          <a:latin typeface="Times New Roman"/>
                        </a:rPr>
                        <a:t>                 (77  муниципальных образований)</a:t>
                      </a:r>
                      <a:endParaRPr lang="ru-RU" sz="1000" b="1" i="0" u="none" strike="noStrike" dirty="0">
                        <a:solidFill>
                          <a:schemeClr val="tx1"/>
                        </a:solidFill>
                        <a:latin typeface="Times New Roman"/>
                      </a:endParaRP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chemeClr val="tx1"/>
                          </a:solidFill>
                          <a:latin typeface="Times New Roman"/>
                        </a:rPr>
                        <a:t>II степени качества </a:t>
                      </a:r>
                      <a:r>
                        <a:rPr lang="ru-RU" sz="1000" b="0" i="0" u="none" strike="noStrike" dirty="0">
                          <a:solidFill>
                            <a:schemeClr val="tx1"/>
                          </a:solidFill>
                          <a:latin typeface="Times New Roman"/>
                        </a:rPr>
                        <a:t>                   (227 муниципальных образований)   </a:t>
                      </a:r>
                      <a:endParaRPr lang="ru-RU" sz="1000" b="1" i="0" u="none" strike="noStrike" dirty="0">
                        <a:solidFill>
                          <a:schemeClr val="tx1"/>
                        </a:solidFill>
                        <a:latin typeface="Times New Roman"/>
                      </a:endParaRP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1" i="0" u="none" strike="noStrike">
                          <a:solidFill>
                            <a:schemeClr val="tx1"/>
                          </a:solidFill>
                          <a:latin typeface="Times New Roman"/>
                        </a:rPr>
                        <a:t>III степени качества </a:t>
                      </a:r>
                      <a:r>
                        <a:rPr lang="ru-RU" sz="1000" b="0" i="0" u="none" strike="noStrike">
                          <a:solidFill>
                            <a:schemeClr val="tx1"/>
                          </a:solidFill>
                          <a:latin typeface="Times New Roman"/>
                        </a:rPr>
                        <a:t>                  (43 муниципальных образований)</a:t>
                      </a:r>
                      <a:endParaRPr lang="ru-RU" sz="1000" b="1" i="0" u="none" strike="noStrike">
                        <a:solidFill>
                          <a:schemeClr val="tx1"/>
                        </a:solidFill>
                        <a:latin typeface="Times New Roman"/>
                      </a:endParaRP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r>
                        <a:rPr lang="ru-RU" sz="1200" b="1" i="0" u="none" strike="noStrike">
                          <a:solidFill>
                            <a:schemeClr val="tx1"/>
                          </a:solidFill>
                          <a:latin typeface="Times New Roman"/>
                        </a:rPr>
                        <a:t>174</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ru-RU" sz="900" b="0" i="0" u="none" strike="noStrike">
                          <a:solidFill>
                            <a:schemeClr val="tx1"/>
                          </a:solidFill>
                          <a:latin typeface="Times New Roman"/>
                        </a:rPr>
                        <a:t>Касторенский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r>
              <a:tr h="185580">
                <a:tc>
                  <a:txBody>
                    <a:bodyPr/>
                    <a:lstStyle/>
                    <a:p>
                      <a:pPr algn="ctr" fontAlgn="b"/>
                      <a:r>
                        <a:rPr lang="ru-RU" sz="1200" b="1" i="0" u="none" strike="noStrike">
                          <a:solidFill>
                            <a:schemeClr val="tx1"/>
                          </a:solidFill>
                          <a:latin typeface="Times New Roman"/>
                        </a:rPr>
                        <a:t>173</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a:solidFill>
                            <a:schemeClr val="tx1"/>
                          </a:solidFill>
                          <a:latin typeface="Times New Roman"/>
                        </a:rPr>
                        <a:t>Фатежский</a:t>
                      </a:r>
                      <a:r>
                        <a:rPr lang="ru-RU" sz="900" b="0" i="0" u="none" strike="noStrike" dirty="0">
                          <a:solidFill>
                            <a:schemeClr val="tx1"/>
                          </a:solidFill>
                          <a:latin typeface="Times New Roman"/>
                        </a:rPr>
                        <a:t>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r>
                        <a:rPr lang="ru-RU" sz="1200" b="1" i="0" u="none" strike="noStrike">
                          <a:solidFill>
                            <a:schemeClr val="tx1"/>
                          </a:solidFill>
                          <a:latin typeface="Times New Roman"/>
                        </a:rPr>
                        <a:t>169</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a:solidFill>
                            <a:schemeClr val="tx1"/>
                          </a:solidFill>
                          <a:latin typeface="Times New Roman"/>
                        </a:rPr>
                        <a:t>Железногорский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r>
                        <a:rPr lang="ru-RU" sz="1200" b="1" i="0" u="none" strike="noStrike">
                          <a:solidFill>
                            <a:schemeClr val="tx1"/>
                          </a:solidFill>
                          <a:latin typeface="Times New Roman"/>
                        </a:rPr>
                        <a:t>169</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a:solidFill>
                            <a:schemeClr val="tx1"/>
                          </a:solidFill>
                          <a:latin typeface="Times New Roman"/>
                        </a:rPr>
                        <a:t>Рыльский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r>
                        <a:rPr lang="ru-RU" sz="1200" b="1" i="0" u="none" strike="noStrike">
                          <a:solidFill>
                            <a:schemeClr val="tx1"/>
                          </a:solidFill>
                          <a:latin typeface="Times New Roman"/>
                        </a:rPr>
                        <a:t>165</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a:solidFill>
                            <a:schemeClr val="tx1"/>
                          </a:solidFill>
                          <a:latin typeface="Times New Roman"/>
                        </a:rPr>
                        <a:t>Большесолдатский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r>
                        <a:rPr lang="ru-RU" sz="1200" b="1" i="0" u="none" strike="noStrike">
                          <a:solidFill>
                            <a:schemeClr val="tx1"/>
                          </a:solidFill>
                          <a:latin typeface="Times New Roman"/>
                        </a:rPr>
                        <a:t>164</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000" b="0" i="0" u="none" strike="noStrike">
                          <a:solidFill>
                            <a:schemeClr val="tx1"/>
                          </a:solidFill>
                          <a:latin typeface="Times New Roman"/>
                        </a:rPr>
                        <a:t>Беловский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r>
                        <a:rPr lang="ru-RU" sz="1200" b="1" i="0" u="none" strike="noStrike">
                          <a:solidFill>
                            <a:schemeClr val="tx1"/>
                          </a:solidFill>
                          <a:latin typeface="Times New Roman"/>
                        </a:rPr>
                        <a:t>164</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a:solidFill>
                            <a:schemeClr val="tx1"/>
                          </a:solidFill>
                          <a:latin typeface="Times New Roman"/>
                        </a:rPr>
                        <a:t>Щигровский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5580">
                <a:tc>
                  <a:txBody>
                    <a:bodyPr/>
                    <a:lstStyle/>
                    <a:p>
                      <a:pPr algn="ctr" fontAlgn="b"/>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smtClean="0">
                          <a:solidFill>
                            <a:schemeClr val="tx1"/>
                          </a:solidFill>
                          <a:latin typeface="Times New Roman"/>
                        </a:rPr>
                        <a:t>…</a:t>
                      </a:r>
                      <a:endParaRPr lang="ru-RU" sz="900" b="0"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0" name="Таблица 9"/>
          <p:cNvGraphicFramePr>
            <a:graphicFrameLocks noGrp="1"/>
          </p:cNvGraphicFramePr>
          <p:nvPr/>
        </p:nvGraphicFramePr>
        <p:xfrm>
          <a:off x="4714876" y="714356"/>
          <a:ext cx="4286246" cy="2857521"/>
        </p:xfrm>
        <a:graphic>
          <a:graphicData uri="http://schemas.openxmlformats.org/drawingml/2006/table">
            <a:tbl>
              <a:tblPr/>
              <a:tblGrid>
                <a:gridCol w="870649"/>
                <a:gridCol w="1138542"/>
                <a:gridCol w="1198182"/>
                <a:gridCol w="1078873"/>
              </a:tblGrid>
              <a:tr h="481300">
                <a:tc rowSpan="2">
                  <a:txBody>
                    <a:bodyPr/>
                    <a:lstStyle/>
                    <a:p>
                      <a:pPr algn="ctr" fontAlgn="ctr"/>
                      <a:r>
                        <a:rPr lang="ru-RU" sz="1200" b="1" i="0" u="none" strike="noStrike" dirty="0">
                          <a:solidFill>
                            <a:schemeClr val="tx1"/>
                          </a:solidFill>
                          <a:latin typeface="Times New Roman"/>
                        </a:rPr>
                        <a:t>Суммарная оценка</a:t>
                      </a: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ru-RU" sz="1000" b="1" i="0" u="none" strike="noStrike" dirty="0">
                          <a:solidFill>
                            <a:schemeClr val="tx1"/>
                          </a:solidFill>
                          <a:latin typeface="Times New Roman"/>
                        </a:rPr>
                        <a:t>Муниципальные образования Курской области, комплексная Оценка качества управления муниципальными финансами которых соответствует:  </a:t>
                      </a: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796701">
                <a:tc vMerge="1">
                  <a:txBody>
                    <a:bodyPr/>
                    <a:lstStyle/>
                    <a:p>
                      <a:endParaRPr lang="ru-RU"/>
                    </a:p>
                  </a:txBody>
                  <a:tcPr/>
                </a:tc>
                <a:tc>
                  <a:txBody>
                    <a:bodyPr/>
                    <a:lstStyle/>
                    <a:p>
                      <a:pPr algn="ctr" fontAlgn="ctr"/>
                      <a:r>
                        <a:rPr lang="ru-RU" sz="1000" b="1" i="0" u="none" strike="noStrike" dirty="0">
                          <a:solidFill>
                            <a:schemeClr val="tx1"/>
                          </a:solidFill>
                          <a:latin typeface="Times New Roman"/>
                        </a:rPr>
                        <a:t>I степени качества </a:t>
                      </a:r>
                      <a:r>
                        <a:rPr lang="ru-RU" sz="1000" b="0" i="0" u="none" strike="noStrike" dirty="0">
                          <a:solidFill>
                            <a:schemeClr val="tx1"/>
                          </a:solidFill>
                          <a:latin typeface="Times New Roman"/>
                        </a:rPr>
                        <a:t>                 (</a:t>
                      </a:r>
                      <a:r>
                        <a:rPr lang="ru-RU" sz="1000" b="0" i="0" u="none" strike="noStrike" dirty="0" smtClean="0">
                          <a:solidFill>
                            <a:schemeClr val="tx1"/>
                          </a:solidFill>
                          <a:latin typeface="Times New Roman"/>
                        </a:rPr>
                        <a:t>78  </a:t>
                      </a:r>
                      <a:r>
                        <a:rPr lang="ru-RU" sz="1000" b="0" i="0" u="none" strike="noStrike" dirty="0">
                          <a:solidFill>
                            <a:schemeClr val="tx1"/>
                          </a:solidFill>
                          <a:latin typeface="Times New Roman"/>
                        </a:rPr>
                        <a:t>муниципальных образований)</a:t>
                      </a:r>
                      <a:endParaRPr lang="ru-RU" sz="1000" b="1" i="0" u="none" strike="noStrike" dirty="0">
                        <a:solidFill>
                          <a:schemeClr val="tx1"/>
                        </a:solidFill>
                        <a:latin typeface="Times New Roman"/>
                      </a:endParaRP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chemeClr val="tx1"/>
                          </a:solidFill>
                          <a:latin typeface="Times New Roman"/>
                        </a:rPr>
                        <a:t>II степени качества </a:t>
                      </a:r>
                      <a:r>
                        <a:rPr lang="ru-RU" sz="1000" b="0" i="0" u="none" strike="noStrike" dirty="0">
                          <a:solidFill>
                            <a:schemeClr val="tx1"/>
                          </a:solidFill>
                          <a:latin typeface="Times New Roman"/>
                        </a:rPr>
                        <a:t>                   (</a:t>
                      </a:r>
                      <a:r>
                        <a:rPr lang="ru-RU" sz="1000" b="0" i="0" u="none" strike="noStrike" dirty="0" smtClean="0">
                          <a:solidFill>
                            <a:schemeClr val="tx1"/>
                          </a:solidFill>
                          <a:latin typeface="Times New Roman"/>
                        </a:rPr>
                        <a:t>214 </a:t>
                      </a:r>
                      <a:r>
                        <a:rPr lang="ru-RU" sz="1000" b="0" i="0" u="none" strike="noStrike" dirty="0">
                          <a:solidFill>
                            <a:schemeClr val="tx1"/>
                          </a:solidFill>
                          <a:latin typeface="Times New Roman"/>
                        </a:rPr>
                        <a:t>муниципальных образований)   </a:t>
                      </a:r>
                      <a:endParaRPr lang="ru-RU" sz="1000" b="1" i="0" u="none" strike="noStrike" dirty="0">
                        <a:solidFill>
                          <a:schemeClr val="tx1"/>
                        </a:solidFill>
                        <a:latin typeface="Times New Roman"/>
                      </a:endParaRP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chemeClr val="tx1"/>
                          </a:solidFill>
                          <a:latin typeface="Times New Roman"/>
                        </a:rPr>
                        <a:t>III степени качества </a:t>
                      </a:r>
                      <a:r>
                        <a:rPr lang="ru-RU" sz="1000" b="0" i="0" u="none" strike="noStrike" dirty="0">
                          <a:solidFill>
                            <a:schemeClr val="tx1"/>
                          </a:solidFill>
                          <a:latin typeface="Times New Roman"/>
                        </a:rPr>
                        <a:t>                  </a:t>
                      </a:r>
                      <a:r>
                        <a:rPr lang="ru-RU" sz="1000" b="0" i="0" u="none" strike="noStrike" dirty="0" smtClean="0">
                          <a:solidFill>
                            <a:schemeClr val="tx1"/>
                          </a:solidFill>
                          <a:latin typeface="Times New Roman"/>
                        </a:rPr>
                        <a:t>(55 </a:t>
                      </a:r>
                      <a:r>
                        <a:rPr lang="ru-RU" sz="1000" b="0" i="0" u="none" strike="noStrike" dirty="0">
                          <a:solidFill>
                            <a:schemeClr val="tx1"/>
                          </a:solidFill>
                          <a:latin typeface="Times New Roman"/>
                        </a:rPr>
                        <a:t>муниципальных образований)</a:t>
                      </a:r>
                      <a:endParaRPr lang="ru-RU" sz="1000" b="1" i="0" u="none" strike="noStrike" dirty="0">
                        <a:solidFill>
                          <a:schemeClr val="tx1"/>
                        </a:solidFill>
                        <a:latin typeface="Times New Roman"/>
                      </a:endParaRPr>
                    </a:p>
                  </a:txBody>
                  <a:tcPr marL="7924" marR="7924" marT="7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r>
                        <a:rPr lang="ru-RU" sz="1200" b="1" i="0" u="none" strike="noStrike" dirty="0" smtClean="0">
                          <a:solidFill>
                            <a:schemeClr val="tx1"/>
                          </a:solidFill>
                          <a:latin typeface="Times New Roman"/>
                        </a:rPr>
                        <a:t>184</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smtClean="0">
                          <a:solidFill>
                            <a:schemeClr val="tx1"/>
                          </a:solidFill>
                          <a:latin typeface="Times New Roman"/>
                        </a:rPr>
                        <a:t>Золотухинский</a:t>
                      </a:r>
                      <a:r>
                        <a:rPr lang="ru-RU" sz="900" b="0" i="0" u="none" strike="noStrike" dirty="0" smtClean="0">
                          <a:solidFill>
                            <a:schemeClr val="tx1"/>
                          </a:solidFill>
                          <a:latin typeface="Times New Roman"/>
                        </a:rPr>
                        <a:t> </a:t>
                      </a:r>
                      <a:r>
                        <a:rPr lang="ru-RU" sz="900" b="0" i="0" u="none" strike="noStrike" dirty="0">
                          <a:solidFill>
                            <a:schemeClr val="tx1"/>
                          </a:solidFill>
                          <a:latin typeface="Times New Roman"/>
                        </a:rPr>
                        <a:t>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r>
                        <a:rPr lang="ru-RU" sz="1200" b="1" i="0" u="none" strike="noStrike" dirty="0" smtClean="0">
                          <a:solidFill>
                            <a:schemeClr val="tx1"/>
                          </a:solidFill>
                          <a:latin typeface="Times New Roman"/>
                        </a:rPr>
                        <a:t>183</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smtClean="0">
                          <a:solidFill>
                            <a:schemeClr val="tx1"/>
                          </a:solidFill>
                          <a:latin typeface="Times New Roman"/>
                        </a:rPr>
                        <a:t>Горшеченский</a:t>
                      </a:r>
                      <a:r>
                        <a:rPr lang="ru-RU" sz="900" b="0" i="0" u="none" strike="noStrike" dirty="0" smtClean="0">
                          <a:solidFill>
                            <a:schemeClr val="tx1"/>
                          </a:solidFill>
                          <a:latin typeface="Times New Roman"/>
                        </a:rPr>
                        <a:t> </a:t>
                      </a:r>
                      <a:r>
                        <a:rPr lang="ru-RU" sz="900" b="0" i="0" u="none" strike="noStrike" dirty="0">
                          <a:solidFill>
                            <a:schemeClr val="tx1"/>
                          </a:solidFill>
                          <a:latin typeface="Times New Roman"/>
                        </a:rPr>
                        <a:t>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r>
                        <a:rPr lang="ru-RU" sz="1200" b="1" i="0" u="none" strike="noStrike" dirty="0" smtClean="0">
                          <a:solidFill>
                            <a:schemeClr val="tx1"/>
                          </a:solidFill>
                          <a:latin typeface="Times New Roman"/>
                        </a:rPr>
                        <a:t>182</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ru-RU" sz="900" b="0" i="0" u="none" strike="noStrike" dirty="0" err="1" smtClean="0">
                          <a:solidFill>
                            <a:schemeClr val="tx1"/>
                          </a:solidFill>
                          <a:latin typeface="Times New Roman"/>
                        </a:rPr>
                        <a:t>Касторенский</a:t>
                      </a:r>
                      <a:r>
                        <a:rPr lang="ru-RU" sz="900" b="0" i="0" u="none" strike="noStrike" dirty="0" smtClean="0">
                          <a:solidFill>
                            <a:schemeClr val="tx1"/>
                          </a:solidFill>
                          <a:latin typeface="Times New Roman"/>
                        </a:rPr>
                        <a:t> </a:t>
                      </a:r>
                      <a:r>
                        <a:rPr lang="ru-RU" sz="900" b="0" i="0" u="none" strike="noStrike" dirty="0">
                          <a:solidFill>
                            <a:schemeClr val="tx1"/>
                          </a:solidFill>
                          <a:latin typeface="Times New Roman"/>
                        </a:rPr>
                        <a:t>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r>
              <a:tr h="197440">
                <a:tc>
                  <a:txBody>
                    <a:bodyPr/>
                    <a:lstStyle/>
                    <a:p>
                      <a:pPr algn="ctr" fontAlgn="b"/>
                      <a:r>
                        <a:rPr lang="ru-RU" sz="1200" b="1" i="0" u="none" strike="noStrike" dirty="0" smtClean="0">
                          <a:solidFill>
                            <a:schemeClr val="tx1"/>
                          </a:solidFill>
                          <a:latin typeface="Times New Roman"/>
                        </a:rPr>
                        <a:t>180</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smtClean="0">
                          <a:solidFill>
                            <a:schemeClr val="tx1"/>
                          </a:solidFill>
                          <a:latin typeface="Times New Roman"/>
                        </a:rPr>
                        <a:t>Солнцевский</a:t>
                      </a:r>
                      <a:r>
                        <a:rPr lang="ru-RU" sz="900" b="0" i="0" u="none" strike="noStrike" dirty="0" smtClean="0">
                          <a:solidFill>
                            <a:schemeClr val="tx1"/>
                          </a:solidFill>
                          <a:latin typeface="Times New Roman"/>
                        </a:rPr>
                        <a:t> </a:t>
                      </a:r>
                      <a:r>
                        <a:rPr lang="ru-RU" sz="900" b="0" i="0" u="none" strike="noStrike" dirty="0">
                          <a:solidFill>
                            <a:schemeClr val="tx1"/>
                          </a:solidFill>
                          <a:latin typeface="Times New Roman"/>
                        </a:rPr>
                        <a:t>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r>
                        <a:rPr lang="ru-RU" sz="1200" b="1" i="0" u="none" strike="noStrike" dirty="0" smtClean="0">
                          <a:solidFill>
                            <a:schemeClr val="tx1"/>
                          </a:solidFill>
                          <a:latin typeface="Times New Roman"/>
                        </a:rPr>
                        <a:t>180</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smtClean="0">
                          <a:solidFill>
                            <a:schemeClr val="tx1"/>
                          </a:solidFill>
                          <a:latin typeface="Times New Roman"/>
                        </a:rPr>
                        <a:t>Черемисиновский</a:t>
                      </a:r>
                      <a:r>
                        <a:rPr lang="ru-RU" sz="900" b="0" i="0" u="none" strike="noStrike" dirty="0" smtClean="0">
                          <a:solidFill>
                            <a:schemeClr val="tx1"/>
                          </a:solidFill>
                          <a:latin typeface="Times New Roman"/>
                        </a:rPr>
                        <a:t> </a:t>
                      </a:r>
                      <a:r>
                        <a:rPr lang="ru-RU" sz="900" b="0" i="0" u="none" strike="noStrike" dirty="0">
                          <a:solidFill>
                            <a:schemeClr val="tx1"/>
                          </a:solidFill>
                          <a:latin typeface="Times New Roman"/>
                        </a:rPr>
                        <a:t>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latin typeface="Arial Cyr"/>
                        </a:rPr>
                        <a:t> </a:t>
                      </a:r>
                    </a:p>
                  </a:txBody>
                  <a:tcPr marL="7924" marR="7924" marT="79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r>
                        <a:rPr lang="ru-RU" sz="1200" b="1" i="0" u="none" strike="noStrike" dirty="0" smtClean="0">
                          <a:solidFill>
                            <a:schemeClr val="tx1"/>
                          </a:solidFill>
                          <a:latin typeface="Times New Roman"/>
                        </a:rPr>
                        <a:t>179</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a:solidFill>
                            <a:schemeClr val="tx1"/>
                          </a:solidFill>
                          <a:latin typeface="Times New Roman"/>
                        </a:rPr>
                        <a:t>Беловский</a:t>
                      </a:r>
                      <a:r>
                        <a:rPr lang="ru-RU" sz="900" b="0" i="0" u="none" strike="noStrike" dirty="0">
                          <a:solidFill>
                            <a:schemeClr val="tx1"/>
                          </a:solidFill>
                          <a:latin typeface="Times New Roman"/>
                        </a:rPr>
                        <a:t> 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r>
                        <a:rPr lang="ru-RU" sz="1200" b="1" i="0" u="none" strike="noStrike" dirty="0" smtClean="0">
                          <a:solidFill>
                            <a:schemeClr val="tx1"/>
                          </a:solidFill>
                          <a:latin typeface="Times New Roman"/>
                        </a:rPr>
                        <a:t>178</a:t>
                      </a:r>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err="1" smtClean="0">
                          <a:solidFill>
                            <a:schemeClr val="tx1"/>
                          </a:solidFill>
                          <a:latin typeface="Times New Roman"/>
                        </a:rPr>
                        <a:t>Кореневский</a:t>
                      </a:r>
                      <a:r>
                        <a:rPr lang="ru-RU" sz="900" b="0" i="0" u="none" strike="noStrike" dirty="0" smtClean="0">
                          <a:solidFill>
                            <a:schemeClr val="tx1"/>
                          </a:solidFill>
                          <a:latin typeface="Times New Roman"/>
                        </a:rPr>
                        <a:t> </a:t>
                      </a:r>
                      <a:r>
                        <a:rPr lang="ru-RU" sz="900" b="0" i="0" u="none" strike="noStrike" dirty="0">
                          <a:solidFill>
                            <a:schemeClr val="tx1"/>
                          </a:solidFill>
                          <a:latin typeface="Times New Roman"/>
                        </a:rPr>
                        <a:t>МР</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7440">
                <a:tc>
                  <a:txBody>
                    <a:bodyPr/>
                    <a:lstStyle/>
                    <a:p>
                      <a:pPr algn="ctr" fontAlgn="b"/>
                      <a:endParaRPr lang="ru-RU" sz="1200" b="1"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900" b="0" i="0" u="none" strike="noStrike" dirty="0" smtClean="0">
                          <a:solidFill>
                            <a:schemeClr val="tx1"/>
                          </a:solidFill>
                          <a:latin typeface="Times New Roman"/>
                        </a:rPr>
                        <a:t>…</a:t>
                      </a:r>
                      <a:endParaRPr lang="ru-RU" sz="900" b="0" i="0" u="none" strike="noStrike" dirty="0">
                        <a:solidFill>
                          <a:schemeClr val="tx1"/>
                        </a:solidFill>
                        <a:latin typeface="Times New Roman"/>
                      </a:endParaRP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1" i="0" u="none" strike="noStrike" dirty="0">
                          <a:solidFill>
                            <a:schemeClr val="tx1"/>
                          </a:solidFill>
                          <a:latin typeface="Times New Roman"/>
                        </a:rPr>
                        <a:t> </a:t>
                      </a:r>
                    </a:p>
                  </a:txBody>
                  <a:tcPr marL="7924" marR="7924" marT="79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3" name="Rectangle 1"/>
          <p:cNvSpPr>
            <a:spLocks noChangeArrowheads="1"/>
          </p:cNvSpPr>
          <p:nvPr/>
        </p:nvSpPr>
        <p:spPr bwMode="auto">
          <a:xfrm>
            <a:off x="6143636" y="500042"/>
            <a:ext cx="142876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dirty="0" smtClean="0">
                <a:latin typeface="Times New Roman" pitchFamily="18" charset="0"/>
                <a:ea typeface="Times New Roman" pitchFamily="18" charset="0"/>
                <a:cs typeface="Times New Roman" pitchFamily="18" charset="0"/>
              </a:rPr>
              <a:t>2022 год</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1"/>
          <p:cNvSpPr>
            <a:spLocks noChangeArrowheads="1"/>
          </p:cNvSpPr>
          <p:nvPr/>
        </p:nvSpPr>
        <p:spPr bwMode="auto">
          <a:xfrm>
            <a:off x="1571604" y="500042"/>
            <a:ext cx="142876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dirty="0" smtClean="0">
                <a:latin typeface="Times New Roman" pitchFamily="18" charset="0"/>
                <a:ea typeface="Times New Roman" pitchFamily="18" charset="0"/>
                <a:cs typeface="Times New Roman" pitchFamily="18" charset="0"/>
              </a:rPr>
              <a:t>2021 год</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1"/>
          <p:cNvSpPr>
            <a:spLocks noChangeArrowheads="1"/>
          </p:cNvSpPr>
          <p:nvPr/>
        </p:nvSpPr>
        <p:spPr bwMode="auto">
          <a:xfrm>
            <a:off x="3857620" y="3571876"/>
            <a:ext cx="142876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dirty="0" smtClean="0">
                <a:latin typeface="Times New Roman" pitchFamily="18" charset="0"/>
                <a:ea typeface="Times New Roman" pitchFamily="18" charset="0"/>
                <a:cs typeface="Times New Roman" pitchFamily="18" charset="0"/>
              </a:rPr>
              <a:t>2023 год</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2"/>
          <a:srcRect/>
          <a:stretch>
            <a:fillRect/>
          </a:stretch>
        </p:blipFill>
        <p:spPr bwMode="auto">
          <a:xfrm>
            <a:off x="1785918" y="3786190"/>
            <a:ext cx="5143536" cy="2948664"/>
          </a:xfrm>
          <a:prstGeom prst="rect">
            <a:avLst/>
          </a:prstGeom>
          <a:noFill/>
          <a:ln w="9525">
            <a:solidFill>
              <a:schemeClr val="tx1"/>
            </a:solidFill>
            <a:miter lim="800000"/>
            <a:headEnd/>
            <a:tailEnd/>
          </a:ln>
          <a:effectLst/>
        </p:spPr>
      </p:pic>
      <p:graphicFrame>
        <p:nvGraphicFramePr>
          <p:cNvPr id="21" name="Схема 20"/>
          <p:cNvGraphicFramePr/>
          <p:nvPr/>
        </p:nvGraphicFramePr>
        <p:xfrm>
          <a:off x="142844" y="4000504"/>
          <a:ext cx="1500198"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4000">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0" y="0"/>
            <a:ext cx="9144000"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Рейтинг муниципальных образований Курской области по уровню открытости бюджетных данных</a:t>
            </a:r>
            <a:endParaRPr lang="ru-RU" sz="1200" dirty="0">
              <a:latin typeface="Times New Roman" pitchFamily="18" charset="0"/>
              <a:cs typeface="Times New Roman" pitchFamily="18" charset="0"/>
            </a:endParaRPr>
          </a:p>
        </p:txBody>
      </p:sp>
      <p:sp>
        <p:nvSpPr>
          <p:cNvPr id="1025" name="Rectangle 1"/>
          <p:cNvSpPr>
            <a:spLocks noChangeArrowheads="1"/>
          </p:cNvSpPr>
          <p:nvPr/>
        </p:nvSpPr>
        <p:spPr bwMode="auto">
          <a:xfrm>
            <a:off x="2071670" y="214290"/>
            <a:ext cx="5786478"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ru-RU" sz="1100" b="1" i="1" dirty="0" smtClean="0">
                <a:latin typeface="Times New Roman" pitchFamily="18" charset="0"/>
                <a:ea typeface="Times New Roman" pitchFamily="18" charset="0"/>
                <a:cs typeface="Times New Roman" pitchFamily="18" charset="0"/>
              </a:rPr>
              <a:t>(п</a:t>
            </a:r>
            <a:r>
              <a:rPr kumimoji="0" lang="ru-RU" sz="11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остановление </a:t>
            </a:r>
            <a:r>
              <a:rPr lang="ru-RU" sz="1100" b="1" i="1" dirty="0" smtClean="0">
                <a:latin typeface="Times New Roman" pitchFamily="18" charset="0"/>
                <a:ea typeface="Times New Roman" pitchFamily="18" charset="0"/>
                <a:cs typeface="Times New Roman" pitchFamily="18" charset="0"/>
              </a:rPr>
              <a:t>Администрации Курской области </a:t>
            </a:r>
            <a:r>
              <a:rPr lang="ru-RU" sz="1100" b="1" i="1" dirty="0" smtClean="0">
                <a:latin typeface="Times New Roman" pitchFamily="18" charset="0"/>
                <a:cs typeface="Times New Roman" pitchFamily="18" charset="0"/>
              </a:rPr>
              <a:t>от 29 февраля 2016 г. N 117-па</a:t>
            </a:r>
            <a:r>
              <a:rPr lang="ru-RU" sz="1100" b="1" i="1" dirty="0" smtClean="0">
                <a:latin typeface="Times New Roman" pitchFamily="18" charset="0"/>
                <a:ea typeface="Times New Roman" pitchFamily="18" charset="0"/>
                <a:cs typeface="Times New Roman" pitchFamily="18" charset="0"/>
              </a:rPr>
              <a:t>)</a:t>
            </a:r>
            <a:endParaRPr lang="ru-RU" sz="1100" i="1" dirty="0" smtClean="0">
              <a:latin typeface="Times New Roman" pitchFamily="18" charset="0"/>
              <a:cs typeface="Times New Roman" pitchFamily="18" charset="0"/>
            </a:endParaRPr>
          </a:p>
          <a:p>
            <a:pPr algn="ctr" eaLnBrk="0" fontAlgn="base" hangingPunct="0">
              <a:spcBef>
                <a:spcPct val="0"/>
              </a:spcBef>
              <a:spcAft>
                <a:spcPct val="0"/>
              </a:spcAft>
            </a:pPr>
            <a:endParaRPr lang="ru-RU" sz="9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ectangle 1"/>
          <p:cNvSpPr>
            <a:spLocks noChangeArrowheads="1"/>
          </p:cNvSpPr>
          <p:nvPr/>
        </p:nvSpPr>
        <p:spPr bwMode="auto">
          <a:xfrm>
            <a:off x="2071670" y="357166"/>
            <a:ext cx="142876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dirty="0" smtClean="0">
                <a:latin typeface="Times New Roman" pitchFamily="18" charset="0"/>
                <a:ea typeface="Times New Roman" pitchFamily="18" charset="0"/>
                <a:cs typeface="Times New Roman" pitchFamily="18" charset="0"/>
              </a:rPr>
              <a:t>2021 год</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20" name="Схема 19"/>
          <p:cNvGraphicFramePr/>
          <p:nvPr/>
        </p:nvGraphicFramePr>
        <p:xfrm>
          <a:off x="6000760" y="642918"/>
          <a:ext cx="3000364" cy="106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Таблица 11"/>
          <p:cNvGraphicFramePr>
            <a:graphicFrameLocks noGrp="1"/>
          </p:cNvGraphicFramePr>
          <p:nvPr/>
        </p:nvGraphicFramePr>
        <p:xfrm>
          <a:off x="142844" y="571480"/>
          <a:ext cx="5786446" cy="1399175"/>
        </p:xfrm>
        <a:graphic>
          <a:graphicData uri="http://schemas.openxmlformats.org/drawingml/2006/table">
            <a:tbl>
              <a:tblPr/>
              <a:tblGrid>
                <a:gridCol w="2404053"/>
                <a:gridCol w="1647137"/>
                <a:gridCol w="1735256"/>
              </a:tblGrid>
              <a:tr h="239613">
                <a:tc>
                  <a:txBody>
                    <a:bodyPr/>
                    <a:lstStyle/>
                    <a:p>
                      <a:pPr algn="ctr" fontAlgn="t"/>
                      <a:r>
                        <a:rPr lang="ru-RU" sz="900" b="0" i="0" u="none" strike="noStrike" dirty="0">
                          <a:solidFill>
                            <a:srgbClr val="000000"/>
                          </a:solidFill>
                          <a:latin typeface="Times New Roman"/>
                        </a:rPr>
                        <a:t>Наименование муниципальных образований Курской области</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latin typeface="Times New Roman"/>
                        </a:rPr>
                        <a:t>Количество баллов</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latin typeface="Times New Roman"/>
                        </a:rPr>
                        <a:t>Процент от максимального количества баллов</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9673">
                <a:tc gridSpan="3">
                  <a:txBody>
                    <a:bodyPr/>
                    <a:lstStyle/>
                    <a:p>
                      <a:pPr algn="ctr" fontAlgn="b"/>
                      <a:r>
                        <a:rPr lang="ru-RU" sz="900" b="1" i="1" u="none" strike="noStrike" dirty="0">
                          <a:solidFill>
                            <a:srgbClr val="000000"/>
                          </a:solidFill>
                          <a:latin typeface="Times New Roman"/>
                        </a:rPr>
                        <a:t>Первое место</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159673">
                <a:tc>
                  <a:txBody>
                    <a:bodyPr/>
                    <a:lstStyle/>
                    <a:p>
                      <a:pPr algn="l" fontAlgn="ctr"/>
                      <a:r>
                        <a:rPr lang="ru-RU" sz="900" b="0" i="0" u="none" strike="noStrike" dirty="0" err="1">
                          <a:solidFill>
                            <a:srgbClr val="000000"/>
                          </a:solidFill>
                          <a:latin typeface="Times New Roman"/>
                        </a:rPr>
                        <a:t>Касторенский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75000"/>
                      </a:schemeClr>
                    </a:solidFill>
                  </a:tcPr>
                </a:tc>
                <a:tc rowSpan="6">
                  <a:txBody>
                    <a:bodyPr/>
                    <a:lstStyle/>
                    <a:p>
                      <a:pPr algn="ctr" fontAlgn="ctr"/>
                      <a:r>
                        <a:rPr lang="ru-RU" sz="900" b="0" i="0" u="none" strike="noStrike" dirty="0">
                          <a:solidFill>
                            <a:srgbClr val="000000"/>
                          </a:solidFill>
                          <a:latin typeface="Times New Roman"/>
                        </a:rPr>
                        <a:t>53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6">
                  <a:txBody>
                    <a:bodyPr/>
                    <a:lstStyle/>
                    <a:p>
                      <a:pPr algn="ctr" fontAlgn="ctr"/>
                      <a:r>
                        <a:rPr lang="ru-RU" sz="900" b="0" i="0" u="none" strike="noStrike" dirty="0">
                          <a:solidFill>
                            <a:srgbClr val="000000"/>
                          </a:solidFill>
                          <a:latin typeface="Times New Roman"/>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59673">
                <a:tc>
                  <a:txBody>
                    <a:bodyPr/>
                    <a:lstStyle/>
                    <a:p>
                      <a:pPr algn="l" fontAlgn="ctr"/>
                      <a:r>
                        <a:rPr lang="ru-RU" sz="900" b="0" i="0" u="none" strike="noStrike" dirty="0" err="1">
                          <a:solidFill>
                            <a:srgbClr val="000000"/>
                          </a:solidFill>
                          <a:latin typeface="Times New Roman"/>
                        </a:rPr>
                        <a:t>Конышевский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59673">
                <a:tc>
                  <a:txBody>
                    <a:bodyPr/>
                    <a:lstStyle/>
                    <a:p>
                      <a:pPr algn="l" fontAlgn="ctr"/>
                      <a:r>
                        <a:rPr lang="ru-RU" sz="900" b="0" i="0" u="none" strike="noStrike" dirty="0">
                          <a:solidFill>
                            <a:srgbClr val="000000"/>
                          </a:solidFill>
                          <a:latin typeface="Times New Roman"/>
                        </a:rPr>
                        <a:t>Рыльский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59673">
                <a:tc>
                  <a:txBody>
                    <a:bodyPr/>
                    <a:lstStyle/>
                    <a:p>
                      <a:pPr algn="l" fontAlgn="ctr"/>
                      <a:r>
                        <a:rPr lang="ru-RU" sz="900" b="0" i="0" u="none" strike="noStrike" dirty="0" err="1">
                          <a:solidFill>
                            <a:srgbClr val="000000"/>
                          </a:solidFill>
                          <a:latin typeface="Times New Roman"/>
                        </a:rPr>
                        <a:t>Солнцевский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59673">
                <a:tc>
                  <a:txBody>
                    <a:bodyPr/>
                    <a:lstStyle/>
                    <a:p>
                      <a:pPr algn="l" fontAlgn="ctr"/>
                      <a:r>
                        <a:rPr lang="ru-RU" sz="900" b="0" i="0" u="none" strike="noStrike" dirty="0" err="1">
                          <a:solidFill>
                            <a:srgbClr val="000000"/>
                          </a:solidFill>
                          <a:latin typeface="Times New Roman"/>
                        </a:rPr>
                        <a:t>Суджанский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59673">
                <a:tc>
                  <a:txBody>
                    <a:bodyPr/>
                    <a:lstStyle/>
                    <a:p>
                      <a:pPr algn="l" fontAlgn="ctr"/>
                      <a:r>
                        <a:rPr lang="ru-RU" sz="900" b="0" i="0" u="none" strike="noStrike" dirty="0">
                          <a:solidFill>
                            <a:srgbClr val="000000"/>
                          </a:solidFill>
                          <a:latin typeface="Times New Roman"/>
                        </a:rPr>
                        <a:t>г.Железногорск</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bl>
          </a:graphicData>
        </a:graphic>
      </p:graphicFrame>
      <p:graphicFrame>
        <p:nvGraphicFramePr>
          <p:cNvPr id="10" name="Таблица 9"/>
          <p:cNvGraphicFramePr>
            <a:graphicFrameLocks noGrp="1"/>
          </p:cNvGraphicFramePr>
          <p:nvPr/>
        </p:nvGraphicFramePr>
        <p:xfrm>
          <a:off x="3500430" y="2071678"/>
          <a:ext cx="5643570" cy="2818928"/>
        </p:xfrm>
        <a:graphic>
          <a:graphicData uri="http://schemas.openxmlformats.org/drawingml/2006/table">
            <a:tbl>
              <a:tblPr/>
              <a:tblGrid>
                <a:gridCol w="2344693"/>
                <a:gridCol w="1606467"/>
                <a:gridCol w="1692410"/>
              </a:tblGrid>
              <a:tr h="285752">
                <a:tc>
                  <a:txBody>
                    <a:bodyPr/>
                    <a:lstStyle/>
                    <a:p>
                      <a:pPr algn="ctr" fontAlgn="t"/>
                      <a:r>
                        <a:rPr lang="ru-RU" sz="900" b="0" i="0" u="none" strike="noStrike" dirty="0">
                          <a:solidFill>
                            <a:srgbClr val="000000"/>
                          </a:solidFill>
                          <a:latin typeface="Times New Roman"/>
                        </a:rPr>
                        <a:t>Наименование муниципальных образований Курской области</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latin typeface="Times New Roman"/>
                        </a:rPr>
                        <a:t>Количество баллов</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latin typeface="Times New Roman"/>
                        </a:rPr>
                        <a:t>Процент от максимального количества баллов</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874">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latin typeface="Times New Roman"/>
                        </a:rPr>
                        <a:t>Первое место</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810372">
                <a:tc>
                  <a:txBody>
                    <a:bodyPr/>
                    <a:lstStyle/>
                    <a:p>
                      <a:pPr algn="l" fontAlgn="t"/>
                      <a:r>
                        <a:rPr lang="ru-RU" sz="900" b="0" i="0" u="none" strike="noStrike" dirty="0" err="1" smtClean="0">
                          <a:solidFill>
                            <a:srgbClr val="000000"/>
                          </a:solidFill>
                          <a:latin typeface="Times New Roman"/>
                        </a:rPr>
                        <a:t>Конышовский</a:t>
                      </a:r>
                      <a:r>
                        <a:rPr lang="ru-RU" sz="900" b="0" i="0" u="none" strike="noStrike" dirty="0" smtClean="0">
                          <a:solidFill>
                            <a:srgbClr val="000000"/>
                          </a:solidFill>
                          <a:latin typeface="Times New Roman"/>
                        </a:rPr>
                        <a:t> муниципальный район</a:t>
                      </a:r>
                    </a:p>
                    <a:p>
                      <a:pPr algn="l" fontAlgn="t"/>
                      <a:r>
                        <a:rPr lang="ru-RU" sz="900" b="0" i="0" u="none" strike="noStrike" dirty="0" err="1" smtClean="0">
                          <a:solidFill>
                            <a:srgbClr val="000000"/>
                          </a:solidFill>
                          <a:latin typeface="Times New Roman"/>
                        </a:rPr>
                        <a:t>Обоянский</a:t>
                      </a:r>
                      <a:r>
                        <a:rPr lang="ru-RU" sz="900" b="0" i="0" u="none" strike="noStrike" dirty="0" smtClean="0">
                          <a:solidFill>
                            <a:srgbClr val="000000"/>
                          </a:solidFill>
                          <a:latin typeface="Times New Roman"/>
                        </a:rPr>
                        <a:t> муниципальный район</a:t>
                      </a:r>
                    </a:p>
                    <a:p>
                      <a:pPr algn="l" fontAlgn="t"/>
                      <a:r>
                        <a:rPr lang="ru-RU" sz="900" b="0" i="0" u="none" strike="noStrike" dirty="0" err="1" smtClean="0">
                          <a:solidFill>
                            <a:srgbClr val="000000"/>
                          </a:solidFill>
                          <a:latin typeface="Times New Roman"/>
                        </a:rPr>
                        <a:t>Солнцевский</a:t>
                      </a:r>
                      <a:r>
                        <a:rPr lang="ru-RU" sz="900" b="0" i="0" u="none" strike="noStrike" dirty="0" smtClean="0">
                          <a:solidFill>
                            <a:srgbClr val="000000"/>
                          </a:solidFill>
                          <a:latin typeface="Times New Roman"/>
                        </a:rPr>
                        <a:t> муниципальный район</a:t>
                      </a:r>
                    </a:p>
                    <a:p>
                      <a:pPr algn="l" fontAlgn="t"/>
                      <a:r>
                        <a:rPr lang="ru-RU" sz="900" b="0" i="0" u="none" strike="noStrike" dirty="0" smtClean="0">
                          <a:solidFill>
                            <a:srgbClr val="000000"/>
                          </a:solidFill>
                          <a:latin typeface="Times New Roman"/>
                        </a:rPr>
                        <a:t>г.Железногорск</a:t>
                      </a:r>
                    </a:p>
                    <a:p>
                      <a:pPr algn="l" fontAlgn="t"/>
                      <a:r>
                        <a:rPr lang="ru-RU" sz="900" b="0" i="0" u="none" strike="noStrike" dirty="0" smtClean="0">
                          <a:solidFill>
                            <a:srgbClr val="000000"/>
                          </a:solidFill>
                          <a:latin typeface="Times New Roman"/>
                        </a:rPr>
                        <a:t>г.Курск</a:t>
                      </a:r>
                    </a:p>
                    <a:p>
                      <a:pPr algn="l" fontAlgn="t"/>
                      <a:r>
                        <a:rPr lang="ru-RU" sz="900" b="0" i="0" u="none" strike="noStrike" dirty="0" smtClean="0">
                          <a:solidFill>
                            <a:srgbClr val="000000"/>
                          </a:solidFill>
                          <a:latin typeface="Times New Roman"/>
                        </a:rPr>
                        <a:t>г.Курчатов</a:t>
                      </a:r>
                      <a:endParaRPr lang="ru-RU" sz="900" b="0" i="0" u="none" strike="noStrike" dirty="0">
                        <a:solidFill>
                          <a:srgbClr val="000000"/>
                        </a:solidFill>
                        <a:latin typeface="Times New Roman"/>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dirty="0" smtClean="0">
                          <a:solidFill>
                            <a:srgbClr val="000000"/>
                          </a:solidFill>
                          <a:latin typeface="Times New Roman"/>
                        </a:rPr>
                        <a:t>53</a:t>
                      </a:r>
                      <a:endParaRPr lang="ru-RU" sz="900" b="0" i="0" u="none" strike="noStrike" dirty="0">
                        <a:solidFill>
                          <a:srgbClr val="000000"/>
                        </a:solidFill>
                        <a:latin typeface="Times New Roman"/>
                      </a:endParaRPr>
                    </a:p>
                  </a:txBody>
                  <a:tcPr marL="7144" marR="7144" marT="7144" marB="0" anchor="ctr">
                    <a:lnL w="12700" cap="flat" cmpd="sng" algn="ctr">
                      <a:solidFill>
                        <a:srgbClr val="000000"/>
                      </a:solidFill>
                      <a:prstDash val="solid"/>
                      <a:round/>
                      <a:headEnd type="none" w="med" len="med"/>
                      <a:tailEnd type="none" w="med" len="med"/>
                    </a:lnL>
                    <a:solidFill>
                      <a:schemeClr val="bg1"/>
                    </a:solidFill>
                  </a:tcPr>
                </a:tc>
                <a:tc>
                  <a:txBody>
                    <a:bodyPr/>
                    <a:lstStyle/>
                    <a:p>
                      <a:pPr algn="ctr" fontAlgn="t"/>
                      <a:r>
                        <a:rPr lang="ru-RU" sz="900" b="0" i="0" u="none" strike="noStrike" dirty="0" smtClean="0">
                          <a:solidFill>
                            <a:srgbClr val="000000"/>
                          </a:solidFill>
                          <a:latin typeface="Times New Roman"/>
                        </a:rPr>
                        <a:t>100</a:t>
                      </a:r>
                      <a:endParaRPr lang="ru-RU" sz="900" b="0" i="0" u="none" strike="noStrike" dirty="0">
                        <a:solidFill>
                          <a:srgbClr val="000000"/>
                        </a:solidFill>
                        <a:latin typeface="Times New Roman"/>
                      </a:endParaRPr>
                    </a:p>
                  </a:txBody>
                  <a:tcPr marL="7144" marR="7144" marT="7144" marB="0" anchor="ctr">
                    <a:solidFill>
                      <a:schemeClr val="bg1"/>
                    </a:solidFill>
                  </a:tcPr>
                </a:tc>
              </a:tr>
              <a:tr h="140874">
                <a:tc gridSpan="3">
                  <a:txBody>
                    <a:bodyPr/>
                    <a:lstStyle/>
                    <a:p>
                      <a:pPr algn="ctr" fontAlgn="b"/>
                      <a:r>
                        <a:rPr lang="ru-RU" sz="900" b="1" i="1" u="none" strike="noStrike" dirty="0" smtClean="0">
                          <a:solidFill>
                            <a:srgbClr val="000000"/>
                          </a:solidFill>
                          <a:latin typeface="Times New Roman"/>
                        </a:rPr>
                        <a:t>Второе место</a:t>
                      </a:r>
                      <a:endParaRPr lang="ru-RU" sz="900" b="1" i="1" u="none" strike="noStrike" dirty="0">
                        <a:solidFill>
                          <a:srgbClr val="000000"/>
                        </a:solidFill>
                        <a:latin typeface="Times New Roman"/>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140874">
                <a:tc>
                  <a:txBody>
                    <a:bodyPr/>
                    <a:lstStyle/>
                    <a:p>
                      <a:pPr algn="l" fontAlgn="ctr"/>
                      <a:r>
                        <a:rPr lang="ru-RU" sz="900" b="0" i="0" u="none" strike="noStrike" dirty="0" err="1" smtClean="0">
                          <a:solidFill>
                            <a:srgbClr val="000000"/>
                          </a:solidFill>
                          <a:latin typeface="Times New Roman"/>
                        </a:rPr>
                        <a:t>Беловский</a:t>
                      </a:r>
                      <a:r>
                        <a:rPr lang="ru-RU" sz="900" b="0" i="0" u="none" strike="noStrike" dirty="0" smtClean="0">
                          <a:solidFill>
                            <a:srgbClr val="000000"/>
                          </a:solidFill>
                          <a:latin typeface="Times New Roman"/>
                        </a:rPr>
                        <a:t> муниципальный район</a:t>
                      </a:r>
                      <a:endParaRPr lang="ru-RU" sz="900" b="0" i="0" u="none" strike="noStrike" dirty="0">
                        <a:solidFill>
                          <a:srgbClr val="000000"/>
                        </a:solidFill>
                        <a:latin typeface="Times New Roman"/>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rowSpan="6">
                  <a:txBody>
                    <a:bodyPr/>
                    <a:lstStyle/>
                    <a:p>
                      <a:pPr algn="ctr" fontAlgn="ctr"/>
                      <a:r>
                        <a:rPr lang="ru-RU" sz="900" b="0" i="0" u="none" strike="noStrike" dirty="0" smtClean="0">
                          <a:solidFill>
                            <a:srgbClr val="000000"/>
                          </a:solidFill>
                          <a:latin typeface="Times New Roman"/>
                        </a:rPr>
                        <a:t>51</a:t>
                      </a:r>
                      <a:endParaRPr lang="ru-RU" sz="900" b="0" i="0" u="none" strike="noStrike" dirty="0">
                        <a:solidFill>
                          <a:srgbClr val="000000"/>
                        </a:solidFill>
                        <a:latin typeface="Times New Roman"/>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6">
                  <a:txBody>
                    <a:bodyPr/>
                    <a:lstStyle/>
                    <a:p>
                      <a:pPr algn="ctr" fontAlgn="ctr"/>
                      <a:r>
                        <a:rPr lang="ru-RU" sz="900" b="0" i="0" u="none" strike="noStrike" dirty="0" smtClean="0">
                          <a:solidFill>
                            <a:srgbClr val="000000"/>
                          </a:solidFill>
                          <a:latin typeface="Times New Roman"/>
                        </a:rPr>
                        <a:t>96,2</a:t>
                      </a:r>
                      <a:endParaRPr lang="ru-RU" sz="900" b="0" i="0" u="none" strike="noStrike" dirty="0">
                        <a:solidFill>
                          <a:srgbClr val="000000"/>
                        </a:solidFill>
                        <a:latin typeface="Times New Roman"/>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40874">
                <a:tc>
                  <a:txBody>
                    <a:bodyPr/>
                    <a:lstStyle/>
                    <a:p>
                      <a:pPr algn="l" fontAlgn="ctr"/>
                      <a:r>
                        <a:rPr lang="ru-RU" sz="900" b="0" i="0" u="none" strike="noStrike" dirty="0" smtClean="0">
                          <a:solidFill>
                            <a:srgbClr val="000000"/>
                          </a:solidFill>
                          <a:latin typeface="Times New Roman"/>
                        </a:rPr>
                        <a:t>Дмитриевский </a:t>
                      </a:r>
                      <a:r>
                        <a:rPr lang="ru-RU" sz="900" b="0" i="0" u="none" strike="noStrike" dirty="0">
                          <a:solidFill>
                            <a:srgbClr val="000000"/>
                          </a:solidFill>
                          <a:latin typeface="Times New Roman"/>
                        </a:rPr>
                        <a:t>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40874">
                <a:tc>
                  <a:txBody>
                    <a:bodyPr/>
                    <a:lstStyle/>
                    <a:p>
                      <a:pPr algn="l" fontAlgn="ctr"/>
                      <a:r>
                        <a:rPr lang="ru-RU" sz="900" b="0" i="0" u="none" strike="noStrike" dirty="0" err="1" smtClean="0">
                          <a:solidFill>
                            <a:srgbClr val="000000"/>
                          </a:solidFill>
                          <a:latin typeface="Times New Roman"/>
                        </a:rPr>
                        <a:t>Золотухинский</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40874">
                <a:tc>
                  <a:txBody>
                    <a:bodyPr/>
                    <a:lstStyle/>
                    <a:p>
                      <a:pPr algn="l" fontAlgn="ctr"/>
                      <a:r>
                        <a:rPr lang="ru-RU" sz="900" b="0" i="0" u="none" strike="noStrike" dirty="0" err="1" smtClean="0">
                          <a:solidFill>
                            <a:srgbClr val="000000"/>
                          </a:solidFill>
                          <a:latin typeface="Times New Roman"/>
                        </a:rPr>
                        <a:t>Касторенский</a:t>
                      </a:r>
                      <a:r>
                        <a:rPr lang="ru-RU" sz="900" b="0" i="0" u="none" strike="noStrike" dirty="0" smtClean="0">
                          <a:solidFill>
                            <a:srgbClr val="000000"/>
                          </a:solidFill>
                          <a:latin typeface="Times New Roman"/>
                        </a:rPr>
                        <a:t> муниципальный район</a:t>
                      </a:r>
                      <a:endParaRPr lang="ru-RU" sz="900" b="0" i="0" u="none" strike="noStrike" dirty="0">
                        <a:solidFill>
                          <a:srgbClr val="000000"/>
                        </a:solidFill>
                        <a:latin typeface="Times New Roman"/>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75000"/>
                      </a:schemeClr>
                    </a:solidFill>
                  </a:tcPr>
                </a:tc>
                <a:tc vMerge="1">
                  <a:txBody>
                    <a:bodyPr/>
                    <a:lstStyle/>
                    <a:p>
                      <a:endParaRPr lang="ru-RU"/>
                    </a:p>
                  </a:txBody>
                  <a:tcPr/>
                </a:tc>
                <a:tc vMerge="1">
                  <a:txBody>
                    <a:bodyPr/>
                    <a:lstStyle/>
                    <a:p>
                      <a:endParaRPr lang="ru-RU"/>
                    </a:p>
                  </a:txBody>
                  <a:tcPr/>
                </a:tc>
              </a:tr>
              <a:tr h="140874">
                <a:tc>
                  <a:txBody>
                    <a:bodyPr/>
                    <a:lstStyle/>
                    <a:p>
                      <a:pPr algn="l" fontAlgn="ctr"/>
                      <a:r>
                        <a:rPr lang="ru-RU" sz="900" b="0" i="0" u="none" strike="noStrike" dirty="0" err="1" smtClean="0">
                          <a:solidFill>
                            <a:srgbClr val="000000"/>
                          </a:solidFill>
                          <a:latin typeface="Times New Roman"/>
                        </a:rPr>
                        <a:t>Медвенский</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676472">
                <a:tc>
                  <a:txBody>
                    <a:bodyPr/>
                    <a:lstStyle/>
                    <a:p>
                      <a:pPr algn="l" fontAlgn="ctr"/>
                      <a:r>
                        <a:rPr lang="ru-RU" sz="900" b="0" i="0" u="none" strike="noStrike" dirty="0" err="1" smtClean="0">
                          <a:solidFill>
                            <a:srgbClr val="000000"/>
                          </a:solidFill>
                          <a:latin typeface="Times New Roman"/>
                        </a:rPr>
                        <a:t>Пристенский</a:t>
                      </a:r>
                      <a:r>
                        <a:rPr lang="ru-RU" sz="900" b="0" i="0" u="none" strike="noStrike" dirty="0" smtClean="0">
                          <a:solidFill>
                            <a:srgbClr val="000000"/>
                          </a:solidFill>
                          <a:latin typeface="Times New Roman"/>
                        </a:rPr>
                        <a:t> муниципальный район</a:t>
                      </a:r>
                    </a:p>
                    <a:p>
                      <a:pPr algn="l" fontAlgn="ctr"/>
                      <a:r>
                        <a:rPr lang="ru-RU" sz="900" b="0" i="0" u="none" strike="noStrike" dirty="0" smtClean="0">
                          <a:solidFill>
                            <a:srgbClr val="000000"/>
                          </a:solidFill>
                          <a:latin typeface="Times New Roman"/>
                        </a:rPr>
                        <a:t>Рыльский муниципальный район</a:t>
                      </a:r>
                    </a:p>
                    <a:p>
                      <a:pPr algn="l" fontAlgn="ctr"/>
                      <a:r>
                        <a:rPr lang="ru-RU" sz="900" b="0" i="0" u="none" strike="noStrike" dirty="0" err="1" smtClean="0">
                          <a:solidFill>
                            <a:srgbClr val="000000"/>
                          </a:solidFill>
                          <a:latin typeface="Times New Roman"/>
                        </a:rPr>
                        <a:t>Суджанский</a:t>
                      </a:r>
                      <a:r>
                        <a:rPr lang="ru-RU" sz="900" b="0" i="0" u="none" strike="noStrike" dirty="0" smtClean="0">
                          <a:solidFill>
                            <a:srgbClr val="000000"/>
                          </a:solidFill>
                          <a:latin typeface="Times New Roman"/>
                        </a:rPr>
                        <a:t> муниципальный район</a:t>
                      </a:r>
                    </a:p>
                    <a:p>
                      <a:pPr algn="l" fontAlgn="ctr"/>
                      <a:r>
                        <a:rPr lang="ru-RU" sz="900" b="0" i="0" u="none" strike="noStrike" dirty="0" err="1" smtClean="0">
                          <a:solidFill>
                            <a:srgbClr val="000000"/>
                          </a:solidFill>
                          <a:latin typeface="Times New Roman"/>
                        </a:rPr>
                        <a:t>Тимский</a:t>
                      </a:r>
                      <a:r>
                        <a:rPr lang="ru-RU" sz="900" b="0" i="0" u="none" strike="noStrike" dirty="0" smtClean="0">
                          <a:solidFill>
                            <a:srgbClr val="000000"/>
                          </a:solidFill>
                          <a:latin typeface="Times New Roman"/>
                        </a:rPr>
                        <a:t> муниципальный район</a:t>
                      </a:r>
                    </a:p>
                    <a:p>
                      <a:pPr algn="l" fontAlgn="ctr"/>
                      <a:r>
                        <a:rPr lang="ru-RU" sz="900" b="0" i="0" u="none" strike="noStrike" dirty="0" err="1" smtClean="0">
                          <a:solidFill>
                            <a:srgbClr val="000000"/>
                          </a:solidFill>
                          <a:latin typeface="Times New Roman"/>
                        </a:rPr>
                        <a:t>Хомутовский</a:t>
                      </a:r>
                      <a:r>
                        <a:rPr lang="ru-RU" sz="900" b="0" i="0" u="none" strike="noStrike" dirty="0" smtClean="0">
                          <a:solidFill>
                            <a:srgbClr val="000000"/>
                          </a:solidFill>
                          <a:latin typeface="Times New Roman"/>
                        </a:rPr>
                        <a:t> муниципальный</a:t>
                      </a:r>
                      <a:r>
                        <a:rPr lang="ru-RU" sz="900" b="0" i="0" u="none" strike="noStrike" baseline="0" dirty="0" smtClean="0">
                          <a:solidFill>
                            <a:srgbClr val="000000"/>
                          </a:solidFill>
                          <a:latin typeface="Times New Roman"/>
                        </a:rPr>
                        <a:t> район</a:t>
                      </a:r>
                      <a:endParaRPr lang="ru-RU" sz="900" b="0" i="0" u="none" strike="noStrike" dirty="0">
                        <a:solidFill>
                          <a:srgbClr val="000000"/>
                        </a:solidFill>
                        <a:latin typeface="Times New Roman"/>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bl>
          </a:graphicData>
        </a:graphic>
      </p:graphicFrame>
      <p:graphicFrame>
        <p:nvGraphicFramePr>
          <p:cNvPr id="16" name="Схема 15"/>
          <p:cNvGraphicFramePr/>
          <p:nvPr/>
        </p:nvGraphicFramePr>
        <p:xfrm>
          <a:off x="428596" y="2928934"/>
          <a:ext cx="2500330" cy="12234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
          <p:cNvSpPr>
            <a:spLocks noChangeArrowheads="1"/>
          </p:cNvSpPr>
          <p:nvPr/>
        </p:nvSpPr>
        <p:spPr bwMode="auto">
          <a:xfrm>
            <a:off x="5643570" y="1857364"/>
            <a:ext cx="142876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dirty="0" smtClean="0">
                <a:latin typeface="Times New Roman" pitchFamily="18" charset="0"/>
                <a:ea typeface="Times New Roman" pitchFamily="18" charset="0"/>
                <a:cs typeface="Times New Roman" pitchFamily="18" charset="0"/>
              </a:rPr>
              <a:t>2022 год</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4" name="Таблица 13"/>
          <p:cNvGraphicFramePr>
            <a:graphicFrameLocks noGrp="1"/>
          </p:cNvGraphicFramePr>
          <p:nvPr/>
        </p:nvGraphicFramePr>
        <p:xfrm>
          <a:off x="142844" y="5072049"/>
          <a:ext cx="6096000" cy="1715634"/>
        </p:xfrm>
        <a:graphic>
          <a:graphicData uri="http://schemas.openxmlformats.org/drawingml/2006/table">
            <a:tbl>
              <a:tblPr/>
              <a:tblGrid>
                <a:gridCol w="2532661"/>
                <a:gridCol w="1735253"/>
                <a:gridCol w="1828086"/>
              </a:tblGrid>
              <a:tr h="285777">
                <a:tc>
                  <a:txBody>
                    <a:bodyPr/>
                    <a:lstStyle/>
                    <a:p>
                      <a:pPr algn="ctr" fontAlgn="t"/>
                      <a:r>
                        <a:rPr lang="ru-RU" sz="900" b="0" i="0" u="none" strike="noStrike" dirty="0">
                          <a:solidFill>
                            <a:srgbClr val="000000"/>
                          </a:solidFill>
                          <a:latin typeface="Times New Roman"/>
                        </a:rPr>
                        <a:t>Наименование муниципальных образований Курской области</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latin typeface="Times New Roman"/>
                        </a:rPr>
                        <a:t>Количество баллов</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latin typeface="Times New Roman"/>
                        </a:rPr>
                        <a:t>Процент от максимального количества баллов</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8873">
                <a:tc gridSpan="3">
                  <a:txBody>
                    <a:bodyPr/>
                    <a:lstStyle/>
                    <a:p>
                      <a:pPr algn="ctr" fontAlgn="b"/>
                      <a:r>
                        <a:rPr lang="ru-RU" sz="900" b="1" i="1" u="none" strike="noStrike" dirty="0">
                          <a:solidFill>
                            <a:srgbClr val="000000"/>
                          </a:solidFill>
                          <a:latin typeface="Times New Roman"/>
                        </a:rPr>
                        <a:t>Первое место</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8873">
                <a:tc>
                  <a:txBody>
                    <a:bodyPr/>
                    <a:lstStyle/>
                    <a:p>
                      <a:pPr algn="l" fontAlgn="ctr"/>
                      <a:r>
                        <a:rPr lang="ru-RU" sz="900" b="0" i="0" u="none" strike="noStrike" dirty="0" err="1">
                          <a:solidFill>
                            <a:srgbClr val="000000"/>
                          </a:solidFill>
                          <a:latin typeface="Times New Roman"/>
                        </a:rPr>
                        <a:t>Беловский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8">
                  <a:txBody>
                    <a:bodyPr/>
                    <a:lstStyle/>
                    <a:p>
                      <a:pPr algn="ctr" fontAlgn="ctr"/>
                      <a:r>
                        <a:rPr lang="ru-RU" sz="900" b="0" i="0" u="none" strike="noStrike">
                          <a:solidFill>
                            <a:srgbClr val="000000"/>
                          </a:solidFill>
                          <a:latin typeface="Times New Roman"/>
                        </a:rPr>
                        <a:t>59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8">
                  <a:txBody>
                    <a:bodyPr/>
                    <a:lstStyle/>
                    <a:p>
                      <a:pPr algn="ctr" fontAlgn="ctr"/>
                      <a:r>
                        <a:rPr lang="ru-RU" sz="900" b="0" i="0" u="none" strike="noStrike" dirty="0">
                          <a:solidFill>
                            <a:srgbClr val="000000"/>
                          </a:solidFill>
                          <a:latin typeface="Times New Roman"/>
                        </a:rPr>
                        <a:t>100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58873">
                <a:tc>
                  <a:txBody>
                    <a:bodyPr/>
                    <a:lstStyle/>
                    <a:p>
                      <a:pPr algn="l" fontAlgn="ctr"/>
                      <a:r>
                        <a:rPr lang="ru-RU" sz="900" b="0" i="0" u="none" strike="noStrike" dirty="0" err="1">
                          <a:solidFill>
                            <a:srgbClr val="000000"/>
                          </a:solidFill>
                          <a:latin typeface="Times New Roman"/>
                        </a:rPr>
                        <a:t>Касторенский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75000"/>
                      </a:schemeClr>
                    </a:solidFill>
                  </a:tcPr>
                </a:tc>
                <a:tc vMerge="1">
                  <a:txBody>
                    <a:bodyPr/>
                    <a:lstStyle/>
                    <a:p>
                      <a:endParaRPr lang="ru-RU"/>
                    </a:p>
                  </a:txBody>
                  <a:tcPr/>
                </a:tc>
                <a:tc vMerge="1">
                  <a:txBody>
                    <a:bodyPr/>
                    <a:lstStyle/>
                    <a:p>
                      <a:endParaRPr lang="ru-RU"/>
                    </a:p>
                  </a:txBody>
                  <a:tcPr/>
                </a:tc>
              </a:tr>
              <a:tr h="158873">
                <a:tc>
                  <a:txBody>
                    <a:bodyPr/>
                    <a:lstStyle/>
                    <a:p>
                      <a:pPr algn="l" fontAlgn="ctr"/>
                      <a:r>
                        <a:rPr lang="ru-RU" sz="900" b="0" i="0" u="none" strike="noStrike" dirty="0">
                          <a:solidFill>
                            <a:srgbClr val="000000"/>
                          </a:solidFill>
                          <a:latin typeface="Times New Roman"/>
                        </a:rPr>
                        <a:t>Рыльский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r>
              <a:tr h="158873">
                <a:tc>
                  <a:txBody>
                    <a:bodyPr/>
                    <a:lstStyle/>
                    <a:p>
                      <a:pPr algn="l" fontAlgn="ctr"/>
                      <a:r>
                        <a:rPr lang="ru-RU" sz="900" b="0" i="0" u="none" strike="noStrike" dirty="0" err="1">
                          <a:solidFill>
                            <a:srgbClr val="000000"/>
                          </a:solidFill>
                          <a:latin typeface="Times New Roman"/>
                        </a:rPr>
                        <a:t>Солнцевский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r>
              <a:tr h="158873">
                <a:tc>
                  <a:txBody>
                    <a:bodyPr/>
                    <a:lstStyle/>
                    <a:p>
                      <a:pPr algn="l" fontAlgn="ctr"/>
                      <a:r>
                        <a:rPr lang="ru-RU" sz="900" b="0" i="0" u="none" strike="noStrike" dirty="0" err="1">
                          <a:solidFill>
                            <a:srgbClr val="000000"/>
                          </a:solidFill>
                          <a:latin typeface="Times New Roman"/>
                        </a:rPr>
                        <a:t>Суджанский</a:t>
                      </a:r>
                      <a:r>
                        <a:rPr lang="ru-RU" sz="900" b="0" i="0" u="none" strike="noStrike" dirty="0">
                          <a:solidFill>
                            <a:srgbClr val="000000"/>
                          </a:solidFill>
                          <a:latin typeface="Times New Roman"/>
                        </a:rPr>
                        <a:t> муниципальный район</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r>
              <a:tr h="158873">
                <a:tc>
                  <a:txBody>
                    <a:bodyPr/>
                    <a:lstStyle/>
                    <a:p>
                      <a:pPr algn="l" fontAlgn="ctr"/>
                      <a:r>
                        <a:rPr lang="ru-RU" sz="900" b="0" i="0" u="none" strike="noStrike" dirty="0">
                          <a:solidFill>
                            <a:srgbClr val="000000"/>
                          </a:solidFill>
                          <a:latin typeface="Times New Roman"/>
                        </a:rPr>
                        <a:t>г.Железногорск</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r>
              <a:tr h="158873">
                <a:tc>
                  <a:txBody>
                    <a:bodyPr/>
                    <a:lstStyle/>
                    <a:p>
                      <a:pPr algn="l" fontAlgn="ctr"/>
                      <a:r>
                        <a:rPr lang="ru-RU" sz="900" b="0" i="0" u="none" strike="noStrike" dirty="0">
                          <a:solidFill>
                            <a:srgbClr val="000000"/>
                          </a:solidFill>
                          <a:latin typeface="Times New Roman"/>
                        </a:rPr>
                        <a:t>г.Курск</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r>
              <a:tr h="158873">
                <a:tc>
                  <a:txBody>
                    <a:bodyPr/>
                    <a:lstStyle/>
                    <a:p>
                      <a:pPr algn="l" fontAlgn="ctr"/>
                      <a:r>
                        <a:rPr lang="ru-RU" sz="900" b="0" i="0" u="none" strike="noStrike" dirty="0">
                          <a:solidFill>
                            <a:srgbClr val="000000"/>
                          </a:solidFill>
                          <a:latin typeface="Times New Roman"/>
                        </a:rPr>
                        <a:t>г.Льгов</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r>
            </a:tbl>
          </a:graphicData>
        </a:graphic>
      </p:graphicFrame>
      <p:sp>
        <p:nvSpPr>
          <p:cNvPr id="15" name="Rectangle 1"/>
          <p:cNvSpPr>
            <a:spLocks noChangeArrowheads="1"/>
          </p:cNvSpPr>
          <p:nvPr/>
        </p:nvSpPr>
        <p:spPr bwMode="auto">
          <a:xfrm>
            <a:off x="2214546" y="4857760"/>
            <a:ext cx="142876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900" b="1" dirty="0" smtClean="0">
                <a:latin typeface="Times New Roman" pitchFamily="18" charset="0"/>
                <a:ea typeface="Times New Roman" pitchFamily="18" charset="0"/>
                <a:cs typeface="Times New Roman" pitchFamily="18" charset="0"/>
              </a:rPr>
              <a:t>2023 год</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21" name="Схема 20"/>
          <p:cNvGraphicFramePr/>
          <p:nvPr/>
        </p:nvGraphicFramePr>
        <p:xfrm>
          <a:off x="6357950" y="5500702"/>
          <a:ext cx="2643206" cy="10618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advClick="0" advTm="4000">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0" y="0"/>
            <a:ext cx="9144000" cy="646331"/>
          </a:xfrm>
          <a:prstGeom prst="rect">
            <a:avLst/>
          </a:prstGeom>
          <a:noFill/>
        </p:spPr>
        <p:txBody>
          <a:bodyPr wrap="square">
            <a:spAutoFit/>
          </a:bodyPr>
          <a:lstStyle/>
          <a:p>
            <a:pPr indent="180975" algn="ctr"/>
            <a:r>
              <a:rPr lang="ru-RU" sz="1200" b="1" dirty="0" smtClean="0">
                <a:latin typeface="Times New Roman" pitchFamily="18" charset="0"/>
                <a:cs typeface="Times New Roman" pitchFamily="18" charset="0"/>
              </a:rPr>
              <a:t>Финансово-экономическое управление Администрации </a:t>
            </a:r>
            <a:r>
              <a:rPr lang="ru-RU" sz="1200" b="1" dirty="0" err="1" smtClean="0">
                <a:latin typeface="Times New Roman" pitchFamily="18" charset="0"/>
                <a:cs typeface="Times New Roman" pitchFamily="18" charset="0"/>
              </a:rPr>
              <a:t>Касторенского</a:t>
            </a:r>
            <a:r>
              <a:rPr lang="ru-RU" sz="1200" b="1" dirty="0" smtClean="0">
                <a:latin typeface="Times New Roman" pitchFamily="18" charset="0"/>
                <a:cs typeface="Times New Roman" pitchFamily="18" charset="0"/>
              </a:rPr>
              <a:t> района Курской области  активно участвует в региональных конкурсах по разработке лучших предложений по формированию «Бюджета для граждан»  и всероссийских конкурсах проектов по представлению бюджета для граждан  </a:t>
            </a:r>
          </a:p>
        </p:txBody>
      </p:sp>
      <p:pic>
        <p:nvPicPr>
          <p:cNvPr id="1026" name="Picture 2"/>
          <p:cNvPicPr>
            <a:picLocks noChangeAspect="1" noChangeArrowheads="1"/>
          </p:cNvPicPr>
          <p:nvPr/>
        </p:nvPicPr>
        <p:blipFill>
          <a:blip r:embed="rId2"/>
          <a:srcRect/>
          <a:stretch>
            <a:fillRect/>
          </a:stretch>
        </p:blipFill>
        <p:spPr bwMode="auto">
          <a:xfrm>
            <a:off x="142844" y="1643050"/>
            <a:ext cx="2683300" cy="18655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928926" y="785794"/>
            <a:ext cx="2702594" cy="1881764"/>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101142" y="4071942"/>
            <a:ext cx="2684907" cy="1896372"/>
          </a:xfrm>
          <a:prstGeom prst="rect">
            <a:avLst/>
          </a:prstGeom>
          <a:noFill/>
          <a:ln w="9525">
            <a:solidFill>
              <a:schemeClr val="tx1"/>
            </a:solid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2928926" y="2928934"/>
            <a:ext cx="2714644" cy="3796952"/>
          </a:xfrm>
          <a:prstGeom prst="rect">
            <a:avLst/>
          </a:prstGeom>
          <a:noFill/>
          <a:ln w="9525">
            <a:noFill/>
            <a:miter lim="800000"/>
            <a:headEnd/>
            <a:tailEnd/>
          </a:ln>
          <a:effectLst/>
        </p:spPr>
      </p:pic>
      <p:pic>
        <p:nvPicPr>
          <p:cNvPr id="3" name="Picture 2"/>
          <p:cNvPicPr>
            <a:picLocks noChangeAspect="1" noChangeArrowheads="1"/>
          </p:cNvPicPr>
          <p:nvPr/>
        </p:nvPicPr>
        <p:blipFill>
          <a:blip r:embed="rId6"/>
          <a:srcRect/>
          <a:stretch>
            <a:fillRect/>
          </a:stretch>
        </p:blipFill>
        <p:spPr bwMode="auto">
          <a:xfrm>
            <a:off x="5787626" y="1571612"/>
            <a:ext cx="3304738" cy="4572008"/>
          </a:xfrm>
          <a:prstGeom prst="rect">
            <a:avLst/>
          </a:prstGeom>
          <a:noFill/>
          <a:ln w="9525">
            <a:solidFill>
              <a:schemeClr val="tx1"/>
            </a:solidFill>
            <a:miter lim="800000"/>
            <a:headEnd/>
            <a:tailEnd/>
          </a:ln>
          <a:effectLst/>
        </p:spPr>
      </p:pic>
    </p:spTree>
  </p:cSld>
  <p:clrMapOvr>
    <a:masterClrMapping/>
  </p:clrMapOvr>
  <p:transition advClick="0" advTm="4000">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6257" name="Прямоугольник 3"/>
          <p:cNvSpPr>
            <a:spLocks noChangeArrowheads="1"/>
          </p:cNvSpPr>
          <p:nvPr/>
        </p:nvSpPr>
        <p:spPr bwMode="auto">
          <a:xfrm>
            <a:off x="1214414" y="1571612"/>
            <a:ext cx="6786610" cy="2643206"/>
          </a:xfrm>
          <a:prstGeom prst="rect">
            <a:avLst/>
          </a:prstGeom>
          <a:noFill/>
          <a:ln w="25400"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22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effectLst/>
                <a:latin typeface="Arial" pitchFamily="34" charset="0"/>
                <a:cs typeface="Arial" pitchFamily="34" charset="0"/>
              </a:rPr>
              <a:t>Подготовлено</a:t>
            </a:r>
            <a:r>
              <a:rPr kumimoji="0" lang="ru-RU" sz="1400" b="1" i="0" u="none" strike="noStrike" cap="none" normalizeH="0" dirty="0" smtClean="0">
                <a:ln>
                  <a:noFill/>
                </a:ln>
                <a:effectLst/>
                <a:latin typeface="Arial" pitchFamily="34" charset="0"/>
                <a:cs typeface="Arial" pitchFamily="34" charset="0"/>
              </a:rPr>
              <a:t> ф</a:t>
            </a:r>
            <a:r>
              <a:rPr kumimoji="0" lang="ru-RU" sz="1400" b="1" i="0" u="none" strike="noStrike" cap="none" normalizeH="0" baseline="0" dirty="0" smtClean="0">
                <a:ln>
                  <a:noFill/>
                </a:ln>
                <a:effectLst/>
                <a:latin typeface="Arial" pitchFamily="34" charset="0"/>
                <a:cs typeface="Arial" pitchFamily="34" charset="0"/>
              </a:rPr>
              <a:t>инансово-экономическим управлением</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effectLst/>
                <a:latin typeface="Arial" pitchFamily="34" charset="0"/>
                <a:cs typeface="Arial" pitchFamily="34" charset="0"/>
              </a:rPr>
              <a:t>Администрации </a:t>
            </a:r>
            <a:r>
              <a:rPr kumimoji="0" lang="ru-RU" sz="1400" b="1" i="0" u="none" strike="noStrike" cap="none" normalizeH="0" baseline="0" dirty="0" err="1" smtClean="0">
                <a:ln>
                  <a:noFill/>
                </a:ln>
                <a:effectLst/>
                <a:latin typeface="Arial" pitchFamily="34" charset="0"/>
                <a:cs typeface="Arial" pitchFamily="34" charset="0"/>
              </a:rPr>
              <a:t>Касторенского</a:t>
            </a:r>
            <a:r>
              <a:rPr kumimoji="0" lang="ru-RU" sz="1400" b="1" i="0" u="none" strike="noStrike" cap="none" normalizeH="0" baseline="0" dirty="0" smtClean="0">
                <a:ln>
                  <a:noFill/>
                </a:ln>
                <a:effectLst/>
                <a:latin typeface="Arial" pitchFamily="34" charset="0"/>
                <a:cs typeface="Arial" pitchFamily="34" charset="0"/>
              </a:rPr>
              <a:t> района Курской области</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effectLst/>
                <a:latin typeface="Arial" pitchFamily="34" charset="0"/>
                <a:cs typeface="Arial" pitchFamily="34" charset="0"/>
              </a:rPr>
              <a:t>тел. +7(47157)</a:t>
            </a:r>
            <a:r>
              <a:rPr kumimoji="0" lang="ru-RU" sz="1400" b="1" i="0" u="none" strike="noStrike" cap="none" normalizeH="0" dirty="0" smtClean="0">
                <a:ln>
                  <a:noFill/>
                </a:ln>
                <a:effectLst/>
                <a:latin typeface="Arial" pitchFamily="34" charset="0"/>
                <a:cs typeface="Arial" pitchFamily="34" charset="0"/>
              </a:rPr>
              <a:t> </a:t>
            </a:r>
            <a:r>
              <a:rPr kumimoji="0" lang="ru-RU" sz="1400" b="1" i="0" u="none" strike="noStrike" cap="none" normalizeH="0" baseline="0" dirty="0" smtClean="0">
                <a:ln>
                  <a:noFill/>
                </a:ln>
                <a:effectLst/>
                <a:latin typeface="Arial" pitchFamily="34" charset="0"/>
                <a:cs typeface="Arial" pitchFamily="34" charset="0"/>
              </a:rPr>
              <a:t>2-14-66 </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400" b="1" i="0" u="none" strike="noStrike" cap="none" normalizeH="0" baseline="0" dirty="0" smtClean="0">
              <a:ln>
                <a:noFill/>
              </a:ln>
              <a:effectLst/>
              <a:latin typeface="Arial" pitchFamily="34" charset="0"/>
              <a:cs typeface="Arial" pitchFamily="34" charset="0"/>
            </a:endParaRPr>
          </a:p>
          <a:p>
            <a:pPr lvl="0" algn="ctr" fontAlgn="base">
              <a:spcBef>
                <a:spcPct val="0"/>
              </a:spcBef>
              <a:spcAft>
                <a:spcPts val="1000"/>
              </a:spcAft>
            </a:pPr>
            <a:r>
              <a:rPr kumimoji="0" lang="ru-RU" sz="1400" b="1" i="0" u="none" strike="noStrike" cap="none" normalizeH="0" baseline="0" dirty="0" smtClean="0">
                <a:ln>
                  <a:noFill/>
                </a:ln>
                <a:effectLst/>
                <a:latin typeface="Arial" pitchFamily="34" charset="0"/>
                <a:cs typeface="Arial" pitchFamily="34" charset="0"/>
              </a:rPr>
              <a:t>Размещено на сайте </a:t>
            </a:r>
            <a:r>
              <a:rPr lang="ru-RU" sz="1400" b="1" dirty="0" smtClean="0">
                <a:latin typeface="Arial" pitchFamily="34" charset="0"/>
                <a:cs typeface="Arial" pitchFamily="34" charset="0"/>
                <a:hlinkClick r:id="rId2"/>
              </a:rPr>
              <a:t>https://kastorenskiy.gosuslugi.ru</a:t>
            </a:r>
            <a:endParaRPr lang="ru-RU" sz="1400" b="1" dirty="0" smtClean="0">
              <a:latin typeface="Arial" pitchFamily="34" charset="0"/>
              <a:cs typeface="Arial" pitchFamily="34" charset="0"/>
            </a:endParaRPr>
          </a:p>
          <a:p>
            <a:pPr lvl="0" algn="ctr" fontAlgn="base">
              <a:spcBef>
                <a:spcPct val="0"/>
              </a:spcBef>
              <a:spcAft>
                <a:spcPts val="1000"/>
              </a:spcAft>
            </a:pPr>
            <a:endParaRPr lang="ru-RU" sz="1400" dirty="0" smtClean="0">
              <a:latin typeface="Arial" pitchFamily="34" charset="0"/>
              <a:cs typeface="Arial" pitchFamily="34" charset="0"/>
            </a:endParaRPr>
          </a:p>
          <a:p>
            <a:pPr lvl="0" algn="ctr" fontAlgn="base">
              <a:spcBef>
                <a:spcPct val="0"/>
              </a:spcBef>
              <a:spcAft>
                <a:spcPts val="1000"/>
              </a:spcAft>
            </a:pPr>
            <a:endParaRPr kumimoji="0" lang="ru-RU" sz="1400" b="1" i="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advTm="4000">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7"/>
          <p:cNvSpPr>
            <a:spLocks noGrp="1"/>
          </p:cNvSpPr>
          <p:nvPr>
            <p:ph sz="half" idx="1"/>
          </p:nvPr>
        </p:nvSpPr>
        <p:spPr>
          <a:xfrm>
            <a:off x="142844" y="428604"/>
            <a:ext cx="8858312" cy="4714908"/>
          </a:xfrm>
        </p:spPr>
        <p:txBody>
          <a:bodyPr>
            <a:normAutofit fontScale="25000" lnSpcReduction="20000"/>
          </a:bodyPr>
          <a:lstStyle/>
          <a:p>
            <a:pPr algn="ctr">
              <a:buNone/>
            </a:pPr>
            <a:r>
              <a:rPr lang="ru-RU" sz="8000" dirty="0" smtClean="0"/>
              <a:t>Контактная информация</a:t>
            </a:r>
          </a:p>
          <a:p>
            <a:pPr>
              <a:buNone/>
            </a:pPr>
            <a:r>
              <a:rPr lang="ru-RU" b="1" dirty="0" smtClean="0"/>
              <a:t/>
            </a:r>
            <a:br>
              <a:rPr lang="ru-RU" b="1" dirty="0" smtClean="0"/>
            </a:br>
            <a:endParaRPr lang="ru-RU" b="1" dirty="0" smtClean="0"/>
          </a:p>
          <a:p>
            <a:pPr algn="ctr">
              <a:buNone/>
            </a:pPr>
            <a:r>
              <a:rPr lang="ru-RU" sz="5600" dirty="0" smtClean="0"/>
              <a:t>Финансово-экономическое управление Администрации </a:t>
            </a:r>
            <a:r>
              <a:rPr lang="ru-RU" sz="5600" dirty="0" err="1" smtClean="0"/>
              <a:t>Касторенского</a:t>
            </a:r>
            <a:r>
              <a:rPr lang="ru-RU" sz="5600" dirty="0" smtClean="0"/>
              <a:t> района Курской области</a:t>
            </a:r>
          </a:p>
          <a:p>
            <a:pPr>
              <a:buNone/>
            </a:pPr>
            <a:r>
              <a:rPr lang="ru-RU" sz="5600" dirty="0" smtClean="0"/>
              <a:t> </a:t>
            </a:r>
          </a:p>
          <a:p>
            <a:pPr>
              <a:buNone/>
            </a:pPr>
            <a:endParaRPr lang="ru-RU" sz="5600" dirty="0" smtClean="0"/>
          </a:p>
          <a:p>
            <a:pPr>
              <a:buNone/>
            </a:pPr>
            <a:r>
              <a:rPr lang="ru-RU" sz="5600" dirty="0" smtClean="0"/>
              <a:t>        Начальник Управления: Сапрыкина Ольга Михайловна </a:t>
            </a:r>
          </a:p>
          <a:p>
            <a:pPr>
              <a:buNone/>
            </a:pPr>
            <a:r>
              <a:rPr lang="ru-RU" sz="5600" dirty="0" smtClean="0"/>
              <a:t>	                                                тел.:  8 (47157) 2-14-44 </a:t>
            </a:r>
          </a:p>
          <a:p>
            <a:pPr>
              <a:buNone/>
            </a:pPr>
            <a:endParaRPr lang="ru-RU" sz="5600" dirty="0" smtClean="0"/>
          </a:p>
          <a:p>
            <a:pPr>
              <a:buNone/>
            </a:pPr>
            <a:r>
              <a:rPr lang="ru-RU" sz="5600" dirty="0" smtClean="0"/>
              <a:t>	Заместитель начальника Управления:  </a:t>
            </a:r>
            <a:r>
              <a:rPr lang="ru-RU" sz="5600" dirty="0" err="1" smtClean="0"/>
              <a:t>Будкова</a:t>
            </a:r>
            <a:r>
              <a:rPr lang="ru-RU" sz="5600" dirty="0" smtClean="0"/>
              <a:t> Лилия Николаевна</a:t>
            </a:r>
          </a:p>
          <a:p>
            <a:pPr>
              <a:buNone/>
            </a:pPr>
            <a:r>
              <a:rPr lang="ru-RU" sz="5600" dirty="0" smtClean="0"/>
              <a:t>	                                                                          тел.:  8 (47157) 2-14-66</a:t>
            </a:r>
          </a:p>
          <a:p>
            <a:pPr>
              <a:buNone/>
            </a:pPr>
            <a:r>
              <a:rPr lang="ru-RU" sz="5600" dirty="0" smtClean="0"/>
              <a:t>	                                                                          факс: 8 (47157) 2-11-44</a:t>
            </a:r>
          </a:p>
          <a:p>
            <a:pPr>
              <a:buNone/>
            </a:pPr>
            <a:r>
              <a:rPr lang="ru-RU" sz="5600" dirty="0" smtClean="0"/>
              <a:t>	 </a:t>
            </a:r>
          </a:p>
          <a:p>
            <a:pPr>
              <a:buNone/>
            </a:pPr>
            <a:r>
              <a:rPr lang="ru-RU" sz="5600" dirty="0" smtClean="0"/>
              <a:t>	График работы:                  понедельник – пятница с 8:00 до 17:00                                </a:t>
            </a:r>
          </a:p>
          <a:p>
            <a:pPr>
              <a:buNone/>
            </a:pPr>
            <a:r>
              <a:rPr lang="ru-RU" sz="5600" dirty="0" smtClean="0"/>
              <a:t>	                                                перерыв с 12:00 по 13:00</a:t>
            </a:r>
          </a:p>
          <a:p>
            <a:pPr>
              <a:buNone/>
            </a:pPr>
            <a:r>
              <a:rPr lang="ru-RU" sz="5600" dirty="0" smtClean="0"/>
              <a:t>	                                                суббота, воскресенье – выходные дни</a:t>
            </a:r>
          </a:p>
          <a:p>
            <a:pPr>
              <a:buNone/>
            </a:pPr>
            <a:r>
              <a:rPr lang="ru-RU" sz="5600" dirty="0" smtClean="0"/>
              <a:t>	 </a:t>
            </a:r>
          </a:p>
          <a:p>
            <a:pPr>
              <a:buNone/>
            </a:pPr>
            <a:r>
              <a:rPr lang="ru-RU" sz="5600" dirty="0" smtClean="0"/>
              <a:t>	Адрес:                                   306700, Курская область, </a:t>
            </a:r>
            <a:r>
              <a:rPr lang="ru-RU" sz="5600" dirty="0" err="1" smtClean="0"/>
              <a:t>Касторенский</a:t>
            </a:r>
            <a:r>
              <a:rPr lang="ru-RU" sz="5600" dirty="0" smtClean="0"/>
              <a:t>      </a:t>
            </a:r>
          </a:p>
          <a:p>
            <a:pPr>
              <a:buNone/>
            </a:pPr>
            <a:r>
              <a:rPr lang="ru-RU" sz="5600" dirty="0" smtClean="0"/>
              <a:t>	                                                район,  п. </a:t>
            </a:r>
            <a:r>
              <a:rPr lang="ru-RU" sz="5600" dirty="0" err="1" smtClean="0"/>
              <a:t>Касторное</a:t>
            </a:r>
            <a:r>
              <a:rPr lang="ru-RU" sz="5600" dirty="0" smtClean="0"/>
              <a:t>, ул. 50 Лет Октября, д.6</a:t>
            </a:r>
          </a:p>
          <a:p>
            <a:pPr>
              <a:buNone/>
            </a:pPr>
            <a:endParaRPr lang="ru-RU" sz="5600" dirty="0" smtClean="0"/>
          </a:p>
          <a:p>
            <a:pPr>
              <a:buNone/>
            </a:pPr>
            <a:r>
              <a:rPr lang="ru-RU" sz="5600" dirty="0" smtClean="0"/>
              <a:t>	Е</a:t>
            </a:r>
            <a:r>
              <a:rPr lang="fr-FR" sz="5600" dirty="0" smtClean="0"/>
              <a:t>-mail:</a:t>
            </a:r>
            <a:r>
              <a:rPr lang="ru-RU" sz="5600" dirty="0" smtClean="0"/>
              <a:t>  </a:t>
            </a:r>
            <a:r>
              <a:rPr lang="en-US" sz="5600" dirty="0" smtClean="0"/>
              <a:t>fin</a:t>
            </a:r>
            <a:r>
              <a:rPr lang="ru-RU" sz="5600" dirty="0" smtClean="0"/>
              <a:t>4608@</a:t>
            </a:r>
            <a:r>
              <a:rPr lang="en-US" sz="5600" dirty="0" err="1" smtClean="0"/>
              <a:t>yandex</a:t>
            </a:r>
            <a:r>
              <a:rPr lang="ru-RU" sz="5600" dirty="0" smtClean="0"/>
              <a:t>.</a:t>
            </a:r>
            <a:r>
              <a:rPr lang="en-US" sz="5600" dirty="0" err="1" smtClean="0"/>
              <a:t>ru</a:t>
            </a:r>
            <a:r>
              <a:rPr lang="ru-RU" sz="5600" dirty="0" smtClean="0"/>
              <a:t> </a:t>
            </a:r>
          </a:p>
          <a:p>
            <a:pPr>
              <a:buNone/>
            </a:pPr>
            <a:r>
              <a:rPr lang="ru-RU" sz="5600" i="1" dirty="0" smtClean="0"/>
              <a:t> </a:t>
            </a:r>
          </a:p>
          <a:p>
            <a:pPr>
              <a:buNone/>
            </a:pPr>
            <a:r>
              <a:rPr lang="ru-RU" sz="5600" dirty="0" smtClean="0"/>
              <a:t> </a:t>
            </a:r>
          </a:p>
          <a:p>
            <a:pPr>
              <a:buNone/>
            </a:pPr>
            <a:r>
              <a:rPr lang="ru-RU" sz="5600" dirty="0" smtClean="0"/>
              <a:t> </a:t>
            </a:r>
          </a:p>
          <a:p>
            <a:pPr>
              <a:buNone/>
            </a:pPr>
            <a:r>
              <a:rPr lang="ru-RU" dirty="0" smtClean="0"/>
              <a:t> </a:t>
            </a:r>
          </a:p>
          <a:p>
            <a:pPr>
              <a:buNone/>
            </a:pPr>
            <a:r>
              <a:rPr lang="ru-RU" dirty="0" smtClean="0"/>
              <a:t> </a:t>
            </a:r>
          </a:p>
          <a:p>
            <a:endParaRPr lang="ru-RU" dirty="0"/>
          </a:p>
        </p:txBody>
      </p:sp>
    </p:spTree>
  </p:cSld>
  <p:clrMapOvr>
    <a:masterClrMapping/>
  </p:clrMapOvr>
  <p:transition advClick="0" advTm="4000">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Содержимое 7"/>
          <p:cNvSpPr>
            <a:spLocks noGrp="1"/>
          </p:cNvSpPr>
          <p:nvPr>
            <p:ph sz="half" idx="1"/>
          </p:nvPr>
        </p:nvSpPr>
        <p:spPr>
          <a:xfrm>
            <a:off x="1071538" y="2357430"/>
            <a:ext cx="7358114" cy="2143140"/>
          </a:xfrm>
        </p:spPr>
        <p:txBody>
          <a:bodyPr>
            <a:normAutofit fontScale="85000" lnSpcReduction="20000"/>
          </a:bodyPr>
          <a:lstStyle/>
          <a:p>
            <a:pPr algn="ctr">
              <a:buNone/>
            </a:pPr>
            <a:r>
              <a:rPr lang="ru-RU" sz="4800" dirty="0" smtClean="0"/>
              <a:t>СПАСИБО ЗА ВНИМАНИЕ!</a:t>
            </a:r>
          </a:p>
          <a:p>
            <a:pPr>
              <a:buNone/>
            </a:pPr>
            <a:r>
              <a:rPr lang="ru-RU" dirty="0" smtClean="0"/>
              <a:t> </a:t>
            </a:r>
          </a:p>
          <a:p>
            <a:pPr>
              <a:buNone/>
            </a:pPr>
            <a:r>
              <a:rPr lang="ru-RU" dirty="0" smtClean="0"/>
              <a:t> </a:t>
            </a:r>
          </a:p>
          <a:p>
            <a:pPr>
              <a:buNone/>
            </a:pPr>
            <a:r>
              <a:rPr lang="ru-RU" dirty="0" smtClean="0"/>
              <a:t> </a:t>
            </a:r>
          </a:p>
          <a:p>
            <a:pPr>
              <a:buNone/>
            </a:pPr>
            <a:r>
              <a:rPr lang="ru-RU" dirty="0" smtClean="0"/>
              <a:t> </a:t>
            </a:r>
          </a:p>
          <a:p>
            <a:endParaRPr lang="ru-RU" dirty="0"/>
          </a:p>
        </p:txBody>
      </p:sp>
    </p:spTree>
  </p:cSld>
  <p:clrMapOvr>
    <a:masterClrMapping/>
  </p:clrMapOvr>
  <p:transition advClick="0" advTm="4000">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357554" y="714357"/>
            <a:ext cx="5286380" cy="5970865"/>
          </a:xfrm>
          <a:prstGeom prst="rect">
            <a:avLst/>
          </a:prstGeom>
        </p:spPr>
        <p:txBody>
          <a:bodyPr wrap="square">
            <a:spAutoFit/>
          </a:bodyPr>
          <a:lstStyle/>
          <a:p>
            <a:pPr algn="ctr"/>
            <a:r>
              <a:rPr lang="ru-RU" sz="1400" b="1" i="1" dirty="0" smtClean="0">
                <a:latin typeface="Times New Roman" pitchFamily="18" charset="0"/>
                <a:cs typeface="Times New Roman" pitchFamily="18" charset="0"/>
              </a:rPr>
              <a:t>Уважаемые жители </a:t>
            </a:r>
            <a:r>
              <a:rPr lang="ru-RU" sz="1400" b="1" i="1" dirty="0" err="1" smtClean="0">
                <a:latin typeface="Times New Roman" pitchFamily="18" charset="0"/>
                <a:cs typeface="Times New Roman" pitchFamily="18" charset="0"/>
              </a:rPr>
              <a:t>Касторенского</a:t>
            </a:r>
            <a:r>
              <a:rPr lang="ru-RU" sz="1400" b="1" i="1" dirty="0" smtClean="0">
                <a:latin typeface="Times New Roman" pitchFamily="18" charset="0"/>
                <a:cs typeface="Times New Roman" pitchFamily="18" charset="0"/>
              </a:rPr>
              <a:t> района Курской области!</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Вашему вниманию представлен «Бюджет для граждан».</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Бюджет для граждан </a:t>
            </a:r>
            <a:r>
              <a:rPr lang="ru-RU" sz="1400" dirty="0" smtClean="0">
                <a:latin typeface="Times New Roman" pitchFamily="18" charset="0"/>
                <a:cs typeface="Times New Roman" pitchFamily="18" charset="0"/>
              </a:rPr>
              <a:t>- это документ, обеспечивающий представление бюджета и отчетов об их исполнении в доступной для граждан форме. Бюджет для граждан разрабатывается для ознакомления граждан (заинтересованных пользователей) с задачами и приоритетными направлениями бюджетной политики, основными условиями формирования и исполнения бюджета, источниками доходов бюджета, обоснованиями бюджетных расходов, планируемыми и достигнутыми результатами использования бюджетных ассигнований, а также вовлечения граждан в обсуждение бюджетных решений.</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Рассчитываем на ваше активное участие в бюджетном процессе.</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Глава </a:t>
            </a:r>
            <a:r>
              <a:rPr lang="ru-RU" sz="1400" dirty="0" err="1" smtClean="0">
                <a:latin typeface="Times New Roman" pitchFamily="18" charset="0"/>
                <a:cs typeface="Times New Roman" pitchFamily="18" charset="0"/>
              </a:rPr>
              <a:t>Касторенского</a:t>
            </a:r>
            <a:r>
              <a:rPr lang="ru-RU" sz="1400" dirty="0" smtClean="0">
                <a:latin typeface="Times New Roman" pitchFamily="18" charset="0"/>
                <a:cs typeface="Times New Roman" pitchFamily="18" charset="0"/>
              </a:rPr>
              <a:t>  района </a:t>
            </a:r>
          </a:p>
          <a:p>
            <a:r>
              <a:rPr lang="ru-RU" sz="1400" dirty="0" smtClean="0">
                <a:latin typeface="Times New Roman" pitchFamily="18" charset="0"/>
                <a:cs typeface="Times New Roman" pitchFamily="18" charset="0"/>
              </a:rPr>
              <a:t>Курской области                                                        </a:t>
            </a:r>
            <a:r>
              <a:rPr lang="ru-RU" sz="1400" dirty="0" err="1" smtClean="0">
                <a:latin typeface="Times New Roman" pitchFamily="18" charset="0"/>
                <a:cs typeface="Times New Roman" pitchFamily="18" charset="0"/>
              </a:rPr>
              <a:t>Голубева</a:t>
            </a:r>
            <a:r>
              <a:rPr lang="ru-RU" sz="1400" dirty="0" smtClean="0">
                <a:latin typeface="Times New Roman" pitchFamily="18" charset="0"/>
                <a:cs typeface="Times New Roman" pitchFamily="18" charset="0"/>
              </a:rPr>
              <a:t> Н.Ю.</a:t>
            </a:r>
          </a:p>
          <a:p>
            <a:endParaRPr lang="ru-RU" sz="1000" dirty="0" smtClean="0"/>
          </a:p>
          <a:p>
            <a:endParaRPr lang="ru-RU" sz="1000" dirty="0" smtClean="0">
              <a:latin typeface="Times New Roman" pitchFamily="18" charset="0"/>
              <a:cs typeface="Times New Roman" pitchFamily="18" charset="0"/>
            </a:endParaRPr>
          </a:p>
          <a:p>
            <a:endParaRPr lang="ru-RU" sz="1000" dirty="0" smtClean="0">
              <a:latin typeface="Times New Roman" pitchFamily="18" charset="0"/>
              <a:cs typeface="Times New Roman" pitchFamily="18" charset="0"/>
            </a:endParaRPr>
          </a:p>
          <a:p>
            <a:endParaRPr lang="ru-RU" sz="1000" dirty="0" smtClean="0">
              <a:latin typeface="Times New Roman" pitchFamily="18" charset="0"/>
              <a:cs typeface="Times New Roman" pitchFamily="18" charset="0"/>
            </a:endParaRPr>
          </a:p>
          <a:p>
            <a:endParaRPr lang="ru-RU" sz="1000" dirty="0" smtClean="0">
              <a:latin typeface="Times New Roman" pitchFamily="18" charset="0"/>
              <a:cs typeface="Times New Roman" pitchFamily="18" charset="0"/>
            </a:endParaRPr>
          </a:p>
          <a:p>
            <a:endParaRPr lang="ru-RU" sz="1000" dirty="0" smtClean="0">
              <a:latin typeface="Times New Roman" pitchFamily="18" charset="0"/>
              <a:cs typeface="Times New Roman" pitchFamily="18" charset="0"/>
            </a:endParaRPr>
          </a:p>
        </p:txBody>
      </p:sp>
      <p:pic>
        <p:nvPicPr>
          <p:cNvPr id="1026" name="Picture 2" descr="D:\888\БЮДЖЕТ ДЛЯ ГРАЖДАН\БЮДЖЕТ ДЛЯ ГРАЖДАН 2023г\фото\golubeva-nina-yurevna-photo-normal.jpg"/>
          <p:cNvPicPr>
            <a:picLocks noChangeAspect="1" noChangeArrowheads="1"/>
          </p:cNvPicPr>
          <p:nvPr/>
        </p:nvPicPr>
        <p:blipFill>
          <a:blip r:embed="rId2"/>
          <a:srcRect/>
          <a:stretch>
            <a:fillRect/>
          </a:stretch>
        </p:blipFill>
        <p:spPr bwMode="auto">
          <a:xfrm>
            <a:off x="714348" y="1318566"/>
            <a:ext cx="2143140" cy="3305084"/>
          </a:xfrm>
          <a:prstGeom prst="rect">
            <a:avLst/>
          </a:prstGeom>
          <a:noFill/>
        </p:spPr>
      </p:pic>
    </p:spTree>
  </p:cSld>
  <p:clrMapOvr>
    <a:masterClrMapping/>
  </p:clrMapOvr>
  <p:transition advClick="0" advTm="400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678" y="1214422"/>
            <a:ext cx="3071834" cy="369332"/>
          </a:xfrm>
          <a:prstGeom prst="rect">
            <a:avLst/>
          </a:prstGeom>
          <a:noFill/>
        </p:spPr>
        <p:txBody>
          <a:bodyPr wrap="square" rtlCol="0">
            <a:spAutoFit/>
          </a:bodyPr>
          <a:lstStyle/>
          <a:p>
            <a:endParaRPr lang="ru-RU" dirty="0"/>
          </a:p>
        </p:txBody>
      </p:sp>
      <p:graphicFrame>
        <p:nvGraphicFramePr>
          <p:cNvPr id="18" name="Схема 17"/>
          <p:cNvGraphicFramePr/>
          <p:nvPr/>
        </p:nvGraphicFramePr>
        <p:xfrm>
          <a:off x="214282" y="285728"/>
          <a:ext cx="8715468" cy="135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3143240" y="0"/>
            <a:ext cx="3419654" cy="369332"/>
          </a:xfrm>
          <a:prstGeom prst="rect">
            <a:avLst/>
          </a:prstGeom>
        </p:spPr>
        <p:txBody>
          <a:bodyPr wrap="none">
            <a:spAutoFit/>
          </a:bodyPr>
          <a:lstStyle/>
          <a:p>
            <a:r>
              <a:rPr lang="ru-RU" b="1" dirty="0" smtClean="0"/>
              <a:t>Что такое бюджетный процесс ?</a:t>
            </a:r>
            <a:endParaRPr lang="ru-RU" dirty="0"/>
          </a:p>
        </p:txBody>
      </p:sp>
      <p:graphicFrame>
        <p:nvGraphicFramePr>
          <p:cNvPr id="16" name="Схема 15"/>
          <p:cNvGraphicFramePr/>
          <p:nvPr/>
        </p:nvGraphicFramePr>
        <p:xfrm>
          <a:off x="0" y="2643182"/>
          <a:ext cx="9144000" cy="42148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Схема 14"/>
          <p:cNvGraphicFramePr/>
          <p:nvPr/>
        </p:nvGraphicFramePr>
        <p:xfrm>
          <a:off x="500034" y="1785926"/>
          <a:ext cx="8286808" cy="6463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advClick="0" advTm="4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678" y="1214422"/>
            <a:ext cx="3071834" cy="369332"/>
          </a:xfrm>
          <a:prstGeom prst="rect">
            <a:avLst/>
          </a:prstGeom>
          <a:noFill/>
        </p:spPr>
        <p:txBody>
          <a:bodyPr wrap="square" rtlCol="0">
            <a:spAutoFit/>
          </a:bodyPr>
          <a:lstStyle/>
          <a:p>
            <a:endParaRPr lang="ru-RU" dirty="0"/>
          </a:p>
        </p:txBody>
      </p:sp>
      <p:graphicFrame>
        <p:nvGraphicFramePr>
          <p:cNvPr id="18" name="Схема 17"/>
          <p:cNvGraphicFramePr/>
          <p:nvPr/>
        </p:nvGraphicFramePr>
        <p:xfrm>
          <a:off x="357158" y="428604"/>
          <a:ext cx="8429748"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2786050" y="0"/>
            <a:ext cx="3454535" cy="369332"/>
          </a:xfrm>
          <a:prstGeom prst="rect">
            <a:avLst/>
          </a:prstGeom>
        </p:spPr>
        <p:txBody>
          <a:bodyPr wrap="none">
            <a:spAutoFit/>
          </a:bodyPr>
          <a:lstStyle/>
          <a:p>
            <a:r>
              <a:rPr lang="ru-RU" b="1" dirty="0" smtClean="0"/>
              <a:t>Что такое публичные слушания?</a:t>
            </a:r>
            <a:endParaRPr lang="ru-RU" dirty="0"/>
          </a:p>
        </p:txBody>
      </p:sp>
      <p:graphicFrame>
        <p:nvGraphicFramePr>
          <p:cNvPr id="7" name="Схема 6"/>
          <p:cNvGraphicFramePr/>
          <p:nvPr/>
        </p:nvGraphicFramePr>
        <p:xfrm>
          <a:off x="428596" y="1928802"/>
          <a:ext cx="8286808" cy="27860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p:cNvPicPr>
            <a:picLocks noChangeAspect="1" noChangeArrowheads="1"/>
          </p:cNvPicPr>
          <p:nvPr/>
        </p:nvPicPr>
        <p:blipFill>
          <a:blip r:embed="rId10"/>
          <a:srcRect/>
          <a:stretch>
            <a:fillRect/>
          </a:stretch>
        </p:blipFill>
        <p:spPr bwMode="auto">
          <a:xfrm>
            <a:off x="2643174" y="3571876"/>
            <a:ext cx="3929090" cy="2930666"/>
          </a:xfrm>
          <a:prstGeom prst="rect">
            <a:avLst/>
          </a:prstGeom>
          <a:noFill/>
          <a:ln w="9525">
            <a:noFill/>
            <a:miter lim="800000"/>
            <a:headEnd/>
            <a:tailEnd/>
          </a:ln>
          <a:effectLst/>
        </p:spPr>
      </p:pic>
    </p:spTree>
  </p:cSld>
  <p:clrMapOvr>
    <a:masterClrMapping/>
  </p:clrMapOvr>
  <p:transition advClick="0" advTm="4000">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sz="half" idx="1"/>
          </p:nvPr>
        </p:nvGraphicFramePr>
        <p:xfrm>
          <a:off x="5500694" y="571480"/>
          <a:ext cx="2714644" cy="50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Схема 11"/>
          <p:cNvGraphicFramePr/>
          <p:nvPr/>
        </p:nvGraphicFramePr>
        <p:xfrm>
          <a:off x="4357686" y="1285860"/>
          <a:ext cx="4429156" cy="20002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Содержимое 5"/>
          <p:cNvSpPr txBox="1">
            <a:spLocks/>
          </p:cNvSpPr>
          <p:nvPr/>
        </p:nvSpPr>
        <p:spPr>
          <a:xfrm>
            <a:off x="0" y="71414"/>
            <a:ext cx="9144000" cy="357190"/>
          </a:xfrm>
          <a:prstGeom prst="rect">
            <a:avLst/>
          </a:prstGeom>
        </p:spPr>
        <p:txBody>
          <a:bodyPr vert="horz">
            <a:normAutofit lnSpcReduction="10000"/>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ru-RU" b="1" i="0" u="none" strike="noStrike" kern="1200" cap="none" spc="0" normalizeH="0" baseline="0" noProof="0" dirty="0" smtClean="0">
                <a:ln>
                  <a:noFill/>
                </a:ln>
                <a:solidFill>
                  <a:schemeClr val="tx1"/>
                </a:solidFill>
                <a:effectLst/>
                <a:uLnTx/>
                <a:uFillTx/>
                <a:latin typeface="+mn-lt"/>
                <a:ea typeface="+mn-ea"/>
                <a:cs typeface="+mn-cs"/>
              </a:rPr>
              <a:t>Что такое бюджет, как он устроен?</a:t>
            </a:r>
            <a:endParaRPr kumimoji="0" lang="ru-RU"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Схема 6"/>
          <p:cNvGraphicFramePr/>
          <p:nvPr/>
        </p:nvGraphicFramePr>
        <p:xfrm>
          <a:off x="285720" y="928670"/>
          <a:ext cx="4286280" cy="12144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Схема 7"/>
          <p:cNvGraphicFramePr/>
          <p:nvPr/>
        </p:nvGraphicFramePr>
        <p:xfrm>
          <a:off x="0" y="3214686"/>
          <a:ext cx="9072594" cy="57150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Схема 8"/>
          <p:cNvGraphicFramePr/>
          <p:nvPr/>
        </p:nvGraphicFramePr>
        <p:xfrm>
          <a:off x="0" y="3857628"/>
          <a:ext cx="9144000" cy="7143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Схема 12"/>
          <p:cNvGraphicFramePr/>
          <p:nvPr/>
        </p:nvGraphicFramePr>
        <p:xfrm>
          <a:off x="71406" y="4714884"/>
          <a:ext cx="9001188" cy="192882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ransition advClick="0" advTm="4000">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p:txBody>
          <a:bodyPr>
            <a:normAutofit/>
          </a:bodyPr>
          <a:lstStyle/>
          <a:p>
            <a:pPr>
              <a:buNone/>
            </a:pPr>
            <a:endParaRPr lang="ru-RU" dirty="0" smtClean="0"/>
          </a:p>
          <a:p>
            <a:pPr>
              <a:buNone/>
            </a:pPr>
            <a:endParaRPr lang="ru-RU" dirty="0"/>
          </a:p>
        </p:txBody>
      </p:sp>
      <p:sp>
        <p:nvSpPr>
          <p:cNvPr id="11" name="Содержимое 10"/>
          <p:cNvSpPr>
            <a:spLocks noGrp="1"/>
          </p:cNvSpPr>
          <p:nvPr>
            <p:ph sz="half" idx="2"/>
          </p:nvPr>
        </p:nvSpPr>
        <p:spPr>
          <a:xfrm>
            <a:off x="0" y="285728"/>
            <a:ext cx="9144000" cy="642942"/>
          </a:xfrm>
        </p:spPr>
        <p:txBody>
          <a:bodyPr>
            <a:normAutofit/>
          </a:bodyPr>
          <a:lstStyle/>
          <a:p>
            <a:pPr algn="ctr">
              <a:buNone/>
            </a:pPr>
            <a:r>
              <a:rPr lang="ru-RU" sz="1400" dirty="0" smtClean="0"/>
              <a:t>Основные характеристики бюджета муниципального образования</a:t>
            </a:r>
          </a:p>
          <a:p>
            <a:pPr algn="ctr">
              <a:buNone/>
            </a:pPr>
            <a:r>
              <a:rPr lang="ru-RU" sz="1400" dirty="0" smtClean="0"/>
              <a:t> «</a:t>
            </a:r>
            <a:r>
              <a:rPr lang="ru-RU" sz="1400" dirty="0" err="1" smtClean="0"/>
              <a:t>Касторенский</a:t>
            </a:r>
            <a:r>
              <a:rPr lang="ru-RU" sz="1400" dirty="0" smtClean="0"/>
              <a:t> муниципальный район» Курской области, тыс.руб.</a:t>
            </a:r>
            <a:endParaRPr lang="ru-RU" sz="1400" dirty="0"/>
          </a:p>
        </p:txBody>
      </p:sp>
      <p:graphicFrame>
        <p:nvGraphicFramePr>
          <p:cNvPr id="9" name="Таблица 8"/>
          <p:cNvGraphicFramePr>
            <a:graphicFrameLocks noGrp="1"/>
          </p:cNvGraphicFramePr>
          <p:nvPr/>
        </p:nvGraphicFramePr>
        <p:xfrm>
          <a:off x="2357422" y="1643050"/>
          <a:ext cx="4642579" cy="3639229"/>
        </p:xfrm>
        <a:graphic>
          <a:graphicData uri="http://schemas.openxmlformats.org/drawingml/2006/table">
            <a:tbl>
              <a:tblPr/>
              <a:tblGrid>
                <a:gridCol w="1548631"/>
                <a:gridCol w="985294"/>
                <a:gridCol w="1054327"/>
                <a:gridCol w="1054327"/>
              </a:tblGrid>
              <a:tr h="577510">
                <a:tc>
                  <a:txBody>
                    <a:bodyPr/>
                    <a:lstStyle/>
                    <a:p>
                      <a:pPr algn="ctr" rtl="0" fontAlgn="t"/>
                      <a:r>
                        <a:rPr lang="ru-RU" sz="1800" b="1" i="0" u="none" strike="noStrike" dirty="0">
                          <a:solidFill>
                            <a:schemeClr val="tx1"/>
                          </a:solidFill>
                          <a:latin typeface="Times New Roman"/>
                        </a:rPr>
                        <a:t> </a:t>
                      </a:r>
                      <a:r>
                        <a:rPr lang="ru-RU" sz="1000" b="0" i="0" u="none" strike="noStrike" dirty="0">
                          <a:solidFill>
                            <a:schemeClr val="tx1"/>
                          </a:solidFill>
                          <a:latin typeface="Times New Roman"/>
                        </a:rPr>
                        <a:t> </a:t>
                      </a:r>
                      <a:endParaRPr lang="ru-RU" sz="1800" b="1" i="0" u="none" strike="noStrike" dirty="0">
                        <a:solidFill>
                          <a:schemeClr val="tx1"/>
                        </a:solidFill>
                        <a:latin typeface="Times New Roman"/>
                      </a:endParaRPr>
                    </a:p>
                  </a:txBody>
                  <a:tcPr marL="8991" marR="8991" marT="89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ru-RU" sz="1400" b="1" i="0" u="none" strike="noStrike" dirty="0" smtClean="0">
                          <a:solidFill>
                            <a:schemeClr val="tx1"/>
                          </a:solidFill>
                          <a:latin typeface="Times New Roman"/>
                        </a:rPr>
                        <a:t>Прогноз 2025 года</a:t>
                      </a:r>
                      <a:endParaRPr lang="ru-RU" sz="1400" b="1" i="0" u="none" strike="noStrike" dirty="0">
                        <a:solidFill>
                          <a:schemeClr val="tx1"/>
                        </a:solidFill>
                        <a:latin typeface="Times New Roman"/>
                      </a:endParaRPr>
                    </a:p>
                  </a:txBody>
                  <a:tcPr marL="8991" marR="8991" marT="8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latin typeface="Times New Roman"/>
                        </a:rPr>
                        <a:t>Прогноз 2026 года</a:t>
                      </a:r>
                      <a:endParaRPr lang="ru-RU" sz="1400" b="1" i="0" u="none" strike="noStrike" dirty="0">
                        <a:solidFill>
                          <a:schemeClr val="tx1"/>
                        </a:solidFill>
                        <a:latin typeface="Times New Roman"/>
                      </a:endParaRPr>
                    </a:p>
                  </a:txBody>
                  <a:tcPr marL="8991" marR="8991" marT="8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latin typeface="Times New Roman"/>
                        </a:rPr>
                        <a:t>Прогноз 2027 года</a:t>
                      </a:r>
                    </a:p>
                  </a:txBody>
                  <a:tcPr marL="8991" marR="8991" marT="89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4">
                <a:tc>
                  <a:txBody>
                    <a:bodyPr/>
                    <a:lstStyle/>
                    <a:p>
                      <a:pPr algn="ctr" rtl="0" fontAlgn="ctr"/>
                      <a:r>
                        <a:rPr lang="ru-RU" sz="1400" b="1" i="0" u="none" strike="noStrike" dirty="0">
                          <a:solidFill>
                            <a:schemeClr val="tx1"/>
                          </a:solidFill>
                          <a:latin typeface="Times New Roman"/>
                        </a:rPr>
                        <a:t>ДОХОДЫ</a:t>
                      </a: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ru-RU" sz="1200" b="0" i="0" u="none" strike="noStrike" dirty="0" smtClean="0">
                          <a:solidFill>
                            <a:srgbClr val="000000"/>
                          </a:solidFill>
                          <a:latin typeface="Calibri" pitchFamily="34" charset="0"/>
                          <a:cs typeface="Calibri" pitchFamily="34" charset="0"/>
                        </a:rPr>
                        <a:t>583 861</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ru-RU" sz="1200" b="0" i="0" u="none" strike="noStrike" dirty="0" smtClean="0">
                          <a:solidFill>
                            <a:srgbClr val="000000"/>
                          </a:solidFill>
                          <a:latin typeface="Calibri" pitchFamily="34" charset="0"/>
                          <a:cs typeface="Calibri" pitchFamily="34" charset="0"/>
                        </a:rPr>
                        <a:t>547 126</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ru-RU" sz="1200" b="0" i="0" u="none" strike="noStrike" dirty="0" smtClean="0">
                          <a:solidFill>
                            <a:srgbClr val="000000"/>
                          </a:solidFill>
                          <a:latin typeface="Calibri" pitchFamily="34" charset="0"/>
                          <a:cs typeface="Calibri" pitchFamily="34" charset="0"/>
                        </a:rPr>
                        <a:t>560 962</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9171">
                <a:tc>
                  <a:txBody>
                    <a:bodyPr/>
                    <a:lstStyle/>
                    <a:p>
                      <a:pPr algn="ctr" rtl="0" fontAlgn="ctr"/>
                      <a:r>
                        <a:rPr lang="ru-RU" sz="1400" b="1" i="0" u="none" strike="noStrike" dirty="0">
                          <a:solidFill>
                            <a:schemeClr val="tx1"/>
                          </a:solidFill>
                          <a:latin typeface="Times New Roman"/>
                        </a:rPr>
                        <a:t>из них:</a:t>
                      </a:r>
                      <a:r>
                        <a:rPr lang="ru-RU" sz="1000" b="0" i="0" u="none" strike="noStrike" dirty="0">
                          <a:solidFill>
                            <a:schemeClr val="tx1"/>
                          </a:solidFill>
                          <a:latin typeface="Times New Roman"/>
                        </a:rPr>
                        <a:t> </a:t>
                      </a:r>
                      <a:endParaRPr lang="ru-RU" sz="1400" b="1" i="0" u="none" strike="noStrike" dirty="0">
                        <a:solidFill>
                          <a:schemeClr val="tx1"/>
                        </a:solidFill>
                        <a:latin typeface="Times New Roman"/>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200" b="0" i="0" u="none" strike="noStrike" dirty="0">
                        <a:solidFill>
                          <a:schemeClr val="tx1"/>
                        </a:solidFill>
                        <a:latin typeface="Calibri" pitchFamily="34" charset="0"/>
                        <a:cs typeface="Calibri" pitchFamily="34" charset="0"/>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200" b="0" i="0" u="none" strike="noStrike" dirty="0">
                        <a:solidFill>
                          <a:schemeClr val="tx1"/>
                        </a:solidFill>
                        <a:latin typeface="Calibri" pitchFamily="34" charset="0"/>
                        <a:cs typeface="Calibri" pitchFamily="34" charset="0"/>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ru-RU" sz="1200" b="0" i="0" u="none" strike="noStrike" dirty="0">
                        <a:solidFill>
                          <a:schemeClr val="tx1"/>
                        </a:solidFill>
                        <a:latin typeface="Calibri" pitchFamily="34" charset="0"/>
                        <a:cs typeface="Calibri" pitchFamily="34" charset="0"/>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9174">
                <a:tc>
                  <a:txBody>
                    <a:bodyPr/>
                    <a:lstStyle/>
                    <a:p>
                      <a:pPr algn="ctr" rtl="0" fontAlgn="ctr"/>
                      <a:r>
                        <a:rPr lang="ru-RU" sz="1400" b="1" i="0" u="none" strike="noStrike" dirty="0">
                          <a:solidFill>
                            <a:schemeClr val="tx1"/>
                          </a:solidFill>
                          <a:latin typeface="Times New Roman"/>
                        </a:rPr>
                        <a:t>налоговые </a:t>
                      </a: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155 958</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170 677</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185 120</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8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latin typeface="Times New Roman"/>
                        </a:rPr>
                        <a:t>неналоговые</a:t>
                      </a:r>
                      <a:r>
                        <a:rPr lang="ru-RU" sz="1000" b="0" i="0" u="none" strike="noStrike" dirty="0" smtClean="0">
                          <a:solidFill>
                            <a:schemeClr val="tx1"/>
                          </a:solidFill>
                          <a:latin typeface="Times New Roman"/>
                        </a:rPr>
                        <a:t> </a:t>
                      </a:r>
                      <a:endParaRPr lang="ru-RU" sz="1400" b="1" i="0" u="none" strike="noStrike" dirty="0" smtClean="0">
                        <a:solidFill>
                          <a:schemeClr val="tx1"/>
                        </a:solidFill>
                        <a:latin typeface="Times New Roman"/>
                      </a:endParaRPr>
                    </a:p>
                    <a:p>
                      <a:pPr algn="ctr" rtl="0" fontAlgn="ctr"/>
                      <a:endParaRPr lang="ru-RU" sz="1400" b="1" i="0" u="none" strike="noStrike" dirty="0">
                        <a:solidFill>
                          <a:schemeClr val="tx1"/>
                        </a:solidFill>
                        <a:latin typeface="Times New Roman"/>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34 888</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34 729</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34 729</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842">
                <a:tc>
                  <a:txBody>
                    <a:bodyPr/>
                    <a:lstStyle/>
                    <a:p>
                      <a:pPr algn="ctr" rtl="0" fontAlgn="ctr"/>
                      <a:r>
                        <a:rPr lang="ru-RU" sz="1400" b="1" i="0" u="none" strike="noStrike" dirty="0">
                          <a:solidFill>
                            <a:schemeClr val="tx1"/>
                          </a:solidFill>
                          <a:latin typeface="Times New Roman"/>
                        </a:rPr>
                        <a:t>безвозмездные поступления</a:t>
                      </a:r>
                      <a:r>
                        <a:rPr lang="ru-RU" sz="1000" b="0" i="0" u="none" strike="noStrike" dirty="0">
                          <a:solidFill>
                            <a:schemeClr val="tx1"/>
                          </a:solidFill>
                          <a:latin typeface="Times New Roman"/>
                        </a:rPr>
                        <a:t> </a:t>
                      </a:r>
                      <a:endParaRPr lang="ru-RU" sz="1400" b="1" i="0" u="none" strike="noStrike" dirty="0">
                        <a:solidFill>
                          <a:schemeClr val="tx1"/>
                        </a:solidFill>
                        <a:latin typeface="Times New Roman"/>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393 015</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341 720</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rgbClr val="000000"/>
                          </a:solidFill>
                          <a:latin typeface="Calibri" pitchFamily="34" charset="0"/>
                          <a:cs typeface="Calibri" pitchFamily="34" charset="0"/>
                        </a:rPr>
                        <a:t>341 113</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9174">
                <a:tc>
                  <a:txBody>
                    <a:bodyPr/>
                    <a:lstStyle/>
                    <a:p>
                      <a:pPr algn="ctr" rtl="0" fontAlgn="ctr"/>
                      <a:r>
                        <a:rPr lang="ru-RU" sz="1400" b="1" i="0" u="none" strike="noStrike" dirty="0">
                          <a:solidFill>
                            <a:schemeClr val="tx1"/>
                          </a:solidFill>
                          <a:latin typeface="Times New Roman"/>
                        </a:rPr>
                        <a:t>РАСХОДЫ</a:t>
                      </a:r>
                      <a:r>
                        <a:rPr lang="ru-RU" sz="1000" b="0" i="0" u="none" strike="noStrike" dirty="0">
                          <a:solidFill>
                            <a:schemeClr val="tx1"/>
                          </a:solidFill>
                          <a:latin typeface="Times New Roman"/>
                        </a:rPr>
                        <a:t> </a:t>
                      </a:r>
                      <a:endParaRPr lang="ru-RU" sz="1400" b="1" i="0" u="none" strike="noStrike" dirty="0">
                        <a:solidFill>
                          <a:schemeClr val="tx1"/>
                        </a:solidFill>
                        <a:latin typeface="Times New Roman"/>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ru-RU" sz="1200" b="0" i="0" u="none" strike="noStrike" dirty="0" smtClean="0">
                          <a:solidFill>
                            <a:schemeClr val="tx1"/>
                          </a:solidFill>
                          <a:latin typeface="Calibri" pitchFamily="34" charset="0"/>
                          <a:cs typeface="Calibri" pitchFamily="34" charset="0"/>
                        </a:rPr>
                        <a:t>591 561</a:t>
                      </a:r>
                      <a:endParaRPr lang="ru-RU" sz="1200" b="0" i="0" u="none" strike="noStrike" dirty="0">
                        <a:solidFill>
                          <a:schemeClr val="tx1"/>
                        </a:solidFill>
                        <a:latin typeface="Calibri" pitchFamily="34" charset="0"/>
                        <a:cs typeface="Calibri" pitchFamily="34" charset="0"/>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ru-RU" sz="1200" b="0" i="0" u="none" strike="noStrike" dirty="0" smtClean="0">
                          <a:solidFill>
                            <a:srgbClr val="000000"/>
                          </a:solidFill>
                          <a:latin typeface="Calibri" pitchFamily="34" charset="0"/>
                          <a:cs typeface="Calibri" pitchFamily="34" charset="0"/>
                        </a:rPr>
                        <a:t>547 126</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ru-RU" sz="1200" b="0" i="0" u="none" strike="noStrike" dirty="0" smtClean="0">
                          <a:solidFill>
                            <a:srgbClr val="000000"/>
                          </a:solidFill>
                          <a:latin typeface="Calibri" pitchFamily="34" charset="0"/>
                          <a:cs typeface="Calibri" pitchFamily="34" charset="0"/>
                        </a:rPr>
                        <a:t>560 962</a:t>
                      </a:r>
                      <a:endParaRPr lang="ru-RU" sz="1200" b="0" i="0" u="none" strike="noStrike" dirty="0">
                        <a:solidFill>
                          <a:srgbClr val="000000"/>
                        </a:solidFill>
                        <a:latin typeface="Calibri" pitchFamily="34" charset="0"/>
                        <a:cs typeface="Calibri" pitchFamily="34" charset="0"/>
                      </a:endParaRPr>
                    </a:p>
                  </a:txBody>
                  <a:tcPr marL="5298" marR="5298" marT="52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3342">
                <a:tc>
                  <a:txBody>
                    <a:bodyPr/>
                    <a:lstStyle/>
                    <a:p>
                      <a:pPr algn="ctr" rtl="0" fontAlgn="ctr"/>
                      <a:r>
                        <a:rPr lang="ru-RU" sz="1400" b="1" i="0" u="none" strike="noStrike" dirty="0">
                          <a:solidFill>
                            <a:schemeClr val="tx1"/>
                          </a:solidFill>
                          <a:latin typeface="Times New Roman"/>
                        </a:rPr>
                        <a:t>ДЕФИЦИТ (–)/ ПРОФИЦИТ (+)</a:t>
                      </a:r>
                      <a:r>
                        <a:rPr lang="ru-RU" sz="1000" b="0" i="0" u="none" strike="noStrike" dirty="0">
                          <a:solidFill>
                            <a:schemeClr val="tx1"/>
                          </a:solidFill>
                          <a:latin typeface="Times New Roman"/>
                        </a:rPr>
                        <a:t> </a:t>
                      </a:r>
                      <a:endParaRPr lang="ru-RU" sz="1400" b="1" i="0" u="none" strike="noStrike" dirty="0">
                        <a:solidFill>
                          <a:schemeClr val="tx1"/>
                        </a:solidFill>
                        <a:latin typeface="Times New Roman"/>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ru-RU" sz="1200" b="0" i="0" u="none" strike="noStrike" dirty="0" smtClean="0">
                          <a:solidFill>
                            <a:schemeClr val="tx1"/>
                          </a:solidFill>
                          <a:latin typeface="Calibri"/>
                        </a:rPr>
                        <a:t>-7 700</a:t>
                      </a:r>
                      <a:endParaRPr lang="ru-RU" sz="1200" b="0" i="0" u="none" strike="noStrike" dirty="0">
                        <a:solidFill>
                          <a:schemeClr val="tx1"/>
                        </a:solidFill>
                        <a:latin typeface="Calibri"/>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endParaRPr lang="ru-RU" sz="1200" b="0" i="0" u="none" strike="noStrike" dirty="0">
                        <a:solidFill>
                          <a:schemeClr val="tx1"/>
                        </a:solidFill>
                        <a:latin typeface="Calibri"/>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endParaRPr lang="ru-RU" sz="1200" b="0" i="0" u="none" strike="noStrike" dirty="0">
                        <a:solidFill>
                          <a:schemeClr val="tx1"/>
                        </a:solidFill>
                        <a:latin typeface="Calibri"/>
                      </a:endParaRPr>
                    </a:p>
                  </a:txBody>
                  <a:tcPr marL="8991" marR="8991" marT="89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advClick="0" advTm="4000">
    <p:strips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27026</TotalTime>
  <Words>4766</Words>
  <Application>Microsoft Office PowerPoint</Application>
  <PresentationFormat>Экран (4:3)</PresentationFormat>
  <Paragraphs>1207</Paragraphs>
  <Slides>47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Содержание</vt:lpstr>
      <vt:lpstr>Слайд 3</vt:lpstr>
      <vt:lpstr>Административно-территориальное деление Касторенского района Курской области</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Семьям военнослужащих, участвующих в специальной военной операции в 2025 году из бюджета муниципального образования «Касторенский муниципальный район» Курской области предусмотрена помощь в размере 100 тыс. рублей.</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RABMESTO2</dc:creator>
  <cp:lastModifiedBy>RABMESTO2</cp:lastModifiedBy>
  <cp:revision>2176</cp:revision>
  <dcterms:created xsi:type="dcterms:W3CDTF">2020-07-28T07:12:35Z</dcterms:created>
  <dcterms:modified xsi:type="dcterms:W3CDTF">2024-11-15T13:42:47Z</dcterms:modified>
</cp:coreProperties>
</file>