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3" r:id="rId2"/>
    <p:sldId id="376" r:id="rId3"/>
    <p:sldId id="269" r:id="rId4"/>
    <p:sldId id="260" r:id="rId5"/>
    <p:sldId id="377" r:id="rId6"/>
    <p:sldId id="378" r:id="rId7"/>
    <p:sldId id="380" r:id="rId8"/>
    <p:sldId id="392" r:id="rId9"/>
    <p:sldId id="395" r:id="rId10"/>
    <p:sldId id="389" r:id="rId11"/>
    <p:sldId id="384" r:id="rId12"/>
    <p:sldId id="388" r:id="rId13"/>
    <p:sldId id="394" r:id="rId14"/>
    <p:sldId id="382" r:id="rId15"/>
    <p:sldId id="387" r:id="rId16"/>
    <p:sldId id="385" r:id="rId17"/>
    <p:sldId id="379" r:id="rId18"/>
    <p:sldId id="381" r:id="rId19"/>
    <p:sldId id="396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87"/>
    <a:srgbClr val="CC6600"/>
    <a:srgbClr val="69A12B"/>
    <a:srgbClr val="996633"/>
    <a:srgbClr val="4BACC6"/>
    <a:srgbClr val="99CCFF"/>
    <a:srgbClr val="CCCCFF"/>
    <a:srgbClr val="CCECFF"/>
    <a:srgbClr val="66CCFF"/>
    <a:srgbClr val="9CBDE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94" autoAdjust="0"/>
    <p:restoredTop sz="99301" autoAdjust="0"/>
  </p:normalViewPr>
  <p:slideViewPr>
    <p:cSldViewPr snapToGrid="0">
      <p:cViewPr>
        <p:scale>
          <a:sx n="120" d="100"/>
          <a:sy n="120" d="100"/>
        </p:scale>
        <p:origin x="-12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0.69000000000000883</c:v>
                </c:pt>
                <c:pt idx="1">
                  <c:v>0.31000000000000238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831233547554419E-2"/>
          <c:y val="0.11732481947488256"/>
          <c:w val="0.37298089824404634"/>
          <c:h val="0.53974648609048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tx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1.1090187236417273E-2"/>
                  <c:y val="-3.1938689213201706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5.5450936182085174E-3"/>
                  <c:y val="-3.6501359100801954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15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I Новое качество жизни</c:v>
                </c:pt>
                <c:pt idx="1">
                  <c:v>II Инновационное развитие и модернизация экономики</c:v>
                </c:pt>
                <c:pt idx="2">
                  <c:v>III Эффективное государство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50512.24</c:v>
                </c:pt>
                <c:pt idx="1">
                  <c:v>14625.19</c:v>
                </c:pt>
                <c:pt idx="2">
                  <c:v>2796.73</c:v>
                </c:pt>
                <c:pt idx="3">
                  <c:v>2759.5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6073495630256318"/>
          <c:w val="0.72268506531640064"/>
          <c:h val="0.25713698572063981"/>
        </c:manualLayout>
      </c:layout>
      <c:txPr>
        <a:bodyPr/>
        <a:lstStyle/>
        <a:p>
          <a:pPr>
            <a:defRPr sz="9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1425435475350221"/>
          <c:y val="0.11067634356413122"/>
          <c:w val="0.63204574310432626"/>
          <c:h val="0.524772959876837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tx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2.0423900466453329E-2"/>
                  <c:y val="-3.39149842141771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5.1059751166132351E-3"/>
                  <c:y val="-3.391498421417713E-2"/>
                </c:manualLayout>
              </c:layout>
              <c:showPercent val="1"/>
            </c:dLbl>
            <c:dLbl>
              <c:idx val="4"/>
              <c:layout>
                <c:manualLayout>
                  <c:x val="0"/>
                  <c:y val="-2.0060979057917476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18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I Новое качество жизни</c:v>
                </c:pt>
                <c:pt idx="1">
                  <c:v>II Инновационное развитие и модернизация экономики</c:v>
                </c:pt>
                <c:pt idx="2">
                  <c:v>III Эффективное государство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62190</c:v>
                </c:pt>
                <c:pt idx="1">
                  <c:v>18973</c:v>
                </c:pt>
                <c:pt idx="2">
                  <c:v>4504</c:v>
                </c:pt>
                <c:pt idx="3">
                  <c:v>2048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1936032987011544"/>
          <c:y val="0.24601949483905769"/>
          <c:w val="0.76908529069081244"/>
          <c:h val="0.59081592943313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1"/>
              <c:layout>
                <c:manualLayout>
                  <c:x val="4.0847800932905971E-2"/>
                  <c:y val="3.1379525477333352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-5.1059751166132351E-3"/>
                  <c:y val="-4.7069288215999872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6.1524341869430331E-3"/>
                  <c:y val="-4.219345165414720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21805.194482530005</c:v>
                </c:pt>
                <c:pt idx="1">
                  <c:v>1417.7069775300001</c:v>
                </c:pt>
                <c:pt idx="2">
                  <c:v>12597.230825279999</c:v>
                </c:pt>
                <c:pt idx="3">
                  <c:v>21682.10610655</c:v>
                </c:pt>
                <c:pt idx="4">
                  <c:v>1409.30669253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00951140431273"/>
          <c:y val="0.19722975682448179"/>
          <c:w val="0.49129641155877207"/>
          <c:h val="0.77182477073698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341869430331E-3"/>
                  <c:y val="-4.21934516541471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2107</c:v>
                </c:pt>
                <c:pt idx="1">
                  <c:v>8100</c:v>
                </c:pt>
                <c:pt idx="2">
                  <c:v>19076</c:v>
                </c:pt>
                <c:pt idx="3">
                  <c:v>941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32937617381161"/>
          <c:y val="0.56346676145964403"/>
          <c:w val="0.32514246716688738"/>
          <c:h val="0.38011518748172285"/>
        </c:manualLayout>
      </c:layout>
      <c:txPr>
        <a:bodyPr/>
        <a:lstStyle/>
        <a:p>
          <a:pPr>
            <a:defRPr sz="8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Кредиты, полученные 
от кредитных организаций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6.4620181468755707E-3"/>
                  <c:y val="-8.3102213588405194E-3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0374326514876494E-2"/>
                  <c:y val="-2.0833179727794759E-2"/>
                </c:manualLayout>
              </c:layout>
              <c:showVal val="1"/>
            </c:dLbl>
            <c:dLbl>
              <c:idx val="3"/>
              <c:layout>
                <c:manualLayout>
                  <c:x val="6.2924767491248533E-3"/>
                  <c:y val="-3.3333242786910945E-2"/>
                </c:manualLayout>
              </c:layout>
              <c:showVal val="1"/>
            </c:dLbl>
            <c:dLbl>
              <c:idx val="4"/>
              <c:layout>
                <c:manualLayout>
                  <c:x val="1.0374326514876494E-2"/>
                  <c:y val="-3.7500189177348237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2308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CC6600"/>
            </a:solidFill>
          </c:spPr>
          <c:dLbls>
            <c:dLbl>
              <c:idx val="0"/>
              <c:layout>
                <c:manualLayout>
                  <c:x val="4.251551866249040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126304022684423E-4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409248828758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0409248828758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92488287587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975</c:v>
                </c:pt>
                <c:pt idx="1">
                  <c:v>780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Бюджетные кредиты, привлеченные от других бюджетов бюджетной системы РФ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029298842667051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7.5964188357118935E-3"/>
                  <c:y val="2.0949208501378012E-2"/>
                </c:manualLayout>
              </c:layout>
              <c:showVal val="1"/>
            </c:dLbl>
            <c:dLbl>
              <c:idx val="4"/>
              <c:layout>
                <c:manualLayout>
                  <c:x val="7.5964188357118935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8256.6526942399851</c:v>
                </c:pt>
                <c:pt idx="1">
                  <c:v>7892.9</c:v>
                </c:pt>
              </c:numCache>
            </c:numRef>
          </c:val>
        </c:ser>
        <c:shape val="box"/>
        <c:axId val="153367296"/>
        <c:axId val="153368832"/>
        <c:axId val="0"/>
      </c:bar3DChart>
      <c:catAx>
        <c:axId val="15336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53368832"/>
        <c:crosses val="autoZero"/>
        <c:auto val="1"/>
        <c:lblAlgn val="ctr"/>
        <c:lblOffset val="100"/>
      </c:catAx>
      <c:valAx>
        <c:axId val="153368832"/>
        <c:scaling>
          <c:orientation val="minMax"/>
        </c:scaling>
        <c:delete val="1"/>
        <c:axPos val="l"/>
        <c:numFmt formatCode="#,##0.0" sourceLinked="1"/>
        <c:tickLblPos val="none"/>
        <c:crossAx val="15336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40417532450865"/>
          <c:y val="0.18554824759686786"/>
          <c:w val="0.37082049484066792"/>
          <c:h val="0.68631562853252315"/>
        </c:manualLayout>
      </c:layout>
      <c:txPr>
        <a:bodyPr/>
        <a:lstStyle/>
        <a:p>
          <a:pPr>
            <a:defRPr sz="8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5665354330708587E-2"/>
          <c:y val="0.2305297168561164"/>
          <c:w val="0.36005752405949282"/>
          <c:h val="0.757453600771541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1.1207130358705191E-2"/>
                  <c:y val="-5.844996024500961E-3"/>
                </c:manualLayout>
              </c:layout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341869430401E-3"/>
                  <c:y val="-4.21934516541471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Акцизы на нефтепродукты</c:v>
                </c:pt>
                <c:pt idx="1">
                  <c:v>Налог на имущество  организаций </c:v>
                </c:pt>
                <c:pt idx="2">
                  <c:v>Транспортный налог</c:v>
                </c:pt>
                <c:pt idx="3">
                  <c:v>Прочие доходы</c:v>
                </c:pt>
                <c:pt idx="4">
                  <c:v>Межбюджетные трансферты, предоставляемые 
из федерального бюджета бюджетам субъектов Российской Федерации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3340626.4</c:v>
                </c:pt>
                <c:pt idx="1">
                  <c:v>1412306.7</c:v>
                </c:pt>
                <c:pt idx="2">
                  <c:v>1366893.3</c:v>
                </c:pt>
                <c:pt idx="3">
                  <c:v>843503.60000000009</c:v>
                </c:pt>
                <c:pt idx="4">
                  <c:v>1487077.9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5166316710411197"/>
          <c:y val="0.16423780846928571"/>
          <c:w val="0.5455111548556375"/>
          <c:h val="0.82134870649037672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56787971240412805"/>
          <c:y val="0.1060500726954924"/>
          <c:w val="0.36674393384422532"/>
          <c:h val="0.55383649747170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2"/>
              <c:layout>
                <c:manualLayout>
                  <c:x val="0"/>
                  <c:y val="8.5346221732844167E-3"/>
                </c:manualLayout>
              </c:layout>
              <c:showPercent val="1"/>
            </c:dLbl>
            <c:dLbl>
              <c:idx val="5"/>
              <c:layout>
                <c:manualLayout>
                  <c:x val="1.1303050355089442E-2"/>
                  <c:y val="-4.248124987189671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20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за счет собственных средств</c:v>
                </c:pt>
                <c:pt idx="1">
                  <c:v>Расходы за счет межбюджетных трансфертов
 из федерального бюджета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6374005.1999999993</c:v>
                </c:pt>
                <c:pt idx="1">
                  <c:v>1487077.9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0.12375202151262416"/>
          <c:w val="0.52034593564114362"/>
          <c:h val="0.27351784021641645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9462108303692484E-2"/>
          <c:y val="0.34264794381127328"/>
          <c:w val="0.38087274678808952"/>
          <c:h val="0.575173052904913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0"/>
                  <c:y val="-4.2673110866422084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1.1303050355089448E-2"/>
                  <c:y val="-4.248124987189671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23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Финансовое обеспечение дорожной деятельности в рамках национального проекта "Безопасные и качественные автомобильные дороги"</c:v>
                </c:pt>
                <c:pt idx="1">
                  <c:v>Финансовое обеспечение дорожной деятельности за счет средств резервного фонда Правительства Российской Федерации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976577.9</c:v>
                </c:pt>
                <c:pt idx="1">
                  <c:v>510500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886343378659751"/>
          <c:y val="0.3646723091495564"/>
          <c:w val="0.52265927844709081"/>
          <c:h val="0.49682253328419096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4.1819693781306989E-2"/>
          <c:y val="0.28100982724782597"/>
          <c:w val="0.39574380638371581"/>
          <c:h val="0.555188596669553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2.7882667221757169E-17"/>
                  <c:y val="-2.5603866519853628E-2"/>
                </c:manualLayout>
              </c:layout>
              <c:showPercent val="1"/>
            </c:dLbl>
            <c:dLbl>
              <c:idx val="5"/>
              <c:layout>
                <c:manualLayout>
                  <c:x val="1.1303050355089448E-2"/>
                  <c:y val="-4.248124987189671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23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Строительство, реконструкция, содержание, капитальный  ремонт 
и ремонт автомобильных дорог общего пользования и мостов регионального значения</c:v>
                </c:pt>
                <c:pt idx="1">
                  <c:v>Строительство, капитальный ремонт 
и ремонт автомобильных дорог общего пользования населенных пунктов</c:v>
                </c:pt>
                <c:pt idx="2">
                  <c:v>Проектирование, строительство, реконструкцию автомобильных дорог общего пользования местного значения, 
в том числе с твердым покрытием 
до сельских населенных пунктов, 
не имеющих круглогодичной связи 
с сетью автомобильных дорог общего пользования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3980584.8</c:v>
                </c:pt>
                <c:pt idx="1">
                  <c:v>2212254.2000000002</c:v>
                </c:pt>
                <c:pt idx="2">
                  <c:v>181166.2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841889199667258"/>
          <c:y val="0.12442034291036666"/>
          <c:w val="0.5269841870517864"/>
          <c:h val="0.8322382248254685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tx>
        <c:rich>
          <a:bodyPr/>
          <a:lstStyle/>
          <a:p>
            <a:pPr>
              <a:defRPr sz="900" b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9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71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406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человека</c:v>
                </c:pt>
              </c:strCache>
            </c:strRef>
          </c:tx>
          <c:spPr>
            <a:solidFill>
              <a:srgbClr val="92D050"/>
            </a:solidFill>
          </c:spPr>
          <c:dPt>
            <c:idx val="7"/>
            <c:spPr>
              <a:solidFill>
                <a:schemeClr val="accent5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70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103.00282109646693</c:v>
                </c:pt>
                <c:pt idx="1">
                  <c:v>71.322813846181319</c:v>
                </c:pt>
                <c:pt idx="2">
                  <c:v>69.170344325046059</c:v>
                </c:pt>
                <c:pt idx="3">
                  <c:v>71.106899866542719</c:v>
                </c:pt>
                <c:pt idx="4">
                  <c:v>64.235094728559858</c:v>
                </c:pt>
                <c:pt idx="5">
                  <c:v>83.401262298048408</c:v>
                </c:pt>
                <c:pt idx="6">
                  <c:v>74.733188552901069</c:v>
                </c:pt>
                <c:pt idx="7">
                  <c:v>88.770270432325688</c:v>
                </c:pt>
                <c:pt idx="8">
                  <c:v>100.34775528428672</c:v>
                </c:pt>
                <c:pt idx="9">
                  <c:v>66.672791796073753</c:v>
                </c:pt>
                <c:pt idx="10">
                  <c:v>71.921567424947497</c:v>
                </c:pt>
                <c:pt idx="11">
                  <c:v>68.534875608347519</c:v>
                </c:pt>
                <c:pt idx="12">
                  <c:v>62.025349482572899</c:v>
                </c:pt>
                <c:pt idx="13">
                  <c:v>74.14181086135487</c:v>
                </c:pt>
                <c:pt idx="14">
                  <c:v>76.290927542079132</c:v>
                </c:pt>
                <c:pt idx="15">
                  <c:v>76.680317857878833</c:v>
                </c:pt>
              </c:numCache>
            </c:numRef>
          </c:val>
        </c:ser>
        <c:dLbls>
          <c:showVal val="1"/>
        </c:dLbls>
        <c:shape val="box"/>
        <c:axId val="153645824"/>
        <c:axId val="153647360"/>
        <c:axId val="0"/>
      </c:bar3DChart>
      <c:catAx>
        <c:axId val="15364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3647360"/>
        <c:crosses val="autoZero"/>
        <c:auto val="1"/>
        <c:lblAlgn val="ctr"/>
        <c:lblOffset val="100"/>
      </c:catAx>
      <c:valAx>
        <c:axId val="153647360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364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0.31000000000000238</c:v>
                </c:pt>
                <c:pt idx="1">
                  <c:v>0.69000000000000061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900" b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9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74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4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1 человека</c:v>
                </c:pt>
              </c:strCache>
            </c:strRef>
          </c:tx>
          <c:spPr>
            <a:solidFill>
              <a:schemeClr val="accent5"/>
            </a:solidFill>
          </c:spPr>
          <c:dPt>
            <c:idx val="7"/>
            <c:spPr>
              <a:solidFill>
                <a:srgbClr val="92D05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70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81.587449383867337</c:v>
                </c:pt>
                <c:pt idx="1">
                  <c:v>68.304791894633908</c:v>
                </c:pt>
                <c:pt idx="2">
                  <c:v>62.677824060080319</c:v>
                </c:pt>
                <c:pt idx="3">
                  <c:v>62.76115087852336</c:v>
                </c:pt>
                <c:pt idx="4">
                  <c:v>58.592094594167158</c:v>
                </c:pt>
                <c:pt idx="5">
                  <c:v>81.845245737257486</c:v>
                </c:pt>
                <c:pt idx="6">
                  <c:v>71.369886698847765</c:v>
                </c:pt>
                <c:pt idx="7">
                  <c:v>79.997039811707921</c:v>
                </c:pt>
                <c:pt idx="8">
                  <c:v>68.877488505510968</c:v>
                </c:pt>
                <c:pt idx="9">
                  <c:v>62.014837095748817</c:v>
                </c:pt>
                <c:pt idx="10">
                  <c:v>69.753315984118785</c:v>
                </c:pt>
                <c:pt idx="11">
                  <c:v>60.360115017310321</c:v>
                </c:pt>
                <c:pt idx="12">
                  <c:v>57.76218833110778</c:v>
                </c:pt>
                <c:pt idx="13">
                  <c:v>71.323764442626199</c:v>
                </c:pt>
                <c:pt idx="14">
                  <c:v>72.926588851216081</c:v>
                </c:pt>
                <c:pt idx="15">
                  <c:v>73.215830813042118</c:v>
                </c:pt>
              </c:numCache>
            </c:numRef>
          </c:val>
        </c:ser>
        <c:dLbls>
          <c:showVal val="1"/>
        </c:dLbls>
        <c:shape val="box"/>
        <c:axId val="154061440"/>
        <c:axId val="154206592"/>
        <c:axId val="0"/>
      </c:bar3DChart>
      <c:catAx>
        <c:axId val="154061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206592"/>
        <c:crosses val="autoZero"/>
        <c:auto val="1"/>
        <c:lblAlgn val="ctr"/>
        <c:lblOffset val="100"/>
      </c:catAx>
      <c:valAx>
        <c:axId val="154206592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06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5333218647407812E-2"/>
          <c:y val="8.5227252982215077E-2"/>
          <c:w val="0.40347890932016173"/>
          <c:h val="0.748979326337407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341869430513E-3"/>
                  <c:y val="-4.21934516541471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19212.5</c:v>
                </c:pt>
                <c:pt idx="1">
                  <c:v>11414.8</c:v>
                </c:pt>
                <c:pt idx="2">
                  <c:v>4459</c:v>
                </c:pt>
                <c:pt idx="3">
                  <c:v>2135.9</c:v>
                </c:pt>
                <c:pt idx="4">
                  <c:v>5932.2</c:v>
                </c:pt>
                <c:pt idx="5">
                  <c:v>606.1</c:v>
                </c:pt>
                <c:pt idx="6">
                  <c:v>848.2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414"/>
          <c:h val="0.18408902146335221"/>
        </c:manualLayout>
      </c:layout>
      <c:txPr>
        <a:bodyPr/>
        <a:lstStyle/>
        <a:p>
          <a:pPr>
            <a:defRPr sz="9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745277777107702"/>
          <c:y val="0.17532569078480761"/>
          <c:w val="0.74355541510773604"/>
          <c:h val="0.584274277496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341869430331E-3"/>
                  <c:y val="-4.21934516541471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39345.289000000004</c:v>
                </c:pt>
                <c:pt idx="1">
                  <c:v>13478.800999999949</c:v>
                </c:pt>
                <c:pt idx="2">
                  <c:v>5073.8810000000003</c:v>
                </c:pt>
                <c:pt idx="3">
                  <c:v>2985.7069999999894</c:v>
                </c:pt>
                <c:pt idx="4">
                  <c:v>5647.9699999999993</c:v>
                </c:pt>
                <c:pt idx="5">
                  <c:v>718.43226250000748</c:v>
                </c:pt>
                <c:pt idx="6">
                  <c:v>1702.7799183899999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9973801395667797E-2"/>
          <c:y val="8.2721116877978312E-2"/>
          <c:w val="0.4381194920934825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1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2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7218.3</c:v>
                </c:pt>
                <c:pt idx="1">
                  <c:v>4337.7</c:v>
                </c:pt>
                <c:pt idx="2">
                  <c:v>6986.8</c:v>
                </c:pt>
                <c:pt idx="3">
                  <c:v>6802.3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9035200168382151"/>
          <c:w val="0.89507511243965465"/>
          <c:h val="0.40512504280336326"/>
        </c:manualLayout>
      </c:layout>
      <c:txPr>
        <a:bodyPr/>
        <a:lstStyle/>
        <a:p>
          <a:pPr>
            <a:defRPr sz="9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1936032987011539"/>
          <c:y val="0.40291712222572257"/>
          <c:w val="0.769085290690812"/>
          <c:h val="0.59081592943313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1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6150.3</c:v>
                </c:pt>
                <c:pt idx="1">
                  <c:v>3965.3</c:v>
                </c:pt>
                <c:pt idx="2">
                  <c:v>9045.5</c:v>
                </c:pt>
                <c:pt idx="3">
                  <c:v>8760.2999999999811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6.5747222791103774E-2"/>
          <c:y val="0.14378101630098097"/>
          <c:w val="0.43811949209348261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rgbClr val="69A12B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CC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1"/>
              <c:layout>
                <c:manualLayout>
                  <c:x val="2.8867106977179854E-2"/>
                  <c:y val="1.8091822051260045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"/>
                  <c:y val="-2.261477756407524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1.1546842790871903E-2"/>
                  <c:y val="-5.653694391018772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1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17595.844707479944</c:v>
                </c:pt>
                <c:pt idx="1">
                  <c:v>1114.5357278900001</c:v>
                </c:pt>
                <c:pt idx="2">
                  <c:v>9973.0587839899617</c:v>
                </c:pt>
                <c:pt idx="3">
                  <c:v>19246.886289260063</c:v>
                </c:pt>
                <c:pt idx="4">
                  <c:v>1091.5596436000001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80066943302972171"/>
          <c:w val="0.89507511243965465"/>
          <c:h val="0.13600918979087043"/>
        </c:manualLayout>
      </c:layout>
      <c:txPr>
        <a:bodyPr/>
        <a:lstStyle/>
        <a:p>
          <a:pPr>
            <a:defRPr sz="9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831233547554419E-2"/>
          <c:y val="0.11732481947488256"/>
          <c:w val="0.37298089824404601"/>
          <c:h val="0.539746486090481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"/>
                  <c:y val="-3.022717644170721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12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Социально-культурная сфера</c:v>
                </c:pt>
                <c:pt idx="3">
                  <c:v>Межбюджетные трансферты</c:v>
                </c:pt>
                <c:pt idx="4">
                  <c:v>Иные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14145.4</c:v>
                </c:pt>
                <c:pt idx="1">
                  <c:v>2323.1999999999998</c:v>
                </c:pt>
                <c:pt idx="2">
                  <c:v>49151.9</c:v>
                </c:pt>
                <c:pt idx="3">
                  <c:v>1385.2</c:v>
                </c:pt>
                <c:pt idx="4">
                  <c:v>3687.8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7242445075962365"/>
          <c:w val="0.99374452312850425"/>
          <c:h val="0.18408902146335221"/>
        </c:manualLayout>
      </c:layout>
      <c:txPr>
        <a:bodyPr/>
        <a:lstStyle/>
        <a:p>
          <a:pPr>
            <a:defRPr sz="9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1425435475350221"/>
          <c:y val="0.11113055779947165"/>
          <c:w val="0.64654188789208933"/>
          <c:h val="0.508042557076644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1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"/>
                  <c:y val="-2.0060979057917476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15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Социально-культурная сфера</c:v>
                </c:pt>
                <c:pt idx="3">
                  <c:v>Межбюджетные трансферты</c:v>
                </c:pt>
                <c:pt idx="4">
                  <c:v>Иные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18302.2</c:v>
                </c:pt>
                <c:pt idx="1">
                  <c:v>2903.8</c:v>
                </c:pt>
                <c:pt idx="2">
                  <c:v>59088</c:v>
                </c:pt>
                <c:pt idx="3">
                  <c:v>2387.1</c:v>
                </c:pt>
                <c:pt idx="4">
                  <c:v>5034.7000000000025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spPr>
    <a:ln w="25400">
      <a:noFill/>
      <a:prstDash val="sysDot"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09455-AD47-4802-BB9C-E4E46AAE2F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EC6F8C-C44D-4F8A-B495-3ACC77E3918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11 </a:t>
          </a:r>
        </a:p>
        <a:p>
          <a:pPr>
            <a:spcAft>
              <a:spcPts val="0"/>
            </a:spcAft>
          </a:pPr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0716C5-2D1B-4BC4-95DA-4673C6480FD5}" type="parTrans" cxnId="{1BBF6BE1-6259-4300-9E46-2EE222F5FE20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730CA24-4B96-464A-B64A-E312524464AF}" type="sibTrans" cxnId="{1BBF6BE1-6259-4300-9E46-2EE222F5FE20}">
      <dgm:prSet custT="1"/>
      <dgm:spPr>
        <a:solidFill>
          <a:schemeClr val="accent2"/>
        </a:solidFill>
      </dgm:spPr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74C1978-370F-4404-939E-E3719CC2D99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 </a:t>
          </a:r>
        </a:p>
        <a:p>
          <a:pPr>
            <a:spcAft>
              <a:spcPts val="0"/>
            </a:spcAft>
          </a:pPr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региональных проекта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389001-6A47-45B2-9566-B2275AA33769}" type="parTrans" cxnId="{6B83DA80-491F-42CA-927C-CFD6CFB25CAE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088051D-5CFD-4D42-A88A-BB41AC4F3D9D}" type="sibTrans" cxnId="{6B83DA80-491F-42CA-927C-CFD6CFB25CAE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3290FD-2839-49E5-BD17-1BE88F538771}" type="pres">
      <dgm:prSet presAssocID="{62509455-AD47-4802-BB9C-E4E46AAE2F7C}" presName="CompostProcess" presStyleCnt="0">
        <dgm:presLayoutVars>
          <dgm:dir/>
          <dgm:resizeHandles val="exact"/>
        </dgm:presLayoutVars>
      </dgm:prSet>
      <dgm:spPr/>
    </dgm:pt>
    <dgm:pt modelId="{7C6E284F-480A-417B-A1FF-265F83708A1D}" type="pres">
      <dgm:prSet presAssocID="{62509455-AD47-4802-BB9C-E4E46AAE2F7C}" presName="arrow" presStyleLbl="bgShp" presStyleIdx="0" presStyleCnt="1" custLinFactNeighborX="-428" custLinFactNeighborY="5461"/>
      <dgm:spPr/>
    </dgm:pt>
    <dgm:pt modelId="{3BED8BFA-68B9-4E12-8416-49014902D6F7}" type="pres">
      <dgm:prSet presAssocID="{62509455-AD47-4802-BB9C-E4E46AAE2F7C}" presName="linearProcess" presStyleCnt="0"/>
      <dgm:spPr/>
    </dgm:pt>
    <dgm:pt modelId="{8FC75466-E24B-4957-B236-6294D0511B83}" type="pres">
      <dgm:prSet presAssocID="{01EC6F8C-C44D-4F8A-B495-3ACC77E3918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2FAE7-39C6-44BD-9C91-C1F0879E9584}" type="pres">
      <dgm:prSet presAssocID="{6730CA24-4B96-464A-B64A-E312524464AF}" presName="sibTrans" presStyleCnt="0"/>
      <dgm:spPr/>
    </dgm:pt>
    <dgm:pt modelId="{65E1941C-4C40-4552-8FD9-47EE068C311C}" type="pres">
      <dgm:prSet presAssocID="{474C1978-370F-4404-939E-E3719CC2D99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F6BE1-6259-4300-9E46-2EE222F5FE20}" srcId="{62509455-AD47-4802-BB9C-E4E46AAE2F7C}" destId="{01EC6F8C-C44D-4F8A-B495-3ACC77E39188}" srcOrd="0" destOrd="0" parTransId="{0C0716C5-2D1B-4BC4-95DA-4673C6480FD5}" sibTransId="{6730CA24-4B96-464A-B64A-E312524464AF}"/>
    <dgm:cxn modelId="{2F7965C5-1E76-40DD-9E8D-ED50C15149C2}" type="presOf" srcId="{62509455-AD47-4802-BB9C-E4E46AAE2F7C}" destId="{C63290FD-2839-49E5-BD17-1BE88F538771}" srcOrd="0" destOrd="0" presId="urn:microsoft.com/office/officeart/2005/8/layout/hProcess9"/>
    <dgm:cxn modelId="{10AA0D66-A9DE-4E17-89BB-548D3637F453}" type="presOf" srcId="{474C1978-370F-4404-939E-E3719CC2D99E}" destId="{65E1941C-4C40-4552-8FD9-47EE068C311C}" srcOrd="0" destOrd="0" presId="urn:microsoft.com/office/officeart/2005/8/layout/hProcess9"/>
    <dgm:cxn modelId="{51A4433C-2198-40FE-81B5-06E5CE2683C6}" type="presOf" srcId="{01EC6F8C-C44D-4F8A-B495-3ACC77E39188}" destId="{8FC75466-E24B-4957-B236-6294D0511B83}" srcOrd="0" destOrd="0" presId="urn:microsoft.com/office/officeart/2005/8/layout/hProcess9"/>
    <dgm:cxn modelId="{6B83DA80-491F-42CA-927C-CFD6CFB25CAE}" srcId="{62509455-AD47-4802-BB9C-E4E46AAE2F7C}" destId="{474C1978-370F-4404-939E-E3719CC2D99E}" srcOrd="1" destOrd="0" parTransId="{21389001-6A47-45B2-9566-B2275AA33769}" sibTransId="{3088051D-5CFD-4D42-A88A-BB41AC4F3D9D}"/>
    <dgm:cxn modelId="{6A966735-0CEA-4941-BCF0-2B9476CACDC9}" type="presParOf" srcId="{C63290FD-2839-49E5-BD17-1BE88F538771}" destId="{7C6E284F-480A-417B-A1FF-265F83708A1D}" srcOrd="0" destOrd="0" presId="urn:microsoft.com/office/officeart/2005/8/layout/hProcess9"/>
    <dgm:cxn modelId="{8CCCE60C-C252-494F-9656-B4F34A36D941}" type="presParOf" srcId="{C63290FD-2839-49E5-BD17-1BE88F538771}" destId="{3BED8BFA-68B9-4E12-8416-49014902D6F7}" srcOrd="1" destOrd="0" presId="urn:microsoft.com/office/officeart/2005/8/layout/hProcess9"/>
    <dgm:cxn modelId="{E17043C4-AAC2-4B26-8827-74D2038D0384}" type="presParOf" srcId="{3BED8BFA-68B9-4E12-8416-49014902D6F7}" destId="{8FC75466-E24B-4957-B236-6294D0511B83}" srcOrd="0" destOrd="0" presId="urn:microsoft.com/office/officeart/2005/8/layout/hProcess9"/>
    <dgm:cxn modelId="{302D3BA9-85B5-40AF-BF02-2A03DC7076AF}" type="presParOf" srcId="{3BED8BFA-68B9-4E12-8416-49014902D6F7}" destId="{CCA2FAE7-39C6-44BD-9C91-C1F0879E9584}" srcOrd="1" destOrd="0" presId="urn:microsoft.com/office/officeart/2005/8/layout/hProcess9"/>
    <dgm:cxn modelId="{3E27A68E-E824-4826-B84B-BC8E2D933C80}" type="presParOf" srcId="{3BED8BFA-68B9-4E12-8416-49014902D6F7}" destId="{65E1941C-4C40-4552-8FD9-47EE068C311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E284F-480A-417B-A1FF-265F83708A1D}">
      <dsp:nvSpPr>
        <dsp:cNvPr id="0" name=""/>
        <dsp:cNvSpPr/>
      </dsp:nvSpPr>
      <dsp:spPr>
        <a:xfrm>
          <a:off x="169203" y="0"/>
          <a:ext cx="2015400" cy="11057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75466-E24B-4957-B236-6294D0511B83}">
      <dsp:nvSpPr>
        <dsp:cNvPr id="0" name=""/>
        <dsp:cNvSpPr/>
      </dsp:nvSpPr>
      <dsp:spPr>
        <a:xfrm>
          <a:off x="311201" y="331736"/>
          <a:ext cx="815051" cy="4423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11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201" y="331736"/>
        <a:ext cx="815051" cy="442314"/>
      </dsp:txXfrm>
    </dsp:sp>
    <dsp:sp modelId="{65E1941C-4C40-4552-8FD9-47EE068C311C}">
      <dsp:nvSpPr>
        <dsp:cNvPr id="0" name=""/>
        <dsp:cNvSpPr/>
      </dsp:nvSpPr>
      <dsp:spPr>
        <a:xfrm>
          <a:off x="1244805" y="331736"/>
          <a:ext cx="815051" cy="4423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региональных проекта</a:t>
          </a:r>
          <a:endParaRPr lang="ru-RU" sz="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4805" y="331736"/>
        <a:ext cx="815051" cy="44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0.05834</cdr:x>
      <cdr:y>0.06796</cdr:y>
    </cdr:from>
    <cdr:to>
      <cdr:x>0.41616</cdr:x>
      <cdr:y>0.15789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204" y="215119"/>
          <a:ext cx="1608173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0.13052</cdr:x>
      <cdr:y>0.38426</cdr:y>
    </cdr:from>
    <cdr:to>
      <cdr:x>0.32246</cdr:x>
      <cdr:y>0.52353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6596" y="1216317"/>
          <a:ext cx="862642" cy="44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44 609 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0.23699</cdr:x>
      <cdr:y>0.13909</cdr:y>
    </cdr:from>
    <cdr:to>
      <cdr:x>0.94797</cdr:x>
      <cdr:y>0.22902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89467" y="450348"/>
          <a:ext cx="1768408" cy="291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0.41734</cdr:x>
      <cdr:y>0.46359</cdr:y>
    </cdr:from>
    <cdr:to>
      <cdr:x>0.7815</cdr:x>
      <cdr:y>0.59974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8046" y="1501002"/>
          <a:ext cx="905772" cy="440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59 088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0.3297</cdr:x>
      <cdr:y>0.48086</cdr:y>
    </cdr:from>
    <cdr:to>
      <cdr:x>0.5109</cdr:x>
      <cdr:y>0.6818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217" y="1373027"/>
          <a:ext cx="1057524" cy="57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30 224 </a:t>
          </a:r>
        </a:p>
        <a:p xmlns:a="http://schemas.openxmlformats.org/drawingml/2006/main">
          <a:pPr algn="ctr"/>
          <a:r>
            <a:rPr lang="ru-RU" sz="8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0.39731</cdr:x>
      <cdr:y>0.23392</cdr:y>
    </cdr:from>
    <cdr:to>
      <cdr:x>0.52034</cdr:x>
      <cdr:y>0.31091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674" y="602796"/>
          <a:ext cx="552942" cy="198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8 672,9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0.14871</cdr:x>
      <cdr:y>0.063</cdr:y>
    </cdr:from>
    <cdr:to>
      <cdr:x>0.29086</cdr:x>
      <cdr:y>0.13015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8364" y="162353"/>
          <a:ext cx="638874" cy="173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11 539,7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0.16853</cdr:y>
    </cdr:from>
    <cdr:to>
      <cdr:x>0.14689</cdr:x>
      <cdr:y>0.331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434293"/>
          <a:ext cx="672858" cy="41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0.00189</cdr:x>
      <cdr:y>0.02097</cdr:y>
    </cdr:from>
    <cdr:to>
      <cdr:x>1</cdr:x>
      <cdr:y>0.13975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26" y="45577"/>
          <a:ext cx="4563374" cy="25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Доходы</a:t>
          </a:r>
          <a:endParaRPr lang="ru-RU" sz="1200" b="1" cap="all" dirty="0">
            <a:solidFill>
              <a:schemeClr val="accent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0.11334</cdr:x>
      <cdr:y>0.52723</cdr:y>
    </cdr:from>
    <cdr:to>
      <cdr:x>0.29184</cdr:x>
      <cdr:y>0.6665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8192" y="1145840"/>
          <a:ext cx="816102" cy="302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8 450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0.65835</cdr:x>
      <cdr:y>0.30382</cdr:y>
    </cdr:from>
    <cdr:to>
      <cdr:x>0.84069</cdr:x>
      <cdr:y>0.44309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58865" y="904212"/>
          <a:ext cx="819502" cy="41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7 861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0.28791</cdr:x>
      <cdr:y>0.24928</cdr:y>
    </cdr:from>
    <cdr:to>
      <cdr:x>0.58541</cdr:x>
      <cdr:y>0.89565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H="1">
          <a:off x="1293973" y="741871"/>
          <a:ext cx="1337083" cy="19236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0.1382</cdr:x>
      <cdr:y>0.53899</cdr:y>
    </cdr:from>
    <cdr:to>
      <cdr:x>0.31862</cdr:x>
      <cdr:y>0.67826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1121" y="1604091"/>
          <a:ext cx="810873" cy="414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1 487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0.1343</cdr:x>
      <cdr:y>0.47537</cdr:y>
    </cdr:from>
    <cdr:to>
      <cdr:x>0.34504</cdr:x>
      <cdr:y>0.61464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0718" y="1453042"/>
          <a:ext cx="879894" cy="425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6 374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0.09133</cdr:x>
      <cdr:y>0.06541</cdr:y>
    </cdr:from>
    <cdr:to>
      <cdr:x>0.96422</cdr:x>
      <cdr:y>0.15534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163" y="207043"/>
          <a:ext cx="2171124" cy="28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0.31329</cdr:x>
      <cdr:y>0.39516</cdr:y>
    </cdr:from>
    <cdr:to>
      <cdr:x>0.67399</cdr:x>
      <cdr:y>0.53443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79253" y="1250819"/>
          <a:ext cx="897146" cy="44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68 953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0.09374</cdr:x>
      <cdr:y>0.03387</cdr:y>
    </cdr:from>
    <cdr:to>
      <cdr:x>0.45156</cdr:x>
      <cdr:y>0.08914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2418" y="190210"/>
          <a:ext cx="1574219" cy="31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0.17993</cdr:x>
      <cdr:y>0.20263</cdr:y>
    </cdr:from>
    <cdr:to>
      <cdr:x>0.38385</cdr:x>
      <cdr:y>0.29739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1606" y="1137926"/>
          <a:ext cx="897140" cy="532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25 466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0.23699</cdr:x>
      <cdr:y>0.30117</cdr:y>
    </cdr:from>
    <cdr:to>
      <cdr:x>0.94797</cdr:x>
      <cdr:y>0.3911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89461" y="975129"/>
          <a:ext cx="1768408" cy="291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0.42054</cdr:x>
      <cdr:y>0.62813</cdr:y>
    </cdr:from>
    <cdr:to>
      <cdr:x>0.7847</cdr:x>
      <cdr:y>0.76428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45993" y="2033739"/>
          <a:ext cx="905769" cy="440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28 383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0.09555</cdr:x>
      <cdr:y>0.08909</cdr:y>
    </cdr:from>
    <cdr:to>
      <cdr:x>0.45337</cdr:x>
      <cdr:y>0.14436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0389" y="500333"/>
          <a:ext cx="1574219" cy="31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 год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0.17451</cdr:x>
      <cdr:y>0.26776</cdr:y>
    </cdr:from>
    <cdr:to>
      <cdr:x>0.37843</cdr:x>
      <cdr:y>0.36252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67750" y="1503686"/>
          <a:ext cx="897147" cy="532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49 152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0.12241</cdr:x>
      <cdr:y>0.0258</cdr:y>
    </cdr:from>
    <cdr:to>
      <cdr:x>0.4049</cdr:x>
      <cdr:y>0.1142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0717" y="75878"/>
          <a:ext cx="1293978" cy="260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 год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0.15066</cdr:x>
      <cdr:y>0.32539</cdr:y>
    </cdr:from>
    <cdr:to>
      <cdr:x>0.3258</cdr:x>
      <cdr:y>0.44271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0117" y="956984"/>
          <a:ext cx="802251" cy="345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70 694 </a:t>
          </a:r>
        </a:p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7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0.1711</cdr:x>
      <cdr:y>0.03287</cdr:y>
    </cdr:from>
    <cdr:to>
      <cdr:x>0.96422</cdr:x>
      <cdr:y>0.0934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5569" y="104059"/>
          <a:ext cx="1972718" cy="19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 год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0.37572</cdr:x>
      <cdr:y>0.30869</cdr:y>
    </cdr:from>
    <cdr:to>
      <cdr:x>0.69017</cdr:x>
      <cdr:y>0.41498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4527" y="977116"/>
          <a:ext cx="782119" cy="336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87 716</a:t>
          </a:r>
        </a:p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7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0.09228</cdr:x>
      <cdr:y>0.01073</cdr:y>
    </cdr:from>
    <cdr:to>
      <cdr:x>0.4049</cdr:x>
      <cdr:y>0.10434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2693" y="29867"/>
          <a:ext cx="1432001" cy="260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 год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0.16008</cdr:x>
      <cdr:y>0.30778</cdr:y>
    </cdr:from>
    <cdr:to>
      <cdr:x>0.32768</cdr:x>
      <cdr:y>0.44525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3245" y="856693"/>
          <a:ext cx="767735" cy="382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70 694 </a:t>
          </a:r>
        </a:p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7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0.16069</cdr:x>
      <cdr:y>0.01363</cdr:y>
    </cdr:from>
    <cdr:to>
      <cdr:x>0.96422</cdr:x>
      <cdr:y>0.10445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9689" y="40832"/>
          <a:ext cx="1998597" cy="272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 год</a:t>
          </a:r>
          <a:endParaRPr lang="ru-RU" sz="11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0.37225</cdr:x>
      <cdr:y>0.29823</cdr:y>
    </cdr:from>
    <cdr:to>
      <cdr:x>0.6867</cdr:x>
      <cdr:y>0.42409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5901" y="893415"/>
          <a:ext cx="782116" cy="37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87 716 </a:t>
          </a:r>
        </a:p>
        <a:p xmlns:a="http://schemas.openxmlformats.org/drawingml/2006/main">
          <a:pPr algn="ctr"/>
          <a:r>
            <a:rPr lang="ru-RU" sz="7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7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9564" cy="493868"/>
          </a:xfrm>
          <a:prstGeom prst="rect">
            <a:avLst/>
          </a:prstGeom>
        </p:spPr>
        <p:txBody>
          <a:bodyPr vert="horz" lIns="90707" tIns="45354" rIns="90707" bIns="453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30" y="1"/>
            <a:ext cx="2919564" cy="493868"/>
          </a:xfrm>
          <a:prstGeom prst="rect">
            <a:avLst/>
          </a:prstGeom>
        </p:spPr>
        <p:txBody>
          <a:bodyPr vert="horz" lIns="90707" tIns="45354" rIns="90707" bIns="45354" rtlCol="0"/>
          <a:lstStyle>
            <a:lvl1pPr algn="r">
              <a:defRPr sz="1200"/>
            </a:lvl1pPr>
          </a:lstStyle>
          <a:p>
            <a:fld id="{9A2D9DAC-41D8-4C46-A8A4-9BA8B57629AB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7" tIns="45354" rIns="90707" bIns="453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6" y="4686228"/>
            <a:ext cx="5389240" cy="4440077"/>
          </a:xfrm>
          <a:prstGeom prst="rect">
            <a:avLst/>
          </a:prstGeom>
        </p:spPr>
        <p:txBody>
          <a:bodyPr vert="horz" lIns="90707" tIns="45354" rIns="90707" bIns="453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0872"/>
            <a:ext cx="2919564" cy="493867"/>
          </a:xfrm>
          <a:prstGeom prst="rect">
            <a:avLst/>
          </a:prstGeom>
        </p:spPr>
        <p:txBody>
          <a:bodyPr vert="horz" lIns="90707" tIns="45354" rIns="90707" bIns="453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30" y="9370872"/>
            <a:ext cx="2919564" cy="493867"/>
          </a:xfrm>
          <a:prstGeom prst="rect">
            <a:avLst/>
          </a:prstGeom>
        </p:spPr>
        <p:txBody>
          <a:bodyPr vert="horz" lIns="90707" tIns="45354" rIns="90707" bIns="45354" rtlCol="0" anchor="b"/>
          <a:lstStyle>
            <a:lvl1pPr algn="r">
              <a:defRPr sz="1200"/>
            </a:lvl1pPr>
          </a:lstStyle>
          <a:p>
            <a:fld id="{F86F3A77-81A0-459D-ADB6-B3B0E1B664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8.xml"/><Relationship Id="rId7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72017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600" b="1" cap="all" dirty="0">
              <a:ln w="0"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097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годовому отчету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бюджета Курской области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2021 год </a:t>
            </a:r>
          </a:p>
        </p:txBody>
      </p:sp>
      <p:pic>
        <p:nvPicPr>
          <p:cNvPr id="6" name="Рисунок 5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188F277-57D9-42E6-80B3-415DA19FF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6" b="26434"/>
          <a:stretch/>
        </p:blipFill>
        <p:spPr>
          <a:xfrm>
            <a:off x="0" y="2241916"/>
            <a:ext cx="9144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2665" t="36947" r="29294" b="48244"/>
          <a:stretch>
            <a:fillRect/>
          </a:stretch>
        </p:blipFill>
        <p:spPr bwMode="auto">
          <a:xfrm>
            <a:off x="8473878" y="6175740"/>
            <a:ext cx="558804" cy="57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1926"/>
            <a:ext cx="9143999" cy="32780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 Курской области</a:t>
            </a:r>
            <a:endParaRPr lang="ru-RU" sz="1400" b="1" dirty="0">
              <a:solidFill>
                <a:srgbClr val="1D75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5660" y="653390"/>
          <a:ext cx="9032682" cy="57553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0218"/>
                <a:gridCol w="2329732"/>
                <a:gridCol w="469127"/>
                <a:gridCol w="659959"/>
                <a:gridCol w="667909"/>
                <a:gridCol w="2655737"/>
              </a:tblGrid>
              <a:tr h="437654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 значимых мероприятий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</a:t>
                      </a:r>
                      <a:r>
                        <a:rPr lang="ru-RU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реализации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(остаточная стоимость)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строительства </a:t>
                      </a:r>
                      <a:r>
                        <a:rPr lang="ru-RU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Срок ввода </a:t>
                      </a:r>
                      <a:endParaRPr lang="ru-RU" sz="65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en-US" sz="6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эксплуатацию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Ожидаемый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65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средства областного бюджета</a:t>
                      </a:r>
                      <a:endParaRPr lang="ru-RU" sz="6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52">
                <a:tc gridSpan="6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65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</a:t>
                      </a:r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здравоохранения в Курской области», 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 «Совершенствование оказания специализированной, включая высокотехнологичную, медицинской помощи»</a:t>
                      </a:r>
                      <a:endParaRPr lang="ru-RU" sz="650" b="1" dirty="0">
                        <a:solidFill>
                          <a:schemeClr val="accent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546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оказания специализированной медицинской помощи</a:t>
                      </a:r>
                      <a:b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Инфекционный корпус бюджетного медицинского учреждения "Курская областная клиническая больница"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Курск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2 501 454,9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1 120 984,9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в действие инфекционного корпуса на 220 койко-мест круглосуточного стационара, 12 койко-мест реанимации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5">
                <a:tc gridSpan="6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«Профилактика заболеваний и формирование здорового образа жизни. Развитие первичной медико-санитарной помощи»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847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фельдшерско-акушерские пунктов на территории Курской области в рамках реализации мероприятий региональной программы «Модернизация первичного звена здравоохранения Курской области»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Фельдшерско-акушерские пункты, отделения общей врачебной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практики (Железногорский район, Тимский район, Фатежский район, Черемисиновский район) 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263 412,5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9 896,3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в действие  в сельской местности фельдшерско-акушерских пунктов на 20 посещений в смену на один пункт, отделений общей врачебной практики на 40 посещений в смену на одно отделение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52">
                <a:tc gridSpan="6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65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</a:t>
                      </a:r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образования в Курской области», </a:t>
                      </a:r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«Развитие дошкольного и общего образования»</a:t>
                      </a:r>
                      <a:endParaRPr lang="ru-RU" sz="650" b="1" dirty="0">
                        <a:solidFill>
                          <a:schemeClr val="accent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54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мест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детей в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возрасте </a:t>
                      </a:r>
                      <a:endParaRPr lang="ru-RU" sz="6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1,5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до 3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лет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общеобразовательных организациях, осуществляющих образовательную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образовательным программам дошкольного образования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Дошкольные образовательные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организации/ территория  Курской области (Золотухинский район, Октябрьский</a:t>
                      </a:r>
                      <a:r>
                        <a:rPr lang="ru-RU" sz="6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район, Солнцевский район, г. Дмитриев, г. Обоянь, </a:t>
                      </a:r>
                    </a:p>
                    <a:p>
                      <a:pPr algn="ctr" fontAlgn="t"/>
                      <a:r>
                        <a:rPr lang="ru-RU" sz="6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Курчатов, г. Льгов, п. Пристень)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821 173,9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608 433,7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2021-2022 </a:t>
                      </a:r>
                    </a:p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Доступность дошкольного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образования для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детей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возрасте </a:t>
                      </a:r>
                      <a:endParaRPr lang="ru-RU" sz="6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1,5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лет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2">
                <a:tc gridSpan="6">
                  <a:txBody>
                    <a:bodyPr/>
                    <a:lstStyle/>
                    <a:p>
                      <a:pPr algn="ctr"/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«Социальная поддержка граждан в Курской области», подпрограмма «Модернизация и развитие социального обслуживания населения»</a:t>
                      </a:r>
                      <a:endParaRPr lang="ru-RU" sz="65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жизни граждан старшего поколения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Дом-интернат для престарелых и инвалидов </a:t>
                      </a:r>
                      <a:endParaRPr lang="ru-RU" sz="6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с.Черкасская </a:t>
                      </a:r>
                      <a:r>
                        <a:rPr lang="ru-RU" sz="650" b="0" i="0" u="none" strike="noStrike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Конопелька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 Суджанский район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86 047,1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29 339,7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Удовлетворение потребностей граждан пожилого возраста        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инвалидов в постоянном постороннем уходе в сфере социального обслуживания населения (100 койко-мест)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«Улучшение демографической ситуации, совершенствование социальной поддержки семьи и детей»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654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Улучшение жилищных условий детей-сирот и детей, оставшихся без попечения родителей, лиц из их числа</a:t>
                      </a:r>
                      <a:b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Одноэтажные </a:t>
                      </a:r>
                      <a:r>
                        <a:rPr lang="ru-RU" sz="650" b="0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четырехквартирные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жилые дома для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детей-сирот (Беловский район, Большесолдатский район,</a:t>
                      </a:r>
                      <a:r>
                        <a:rPr lang="ru-RU" sz="6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Горшеченский район, Курский район, Касторенский район, город Льгов)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49 481,2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49 481,2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государственных обязательств по обеспечению жилыми помещениями детей-сирот и детей, оставшихся         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 попечения родителей, лиц из их числа (строительство десяти 4-х квартирных домов)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4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650" b="1" i="0" u="none" strike="noStrike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«Обеспечение доступным и комфортным жильем и коммунальными услугами граждан в Курской области»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1" i="0" u="none" strike="noStrike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«Создание условий для обеспечения доступным и комфортным жильем граждан в Курской области»</a:t>
                      </a:r>
                      <a:endParaRPr lang="ru-RU" sz="650" b="1" i="0" u="none" strike="noStrike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объектов коммунальной инфраструктуры по объекту капитального строительства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системы биологической очистки на городских очистных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сооружениях/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Курска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208 069,0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8 069,0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в действие объекта коммунальной инфраструктуры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г. Курске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«Создание новых мест в общеобразовательных организациях Курской области </a:t>
                      </a:r>
                    </a:p>
                    <a:p>
                      <a:pPr algn="ctr"/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в соответствии с прогнозируемой потребностью и современными условиями обучения»</a:t>
                      </a:r>
                      <a:endParaRPr lang="ru-RU" sz="65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новых мест в общеобразовательных организациях Курской области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общеобразовательная школа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проспекте В.Клыкова/</a:t>
                      </a:r>
                      <a:r>
                        <a:rPr lang="ru-RU" sz="6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г. Курск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315 822,3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45 023,8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количества мест в общеобразовательных учреждениях, ликвидация второй смены обучения (1 000 мест)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53"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новых мест в общеобразовательных организациях, расположенных в сельской местности и поселках городского типа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Общеобразовательные организации/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Обоянский район,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Пристенский район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384 705,8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194 614,4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6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количества мест в общеобразовательных учреждениях мощностью до 250 мест включительно, расположенных в сельской местности и поселках городского типа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6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«Развитие физической культуры и спорта в Курской области», подпрограмма «Развитие физической культуры и массового спорта в Курской области»</a:t>
                      </a:r>
                      <a:endParaRPr lang="ru-RU" sz="65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5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и модернизация объектов спортивной инфраструктуры региональной собственности (муниципальной собственности) </a:t>
                      </a: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занятий физической культурой и спортом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Физкультурно-оздоровительный комплекс с универсальным спортивным залом/ г. Фатеж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83 384,1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26 897,2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65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условий, обеспечивающих повышение мотивации жителей Курской области к регулярным занятиям физической культурой и спортом и ведению здорового образа жизни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Физкультурно-оздоровительный комплекс/ п.Горшечное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60 989,2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51 988,9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54">
                <a:tc vMerge="1">
                  <a:txBody>
                    <a:bodyPr/>
                    <a:lstStyle/>
                    <a:p>
                      <a:pPr algn="l" fontAlgn="t"/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Крытый легкоатлетический</a:t>
                      </a:r>
                      <a:r>
                        <a:rPr lang="ru-RU" sz="6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манеж для учебно-тренировочных занятий и соревнований регионального уровня/  г. Курск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118 200,4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55 001,5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успешного выступления спортсменов Курской области на межрегиональных, всероссийских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международных спортивных соревнованиях </a:t>
                      </a:r>
                    </a:p>
                    <a:p>
                      <a:pPr algn="l" fontAlgn="t"/>
                      <a:r>
                        <a:rPr lang="ru-RU" sz="6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совершенствование системы подготовки спортивного резерва</a:t>
                      </a:r>
                      <a:endParaRPr lang="ru-RU" sz="6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90603"/>
            <a:ext cx="9144000" cy="39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 </a:t>
            </a: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национальных проектов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1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24942" y="1794295"/>
          <a:ext cx="6811359" cy="4563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314"/>
                <a:gridCol w="3634614"/>
                <a:gridCol w="1331118"/>
                <a:gridCol w="1260313"/>
              </a:tblGrid>
              <a:tr h="171825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0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национального проекта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946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1 105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1 101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95">
                <a:tc>
                  <a:txBody>
                    <a:bodyPr/>
                    <a:lstStyle/>
                    <a:p>
                      <a:pPr algn="l" fontAlgn="t"/>
                      <a:endParaRPr lang="ru-RU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1 289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1 203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2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Демография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4 059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3 679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44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2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Безопасные и качественные автомобильные дороги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2 219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2 208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34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Жилье и городская среда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872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844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4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0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Малое и среднее предпринимательство и поддержка индивидуальной</a:t>
                      </a:r>
                      <a:r>
                        <a:rPr lang="ru-RU" sz="9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предпринимательской инициативы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9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Производительность труда и поддержка занятости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7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Международная кооперация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 экспорт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9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Цифровая экономика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86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10 011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9 492</a:t>
                      </a:r>
                      <a:endParaRPr lang="ru-RU" sz="9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Рисунок 16" descr="здравоохранение.jpg"/>
          <p:cNvPicPr>
            <a:picLocks noChangeAspect="1"/>
          </p:cNvPicPr>
          <p:nvPr/>
        </p:nvPicPr>
        <p:blipFill>
          <a:blip r:embed="rId3" cstate="print"/>
          <a:srcRect l="7962" t="19319" r="69375" b="18072"/>
          <a:stretch>
            <a:fillRect/>
          </a:stretch>
        </p:blipFill>
        <p:spPr>
          <a:xfrm>
            <a:off x="1256226" y="2361542"/>
            <a:ext cx="327237" cy="324000"/>
          </a:xfrm>
          <a:prstGeom prst="rect">
            <a:avLst/>
          </a:prstGeom>
        </p:spPr>
      </p:pic>
      <p:pic>
        <p:nvPicPr>
          <p:cNvPr id="18" name="Picture 2" descr="https://orbsch64.siteedu.ru/media/sub/1668/uploads/u0veklsokp8.jpeg"/>
          <p:cNvPicPr>
            <a:picLocks noChangeArrowheads="1"/>
          </p:cNvPicPr>
          <p:nvPr/>
        </p:nvPicPr>
        <p:blipFill>
          <a:blip r:embed="rId4" cstate="print"/>
          <a:srcRect l="13585" t="39374" r="66983" b="16568"/>
          <a:stretch>
            <a:fillRect/>
          </a:stretch>
        </p:blipFill>
        <p:spPr bwMode="auto">
          <a:xfrm>
            <a:off x="1264986" y="2698992"/>
            <a:ext cx="324000" cy="324000"/>
          </a:xfrm>
          <a:prstGeom prst="rect">
            <a:avLst/>
          </a:prstGeom>
          <a:noFill/>
        </p:spPr>
      </p:pic>
      <p:pic>
        <p:nvPicPr>
          <p:cNvPr id="19" name="Рисунок 18" descr="демография.jpg"/>
          <p:cNvPicPr>
            <a:picLocks noChangeAspect="1"/>
          </p:cNvPicPr>
          <p:nvPr/>
        </p:nvPicPr>
        <p:blipFill>
          <a:blip r:embed="rId5" cstate="print"/>
          <a:srcRect l="7880" t="30414" r="69212" b="35068"/>
          <a:stretch>
            <a:fillRect/>
          </a:stretch>
        </p:blipFill>
        <p:spPr>
          <a:xfrm>
            <a:off x="1251700" y="3036947"/>
            <a:ext cx="315320" cy="316752"/>
          </a:xfrm>
          <a:prstGeom prst="rect">
            <a:avLst/>
          </a:prstGeom>
        </p:spPr>
      </p:pic>
      <p:pic>
        <p:nvPicPr>
          <p:cNvPr id="27" name="Рисунок 26" descr="культура2.jpg"/>
          <p:cNvPicPr>
            <a:picLocks/>
          </p:cNvPicPr>
          <p:nvPr/>
        </p:nvPicPr>
        <p:blipFill>
          <a:blip r:embed="rId6" cstate="print"/>
          <a:srcRect l="14673" t="38442" r="66361" b="33455"/>
          <a:stretch>
            <a:fillRect/>
          </a:stretch>
        </p:blipFill>
        <p:spPr>
          <a:xfrm>
            <a:off x="1259048" y="3375364"/>
            <a:ext cx="324000" cy="324000"/>
          </a:xfrm>
          <a:prstGeom prst="rect">
            <a:avLst/>
          </a:prstGeom>
        </p:spPr>
      </p:pic>
      <p:pic>
        <p:nvPicPr>
          <p:cNvPr id="29" name="Рисунок 28" descr="бкад2.jpg"/>
          <p:cNvPicPr>
            <a:picLocks/>
          </p:cNvPicPr>
          <p:nvPr/>
        </p:nvPicPr>
        <p:blipFill>
          <a:blip r:embed="rId7" cstate="print"/>
          <a:srcRect l="8288" t="16450" r="69293" b="31704"/>
          <a:stretch>
            <a:fillRect/>
          </a:stretch>
        </p:blipFill>
        <p:spPr>
          <a:xfrm>
            <a:off x="1253112" y="3726377"/>
            <a:ext cx="324000" cy="324000"/>
          </a:xfrm>
          <a:prstGeom prst="rect">
            <a:avLst/>
          </a:prstGeom>
        </p:spPr>
      </p:pic>
      <p:pic>
        <p:nvPicPr>
          <p:cNvPr id="30" name="Рисунок 29" descr="жилье.jpg"/>
          <p:cNvPicPr>
            <a:picLocks/>
          </p:cNvPicPr>
          <p:nvPr/>
        </p:nvPicPr>
        <p:blipFill>
          <a:blip r:embed="rId8" cstate="print"/>
          <a:srcRect l="14321" t="24062" r="66294" b="38896"/>
          <a:stretch>
            <a:fillRect/>
          </a:stretch>
        </p:blipFill>
        <p:spPr>
          <a:xfrm>
            <a:off x="1259048" y="4075305"/>
            <a:ext cx="324000" cy="324000"/>
          </a:xfrm>
          <a:prstGeom prst="rect">
            <a:avLst/>
          </a:prstGeom>
        </p:spPr>
      </p:pic>
      <p:pic>
        <p:nvPicPr>
          <p:cNvPr id="32" name="Рисунок 31" descr="экология.jpg"/>
          <p:cNvPicPr>
            <a:picLocks/>
          </p:cNvPicPr>
          <p:nvPr/>
        </p:nvPicPr>
        <p:blipFill>
          <a:blip r:embed="rId9" cstate="print"/>
          <a:srcRect l="9003" t="33930" r="67623" b="28504"/>
          <a:stretch>
            <a:fillRect/>
          </a:stretch>
        </p:blipFill>
        <p:spPr>
          <a:xfrm>
            <a:off x="1247172" y="4412902"/>
            <a:ext cx="324000" cy="324000"/>
          </a:xfrm>
          <a:prstGeom prst="rect">
            <a:avLst/>
          </a:prstGeom>
        </p:spPr>
      </p:pic>
      <p:pic>
        <p:nvPicPr>
          <p:cNvPr id="33" name="Рисунок 32" descr="предпринимательство.jpg"/>
          <p:cNvPicPr>
            <a:picLocks/>
          </p:cNvPicPr>
          <p:nvPr/>
        </p:nvPicPr>
        <p:blipFill>
          <a:blip r:embed="rId10" cstate="print"/>
          <a:srcRect l="6419" t="32708" r="69698" b="29809"/>
          <a:stretch>
            <a:fillRect/>
          </a:stretch>
        </p:blipFill>
        <p:spPr>
          <a:xfrm>
            <a:off x="1245762" y="4775762"/>
            <a:ext cx="324000" cy="324000"/>
          </a:xfrm>
          <a:prstGeom prst="rect">
            <a:avLst/>
          </a:prstGeom>
        </p:spPr>
      </p:pic>
      <p:pic>
        <p:nvPicPr>
          <p:cNvPr id="35" name="Рисунок 34" descr="производит.труда.jpg"/>
          <p:cNvPicPr>
            <a:picLocks/>
          </p:cNvPicPr>
          <p:nvPr/>
        </p:nvPicPr>
        <p:blipFill>
          <a:blip r:embed="rId11" cstate="print"/>
          <a:srcRect l="12877" t="31811" r="66800" b="41213"/>
          <a:stretch>
            <a:fillRect/>
          </a:stretch>
        </p:blipFill>
        <p:spPr>
          <a:xfrm>
            <a:off x="1247467" y="5125218"/>
            <a:ext cx="324000" cy="324000"/>
          </a:xfrm>
          <a:prstGeom prst="rect">
            <a:avLst/>
          </a:prstGeom>
        </p:spPr>
      </p:pic>
      <p:pic>
        <p:nvPicPr>
          <p:cNvPr id="36" name="Рисунок 35" descr="НП_Экспорт.png"/>
          <p:cNvPicPr>
            <a:picLocks noChangeAspect="1"/>
          </p:cNvPicPr>
          <p:nvPr/>
        </p:nvPicPr>
        <p:blipFill>
          <a:blip r:embed="rId12" cstate="print"/>
          <a:srcRect l="2187" t="6139" r="72155" b="24721"/>
          <a:stretch>
            <a:fillRect/>
          </a:stretch>
        </p:blipFill>
        <p:spPr>
          <a:xfrm>
            <a:off x="1245762" y="5485688"/>
            <a:ext cx="322419" cy="324000"/>
          </a:xfrm>
          <a:prstGeom prst="rect">
            <a:avLst/>
          </a:prstGeom>
        </p:spPr>
      </p:pic>
      <p:pic>
        <p:nvPicPr>
          <p:cNvPr id="37" name="Рисунок 36" descr="нац.проекты2.jpg"/>
          <p:cNvPicPr>
            <a:picLocks/>
          </p:cNvPicPr>
          <p:nvPr/>
        </p:nvPicPr>
        <p:blipFill>
          <a:blip r:embed="rId13" cstate="print"/>
          <a:srcRect l="5804" t="50667" r="85424" b="41449"/>
          <a:stretch>
            <a:fillRect/>
          </a:stretch>
        </p:blipFill>
        <p:spPr>
          <a:xfrm>
            <a:off x="1254815" y="5851965"/>
            <a:ext cx="324000" cy="324000"/>
          </a:xfrm>
          <a:prstGeom prst="rect">
            <a:avLst/>
          </a:prstGeom>
        </p:spPr>
      </p:pic>
      <p:graphicFrame>
        <p:nvGraphicFramePr>
          <p:cNvPr id="38" name="Схема 37"/>
          <p:cNvGraphicFramePr/>
          <p:nvPr/>
        </p:nvGraphicFramePr>
        <p:xfrm>
          <a:off x="3400718" y="776778"/>
          <a:ext cx="2371059" cy="110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310551"/>
            <a:ext cx="9144000" cy="5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</a:p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местным бюджетам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2" name="Group 212"/>
          <p:cNvGraphicFramePr>
            <a:graphicFrameLocks/>
          </p:cNvGraphicFramePr>
          <p:nvPr/>
        </p:nvGraphicFramePr>
        <p:xfrm>
          <a:off x="112143" y="1078300"/>
          <a:ext cx="4356340" cy="22658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00577"/>
                <a:gridCol w="115576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7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3317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 </a:t>
                      </a:r>
                    </a:p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30 224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34,5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2 107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8 100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19 076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-270346" y="3588587"/>
          <a:ext cx="5836257" cy="28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0" y="3540180"/>
            <a:ext cx="4494362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Структура межбюджетных трансфертов</a:t>
            </a:r>
            <a:endParaRPr lang="ru-RU" sz="1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783" y="1470991"/>
            <a:ext cx="4269851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Дотации бюджетам муниципальных районов и городских округов:</a:t>
            </a:r>
          </a:p>
          <a:p>
            <a:pPr algn="just">
              <a:buFontTx/>
              <a:buChar char="-"/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дотация на выравнивание бюджетной обеспеченности (28,3</a:t>
            </a: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597 млн. рублей;</a:t>
            </a:r>
          </a:p>
          <a:p>
            <a:pPr algn="just">
              <a:buFontTx/>
              <a:buChar char="-"/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дотации на поддержку мер по обеспечению сбалансированности  местных бюджетов (66,0 %) – 1 390 млн. рублей;</a:t>
            </a:r>
          </a:p>
          <a:p>
            <a:pPr algn="just">
              <a:buFontTx/>
              <a:buChar char="-"/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дотации на поощрение достижения наилучших показателей социально-экономического развития муниципальных образований Курской области (0,7 %) – 15 млн. рублей;</a:t>
            </a:r>
          </a:p>
          <a:p>
            <a:pPr algn="just">
              <a:buFontTx/>
              <a:buChar char="-"/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дотации на стимулирование развития налогового потенциала      и увеличения поступлений доходов в консолидированный бюджет Курской области (5,0 %) – 105 млн. рублей.</a:t>
            </a:r>
          </a:p>
          <a:p>
            <a:pPr algn="just">
              <a:buFontTx/>
              <a:buChar char="-"/>
            </a:pPr>
            <a:endParaRPr lang="ru-RU" sz="9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5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Субсидии бюджетам муниципальных районов и городских округов</a:t>
            </a:r>
          </a:p>
          <a:p>
            <a:pPr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Наибольший удельный вес субсидий направлен                               на софинансирования расходных обязательств в таких сферах деятельности как образование (41,8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3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386 млн. рублей, национальная экономика (31,6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2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559</a:t>
            </a:r>
            <a:r>
              <a:rPr lang="ru-RU" sz="9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рублей, жилищно-коммунальное хозяйство (16,6 %) – 1 342 млн. рублей.</a:t>
            </a:r>
          </a:p>
          <a:p>
            <a:pPr algn="just"/>
            <a:endParaRPr lang="ru-RU" sz="9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5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Субвенции бюджетам муниципальных районов и городских округов</a:t>
            </a:r>
          </a:p>
          <a:p>
            <a:pPr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Наибольший удельный вес субвенций направлен на финансовое обеспечение переданных расходных обязательств РФ в таких сферах</a:t>
            </a: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(69,0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13</a:t>
            </a:r>
            <a:r>
              <a:rPr lang="ru-RU" sz="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168</a:t>
            </a: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рублей, социальная политика (28,8 %) – 5 495 млн. рублей.</a:t>
            </a:r>
            <a:endParaRPr lang="ru-RU" sz="9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84143" y="1015791"/>
            <a:ext cx="4459857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Структура и динамика государственного долга</a:t>
            </a:r>
          </a:p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2020-2021 годах</a:t>
            </a:r>
            <a:endParaRPr lang="ru-RU" sz="1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572001" y="1519302"/>
          <a:ext cx="4494362" cy="25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0" y="1098248"/>
            <a:ext cx="4377406" cy="82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636" tIns="46818" rIns="93636" bIns="46818">
            <a:spAutoFit/>
          </a:bodyPr>
          <a:lstStyle/>
          <a:p>
            <a:pPr algn="just" defTabSz="935038"/>
            <a:r>
              <a:rPr lang="ru-RU" sz="9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ГОСУДАРСТВЕННЫЙ </a:t>
            </a:r>
            <a:r>
              <a:rPr lang="ru-RU" sz="95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ДОЛГ </a:t>
            </a:r>
            <a:r>
              <a:rPr lang="ru-RU" sz="95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обязательства, возникающие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из </a:t>
            </a:r>
            <a:r>
              <a:rPr lang="ru-RU" sz="95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заимствований (т.е. кредитов, государственных ценных бумаг), гарантий по обязательствам третьих лиц, другие обязательства, принятые на себя субъектом Российской Федерации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301925"/>
            <a:ext cx="9144000" cy="5865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Государственный долг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Group 70"/>
          <p:cNvGraphicFramePr>
            <a:graphicFrameLocks noGrp="1"/>
          </p:cNvGraphicFramePr>
          <p:nvPr>
            <p:ph sz="quarter" idx="1"/>
          </p:nvPr>
        </p:nvGraphicFramePr>
        <p:xfrm>
          <a:off x="4718648" y="4497221"/>
          <a:ext cx="4183815" cy="1124464"/>
        </p:xfrm>
        <a:graphic>
          <a:graphicData uri="http://schemas.openxmlformats.org/drawingml/2006/table">
            <a:tbl>
              <a:tblPr/>
              <a:tblGrid>
                <a:gridCol w="2840166"/>
                <a:gridCol w="708030"/>
                <a:gridCol w="635619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56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799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государственного долга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104 915,2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85 549,8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528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общих расходах, %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016933"/>
            <a:ext cx="37611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итогам исполнения областного бюджета за 2021 год ограничения по уровню дефицита и параметров предельного объема государственного долга, установленные бюджетным законодательством Российской Федерации и законодательством Курской области, соблюдены в полном объеме.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847" y="3117786"/>
            <a:ext cx="378699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состоянию на 1 января 2022 года Курская область занимает 3 место в ЦФО по наименьшему объему государственного долга (8,7 млрд. рублей).  </a:t>
            </a:r>
          </a:p>
          <a:p>
            <a:pPr indent="180975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Опережает Владимирская область (3,8 млрд. рублей) –  1 место, Брянская область (7,7 млрд. рублей) –  2 место.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466734"/>
            <a:ext cx="37697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spcAft>
                <a:spcPts val="400"/>
              </a:spcAft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 ноября 2021 года Аналитическое Кредитное Рейтинговое Агентство АКРА подтвердило кредитный рейтинг Курской области на уровне A+(RU), изменив прогноз «Стабильный» на «Позитивный», и ее облигаций – на уровне A+(RU).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597" y="5390710"/>
            <a:ext cx="37956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spcAft>
                <a:spcPts val="400"/>
              </a:spcAft>
            </a:pP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Изменение прогноза по кредитному рейтингу Курской области на «Позитивный» обусловлено прогнозируемым улучшением показателей бюджетного профиля на фоне высоких темпов роста налоговых и неналоговых доходов и ожидаемым увеличением уровня собственной ликвидности.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 cstate="print"/>
          <a:srcRect l="19667" t="8740" r="60283" b="86478"/>
          <a:stretch>
            <a:fillRect/>
          </a:stretch>
        </p:blipFill>
        <p:spPr bwMode="auto">
          <a:xfrm>
            <a:off x="108728" y="4157933"/>
            <a:ext cx="1852883" cy="2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Picture 6" descr="gerb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282543"/>
            <a:ext cx="4572000" cy="72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Реализация проекта «Народный бюджет»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в Курской области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1013797"/>
            <a:ext cx="4554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направлен                на определение и реализацию социально значимых проектов                     на территориях муниципальных образований Курской области                    с привлечением граждан и организаций к деятельности органов местного самоуправления по решению проблем местного значения                              и осуществляется в соответствии с постановлением Администрации Курской области от 27.09.2016 № 732-па (с учетом изменений) «О вопросах реализации проекта «Народный бюджет»  в Курской области».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686767"/>
            <a:ext cx="449436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Субсидии местным бюджетам </a:t>
            </a:r>
          </a:p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на реализацию проекта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3517" y="3243768"/>
          <a:ext cx="4313209" cy="243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287"/>
                <a:gridCol w="912239"/>
                <a:gridCol w="890683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4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муниципальных образований – участников проекта «Народный бюджет» </a:t>
                      </a:r>
                      <a:endParaRPr lang="ru-RU" sz="9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области»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проектов, реализуемых в рамках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проекта «Народный бюджет» в Курской области»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 проектов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млн.</a:t>
                      </a:r>
                      <a:r>
                        <a:rPr lang="ru-RU" sz="9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том 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числе: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350,4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475,9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0"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счет средств субсидий из областного 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бюджета, млн.</a:t>
                      </a:r>
                      <a:r>
                        <a:rPr lang="ru-RU" sz="9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172,4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242,4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649638" y="344152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2021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Двойная стрелка влево/вправо 32"/>
          <p:cNvSpPr/>
          <p:nvPr/>
        </p:nvSpPr>
        <p:spPr>
          <a:xfrm>
            <a:off x="6246370" y="865653"/>
            <a:ext cx="1308473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Замена окон </a:t>
            </a:r>
          </a:p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в МБОУ «Косиновская СОШ», Курский район</a:t>
            </a:r>
          </a:p>
        </p:txBody>
      </p:sp>
      <p:pic>
        <p:nvPicPr>
          <p:cNvPr id="34" name="Рисунок 33" descr="C:\Users\Маслова\Desktop\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018" y="666560"/>
            <a:ext cx="1620982" cy="12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C:\Users\Маслова\Desktop\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865" y="661872"/>
            <a:ext cx="1620982" cy="12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7231561" y="1029137"/>
            <a:ext cx="248400" cy="248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 noChangeAspect="1"/>
          </p:cNvCxnSpPr>
          <p:nvPr/>
        </p:nvCxnSpPr>
        <p:spPr>
          <a:xfrm flipH="1">
            <a:off x="7229808" y="1276107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380383" y="1026543"/>
            <a:ext cx="248400" cy="24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380382" y="1276528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Двойная стрелка влево/вправо 55"/>
          <p:cNvSpPr/>
          <p:nvPr/>
        </p:nvSpPr>
        <p:spPr>
          <a:xfrm>
            <a:off x="6242634" y="2589003"/>
            <a:ext cx="1371600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Полянский </a:t>
            </a:r>
          </a:p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детский сад, </a:t>
            </a:r>
          </a:p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Курский район</a:t>
            </a:r>
            <a:endParaRPr lang="ru-RU" sz="600" dirty="0">
              <a:solidFill>
                <a:srgbClr val="383A7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Рисунок 56" descr="C:\Users\1\Desktop\20210929_1316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244" y="1967299"/>
            <a:ext cx="1620000" cy="216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C:\Users\1\Desktop\20210929_13155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000" y="1985747"/>
            <a:ext cx="1620000" cy="21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>
            <a:off x="7224473" y="2765788"/>
            <a:ext cx="248400" cy="248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 noChangeAspect="1"/>
          </p:cNvCxnSpPr>
          <p:nvPr/>
        </p:nvCxnSpPr>
        <p:spPr>
          <a:xfrm flipH="1">
            <a:off x="7222720" y="3012758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373295" y="2763194"/>
            <a:ext cx="248400" cy="24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373294" y="3013179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 descr="Щетинская СОШ После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508" y="4198102"/>
            <a:ext cx="1620000" cy="2160000"/>
          </a:xfrm>
          <a:prstGeom prst="rect">
            <a:avLst/>
          </a:prstGeom>
        </p:spPr>
      </p:pic>
      <p:pic>
        <p:nvPicPr>
          <p:cNvPr id="64" name="Рисунок 63" descr="Курасовская СОШ После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000" y="4198100"/>
            <a:ext cx="1620000" cy="2160000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6318151" y="4307828"/>
            <a:ext cx="1106060" cy="824516"/>
            <a:chOff x="6403317" y="911508"/>
            <a:chExt cx="1106060" cy="824516"/>
          </a:xfrm>
        </p:grpSpPr>
        <p:sp>
          <p:nvSpPr>
            <p:cNvPr id="66" name="Стрелка вправо 65"/>
            <p:cNvSpPr>
              <a:spLocks noChangeAspect="1"/>
            </p:cNvSpPr>
            <p:nvPr/>
          </p:nvSpPr>
          <p:spPr>
            <a:xfrm rot="10800000">
              <a:off x="6403317" y="911508"/>
              <a:ext cx="1106060" cy="824516"/>
            </a:xfrm>
            <a:prstGeom prst="right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36000" rIns="36000" bIns="36000" rtlCol="0" anchor="ctr"/>
            <a:lstStyle/>
            <a:p>
              <a:pPr algn="ctr"/>
              <a:endPara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35973" y="1137037"/>
              <a:ext cx="9700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rgbClr val="383A7C"/>
                  </a:solidFill>
                  <a:latin typeface="Arial" pitchFamily="34" charset="0"/>
                  <a:cs typeface="Arial" pitchFamily="34" charset="0"/>
                </a:rPr>
                <a:t>Стадион </a:t>
              </a:r>
            </a:p>
            <a:p>
              <a:pPr algn="ctr"/>
              <a:r>
                <a:rPr lang="ru-RU" sz="600" b="1" dirty="0" smtClean="0">
                  <a:solidFill>
                    <a:srgbClr val="383A7C"/>
                  </a:solidFill>
                  <a:latin typeface="Arial" pitchFamily="34" charset="0"/>
                  <a:cs typeface="Arial" pitchFamily="34" charset="0"/>
                </a:rPr>
                <a:t>Щетинской СОШ, </a:t>
              </a:r>
            </a:p>
            <a:p>
              <a:pPr algn="ctr"/>
              <a:r>
                <a:rPr lang="ru-RU" sz="600" b="1" dirty="0" smtClean="0">
                  <a:solidFill>
                    <a:srgbClr val="383A7C"/>
                  </a:solidFill>
                  <a:latin typeface="Arial" pitchFamily="34" charset="0"/>
                  <a:cs typeface="Arial" pitchFamily="34" charset="0"/>
                </a:rPr>
                <a:t>Курский район</a:t>
              </a:r>
              <a:endParaRPr lang="ru-RU" sz="600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Стрелка вправо 67"/>
          <p:cNvSpPr>
            <a:spLocks noChangeAspect="1"/>
          </p:cNvSpPr>
          <p:nvPr/>
        </p:nvSpPr>
        <p:spPr>
          <a:xfrm>
            <a:off x="6507125" y="5339977"/>
            <a:ext cx="1026511" cy="824516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600" b="1" dirty="0" smtClean="0">
                <a:solidFill>
                  <a:srgbClr val="383A7C"/>
                </a:solidFill>
                <a:latin typeface="Arial" pitchFamily="34" charset="0"/>
                <a:cs typeface="Arial" pitchFamily="34" charset="0"/>
              </a:rPr>
              <a:t>Курасовская СОШ, Курский район</a:t>
            </a:r>
            <a:endParaRPr lang="ru-RU" sz="600" dirty="0">
              <a:solidFill>
                <a:srgbClr val="383A7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>
            <a:cxnSpLocks/>
          </p:cNvCxnSpPr>
          <p:nvPr/>
        </p:nvCxnSpPr>
        <p:spPr>
          <a:xfrm>
            <a:off x="7217385" y="5491268"/>
            <a:ext cx="248400" cy="248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 noChangeAspect="1"/>
          </p:cNvCxnSpPr>
          <p:nvPr/>
        </p:nvCxnSpPr>
        <p:spPr>
          <a:xfrm flipH="1">
            <a:off x="7215632" y="5738238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398104" y="4499845"/>
            <a:ext cx="248400" cy="24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398103" y="4749830"/>
            <a:ext cx="248400" cy="24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1925"/>
            <a:ext cx="9143999" cy="3984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Дорожный фонд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744527"/>
            <a:ext cx="4494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Дорожный фонд</a:t>
            </a:r>
            <a:r>
              <a:rPr lang="ru-RU" sz="1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часть средств областного бюджета, подлежащая использованию в целях финансового обеспечения дорожной деятельности в отношении автомобильных дорог общего пользования,   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4572000" y="707912"/>
          <a:ext cx="4572000" cy="217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0" y="1837427"/>
          <a:ext cx="4494362" cy="29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0" y="1881637"/>
            <a:ext cx="4494362" cy="2480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асходы</a:t>
            </a:r>
            <a:endParaRPr lang="ru-RU" sz="1200" b="1" cap="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0" y="3473571"/>
          <a:ext cx="4494362" cy="29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иаграмма 36"/>
          <p:cNvGraphicFramePr/>
          <p:nvPr/>
        </p:nvGraphicFramePr>
        <p:xfrm>
          <a:off x="4968814" y="3352801"/>
          <a:ext cx="4175186" cy="305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>
            <a:off x="4209691" y="3019245"/>
            <a:ext cx="1035169" cy="154412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6" descr="gerb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7254" y="308344"/>
            <a:ext cx="9161253" cy="72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Доходы и расходы областного бюджета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расчете на 1 жителя в Центральном Федеральном округе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(по итогам</a:t>
            </a:r>
            <a:r>
              <a:rPr kumimoji="0" 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2021 года</a:t>
            </a:r>
            <a:r>
              <a:rPr kumimoji="0" lang="ru-RU" sz="1400" i="1" u="none" strike="noStrike" kern="1200" cap="none" spc="0" normalizeH="0" baseline="3000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</a:t>
            </a:r>
            <a:r>
              <a:rPr kumimoji="0" lang="ru-RU" sz="1400" i="1" u="none" strike="noStrike" kern="1200" cap="none" spc="0" normalizeH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)</a:t>
            </a:r>
            <a:endParaRPr kumimoji="0" lang="ru-RU" sz="1400" i="1" u="none" strike="noStrike" kern="1200" cap="none" spc="0" normalizeH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-131673" y="1467994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5276" y="5972537"/>
            <a:ext cx="43908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_________________________________________</a:t>
            </a:r>
          </a:p>
          <a:p>
            <a:r>
              <a:rPr lang="ru-RU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информация подготовлена с использованием сайтов Федерального казначейства </a:t>
            </a:r>
            <a:r>
              <a:rPr lang="en-US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www.roskazna.ru</a:t>
            </a:r>
            <a:r>
              <a:rPr lang="ru-RU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Федеральной службы государственной статистики </a:t>
            </a:r>
            <a:r>
              <a:rPr lang="en-US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rosstat.gov.ru</a:t>
            </a:r>
            <a:r>
              <a:rPr lang="ru-RU" sz="7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7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4537494" y="3120563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770408" y="26679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областного бюджета</a:t>
            </a:r>
            <a:endParaRPr kumimoji="0" lang="ru-RU" sz="1400" b="1" i="0" u="sng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9915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Доходы областного бюджета</a:t>
            </a:r>
            <a:endParaRPr kumimoji="0" lang="ru-RU" sz="1400" b="1" i="0" u="sng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1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6" descr="gerb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nifi.ru.jpg"/>
          <p:cNvPicPr>
            <a:picLocks noChangeAspect="1"/>
          </p:cNvPicPr>
          <p:nvPr/>
        </p:nvPicPr>
        <p:blipFill>
          <a:blip r:embed="rId2" cstate="print"/>
          <a:srcRect t="-169" r="50691" b="85423"/>
          <a:stretch>
            <a:fillRect/>
          </a:stretch>
        </p:blipFill>
        <p:spPr>
          <a:xfrm>
            <a:off x="4640328" y="1134708"/>
            <a:ext cx="2423018" cy="462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91170"/>
            <a:ext cx="4572000" cy="102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по качеству управления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региональными финансами</a:t>
            </a:r>
            <a:r>
              <a:rPr lang="ru-RU" sz="1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i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(приказ Минфина России от 03.12.2010 № 552)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361507"/>
            <a:ext cx="4572000" cy="666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по уровню открытости бюджетных данных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(Центральный Федеральный округ)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2143" y="1449240"/>
          <a:ext cx="3925020" cy="3245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340"/>
                <a:gridCol w="1308340"/>
                <a:gridCol w="1308340"/>
              </a:tblGrid>
              <a:tr h="715679">
                <a:tc gridSpan="3">
                  <a:txBody>
                    <a:bodyPr/>
                    <a:lstStyle/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u="sng" dirty="0" smtClean="0"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 с </a:t>
                      </a:r>
                      <a:r>
                        <a:rPr lang="ru-RU" sz="1100" b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надлежащим качеством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региональными финансами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 алфавитном порядке)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Архангельская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Ивановская область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Костромская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Белгородская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Краснодарский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Волгоградская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Калининградская область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Красноярский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84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Севастополь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Камчатский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Курганская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Санкт-Петербург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Курская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область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Забайкальский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Лента лицом вверх 15"/>
          <p:cNvSpPr>
            <a:spLocks noChangeAspect="1"/>
          </p:cNvSpPr>
          <p:nvPr/>
        </p:nvSpPr>
        <p:spPr bwMode="auto">
          <a:xfrm>
            <a:off x="797820" y="4728792"/>
            <a:ext cx="2531975" cy="288032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defTabSz="1082675">
              <a:defRPr/>
            </a:pPr>
            <a:r>
              <a: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 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 регионов</a:t>
            </a:r>
            <a:endParaRPr lang="ru-RU" sz="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"/>
          </p:nvPr>
        </p:nvSpPr>
        <p:spPr>
          <a:xfrm>
            <a:off x="0" y="5421145"/>
            <a:ext cx="4198289" cy="772922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последние 6 лет Курской области трижды был присвоен 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(высокий) уровень и трижды 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 (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надлежащий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уровень качества управления региональными финансами.</a:t>
            </a:r>
            <a:endParaRPr lang="ru-RU" sz="1050" b="1" baseline="30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1664447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Научно-исследовательским финансовым институтом Министерства финансов Российской Федерации (г.</a:t>
            </a:r>
            <a:r>
              <a:rPr lang="ru-RU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Москва) ежегодно составляется рейтинг открытости бюджетных данных субъектов Российской Федерации.</a:t>
            </a:r>
          </a:p>
          <a:p>
            <a:pPr indent="180975" algn="just"/>
            <a:endParaRPr lang="ru-RU" sz="10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итогам </a:t>
            </a:r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 2021 год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Курская область вошла в группу субъектов с </a:t>
            </a:r>
            <a:r>
              <a:rPr lang="ru-RU" sz="1050" b="1" u="sng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3"/>
                  </a:solidFill>
                </a:uFill>
                <a:latin typeface="Arial" pitchFamily="34" charset="0"/>
                <a:cs typeface="Arial" pitchFamily="34" charset="0"/>
              </a:rPr>
              <a:t>высоким уровнем</a:t>
            </a:r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открытости бюджетных данных.</a:t>
            </a:r>
          </a:p>
          <a:p>
            <a:pPr indent="180975" algn="just"/>
            <a:endParaRPr lang="ru-RU" sz="105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20574" y="2928856"/>
            <a:ext cx="41234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 </a:t>
            </a:r>
          </a:p>
          <a:p>
            <a:pPr marL="228600" indent="-228600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регионов Центрального федерального округа</a:t>
            </a:r>
          </a:p>
          <a:p>
            <a:pPr marL="228600" indent="-228600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уступая лишь Московской и Ивановской областям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/>
            <a:endParaRPr lang="ru-RU" sz="1400" b="1" cap="all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2151063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20-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</a:t>
            </a:r>
          </a:p>
          <a:p>
            <a:pPr marL="2151063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Российской Федерации</a:t>
            </a:r>
            <a:endParaRPr lang="ru-RU" sz="1050" b="1" cap="small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1"/>
          <p:cNvGrpSpPr>
            <a:grpSpLocks noChangeAspect="1"/>
          </p:cNvGrpSpPr>
          <p:nvPr/>
        </p:nvGrpSpPr>
        <p:grpSpPr>
          <a:xfrm>
            <a:off x="4689348" y="3029044"/>
            <a:ext cx="352020" cy="352020"/>
            <a:chOff x="5079463" y="3787223"/>
            <a:chExt cx="838144" cy="838144"/>
          </a:xfrm>
        </p:grpSpPr>
        <p:sp>
          <p:nvSpPr>
            <p:cNvPr id="19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0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31" name="Группа 11"/>
          <p:cNvGrpSpPr>
            <a:grpSpLocks noChangeAspect="1"/>
          </p:cNvGrpSpPr>
          <p:nvPr/>
        </p:nvGrpSpPr>
        <p:grpSpPr>
          <a:xfrm>
            <a:off x="6846527" y="3739386"/>
            <a:ext cx="352020" cy="352020"/>
            <a:chOff x="5079463" y="3787223"/>
            <a:chExt cx="838144" cy="838144"/>
          </a:xfrm>
        </p:grpSpPr>
        <p:sp>
          <p:nvSpPr>
            <p:cNvPr id="32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4572000" y="4625956"/>
            <a:ext cx="4572000" cy="102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Курская область в рейтинге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социально-экономического положения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регионов Российской Федерации</a:t>
            </a:r>
            <a:r>
              <a:rPr lang="ru-RU" sz="1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i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(по итогам 2021 года)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5176" y="5788549"/>
            <a:ext cx="127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19-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 </a:t>
            </a:r>
          </a:p>
          <a:p>
            <a:pPr marL="1793875"/>
            <a:endParaRPr lang="ru-RU" sz="1400" b="1" cap="all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11"/>
          <p:cNvGrpSpPr>
            <a:grpSpLocks noChangeAspect="1"/>
          </p:cNvGrpSpPr>
          <p:nvPr/>
        </p:nvGrpSpPr>
        <p:grpSpPr>
          <a:xfrm>
            <a:off x="6223950" y="5765619"/>
            <a:ext cx="352020" cy="352020"/>
            <a:chOff x="5079463" y="3787223"/>
            <a:chExt cx="838144" cy="838144"/>
          </a:xfrm>
        </p:grpSpPr>
        <p:sp>
          <p:nvSpPr>
            <p:cNvPr id="36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7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pic>
        <p:nvPicPr>
          <p:cNvPr id="38" name="Рисунок 3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3" t="6870" r="60289" b="81680"/>
          <a:stretch>
            <a:fillRect/>
          </a:stretch>
        </p:blipFill>
        <p:spPr bwMode="auto">
          <a:xfrm>
            <a:off x="4653086" y="5508266"/>
            <a:ext cx="1332672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82543"/>
            <a:ext cx="9144000" cy="655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Информация о повышении финансовой грамотности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населения Курской области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0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100624"/>
            <a:ext cx="91440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87538" indent="357188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реализации новых проектов в области повышения финансовой грамотности на территории Курской области в 2021 году были внесены изменения в Региональную программу «Повышение уровня финансовой грамотности населения Курской области  на 2018-2023 годы» в части включения новых соисполнителей и участников программы для дальнейшего увеличения проводимых мероприятий и расширения информационного охвата.</a:t>
            </a:r>
          </a:p>
          <a:p>
            <a:pPr marL="1887538" indent="357188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2021 года проводится активная работа по повышению финансовой культуры населения с помощью социальной сети ВКонтакте. На данной цифровой платформе публикуются новостные статьи, экспертные мнения с привлечением спикеров из различных ведомственных структур, ведется рубрика «Финансовый словарь». </a:t>
            </a: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Курской области осуществляются мероприятия по повышению уровня финансовой грамотности, нацеленные на разные категории граждан.      На платформах АНО «Центр компетенций в агропромышленном комплексе Курской области» и «Мой бизнес» организована работа по финансовому просвещению субъектов малого и среднего предпринимательства в части оказания информационно-консультационных услуг по вопросам получения средств государственной поддержки, существующим видам бюджетного и налогового законодательства, а также проведения обучающих семинаров. В 32 филиалах АУ КО «МФЦ» размещены информационные видеоматериалы, направленные на повышение финансовой грамотности населения.</a:t>
            </a: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2020 года на территории Курской области  в образовательных организациях внедрены дополнительные образовательные программы, связанные                    с изучением финансовой культуры. По итогам работы на сегодняшний день доля профессиональных образовательных организаций, включивших в свои программы элементы из области финансовой грамотности, составляет 73</a:t>
            </a:r>
            <a:r>
              <a:rPr lang="ru-RU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%, а доля образовательных организаций – 92</a:t>
            </a:r>
            <a:r>
              <a:rPr lang="ru-RU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%. Общая численность педагогических работников           и работников органов управления финансовой сферы, освоивших дополнительные программы повышения квалификации по тематике финансовой грамотности         за 2020 и 2021 годы, составила 1915 человек. В этот же период 65 человек стали консультантами финансовой сферы.</a:t>
            </a: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89013"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Также в регионе в 2020 и 2021 годах реализуются следующие проекты: Всероссийский чемпионат школьников по финансовой грамотности, Всероссийский экономический диктант, Кубок Курской области по финансовым боям Всероссийского чемпионата по финансовой грамотности, Всероссийский онлайн-зачет по финансовой грамотности, онлайн-уроки финансовой грамотности от Банка России, «Финансовая грамотность        от школьного до «серебряного» возраста»,  реализуемая региональным центром «серебряного» волонтерства Курской области, </a:t>
            </a:r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PensionFG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мероприятие, направленное на повышение финансовой грамотности лиц пенсионного возраста, мероприятие «Поговорим о финансах» в рамках декады Дня пожилого человека в 2021 году, акция «Троллейбус финансовой грамотности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финансовые мероприятия Всероссийской олимпиады по финансовой грамотности ФИНАТЛОН для старшеклассников, конкурс «</a:t>
            </a:r>
            <a:r>
              <a:rPr lang="ru-RU" sz="90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 рубля».</a:t>
            </a:r>
            <a:endParaRPr lang="ru-RU" sz="9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базе Ресурсного центра добровольчества Курской области был создан и действует волонтерский корпус финансового просвещения населения, в котором насчитывается более 350 волонтеров. Ежегодно на территории региона на постоянной основе проводится более 20 мероприятий.</a:t>
            </a: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по осуществлению финансового волонтерства ведется совместно с Отделением по Курской области Главного управления Центрального банка Российской Федерации по Центральному федеральному округу. Ежегодно проходит Форум волонтеров финансового просвещения Курской области.</a:t>
            </a:r>
          </a:p>
          <a:p>
            <a:pPr indent="355600"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5600" algn="just"/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числе основных проектов добровольческих организаций и Отделения Курск Банка России по финансовой грамотности можно выделить молодежный проект «Киберпатруль». Проект направлен на решение проблем информационной безопасности детей и молодежи в информационно-телекоммуникационной сети «Интернет» посредством мониторинга незаконного контента.  </a:t>
            </a:r>
          </a:p>
        </p:txBody>
      </p:sp>
      <p:pic>
        <p:nvPicPr>
          <p:cNvPr id="19" name="Рисунок 18" descr="1457611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21" y="1046821"/>
            <a:ext cx="1812383" cy="706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rcRect l="25905" t="7328" r="64852" b="81832"/>
          <a:stretch>
            <a:fillRect/>
          </a:stretch>
        </p:blipFill>
        <p:spPr bwMode="auto">
          <a:xfrm>
            <a:off x="0" y="3900943"/>
            <a:ext cx="895891" cy="5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82544"/>
            <a:ext cx="4572000" cy="58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Информация о бюджете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в социальных сетях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96923"/>
            <a:ext cx="4572000" cy="59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Контактная информация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для взаимодействия с гражданами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Содержимое 2"/>
          <p:cNvSpPr>
            <a:spLocks noGrp="1"/>
          </p:cNvSpPr>
          <p:nvPr>
            <p:ph idx="1"/>
          </p:nvPr>
        </p:nvSpPr>
        <p:spPr>
          <a:xfrm>
            <a:off x="4604349" y="1173193"/>
            <a:ext cx="4539651" cy="53047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305000, г. Курск, ул. Марата, 9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Комитет финансов Курской области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(4712)51-10-46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факс: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(4712)51-38-74, (4712)51-09-04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-mail: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kfin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46@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rkursk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График  работы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понедельник – пятница: с 9:00 до 18:00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перерыв с 13:00 до 14:00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суббота, воскресенье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выходные дни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График  личного приема граждан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должностными лицами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комитета финансов Курской области: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ежедневно с 10:00 до 13:00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(кроме субботы, воскресенья 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праздничных дней)</a:t>
            </a:r>
          </a:p>
          <a:p>
            <a:pPr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" descr="F:\Obmen\Безуглова\прием\7193e4d62039cea30068fad2835ce1db.jpg"/>
          <p:cNvPicPr>
            <a:picLocks noChangeAspect="1" noChangeArrowheads="1"/>
          </p:cNvPicPr>
          <p:nvPr/>
        </p:nvPicPr>
        <p:blipFill>
          <a:blip r:embed="rId2" cstate="print"/>
          <a:srcRect t="2401" r="1826" b="1110"/>
          <a:stretch>
            <a:fillRect/>
          </a:stretch>
        </p:blipFill>
        <p:spPr bwMode="auto">
          <a:xfrm>
            <a:off x="4677740" y="3662624"/>
            <a:ext cx="1507020" cy="111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024px-VK.com-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003" y="2206653"/>
            <a:ext cx="600541" cy="600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 l="13898" t="2747" r="24434" b="13004"/>
          <a:stretch>
            <a:fillRect/>
          </a:stretch>
        </p:blipFill>
        <p:spPr bwMode="auto">
          <a:xfrm>
            <a:off x="2125300" y="2964152"/>
            <a:ext cx="2341829" cy="17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tempFileForShare_20211014-171143.jpg"/>
          <p:cNvPicPr>
            <a:picLocks noChangeAspect="1"/>
          </p:cNvPicPr>
          <p:nvPr/>
        </p:nvPicPr>
        <p:blipFill>
          <a:blip r:embed="rId6" cstate="print"/>
          <a:srcRect r="1679"/>
          <a:stretch>
            <a:fillRect/>
          </a:stretch>
        </p:blipFill>
        <p:spPr>
          <a:xfrm>
            <a:off x="164181" y="1034972"/>
            <a:ext cx="1815054" cy="515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2421"/>
            <a:ext cx="9144000" cy="3730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1400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56950" y="1434879"/>
          <a:ext cx="8843117" cy="471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3917"/>
                <a:gridCol w="2592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0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ВВОДНАЯ ЧАСТЬ………………………………………………………………………………………………………………………………………………..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вопросы о бюджете.……………………………………………………………..………………………………………………………………...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b="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Административно-территориальное устройство Курской области……………………………………………………………………………………..</a:t>
                      </a:r>
                      <a:endParaRPr lang="ru-RU" sz="1050" b="0" cap="none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0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ХАРАКТЕРИСТИКИ БЮДЖЕТА КУРСКОЙ ОБЛАСТИ……………………………………………………………………………………</a:t>
                      </a:r>
                      <a:endParaRPr lang="ru-RU" sz="10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параметры областного бюджета</a:t>
                      </a:r>
                      <a:r>
                        <a:rPr lang="ru-RU" sz="1050" b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…………………………………………………………………………………………………………..........</a:t>
                      </a:r>
                      <a:endParaRPr lang="ru-RU" sz="105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налоговых и неналоговых доходов областного бюджета..………………...……………………………………………………………..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безвозмездных</a:t>
                      </a:r>
                      <a:r>
                        <a:rPr lang="ru-RU" sz="10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поступлений из федерального бюджета.…………………...</a:t>
                      </a:r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……………………………………………………………..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расходов областного бюджета.…………………...……………………………………………………………………………………………..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 государственных программ.…………………...…………………………..…………………………………………………………….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Меры социальной поддержки граждан в рамках государственных программ Курской области.….………………………………………………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 значимые объекты Курской области…………………………………………………………………………………………………………..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национальных проектов………………………………………………………………………………………………………………………...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финансовой помощи местным бюджетам……………………………………………………………………………………………………...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Государственный долг Курской области……………………………………………………………………………………………………………............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ДОПОЛНИТЕЛЬНАЯ ИНФОРМАЦИЯ………………………………………………………………………………………………………………………...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проекта «Народный бюджет» в Курской области………………………………………………………………………………………….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Дорожный фонд Курской области…………………………………………………………………………………………………………………………….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и расходы областного бюджета в расчете на 1 жителя в Центральном Федеральном округе.…………………………………………</a:t>
                      </a: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 </a:t>
                      </a:r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</a:t>
                      </a: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качеству управления региональными финансами..</a:t>
                      </a:r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…………………………………………………………………...</a:t>
                      </a: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 </a:t>
                      </a:r>
                      <a:r>
                        <a:rPr lang="ru-RU" sz="10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</a:t>
                      </a: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уровню открытости бюджетных данных (ЦФО)…………………………………………………………………………</a:t>
                      </a:r>
                      <a:endParaRPr lang="ru-RU" sz="105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7313" lvl="0" indent="0" algn="l">
                        <a:spcBef>
                          <a:spcPct val="0"/>
                        </a:spcBef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Курская область в рейтинге социально-экономического положения регионов Российской Федерации………………………………………...</a:t>
                      </a:r>
                      <a:endParaRPr lang="ru-RU" sz="105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7313" lvl="0" indent="0" algn="l">
                        <a:spcBef>
                          <a:spcPct val="0"/>
                        </a:spcBef>
                        <a:defRPr/>
                      </a:pP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Информация о повышении финансовой грамотности населения Курской области…………………………………………………………………</a:t>
                      </a:r>
                      <a:endParaRPr kumimoji="0" lang="ru-RU" sz="105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бюджете в социальных сетях……………………………………..………………………………………………………………….........</a:t>
                      </a:r>
                      <a:endParaRPr lang="ru-RU" sz="105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Контактная информация для взаимодействия с гражданами..………………………………………………………………………………………….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</a:tbl>
          </a:graphicData>
        </a:graphic>
      </p:graphicFrame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03367"/>
            <a:ext cx="8984974" cy="1043118"/>
          </a:xfrm>
        </p:spPr>
        <p:txBody>
          <a:bodyPr>
            <a:noAutofit/>
          </a:bodyPr>
          <a:lstStyle/>
          <a:p>
            <a:pPr marL="87313" indent="12700"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«Бюджет для граждан» </a:t>
            </a:r>
            <a:r>
              <a:rPr lang="ru-RU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разработан на основе годового отчета об исполнении бюджета Курской области за 2021 год </a:t>
            </a:r>
            <a:endParaRPr lang="ru-RU" sz="1600" b="1" baseline="30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endParaRPr lang="ru-RU" sz="1600" b="1" baseline="30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298"/>
            <a:ext cx="9144000" cy="46582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776378"/>
            <a:ext cx="4581525" cy="5349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366" y="2231064"/>
            <a:ext cx="1462001" cy="1463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1999" y="1027167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области.</a:t>
            </a:r>
          </a:p>
          <a:p>
            <a:pPr algn="just"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областного бюджета планируются                           по ведомственной структуре, т.е. по органам власти, а также  в разрезе государственных программ Курской области.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4142" y="2834655"/>
            <a:ext cx="90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921238"/>
            <a:ext cx="4581525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а также безвозмездные перечисления от физических                и юридических лиц.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771556" y="2677697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AutoShape 10"/>
          <p:cNvSpPr>
            <a:spLocks noChangeAspect="1" noChangeArrowheads="1"/>
          </p:cNvSpPr>
          <p:nvPr/>
        </p:nvSpPr>
        <p:spPr bwMode="auto">
          <a:xfrm rot="20438152">
            <a:off x="2719048" y="2738834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0480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</a:t>
            </a:r>
            <a:endParaRPr lang="ru-RU" sz="1200" b="1" i="1" cap="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2913" y="2781299"/>
            <a:ext cx="994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</a:t>
            </a:r>
            <a:endParaRPr lang="ru-RU" sz="1200" b="1" i="1" cap="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4" y="2835028"/>
            <a:ext cx="4562476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3" cstate="print"/>
          <a:srcRect l="9854" t="20077" r="8571" b="3732"/>
          <a:stretch>
            <a:fillRect/>
          </a:stretch>
        </p:blipFill>
        <p:spPr>
          <a:xfrm>
            <a:off x="5522475" y="4321168"/>
            <a:ext cx="2784764" cy="1625611"/>
          </a:xfrm>
          <a:prstGeom prst="rect">
            <a:avLst/>
          </a:prstGeom>
        </p:spPr>
      </p:pic>
      <p:pic>
        <p:nvPicPr>
          <p:cNvPr id="22" name="Picture 6" descr="gerb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8052"/>
            <a:ext cx="9143999" cy="59634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4581525" cy="1043118"/>
          </a:xfrm>
        </p:spPr>
        <p:txBody>
          <a:bodyPr>
            <a:noAutofit/>
          </a:bodyPr>
          <a:lstStyle/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Курская область расположена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центральной части России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входит в состав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Центрального федерального округа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Административный центр –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город Курск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Территория –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30,0 тыс. км</a:t>
            </a:r>
            <a:r>
              <a:rPr lang="ru-RU" sz="1100" b="1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01.01.2021) –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1 096 488 человек</a:t>
            </a:r>
            <a:endParaRPr lang="ru-RU" sz="1100" b="1" baseline="30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endParaRPr lang="ru-RU" sz="1100" b="1" baseline="30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718649" y="2209799"/>
            <a:ext cx="4311051" cy="41814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состав области входят: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 городских округов: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Железногорск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Курск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Курчатов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Льгов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Щигры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28 муниципальных районов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Большесолдатский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Глушковский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Горшеченский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Дмитриевский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Железногорский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Золотухинский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Касторенский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Конышевский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Кореневский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Курчатовский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Льговский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Мантуровский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Медвенский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Обоянский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Октябрьский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Поныровский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Пристенский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Рыльский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Советский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Солнцевский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Суджанский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Тимский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Фатежский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Хомутовский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Черемисиновский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Щигровский район</a:t>
            </a:r>
            <a:endParaRPr kumimoji="0" lang="ru-RU" sz="11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27 городских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287 сельских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rcRect t="16278" b="15929"/>
          <a:stretch>
            <a:fillRect/>
          </a:stretch>
        </p:blipFill>
        <p:spPr>
          <a:xfrm>
            <a:off x="6950814" y="1319918"/>
            <a:ext cx="1234499" cy="836904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039" y="1253860"/>
            <a:ext cx="85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 l="37414" t="41543" r="16321" b="5307"/>
          <a:stretch>
            <a:fillRect/>
          </a:stretch>
        </p:blipFill>
        <p:spPr bwMode="auto">
          <a:xfrm>
            <a:off x="113496" y="3336355"/>
            <a:ext cx="4568909" cy="29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325509" y="2512593"/>
            <a:ext cx="2055383" cy="787729"/>
            <a:chOff x="3077335" y="2700367"/>
            <a:chExt cx="2055383" cy="787729"/>
          </a:xfrm>
        </p:grpSpPr>
        <p:graphicFrame>
          <p:nvGraphicFramePr>
            <p:cNvPr id="21" name="Диаграмма 20"/>
            <p:cNvGraphicFramePr/>
            <p:nvPr/>
          </p:nvGraphicFramePr>
          <p:xfrm>
            <a:off x="3077335" y="2700367"/>
            <a:ext cx="1897082" cy="787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261450" y="2915729"/>
              <a:ext cx="8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городское население</a:t>
              </a: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45390" y="2982732"/>
              <a:ext cx="438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69 %</a:t>
              </a:r>
              <a:endParaRPr lang="ru-RU" sz="7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99274" y="2517110"/>
            <a:ext cx="2102100" cy="777833"/>
            <a:chOff x="4451100" y="2704884"/>
            <a:chExt cx="2102100" cy="777833"/>
          </a:xfrm>
        </p:grpSpPr>
        <p:graphicFrame>
          <p:nvGraphicFramePr>
            <p:cNvPr id="27" name="Диаграмма 26"/>
            <p:cNvGraphicFramePr/>
            <p:nvPr/>
          </p:nvGraphicFramePr>
          <p:xfrm>
            <a:off x="4451100" y="2704884"/>
            <a:ext cx="2005939" cy="7778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681932" y="2921478"/>
              <a:ext cx="8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сельское население</a:t>
              </a: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5559" y="2986641"/>
              <a:ext cx="438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31 %</a:t>
              </a:r>
              <a:endParaRPr lang="ru-RU" sz="7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6226"/>
            <a:ext cx="4562474" cy="500151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областного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01600" y="621643"/>
          <a:ext cx="4478866" cy="1977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561"/>
                <a:gridCol w="875288"/>
                <a:gridCol w="875288"/>
                <a:gridCol w="828729"/>
              </a:tblGrid>
              <a:tr h="186527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(факт)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год (факт)</a:t>
                      </a:r>
                    </a:p>
                  </a:txBody>
                  <a:tcPr marL="108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бюджета , всего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075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93 881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97 336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</a:t>
                      </a:r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67 408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68 953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466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26 473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28 383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бюджета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694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98 626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87 716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 (профицит)</a:t>
                      </a:r>
                    </a:p>
                  </a:txBody>
                  <a:tcPr marL="360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619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-4 745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9 620</a:t>
                      </a:r>
                      <a:endParaRPr lang="ru-RU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62393"/>
            <a:ext cx="4572000" cy="508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2740504"/>
            <a:ext cx="4562474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областного бюджета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0" y="3269956"/>
          <a:ext cx="449436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2093344" y="3258453"/>
          <a:ext cx="248728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4744529" y="785003"/>
          <a:ext cx="4399471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6544574" y="836764"/>
          <a:ext cx="2487282" cy="323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6" descr="gerb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/>
        </p:nvGraphicFramePr>
        <p:xfrm>
          <a:off x="4744529" y="785003"/>
          <a:ext cx="4399471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290601"/>
            <a:ext cx="9144000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расходов областного бюджета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0" y="923573"/>
          <a:ext cx="4580626" cy="294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2093344" y="912069"/>
          <a:ext cx="248728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1414731" y="748628"/>
            <a:ext cx="1690777" cy="284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разрезе отраслей</a:t>
            </a:r>
            <a:endParaRPr lang="ru-RU" sz="1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0" y="3516709"/>
            <a:ext cx="4563374" cy="2846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разрезе государственных программ и непрограммных направлений деятельности</a:t>
            </a:r>
            <a:endParaRPr lang="ru-RU" sz="1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3876135"/>
          <a:ext cx="4580626" cy="278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2093344" y="3862274"/>
          <a:ext cx="2487282" cy="299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4581526" y="720048"/>
            <a:ext cx="4562474" cy="36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на социально-культурную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сферу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9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6" descr="gerb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Диаграмма 52"/>
          <p:cNvGraphicFramePr/>
          <p:nvPr/>
        </p:nvGraphicFramePr>
        <p:xfrm>
          <a:off x="6518695" y="2147978"/>
          <a:ext cx="2487282" cy="323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293298"/>
            <a:ext cx="9161253" cy="477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Финансирование государственных программ Курской области</a:t>
            </a:r>
          </a:p>
        </p:txBody>
      </p:sp>
      <p:graphicFrame>
        <p:nvGraphicFramePr>
          <p:cNvPr id="24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2143" y="923569"/>
          <a:ext cx="4373594" cy="5445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852"/>
                <a:gridCol w="563521"/>
                <a:gridCol w="563521"/>
                <a:gridCol w="546700"/>
              </a:tblGrid>
              <a:tr h="184529">
                <a:tc>
                  <a:txBody>
                    <a:bodyPr/>
                    <a:lstStyle/>
                    <a:p>
                      <a:pPr algn="l" fontAlgn="t"/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государственной программы</a:t>
                      </a:r>
                      <a:endParaRPr lang="ru-RU" sz="853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853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853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3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53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39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здравоохранения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14 800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20 823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19 131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образования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16 751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21 026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20 724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поддержка граждан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10 782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13 552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13 059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приоритетных объектов       и услуг в приоритетных сферах жизнедеятельности инвалидов и других маломобильных групп населения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доступным и комфортным жильем          и коммунальными услугами граждан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1 990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2 662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занятости населения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1 350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эффективного исполнения полномочий в сфере юстиции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426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426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Комплексное развитие сельских территорий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территорий от чрезвычайных ситуаций, обеспечение пожарной безопасности            и безопасности людей на водных объектах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892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1 039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1 033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культуры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1 389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1 783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1 778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 и спорта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1 616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1 333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политики, создание благоприятных условий для развития туризма и развитие системы оздоровления и отдыха детей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498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498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архивного дела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экономики и внешних связей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979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790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промышленности в Курской области             и повышение ее конкурентоспособности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Содержимое 15"/>
          <p:cNvGraphicFramePr>
            <a:graphicFrameLocks/>
          </p:cNvGraphicFramePr>
          <p:nvPr/>
        </p:nvGraphicFramePr>
        <p:xfrm>
          <a:off x="4658264" y="924301"/>
          <a:ext cx="4382219" cy="544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77"/>
                <a:gridCol w="564632"/>
                <a:gridCol w="564632"/>
                <a:gridCol w="547778"/>
              </a:tblGrid>
              <a:tr h="177173">
                <a:tc>
                  <a:txBody>
                    <a:bodyPr/>
                    <a:lstStyle/>
                    <a:p>
                      <a:pPr algn="l" fontAlgn="t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государственной программы</a:t>
                      </a:r>
                      <a:endParaRPr lang="ru-RU" sz="8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85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endParaRPr lang="ru-RU" sz="85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5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717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информационного общества в Курской области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187</a:t>
                      </a: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3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392</a:t>
                      </a:r>
                      <a:endParaRPr lang="ru-RU" sz="853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транспортной системы, обеспечение перевозки пассажиров в Курской области                     и безопасности дорожного движения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8 284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9 756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9 464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 и регулирование рынков сельскохозяйственной продукции, сырья                       и продовольствия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3 871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7 278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7 206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Курской области по оказанию содействия добровольному переселению                в Российскую Федерацию соотечественников, проживающих           за рубежом, на 2013-2021 годы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Воспроизводство и использование природных ресурсов, охрана окружающей среды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лесного хозяйства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энергоэффективности и развитие энергетики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государственной политики в сфере печати и массовой информации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эффективного                           и ответственного управления региональными             и муниципальными финансами, государственным долгом и повышения устойчивости бюджетов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1 622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2 831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2 827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государственным имуществом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Профилактика правонарушений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548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542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современной городской среды              в Курской области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619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новых мест в общеобразовательных организациях Курской области в соответствии             с прогнозируемой потребностью и современными условиями обучения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770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1926"/>
            <a:ext cx="9143999" cy="2992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Меры социальной поддержки граждан в рамках государственных программ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108054"/>
            <a:ext cx="4487333" cy="20732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социальная поддержка граждан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охрана семьи и детства – 5,5 млрд.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работникам областных государственных учреждений и пенсионерам –           96,0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инвалидам и семьям с детьми инвалидами – 8,9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учащимся и студентам – 5,6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(Почетные граждане Курской области, Герои Советского Союза, Герои РФ, Ветераны труда, реабилитированные лица, дети войны и прочие) – 2,9 млрд. рублей</a:t>
            </a:r>
          </a:p>
        </p:txBody>
      </p:sp>
      <p:sp>
        <p:nvSpPr>
          <p:cNvPr id="37" name="Нашивка 36"/>
          <p:cNvSpPr>
            <a:spLocks noChangeAspect="1"/>
          </p:cNvSpPr>
          <p:nvPr/>
        </p:nvSpPr>
        <p:spPr>
          <a:xfrm>
            <a:off x="1771996" y="1478670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>
            <a:spLocks noChangeAspect="1"/>
          </p:cNvSpPr>
          <p:nvPr/>
        </p:nvSpPr>
        <p:spPr>
          <a:xfrm>
            <a:off x="2896487" y="1476111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340967"/>
            <a:ext cx="1769854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50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2462" y="1338089"/>
            <a:ext cx="958292" cy="365091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430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60941" y="1441608"/>
            <a:ext cx="1163925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8,5 млрд.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3676325"/>
            <a:ext cx="4572000" cy="22271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Здравоохранение </a:t>
            </a:r>
          </a:p>
          <a:p>
            <a:endParaRPr lang="ru-RU" sz="1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лекарственное обеспечение – 1,6 млрд.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оплата жилого помещения и коммунальных услуг работников здравоохранения – 105,0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компенсационные выплаты медицинским работникам, прибывшим          на работу в сельскую местность, – 48,8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льготное зубопротезирование пожилым людям – 1,7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отдельным категориям граждан (дети-сироты; меры социальной поддержки в период обучения граждан, заключивших договор о целевом обучении, пособие  на погребение и прочее) – 6,9 млн. рублей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Нашивка 66"/>
          <p:cNvSpPr>
            <a:spLocks noChangeAspect="1"/>
          </p:cNvSpPr>
          <p:nvPr/>
        </p:nvSpPr>
        <p:spPr>
          <a:xfrm>
            <a:off x="1823938" y="4065025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>
            <a:spLocks noChangeAspect="1"/>
          </p:cNvSpPr>
          <p:nvPr/>
        </p:nvSpPr>
        <p:spPr>
          <a:xfrm>
            <a:off x="2931891" y="4069781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384" y="3934637"/>
            <a:ext cx="1824483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10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54537" y="3931759"/>
            <a:ext cx="995697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100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03225" y="4035278"/>
            <a:ext cx="1132022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1,8 млрд.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" name="Picture 6" descr="gerb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4611757" y="3669698"/>
            <a:ext cx="4532243" cy="22271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Содействие занятости населения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осуществление социальных выплат гражданам, признанным в установленном порядке безработными (выплата пособий по безработице) – 411,6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осуществление социальных выплат гражданам, признанным                     в установленном порядке безработными (выплата досрочных пенсий) – 12,6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(предоставление финансовой поддержки безработным гражданам при переезде, при государственной регистрации               в качестве юридического лица, ИП и прочие) – 6,7 млн. рублей</a:t>
            </a:r>
          </a:p>
        </p:txBody>
      </p:sp>
      <p:sp>
        <p:nvSpPr>
          <p:cNvPr id="74" name="Нашивка 73"/>
          <p:cNvSpPr>
            <a:spLocks noChangeAspect="1"/>
          </p:cNvSpPr>
          <p:nvPr/>
        </p:nvSpPr>
        <p:spPr>
          <a:xfrm>
            <a:off x="6383753" y="4040314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Нашивка 74"/>
          <p:cNvSpPr>
            <a:spLocks noChangeAspect="1"/>
          </p:cNvSpPr>
          <p:nvPr/>
        </p:nvSpPr>
        <p:spPr>
          <a:xfrm>
            <a:off x="7508244" y="4037755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11757" y="3902611"/>
            <a:ext cx="1769854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54219" y="3899733"/>
            <a:ext cx="958292" cy="365091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4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72698" y="4003252"/>
            <a:ext cx="1163925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430,9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56667" y="1098670"/>
            <a:ext cx="4487333" cy="202708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образование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учащимся и студентам – 100,0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работникам областных государственных учреждений и пенсионерам –           26,4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педагогическим работникам – 4,4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(дети-сироты; компенсация части родительской платы за присмотр и уход за детьми, посещающими дошкольные образовательные организации, и прочее) –                      643,3 млн. рублей </a:t>
            </a:r>
          </a:p>
        </p:txBody>
      </p:sp>
      <p:sp>
        <p:nvSpPr>
          <p:cNvPr id="80" name="Нашивка 79"/>
          <p:cNvSpPr>
            <a:spLocks noChangeAspect="1"/>
          </p:cNvSpPr>
          <p:nvPr/>
        </p:nvSpPr>
        <p:spPr>
          <a:xfrm>
            <a:off x="6414033" y="1469286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Нашивка 80"/>
          <p:cNvSpPr>
            <a:spLocks noChangeAspect="1"/>
          </p:cNvSpPr>
          <p:nvPr/>
        </p:nvSpPr>
        <p:spPr>
          <a:xfrm>
            <a:off x="7501948" y="1466727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56667" y="1331583"/>
            <a:ext cx="1806508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20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82244" y="1328705"/>
            <a:ext cx="921140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64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99361" y="1432224"/>
            <a:ext cx="1206655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774,1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Рисунок 86" descr="4-44613_medicare-advantage-insurance-clip-art-medicare-advantage-insurance-clip-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9365" y="3206321"/>
            <a:ext cx="740367" cy="758573"/>
          </a:xfrm>
          <a:prstGeom prst="rect">
            <a:avLst/>
          </a:prstGeom>
        </p:spPr>
      </p:pic>
      <p:pic>
        <p:nvPicPr>
          <p:cNvPr id="88" name="Рисунок 87" descr="160120172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4476" y="710730"/>
            <a:ext cx="762979" cy="762979"/>
          </a:xfrm>
          <a:prstGeom prst="rect">
            <a:avLst/>
          </a:prstGeom>
        </p:spPr>
      </p:pic>
      <p:pic>
        <p:nvPicPr>
          <p:cNvPr id="89" name="Рисунок 88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0450" y="673696"/>
            <a:ext cx="757455" cy="757455"/>
          </a:xfrm>
          <a:prstGeom prst="rect">
            <a:avLst/>
          </a:prstGeom>
        </p:spPr>
      </p:pic>
      <p:pic>
        <p:nvPicPr>
          <p:cNvPr id="90" name="Рисунок 89" descr="OJ0mgAaL_400x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7293" y="3236499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 descr="1528451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8653" y="5523147"/>
            <a:ext cx="869511" cy="4838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1926"/>
            <a:ext cx="9143999" cy="2992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Меры социальной поддержки граждан в рамках государственных программ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007577"/>
            <a:ext cx="4572000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работникам учреждений культуры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50,2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(курским писателям, членам региональных творческих союзов) – 886,8 тыс. рублей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ашивка 30"/>
          <p:cNvSpPr>
            <a:spLocks noChangeAspect="1"/>
          </p:cNvSpPr>
          <p:nvPr/>
        </p:nvSpPr>
        <p:spPr>
          <a:xfrm>
            <a:off x="1756213" y="5378193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>
            <a:spLocks noChangeAspect="1"/>
          </p:cNvSpPr>
          <p:nvPr/>
        </p:nvSpPr>
        <p:spPr>
          <a:xfrm>
            <a:off x="2866075" y="5375634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7252" y="5240490"/>
            <a:ext cx="1778640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вида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696" y="5237612"/>
            <a:ext cx="1030153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6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8358" y="5341131"/>
            <a:ext cx="1188041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51,0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" y="3274742"/>
            <a:ext cx="4487331" cy="16115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транспортная система, пассажирские перевозки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льгота по оплате проезда в поездах пригородного сообщения отдельным категориям граждан в размере 50% и 100% от стоимости проездного билета  – 2,1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льгота на проезд в городском транспорте общего пользования (в том числе обучающимся очной формы обучения) – 130,3 млн. рублей</a:t>
            </a:r>
          </a:p>
        </p:txBody>
      </p:sp>
      <p:sp>
        <p:nvSpPr>
          <p:cNvPr id="55" name="Нашивка 54"/>
          <p:cNvSpPr>
            <a:spLocks noChangeAspect="1"/>
          </p:cNvSpPr>
          <p:nvPr/>
        </p:nvSpPr>
        <p:spPr>
          <a:xfrm>
            <a:off x="1733910" y="3654342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>
            <a:spLocks noChangeAspect="1"/>
          </p:cNvSpPr>
          <p:nvPr/>
        </p:nvSpPr>
        <p:spPr>
          <a:xfrm>
            <a:off x="3131230" y="3668202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3524591"/>
            <a:ext cx="1802921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вида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7268" y="3487846"/>
            <a:ext cx="1337733" cy="565146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получателей </a:t>
            </a:r>
          </a:p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зависимости </a:t>
            </a:r>
          </a:p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заявительного характера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87624" y="3625232"/>
            <a:ext cx="1163925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132,4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0" y="893368"/>
            <a:ext cx="4572000" cy="22271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Доступное и комфортное жилье, ЖКУ </a:t>
            </a:r>
          </a:p>
          <a:p>
            <a:endParaRPr lang="ru-RU" sz="1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жильем молодых семей – 44,4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уплата первоначального взноса при получении ипотечного жилищного кредита – 27,1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жильем ветеранов и инвалидов ВОВ, членов семей погибших (умерших) инвалидов, участников ВОВ – 20,1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обеспечение жильем ветеранов боевых действий, инвалидов и семей, имеющих детей-инвалидов, – 23,5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(гражданские служащие, льготное жилищное кредитование и прочее) – 4,6 млн. рублей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Нашивка 66"/>
          <p:cNvSpPr>
            <a:spLocks noChangeAspect="1"/>
          </p:cNvSpPr>
          <p:nvPr/>
        </p:nvSpPr>
        <p:spPr>
          <a:xfrm>
            <a:off x="6395938" y="1282069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>
            <a:spLocks noChangeAspect="1"/>
          </p:cNvSpPr>
          <p:nvPr/>
        </p:nvSpPr>
        <p:spPr>
          <a:xfrm>
            <a:off x="7503891" y="1286825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32384" y="1151681"/>
            <a:ext cx="1824483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6537" y="1148803"/>
            <a:ext cx="995697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160 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75224" y="1252322"/>
            <a:ext cx="1174577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119,7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0" y="6443932"/>
            <a:ext cx="9144000" cy="414068"/>
            <a:chOff x="0" y="6443932"/>
            <a:chExt cx="9144000" cy="414068"/>
          </a:xfrm>
        </p:grpSpPr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388188" y="6504316"/>
              <a:ext cx="4210050" cy="3536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Отчет об исполнении бюджета</a:t>
              </a:r>
              <a:r>
                <a:rPr kumimoji="0" lang="ru-RU" sz="1050" i="1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ru-RU" sz="105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за 2021 год</a:t>
              </a:r>
              <a:endParaRPr kumimoji="0" lang="ru-RU" sz="105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>
              <a:spLocks noChangeAspect="1"/>
            </p:cNvSpPr>
            <p:nvPr/>
          </p:nvSpPr>
          <p:spPr>
            <a:xfrm>
              <a:off x="8784000" y="6443932"/>
              <a:ext cx="360000" cy="41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1760"/>
            <a:ext cx="371475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4572000" y="4572001"/>
            <a:ext cx="4572000" cy="16115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физическая культура и спорт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стипендии Администрации Курской области ведущим спортсменам Курской области – 6,7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дополнительное материальное обеспечение за выдающиеся достижения       и особые заслуги перед Российской Федерацией в области физической культуры и спорта – 380,8 тыс. рублей</a:t>
            </a:r>
          </a:p>
        </p:txBody>
      </p:sp>
      <p:sp>
        <p:nvSpPr>
          <p:cNvPr id="73" name="Нашивка 72"/>
          <p:cNvSpPr>
            <a:spLocks noChangeAspect="1"/>
          </p:cNvSpPr>
          <p:nvPr/>
        </p:nvSpPr>
        <p:spPr>
          <a:xfrm>
            <a:off x="6350159" y="4952496"/>
            <a:ext cx="172799" cy="14500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>
            <a:spLocks noChangeAspect="1"/>
          </p:cNvSpPr>
          <p:nvPr/>
        </p:nvSpPr>
        <p:spPr>
          <a:xfrm>
            <a:off x="7408814" y="4949937"/>
            <a:ext cx="172799" cy="145001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63374" y="4813258"/>
            <a:ext cx="1802920" cy="3676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вида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03038" y="4810380"/>
            <a:ext cx="888521" cy="3676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 получателя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24474" y="4914861"/>
            <a:ext cx="1163925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7,1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0" y="3278867"/>
            <a:ext cx="457200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развитие сельских территорий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предоставление социальных выплат на улучшение жилищных условий граждан, проживающих на сельских территориях, – 34,3 млн. рублей</a:t>
            </a:r>
          </a:p>
        </p:txBody>
      </p:sp>
      <p:sp>
        <p:nvSpPr>
          <p:cNvPr id="79" name="Нашивка 78"/>
          <p:cNvSpPr>
            <a:spLocks noChangeAspect="1"/>
          </p:cNvSpPr>
          <p:nvPr/>
        </p:nvSpPr>
        <p:spPr>
          <a:xfrm>
            <a:off x="6350159" y="3649483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Нашивка 79"/>
          <p:cNvSpPr>
            <a:spLocks noChangeAspect="1"/>
          </p:cNvSpPr>
          <p:nvPr/>
        </p:nvSpPr>
        <p:spPr>
          <a:xfrm>
            <a:off x="7408814" y="3646924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63374" y="3511780"/>
            <a:ext cx="1802920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вид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03038" y="3508902"/>
            <a:ext cx="888521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24474" y="3612421"/>
            <a:ext cx="1163925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34,3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250" y="896752"/>
            <a:ext cx="4467286" cy="222713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молодежная политика, туризм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государственная поддержка молодежных и детских общественных объединений Курской области – 1,6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государственная поддержка талантливой молодежи (премии Губернатора Курской области; направление на учебу, стажировки, отечественные и зарубежные конкурсы, соревнования, фестивали, конференции, форумы, турниры и прочее) – 17,4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проведение мероприятий, направленных на вовлечение молодежи        в предпринимательскую деятельность – 1,0 млн. рублей;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оздоровление и отдых детей Курской области – 300,0 млн. рублей</a:t>
            </a:r>
          </a:p>
        </p:txBody>
      </p:sp>
      <p:sp>
        <p:nvSpPr>
          <p:cNvPr id="85" name="Нашивка 84"/>
          <p:cNvSpPr>
            <a:spLocks noChangeAspect="1"/>
          </p:cNvSpPr>
          <p:nvPr/>
        </p:nvSpPr>
        <p:spPr>
          <a:xfrm>
            <a:off x="1773465" y="1267368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Нашивка 85"/>
          <p:cNvSpPr>
            <a:spLocks noChangeAspect="1"/>
          </p:cNvSpPr>
          <p:nvPr/>
        </p:nvSpPr>
        <p:spPr>
          <a:xfrm>
            <a:off x="2883327" y="1264809"/>
            <a:ext cx="172799" cy="144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1129665"/>
            <a:ext cx="1778640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5 видов </a:t>
            </a:r>
          </a:p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876948" y="1126787"/>
            <a:ext cx="1030153" cy="3650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170 тыс. получателей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37659" y="1222355"/>
            <a:ext cx="1188041" cy="2188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320,0 млн. рублей</a:t>
            </a:r>
            <a:endParaRPr lang="ru-RU" sz="95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1" name="Рисунок 90" descr="trans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2522" y="3087668"/>
            <a:ext cx="925750" cy="694312"/>
          </a:xfrm>
          <a:prstGeom prst="rect">
            <a:avLst/>
          </a:prstGeom>
          <a:effectLst/>
        </p:spPr>
      </p:pic>
      <p:pic>
        <p:nvPicPr>
          <p:cNvPr id="92" name="Рисунок 91" descr="do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849" y="1372883"/>
            <a:ext cx="1065151" cy="598766"/>
          </a:xfrm>
          <a:prstGeom prst="rect">
            <a:avLst/>
          </a:prstGeom>
        </p:spPr>
      </p:pic>
      <p:pic>
        <p:nvPicPr>
          <p:cNvPr id="93" name="Рисунок 92" descr="imag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686" y="4711942"/>
            <a:ext cx="680314" cy="72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ш">
      <a:dk1>
        <a:sysClr val="windowText" lastClr="000000"/>
      </a:dk1>
      <a:lt1>
        <a:sysClr val="window" lastClr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C00000"/>
      </a:accent3>
      <a:accent4>
        <a:srgbClr val="00ADEE"/>
      </a:accent4>
      <a:accent5>
        <a:srgbClr val="0080B6"/>
      </a:accent5>
      <a:accent6>
        <a:srgbClr val="3AADA5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27828</TotalTime>
  <Words>4658</Words>
  <Application>Microsoft Office PowerPoint</Application>
  <PresentationFormat>Экран (4:3)</PresentationFormat>
  <Paragraphs>859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Содержание</vt:lpstr>
      <vt:lpstr>Основные вопросы о бюджете</vt:lpstr>
      <vt:lpstr>Административно-территориальное устройство  Курской области</vt:lpstr>
      <vt:lpstr>Основные параметры областного бюджета </vt:lpstr>
      <vt:lpstr>Слайд 6</vt:lpstr>
      <vt:lpstr>Слайд 7</vt:lpstr>
      <vt:lpstr>Меры социальной поддержки граждан в рамках государственных программ Курской области</vt:lpstr>
      <vt:lpstr>Меры социальной поддержки граждан в рамках государственных программ Курской области</vt:lpstr>
      <vt:lpstr>Социально значимые объекты Курской области</vt:lpstr>
      <vt:lpstr>Слайд 11</vt:lpstr>
      <vt:lpstr>Слайд 12</vt:lpstr>
      <vt:lpstr>Государственный долг Курской области</vt:lpstr>
      <vt:lpstr>Слайд 14</vt:lpstr>
      <vt:lpstr>Дорожный фонд Курской области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Mitrohina_A</cp:lastModifiedBy>
  <cp:revision>3258</cp:revision>
  <dcterms:created xsi:type="dcterms:W3CDTF">2019-08-13T14:01:01Z</dcterms:created>
  <dcterms:modified xsi:type="dcterms:W3CDTF">2022-05-27T13:58:48Z</dcterms:modified>
</cp:coreProperties>
</file>