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99" r:id="rId2"/>
    <p:sldId id="306" r:id="rId3"/>
    <p:sldId id="304" r:id="rId4"/>
    <p:sldId id="297" r:id="rId5"/>
    <p:sldId id="310" r:id="rId6"/>
    <p:sldId id="268" r:id="rId7"/>
    <p:sldId id="265" r:id="rId8"/>
    <p:sldId id="326" r:id="rId9"/>
    <p:sldId id="327" r:id="rId10"/>
    <p:sldId id="328" r:id="rId11"/>
    <p:sldId id="329" r:id="rId12"/>
    <p:sldId id="330" r:id="rId13"/>
    <p:sldId id="282" r:id="rId14"/>
    <p:sldId id="360" r:id="rId15"/>
    <p:sldId id="337" r:id="rId16"/>
    <p:sldId id="288" r:id="rId17"/>
    <p:sldId id="331" r:id="rId18"/>
    <p:sldId id="266" r:id="rId19"/>
    <p:sldId id="279" r:id="rId20"/>
    <p:sldId id="275" r:id="rId21"/>
    <p:sldId id="333" r:id="rId22"/>
    <p:sldId id="332" r:id="rId23"/>
    <p:sldId id="287" r:id="rId24"/>
    <p:sldId id="334" r:id="rId25"/>
    <p:sldId id="293" r:id="rId26"/>
    <p:sldId id="312" r:id="rId27"/>
    <p:sldId id="314" r:id="rId28"/>
    <p:sldId id="315" r:id="rId29"/>
    <p:sldId id="294" r:id="rId30"/>
    <p:sldId id="267" r:id="rId31"/>
    <p:sldId id="317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9" r:id="rId43"/>
    <p:sldId id="353" r:id="rId44"/>
    <p:sldId id="354" r:id="rId45"/>
    <p:sldId id="355" r:id="rId46"/>
    <p:sldId id="356" r:id="rId47"/>
    <p:sldId id="357" r:id="rId48"/>
    <p:sldId id="341" r:id="rId49"/>
    <p:sldId id="342" r:id="rId50"/>
    <p:sldId id="335" r:id="rId51"/>
    <p:sldId id="300" r:id="rId5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E701FA-FBE0-4448-ADD6-D0E41B9AE5E7}">
          <p14:sldIdLst>
            <p14:sldId id="299"/>
            <p14:sldId id="306"/>
            <p14:sldId id="304"/>
            <p14:sldId id="297"/>
            <p14:sldId id="310"/>
            <p14:sldId id="268"/>
            <p14:sldId id="265"/>
            <p14:sldId id="326"/>
            <p14:sldId id="327"/>
            <p14:sldId id="328"/>
            <p14:sldId id="329"/>
            <p14:sldId id="330"/>
            <p14:sldId id="282"/>
            <p14:sldId id="360"/>
            <p14:sldId id="337"/>
            <p14:sldId id="288"/>
            <p14:sldId id="331"/>
            <p14:sldId id="266"/>
            <p14:sldId id="279"/>
            <p14:sldId id="275"/>
            <p14:sldId id="333"/>
            <p14:sldId id="332"/>
            <p14:sldId id="287"/>
            <p14:sldId id="334"/>
          </p14:sldIdLst>
        </p14:section>
        <p14:section name="Раздел без заголовка" id="{73AA6169-A4B5-4CC9-91E7-417789D06383}">
          <p14:sldIdLst>
            <p14:sldId id="293"/>
            <p14:sldId id="312"/>
            <p14:sldId id="314"/>
            <p14:sldId id="315"/>
            <p14:sldId id="294"/>
            <p14:sldId id="267"/>
            <p14:sldId id="317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9"/>
            <p14:sldId id="353"/>
            <p14:sldId id="354"/>
            <p14:sldId id="355"/>
            <p14:sldId id="356"/>
            <p14:sldId id="357"/>
            <p14:sldId id="341"/>
            <p14:sldId id="342"/>
            <p14:sldId id="335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я А. Федченко" initials="ЕАФ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B"/>
    <a:srgbClr val="C6D9F1"/>
    <a:srgbClr val="FCAE37"/>
    <a:srgbClr val="FEBF4C"/>
    <a:srgbClr val="8C9BB3"/>
    <a:srgbClr val="D190D8"/>
    <a:srgbClr val="536FFB"/>
    <a:srgbClr val="D8D2FC"/>
    <a:srgbClr val="A192F8"/>
    <a:srgbClr val="75A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71" autoAdjust="0"/>
    <p:restoredTop sz="95332" autoAdjust="0"/>
  </p:normalViewPr>
  <p:slideViewPr>
    <p:cSldViewPr>
      <p:cViewPr varScale="1">
        <p:scale>
          <a:sx n="114" d="100"/>
          <a:sy n="114" d="100"/>
        </p:scale>
        <p:origin x="11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6;&#1077;&#1085;&#1103;\&#1041;&#1102;&#1076;&#1078;&#1077;&#1090;%20&#1076;&#1083;&#1103;%20&#1075;&#1088;&#1072;&#1078;&#1076;&#1072;&#1085;\2021%20&#1075;&#1086;&#1076;\&#1058;&#1072;&#1073;&#1083;&#1080;&#1094;&#1099;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443116820963726E-2"/>
          <c:y val="2.9847111004760153E-2"/>
          <c:w val="0.95736126999319981"/>
          <c:h val="0.869410022817977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094812297056255E-2"/>
                  <c:y val="-0.439031598884800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651 498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33347600321822"/>
                      <c:h val="7.87973012837067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1B1A-4713-B471-EDE2BA4A8A49}"/>
                </c:ext>
              </c:extLst>
            </c:dLbl>
            <c:dLbl>
              <c:idx val="1"/>
              <c:layout>
                <c:manualLayout>
                  <c:x val="1.1829885617243893E-4"/>
                  <c:y val="-0.460291235757341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710 690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B1A-4713-B471-EDE2BA4A8A49}"/>
                </c:ext>
              </c:extLst>
            </c:dLbl>
            <c:dLbl>
              <c:idx val="2"/>
              <c:layout>
                <c:manualLayout>
                  <c:x val="6.1997072966232421E-3"/>
                  <c:y val="-0.3883659353928878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633 933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36075691185385"/>
                      <c:h val="6.172929378543095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1B1A-4713-B471-EDE2BA4A8A49}"/>
                </c:ext>
              </c:extLst>
            </c:dLbl>
            <c:dLbl>
              <c:idx val="3"/>
              <c:layout>
                <c:manualLayout>
                  <c:x val="3.0021551101967966E-2"/>
                  <c:y val="-0.36993091936755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588 578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1A-4713-B471-EDE2BA4A8A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807091</c:v>
                </c:pt>
                <c:pt idx="1">
                  <c:v>648847</c:v>
                </c:pt>
                <c:pt idx="2">
                  <c:v>673121</c:v>
                </c:pt>
                <c:pt idx="3">
                  <c:v>555139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A-4713-B471-EDE2BA4A8A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43113136"/>
        <c:axId val="243113528"/>
        <c:axId val="0"/>
      </c:bar3DChart>
      <c:catAx>
        <c:axId val="24311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3113528"/>
        <c:crosses val="autoZero"/>
        <c:auto val="1"/>
        <c:lblAlgn val="ctr"/>
        <c:lblOffset val="100"/>
        <c:noMultiLvlLbl val="0"/>
      </c:catAx>
      <c:valAx>
        <c:axId val="24311352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one"/>
        <c:crossAx val="243113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53254791248"/>
          <c:y val="7.641787071970480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44F-4F65-A84B-DF32311EA536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4F-4F65-A84B-DF32311EA536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4F-4F65-A84B-DF32311EA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4097</c:v>
                </c:pt>
                <c:pt idx="1">
                  <c:v>4029</c:v>
                </c:pt>
                <c:pt idx="2">
                  <c:v>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4F-4F65-A84B-DF32311EA5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4F-4F65-A84B-DF32311EA5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4F-4F65-A84B-DF32311EA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9507204517074762"/>
          <c:y val="1.5471139582705644E-2"/>
          <c:w val="0.57851950695332288"/>
          <c:h val="0.66833407399177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ECE-4CBF-AF90-5AC76F2B436F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CE-4CBF-AF90-5AC76F2B436F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ECE-4CBF-AF90-5AC76F2B43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368779</c:v>
                </c:pt>
                <c:pt idx="1">
                  <c:v>364714</c:v>
                </c:pt>
                <c:pt idx="2">
                  <c:v>373399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CE-4CBF-AF90-5AC76F2B43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CE-4CBF-AF90-5AC76F2B43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CE-4CBF-AF90-5AC76F2B4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C61-454F-B35D-AFF86D5040F7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61-454F-B35D-AFF86D5040F7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61-454F-B35D-AFF86D5040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19858</c:v>
                </c:pt>
                <c:pt idx="1">
                  <c:v>14857</c:v>
                </c:pt>
                <c:pt idx="2">
                  <c:v>14857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61-454F-B35D-AFF86D5040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61-454F-B35D-AFF86D5040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61-454F-B35D-AFF86D504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E26-4C34-BC83-5453F96441DB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26-4C34-BC83-5453F96441DB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E26-4C34-BC83-5453F96441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256</c:v>
                </c:pt>
                <c:pt idx="1">
                  <c:v>256</c:v>
                </c:pt>
                <c:pt idx="2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26-4C34-BC83-5453F96441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26-4C34-BC83-5453F96441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26-4C34-BC83-5453F9644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498-4A74-9B85-05AB6D61573B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498-4A74-9B85-05AB6D61573B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498-4A74-9B85-05AB6D6157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79</c:v>
                </c:pt>
                <c:pt idx="1">
                  <c:v>0</c:v>
                </c:pt>
                <c:pt idx="2">
                  <c:v>5042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98-4A74-9B85-05AB6D6157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98-4A74-9B85-05AB6D6157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98-4A74-9B85-05AB6D615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8D0-4545-BF01-D2B983B629C5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D0-4545-BF01-D2B983B629C5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8D0-4545-BF01-D2B983B629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1731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D0-4545-BF01-D2B983B629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D0-4545-BF01-D2B983B629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D0-4545-BF01-D2B983B62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73F-480E-83BF-AA78B7EA3177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3F-480E-83BF-AA78B7EA3177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73F-480E-83BF-AA78B7EA31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190</c:v>
                </c:pt>
                <c:pt idx="1">
                  <c:v>190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3F-480E-83BF-AA78B7EA31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3F-480E-83BF-AA78B7EA31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3F-480E-83BF-AA78B7EA3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282462609259629"/>
          <c:y val="1.5311916154431596E-3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C0B-4B1C-B4BF-31FED4306A0E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0B-4B1C-B4BF-31FED4306A0E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0B-4B1C-B4BF-31FED4306A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640</c:v>
                </c:pt>
                <c:pt idx="1">
                  <c:v>640</c:v>
                </c:pt>
                <c:pt idx="2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0B-4B1C-B4BF-31FED4306A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0B-4B1C-B4BF-31FED4306A0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0B-4B1C-B4BF-31FED4306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948-40F5-86B3-3EA1132757AF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48-40F5-86B3-3EA1132757AF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948-40F5-86B3-3EA1132757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2108</c:v>
                </c:pt>
                <c:pt idx="1">
                  <c:v>118</c:v>
                </c:pt>
                <c:pt idx="2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48-40F5-86B3-3EA1132757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48-40F5-86B3-3EA1132757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48-40F5-86B3-3EA113275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4A-4492-BEEB-5F7F8B55C98B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4A-4492-BEEB-5F7F8B55C98B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24A-4492-BEEB-5F7F8B55C9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796</c:v>
                </c:pt>
                <c:pt idx="1">
                  <c:v>796</c:v>
                </c:pt>
                <c:pt idx="2">
                  <c:v>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4A-4492-BEEB-5F7F8B55C9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4A-4492-BEEB-5F7F8B55C9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4A-4492-BEEB-5F7F8B55C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226180215613414"/>
          <c:y val="0.17585015901633241"/>
          <c:w val="0.52927302976253543"/>
          <c:h val="0.5053190433713098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A8D-4386-83A8-CF1199EFC391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8D-4386-83A8-CF1199EFC391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A8D-4386-83A8-CF1199EFC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924</c:v>
                </c:pt>
                <c:pt idx="1">
                  <c:v>910</c:v>
                </c:pt>
                <c:pt idx="2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8D-4386-83A8-CF1199EFC3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8D-4386-83A8-CF1199EFC3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8D-4386-83A8-CF1199EFC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60C-4581-9720-5105EABC3D3D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60C-4581-9720-5105EABC3D3D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0C-4581-9720-5105EABC3D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3280</c:v>
                </c:pt>
                <c:pt idx="1">
                  <c:v>3280</c:v>
                </c:pt>
                <c:pt idx="2">
                  <c:v>3280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0C-4581-9720-5105EABC3D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0C-4581-9720-5105EABC3D3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0C-4581-9720-5105EABC3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B28-4DDD-AD88-86BCD57EAAAF}"/>
                </c:ext>
              </c:extLst>
            </c:dLbl>
            <c:dLbl>
              <c:idx val="1"/>
              <c:layout>
                <c:manualLayout>
                  <c:x val="4.6693740048473195E-2"/>
                  <c:y val="-0.26296597086898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28-4DDD-AD88-86BCD57EAAAF}"/>
                </c:ext>
              </c:extLst>
            </c:dLbl>
            <c:dLbl>
              <c:idx val="2"/>
              <c:layout>
                <c:manualLayout>
                  <c:x val="7.4709984077557204E-2"/>
                  <c:y val="-0.18261525754790567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B28-4DDD-AD88-86BCD57EA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133786</c:v>
                </c:pt>
                <c:pt idx="1">
                  <c:v>71144</c:v>
                </c:pt>
                <c:pt idx="2">
                  <c:v>13975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28-4DDD-AD88-86BCD57EAA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28-4DDD-AD88-86BCD57EAA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28-4DDD-AD88-86BCD57EAA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124-4205-B940-A5FFD1454CD8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24-4205-B940-A5FFD1454CD8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124-4205-B940-A5FFD1454C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24-4205-B940-A5FFD1454C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24-4205-B940-A5FFD1454C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24-4205-B940-A5FFD1454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2BB-46AB-B973-EBF6185BB09D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BB-46AB-B973-EBF6185BB09D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2BB-46AB-B973-EBF6185BB0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473</c:v>
                </c:pt>
                <c:pt idx="1">
                  <c:v>473</c:v>
                </c:pt>
                <c:pt idx="2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BB-46AB-B973-EBF6185BB0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BB-46AB-B973-EBF6185BB09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B-46AB-B973-EBF6185BB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41D-4459-AB1A-22005505DBF5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1D-4459-AB1A-22005505DBF5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41D-4459-AB1A-22005505DB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190</c:v>
                </c:pt>
                <c:pt idx="1">
                  <c:v>190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1D-4459-AB1A-22005505DB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1D-4459-AB1A-22005505DB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1D-4459-AB1A-22005505D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C46-4EE7-B98D-640AD49708AF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46-4EE7-B98D-640AD49708AF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C46-4EE7-B98D-640AD4970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0</c:v>
                </c:pt>
                <c:pt idx="1">
                  <c:v>9700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46-4EE7-B98D-640AD49708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46-4EE7-B98D-640AD49708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46-4EE7-B98D-640AD4970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760-4EF2-ABFA-14ADD0401F6E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760-4EF2-ABFA-14ADD0401F6E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760-4EF2-ABFA-14ADD0401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3282</c:v>
                </c:pt>
                <c:pt idx="1">
                  <c:v>5128</c:v>
                </c:pt>
                <c:pt idx="2">
                  <c:v>4379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60-4EF2-ABFA-14ADD0401F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60-4EF2-ABFA-14ADD0401F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60-4EF2-ABFA-14ADD0401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DD1-4411-AECB-F4831440B0F2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D1-4411-AECB-F4831440B0F2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DD1-4411-AECB-F4831440B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10242</c:v>
                </c:pt>
                <c:pt idx="1">
                  <c:v>8705</c:v>
                </c:pt>
                <c:pt idx="2">
                  <c:v>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D1-4411-AECB-F4831440B0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D1-4411-AECB-F4831440B0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D1-4411-AECB-F4831440B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606-44E9-B992-B4C427009017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606-44E9-B992-B4C427009017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606-44E9-B992-B4C42700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3932</c:v>
                </c:pt>
                <c:pt idx="1">
                  <c:v>3865</c:v>
                </c:pt>
                <c:pt idx="2">
                  <c:v>3865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06-44E9-B992-B4C4270090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06-44E9-B992-B4C4270090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06-44E9-B992-B4C427009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98696693467735"/>
          <c:y val="0"/>
          <c:w val="0.79294701419481228"/>
          <c:h val="0.912339850679076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tint val="54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54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5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4-DDC4-470B-A9D9-ED608F438A2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DC4-470B-A9D9-ED608F438A2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DDC4-470B-A9D9-ED608F438A2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76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76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7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DC4-470B-A9D9-ED608F438A2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shade val="53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53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5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DC4-470B-A9D9-ED608F438A2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dirty="0"/>
                      <a:t>Образование 
54,7</a:t>
                    </a:r>
                    <a:r>
                      <a:rPr lang="ru-RU" sz="1200" b="1" dirty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DC4-470B-A9D9-ED608F438A2E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100" dirty="0"/>
                      <a:t>Социальная политика, здраво-</a:t>
                    </a:r>
                  </a:p>
                  <a:p>
                    <a:pPr>
                      <a:defRPr sz="1600"/>
                    </a:pPr>
                    <a:r>
                      <a:rPr lang="ru-RU" sz="1100" dirty="0"/>
                      <a:t> охранение, культура, </a:t>
                    </a:r>
                  </a:p>
                  <a:p>
                    <a:pPr>
                      <a:defRPr sz="1600"/>
                    </a:pPr>
                    <a:r>
                      <a:rPr lang="ru-RU" sz="1100" dirty="0"/>
                      <a:t>ФК и спорт
16,5</a:t>
                    </a:r>
                    <a:r>
                      <a:rPr lang="ru-RU" sz="1100" b="1" dirty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DC4-470B-A9D9-ED608F438A2E}"/>
                </c:ext>
              </c:extLst>
            </c:dLbl>
            <c:dLbl>
              <c:idx val="2"/>
              <c:layout>
                <c:manualLayout>
                  <c:x val="-8.8819068065179169E-3"/>
                  <c:y val="2.0361361254798548E-3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/>
                      <a:t>Национальная экономика
</a:t>
                    </a:r>
                    <a:r>
                      <a:rPr lang="ru-RU" sz="1100" b="1" dirty="0"/>
                      <a:t>19,2 %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DC4-470B-A9D9-ED608F438A2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200" dirty="0"/>
                      <a:t>ЖКХ, охрана</a:t>
                    </a:r>
                  </a:p>
                  <a:p>
                    <a:r>
                      <a:rPr lang="ru-RU" sz="1200" dirty="0"/>
                      <a:t>окружающей</a:t>
                    </a:r>
                  </a:p>
                  <a:p>
                    <a:r>
                      <a:rPr lang="ru-RU" sz="1200" dirty="0"/>
                      <a:t>среды 
0</a:t>
                    </a:r>
                    <a:r>
                      <a:rPr lang="ru-RU" sz="1200" b="1" dirty="0"/>
                      <a:t>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DC4-470B-A9D9-ED608F438A2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ru-RU" sz="1800" b="1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100" b="0" i="0" u="none" strike="noStrike" kern="1200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Прочие расходы</a:t>
                    </a:r>
                    <a:r>
                      <a:rPr lang="ru-RU" sz="1100" b="1" i="0" u="none" strike="noStrike" kern="1200" baseline="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
9,5 %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800" b="1" i="0" u="none" strike="noStrike" kern="1200" baseline="0" dirty="0" smtClean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DC4-470B-A9D9-ED608F438A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Образование </c:v>
                </c:pt>
                <c:pt idx="1">
                  <c:v>Социальная политика, культура, ФК и спорт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43.6</c:v>
                </c:pt>
                <c:pt idx="1">
                  <c:v>11.7</c:v>
                </c:pt>
                <c:pt idx="2">
                  <c:v>17.2</c:v>
                </c:pt>
                <c:pt idx="3">
                  <c:v>7.8</c:v>
                </c:pt>
                <c:pt idx="4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DC4-470B-A9D9-ED608F438A2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85B-4F41-AD53-512CC5B68D5A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5B-4F41-AD53-512CC5B68D5A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85B-4F41-AD53-512CC5B68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5B-4F41-AD53-512CC5B68D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5B-4F41-AD53-512CC5B68D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5B-4F41-AD53-512CC5B68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B52-4BAC-B97C-CA1616E4B912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52-4BAC-B97C-CA1616E4B912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B52-4BAC-B97C-CA1616E4B9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88</c:v>
                </c:pt>
                <c:pt idx="1">
                  <c:v>88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52-4BAC-B97C-CA1616E4B9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52-4BAC-B97C-CA1616E4B9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52-4BAC-B97C-CA1616E4B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975021618589199"/>
          <c:y val="0.1139541400113205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068-4992-9E6A-7A3943582BFA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68-4992-9E6A-7A3943582BFA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8-4992-9E6A-7A3943582B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533</c:v>
                </c:pt>
                <c:pt idx="1">
                  <c:v>531</c:v>
                </c:pt>
                <c:pt idx="2">
                  <c:v>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68-4992-9E6A-7A3943582B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8-4992-9E6A-7A3943582BF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68-4992-9E6A-7A3943582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78B-4D0E-B04E-3C2A17A00BB6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8B-4D0E-B04E-3C2A17A00BB6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78B-4D0E-B04E-3C2A17A00B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8B-4D0E-B04E-3C2A17A00B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8B-4D0E-B04E-3C2A17A00B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8B-4D0E-B04E-3C2A17A00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420180323291674"/>
          <c:y val="0.10127419658939894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EA7-4864-A661-BD21BBFEC7B7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A7-4864-A661-BD21BBFEC7B7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EA7-4864-A661-BD21BBFEC7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22390</c:v>
                </c:pt>
                <c:pt idx="1">
                  <c:v>18578</c:v>
                </c:pt>
                <c:pt idx="2">
                  <c:v>18803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A7-4864-A661-BD21BBFEC7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7-4864-A661-BD21BBFEC7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A7-4864-A661-BD21BBFEC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D52-4F9A-9E84-3D3AA30F7DB4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52-4F9A-9E84-3D3AA30F7DB4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D52-4F9A-9E84-3D3AA30F7D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62815</c:v>
                </c:pt>
                <c:pt idx="1">
                  <c:v>50321</c:v>
                </c:pt>
                <c:pt idx="2">
                  <c:v>51042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52-4F9A-9E84-3D3AA30F7D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52-4F9A-9E84-3D3AA30F7D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52-4F9A-9E84-3D3AA30F7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7C5-4975-8E17-0E320FDD831B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C5-4975-8E17-0E320FDD831B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7C5-4975-8E17-0E320FDD8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732</c:v>
                </c:pt>
                <c:pt idx="1">
                  <c:v>719</c:v>
                </c:pt>
                <c:pt idx="2">
                  <c:v>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C5-4975-8E17-0E320FDD83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C5-4975-8E17-0E320FDD83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C5-4975-8E17-0E320FDD8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D1F-4945-A085-34A6C3CF91BA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1F-4945-A085-34A6C3CF91BA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D1F-4945-A085-34A6C3CF91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9512</c:v>
                </c:pt>
                <c:pt idx="1">
                  <c:v>9506</c:v>
                </c:pt>
                <c:pt idx="2">
                  <c:v>9506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1F-4945-A085-34A6C3CF91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1F-4945-A085-34A6C3CF91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1F-4945-A085-34A6C3CF9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871868216251731"/>
          <c:y val="9.2988754632834222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A1B-4BDD-BD9D-E8998D0121DD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1B-4BDD-BD9D-E8998D0121DD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A1B-4BDD-BD9D-E8998D012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2840</c:v>
                </c:pt>
                <c:pt idx="1">
                  <c:v>2840</c:v>
                </c:pt>
                <c:pt idx="2">
                  <c:v>2840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1B-4BDD-BD9D-E8998D0121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1B-4BDD-BD9D-E8998D0121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1B-4BDD-BD9D-E8998D012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896849238781"/>
          <c:y val="9.29887000678358E-2"/>
          <c:w val="0.57851950695332288"/>
          <c:h val="0.727123916099361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581069156738018E-2"/>
                  <c:y val="-0.37369968403624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7994085949814"/>
                      <c:h val="0.1823961192388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985-4475-BE9A-FFFE85E8FE96}"/>
                </c:ext>
              </c:extLst>
            </c:dLbl>
            <c:dLbl>
              <c:idx val="1"/>
              <c:layout>
                <c:manualLayout>
                  <c:x val="5.9145404061399509E-2"/>
                  <c:y val="-0.34222219309922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FBC6DE-A6E6-4C55-896B-13CA6A46ADBB}" type="VALUE">
                      <a:rPr lang="en-US" sz="800" dirty="0"/>
                      <a:pPr>
                        <a:defRPr sz="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41069705787769"/>
                      <c:h val="0.176917661512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85-4475-BE9A-FFFE85E8FE96}"/>
                </c:ext>
              </c:extLst>
            </c:dLbl>
            <c:dLbl>
              <c:idx val="2"/>
              <c:layout>
                <c:manualLayout>
                  <c:x val="9.3387480096946501E-2"/>
                  <c:y val="-0.34112789636039464"/>
                </c:manualLayout>
              </c:layout>
              <c:tx>
                <c:rich>
                  <a:bodyPr/>
                  <a:lstStyle/>
                  <a:p>
                    <a:fld id="{045DC202-9CD4-40B4-B05A-09301BA65680}" type="VALUE">
                      <a: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985-4475-BE9A-FFFE85E8FE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16451</c:v>
                </c:pt>
                <c:pt idx="1">
                  <c:v>6325</c:v>
                </c:pt>
                <c:pt idx="2">
                  <c:v>6325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85-4475-BE9A-FFFE85E8FE9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85-4475-BE9A-FFFE85E8FE9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85-4475-BE9A-FFFE85E8F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4043343"/>
        <c:axId val="1414057391"/>
      </c:barChart>
      <c:catAx>
        <c:axId val="15340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4057391"/>
        <c:crosses val="autoZero"/>
        <c:auto val="1"/>
        <c:lblAlgn val="ctr"/>
        <c:lblOffset val="100"/>
        <c:noMultiLvlLbl val="0"/>
      </c:catAx>
      <c:valAx>
        <c:axId val="141405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5340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B677A-3BFF-4E0B-83F7-BDCA2C7C9F09}" type="doc">
      <dgm:prSet loTypeId="urn:microsoft.com/office/officeart/2009/3/layout/PlusandMinus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561459-72D3-479F-8D48-C67D38A5E282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величина прогнозируемых доходов больше, чем величина планируемых расходов. </a:t>
          </a:r>
        </a:p>
      </dgm:t>
    </dgm:pt>
    <dgm:pt modelId="{3D7AC452-8583-4910-96D5-F4775863694F}" type="parTrans" cxnId="{77B8FABA-D61F-4598-9F2F-89F575CD6200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39BAC4A4-E87D-45EC-9754-4128A437540D}" type="sibTrans" cxnId="{77B8FABA-D61F-4598-9F2F-89F575CD6200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F334592D-D7A6-4CB2-B3FA-D515063FBF77}">
      <dgm:prSet phldrT="[Текст]" custT="1"/>
      <dgm:spPr/>
      <dgm:t>
        <a:bodyPr/>
        <a:lstStyle/>
        <a:p>
          <a:endParaRPr lang="ru-RU"/>
        </a:p>
      </dgm:t>
    </dgm:pt>
    <dgm:pt modelId="{67C3BE28-4912-42C9-826F-DADA3C899814}" type="parTrans" cxnId="{966B547B-7CB5-410F-99FA-BB071B4B1A34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E04653C2-8DA9-41E3-A90E-ED27A7BDF161}" type="sibTrans" cxnId="{966B547B-7CB5-410F-99FA-BB071B4B1A34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2E68F096-81B2-41DD-8B75-70E6FD7457DC}">
      <dgm:prSet/>
      <dgm:spPr/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851E4DA4-ACFD-43F3-A02A-268827FFB791}" type="parTrans" cxnId="{BE21F2C6-C81D-4695-85A9-ED953BF2EF3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0E8D3CFB-2600-4538-A761-652CF3B27ECF}" type="sibTrans" cxnId="{BE21F2C6-C81D-4695-85A9-ED953BF2EF3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C2B226D8-3D50-4ABE-95E9-48ECBC6F64C9}">
      <dgm:prSet/>
      <dgm:spPr/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4F644811-A1CB-43A5-BFAB-AD852C3BEA39}" type="parTrans" cxnId="{F8740051-8F7F-4978-A86B-5076E55F7873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2CF2BCBD-4DAA-4B21-AF6C-2416FF991446}" type="sibTrans" cxnId="{F8740051-8F7F-4978-A86B-5076E55F7873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0DD1D500-2150-4C04-845B-1C1A51F4FCC1}">
      <dgm:prSet/>
      <dgm:spPr/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5C295B0E-C56B-42D2-9B2A-93173E13D8E8}" type="parTrans" cxnId="{FCA77A2D-C5AB-48E2-A2BF-CB16539F1AB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EAFD4502-5034-4818-A50D-983EB9E3CC46}" type="sibTrans" cxnId="{FCA77A2D-C5AB-48E2-A2BF-CB16539F1AB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9DE89B7C-2F71-4950-B59C-CE083FF1BBD4}">
      <dgm:prSet/>
      <dgm:spPr/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176F11D0-D8E8-4B48-987F-3181EDD70990}" type="parTrans" cxnId="{ECE26900-A5AB-4729-9B0F-A8F55B3FB28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78F66A60-722D-4C6C-AD20-2AC90905FD31}" type="sibTrans" cxnId="{ECE26900-A5AB-4729-9B0F-A8F55B3FB285}">
      <dgm:prSet/>
      <dgm:spPr/>
      <dgm:t>
        <a:bodyPr/>
        <a:lstStyle/>
        <a:p>
          <a:endParaRPr lang="ru-RU">
            <a:solidFill>
              <a:srgbClr val="00B0F0"/>
            </a:solidFill>
          </a:endParaRPr>
        </a:p>
      </dgm:t>
    </dgm:pt>
    <dgm:pt modelId="{610E6287-1266-482C-9D01-E725D403C809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величина прогнозируемых доходов меньше, чем величина планируемых расходов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E891D-C527-4C7B-A1C0-28A3B1774871}" type="parTrans" cxnId="{7F722F28-E22F-4C7D-BA11-076E21385DB8}">
      <dgm:prSet/>
      <dgm:spPr/>
      <dgm:t>
        <a:bodyPr/>
        <a:lstStyle/>
        <a:p>
          <a:endParaRPr lang="ru-RU"/>
        </a:p>
      </dgm:t>
    </dgm:pt>
    <dgm:pt modelId="{D6344B6F-036F-464A-B8EA-1B25EF47E808}" type="sibTrans" cxnId="{7F722F28-E22F-4C7D-BA11-076E21385DB8}">
      <dgm:prSet/>
      <dgm:spPr/>
      <dgm:t>
        <a:bodyPr/>
        <a:lstStyle/>
        <a:p>
          <a:endParaRPr lang="ru-RU"/>
        </a:p>
      </dgm:t>
    </dgm:pt>
    <dgm:pt modelId="{4D8148F1-DDBA-44B9-86C1-6B7A5C045BA5}" type="pres">
      <dgm:prSet presAssocID="{037B677A-3BFF-4E0B-83F7-BDCA2C7C9F09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B718FFB-9AAB-4973-AB59-676F1E465A73}" type="pres">
      <dgm:prSet presAssocID="{037B677A-3BFF-4E0B-83F7-BDCA2C7C9F09}" presName="Background" presStyleLbl="bgImgPlace1" presStyleIdx="0" presStyleCnt="1" custScaleX="143437" custScaleY="88467" custLinFactNeighborX="568" custLinFactNeighborY="2995"/>
      <dgm:spPr/>
    </dgm:pt>
    <dgm:pt modelId="{BE8208B1-5692-4C62-B264-F67AA4F97974}" type="pres">
      <dgm:prSet presAssocID="{037B677A-3BFF-4E0B-83F7-BDCA2C7C9F09}" presName="ParentText1" presStyleLbl="revTx" presStyleIdx="0" presStyleCnt="2" custScaleX="129008" custScaleY="76166" custLinFactNeighborX="-17931" custLinFactNeighborY="-40">
        <dgm:presLayoutVars>
          <dgm:chMax val="0"/>
          <dgm:chPref val="0"/>
          <dgm:bulletEnabled val="1"/>
        </dgm:presLayoutVars>
      </dgm:prSet>
      <dgm:spPr/>
    </dgm:pt>
    <dgm:pt modelId="{A20AED1F-E65D-43AE-BAB4-854853D2D84E}" type="pres">
      <dgm:prSet presAssocID="{037B677A-3BFF-4E0B-83F7-BDCA2C7C9F09}" presName="ParentText2" presStyleLbl="revTx" presStyleIdx="1" presStyleCnt="2" custScaleX="133976" custScaleY="76166" custLinFactNeighborX="21167" custLinFactNeighborY="727">
        <dgm:presLayoutVars>
          <dgm:chMax val="0"/>
          <dgm:chPref val="0"/>
          <dgm:bulletEnabled val="1"/>
        </dgm:presLayoutVars>
      </dgm:prSet>
      <dgm:spPr/>
    </dgm:pt>
    <dgm:pt modelId="{C5BF13BB-180D-495F-AEF9-1D70498DEEFD}" type="pres">
      <dgm:prSet presAssocID="{037B677A-3BFF-4E0B-83F7-BDCA2C7C9F09}" presName="Plus" presStyleLbl="alignNode1" presStyleIdx="0" presStyleCnt="2" custScaleX="149135" custScaleY="63900" custLinFactNeighborX="47391" custLinFactNeighborY="-12113"/>
      <dgm:spPr>
        <a:prstGeom prst="ellipse">
          <a:avLst/>
        </a:prstGeom>
      </dgm:spPr>
    </dgm:pt>
    <dgm:pt modelId="{993CE59E-52AA-4B9D-B94F-13CE27C2F36A}" type="pres">
      <dgm:prSet presAssocID="{037B677A-3BFF-4E0B-83F7-BDCA2C7C9F09}" presName="Minus" presStyleLbl="alignNode1" presStyleIdx="1" presStyleCnt="2" custScaleX="160224" custScaleY="193485" custLinFactNeighborX="-10341" custLinFactNeighborY="-46349"/>
      <dgm:spPr>
        <a:prstGeom prst="ellipse">
          <a:avLst/>
        </a:prstGeom>
      </dgm:spPr>
    </dgm:pt>
    <dgm:pt modelId="{7DB08A01-097F-49A2-8338-E132ADF0277F}" type="pres">
      <dgm:prSet presAssocID="{037B677A-3BFF-4E0B-83F7-BDCA2C7C9F09}" presName="Divider" presStyleLbl="parChTrans1D1" presStyleIdx="0" presStyleCnt="1"/>
      <dgm:spPr/>
    </dgm:pt>
  </dgm:ptLst>
  <dgm:cxnLst>
    <dgm:cxn modelId="{ECE26900-A5AB-4729-9B0F-A8F55B3FB285}" srcId="{037B677A-3BFF-4E0B-83F7-BDCA2C7C9F09}" destId="{9DE89B7C-2F71-4950-B59C-CE083FF1BBD4}" srcOrd="6" destOrd="0" parTransId="{176F11D0-D8E8-4B48-987F-3181EDD70990}" sibTransId="{78F66A60-722D-4C6C-AD20-2AC90905FD31}"/>
    <dgm:cxn modelId="{7F722F28-E22F-4C7D-BA11-076E21385DB8}" srcId="{037B677A-3BFF-4E0B-83F7-BDCA2C7C9F09}" destId="{610E6287-1266-482C-9D01-E725D403C809}" srcOrd="1" destOrd="0" parTransId="{7A3E891D-C527-4C7B-A1C0-28A3B1774871}" sibTransId="{D6344B6F-036F-464A-B8EA-1B25EF47E808}"/>
    <dgm:cxn modelId="{FCA77A2D-C5AB-48E2-A2BF-CB16539F1AB5}" srcId="{037B677A-3BFF-4E0B-83F7-BDCA2C7C9F09}" destId="{0DD1D500-2150-4C04-845B-1C1A51F4FCC1}" srcOrd="5" destOrd="0" parTransId="{5C295B0E-C56B-42D2-9B2A-93173E13D8E8}" sibTransId="{EAFD4502-5034-4818-A50D-983EB9E3CC46}"/>
    <dgm:cxn modelId="{071A3C3E-4C64-42E4-89B7-796E28686319}" type="presOf" srcId="{610E6287-1266-482C-9D01-E725D403C809}" destId="{A20AED1F-E65D-43AE-BAB4-854853D2D84E}" srcOrd="0" destOrd="0" presId="urn:microsoft.com/office/officeart/2009/3/layout/PlusandMinus"/>
    <dgm:cxn modelId="{F8740051-8F7F-4978-A86B-5076E55F7873}" srcId="{037B677A-3BFF-4E0B-83F7-BDCA2C7C9F09}" destId="{C2B226D8-3D50-4ABE-95E9-48ECBC6F64C9}" srcOrd="4" destOrd="0" parTransId="{4F644811-A1CB-43A5-BFAB-AD852C3BEA39}" sibTransId="{2CF2BCBD-4DAA-4B21-AF6C-2416FF991446}"/>
    <dgm:cxn modelId="{17B8DE55-1477-4769-86EA-86845027AD5D}" type="presOf" srcId="{037B677A-3BFF-4E0B-83F7-BDCA2C7C9F09}" destId="{4D8148F1-DDBA-44B9-86C1-6B7A5C045BA5}" srcOrd="0" destOrd="0" presId="urn:microsoft.com/office/officeart/2009/3/layout/PlusandMinus"/>
    <dgm:cxn modelId="{966B547B-7CB5-410F-99FA-BB071B4B1A34}" srcId="{037B677A-3BFF-4E0B-83F7-BDCA2C7C9F09}" destId="{F334592D-D7A6-4CB2-B3FA-D515063FBF77}" srcOrd="2" destOrd="0" parTransId="{67C3BE28-4912-42C9-826F-DADA3C899814}" sibTransId="{E04653C2-8DA9-41E3-A90E-ED27A7BDF161}"/>
    <dgm:cxn modelId="{77B8FABA-D61F-4598-9F2F-89F575CD6200}" srcId="{037B677A-3BFF-4E0B-83F7-BDCA2C7C9F09}" destId="{52561459-72D3-479F-8D48-C67D38A5E282}" srcOrd="0" destOrd="0" parTransId="{3D7AC452-8583-4910-96D5-F4775863694F}" sibTransId="{39BAC4A4-E87D-45EC-9754-4128A437540D}"/>
    <dgm:cxn modelId="{BE21F2C6-C81D-4695-85A9-ED953BF2EF35}" srcId="{037B677A-3BFF-4E0B-83F7-BDCA2C7C9F09}" destId="{2E68F096-81B2-41DD-8B75-70E6FD7457DC}" srcOrd="3" destOrd="0" parTransId="{851E4DA4-ACFD-43F3-A02A-268827FFB791}" sibTransId="{0E8D3CFB-2600-4538-A761-652CF3B27ECF}"/>
    <dgm:cxn modelId="{569088E5-B807-49AD-B3C6-C22162B76932}" type="presOf" srcId="{52561459-72D3-479F-8D48-C67D38A5E282}" destId="{BE8208B1-5692-4C62-B264-F67AA4F97974}" srcOrd="0" destOrd="0" presId="urn:microsoft.com/office/officeart/2009/3/layout/PlusandMinus"/>
    <dgm:cxn modelId="{D5D7E5D8-4B50-4F62-BF1D-11EF461458B2}" type="presParOf" srcId="{4D8148F1-DDBA-44B9-86C1-6B7A5C045BA5}" destId="{3B718FFB-9AAB-4973-AB59-676F1E465A73}" srcOrd="0" destOrd="0" presId="urn:microsoft.com/office/officeart/2009/3/layout/PlusandMinus"/>
    <dgm:cxn modelId="{FAEA8A3B-7DBF-4021-B493-044F43C8CA5D}" type="presParOf" srcId="{4D8148F1-DDBA-44B9-86C1-6B7A5C045BA5}" destId="{BE8208B1-5692-4C62-B264-F67AA4F97974}" srcOrd="1" destOrd="0" presId="urn:microsoft.com/office/officeart/2009/3/layout/PlusandMinus"/>
    <dgm:cxn modelId="{EDB2ACBE-E751-4AD2-B32F-188EF47FAE80}" type="presParOf" srcId="{4D8148F1-DDBA-44B9-86C1-6B7A5C045BA5}" destId="{A20AED1F-E65D-43AE-BAB4-854853D2D84E}" srcOrd="2" destOrd="0" presId="urn:microsoft.com/office/officeart/2009/3/layout/PlusandMinus"/>
    <dgm:cxn modelId="{741E4C70-F8C2-49A9-9E73-C9467C6837D2}" type="presParOf" srcId="{4D8148F1-DDBA-44B9-86C1-6B7A5C045BA5}" destId="{C5BF13BB-180D-495F-AEF9-1D70498DEEFD}" srcOrd="3" destOrd="0" presId="urn:microsoft.com/office/officeart/2009/3/layout/PlusandMinus"/>
    <dgm:cxn modelId="{BB79655D-40AC-4B05-B547-528129BD8734}" type="presParOf" srcId="{4D8148F1-DDBA-44B9-86C1-6B7A5C045BA5}" destId="{993CE59E-52AA-4B9D-B94F-13CE27C2F36A}" srcOrd="4" destOrd="0" presId="urn:microsoft.com/office/officeart/2009/3/layout/PlusandMinus"/>
    <dgm:cxn modelId="{F9F50E46-BF07-4AC5-9D00-98C0D36AD74F}" type="presParOf" srcId="{4D8148F1-DDBA-44B9-86C1-6B7A5C045BA5}" destId="{7DB08A01-097F-49A2-8338-E132ADF0277F}" srcOrd="5" destOrd="0" presId="urn:microsoft.com/office/officeart/2009/3/layout/PlusandMinus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18FFB-9AAB-4973-AB59-676F1E465A73}">
      <dsp:nvSpPr>
        <dsp:cNvPr id="0" name=""/>
        <dsp:cNvSpPr/>
      </dsp:nvSpPr>
      <dsp:spPr>
        <a:xfrm>
          <a:off x="504045" y="783394"/>
          <a:ext cx="7442729" cy="237230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8208B1-5692-4C62-B264-F67AA4F97974}">
      <dsp:nvSpPr>
        <dsp:cNvPr id="0" name=""/>
        <dsp:cNvSpPr/>
      </dsp:nvSpPr>
      <dsp:spPr>
        <a:xfrm>
          <a:off x="975049" y="1134525"/>
          <a:ext cx="3108492" cy="174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величина прогнозируемых доходов больше, чем величина планируемых расходов. </a:t>
          </a:r>
        </a:p>
      </dsp:txBody>
      <dsp:txXfrm>
        <a:off x="975049" y="1134525"/>
        <a:ext cx="3108492" cy="1747283"/>
      </dsp:txXfrm>
    </dsp:sp>
    <dsp:sp modelId="{A20AED1F-E65D-43AE-BAB4-854853D2D84E}">
      <dsp:nvSpPr>
        <dsp:cNvPr id="0" name=""/>
        <dsp:cNvSpPr/>
      </dsp:nvSpPr>
      <dsp:spPr>
        <a:xfrm>
          <a:off x="4320489" y="1152120"/>
          <a:ext cx="3228197" cy="174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величина прогнозируемых доходов меньше, чем величина планируемых расходов</a:t>
          </a:r>
        </a:p>
        <a:p>
          <a:pPr lvl="0">
            <a:spcBef>
              <a:spcPct val="0"/>
            </a:spcBef>
            <a:buNone/>
          </a:pPr>
          <a:endParaRPr lang="ru-RU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0489" y="1152120"/>
        <a:ext cx="3228197" cy="1747283"/>
      </dsp:txXfrm>
    </dsp:sp>
    <dsp:sp modelId="{C5BF13BB-180D-495F-AEF9-1D70498DEEFD}">
      <dsp:nvSpPr>
        <dsp:cNvPr id="0" name=""/>
        <dsp:cNvSpPr/>
      </dsp:nvSpPr>
      <dsp:spPr>
        <a:xfrm>
          <a:off x="1296146" y="72004"/>
          <a:ext cx="1512099" cy="647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3CE59E-52AA-4B9D-B94F-13CE27C2F36A}">
      <dsp:nvSpPr>
        <dsp:cNvPr id="0" name=""/>
        <dsp:cNvSpPr/>
      </dsp:nvSpPr>
      <dsp:spPr>
        <a:xfrm>
          <a:off x="5688627" y="72008"/>
          <a:ext cx="1528971" cy="632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B08A01-097F-49A2-8338-E132ADF0277F}">
      <dsp:nvSpPr>
        <dsp:cNvPr id="0" name=""/>
        <dsp:cNvSpPr/>
      </dsp:nvSpPr>
      <dsp:spPr>
        <a:xfrm>
          <a:off x="4195937" y="866966"/>
          <a:ext cx="596" cy="2191035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0.21348</cdr:x>
      <cdr:y>0.04</cdr:y>
    </cdr:from>
    <cdr:to>
      <cdr:x>0.35864</cdr:x>
      <cdr:y>0.1209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2" y="142876"/>
          <a:ext cx="922929" cy="28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0.15322</cdr:x>
      <cdr:y>0.14157</cdr:y>
    </cdr:from>
    <cdr:to>
      <cdr:x>0.30806</cdr:x>
      <cdr:y>0.40045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4860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0.15385</cdr:x>
      <cdr:y>0.20339</cdr:y>
    </cdr:from>
    <cdr:to>
      <cdr:x>0.33654</cdr:x>
      <cdr:y>0.33898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8" y="857256"/>
          <a:ext cx="135732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0.40942</cdr:x>
      <cdr:y>0.16544</cdr:y>
    </cdr:from>
    <cdr:to>
      <cdr:x>0.81031</cdr:x>
      <cdr:y>0.77016</cdr:y>
    </cdr:to>
    <cdr:sp macro="" textlink="">
      <cdr:nvSpPr>
        <cdr:cNvPr id="2" name="Блок-схема: узел 1"/>
        <cdr:cNvSpPr/>
      </cdr:nvSpPr>
      <cdr:spPr>
        <a:xfrm xmlns:a="http://schemas.openxmlformats.org/drawingml/2006/main">
          <a:off x="2592288" y="627844"/>
          <a:ext cx="2538278" cy="2294990"/>
        </a:xfrm>
        <a:prstGeom xmlns:a="http://schemas.openxmlformats.org/drawingml/2006/main" prst="flowChartConnector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2400" b="1" dirty="0">
            <a:solidFill>
              <a:srgbClr val="8E3432"/>
            </a:solidFill>
            <a:latin typeface="Impact" pitchFamily="34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НАПРАВЛЕНИЯ РАСХОДОВ </a:t>
          </a:r>
        </a:p>
        <a:p xmlns:a="http://schemas.openxmlformats.org/drawingml/2006/main">
          <a:pPr algn="ctr"/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B5DC0-3DDD-49D0-9FF7-4FF8ED5448E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9CB00-F6C0-4D2A-80B6-BA26EA10A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1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12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8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58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9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91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5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1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4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6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5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48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7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4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7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B00-F6C0-4D2A-80B6-BA26EA10A2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2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1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7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72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1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8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8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7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2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1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5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B355-D4F5-4320-B2D6-985F7ECBEEC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82F1-8A98-4A95-958A-58168BE87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4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51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chart" Target="../charts/char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5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ebp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65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E%D1%81%D1%81%D0%B8%D1%8F" TargetMode="External"/><Relationship Id="rId13" Type="http://schemas.openxmlformats.org/officeDocument/2006/relationships/hyperlink" Target="https://ru.wikipedia.org/wiki/%D0%9C%D0%BE%D1%81%D0%BA%D0%BE%D0%B2%D1%81%D0%BA%D0%B0%D1%8F_%D0%B6%D0%B5%D0%BB%D0%B5%D0%B7%D0%BD%D0%B0%D1%8F_%D0%B4%D0%BE%D1%80%D0%BE%D0%B3%D0%B0" TargetMode="External"/><Relationship Id="rId3" Type="http://schemas.openxmlformats.org/officeDocument/2006/relationships/hyperlink" Target="https://ru.wikipedia.org/wiki/%D0%90%D0%B4%D0%BC%D0%B8%D0%BD%D0%B8%D1%81%D1%82%D1%80%D0%B0%D1%82%D0%B8%D0%B2%D0%BD%D0%BE-%D1%82%D0%B5%D1%80%D1%80%D0%B8%D1%82%D0%BE%D1%80%D0%B8%D0%B0%D0%BB%D1%8C%D0%BD%D0%BE%D0%B5_%D0%B4%D0%B5%D0%BB%D0%B5%D0%BD%D0%B8%D0%B5_%D0%9A%D1%83%D1%80%D1%81%D0%BA%D0%BE%D0%B9_%D0%BE%D0%B1%D0%BB%D0%B0%D1%81%D1%82%D0%B8#&#1040;&#1076;&#1084;&#1080;&#1085;&#1080;&#1089;&#1090;&#1088;&#1072;&#1090;&#1080;&#1074;&#1085;&#1086;-&#1090;&#1077;&#1088;&#1088;&#1080;&#1090;&#1086;&#1088;&#1080;&#1072;&#1083;&#1100;&#1085;&#1086;&#1077;_&#1091;&#1089;&#1090;&#1088;&#1086;&#1081;&#1089;&#1090;&#1074;&#1086;" TargetMode="External"/><Relationship Id="rId7" Type="http://schemas.openxmlformats.org/officeDocument/2006/relationships/hyperlink" Target="https://ru.wikipedia.org/wiki/%D0%9A%D1%83%D1%80%D1%81%D0%BA%D0%B0%D1%8F_%D0%BE%D0%B1%D0%BB%D0%B0%D1%81%D1%82%D1%8C" TargetMode="External"/><Relationship Id="rId12" Type="http://schemas.openxmlformats.org/officeDocument/2006/relationships/hyperlink" Target="https://ru.wikipedia.org/wiki/%D0%92%D0%B5%D1%80%D1%85%D0%BE%D0%B2%D1%8C%D0%B5_(%D0%9E%D1%80%D0%BB%D0%BE%D0%B2%D1%81%D0%BA%D0%B0%D1%8F_%D0%BE%D0%B1%D0%BB%D0%B0%D1%81%D1%82%D1%8C)" TargetMode="External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1%83%D0%BD%D0%B8%D1%86%D0%B8%D0%BF%D0%B0%D0%BB%D1%8C%D0%BD%D1%8B%D0%B9_%D1%80%D0%B0%D0%B9%D0%BE%D0%BD" TargetMode="External"/><Relationship Id="rId11" Type="http://schemas.openxmlformats.org/officeDocument/2006/relationships/hyperlink" Target="https://ru.wikipedia.org/wiki/%D0%9C%D0%B0%D1%80%D0%BC%D1%8B%D0%B6%D0%B8_(%D0%A1%D0%BE%D0%B2%D0%B5%D1%82%D1%81%D0%BA%D0%B8%D0%B9_%D1%80%D0%B0%D0%B9%D0%BE%D0%BD)" TargetMode="External"/><Relationship Id="rId5" Type="http://schemas.openxmlformats.org/officeDocument/2006/relationships/hyperlink" Target="https://ru.wikipedia.org/wiki/%D0%9C%D1%83%D0%BD%D0%B8%D1%86%D0%B8%D0%BF%D0%B0%D0%BB%D1%8C%D0%BD%D0%BE%D0%B5_%D0%BE%D0%B1%D1%80%D0%B0%D0%B7%D0%BE%D0%B2%D0%B0%D0%BD%D0%B8%D0%B5" TargetMode="External"/><Relationship Id="rId15" Type="http://schemas.openxmlformats.org/officeDocument/2006/relationships/image" Target="../media/image4.gif"/><Relationship Id="rId10" Type="http://schemas.openxmlformats.org/officeDocument/2006/relationships/hyperlink" Target="https://ru.wikipedia.org/wiki/%D0%9A%D0%B0%D1%81%D1%82%D0%BE%D1%80%D0%BD%D0%B0%D1%8F" TargetMode="External"/><Relationship Id="rId4" Type="http://schemas.openxmlformats.org/officeDocument/2006/relationships/hyperlink" Target="https://ru.wikipedia.org/wiki/%D0%A0%D0%B0%D0%B9%D0%BE%D0%BD%D1%8B_%D0%A0%D0%BE%D1%81%D1%81%D0%B8%D0%B8" TargetMode="External"/><Relationship Id="rId9" Type="http://schemas.openxmlformats.org/officeDocument/2006/relationships/hyperlink" Target="https://ru.wikipedia.org/wiki/%D0%9A%D1%83%D1%80%D1%81%D0%BA" TargetMode="External"/><Relationship Id="rId14" Type="http://schemas.openxmlformats.org/officeDocument/2006/relationships/hyperlink" Target="https://ru.wikipedia.org/wiki/%D0%A0298_(%D0%B0%D0%B2%D1%82%D0%BE%D0%B4%D0%BE%D1%80%D0%BE%D0%B3%D0%B0)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chart" Target="../charts/chart2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chart" Target="../charts/char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chart" Target="../charts/char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gif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17746"/>
          <a:stretch/>
        </p:blipFill>
        <p:spPr>
          <a:xfrm>
            <a:off x="-1548680" y="-11546"/>
            <a:ext cx="7128792" cy="6858000"/>
          </a:xfrm>
          <a:custGeom>
            <a:avLst/>
            <a:gdLst>
              <a:gd name="connsiteX0" fmla="*/ 0 w 4593017"/>
              <a:gd name="connsiteY0" fmla="*/ 0 h 6858000"/>
              <a:gd name="connsiteX1" fmla="*/ 1711037 w 4593017"/>
              <a:gd name="connsiteY1" fmla="*/ 0 h 6858000"/>
              <a:gd name="connsiteX2" fmla="*/ 4206217 w 4593017"/>
              <a:gd name="connsiteY2" fmla="*/ 2495180 h 6858000"/>
              <a:gd name="connsiteX3" fmla="*/ 4206217 w 4593017"/>
              <a:gd name="connsiteY3" fmla="*/ 4362820 h 6858000"/>
              <a:gd name="connsiteX4" fmla="*/ 1711037 w 4593017"/>
              <a:gd name="connsiteY4" fmla="*/ 6858000 h 6858000"/>
              <a:gd name="connsiteX5" fmla="*/ 0 w 4593017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3017" h="6858000">
                <a:moveTo>
                  <a:pt x="0" y="0"/>
                </a:moveTo>
                <a:lnTo>
                  <a:pt x="1711037" y="0"/>
                </a:lnTo>
                <a:lnTo>
                  <a:pt x="4206217" y="2495180"/>
                </a:lnTo>
                <a:cubicBezTo>
                  <a:pt x="4721951" y="3010915"/>
                  <a:pt x="4721951" y="3847085"/>
                  <a:pt x="4206217" y="4362820"/>
                </a:cubicBezTo>
                <a:lnTo>
                  <a:pt x="17110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61B2D5E-E4B7-294A-A488-F21290B278B9}"/>
              </a:ext>
            </a:extLst>
          </p:cNvPr>
          <p:cNvSpPr/>
          <p:nvPr/>
        </p:nvSpPr>
        <p:spPr>
          <a:xfrm rot="2700000">
            <a:off x="4392392" y="2086793"/>
            <a:ext cx="2712824" cy="2684414"/>
          </a:xfrm>
          <a:prstGeom prst="roundRect">
            <a:avLst/>
          </a:prstGeom>
          <a:gradFill>
            <a:gsLst>
              <a:gs pos="0">
                <a:srgbClr val="D190D8"/>
              </a:gs>
              <a:gs pos="100000">
                <a:srgbClr val="4081D0"/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9DA642-4D4C-5B4A-9914-1463B98E106F}"/>
              </a:ext>
            </a:extLst>
          </p:cNvPr>
          <p:cNvSpPr/>
          <p:nvPr/>
        </p:nvSpPr>
        <p:spPr>
          <a:xfrm>
            <a:off x="4788024" y="2538571"/>
            <a:ext cx="1921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9A9F8BBC-8467-EB4B-8B1D-E6867795C6AE}"/>
              </a:ext>
            </a:extLst>
          </p:cNvPr>
          <p:cNvSpPr txBox="1">
            <a:spLocks/>
          </p:cNvSpPr>
          <p:nvPr/>
        </p:nvSpPr>
        <p:spPr>
          <a:xfrm>
            <a:off x="4291396" y="572002"/>
            <a:ext cx="4644007" cy="967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5262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5262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979932" y="4567833"/>
            <a:ext cx="4164068" cy="2075365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«Советский муниципальный район» Курской области на 2025год и на плановый период 2026 и 2027 годов</a:t>
            </a:r>
          </a:p>
        </p:txBody>
      </p:sp>
    </p:spTree>
    <p:extLst>
      <p:ext uri="{BB962C8B-B14F-4D97-AF65-F5344CB8AC3E}">
        <p14:creationId xmlns:p14="http://schemas.microsoft.com/office/powerpoint/2010/main" val="30154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12690" y="260648"/>
            <a:ext cx="552927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</a:t>
            </a:r>
          </a:p>
        </p:txBody>
      </p:sp>
      <p:sp>
        <p:nvSpPr>
          <p:cNvPr id="2" name="AutoShape 2" descr="Знак зодиака весы, золото, …» — создано в Шедевруме"/>
          <p:cNvSpPr>
            <a:spLocks noChangeAspect="1" noChangeArrowheads="1"/>
          </p:cNvSpPr>
          <p:nvPr/>
        </p:nvSpPr>
        <p:spPr bwMode="auto">
          <a:xfrm>
            <a:off x="155574" y="-144463"/>
            <a:ext cx="2493335" cy="24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786488"/>
            <a:ext cx="6435388" cy="3797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934" y="1065771"/>
            <a:ext cx="8821488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означает, что объем предусмотренных бюджетом расходов соответствует суммарному объему доходов бюджета и поступлений источников финансирования его дефицита, уменьшенных на суммы выплат из бюджета, связанных с источниками финансирования дефицита бюджета и изменением остатков на счетах по учету средств бюджетов.</a:t>
            </a:r>
          </a:p>
        </p:txBody>
      </p:sp>
      <p:sp>
        <p:nvSpPr>
          <p:cNvPr id="19" name="Блок-схема: узел 18"/>
          <p:cNvSpPr/>
          <p:nvPr/>
        </p:nvSpPr>
        <p:spPr>
          <a:xfrm>
            <a:off x="2954653" y="4435687"/>
            <a:ext cx="1296144" cy="1186079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ДОХОДЫ</a:t>
            </a:r>
          </a:p>
        </p:txBody>
      </p:sp>
      <p:sp>
        <p:nvSpPr>
          <p:cNvPr id="25" name="Блок-схема: узел 24"/>
          <p:cNvSpPr/>
          <p:nvPr/>
        </p:nvSpPr>
        <p:spPr>
          <a:xfrm>
            <a:off x="5945817" y="4435688"/>
            <a:ext cx="1296144" cy="1186079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РАСХОДЫ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8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36074"/>
            <a:ext cx="79567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каких поступлений в настоящее время формируется доходная часть бюджета?</a:t>
            </a:r>
          </a:p>
        </p:txBody>
      </p:sp>
      <p:sp>
        <p:nvSpPr>
          <p:cNvPr id="2" name="AutoShape 2" descr="Знак зодиака весы, золото, …» — создано в Шедевруме"/>
          <p:cNvSpPr>
            <a:spLocks noChangeAspect="1" noChangeArrowheads="1"/>
          </p:cNvSpPr>
          <p:nvPr/>
        </p:nvSpPr>
        <p:spPr bwMode="auto">
          <a:xfrm>
            <a:off x="155574" y="-144463"/>
            <a:ext cx="2493335" cy="24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7971" y="1438963"/>
            <a:ext cx="8821488" cy="8256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tabLst>
                <a:tab pos="977900" algn="l"/>
                <a:tab pos="3441700" algn="l"/>
              </a:tabLst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Доходы бюджета -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solidFill>
                  <a:schemeClr val="bg1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безвозмездные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и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безвозвратные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поступления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денежных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средств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в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  </a:t>
            </a:r>
            <a:r>
              <a:rPr lang="en-US" altLang="zh-CN" sz="2000" dirty="0" err="1">
                <a:latin typeface="Times New Roman" pitchFamily="18" charset="0"/>
                <a:ea typeface="宋体"/>
                <a:cs typeface="Times New Roman" pitchFamily="18" charset="0"/>
              </a:rPr>
              <a:t>бюджет</a:t>
            </a:r>
            <a:r>
              <a:rPr lang="ru-RU" altLang="zh-CN" sz="2000" dirty="0">
                <a:latin typeface="Times New Roman" pitchFamily="18" charset="0"/>
                <a:ea typeface="宋体"/>
                <a:cs typeface="Times New Roman" pitchFamily="18" charset="0"/>
              </a:rPr>
              <a:t>. </a:t>
            </a:r>
            <a:endParaRPr lang="en-US" altLang="zh-CN" sz="2000" dirty="0"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26" y="2852936"/>
            <a:ext cx="4027398" cy="382882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10063" y="5373216"/>
            <a:ext cx="405253" cy="360040"/>
          </a:xfrm>
          <a:prstGeom prst="ellipse">
            <a:avLst/>
          </a:prstGeom>
          <a:solidFill>
            <a:srgbClr val="FEBF4C"/>
          </a:solidFill>
          <a:ln>
            <a:solidFill>
              <a:srgbClr val="FEB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168078" y="3304103"/>
            <a:ext cx="504056" cy="510022"/>
          </a:xfrm>
          <a:prstGeom prst="ellipse">
            <a:avLst/>
          </a:prstGeom>
          <a:solidFill>
            <a:srgbClr val="FEBF4C"/>
          </a:solidFill>
          <a:ln>
            <a:solidFill>
              <a:srgbClr val="FEB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364088" y="2852936"/>
            <a:ext cx="2808312" cy="1005543"/>
          </a:xfrm>
          <a:prstGeom prst="ellipse">
            <a:avLst/>
          </a:prstGeom>
          <a:solidFill>
            <a:srgbClr val="FEBF4C"/>
          </a:solidFill>
          <a:ln>
            <a:solidFill>
              <a:srgbClr val="FCA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НАЛОГОВЫЕ ДОХОДЫ</a:t>
            </a:r>
          </a:p>
        </p:txBody>
      </p:sp>
      <p:sp>
        <p:nvSpPr>
          <p:cNvPr id="18" name="Овал 17"/>
          <p:cNvSpPr/>
          <p:nvPr/>
        </p:nvSpPr>
        <p:spPr>
          <a:xfrm>
            <a:off x="5364088" y="5280991"/>
            <a:ext cx="2808312" cy="1005543"/>
          </a:xfrm>
          <a:prstGeom prst="ellipse">
            <a:avLst/>
          </a:prstGeom>
          <a:solidFill>
            <a:srgbClr val="FEBF4C"/>
          </a:solidFill>
          <a:ln>
            <a:solidFill>
              <a:srgbClr val="FCA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БЕЗВОЗМЕЗДНЫЕ ПОСТУПЛЕНИЯ</a:t>
            </a:r>
          </a:p>
        </p:txBody>
      </p:sp>
      <p:sp>
        <p:nvSpPr>
          <p:cNvPr id="20" name="Овал 19"/>
          <p:cNvSpPr/>
          <p:nvPr/>
        </p:nvSpPr>
        <p:spPr>
          <a:xfrm>
            <a:off x="5364088" y="4055552"/>
            <a:ext cx="2808312" cy="1005543"/>
          </a:xfrm>
          <a:prstGeom prst="ellipse">
            <a:avLst/>
          </a:prstGeom>
          <a:solidFill>
            <a:srgbClr val="FEBF4C"/>
          </a:solidFill>
          <a:ln>
            <a:solidFill>
              <a:srgbClr val="FCA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НЕНАЛОГОВЫЕ ДОХОДЫ</a:t>
            </a:r>
          </a:p>
        </p:txBody>
      </p:sp>
      <p:sp>
        <p:nvSpPr>
          <p:cNvPr id="21" name="Стрелка влево 20"/>
          <p:cNvSpPr/>
          <p:nvPr/>
        </p:nvSpPr>
        <p:spPr>
          <a:xfrm>
            <a:off x="4297905" y="3244520"/>
            <a:ext cx="93610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4305478" y="5675750"/>
            <a:ext cx="93610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4305478" y="4493103"/>
            <a:ext cx="93610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258254" y="4128578"/>
            <a:ext cx="1489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БЮДЖЕТ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15920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295870"/>
            <a:ext cx="792088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12119" y="1340766"/>
            <a:ext cx="2971883" cy="5268310"/>
            <a:chOff x="35587" y="-3"/>
            <a:chExt cx="2971883" cy="5268310"/>
          </a:xfrm>
        </p:grpSpPr>
        <p:sp>
          <p:nvSpPr>
            <p:cNvPr id="7" name="Блок-схема: ручное управление 6"/>
            <p:cNvSpPr/>
            <p:nvPr/>
          </p:nvSpPr>
          <p:spPr>
            <a:xfrm rot="16200000">
              <a:off x="-1120705" y="1156289"/>
              <a:ext cx="5268310" cy="2955726"/>
            </a:xfrm>
            <a:prstGeom prst="flowChartManualOperation">
              <a:avLst/>
            </a:prstGeom>
            <a:gradFill rotWithShape="0">
              <a:gsLst>
                <a:gs pos="0">
                  <a:srgbClr val="3399FF">
                    <a:alpha val="71000"/>
                  </a:srgbClr>
                </a:gs>
                <a:gs pos="100000">
                  <a:srgbClr val="D190D8"/>
                </a:gs>
              </a:gsLst>
              <a:lin ang="2400000" scaled="0"/>
            </a:gra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Блок-схема: ручное управление 4"/>
            <p:cNvSpPr txBox="1"/>
            <p:nvPr/>
          </p:nvSpPr>
          <p:spPr>
            <a:xfrm>
              <a:off x="51744" y="792087"/>
              <a:ext cx="2955726" cy="38164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0" tIns="0" rIns="10160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</a:t>
              </a:r>
            </a:p>
            <a:p>
              <a:pPr>
                <a:defRPr/>
              </a:pPr>
              <a:endPara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Поступления от уплаты налогов, установленных Налоговым Кодексом Российской Федерации (налог на доходы физических лиц; госпошлина; налог взимаемый в связи с применением упрощенной и патентной системы налогообложения,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акцизы на нефтепродукты, единый сельско-хозяйственный налог и другие) 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u="sng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356438" y="1320548"/>
            <a:ext cx="2858749" cy="5268311"/>
            <a:chOff x="58400" y="-22586"/>
            <a:chExt cx="3008811" cy="5268310"/>
          </a:xfrm>
        </p:grpSpPr>
        <p:sp>
          <p:nvSpPr>
            <p:cNvPr id="10" name="Блок-схема: ручное управление 9"/>
            <p:cNvSpPr/>
            <p:nvPr/>
          </p:nvSpPr>
          <p:spPr>
            <a:xfrm rot="16200000">
              <a:off x="-1097892" y="1133706"/>
              <a:ext cx="5268310" cy="2955726"/>
            </a:xfrm>
            <a:prstGeom prst="flowChartManualOperation">
              <a:avLst/>
            </a:prstGeom>
            <a:gradFill rotWithShape="0">
              <a:gsLst>
                <a:gs pos="0">
                  <a:srgbClr val="3399FF">
                    <a:alpha val="71000"/>
                  </a:srgbClr>
                </a:gs>
                <a:gs pos="100000">
                  <a:srgbClr val="D190D8"/>
                </a:gs>
              </a:gsLst>
              <a:lin ang="2400000" scaled="0"/>
            </a:gra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Блок-схема: ручное управление 4"/>
            <p:cNvSpPr txBox="1"/>
            <p:nvPr/>
          </p:nvSpPr>
          <p:spPr>
            <a:xfrm>
              <a:off x="83947" y="825692"/>
              <a:ext cx="2983264" cy="31609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0" tIns="0" rIns="10160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</a:t>
              </a:r>
              <a:r>
                <a:rPr lang="ru-RU" sz="16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алоговые доходы</a:t>
              </a:r>
            </a:p>
            <a:p>
              <a:pPr marL="0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  неналоговым доходам относятся: доходы от использования имущества, доходы от продажи материальных и нематериальных активов, доходы от оказания платных услуг, а также платежи в виде штрафов или иных санкций за нарушение законодательства и другие.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353341" y="1340766"/>
            <a:ext cx="2636169" cy="5268311"/>
            <a:chOff x="-6450" y="-1"/>
            <a:chExt cx="2965156" cy="5268310"/>
          </a:xfrm>
        </p:grpSpPr>
        <p:sp>
          <p:nvSpPr>
            <p:cNvPr id="13" name="Блок-схема: ручное управление 12"/>
            <p:cNvSpPr/>
            <p:nvPr/>
          </p:nvSpPr>
          <p:spPr>
            <a:xfrm rot="16200000">
              <a:off x="-1153312" y="1156291"/>
              <a:ext cx="5268310" cy="2955726"/>
            </a:xfrm>
            <a:prstGeom prst="flowChartManualOperation">
              <a:avLst/>
            </a:prstGeom>
            <a:gradFill rotWithShape="0">
              <a:gsLst>
                <a:gs pos="0">
                  <a:srgbClr val="3399FF">
                    <a:alpha val="71000"/>
                  </a:srgbClr>
                </a:gs>
                <a:gs pos="100000">
                  <a:srgbClr val="D190D8"/>
                </a:gs>
              </a:gsLst>
              <a:lin ang="2400000" scaled="0"/>
            </a:gra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Блок-схема: ручное управление 4"/>
            <p:cNvSpPr txBox="1"/>
            <p:nvPr/>
          </p:nvSpPr>
          <p:spPr>
            <a:xfrm>
              <a:off x="-6450" y="648072"/>
              <a:ext cx="2955726" cy="3528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0" tIns="0" rIns="10160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u="sng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Поступления в бюджет на безвозмездной и безвозвратной основе из областного бюджета (дотации, субсидии, субвенции), а также перечисления от физических и юридических лиц (кроме налоговых и неналоговых доходов).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NChernova\Desktop\EOQBRoDX0AEQq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" y="3717033"/>
            <a:ext cx="4141038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Chernova\Desktop\46caa0f01c8c-u..product_42_42131_600d8785b06a1.fit.max.w.1000_xgxgxg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48" y="-292686"/>
            <a:ext cx="4608512" cy="30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668" y="2151837"/>
            <a:ext cx="4320480" cy="338554"/>
          </a:xfrm>
          <a:prstGeom prst="rect">
            <a:avLst/>
          </a:prstGeom>
          <a:solidFill>
            <a:srgbClr val="D8D2FC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  <a:endParaRPr lang="ru-RU" sz="16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593469" y="2782057"/>
            <a:ext cx="3578931" cy="934976"/>
          </a:xfrm>
          <a:prstGeom prst="flowChartAlternateProcess">
            <a:avLst/>
          </a:prstGeom>
          <a:gradFill flip="none" rotWithShape="1">
            <a:gsLst>
              <a:gs pos="0">
                <a:srgbClr val="C458DA">
                  <a:tint val="66000"/>
                  <a:satMod val="160000"/>
                </a:srgbClr>
              </a:gs>
              <a:gs pos="50000">
                <a:srgbClr val="C458DA">
                  <a:tint val="44500"/>
                  <a:satMod val="160000"/>
                </a:srgbClr>
              </a:gs>
              <a:gs pos="100000">
                <a:srgbClr val="C458DA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ДОТАЦИИ-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без определения конкретных целей их использования. Порядок и методика распределения дотаций утверждаются законом субъекта РФ.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593469" y="3890032"/>
            <a:ext cx="3620990" cy="1358801"/>
          </a:xfrm>
          <a:prstGeom prst="flowChartAlternateProcess">
            <a:avLst/>
          </a:prstGeom>
          <a:gradFill flip="none" rotWithShape="1">
            <a:gsLst>
              <a:gs pos="0">
                <a:srgbClr val="C458DA">
                  <a:tint val="66000"/>
                  <a:satMod val="160000"/>
                </a:srgbClr>
              </a:gs>
              <a:gs pos="50000">
                <a:srgbClr val="C458DA">
                  <a:tint val="44500"/>
                  <a:satMod val="160000"/>
                </a:srgbClr>
              </a:gs>
              <a:gs pos="100000">
                <a:srgbClr val="C458DA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-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средства, предоставляются на финансирование полномочий, переданных другому уровню власти. Утверждаются законом о бюджете субъекта РФ на очередной финансовый год по каждому муниципальному образованию и виду субвенции.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4549524" y="5301208"/>
            <a:ext cx="3670614" cy="1224802"/>
          </a:xfrm>
          <a:prstGeom prst="flowChartAlternateProcess">
            <a:avLst/>
          </a:prstGeom>
          <a:gradFill flip="none" rotWithShape="1">
            <a:gsLst>
              <a:gs pos="0">
                <a:srgbClr val="C458DA">
                  <a:tint val="66000"/>
                  <a:satMod val="160000"/>
                </a:srgbClr>
              </a:gs>
              <a:gs pos="50000">
                <a:srgbClr val="C458DA">
                  <a:tint val="44500"/>
                  <a:satMod val="160000"/>
                </a:srgbClr>
              </a:gs>
              <a:gs pos="100000">
                <a:srgbClr val="C458DA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-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средства, предоставляются на условиях долевого софинансирования расходов других бюджетов.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282" y="327038"/>
            <a:ext cx="46187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1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Межбюджетные трансферты </a:t>
            </a:r>
          </a:p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денежные средства, перечисляемые из одного бюджета бюджетной системы Российской Федерации другому. </a:t>
            </a:r>
          </a:p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Это основной вид безвозмездных перечислений</a:t>
            </a: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545373" cy="6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9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56C03FF4-01FA-793B-7E04-DD63C48D76E2}"/>
              </a:ext>
            </a:extLst>
          </p:cNvPr>
          <p:cNvSpPr/>
          <p:nvPr/>
        </p:nvSpPr>
        <p:spPr>
          <a:xfrm>
            <a:off x="1779899" y="3678757"/>
            <a:ext cx="7200800" cy="312074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Налога на доходы физических лиц: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2025 г. – 52,37%   2026 г. – 52 %   2027 г. – 51,95%</a:t>
            </a:r>
          </a:p>
          <a:p>
            <a:pPr algn="ctr"/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для доходов свыше 5 млн. рублей: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2025 г. -45,25%     2026 г. – 44,93%    2027 г. – 44,89%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2024 г.- 7%   2025 г. – 7%    2026 г.- 7%    2027 г. – 7%</a:t>
            </a:r>
          </a:p>
          <a:p>
            <a:pPr marL="285750" indent="-285750" algn="ctr">
              <a:buFontTx/>
              <a:buChar char="-"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Единый сельскохозяйственный налог: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2025 г. – 50%   2026 г. – 50%  2027 г. – 50%</a:t>
            </a:r>
          </a:p>
          <a:p>
            <a:pPr marL="285750" indent="-285750" algn="ctr">
              <a:buFontTx/>
              <a:buChar char="-"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2025 г. –100%  2026 г.- 100%   2027 г. – 100%</a:t>
            </a:r>
          </a:p>
          <a:p>
            <a:pPr marL="285750" indent="-285750" algn="ctr">
              <a:buFontTx/>
              <a:buChar char="-"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Акцизы по подакцизным товарам(продукции), производимым на территории РФ:</a:t>
            </a:r>
          </a:p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2025 г. –0,3321%   2026 г. – 0,3321%   2027 г. -0,3321%</a:t>
            </a:r>
          </a:p>
        </p:txBody>
      </p:sp>
      <p:pic>
        <p:nvPicPr>
          <p:cNvPr id="7" name="Picture 2" descr="C:\Users\NChernova\Desktop\program.png">
            <a:extLst>
              <a:ext uri="{FF2B5EF4-FFF2-40B4-BE49-F238E27FC236}">
                <a16:creationId xmlns:a16="http://schemas.microsoft.com/office/drawing/2014/main" id="{DCA6109F-9D41-86D9-751C-AD39A0D7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7" y="3486226"/>
            <a:ext cx="2593925" cy="19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6E8399-8A7E-8ACE-1B7F-AAAB9619BF34}"/>
              </a:ext>
            </a:extLst>
          </p:cNvPr>
          <p:cNvSpPr/>
          <p:nvPr/>
        </p:nvSpPr>
        <p:spPr>
          <a:xfrm>
            <a:off x="264503" y="186630"/>
            <a:ext cx="8784976" cy="584775"/>
          </a:xfrm>
          <a:prstGeom prst="rect">
            <a:avLst/>
          </a:prstGeom>
          <a:solidFill>
            <a:srgbClr val="D8D2FC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Налоговые доходы в бюджет муниципального образования «Советский муниципальный район» Курской области</a:t>
            </a:r>
            <a:endParaRPr lang="ru-RU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C560CC7-CF99-4272-C84C-72178789E8A8}"/>
              </a:ext>
            </a:extLst>
          </p:cNvPr>
          <p:cNvSpPr/>
          <p:nvPr/>
        </p:nvSpPr>
        <p:spPr>
          <a:xfrm>
            <a:off x="195723" y="2901451"/>
            <a:ext cx="8784976" cy="584775"/>
          </a:xfrm>
          <a:prstGeom prst="rect">
            <a:avLst/>
          </a:prstGeom>
          <a:solidFill>
            <a:srgbClr val="D8D2FC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Нормативы  (%) отчислений налоговых доходов в бюджет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«Советский муниципальный район» Курской области</a:t>
            </a:r>
            <a:endParaRPr lang="ru-RU" sz="16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5BD86C6-DF2B-4472-D468-4D7FFFED1522}"/>
              </a:ext>
            </a:extLst>
          </p:cNvPr>
          <p:cNvSpPr/>
          <p:nvPr/>
        </p:nvSpPr>
        <p:spPr>
          <a:xfrm>
            <a:off x="1056591" y="836711"/>
            <a:ext cx="7200800" cy="2064739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Доходы от уплаты:</a:t>
            </a:r>
          </a:p>
          <a:p>
            <a:pPr algn="ctr"/>
            <a:r>
              <a:rPr 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Налога на доходы физических лиц</a:t>
            </a:r>
          </a:p>
          <a:p>
            <a:pPr marL="285750" indent="-285750" algn="ctr">
              <a:buFontTx/>
              <a:buChar char="-"/>
            </a:pPr>
            <a:r>
              <a:rPr 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 marL="285750" indent="-285750" algn="ctr">
              <a:buFontTx/>
              <a:buChar char="-"/>
            </a:pPr>
            <a:r>
              <a:rPr 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 marL="285750" indent="-285750" algn="ctr">
              <a:buFontTx/>
              <a:buChar char="-"/>
            </a:pPr>
            <a:r>
              <a:rPr 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</a:t>
            </a:r>
          </a:p>
          <a:p>
            <a:pPr marL="285750" indent="-285750" algn="ctr">
              <a:buFontTx/>
              <a:buChar char="-"/>
            </a:pPr>
            <a:r>
              <a:rPr 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Акцизы по подакцизным товарам(продукции), производимым на территории РФ</a:t>
            </a:r>
            <a:endParaRPr lang="ru-RU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47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95870"/>
            <a:ext cx="878497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долг</a:t>
            </a:r>
          </a:p>
        </p:txBody>
      </p:sp>
      <p:sp>
        <p:nvSpPr>
          <p:cNvPr id="15" name="Крест 14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1459322" y="979324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0345" y="775286"/>
            <a:ext cx="4505711" cy="1854948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486093" y="2452293"/>
            <a:ext cx="5724134" cy="177203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кредит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денежные средства, предоставляемые одним бюджетом другому бюджету или юридическому лицу на определенный срок на возвратной основе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491880" y="4410819"/>
            <a:ext cx="5472608" cy="177203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9593" y="1036797"/>
            <a:ext cx="36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itchFamily="18" charset="0"/>
              </a:rPr>
              <a:t>Муниципальный долг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– это обязательства, возникающие в связи с привлечением кредитов в кредитных организациях, получением бюджетных кредитов от других бюджетов и представлением муниципальных гарантий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445901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sz="1400" b="1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Муниципальные гарантии </a:t>
            </a:r>
            <a:r>
              <a:rPr lang="ru-RU" altLang="ko-KR" sz="1400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–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</a:t>
            </a:r>
            <a:endParaRPr lang="en-US" altLang="ko-KR" sz="1400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F359E5-73B3-4882-E88B-E304C08C5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r="78358" b="6900"/>
          <a:stretch/>
        </p:blipFill>
        <p:spPr bwMode="auto">
          <a:xfrm>
            <a:off x="298241" y="2478241"/>
            <a:ext cx="1425921" cy="4247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AE86AB-7B93-818E-0F17-BB1AE1AE7C7A}"/>
              </a:ext>
            </a:extLst>
          </p:cNvPr>
          <p:cNvSpPr/>
          <p:nvPr/>
        </p:nvSpPr>
        <p:spPr>
          <a:xfrm rot="5400000">
            <a:off x="7151917" y="5056703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58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167" y="188849"/>
            <a:ext cx="8291969" cy="923330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 - экономического развития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района Курской области на долгосрочный период 2025 – 2027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48117"/>
              </p:ext>
            </p:extLst>
          </p:nvPr>
        </p:nvGraphicFramePr>
        <p:xfrm>
          <a:off x="395536" y="906668"/>
          <a:ext cx="8229600" cy="4264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0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3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промышленного производства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4313,4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4456,5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4594,2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4731,9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роста объема промышленного производства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реализации продукции сельского хозяйства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5720,3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6170,8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6582,5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6982,1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8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роста объема реализации продукции сельского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2299,3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2486,8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2672,1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2858,2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человек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15645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88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человек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3541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3539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122" name="Picture 2" descr="C:\Users\NChernova\Desktop\pro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7017"/>
            <a:ext cx="2593925" cy="19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64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95870"/>
            <a:ext cx="878497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муниципального образования «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муниципальный район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2025 – 2027 годы</a:t>
            </a:r>
          </a:p>
        </p:txBody>
      </p:sp>
      <p:sp>
        <p:nvSpPr>
          <p:cNvPr id="18" name="Овал 17"/>
          <p:cNvSpPr/>
          <p:nvPr/>
        </p:nvSpPr>
        <p:spPr>
          <a:xfrm>
            <a:off x="543705" y="1343411"/>
            <a:ext cx="3960440" cy="106812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027381" y="2036257"/>
            <a:ext cx="5724134" cy="201296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собственных доходов бюджета. </a:t>
            </a:r>
            <a:r>
              <a:rPr lang="ru-RU" altLang="ko-KR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Выявление резервов и перераспределение их в пользу приоритетных направлений, создающих условия для экономического роста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554186" y="4367811"/>
            <a:ext cx="5472608" cy="177203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4" descr="C:\Users\NChernova\Desktop\123tinypulse-1-on-1-meetings-obstac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1" b="91770" l="4584" r="95323">
                        <a14:foregroundMark x1="53508" y1="24966" x2="53508" y2="24966"/>
                        <a14:foregroundMark x1="47147" y1="50892" x2="47147" y2="50892"/>
                        <a14:foregroundMark x1="43499" y1="24005" x2="43499" y2="24005"/>
                        <a14:foregroundMark x1="56501" y1="53772" x2="56501" y2="53772"/>
                        <a14:foregroundMark x1="56688" y1="53361" x2="56688" y2="53361"/>
                        <a14:foregroundMark x1="46679" y1="63100" x2="46679" y2="63100"/>
                        <a14:foregroundMark x1="46679" y1="63100" x2="46679" y2="63100"/>
                        <a14:foregroundMark x1="49111" y1="65981" x2="49111" y2="65981"/>
                        <a14:foregroundMark x1="46679" y1="59808" x2="46679" y2="59808"/>
                        <a14:foregroundMark x1="67446" y1="63786" x2="67446" y2="63786"/>
                        <a14:foregroundMark x1="87278" y1="45130" x2="87278" y2="45130"/>
                        <a14:foregroundMark x1="59682" y1="83539" x2="59682" y2="83539"/>
                        <a14:foregroundMark x1="53508" y1="84225" x2="53508" y2="84225"/>
                        <a14:foregroundMark x1="27783" y1="81756" x2="27783" y2="81756"/>
                        <a14:foregroundMark x1="42283" y1="91770" x2="42283" y2="91770"/>
                        <a14:foregroundMark x1="39102" y1="3841" x2="39102" y2="3841"/>
                        <a14:foregroundMark x1="14312" y1="59396" x2="14312" y2="59396"/>
                        <a14:foregroundMark x1="19738" y1="86694" x2="19738" y2="86694"/>
                        <a14:foregroundMark x1="25351" y1="82716" x2="25351" y2="82716"/>
                        <a14:foregroundMark x1="26848" y1="88889" x2="26848" y2="88889"/>
                        <a14:foregroundMark x1="31712" y1="87106" x2="31712" y2="87106"/>
                        <a14:foregroundMark x1="36857" y1="87380" x2="36857" y2="87380"/>
                        <a14:foregroundMark x1="14125" y1="89575" x2="14125" y2="89575"/>
                        <a14:foregroundMark x1="4584" y1="49794" x2="4584" y2="49794"/>
                        <a14:foregroundMark x1="13564" y1="41564" x2="13564" y2="41564"/>
                        <a14:foregroundMark x1="23386" y1="41564" x2="23386" y2="41564"/>
                        <a14:foregroundMark x1="91955" y1="69547" x2="91955" y2="69547"/>
                        <a14:foregroundMark x1="18990" y1="18930" x2="18990" y2="18930"/>
                        <a14:foregroundMark x1="24415" y1="28258" x2="24415" y2="28258"/>
                        <a14:foregroundMark x1="22919" y1="7819" x2="22919" y2="7819"/>
                        <a14:foregroundMark x1="61085" y1="9191" x2="61085" y2="9191"/>
                        <a14:foregroundMark x1="80917" y1="20302" x2="80917" y2="20302"/>
                        <a14:foregroundMark x1="84097" y1="18519" x2="84097" y2="18519"/>
                        <a14:foregroundMark x1="67259" y1="14952" x2="67259" y2="14952"/>
                        <a14:foregroundMark x1="26006" y1="41701" x2="26006" y2="41701"/>
                        <a14:foregroundMark x1="26006" y1="41015" x2="26006" y2="41015"/>
                        <a14:foregroundMark x1="15061" y1="40192" x2="15061" y2="40192"/>
                        <a14:foregroundMark x1="13377" y1="58436" x2="13377" y2="58436"/>
                        <a14:foregroundMark x1="11600" y1="51166" x2="11600" y2="51166"/>
                        <a14:foregroundMark x1="49673" y1="62689" x2="49673" y2="62689"/>
                        <a14:foregroundMark x1="50234" y1="65844" x2="50234" y2="65844"/>
                        <a14:foregroundMark x1="51543" y1="69273" x2="51543" y2="69273"/>
                        <a14:foregroundMark x1="53040" y1="70096" x2="53040" y2="70096"/>
                        <a14:foregroundMark x1="54537" y1="69959" x2="54537" y2="69959"/>
                        <a14:foregroundMark x1="56595" y1="69273" x2="56595" y2="69273"/>
                        <a14:foregroundMark x1="58279" y1="68587" x2="58279" y2="68587"/>
                        <a14:foregroundMark x1="44341" y1="68861" x2="44341" y2="68861"/>
                        <a14:foregroundMark x1="35734" y1="19890" x2="35734" y2="19890"/>
                        <a14:foregroundMark x1="36202" y1="22085" x2="36202" y2="22085"/>
                        <a14:foregroundMark x1="34799" y1="23868" x2="34799" y2="23868"/>
                        <a14:foregroundMark x1="33302" y1="24829" x2="33302" y2="24829"/>
                        <a14:foregroundMark x1="32741" y1="19753" x2="32741" y2="19753"/>
                        <a14:foregroundMark x1="33676" y1="17833" x2="33676" y2="17833"/>
                        <a14:foregroundMark x1="34612" y1="17147" x2="34612" y2="17147"/>
                        <a14:foregroundMark x1="35641" y1="15501" x2="35641" y2="15501"/>
                        <a14:foregroundMark x1="37512" y1="13580" x2="37512" y2="13580"/>
                        <a14:foregroundMark x1="42563" y1="10425" x2="42563" y2="10425"/>
                        <a14:foregroundMark x1="47708" y1="7819" x2="47708" y2="7819"/>
                        <a14:foregroundMark x1="53695" y1="7956" x2="53695" y2="7956"/>
                        <a14:foregroundMark x1="62769" y1="12209" x2="62769" y2="12209"/>
                        <a14:foregroundMark x1="65482" y1="16598" x2="65482" y2="16598"/>
                        <a14:foregroundMark x1="69317" y1="23457" x2="69317" y2="23457"/>
                        <a14:foregroundMark x1="72217" y1="34294" x2="72217" y2="34294"/>
                        <a14:foregroundMark x1="71656" y1="47462" x2="71656" y2="47462"/>
                        <a14:foregroundMark x1="72123" y1="40604" x2="72123" y2="40604"/>
                        <a14:foregroundMark x1="72123" y1="30041" x2="72123" y2="30041"/>
                        <a14:foregroundMark x1="67727" y1="20302" x2="67727" y2="20302"/>
                        <a14:foregroundMark x1="42283" y1="65432" x2="42283" y2="65432"/>
                        <a14:foregroundMark x1="47615" y1="69959" x2="47615" y2="69959"/>
                        <a14:foregroundMark x1="32086" y1="52675" x2="32086" y2="52675"/>
                        <a14:foregroundMark x1="30402" y1="47188" x2="30402" y2="47188"/>
                        <a14:foregroundMark x1="29186" y1="43896" x2="29186" y2="43896"/>
                        <a14:foregroundMark x1="30215" y1="42798" x2="30215" y2="42798"/>
                        <a14:foregroundMark x1="29841" y1="32647" x2="29841" y2="32647"/>
                        <a14:foregroundMark x1="85407" y1="57613" x2="85407" y2="57613"/>
                        <a14:foregroundMark x1="85033" y1="55556" x2="85033" y2="55556"/>
                        <a14:foregroundMark x1="86436" y1="56379" x2="86436" y2="56379"/>
                        <a14:foregroundMark x1="78765" y1="16324" x2="78765" y2="16324"/>
                        <a14:foregroundMark x1="78391" y1="14403" x2="78391" y2="14403"/>
                        <a14:foregroundMark x1="77081" y1="14952" x2="77081" y2="14952"/>
                        <a14:foregroundMark x1="73246" y1="19479" x2="73246" y2="19479"/>
                        <a14:foregroundMark x1="93920" y1="74760" x2="93920" y2="74760"/>
                        <a14:foregroundMark x1="95323" y1="62689" x2="95323" y2="62689"/>
                        <a14:foregroundMark x1="11225" y1="40055" x2="11225" y2="40055"/>
                        <a14:foregroundMark x1="10571" y1="37449" x2="10571" y2="37449"/>
                        <a14:foregroundMark x1="20861" y1="45267" x2="20861" y2="45267"/>
                        <a14:foregroundMark x1="25070" y1="31139" x2="25070" y2="31139"/>
                        <a14:backgroundMark x1="6735" y1="6036" x2="6735" y2="6036"/>
                        <a14:backgroundMark x1="5987" y1="14678" x2="5987" y2="14678"/>
                        <a14:backgroundMark x1="7016" y1="32510" x2="7016" y2="32510"/>
                        <a14:backgroundMark x1="5987" y1="62689" x2="5987" y2="6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093941"/>
            <a:ext cx="4445001" cy="30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0055" y="1604174"/>
            <a:ext cx="352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Обеспечение сбалансированности бюджета района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432308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Оптимизация расходов бюджета муниципального района. </a:t>
            </a:r>
            <a:r>
              <a:rPr lang="ru-RU" altLang="ko-KR" dirty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Принятие новых видов расходов только после соответствующей оценки их эффективности</a:t>
            </a:r>
            <a:endParaRPr lang="en-US" altLang="ko-KR" dirty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91FAEA-D441-1F46-3901-96EA91087367}"/>
              </a:ext>
            </a:extLst>
          </p:cNvPr>
          <p:cNvSpPr/>
          <p:nvPr/>
        </p:nvSpPr>
        <p:spPr>
          <a:xfrm rot="5400000">
            <a:off x="7153340" y="5037152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3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295870"/>
            <a:ext cx="799288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«Советский муниципальный район»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63751532"/>
              </p:ext>
            </p:extLst>
          </p:nvPr>
        </p:nvGraphicFramePr>
        <p:xfrm>
          <a:off x="-1420" y="695980"/>
          <a:ext cx="5818517" cy="396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Как правильно распоряжаться семейным бюджетом и личными финансам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89869" l="8000" r="96125">
                        <a14:foregroundMark x1="33125" y1="25516" x2="33125" y2="25516"/>
                        <a14:foregroundMark x1="31750" y1="22889" x2="31750" y2="22889"/>
                        <a14:foregroundMark x1="8000" y1="62477" x2="8000" y2="62477"/>
                        <a14:foregroundMark x1="14000" y1="53096" x2="14000" y2="53096"/>
                        <a14:foregroundMark x1="11125" y1="56473" x2="11125" y2="56473"/>
                        <a14:foregroundMark x1="13500" y1="60976" x2="13500" y2="60976"/>
                        <a14:foregroundMark x1="73125" y1="23077" x2="73125" y2="23077"/>
                        <a14:foregroundMark x1="70250" y1="24578" x2="70250" y2="24578"/>
                        <a14:foregroundMark x1="70250" y1="24578" x2="70250" y2="24578"/>
                        <a14:foregroundMark x1="65000" y1="20263" x2="65000" y2="20263"/>
                        <a14:foregroundMark x1="60250" y1="21576" x2="60250" y2="21576"/>
                        <a14:foregroundMark x1="62375" y1="20450" x2="62375" y2="20450"/>
                        <a14:foregroundMark x1="64625" y1="20075" x2="64625" y2="20075"/>
                        <a14:foregroundMark x1="94375" y1="69794" x2="94375" y2="69794"/>
                        <a14:foregroundMark x1="93000" y1="83114" x2="93000" y2="83114"/>
                        <a14:foregroundMark x1="96125" y1="77674" x2="96125" y2="7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5277881" cy="35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6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102026EA-E770-BC42-B8DD-18A14275CC2C}"/>
              </a:ext>
            </a:extLst>
          </p:cNvPr>
          <p:cNvSpPr/>
          <p:nvPr/>
        </p:nvSpPr>
        <p:spPr>
          <a:xfrm rot="8100000">
            <a:off x="-1830358" y="200514"/>
            <a:ext cx="6916234" cy="6916234"/>
          </a:xfrm>
          <a:custGeom>
            <a:avLst/>
            <a:gdLst>
              <a:gd name="connsiteX0" fmla="*/ 2066895 w 6916234"/>
              <a:gd name="connsiteY0" fmla="*/ 6916234 h 6916234"/>
              <a:gd name="connsiteX1" fmla="*/ 0 w 6916234"/>
              <a:gd name="connsiteY1" fmla="*/ 4849339 h 6916234"/>
              <a:gd name="connsiteX2" fmla="*/ 0 w 6916234"/>
              <a:gd name="connsiteY2" fmla="*/ 1166738 h 6916234"/>
              <a:gd name="connsiteX3" fmla="*/ 1166738 w 6916234"/>
              <a:gd name="connsiteY3" fmla="*/ 0 h 6916234"/>
              <a:gd name="connsiteX4" fmla="*/ 4849339 w 6916234"/>
              <a:gd name="connsiteY4" fmla="*/ 0 h 6916234"/>
              <a:gd name="connsiteX5" fmla="*/ 6916234 w 6916234"/>
              <a:gd name="connsiteY5" fmla="*/ 2066895 h 691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6234" h="6916234">
                <a:moveTo>
                  <a:pt x="2066895" y="6916234"/>
                </a:moveTo>
                <a:lnTo>
                  <a:pt x="0" y="4849339"/>
                </a:lnTo>
                <a:lnTo>
                  <a:pt x="0" y="1166738"/>
                </a:lnTo>
                <a:cubicBezTo>
                  <a:pt x="0" y="522366"/>
                  <a:pt x="522366" y="0"/>
                  <a:pt x="1166738" y="0"/>
                </a:cubicBezTo>
                <a:lnTo>
                  <a:pt x="4849339" y="0"/>
                </a:lnTo>
                <a:lnTo>
                  <a:pt x="6916234" y="2066895"/>
                </a:lnTo>
                <a:close/>
              </a:path>
            </a:pathLst>
          </a:custGeom>
          <a:gradFill>
            <a:gsLst>
              <a:gs pos="0">
                <a:srgbClr val="D190D8"/>
              </a:gs>
              <a:gs pos="100000">
                <a:srgbClr val="3399FF">
                  <a:alpha val="64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88640"/>
            <a:ext cx="8136904" cy="969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9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</a:p>
          <a:p>
            <a:pPr algn="ctr">
              <a:defRPr/>
            </a:pPr>
            <a:r>
              <a:rPr lang="ru-RU" sz="19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«Советский муниципальный район» в 2025-2027 гг.</a:t>
            </a:r>
          </a:p>
        </p:txBody>
      </p:sp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651961" y="1296381"/>
            <a:ext cx="2836094" cy="16267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всего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– 710 690 тыс.рублей    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– 633 933 тыс.рублей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027 – 588 578 тыс.рублей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1336005" y="5657493"/>
            <a:ext cx="696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2025</a:t>
            </a:r>
          </a:p>
        </p:txBody>
      </p:sp>
      <p:pic>
        <p:nvPicPr>
          <p:cNvPr id="16" name="Рисунок 15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264495">
            <a:off x="114045" y="3316396"/>
            <a:ext cx="2667319" cy="2146336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7" name="Овал 16"/>
          <p:cNvSpPr/>
          <p:nvPr/>
        </p:nvSpPr>
        <p:spPr bwMode="auto">
          <a:xfrm>
            <a:off x="651961" y="5035118"/>
            <a:ext cx="792088" cy="6480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26,1%</a:t>
            </a:r>
          </a:p>
        </p:txBody>
      </p:sp>
      <p:sp>
        <p:nvSpPr>
          <p:cNvPr id="18" name="TextBox 44"/>
          <p:cNvSpPr txBox="1">
            <a:spLocks noChangeArrowheads="1"/>
          </p:cNvSpPr>
          <p:nvPr/>
        </p:nvSpPr>
        <p:spPr bwMode="auto">
          <a:xfrm>
            <a:off x="4369010" y="5771695"/>
            <a:ext cx="696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2026</a:t>
            </a:r>
          </a:p>
        </p:txBody>
      </p:sp>
      <p:pic>
        <p:nvPicPr>
          <p:cNvPr id="19" name="Рисунок 18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871672">
            <a:off x="3107026" y="3543531"/>
            <a:ext cx="2604144" cy="212897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0" name="Овал 19"/>
          <p:cNvSpPr/>
          <p:nvPr/>
        </p:nvSpPr>
        <p:spPr bwMode="auto">
          <a:xfrm>
            <a:off x="3360898" y="5123623"/>
            <a:ext cx="792088" cy="6480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31,7%</a:t>
            </a:r>
          </a:p>
        </p:txBody>
      </p:sp>
      <p:sp>
        <p:nvSpPr>
          <p:cNvPr id="21" name="Овал 20"/>
          <p:cNvSpPr/>
          <p:nvPr/>
        </p:nvSpPr>
        <p:spPr bwMode="auto">
          <a:xfrm>
            <a:off x="2346385" y="3474121"/>
            <a:ext cx="701382" cy="5760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5,2%</a:t>
            </a:r>
          </a:p>
        </p:txBody>
      </p:sp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7418375" y="5991249"/>
            <a:ext cx="696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2027</a:t>
            </a:r>
          </a:p>
        </p:txBody>
      </p:sp>
      <p:pic>
        <p:nvPicPr>
          <p:cNvPr id="23" name="Рисунок 22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943467">
            <a:off x="5910333" y="3803761"/>
            <a:ext cx="2751941" cy="200895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4" name="Овал 23"/>
          <p:cNvSpPr/>
          <p:nvPr/>
        </p:nvSpPr>
        <p:spPr bwMode="auto">
          <a:xfrm>
            <a:off x="6554279" y="5343177"/>
            <a:ext cx="792088" cy="6480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36,3%</a:t>
            </a:r>
          </a:p>
        </p:txBody>
      </p:sp>
      <p:sp>
        <p:nvSpPr>
          <p:cNvPr id="25" name="Овал 24"/>
          <p:cNvSpPr/>
          <p:nvPr/>
        </p:nvSpPr>
        <p:spPr bwMode="auto">
          <a:xfrm>
            <a:off x="7997033" y="3686716"/>
            <a:ext cx="701382" cy="5760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6,2%</a:t>
            </a:r>
          </a:p>
        </p:txBody>
      </p:sp>
      <p:sp>
        <p:nvSpPr>
          <p:cNvPr id="26" name="Овал 25"/>
          <p:cNvSpPr/>
          <p:nvPr/>
        </p:nvSpPr>
        <p:spPr bwMode="auto">
          <a:xfrm>
            <a:off x="5124742" y="3493866"/>
            <a:ext cx="701381" cy="5760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5,8%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51813" y="1296381"/>
            <a:ext cx="2664296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40"/>
          <p:cNvSpPr txBox="1">
            <a:spLocks noChangeArrowheads="1"/>
          </p:cNvSpPr>
          <p:nvPr/>
        </p:nvSpPr>
        <p:spPr bwMode="auto">
          <a:xfrm>
            <a:off x="5351813" y="1450503"/>
            <a:ext cx="25946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5DAB"/>
                </a:solidFill>
                <a:latin typeface="Times New Roman" pitchFamily="18" charset="0"/>
                <a:cs typeface="Times New Roman" pitchFamily="18" charset="0"/>
              </a:rPr>
              <a:t>2025 – 185 454  тыс. рублей</a:t>
            </a:r>
          </a:p>
          <a:p>
            <a:r>
              <a:rPr lang="ru-RU" sz="1600" dirty="0">
                <a:solidFill>
                  <a:srgbClr val="005DAB"/>
                </a:solidFill>
                <a:latin typeface="Times New Roman" pitchFamily="18" charset="0"/>
                <a:cs typeface="Times New Roman" pitchFamily="18" charset="0"/>
              </a:rPr>
              <a:t>2026 – 201 457  тыс. рублей</a:t>
            </a:r>
          </a:p>
          <a:p>
            <a:r>
              <a:rPr lang="ru-RU" sz="1600" dirty="0">
                <a:solidFill>
                  <a:srgbClr val="005DAB"/>
                </a:solidFill>
                <a:latin typeface="Times New Roman" pitchFamily="18" charset="0"/>
                <a:cs typeface="Times New Roman" pitchFamily="18" charset="0"/>
              </a:rPr>
              <a:t>2027 – 213 933  тыс. рублей</a:t>
            </a:r>
          </a:p>
        </p:txBody>
      </p:sp>
      <p:sp>
        <p:nvSpPr>
          <p:cNvPr id="35" name="TextBox 41"/>
          <p:cNvSpPr txBox="1">
            <a:spLocks noChangeArrowheads="1"/>
          </p:cNvSpPr>
          <p:nvPr/>
        </p:nvSpPr>
        <p:spPr bwMode="auto">
          <a:xfrm>
            <a:off x="5351813" y="2469062"/>
            <a:ext cx="26642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–  36 858 тыс.рублей</a:t>
            </a:r>
          </a:p>
          <a:p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2026 –  36 532  тыс. рублей</a:t>
            </a:r>
          </a:p>
          <a:p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2027 –  36 532  тыс. рублей</a:t>
            </a:r>
          </a:p>
        </p:txBody>
      </p:sp>
      <p:sp>
        <p:nvSpPr>
          <p:cNvPr id="36" name="TextBox 31"/>
          <p:cNvSpPr txBox="1">
            <a:spLocks noChangeArrowheads="1"/>
          </p:cNvSpPr>
          <p:nvPr/>
        </p:nvSpPr>
        <p:spPr bwMode="auto">
          <a:xfrm>
            <a:off x="5374401" y="2230129"/>
            <a:ext cx="2594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Chernova\Desktop\__2021-06-21__1003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9" y="3402890"/>
            <a:ext cx="7812361" cy="345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10800000">
            <a:off x="0" y="0"/>
            <a:ext cx="647728" cy="4440327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Объект 2"/>
          <p:cNvSpPr>
            <a:spLocks noGrp="1"/>
          </p:cNvSpPr>
          <p:nvPr/>
        </p:nvSpPr>
        <p:spPr>
          <a:xfrm>
            <a:off x="827583" y="2430783"/>
            <a:ext cx="7992887" cy="19442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представленной презентации Вы можете ознакомиться с основными целями, задачами и приоритетными направлениям бюджетной и налоговой политики, планируемыми и достигнутыми результатами использования бюджетных ассигнований, а также с информацией о главных направлениях расходов районного бюджета, распределяемых в рамках муниципальных программ.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8032" y="147872"/>
            <a:ext cx="18473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3" y="912078"/>
            <a:ext cx="8136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Муниципального образования «Советский муниципальный район» Курской области на 2025 год и на плановый период 2026 и 2027 годов</a:t>
            </a:r>
          </a:p>
        </p:txBody>
      </p:sp>
    </p:spTree>
    <p:extLst>
      <p:ext uri="{BB962C8B-B14F-4D97-AF65-F5344CB8AC3E}">
        <p14:creationId xmlns:p14="http://schemas.microsoft.com/office/powerpoint/2010/main" val="407320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Фото Летящие монеты, более 62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7872" l="3994" r="98083">
                        <a14:foregroundMark x1="32748" y1="57181" x2="32748" y2="57181"/>
                        <a14:foregroundMark x1="38658" y1="31649" x2="38658" y2="31649"/>
                        <a14:foregroundMark x1="53834" y1="13032" x2="53834" y2="13032"/>
                        <a14:foregroundMark x1="57188" y1="3191" x2="57188" y2="3191"/>
                        <a14:foregroundMark x1="76997" y1="52926" x2="76997" y2="52926"/>
                        <a14:foregroundMark x1="86102" y1="79521" x2="86102" y2="79521"/>
                        <a14:foregroundMark x1="94089" y1="76862" x2="94089" y2="76862"/>
                        <a14:foregroundMark x1="54792" y1="94681" x2="54792" y2="94681"/>
                        <a14:foregroundMark x1="18051" y1="82447" x2="18051" y2="82447"/>
                        <a14:foregroundMark x1="4313" y1="74734" x2="4313" y2="74734"/>
                        <a14:foregroundMark x1="77316" y1="98138" x2="77316" y2="98138"/>
                        <a14:foregroundMark x1="98083" y1="79521" x2="98083" y2="7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0" y="4509120"/>
            <a:ext cx="3797965" cy="2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021" y="116632"/>
            <a:ext cx="88314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образования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«Советский муниципальный район»  на 2025-2027 годы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92384"/>
              </p:ext>
            </p:extLst>
          </p:nvPr>
        </p:nvGraphicFramePr>
        <p:xfrm>
          <a:off x="133021" y="1052736"/>
          <a:ext cx="9001188" cy="413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6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1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446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Удельный вес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(Тыс.рублей) 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Удель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2027год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(Тыс.рублей)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Удельный вес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22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185 454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201 457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213 933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6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36 858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36 532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36 532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656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488 378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395 944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338 113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57,4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2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710 690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633 933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588 578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7331428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03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Фото Летящие монеты, более 62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7872" l="3994" r="98083">
                        <a14:foregroundMark x1="32748" y1="57181" x2="32748" y2="57181"/>
                        <a14:foregroundMark x1="38658" y1="31649" x2="38658" y2="31649"/>
                        <a14:foregroundMark x1="53834" y1="13032" x2="53834" y2="13032"/>
                        <a14:foregroundMark x1="57188" y1="3191" x2="57188" y2="3191"/>
                        <a14:foregroundMark x1="76997" y1="52926" x2="76997" y2="52926"/>
                        <a14:foregroundMark x1="86102" y1="79521" x2="86102" y2="79521"/>
                        <a14:foregroundMark x1="94089" y1="76862" x2="94089" y2="76862"/>
                        <a14:foregroundMark x1="54792" y1="94681" x2="54792" y2="94681"/>
                        <a14:foregroundMark x1="18051" y1="82447" x2="18051" y2="82447"/>
                        <a14:foregroundMark x1="4313" y1="74734" x2="4313" y2="74734"/>
                        <a14:foregroundMark x1="77316" y1="98138" x2="77316" y2="98138"/>
                        <a14:foregroundMark x1="98083" y1="79521" x2="98083" y2="7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576794"/>
            <a:ext cx="3797965" cy="2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021" y="116632"/>
            <a:ext cx="88314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образования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«Советский муниципальный район» на 2025-2027 годы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30347"/>
              </p:ext>
            </p:extLst>
          </p:nvPr>
        </p:nvGraphicFramePr>
        <p:xfrm>
          <a:off x="-1" y="1268760"/>
          <a:ext cx="9144001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02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168 683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155 214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169 315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181 956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Акцизы на нефтепродукты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13 289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13 876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13 975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13 975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02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1 856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2 221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62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3 594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22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2 599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02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9 256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9 197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9 735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10 281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393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r>
                        <a:rPr lang="ru-RU" b="1" dirty="0">
                          <a:solidFill>
                            <a:schemeClr val="accent4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197 727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185 454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201 457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213 933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81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Фото Летящие монеты, более 62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7872" l="3994" r="98083">
                        <a14:foregroundMark x1="32748" y1="57181" x2="32748" y2="57181"/>
                        <a14:foregroundMark x1="38658" y1="31649" x2="38658" y2="31649"/>
                        <a14:foregroundMark x1="53834" y1="13032" x2="53834" y2="13032"/>
                        <a14:foregroundMark x1="57188" y1="3191" x2="57188" y2="3191"/>
                        <a14:foregroundMark x1="76997" y1="52926" x2="76997" y2="52926"/>
                        <a14:foregroundMark x1="86102" y1="79521" x2="86102" y2="79521"/>
                        <a14:foregroundMark x1="94089" y1="76862" x2="94089" y2="76862"/>
                        <a14:foregroundMark x1="54792" y1="94681" x2="54792" y2="94681"/>
                        <a14:foregroundMark x1="18051" y1="82447" x2="18051" y2="82447"/>
                        <a14:foregroundMark x1="4313" y1="74734" x2="4313" y2="74734"/>
                        <a14:foregroundMark x1="77316" y1="98138" x2="77316" y2="98138"/>
                        <a14:foregroundMark x1="98083" y1="79521" x2="98083" y2="7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" y="4586531"/>
            <a:ext cx="3797965" cy="2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021" y="116632"/>
            <a:ext cx="88314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образования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«Советский муниципальный район» на 2025-2027 годы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708100"/>
              </p:ext>
            </p:extLst>
          </p:nvPr>
        </p:nvGraphicFramePr>
        <p:xfrm>
          <a:off x="142844" y="908720"/>
          <a:ext cx="8821645" cy="413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7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90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910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26 054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41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 возмещение ущерба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7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Платежи при использовании природными ресурсами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73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41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41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412 565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488 378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395 944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338 113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7326155" y="4901413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1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Chernova\Desktop\картинки\5903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46020"/>
            <a:ext cx="3915603" cy="26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75982"/>
            <a:ext cx="6408712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образования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«Советский муниципальный район» </a:t>
            </a:r>
          </a:p>
        </p:txBody>
      </p:sp>
      <p:pic>
        <p:nvPicPr>
          <p:cNvPr id="5" name="Picture 2" descr="http://belrn.ru/wp-content/uploads/2016/03/%D0%A1%D0%BB%D0%B0%D0%B9%D0%B420-768x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95" y="660757"/>
            <a:ext cx="5592080" cy="46085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6019057" y="836712"/>
            <a:ext cx="2952328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2025 год </a:t>
            </a:r>
          </a:p>
          <a:p>
            <a:pPr algn="ctr"/>
            <a:r>
              <a:rPr lang="ru-RU" sz="2400" b="1" dirty="0">
                <a:solidFill>
                  <a:srgbClr val="8E3432"/>
                </a:solidFill>
                <a:latin typeface="Times New Roman" pitchFamily="18" charset="0"/>
                <a:cs typeface="Times New Roman" pitchFamily="18" charset="0"/>
              </a:rPr>
              <a:t> 719 690 тыс. руб.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2026 год </a:t>
            </a:r>
          </a:p>
          <a:p>
            <a:pPr algn="ctr"/>
            <a:r>
              <a:rPr lang="ru-RU" sz="2400" b="1" dirty="0">
                <a:solidFill>
                  <a:srgbClr val="8E3432"/>
                </a:solidFill>
                <a:latin typeface="Times New Roman" pitchFamily="18" charset="0"/>
                <a:cs typeface="Times New Roman" pitchFamily="18" charset="0"/>
              </a:rPr>
              <a:t> 633 933 тыс. руб.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2027 год </a:t>
            </a:r>
          </a:p>
          <a:p>
            <a:pPr algn="ctr"/>
            <a:r>
              <a:rPr lang="ru-RU" sz="2400" b="1" dirty="0">
                <a:solidFill>
                  <a:srgbClr val="8E3432"/>
                </a:solidFill>
                <a:latin typeface="Times New Roman" pitchFamily="18" charset="0"/>
                <a:cs typeface="Times New Roman" pitchFamily="18" charset="0"/>
              </a:rPr>
              <a:t> 588 578 тыс. руб.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07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75982"/>
            <a:ext cx="6408712" cy="830997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расходов бюджета муниципального образования «Советский муниципальный район» по разделам бюджетной классификации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9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103191"/>
              </p:ext>
            </p:extLst>
          </p:nvPr>
        </p:nvGraphicFramePr>
        <p:xfrm>
          <a:off x="181352" y="1124744"/>
          <a:ext cx="8709288" cy="490671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750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719 690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633 933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588 578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54 923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55 207 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56 719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3 487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15 033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4 584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137 958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75 315  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18 146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60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-  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5 042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362851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394 081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382 958  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391 642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85 937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69 619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70 565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5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Здравоохранение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385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385           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385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31 898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20 096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20 096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                                        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640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640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640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Межбюджетные трансферты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10 242   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8 705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8 193  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                                        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-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5 975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12 566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71968" y="6016503"/>
            <a:ext cx="13007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NChernova\Desktop\картинки\116501b3c8c2071a8531c8d25c329b39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1" y="3627378"/>
            <a:ext cx="3744416" cy="29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608" y="218651"/>
            <a:ext cx="477743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ориентированность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233050"/>
              </p:ext>
            </p:extLst>
          </p:nvPr>
        </p:nvGraphicFramePr>
        <p:xfrm>
          <a:off x="3204235" y="0"/>
          <a:ext cx="6228184" cy="601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47456255"/>
              </p:ext>
            </p:extLst>
          </p:nvPr>
        </p:nvGraphicFramePr>
        <p:xfrm>
          <a:off x="3563888" y="116632"/>
          <a:ext cx="6331588" cy="3795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86228" y="972430"/>
            <a:ext cx="3843142" cy="3599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394 081 тыс. руб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6727" y="1439725"/>
            <a:ext cx="3236330" cy="6050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n w="1905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 –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137 958 тыс.руб.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6228" y="2118301"/>
            <a:ext cx="2770064" cy="12050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политика, здравоохранение, культура, ФК и спорт –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118 860 тыс. руб.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3472" y="3409653"/>
            <a:ext cx="2675575" cy="4502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n w="1905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ЖКХ, охрана окружающей среды - </a:t>
            </a:r>
            <a:r>
              <a:rPr lang="ru-RU" sz="1400" b="1" dirty="0">
                <a:ln w="1905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6228" y="3928268"/>
            <a:ext cx="3161636" cy="27410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расходы: 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54 923 тыс.руб.,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3 487 тыс. руб.,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общего характера бюджетам субъектов РФ и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образований-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10 242 тыс. руб.</a:t>
            </a:r>
          </a:p>
          <a:p>
            <a:pPr>
              <a:buFont typeface="Wingdings" pitchFamily="2" charset="2"/>
              <a:buChar char="ü"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7331428" y="5040914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9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NChernova\Desktop\11111111111175ae8aabed66b43d (1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2"/>
          <a:stretch/>
        </p:blipFill>
        <p:spPr bwMode="auto">
          <a:xfrm>
            <a:off x="4860031" y="4184837"/>
            <a:ext cx="4248473" cy="26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4EB11582-DBA2-AD4D-BE72-B65204B3ABB9}"/>
              </a:ext>
            </a:extLst>
          </p:cNvPr>
          <p:cNvSpPr/>
          <p:nvPr/>
        </p:nvSpPr>
        <p:spPr>
          <a:xfrm rot="3880174">
            <a:off x="-275187" y="-1435486"/>
            <a:ext cx="4406782" cy="5781078"/>
          </a:xfrm>
          <a:custGeom>
            <a:avLst/>
            <a:gdLst>
              <a:gd name="connsiteX0" fmla="*/ 0 w 3599544"/>
              <a:gd name="connsiteY0" fmla="*/ 3318416 h 4772753"/>
              <a:gd name="connsiteX1" fmla="*/ 1570765 w 3599544"/>
              <a:gd name="connsiteY1" fmla="*/ 0 h 4772753"/>
              <a:gd name="connsiteX2" fmla="*/ 1662613 w 3599544"/>
              <a:gd name="connsiteY2" fmla="*/ 21049 h 4772753"/>
              <a:gd name="connsiteX3" fmla="*/ 1878581 w 3599544"/>
              <a:gd name="connsiteY3" fmla="*/ 110416 h 4772753"/>
              <a:gd name="connsiteX4" fmla="*/ 1961604 w 3599544"/>
              <a:gd name="connsiteY4" fmla="*/ 164851 h 4772753"/>
              <a:gd name="connsiteX5" fmla="*/ 1964264 w 3599544"/>
              <a:gd name="connsiteY5" fmla="*/ 166269 h 4772753"/>
              <a:gd name="connsiteX6" fmla="*/ 1966349 w 3599544"/>
              <a:gd name="connsiteY6" fmla="*/ 167963 h 4772753"/>
              <a:gd name="connsiteX7" fmla="*/ 2013015 w 3599544"/>
              <a:gd name="connsiteY7" fmla="*/ 198560 h 4772753"/>
              <a:gd name="connsiteX8" fmla="*/ 2068709 w 3599544"/>
              <a:gd name="connsiteY8" fmla="*/ 251106 h 4772753"/>
              <a:gd name="connsiteX9" fmla="*/ 2122169 w 3599544"/>
              <a:gd name="connsiteY9" fmla="*/ 294534 h 4772753"/>
              <a:gd name="connsiteX10" fmla="*/ 2148902 w 3599544"/>
              <a:gd name="connsiteY10" fmla="*/ 326773 h 4772753"/>
              <a:gd name="connsiteX11" fmla="*/ 2168092 w 3599544"/>
              <a:gd name="connsiteY11" fmla="*/ 344876 h 4772753"/>
              <a:gd name="connsiteX12" fmla="*/ 2191745 w 3599544"/>
              <a:gd name="connsiteY12" fmla="*/ 378435 h 4772753"/>
              <a:gd name="connsiteX13" fmla="*/ 2254226 w 3599544"/>
              <a:gd name="connsiteY13" fmla="*/ 453786 h 4772753"/>
              <a:gd name="connsiteX14" fmla="*/ 2283928 w 3599544"/>
              <a:gd name="connsiteY14" fmla="*/ 509231 h 4772753"/>
              <a:gd name="connsiteX15" fmla="*/ 2287274 w 3599544"/>
              <a:gd name="connsiteY15" fmla="*/ 513978 h 4772753"/>
              <a:gd name="connsiteX16" fmla="*/ 2291150 w 3599544"/>
              <a:gd name="connsiteY16" fmla="*/ 522713 h 4772753"/>
              <a:gd name="connsiteX17" fmla="*/ 2354906 w 3599544"/>
              <a:gd name="connsiteY17" fmla="*/ 641725 h 4772753"/>
              <a:gd name="connsiteX18" fmla="*/ 3519739 w 3599544"/>
              <a:gd name="connsiteY18" fmla="*/ 3464832 h 4772753"/>
              <a:gd name="connsiteX19" fmla="*/ 3543292 w 3599544"/>
              <a:gd name="connsiteY19" fmla="*/ 3543509 h 4772753"/>
              <a:gd name="connsiteX20" fmla="*/ 3559307 w 3599544"/>
              <a:gd name="connsiteY20" fmla="*/ 3585418 h 4772753"/>
              <a:gd name="connsiteX21" fmla="*/ 3563885 w 3599544"/>
              <a:gd name="connsiteY21" fmla="*/ 3612309 h 4772753"/>
              <a:gd name="connsiteX22" fmla="*/ 3580881 w 3599544"/>
              <a:gd name="connsiteY22" fmla="*/ 3669085 h 4772753"/>
              <a:gd name="connsiteX23" fmla="*/ 3589203 w 3599544"/>
              <a:gd name="connsiteY23" fmla="*/ 3760935 h 4772753"/>
              <a:gd name="connsiteX24" fmla="*/ 3594043 w 3599544"/>
              <a:gd name="connsiteY24" fmla="*/ 3789362 h 4772753"/>
              <a:gd name="connsiteX25" fmla="*/ 3593455 w 3599544"/>
              <a:gd name="connsiteY25" fmla="*/ 3807880 h 4772753"/>
              <a:gd name="connsiteX26" fmla="*/ 3599544 w 3599544"/>
              <a:gd name="connsiteY26" fmla="*/ 3875121 h 4772753"/>
              <a:gd name="connsiteX27" fmla="*/ 3587802 w 3599544"/>
              <a:gd name="connsiteY27" fmla="*/ 3985535 h 4772753"/>
              <a:gd name="connsiteX28" fmla="*/ 3587266 w 3599544"/>
              <a:gd name="connsiteY28" fmla="*/ 4002463 h 4772753"/>
              <a:gd name="connsiteX29" fmla="*/ 3584975 w 3599544"/>
              <a:gd name="connsiteY29" fmla="*/ 4012117 h 4772753"/>
              <a:gd name="connsiteX30" fmla="*/ 3578030 w 3599544"/>
              <a:gd name="connsiteY30" fmla="*/ 4077419 h 4772753"/>
              <a:gd name="connsiteX31" fmla="*/ 3540877 w 3599544"/>
              <a:gd name="connsiteY31" fmla="*/ 4198159 h 4772753"/>
              <a:gd name="connsiteX32" fmla="*/ 3538087 w 3599544"/>
              <a:gd name="connsiteY32" fmla="*/ 4209921 h 4772753"/>
              <a:gd name="connsiteX33" fmla="*/ 3535605 w 3599544"/>
              <a:gd name="connsiteY33" fmla="*/ 4215289 h 4772753"/>
              <a:gd name="connsiteX34" fmla="*/ 3518634 w 3599544"/>
              <a:gd name="connsiteY34" fmla="*/ 4270442 h 4772753"/>
              <a:gd name="connsiteX35" fmla="*/ 3453922 w 3599544"/>
              <a:gd name="connsiteY35" fmla="*/ 4391876 h 4772753"/>
              <a:gd name="connsiteX36" fmla="*/ 3451235 w 3599544"/>
              <a:gd name="connsiteY36" fmla="*/ 4397688 h 4772753"/>
              <a:gd name="connsiteX37" fmla="*/ 3449713 w 3599544"/>
              <a:gd name="connsiteY37" fmla="*/ 4399778 h 4772753"/>
              <a:gd name="connsiteX38" fmla="*/ 3423654 w 3599544"/>
              <a:gd name="connsiteY38" fmla="*/ 4448673 h 4772753"/>
              <a:gd name="connsiteX39" fmla="*/ 3295388 w 3599544"/>
              <a:gd name="connsiteY39" fmla="*/ 4606580 h 4772753"/>
              <a:gd name="connsiteX40" fmla="*/ 3185781 w 3599544"/>
              <a:gd name="connsiteY40" fmla="*/ 4697469 h 4772753"/>
              <a:gd name="connsiteX41" fmla="*/ 3183503 w 3599544"/>
              <a:gd name="connsiteY41" fmla="*/ 4699589 h 4772753"/>
              <a:gd name="connsiteX42" fmla="*/ 3182393 w 3599544"/>
              <a:gd name="connsiteY42" fmla="*/ 4700279 h 4772753"/>
              <a:gd name="connsiteX43" fmla="*/ 3136137 w 3599544"/>
              <a:gd name="connsiteY43" fmla="*/ 4738637 h 4772753"/>
              <a:gd name="connsiteX44" fmla="*/ 3072450 w 3599544"/>
              <a:gd name="connsiteY44" fmla="*/ 4772753 h 477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9544" h="4772753">
                <a:moveTo>
                  <a:pt x="0" y="3318416"/>
                </a:moveTo>
                <a:lnTo>
                  <a:pt x="1570765" y="0"/>
                </a:lnTo>
                <a:lnTo>
                  <a:pt x="1662613" y="21049"/>
                </a:lnTo>
                <a:cubicBezTo>
                  <a:pt x="1736682" y="42369"/>
                  <a:pt x="1809141" y="72097"/>
                  <a:pt x="1878581" y="110416"/>
                </a:cubicBezTo>
                <a:lnTo>
                  <a:pt x="1961604" y="164851"/>
                </a:lnTo>
                <a:lnTo>
                  <a:pt x="1964264" y="166269"/>
                </a:lnTo>
                <a:lnTo>
                  <a:pt x="1966349" y="167963"/>
                </a:lnTo>
                <a:lnTo>
                  <a:pt x="2013015" y="198560"/>
                </a:lnTo>
                <a:lnTo>
                  <a:pt x="2068709" y="251106"/>
                </a:lnTo>
                <a:lnTo>
                  <a:pt x="2122169" y="294534"/>
                </a:lnTo>
                <a:lnTo>
                  <a:pt x="2148902" y="326773"/>
                </a:lnTo>
                <a:lnTo>
                  <a:pt x="2168092" y="344876"/>
                </a:lnTo>
                <a:lnTo>
                  <a:pt x="2191745" y="378435"/>
                </a:lnTo>
                <a:lnTo>
                  <a:pt x="2254226" y="453786"/>
                </a:lnTo>
                <a:lnTo>
                  <a:pt x="2283928" y="509231"/>
                </a:lnTo>
                <a:lnTo>
                  <a:pt x="2287274" y="513978"/>
                </a:lnTo>
                <a:lnTo>
                  <a:pt x="2291150" y="522713"/>
                </a:lnTo>
                <a:lnTo>
                  <a:pt x="2354906" y="641725"/>
                </a:lnTo>
                <a:lnTo>
                  <a:pt x="3519739" y="3464832"/>
                </a:lnTo>
                <a:lnTo>
                  <a:pt x="3543292" y="3543509"/>
                </a:lnTo>
                <a:lnTo>
                  <a:pt x="3559307" y="3585418"/>
                </a:lnTo>
                <a:lnTo>
                  <a:pt x="3563885" y="3612309"/>
                </a:lnTo>
                <a:lnTo>
                  <a:pt x="3580881" y="3669085"/>
                </a:lnTo>
                <a:lnTo>
                  <a:pt x="3589203" y="3760935"/>
                </a:lnTo>
                <a:lnTo>
                  <a:pt x="3594043" y="3789362"/>
                </a:lnTo>
                <a:lnTo>
                  <a:pt x="3593455" y="3807880"/>
                </a:lnTo>
                <a:lnTo>
                  <a:pt x="3599544" y="3875121"/>
                </a:lnTo>
                <a:lnTo>
                  <a:pt x="3587802" y="3985535"/>
                </a:lnTo>
                <a:lnTo>
                  <a:pt x="3587266" y="4002463"/>
                </a:lnTo>
                <a:lnTo>
                  <a:pt x="3584975" y="4012117"/>
                </a:lnTo>
                <a:lnTo>
                  <a:pt x="3578030" y="4077419"/>
                </a:lnTo>
                <a:lnTo>
                  <a:pt x="3540877" y="4198159"/>
                </a:lnTo>
                <a:lnTo>
                  <a:pt x="3538087" y="4209921"/>
                </a:lnTo>
                <a:lnTo>
                  <a:pt x="3535605" y="4215289"/>
                </a:lnTo>
                <a:lnTo>
                  <a:pt x="3518634" y="4270442"/>
                </a:lnTo>
                <a:lnTo>
                  <a:pt x="3453922" y="4391876"/>
                </a:lnTo>
                <a:lnTo>
                  <a:pt x="3451235" y="4397688"/>
                </a:lnTo>
                <a:lnTo>
                  <a:pt x="3449713" y="4399778"/>
                </a:lnTo>
                <a:lnTo>
                  <a:pt x="3423654" y="4448673"/>
                </a:lnTo>
                <a:cubicBezTo>
                  <a:pt x="3386318" y="4505005"/>
                  <a:pt x="3343436" y="4557948"/>
                  <a:pt x="3295388" y="4606580"/>
                </a:cubicBezTo>
                <a:lnTo>
                  <a:pt x="3185781" y="4697469"/>
                </a:lnTo>
                <a:lnTo>
                  <a:pt x="3183503" y="4699589"/>
                </a:lnTo>
                <a:lnTo>
                  <a:pt x="3182393" y="4700279"/>
                </a:lnTo>
                <a:lnTo>
                  <a:pt x="3136137" y="4738637"/>
                </a:lnTo>
                <a:lnTo>
                  <a:pt x="3072450" y="4772753"/>
                </a:lnTo>
                <a:close/>
              </a:path>
            </a:pathLst>
          </a:custGeom>
          <a:gradFill>
            <a:gsLst>
              <a:gs pos="0">
                <a:srgbClr val="536FFB"/>
              </a:gs>
              <a:gs pos="100000">
                <a:srgbClr val="D190D8">
                  <a:alpha val="68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Управляющая кнопка: настраиваемая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AAEEDB-5B07-0C43-A803-8814EA0AE9A4}"/>
              </a:ext>
            </a:extLst>
          </p:cNvPr>
          <p:cNvSpPr/>
          <p:nvPr/>
        </p:nvSpPr>
        <p:spPr>
          <a:xfrm>
            <a:off x="445447" y="484415"/>
            <a:ext cx="5062657" cy="4275114"/>
          </a:xfrm>
          <a:prstGeom prst="actionButtonBlank">
            <a:avLst/>
          </a:prstGeom>
          <a:solidFill>
            <a:srgbClr val="F7F4F9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331" y="42092"/>
            <a:ext cx="449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в сфере образования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4E90C08-ABDB-2E44-B009-75FDA1362874}"/>
              </a:ext>
            </a:extLst>
          </p:cNvPr>
          <p:cNvSpPr/>
          <p:nvPr/>
        </p:nvSpPr>
        <p:spPr>
          <a:xfrm>
            <a:off x="5537864" y="583327"/>
            <a:ext cx="440743" cy="3912005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63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43442" y="617206"/>
            <a:ext cx="3813574" cy="135472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 детских дошкольных учреждения) </a:t>
            </a:r>
          </a:p>
          <a:p>
            <a:pPr algn="ctr"/>
            <a:r>
              <a:rPr lang="ru-RU" sz="1400" dirty="0">
                <a:solidFill>
                  <a:srgbClr val="8E3432"/>
                </a:solidFill>
                <a:latin typeface="Impact" pitchFamily="34" charset="0"/>
                <a:cs typeface="Times New Roman" pitchFamily="18" charset="0"/>
              </a:rPr>
              <a:t>  </a:t>
            </a:r>
            <a:r>
              <a:rPr lang="en-US" sz="1400" dirty="0">
                <a:solidFill>
                  <a:srgbClr val="8E3432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2025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 51 823  тыс. руб.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2026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53 878 тыс. руб.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2027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55 243 тыс. руб.</a:t>
            </a:r>
          </a:p>
        </p:txBody>
      </p:sp>
      <p:sp>
        <p:nvSpPr>
          <p:cNvPr id="22" name="Овал 21"/>
          <p:cNvSpPr/>
          <p:nvPr/>
        </p:nvSpPr>
        <p:spPr>
          <a:xfrm>
            <a:off x="931308" y="2008286"/>
            <a:ext cx="3813574" cy="129067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 учреждения)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  2025</a:t>
            </a:r>
            <a:r>
              <a:rPr lang="ru-RU" sz="1400" dirty="0">
                <a:solidFill>
                  <a:schemeClr val="tx1"/>
                </a:solidFill>
                <a:latin typeface="Impact" pitchFamily="34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19 858  тыс. руб.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2026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17 004 тыс. руб.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    2027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 17 004  тыс. руб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Овал 22"/>
          <p:cNvSpPr/>
          <p:nvPr/>
        </p:nvSpPr>
        <p:spPr>
          <a:xfrm>
            <a:off x="931308" y="3399439"/>
            <a:ext cx="3813574" cy="1254107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(16 школ)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2025</a:t>
            </a:r>
            <a:r>
              <a:rPr lang="ru-RU" sz="1400" dirty="0">
                <a:solidFill>
                  <a:srgbClr val="8E3432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316 004  тыс. руб.</a:t>
            </a:r>
          </a:p>
          <a:p>
            <a:pPr algn="ctr"/>
            <a:r>
              <a:rPr lang="ru-RU" sz="1400" dirty="0">
                <a:solidFill>
                  <a:srgbClr val="8E3432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2026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307 737  тыс. руб.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2027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315 057  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30443" r="-538" b="11620"/>
          <a:stretch/>
        </p:blipFill>
        <p:spPr>
          <a:xfrm>
            <a:off x="445447" y="4914888"/>
            <a:ext cx="4621491" cy="1795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129" y="610139"/>
            <a:ext cx="2869253" cy="1915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6" y="2651678"/>
            <a:ext cx="2873177" cy="191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4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4EB11582-DBA2-AD4D-BE72-B65204B3ABB9}"/>
              </a:ext>
            </a:extLst>
          </p:cNvPr>
          <p:cNvSpPr/>
          <p:nvPr/>
        </p:nvSpPr>
        <p:spPr>
          <a:xfrm rot="3880174">
            <a:off x="-249675" y="-1286707"/>
            <a:ext cx="4156851" cy="5421377"/>
          </a:xfrm>
          <a:custGeom>
            <a:avLst/>
            <a:gdLst>
              <a:gd name="connsiteX0" fmla="*/ 0 w 3599544"/>
              <a:gd name="connsiteY0" fmla="*/ 3318416 h 4772753"/>
              <a:gd name="connsiteX1" fmla="*/ 1570765 w 3599544"/>
              <a:gd name="connsiteY1" fmla="*/ 0 h 4772753"/>
              <a:gd name="connsiteX2" fmla="*/ 1662613 w 3599544"/>
              <a:gd name="connsiteY2" fmla="*/ 21049 h 4772753"/>
              <a:gd name="connsiteX3" fmla="*/ 1878581 w 3599544"/>
              <a:gd name="connsiteY3" fmla="*/ 110416 h 4772753"/>
              <a:gd name="connsiteX4" fmla="*/ 1961604 w 3599544"/>
              <a:gd name="connsiteY4" fmla="*/ 164851 h 4772753"/>
              <a:gd name="connsiteX5" fmla="*/ 1964264 w 3599544"/>
              <a:gd name="connsiteY5" fmla="*/ 166269 h 4772753"/>
              <a:gd name="connsiteX6" fmla="*/ 1966349 w 3599544"/>
              <a:gd name="connsiteY6" fmla="*/ 167963 h 4772753"/>
              <a:gd name="connsiteX7" fmla="*/ 2013015 w 3599544"/>
              <a:gd name="connsiteY7" fmla="*/ 198560 h 4772753"/>
              <a:gd name="connsiteX8" fmla="*/ 2068709 w 3599544"/>
              <a:gd name="connsiteY8" fmla="*/ 251106 h 4772753"/>
              <a:gd name="connsiteX9" fmla="*/ 2122169 w 3599544"/>
              <a:gd name="connsiteY9" fmla="*/ 294534 h 4772753"/>
              <a:gd name="connsiteX10" fmla="*/ 2148902 w 3599544"/>
              <a:gd name="connsiteY10" fmla="*/ 326773 h 4772753"/>
              <a:gd name="connsiteX11" fmla="*/ 2168092 w 3599544"/>
              <a:gd name="connsiteY11" fmla="*/ 344876 h 4772753"/>
              <a:gd name="connsiteX12" fmla="*/ 2191745 w 3599544"/>
              <a:gd name="connsiteY12" fmla="*/ 378435 h 4772753"/>
              <a:gd name="connsiteX13" fmla="*/ 2254226 w 3599544"/>
              <a:gd name="connsiteY13" fmla="*/ 453786 h 4772753"/>
              <a:gd name="connsiteX14" fmla="*/ 2283928 w 3599544"/>
              <a:gd name="connsiteY14" fmla="*/ 509231 h 4772753"/>
              <a:gd name="connsiteX15" fmla="*/ 2287274 w 3599544"/>
              <a:gd name="connsiteY15" fmla="*/ 513978 h 4772753"/>
              <a:gd name="connsiteX16" fmla="*/ 2291150 w 3599544"/>
              <a:gd name="connsiteY16" fmla="*/ 522713 h 4772753"/>
              <a:gd name="connsiteX17" fmla="*/ 2354906 w 3599544"/>
              <a:gd name="connsiteY17" fmla="*/ 641725 h 4772753"/>
              <a:gd name="connsiteX18" fmla="*/ 3519739 w 3599544"/>
              <a:gd name="connsiteY18" fmla="*/ 3464832 h 4772753"/>
              <a:gd name="connsiteX19" fmla="*/ 3543292 w 3599544"/>
              <a:gd name="connsiteY19" fmla="*/ 3543509 h 4772753"/>
              <a:gd name="connsiteX20" fmla="*/ 3559307 w 3599544"/>
              <a:gd name="connsiteY20" fmla="*/ 3585418 h 4772753"/>
              <a:gd name="connsiteX21" fmla="*/ 3563885 w 3599544"/>
              <a:gd name="connsiteY21" fmla="*/ 3612309 h 4772753"/>
              <a:gd name="connsiteX22" fmla="*/ 3580881 w 3599544"/>
              <a:gd name="connsiteY22" fmla="*/ 3669085 h 4772753"/>
              <a:gd name="connsiteX23" fmla="*/ 3589203 w 3599544"/>
              <a:gd name="connsiteY23" fmla="*/ 3760935 h 4772753"/>
              <a:gd name="connsiteX24" fmla="*/ 3594043 w 3599544"/>
              <a:gd name="connsiteY24" fmla="*/ 3789362 h 4772753"/>
              <a:gd name="connsiteX25" fmla="*/ 3593455 w 3599544"/>
              <a:gd name="connsiteY25" fmla="*/ 3807880 h 4772753"/>
              <a:gd name="connsiteX26" fmla="*/ 3599544 w 3599544"/>
              <a:gd name="connsiteY26" fmla="*/ 3875121 h 4772753"/>
              <a:gd name="connsiteX27" fmla="*/ 3587802 w 3599544"/>
              <a:gd name="connsiteY27" fmla="*/ 3985535 h 4772753"/>
              <a:gd name="connsiteX28" fmla="*/ 3587266 w 3599544"/>
              <a:gd name="connsiteY28" fmla="*/ 4002463 h 4772753"/>
              <a:gd name="connsiteX29" fmla="*/ 3584975 w 3599544"/>
              <a:gd name="connsiteY29" fmla="*/ 4012117 h 4772753"/>
              <a:gd name="connsiteX30" fmla="*/ 3578030 w 3599544"/>
              <a:gd name="connsiteY30" fmla="*/ 4077419 h 4772753"/>
              <a:gd name="connsiteX31" fmla="*/ 3540877 w 3599544"/>
              <a:gd name="connsiteY31" fmla="*/ 4198159 h 4772753"/>
              <a:gd name="connsiteX32" fmla="*/ 3538087 w 3599544"/>
              <a:gd name="connsiteY32" fmla="*/ 4209921 h 4772753"/>
              <a:gd name="connsiteX33" fmla="*/ 3535605 w 3599544"/>
              <a:gd name="connsiteY33" fmla="*/ 4215289 h 4772753"/>
              <a:gd name="connsiteX34" fmla="*/ 3518634 w 3599544"/>
              <a:gd name="connsiteY34" fmla="*/ 4270442 h 4772753"/>
              <a:gd name="connsiteX35" fmla="*/ 3453922 w 3599544"/>
              <a:gd name="connsiteY35" fmla="*/ 4391876 h 4772753"/>
              <a:gd name="connsiteX36" fmla="*/ 3451235 w 3599544"/>
              <a:gd name="connsiteY36" fmla="*/ 4397688 h 4772753"/>
              <a:gd name="connsiteX37" fmla="*/ 3449713 w 3599544"/>
              <a:gd name="connsiteY37" fmla="*/ 4399778 h 4772753"/>
              <a:gd name="connsiteX38" fmla="*/ 3423654 w 3599544"/>
              <a:gd name="connsiteY38" fmla="*/ 4448673 h 4772753"/>
              <a:gd name="connsiteX39" fmla="*/ 3295388 w 3599544"/>
              <a:gd name="connsiteY39" fmla="*/ 4606580 h 4772753"/>
              <a:gd name="connsiteX40" fmla="*/ 3185781 w 3599544"/>
              <a:gd name="connsiteY40" fmla="*/ 4697469 h 4772753"/>
              <a:gd name="connsiteX41" fmla="*/ 3183503 w 3599544"/>
              <a:gd name="connsiteY41" fmla="*/ 4699589 h 4772753"/>
              <a:gd name="connsiteX42" fmla="*/ 3182393 w 3599544"/>
              <a:gd name="connsiteY42" fmla="*/ 4700279 h 4772753"/>
              <a:gd name="connsiteX43" fmla="*/ 3136137 w 3599544"/>
              <a:gd name="connsiteY43" fmla="*/ 4738637 h 4772753"/>
              <a:gd name="connsiteX44" fmla="*/ 3072450 w 3599544"/>
              <a:gd name="connsiteY44" fmla="*/ 4772753 h 477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9544" h="4772753">
                <a:moveTo>
                  <a:pt x="0" y="3318416"/>
                </a:moveTo>
                <a:lnTo>
                  <a:pt x="1570765" y="0"/>
                </a:lnTo>
                <a:lnTo>
                  <a:pt x="1662613" y="21049"/>
                </a:lnTo>
                <a:cubicBezTo>
                  <a:pt x="1736682" y="42369"/>
                  <a:pt x="1809141" y="72097"/>
                  <a:pt x="1878581" y="110416"/>
                </a:cubicBezTo>
                <a:lnTo>
                  <a:pt x="1961604" y="164851"/>
                </a:lnTo>
                <a:lnTo>
                  <a:pt x="1964264" y="166269"/>
                </a:lnTo>
                <a:lnTo>
                  <a:pt x="1966349" y="167963"/>
                </a:lnTo>
                <a:lnTo>
                  <a:pt x="2013015" y="198560"/>
                </a:lnTo>
                <a:lnTo>
                  <a:pt x="2068709" y="251106"/>
                </a:lnTo>
                <a:lnTo>
                  <a:pt x="2122169" y="294534"/>
                </a:lnTo>
                <a:lnTo>
                  <a:pt x="2148902" y="326773"/>
                </a:lnTo>
                <a:lnTo>
                  <a:pt x="2168092" y="344876"/>
                </a:lnTo>
                <a:lnTo>
                  <a:pt x="2191745" y="378435"/>
                </a:lnTo>
                <a:lnTo>
                  <a:pt x="2254226" y="453786"/>
                </a:lnTo>
                <a:lnTo>
                  <a:pt x="2283928" y="509231"/>
                </a:lnTo>
                <a:lnTo>
                  <a:pt x="2287274" y="513978"/>
                </a:lnTo>
                <a:lnTo>
                  <a:pt x="2291150" y="522713"/>
                </a:lnTo>
                <a:lnTo>
                  <a:pt x="2354906" y="641725"/>
                </a:lnTo>
                <a:lnTo>
                  <a:pt x="3519739" y="3464832"/>
                </a:lnTo>
                <a:lnTo>
                  <a:pt x="3543292" y="3543509"/>
                </a:lnTo>
                <a:lnTo>
                  <a:pt x="3559307" y="3585418"/>
                </a:lnTo>
                <a:lnTo>
                  <a:pt x="3563885" y="3612309"/>
                </a:lnTo>
                <a:lnTo>
                  <a:pt x="3580881" y="3669085"/>
                </a:lnTo>
                <a:lnTo>
                  <a:pt x="3589203" y="3760935"/>
                </a:lnTo>
                <a:lnTo>
                  <a:pt x="3594043" y="3789362"/>
                </a:lnTo>
                <a:lnTo>
                  <a:pt x="3593455" y="3807880"/>
                </a:lnTo>
                <a:lnTo>
                  <a:pt x="3599544" y="3875121"/>
                </a:lnTo>
                <a:lnTo>
                  <a:pt x="3587802" y="3985535"/>
                </a:lnTo>
                <a:lnTo>
                  <a:pt x="3587266" y="4002463"/>
                </a:lnTo>
                <a:lnTo>
                  <a:pt x="3584975" y="4012117"/>
                </a:lnTo>
                <a:lnTo>
                  <a:pt x="3578030" y="4077419"/>
                </a:lnTo>
                <a:lnTo>
                  <a:pt x="3540877" y="4198159"/>
                </a:lnTo>
                <a:lnTo>
                  <a:pt x="3538087" y="4209921"/>
                </a:lnTo>
                <a:lnTo>
                  <a:pt x="3535605" y="4215289"/>
                </a:lnTo>
                <a:lnTo>
                  <a:pt x="3518634" y="4270442"/>
                </a:lnTo>
                <a:lnTo>
                  <a:pt x="3453922" y="4391876"/>
                </a:lnTo>
                <a:lnTo>
                  <a:pt x="3451235" y="4397688"/>
                </a:lnTo>
                <a:lnTo>
                  <a:pt x="3449713" y="4399778"/>
                </a:lnTo>
                <a:lnTo>
                  <a:pt x="3423654" y="4448673"/>
                </a:lnTo>
                <a:cubicBezTo>
                  <a:pt x="3386318" y="4505005"/>
                  <a:pt x="3343436" y="4557948"/>
                  <a:pt x="3295388" y="4606580"/>
                </a:cubicBezTo>
                <a:lnTo>
                  <a:pt x="3185781" y="4697469"/>
                </a:lnTo>
                <a:lnTo>
                  <a:pt x="3183503" y="4699589"/>
                </a:lnTo>
                <a:lnTo>
                  <a:pt x="3182393" y="4700279"/>
                </a:lnTo>
                <a:lnTo>
                  <a:pt x="3136137" y="4738637"/>
                </a:lnTo>
                <a:lnTo>
                  <a:pt x="3072450" y="4772753"/>
                </a:lnTo>
                <a:close/>
              </a:path>
            </a:pathLst>
          </a:custGeom>
          <a:gradFill>
            <a:gsLst>
              <a:gs pos="0">
                <a:srgbClr val="536FFB"/>
              </a:gs>
              <a:gs pos="100000">
                <a:srgbClr val="D190D8">
                  <a:alpha val="68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Управляющая кнопка: настраиваемая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AAEEDB-5B07-0C43-A803-8814EA0AE9A4}"/>
              </a:ext>
            </a:extLst>
          </p:cNvPr>
          <p:cNvSpPr/>
          <p:nvPr/>
        </p:nvSpPr>
        <p:spPr>
          <a:xfrm>
            <a:off x="445447" y="594046"/>
            <a:ext cx="5062657" cy="5067202"/>
          </a:xfrm>
          <a:prstGeom prst="actionButtonBlank">
            <a:avLst/>
          </a:prstGeom>
          <a:solidFill>
            <a:srgbClr val="F7F4F9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None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74 781,0</a:t>
            </a:r>
            <a:endParaRPr lang="ru-RU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4E90C08-ABDB-2E44-B009-75FDA1362874}"/>
              </a:ext>
            </a:extLst>
          </p:cNvPr>
          <p:cNvSpPr/>
          <p:nvPr/>
        </p:nvSpPr>
        <p:spPr>
          <a:xfrm>
            <a:off x="5537864" y="583327"/>
            <a:ext cx="440743" cy="3912005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63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208486"/>
              </p:ext>
            </p:extLst>
          </p:nvPr>
        </p:nvGraphicFramePr>
        <p:xfrm>
          <a:off x="483800" y="764704"/>
          <a:ext cx="4952295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5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76166" y="583327"/>
            <a:ext cx="3165393" cy="22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 территории  муниципального  района осуществляют деятельность:</a:t>
            </a:r>
          </a:p>
          <a:p>
            <a:pPr>
              <a:lnSpc>
                <a:spcPct val="50000"/>
              </a:lnSpc>
            </a:pPr>
            <a:endParaRPr lang="ru-RU" sz="1200" b="1" dirty="0">
              <a:solidFill>
                <a:srgbClr val="8E3432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МКУК «Советский дом народного творчества », включающий 17 филиалов</a:t>
            </a:r>
          </a:p>
          <a:p>
            <a:pPr>
              <a:lnSpc>
                <a:spcPct val="70000"/>
              </a:lnSpc>
              <a:buFont typeface="Wingdings" pitchFamily="2" charset="2"/>
              <a:buChar char="ü"/>
            </a:pPr>
            <a:endParaRPr lang="ru-RU" sz="1400" dirty="0">
              <a:latin typeface="Times New Roman" panose="02020603050405020304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МКУК </a:t>
            </a:r>
            <a:r>
              <a:rPr lang="ru-RU" sz="1400" dirty="0" err="1"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Межпоселенческая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библиотека», включающая 21 библиотеку</a:t>
            </a:r>
          </a:p>
          <a:p>
            <a:pPr>
              <a:lnSpc>
                <a:spcPct val="70000"/>
              </a:lnSpc>
              <a:buFont typeface="Wingdings" pitchFamily="2" charset="2"/>
              <a:buChar char="ü"/>
            </a:pPr>
            <a:endParaRPr lang="ru-RU" sz="1400" dirty="0">
              <a:latin typeface="Times New Roman" panose="02020603050405020304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Управление культуры.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483801" y="1178963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276255" y="1178962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367536" y="1235347"/>
            <a:ext cx="130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69 619</a:t>
            </a:r>
            <a:endParaRPr lang="ru-RU" sz="1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6" name="Овал 15"/>
          <p:cNvSpPr/>
          <p:nvPr/>
        </p:nvSpPr>
        <p:spPr>
          <a:xfrm>
            <a:off x="4081323" y="1199666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32465" y="1256051"/>
            <a:ext cx="130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70 565</a:t>
            </a:r>
            <a:endParaRPr lang="ru-RU" sz="1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438" y="2063160"/>
            <a:ext cx="5062657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Учреждения культуры муниципального района  оказывают населению услуги по организации библиотечного обслуживания, сохранения и развития народной традиционной культуры, поддержки социально-культурной активности населения, его досуга и отдыха.</a:t>
            </a:r>
          </a:p>
          <a:p>
            <a:endParaRPr lang="ru-RU" sz="1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48484" y="102067"/>
            <a:ext cx="449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в сфере культуры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898" y="1241246"/>
            <a:ext cx="130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85 937</a:t>
            </a:r>
            <a:endParaRPr lang="ru-RU" sz="1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23" name="Picture 2" descr="C:\Users\NChernova\Desktop\variety-types-clothes-carnival-dancers_52683-33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11" y="4605392"/>
            <a:ext cx="3378142" cy="22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31619" r="8796" b="18169"/>
          <a:stretch/>
        </p:blipFill>
        <p:spPr>
          <a:xfrm>
            <a:off x="483800" y="4823935"/>
            <a:ext cx="4952295" cy="1893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8" b="7888"/>
          <a:stretch/>
        </p:blipFill>
        <p:spPr>
          <a:xfrm>
            <a:off x="464852" y="3406714"/>
            <a:ext cx="2670506" cy="1299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/>
          <a:stretch/>
        </p:blipFill>
        <p:spPr>
          <a:xfrm>
            <a:off x="3154763" y="3407229"/>
            <a:ext cx="2258488" cy="1282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6" b="9869"/>
          <a:stretch/>
        </p:blipFill>
        <p:spPr>
          <a:xfrm>
            <a:off x="6011686" y="3417031"/>
            <a:ext cx="2973838" cy="12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2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4EB11582-DBA2-AD4D-BE72-B65204B3ABB9}"/>
              </a:ext>
            </a:extLst>
          </p:cNvPr>
          <p:cNvSpPr/>
          <p:nvPr/>
        </p:nvSpPr>
        <p:spPr>
          <a:xfrm rot="3880174">
            <a:off x="-187333" y="-1157498"/>
            <a:ext cx="3599544" cy="4772753"/>
          </a:xfrm>
          <a:custGeom>
            <a:avLst/>
            <a:gdLst>
              <a:gd name="connsiteX0" fmla="*/ 0 w 3599544"/>
              <a:gd name="connsiteY0" fmla="*/ 3318416 h 4772753"/>
              <a:gd name="connsiteX1" fmla="*/ 1570765 w 3599544"/>
              <a:gd name="connsiteY1" fmla="*/ 0 h 4772753"/>
              <a:gd name="connsiteX2" fmla="*/ 1662613 w 3599544"/>
              <a:gd name="connsiteY2" fmla="*/ 21049 h 4772753"/>
              <a:gd name="connsiteX3" fmla="*/ 1878581 w 3599544"/>
              <a:gd name="connsiteY3" fmla="*/ 110416 h 4772753"/>
              <a:gd name="connsiteX4" fmla="*/ 1961604 w 3599544"/>
              <a:gd name="connsiteY4" fmla="*/ 164851 h 4772753"/>
              <a:gd name="connsiteX5" fmla="*/ 1964264 w 3599544"/>
              <a:gd name="connsiteY5" fmla="*/ 166269 h 4772753"/>
              <a:gd name="connsiteX6" fmla="*/ 1966349 w 3599544"/>
              <a:gd name="connsiteY6" fmla="*/ 167963 h 4772753"/>
              <a:gd name="connsiteX7" fmla="*/ 2013015 w 3599544"/>
              <a:gd name="connsiteY7" fmla="*/ 198560 h 4772753"/>
              <a:gd name="connsiteX8" fmla="*/ 2068709 w 3599544"/>
              <a:gd name="connsiteY8" fmla="*/ 251106 h 4772753"/>
              <a:gd name="connsiteX9" fmla="*/ 2122169 w 3599544"/>
              <a:gd name="connsiteY9" fmla="*/ 294534 h 4772753"/>
              <a:gd name="connsiteX10" fmla="*/ 2148902 w 3599544"/>
              <a:gd name="connsiteY10" fmla="*/ 326773 h 4772753"/>
              <a:gd name="connsiteX11" fmla="*/ 2168092 w 3599544"/>
              <a:gd name="connsiteY11" fmla="*/ 344876 h 4772753"/>
              <a:gd name="connsiteX12" fmla="*/ 2191745 w 3599544"/>
              <a:gd name="connsiteY12" fmla="*/ 378435 h 4772753"/>
              <a:gd name="connsiteX13" fmla="*/ 2254226 w 3599544"/>
              <a:gd name="connsiteY13" fmla="*/ 453786 h 4772753"/>
              <a:gd name="connsiteX14" fmla="*/ 2283928 w 3599544"/>
              <a:gd name="connsiteY14" fmla="*/ 509231 h 4772753"/>
              <a:gd name="connsiteX15" fmla="*/ 2287274 w 3599544"/>
              <a:gd name="connsiteY15" fmla="*/ 513978 h 4772753"/>
              <a:gd name="connsiteX16" fmla="*/ 2291150 w 3599544"/>
              <a:gd name="connsiteY16" fmla="*/ 522713 h 4772753"/>
              <a:gd name="connsiteX17" fmla="*/ 2354906 w 3599544"/>
              <a:gd name="connsiteY17" fmla="*/ 641725 h 4772753"/>
              <a:gd name="connsiteX18" fmla="*/ 3519739 w 3599544"/>
              <a:gd name="connsiteY18" fmla="*/ 3464832 h 4772753"/>
              <a:gd name="connsiteX19" fmla="*/ 3543292 w 3599544"/>
              <a:gd name="connsiteY19" fmla="*/ 3543509 h 4772753"/>
              <a:gd name="connsiteX20" fmla="*/ 3559307 w 3599544"/>
              <a:gd name="connsiteY20" fmla="*/ 3585418 h 4772753"/>
              <a:gd name="connsiteX21" fmla="*/ 3563885 w 3599544"/>
              <a:gd name="connsiteY21" fmla="*/ 3612309 h 4772753"/>
              <a:gd name="connsiteX22" fmla="*/ 3580881 w 3599544"/>
              <a:gd name="connsiteY22" fmla="*/ 3669085 h 4772753"/>
              <a:gd name="connsiteX23" fmla="*/ 3589203 w 3599544"/>
              <a:gd name="connsiteY23" fmla="*/ 3760935 h 4772753"/>
              <a:gd name="connsiteX24" fmla="*/ 3594043 w 3599544"/>
              <a:gd name="connsiteY24" fmla="*/ 3789362 h 4772753"/>
              <a:gd name="connsiteX25" fmla="*/ 3593455 w 3599544"/>
              <a:gd name="connsiteY25" fmla="*/ 3807880 h 4772753"/>
              <a:gd name="connsiteX26" fmla="*/ 3599544 w 3599544"/>
              <a:gd name="connsiteY26" fmla="*/ 3875121 h 4772753"/>
              <a:gd name="connsiteX27" fmla="*/ 3587802 w 3599544"/>
              <a:gd name="connsiteY27" fmla="*/ 3985535 h 4772753"/>
              <a:gd name="connsiteX28" fmla="*/ 3587266 w 3599544"/>
              <a:gd name="connsiteY28" fmla="*/ 4002463 h 4772753"/>
              <a:gd name="connsiteX29" fmla="*/ 3584975 w 3599544"/>
              <a:gd name="connsiteY29" fmla="*/ 4012117 h 4772753"/>
              <a:gd name="connsiteX30" fmla="*/ 3578030 w 3599544"/>
              <a:gd name="connsiteY30" fmla="*/ 4077419 h 4772753"/>
              <a:gd name="connsiteX31" fmla="*/ 3540877 w 3599544"/>
              <a:gd name="connsiteY31" fmla="*/ 4198159 h 4772753"/>
              <a:gd name="connsiteX32" fmla="*/ 3538087 w 3599544"/>
              <a:gd name="connsiteY32" fmla="*/ 4209921 h 4772753"/>
              <a:gd name="connsiteX33" fmla="*/ 3535605 w 3599544"/>
              <a:gd name="connsiteY33" fmla="*/ 4215289 h 4772753"/>
              <a:gd name="connsiteX34" fmla="*/ 3518634 w 3599544"/>
              <a:gd name="connsiteY34" fmla="*/ 4270442 h 4772753"/>
              <a:gd name="connsiteX35" fmla="*/ 3453922 w 3599544"/>
              <a:gd name="connsiteY35" fmla="*/ 4391876 h 4772753"/>
              <a:gd name="connsiteX36" fmla="*/ 3451235 w 3599544"/>
              <a:gd name="connsiteY36" fmla="*/ 4397688 h 4772753"/>
              <a:gd name="connsiteX37" fmla="*/ 3449713 w 3599544"/>
              <a:gd name="connsiteY37" fmla="*/ 4399778 h 4772753"/>
              <a:gd name="connsiteX38" fmla="*/ 3423654 w 3599544"/>
              <a:gd name="connsiteY38" fmla="*/ 4448673 h 4772753"/>
              <a:gd name="connsiteX39" fmla="*/ 3295388 w 3599544"/>
              <a:gd name="connsiteY39" fmla="*/ 4606580 h 4772753"/>
              <a:gd name="connsiteX40" fmla="*/ 3185781 w 3599544"/>
              <a:gd name="connsiteY40" fmla="*/ 4697469 h 4772753"/>
              <a:gd name="connsiteX41" fmla="*/ 3183503 w 3599544"/>
              <a:gd name="connsiteY41" fmla="*/ 4699589 h 4772753"/>
              <a:gd name="connsiteX42" fmla="*/ 3182393 w 3599544"/>
              <a:gd name="connsiteY42" fmla="*/ 4700279 h 4772753"/>
              <a:gd name="connsiteX43" fmla="*/ 3136137 w 3599544"/>
              <a:gd name="connsiteY43" fmla="*/ 4738637 h 4772753"/>
              <a:gd name="connsiteX44" fmla="*/ 3072450 w 3599544"/>
              <a:gd name="connsiteY44" fmla="*/ 4772753 h 477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9544" h="4772753">
                <a:moveTo>
                  <a:pt x="0" y="3318416"/>
                </a:moveTo>
                <a:lnTo>
                  <a:pt x="1570765" y="0"/>
                </a:lnTo>
                <a:lnTo>
                  <a:pt x="1662613" y="21049"/>
                </a:lnTo>
                <a:cubicBezTo>
                  <a:pt x="1736682" y="42369"/>
                  <a:pt x="1809141" y="72097"/>
                  <a:pt x="1878581" y="110416"/>
                </a:cubicBezTo>
                <a:lnTo>
                  <a:pt x="1961604" y="164851"/>
                </a:lnTo>
                <a:lnTo>
                  <a:pt x="1964264" y="166269"/>
                </a:lnTo>
                <a:lnTo>
                  <a:pt x="1966349" y="167963"/>
                </a:lnTo>
                <a:lnTo>
                  <a:pt x="2013015" y="198560"/>
                </a:lnTo>
                <a:lnTo>
                  <a:pt x="2068709" y="251106"/>
                </a:lnTo>
                <a:lnTo>
                  <a:pt x="2122169" y="294534"/>
                </a:lnTo>
                <a:lnTo>
                  <a:pt x="2148902" y="326773"/>
                </a:lnTo>
                <a:lnTo>
                  <a:pt x="2168092" y="344876"/>
                </a:lnTo>
                <a:lnTo>
                  <a:pt x="2191745" y="378435"/>
                </a:lnTo>
                <a:lnTo>
                  <a:pt x="2254226" y="453786"/>
                </a:lnTo>
                <a:lnTo>
                  <a:pt x="2283928" y="509231"/>
                </a:lnTo>
                <a:lnTo>
                  <a:pt x="2287274" y="513978"/>
                </a:lnTo>
                <a:lnTo>
                  <a:pt x="2291150" y="522713"/>
                </a:lnTo>
                <a:lnTo>
                  <a:pt x="2354906" y="641725"/>
                </a:lnTo>
                <a:lnTo>
                  <a:pt x="3519739" y="3464832"/>
                </a:lnTo>
                <a:lnTo>
                  <a:pt x="3543292" y="3543509"/>
                </a:lnTo>
                <a:lnTo>
                  <a:pt x="3559307" y="3585418"/>
                </a:lnTo>
                <a:lnTo>
                  <a:pt x="3563885" y="3612309"/>
                </a:lnTo>
                <a:lnTo>
                  <a:pt x="3580881" y="3669085"/>
                </a:lnTo>
                <a:lnTo>
                  <a:pt x="3589203" y="3760935"/>
                </a:lnTo>
                <a:lnTo>
                  <a:pt x="3594043" y="3789362"/>
                </a:lnTo>
                <a:lnTo>
                  <a:pt x="3593455" y="3807880"/>
                </a:lnTo>
                <a:lnTo>
                  <a:pt x="3599544" y="3875121"/>
                </a:lnTo>
                <a:lnTo>
                  <a:pt x="3587802" y="3985535"/>
                </a:lnTo>
                <a:lnTo>
                  <a:pt x="3587266" y="4002463"/>
                </a:lnTo>
                <a:lnTo>
                  <a:pt x="3584975" y="4012117"/>
                </a:lnTo>
                <a:lnTo>
                  <a:pt x="3578030" y="4077419"/>
                </a:lnTo>
                <a:lnTo>
                  <a:pt x="3540877" y="4198159"/>
                </a:lnTo>
                <a:lnTo>
                  <a:pt x="3538087" y="4209921"/>
                </a:lnTo>
                <a:lnTo>
                  <a:pt x="3535605" y="4215289"/>
                </a:lnTo>
                <a:lnTo>
                  <a:pt x="3518634" y="4270442"/>
                </a:lnTo>
                <a:lnTo>
                  <a:pt x="3453922" y="4391876"/>
                </a:lnTo>
                <a:lnTo>
                  <a:pt x="3451235" y="4397688"/>
                </a:lnTo>
                <a:lnTo>
                  <a:pt x="3449713" y="4399778"/>
                </a:lnTo>
                <a:lnTo>
                  <a:pt x="3423654" y="4448673"/>
                </a:lnTo>
                <a:cubicBezTo>
                  <a:pt x="3386318" y="4505005"/>
                  <a:pt x="3343436" y="4557948"/>
                  <a:pt x="3295388" y="4606580"/>
                </a:cubicBezTo>
                <a:lnTo>
                  <a:pt x="3185781" y="4697469"/>
                </a:lnTo>
                <a:lnTo>
                  <a:pt x="3183503" y="4699589"/>
                </a:lnTo>
                <a:lnTo>
                  <a:pt x="3182393" y="4700279"/>
                </a:lnTo>
                <a:lnTo>
                  <a:pt x="3136137" y="4738637"/>
                </a:lnTo>
                <a:lnTo>
                  <a:pt x="3072450" y="4772753"/>
                </a:lnTo>
                <a:close/>
              </a:path>
            </a:pathLst>
          </a:custGeom>
          <a:gradFill>
            <a:gsLst>
              <a:gs pos="0">
                <a:srgbClr val="536FFB"/>
              </a:gs>
              <a:gs pos="100000">
                <a:srgbClr val="D190D8">
                  <a:alpha val="68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Управляющая кнопка: настраиваемая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AAEEDB-5B07-0C43-A803-8814EA0AE9A4}"/>
              </a:ext>
            </a:extLst>
          </p:cNvPr>
          <p:cNvSpPr/>
          <p:nvPr/>
        </p:nvSpPr>
        <p:spPr>
          <a:xfrm>
            <a:off x="483801" y="675406"/>
            <a:ext cx="5062657" cy="5067202"/>
          </a:xfrm>
          <a:prstGeom prst="actionButtonBlank">
            <a:avLst/>
          </a:prstGeom>
          <a:solidFill>
            <a:srgbClr val="F7F4F9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773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дорожного фонда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4E90C08-ABDB-2E44-B009-75FDA1362874}"/>
              </a:ext>
            </a:extLst>
          </p:cNvPr>
          <p:cNvSpPr/>
          <p:nvPr/>
        </p:nvSpPr>
        <p:spPr>
          <a:xfrm>
            <a:off x="5537864" y="583327"/>
            <a:ext cx="440743" cy="3912005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63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01918"/>
              </p:ext>
            </p:extLst>
          </p:nvPr>
        </p:nvGraphicFramePr>
        <p:xfrm>
          <a:off x="551029" y="1285845"/>
          <a:ext cx="4952295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5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Овал 11"/>
          <p:cNvSpPr/>
          <p:nvPr/>
        </p:nvSpPr>
        <p:spPr>
          <a:xfrm>
            <a:off x="567163" y="1594865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94922" y="1675537"/>
            <a:ext cx="14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133 786 тыс. руб.   </a:t>
            </a:r>
          </a:p>
        </p:txBody>
      </p:sp>
      <p:sp>
        <p:nvSpPr>
          <p:cNvPr id="14" name="Овал 13"/>
          <p:cNvSpPr/>
          <p:nvPr/>
        </p:nvSpPr>
        <p:spPr>
          <a:xfrm>
            <a:off x="2359617" y="1594864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67130" y="1651250"/>
            <a:ext cx="130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71 144 тыс. руб.</a:t>
            </a:r>
          </a:p>
        </p:txBody>
      </p:sp>
      <p:sp>
        <p:nvSpPr>
          <p:cNvPr id="16" name="Овал 15"/>
          <p:cNvSpPr/>
          <p:nvPr/>
        </p:nvSpPr>
        <p:spPr>
          <a:xfrm>
            <a:off x="4164685" y="1615568"/>
            <a:ext cx="667560" cy="635991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367330" y="1675537"/>
            <a:ext cx="130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13 975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7162" y="703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Объем бюджетных ассигнований муниципального дорожного фонда муниципального образования «Советский муниципальный  район»  предусмотрен: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162" y="2345383"/>
            <a:ext cx="4585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Средства из областного бюджета на 2025 год составят – 119 910 тыс. руб., на 2026 год -57 170 тыс. руб.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4253" y="289013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Средства дорожного фонда будут направлены на строительство, реконструкцию, капитальный ремонт, ремонт и содержание автомобильных дорог общего пользования.  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846" y="675407"/>
            <a:ext cx="2974650" cy="1983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846" y="2753643"/>
            <a:ext cx="2974650" cy="19831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b="2078"/>
          <a:stretch/>
        </p:blipFill>
        <p:spPr>
          <a:xfrm>
            <a:off x="6061846" y="4831879"/>
            <a:ext cx="2974650" cy="19032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8FE969-1A69-CC90-549B-445AB921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839626"/>
            <a:ext cx="1892675" cy="25529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30AB8E-585E-F6ED-F1C5-3D45EFABD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674" y="3839626"/>
            <a:ext cx="1917081" cy="25529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56AB752-00D8-9BB2-22D8-C07DC2C45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322" y="3834798"/>
            <a:ext cx="1900434" cy="25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5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NChernova\Desktop\115913bb100524589.5f0af1b919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64" y="3940458"/>
            <a:ext cx="4957720" cy="29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10434"/>
            <a:ext cx="89289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муниципального образования «Советский муниципальный район» в 2025 году в реализации проекта  «Народный бюджет»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764704"/>
            <a:ext cx="8928992" cy="3277820"/>
          </a:xfrm>
          <a:prstGeom prst="rect">
            <a:avLst/>
          </a:prstGeom>
          <a:solidFill>
            <a:srgbClr val="C6D9F1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С 2020 года на территории муниципального района «Советский район»  действует новый проект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«Народный бюджет»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это проект, в котором население участвует в распределении части средств местного бюджета на конкурсной основе, на принципах софинансирования. То есть на реализацию проекта идут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не только бюджетные средства, но и средства самих граждан.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Проекты гражданского участия направлены на вовлечение граждан в решение вопросов местного значения.</a:t>
            </a:r>
          </a:p>
          <a:p>
            <a:pPr algn="just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       В 2025 году в рамках данного проекта  будут проведены:</a:t>
            </a:r>
          </a:p>
          <a:p>
            <a:pPr algn="just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расходы на благоустройство МКОУ  «Советская средняя общеобразовательная школа №2 имени Героя Советского Союза Ивана Дмитриевича Занина» и капитальный ремонт теплосети МКОУ  «Советская средняя общеобразовательная школа №2 имени Героя Советского Союза Ивана Дмитриевича Занина».</a:t>
            </a:r>
          </a:p>
          <a:p>
            <a:pPr algn="just"/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На указанные цели планируется  направить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средства местного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 объеме 5259,570 тыс. рублей. Доля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областного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прогнозируется в объеме  - 4800,0 тыс. рублей;</a:t>
            </a:r>
          </a:p>
          <a:p>
            <a:pPr algn="just"/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- капитальный ремонт здания (замена кровли) муниципального бюджетного учреждения дополнительного образования «Дом пионеров и школьников».</a:t>
            </a:r>
          </a:p>
          <a:p>
            <a:pPr algn="just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    На указанные цели планируется направить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средства местного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 объеме 1108,076 тыс. рублей. Доля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областного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прогнозируется в объеме  - 1662,114 тыс. рублей;</a:t>
            </a:r>
          </a:p>
          <a:p>
            <a:pPr algn="just"/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- капитальный ремонт кровли здания </a:t>
            </a:r>
            <a:r>
              <a:rPr lang="ru-RU" sz="1050" b="1" i="1" dirty="0" err="1">
                <a:latin typeface="Times New Roman" pitchFamily="18" charset="0"/>
                <a:cs typeface="Times New Roman" pitchFamily="18" charset="0"/>
              </a:rPr>
              <a:t>Верхнерагозецкого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 Центрального сельского Дома культуры (филиал МКУК «Советский ДНТ») и капитальный ремонт кровли здания Васильевского сельского клуба (филиал МКУК «Советский ДНТ»).</a:t>
            </a:r>
          </a:p>
          <a:p>
            <a:pPr algn="just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   На указанные цели планируется направить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средства местного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 объеме 1385,916 тыс. рублей. Доля 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областного бюджета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прогнозируется в объеме  - 2078,874 тыс. рублей;</a:t>
            </a:r>
          </a:p>
          <a:p>
            <a:pPr marL="171450" indent="-171450" algn="just">
              <a:buFontTx/>
              <a:buChar char="-"/>
            </a:pP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114553"/>
            <a:ext cx="3744416" cy="24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0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Chernova\Desktop\depositphotos_329887634-stock-illustration-woman-reading-a-newspaper-sit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7541"/>
            <a:ext cx="2016224" cy="22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107504" y="1"/>
            <a:ext cx="4320480" cy="6477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определения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/>
        </p:nvSpPr>
        <p:spPr>
          <a:xfrm>
            <a:off x="-4805" y="647729"/>
            <a:ext cx="3764950" cy="15973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Представляет собой главный финансовый документ страны (региона, муниципалитета, поселения), утверждаемый органом законодательной власти соответствующего уровня управления</a:t>
            </a:r>
          </a:p>
          <a:p>
            <a:pPr marL="0" indent="0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3"/>
          <p:cNvSpPr>
            <a:spLocks noGrp="1"/>
          </p:cNvSpPr>
          <p:nvPr/>
        </p:nvSpPr>
        <p:spPr>
          <a:xfrm>
            <a:off x="5508104" y="647729"/>
            <a:ext cx="3812230" cy="1947581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pPr marL="0" indent="0">
              <a:buNone/>
            </a:pP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в целях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на решение вопросов местного значения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4805" y="2245122"/>
            <a:ext cx="49072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его расходами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принципов бюджетной системы Российской Федерации, означающий, что объем предусмотренных бюджетом расходов должен соответствовать суммарному объему доходов бюджета и поступлений источников финансирования его дефицита, уменьшенных на суммы выплат из бюджета, связанных с источниками финансирования дефицита бюджета и изменением остатков на счетах по учету средств бюджетов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привлекаемые в бюджет для покрытия дефицита</a:t>
            </a: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04653" y="2522120"/>
            <a:ext cx="4355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в целях обеспечения исполнения отдельных государственных полномочий, переданных органам местного самоуправления</a:t>
            </a:r>
          </a:p>
          <a:p>
            <a:r>
              <a:rPr 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r>
              <a:rPr 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основанных на гражданской инициативе практик по решению социально-экономических задач при непосредственном участии граждан в определении и выборе объектов расходования бюджетных средств, а также последующем контроле за реализацией проектов</a:t>
            </a:r>
          </a:p>
          <a:p>
            <a:r>
              <a:rPr 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БЮДЖЕТ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мероприятий, направленных на обеспечение участия учащихся 9-11 классов образовательных учреждений системы общего образования Советского района Курской области в решении вопросов местного значения</a:t>
            </a:r>
          </a:p>
          <a:p>
            <a:r>
              <a:rPr lang="ru-RU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</a:p>
          <a:p>
            <a:r>
              <a:rPr lang="ru-RU" sz="1100" b="0" i="0" dirty="0">
                <a:solidFill>
                  <a:srgbClr val="1A1A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долговых обязательств муниципального образования. 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>
            <a:off x="4689138" y="2644656"/>
            <a:ext cx="121450" cy="4213344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6722470" y="-1790431"/>
            <a:ext cx="647727" cy="422859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1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AE5AFC2F-7678-1D47-9A59-A38009AC2C85}"/>
              </a:ext>
            </a:extLst>
          </p:cNvPr>
          <p:cNvSpPr/>
          <p:nvPr/>
        </p:nvSpPr>
        <p:spPr>
          <a:xfrm rot="18900000">
            <a:off x="4467801" y="1522051"/>
            <a:ext cx="5206357" cy="5206356"/>
          </a:xfrm>
          <a:custGeom>
            <a:avLst/>
            <a:gdLst>
              <a:gd name="connsiteX0" fmla="*/ 5162205 w 5427139"/>
              <a:gd name="connsiteY0" fmla="*/ 264934 h 5427139"/>
              <a:gd name="connsiteX1" fmla="*/ 5427139 w 5427139"/>
              <a:gd name="connsiteY1" fmla="*/ 904541 h 5427139"/>
              <a:gd name="connsiteX2" fmla="*/ 5427139 w 5427139"/>
              <a:gd name="connsiteY2" fmla="*/ 2869091 h 5427139"/>
              <a:gd name="connsiteX3" fmla="*/ 2869091 w 5427139"/>
              <a:gd name="connsiteY3" fmla="*/ 5427139 h 5427139"/>
              <a:gd name="connsiteX4" fmla="*/ 1739677 w 5427139"/>
              <a:gd name="connsiteY4" fmla="*/ 5427139 h 5427139"/>
              <a:gd name="connsiteX5" fmla="*/ 0 w 5427139"/>
              <a:gd name="connsiteY5" fmla="*/ 3687462 h 5427139"/>
              <a:gd name="connsiteX6" fmla="*/ 0 w 5427139"/>
              <a:gd name="connsiteY6" fmla="*/ 904541 h 5427139"/>
              <a:gd name="connsiteX7" fmla="*/ 904541 w 5427139"/>
              <a:gd name="connsiteY7" fmla="*/ 0 h 5427139"/>
              <a:gd name="connsiteX8" fmla="*/ 4522598 w 5427139"/>
              <a:gd name="connsiteY8" fmla="*/ 0 h 5427139"/>
              <a:gd name="connsiteX9" fmla="*/ 5162205 w 5427139"/>
              <a:gd name="connsiteY9" fmla="*/ 264934 h 542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7139" h="5427139">
                <a:moveTo>
                  <a:pt x="5162205" y="264934"/>
                </a:moveTo>
                <a:cubicBezTo>
                  <a:pt x="5325895" y="428624"/>
                  <a:pt x="5427139" y="654759"/>
                  <a:pt x="5427139" y="904541"/>
                </a:cubicBezTo>
                <a:lnTo>
                  <a:pt x="5427139" y="2869091"/>
                </a:lnTo>
                <a:lnTo>
                  <a:pt x="2869091" y="5427139"/>
                </a:lnTo>
                <a:lnTo>
                  <a:pt x="1739677" y="5427139"/>
                </a:lnTo>
                <a:lnTo>
                  <a:pt x="0" y="3687462"/>
                </a:lnTo>
                <a:lnTo>
                  <a:pt x="0" y="904541"/>
                </a:lnTo>
                <a:cubicBezTo>
                  <a:pt x="0" y="404977"/>
                  <a:pt x="404977" y="0"/>
                  <a:pt x="904541" y="0"/>
                </a:cubicBezTo>
                <a:lnTo>
                  <a:pt x="4522598" y="0"/>
                </a:lnTo>
                <a:cubicBezTo>
                  <a:pt x="4772380" y="0"/>
                  <a:pt x="4998515" y="101244"/>
                  <a:pt x="5162205" y="264934"/>
                </a:cubicBezTo>
                <a:close/>
              </a:path>
            </a:pathLst>
          </a:custGeom>
          <a:gradFill>
            <a:gsLst>
              <a:gs pos="0">
                <a:srgbClr val="3399FF"/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разработанный органами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A1F250-2F89-E83D-2CDA-2A8565BC6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b="9758"/>
          <a:stretch/>
        </p:blipFill>
        <p:spPr>
          <a:xfrm>
            <a:off x="4464165" y="1988840"/>
            <a:ext cx="4377218" cy="2745899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3131" y="1484784"/>
            <a:ext cx="4146069" cy="2302204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8855" y="1687641"/>
            <a:ext cx="402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 муниципального образования «Советский муниципальный район» является программно-ориентированным, то есть расходование средств осуществляется на основании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EC71E2-74B3-FB4C-9465-B8F1CD4D05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912" y="1831319"/>
            <a:ext cx="5745724" cy="3180547"/>
          </a:xfrm>
          <a:custGeom>
            <a:avLst/>
            <a:gdLst>
              <a:gd name="connsiteX0" fmla="*/ 866383 w 5629740"/>
              <a:gd name="connsiteY0" fmla="*/ 321066 h 3116344"/>
              <a:gd name="connsiteX1" fmla="*/ 866383 w 5629740"/>
              <a:gd name="connsiteY1" fmla="*/ 2656455 h 3116344"/>
              <a:gd name="connsiteX2" fmla="*/ 4763356 w 5629740"/>
              <a:gd name="connsiteY2" fmla="*/ 2656455 h 3116344"/>
              <a:gd name="connsiteX3" fmla="*/ 4763356 w 5629740"/>
              <a:gd name="connsiteY3" fmla="*/ 321066 h 3116344"/>
              <a:gd name="connsiteX4" fmla="*/ 0 w 5629740"/>
              <a:gd name="connsiteY4" fmla="*/ 0 h 3116344"/>
              <a:gd name="connsiteX5" fmla="*/ 5629740 w 5629740"/>
              <a:gd name="connsiteY5" fmla="*/ 0 h 3116344"/>
              <a:gd name="connsiteX6" fmla="*/ 5629740 w 5629740"/>
              <a:gd name="connsiteY6" fmla="*/ 3116344 h 3116344"/>
              <a:gd name="connsiteX7" fmla="*/ 0 w 5629740"/>
              <a:gd name="connsiteY7" fmla="*/ 3116344 h 311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9740" h="3116344">
                <a:moveTo>
                  <a:pt x="866383" y="321066"/>
                </a:moveTo>
                <a:lnTo>
                  <a:pt x="866383" y="2656455"/>
                </a:lnTo>
                <a:lnTo>
                  <a:pt x="4763356" y="2656455"/>
                </a:lnTo>
                <a:lnTo>
                  <a:pt x="4763356" y="321066"/>
                </a:lnTo>
                <a:close/>
                <a:moveTo>
                  <a:pt x="0" y="0"/>
                </a:moveTo>
                <a:lnTo>
                  <a:pt x="5629740" y="0"/>
                </a:lnTo>
                <a:lnTo>
                  <a:pt x="5629740" y="3116344"/>
                </a:lnTo>
                <a:lnTo>
                  <a:pt x="0" y="3116344"/>
                </a:lnTo>
                <a:close/>
              </a:path>
            </a:pathLst>
          </a:custGeom>
        </p:spPr>
      </p:pic>
      <p:sp>
        <p:nvSpPr>
          <p:cNvPr id="18" name="TextBox 17"/>
          <p:cNvSpPr txBox="1"/>
          <p:nvPr/>
        </p:nvSpPr>
        <p:spPr>
          <a:xfrm>
            <a:off x="251518" y="212947"/>
            <a:ext cx="8712970" cy="1107996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            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– документ стратегического планирования, содержащий комплекс планируемых мероприятий, взаимоувязанных 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43595" y="391509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Удельный вес расходов бюджета, которые будут осуществляться в рамках программ, на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2025 год  составляет 93,1%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от общего объема расходов.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821271"/>
            <a:ext cx="3924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Impact" pitchFamily="34" charset="0"/>
              </a:rPr>
              <a:t>16 утвержденных муниципальных программ </a:t>
            </a:r>
          </a:p>
        </p:txBody>
      </p:sp>
      <p:sp>
        <p:nvSpPr>
          <p:cNvPr id="13" name="Овал 12"/>
          <p:cNvSpPr/>
          <p:nvPr/>
        </p:nvSpPr>
        <p:spPr>
          <a:xfrm>
            <a:off x="72399" y="4902393"/>
            <a:ext cx="4146069" cy="147893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94782" y="51384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программных расходов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94782" y="5730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670 134 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39528" y="5726675"/>
            <a:ext cx="110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2025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9371A-EC5E-6D1E-2379-109312AB9DF2}"/>
              </a:ext>
            </a:extLst>
          </p:cNvPr>
          <p:cNvSpPr txBox="1"/>
          <p:nvPr/>
        </p:nvSpPr>
        <p:spPr>
          <a:xfrm>
            <a:off x="4284236" y="5108378"/>
            <a:ext cx="4587270" cy="1754326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– это план действий и проектов,  разработанный органами местного самоуправления для решения конкретных задач и  потребностей в рамках муниципалитета.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определяет основные цели и намечает приоритетные направления развития муниципалитета, указывает на доступные ресурсы и способы финансирования предлагаемых проектов, учитывает мнение и потребности местных жителей. </a:t>
            </a:r>
          </a:p>
        </p:txBody>
      </p:sp>
    </p:spTree>
    <p:extLst>
      <p:ext uri="{BB962C8B-B14F-4D97-AF65-F5344CB8AC3E}">
        <p14:creationId xmlns:p14="http://schemas.microsoft.com/office/powerpoint/2010/main" val="303071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NChernova\Desktop\социальная-концепция-вектора-сети-и-сыгранности-12748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42" y="5505880"/>
            <a:ext cx="5191497" cy="12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5405" y="81549"/>
            <a:ext cx="669674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по муниципальным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программам на 2025 год ( тыс. руб.)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0596" y="1055292"/>
            <a:ext cx="9113404" cy="5231062"/>
            <a:chOff x="-33869" y="1019297"/>
            <a:chExt cx="9090200" cy="5231062"/>
          </a:xfrm>
          <a:effectLst/>
        </p:grpSpPr>
        <p:sp>
          <p:nvSpPr>
            <p:cNvPr id="6" name="Прямоугольник 69"/>
            <p:cNvSpPr>
              <a:spLocks noChangeArrowheads="1"/>
            </p:cNvSpPr>
            <p:nvPr/>
          </p:nvSpPr>
          <p:spPr bwMode="auto">
            <a:xfrm>
              <a:off x="357312" y="3723531"/>
              <a:ext cx="35718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sz="1200" dirty="0"/>
            </a:p>
          </p:txBody>
        </p:sp>
        <p:sp>
          <p:nvSpPr>
            <p:cNvPr id="7" name="AutoShape 91"/>
            <p:cNvSpPr>
              <a:spLocks noChangeArrowheads="1"/>
            </p:cNvSpPr>
            <p:nvPr/>
          </p:nvSpPr>
          <p:spPr bwMode="auto">
            <a:xfrm>
              <a:off x="-21954" y="1410211"/>
              <a:ext cx="4320480" cy="50405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2. </a:t>
              </a: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«Социальная поддержка граждан в </a:t>
              </a:r>
            </a:p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Советском районе Курской области» </a:t>
              </a: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28 803</a:t>
              </a:r>
            </a:p>
          </p:txBody>
        </p:sp>
        <p:sp>
          <p:nvSpPr>
            <p:cNvPr id="8" name="AutoShape 93"/>
            <p:cNvSpPr>
              <a:spLocks noChangeArrowheads="1"/>
            </p:cNvSpPr>
            <p:nvPr/>
          </p:nvSpPr>
          <p:spPr bwMode="auto">
            <a:xfrm>
              <a:off x="-21954" y="2287968"/>
              <a:ext cx="4320480" cy="71552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4. «Управление муниципальным имуществом и земельными ресурсами»  –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256</a:t>
              </a:r>
            </a:p>
          </p:txBody>
        </p:sp>
        <p:sp>
          <p:nvSpPr>
            <p:cNvPr id="9" name="AutoShape 97"/>
            <p:cNvSpPr>
              <a:spLocks noChangeArrowheads="1"/>
            </p:cNvSpPr>
            <p:nvPr/>
          </p:nvSpPr>
          <p:spPr bwMode="auto">
            <a:xfrm>
              <a:off x="-8547" y="1838892"/>
              <a:ext cx="4320480" cy="50405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«Развитие образования в Советском районе Курской области» –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392 734</a:t>
              </a:r>
            </a:p>
          </p:txBody>
        </p:sp>
        <p:sp>
          <p:nvSpPr>
            <p:cNvPr id="10" name="AutoShape 99"/>
            <p:cNvSpPr>
              <a:spLocks noChangeArrowheads="1"/>
            </p:cNvSpPr>
            <p:nvPr/>
          </p:nvSpPr>
          <p:spPr bwMode="auto">
            <a:xfrm>
              <a:off x="-9272" y="3626977"/>
              <a:ext cx="4307798" cy="50405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6. «Охрана окружающей среды в Советском районе Курской области» -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79</a:t>
              </a:r>
            </a:p>
          </p:txBody>
        </p:sp>
        <p:sp>
          <p:nvSpPr>
            <p:cNvPr id="11" name="AutoShape 100"/>
            <p:cNvSpPr>
              <a:spLocks noChangeArrowheads="1"/>
            </p:cNvSpPr>
            <p:nvPr/>
          </p:nvSpPr>
          <p:spPr bwMode="auto">
            <a:xfrm>
              <a:off x="-21625" y="2800545"/>
              <a:ext cx="4320480" cy="86409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5. «Развитие экономики Советского района Курской области» 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12" name="AutoShape 102"/>
            <p:cNvSpPr>
              <a:spLocks noChangeArrowheads="1"/>
            </p:cNvSpPr>
            <p:nvPr/>
          </p:nvSpPr>
          <p:spPr bwMode="auto">
            <a:xfrm>
              <a:off x="4623108" y="1019297"/>
              <a:ext cx="4392166" cy="64294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10. «Сохранение и развитие архивного дела в Советском районе Курской области»- 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924</a:t>
              </a:r>
            </a:p>
          </p:txBody>
        </p:sp>
        <p:sp>
          <p:nvSpPr>
            <p:cNvPr id="13" name="AutoShape 104"/>
            <p:cNvSpPr>
              <a:spLocks noChangeArrowheads="1"/>
            </p:cNvSpPr>
            <p:nvPr/>
          </p:nvSpPr>
          <p:spPr bwMode="auto">
            <a:xfrm>
              <a:off x="4611426" y="2328313"/>
              <a:ext cx="4392166" cy="43204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12. «Профилактика правонарушений в Советском районе Курской области»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- 663</a:t>
              </a:r>
            </a:p>
          </p:txBody>
        </p:sp>
        <p:sp>
          <p:nvSpPr>
            <p:cNvPr id="14" name="AutoShape 107"/>
            <p:cNvSpPr>
              <a:spLocks noChangeArrowheads="1"/>
            </p:cNvSpPr>
            <p:nvPr/>
          </p:nvSpPr>
          <p:spPr bwMode="auto">
            <a:xfrm>
              <a:off x="1974" y="4792358"/>
              <a:ext cx="4320480" cy="8640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8. «Повышение эффективности работы с молодежью, организация отдыха и оздоровления детей, молодежи, развитие физической культуры и спорта в Советском районе Курской области» –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2 938</a:t>
              </a:r>
            </a:p>
          </p:txBody>
        </p:sp>
        <p:sp>
          <p:nvSpPr>
            <p:cNvPr id="15" name="AutoShape 109"/>
            <p:cNvSpPr>
              <a:spLocks noChangeArrowheads="1"/>
            </p:cNvSpPr>
            <p:nvPr/>
          </p:nvSpPr>
          <p:spPr bwMode="auto">
            <a:xfrm>
              <a:off x="4611426" y="3435018"/>
              <a:ext cx="4407778" cy="58808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14. «Создание условий для эффективного и ответственного управления муниципальными финансами, муниципальным долгом и повышения устойчивости бюджетов Советского района Курской области» -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14 174</a:t>
              </a:r>
            </a:p>
          </p:txBody>
        </p:sp>
        <p:sp>
          <p:nvSpPr>
            <p:cNvPr id="16" name="AutoShape 113"/>
            <p:cNvSpPr>
              <a:spLocks noChangeArrowheads="1"/>
            </p:cNvSpPr>
            <p:nvPr/>
          </p:nvSpPr>
          <p:spPr bwMode="auto">
            <a:xfrm>
              <a:off x="4663843" y="4445975"/>
              <a:ext cx="4392488" cy="49778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ru-RU" sz="11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16. «Содействие занятости населения Советского района Курской области»– </a:t>
              </a:r>
              <a:r>
                <a:rPr lang="ru-RU" sz="11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621</a:t>
              </a:r>
            </a:p>
          </p:txBody>
        </p:sp>
        <p:sp>
          <p:nvSpPr>
            <p:cNvPr id="17" name="AutoShape 95"/>
            <p:cNvSpPr>
              <a:spLocks noChangeArrowheads="1"/>
            </p:cNvSpPr>
            <p:nvPr/>
          </p:nvSpPr>
          <p:spPr bwMode="auto">
            <a:xfrm>
              <a:off x="1884" y="4044219"/>
              <a:ext cx="4335982" cy="82626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7. «Обеспечение доступным и комфортным  жильем и коммунальными услугами граждан в Советском районе Курской области» 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1 731</a:t>
              </a:r>
            </a:p>
          </p:txBody>
        </p:sp>
        <p:sp>
          <p:nvSpPr>
            <p:cNvPr id="18" name="AutoShape 90"/>
            <p:cNvSpPr>
              <a:spLocks noChangeArrowheads="1"/>
            </p:cNvSpPr>
            <p:nvPr/>
          </p:nvSpPr>
          <p:spPr bwMode="auto">
            <a:xfrm>
              <a:off x="1974" y="1083946"/>
              <a:ext cx="4320480" cy="34898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«Развитие культуры в Советском районе Курской области»– 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85 937</a:t>
              </a:r>
              <a:endPara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92"/>
            <p:cNvSpPr>
              <a:spLocks noChangeArrowheads="1"/>
            </p:cNvSpPr>
            <p:nvPr/>
          </p:nvSpPr>
          <p:spPr bwMode="auto">
            <a:xfrm>
              <a:off x="-33869" y="5557663"/>
              <a:ext cx="4392166" cy="69269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2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9. «Развитие муниципальной службы в Советском районе Курской области»- </a:t>
              </a:r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796</a:t>
              </a:r>
              <a:endPara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96"/>
            <p:cNvSpPr>
              <a:spLocks noChangeArrowheads="1"/>
            </p:cNvSpPr>
            <p:nvPr/>
          </p:nvSpPr>
          <p:spPr bwMode="auto">
            <a:xfrm>
              <a:off x="4607633" y="1520787"/>
              <a:ext cx="4392166" cy="86409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11. «Развитие транспортной системы, обеспечение перевозки пассажиров в Советском районе Курской области и безопасности  дорожного движения» 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137 166</a:t>
              </a:r>
            </a:p>
          </p:txBody>
        </p:sp>
        <p:sp>
          <p:nvSpPr>
            <p:cNvPr id="21" name="AutoShape 105"/>
            <p:cNvSpPr>
              <a:spLocks noChangeArrowheads="1"/>
            </p:cNvSpPr>
            <p:nvPr/>
          </p:nvSpPr>
          <p:spPr bwMode="auto">
            <a:xfrm>
              <a:off x="4607496" y="2730199"/>
              <a:ext cx="4392303" cy="67573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13. «Защита населения и территории Советского района Курской области от чрезвычайных ситуаций, обеспечение пожарной безопасности и безопасности людей на водных объектах»  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3 282</a:t>
              </a:r>
            </a:p>
          </p:txBody>
        </p:sp>
        <p:sp>
          <p:nvSpPr>
            <p:cNvPr id="22" name="AutoShape 108"/>
            <p:cNvSpPr>
              <a:spLocks noChangeArrowheads="1"/>
            </p:cNvSpPr>
            <p:nvPr/>
          </p:nvSpPr>
          <p:spPr bwMode="auto">
            <a:xfrm>
              <a:off x="4651193" y="4088887"/>
              <a:ext cx="4392166" cy="36376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ru-RU" sz="1100" b="1" dirty="0">
                  <a:solidFill>
                    <a:srgbClr val="8E343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16. «Противодействие экстремизму и терроризму в Советском районе Курской области»- </a:t>
              </a:r>
              <a:r>
                <a:rPr lang="ru-RU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15,0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3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AACD45EE-4FBD-06B5-3721-F1ADBD2AE1C5}"/>
              </a:ext>
            </a:extLst>
          </p:cNvPr>
          <p:cNvSpPr/>
          <p:nvPr/>
        </p:nvSpPr>
        <p:spPr>
          <a:xfrm>
            <a:off x="5800374" y="2046181"/>
            <a:ext cx="3312369" cy="119134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2DFB644-8A83-4BA9-B60B-096587DA6841}"/>
              </a:ext>
            </a:extLst>
          </p:cNvPr>
          <p:cNvSpPr/>
          <p:nvPr/>
        </p:nvSpPr>
        <p:spPr>
          <a:xfrm>
            <a:off x="2957826" y="2056285"/>
            <a:ext cx="2788311" cy="116400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CF6039D-767D-821E-982A-4378C7852691}"/>
              </a:ext>
            </a:extLst>
          </p:cNvPr>
          <p:cNvSpPr/>
          <p:nvPr/>
        </p:nvSpPr>
        <p:spPr>
          <a:xfrm>
            <a:off x="31257" y="2056285"/>
            <a:ext cx="2788311" cy="113969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24482-FA12-11BF-FADE-92CFFD58A659}"/>
              </a:ext>
            </a:extLst>
          </p:cNvPr>
          <p:cNvSpPr txBox="1"/>
          <p:nvPr/>
        </p:nvSpPr>
        <p:spPr>
          <a:xfrm>
            <a:off x="251518" y="212947"/>
            <a:ext cx="799289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Советском районе Курской области»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F7C1E-D770-1D16-B194-202A0BA3F860}"/>
              </a:ext>
            </a:extLst>
          </p:cNvPr>
          <p:cNvSpPr txBox="1"/>
          <p:nvPr/>
        </p:nvSpPr>
        <p:spPr>
          <a:xfrm>
            <a:off x="611560" y="980728"/>
            <a:ext cx="7920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Администрации Советского района Курской области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развития личности и государственного единства российского общества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F8F41-C4EC-074B-4BC3-8A6133C76C0F}"/>
              </a:ext>
            </a:extLst>
          </p:cNvPr>
          <p:cNvSpPr txBox="1"/>
          <p:nvPr/>
        </p:nvSpPr>
        <p:spPr>
          <a:xfrm>
            <a:off x="3061083" y="2129089"/>
            <a:ext cx="259228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«Искусство» муниципальной программы Советского района Курской области «Развитие культуры в Советском районе Курской области»</a:t>
            </a:r>
          </a:p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рублей):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521D0-C5A1-7524-4574-8BE67210854D}"/>
              </a:ext>
            </a:extLst>
          </p:cNvPr>
          <p:cNvSpPr txBox="1"/>
          <p:nvPr/>
        </p:nvSpPr>
        <p:spPr>
          <a:xfrm>
            <a:off x="16002" y="2209881"/>
            <a:ext cx="277230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«Наследие»  муниципальной программы Советского района Курской области «Развитие культуры в Советском районе Курской области» (тыс. рублей):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B78EEB-6645-292E-9ADE-6156E42D0A3D}"/>
              </a:ext>
            </a:extLst>
          </p:cNvPr>
          <p:cNvSpPr txBox="1"/>
          <p:nvPr/>
        </p:nvSpPr>
        <p:spPr>
          <a:xfrm>
            <a:off x="5849394" y="2233043"/>
            <a:ext cx="33123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«Управление муниципальной программой и обеспечение условий реализации» муниципальной программы Советского района Курской области «Развитие культуры в Советском районе Курской области» (тыс. рублей):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85DEE345-83CF-E19A-E92E-1D205E462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987674"/>
              </p:ext>
            </p:extLst>
          </p:nvPr>
        </p:nvGraphicFramePr>
        <p:xfrm>
          <a:off x="107504" y="3187152"/>
          <a:ext cx="230652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9D523F5-C821-502F-5B65-7ED6AC38B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393213"/>
              </p:ext>
            </p:extLst>
          </p:nvPr>
        </p:nvGraphicFramePr>
        <p:xfrm>
          <a:off x="3064337" y="3187151"/>
          <a:ext cx="230652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75C5B78-67EB-5640-F056-DD5D29A41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202865"/>
              </p:ext>
            </p:extLst>
          </p:nvPr>
        </p:nvGraphicFramePr>
        <p:xfrm>
          <a:off x="6084168" y="3220290"/>
          <a:ext cx="230652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CD8ED0-E623-B056-7F43-B11CCD6DD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7714" y="4845607"/>
            <a:ext cx="2788311" cy="18427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AE5E53-8198-E29F-4942-263E9AA995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31072" r="23317" b="5830"/>
          <a:stretch/>
        </p:blipFill>
        <p:spPr>
          <a:xfrm>
            <a:off x="290814" y="4861775"/>
            <a:ext cx="2896900" cy="18265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762EEF-068C-9869-A579-11CDA4B83A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4"/>
          <a:stretch/>
        </p:blipFill>
        <p:spPr>
          <a:xfrm>
            <a:off x="5956287" y="4845607"/>
            <a:ext cx="3059386" cy="18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D4FBBC14-12F6-4F64-7475-ADCAA973F213}"/>
              </a:ext>
            </a:extLst>
          </p:cNvPr>
          <p:cNvSpPr/>
          <p:nvPr/>
        </p:nvSpPr>
        <p:spPr>
          <a:xfrm>
            <a:off x="6034149" y="2002997"/>
            <a:ext cx="3064832" cy="140949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0E72F96-79E4-DD1C-CE1A-AA02EA715134}"/>
              </a:ext>
            </a:extLst>
          </p:cNvPr>
          <p:cNvSpPr/>
          <p:nvPr/>
        </p:nvSpPr>
        <p:spPr>
          <a:xfrm>
            <a:off x="2968809" y="2070390"/>
            <a:ext cx="3010177" cy="134832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47A3C48-6912-A8A3-A013-ED643509CB58}"/>
              </a:ext>
            </a:extLst>
          </p:cNvPr>
          <p:cNvSpPr/>
          <p:nvPr/>
        </p:nvSpPr>
        <p:spPr>
          <a:xfrm>
            <a:off x="17495" y="2046934"/>
            <a:ext cx="2896151" cy="132400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5DA24-7A78-46C5-2DC6-F2F32EDC275B}"/>
              </a:ext>
            </a:extLst>
          </p:cNvPr>
          <p:cNvSpPr txBox="1"/>
          <p:nvPr/>
        </p:nvSpPr>
        <p:spPr>
          <a:xfrm>
            <a:off x="755576" y="358622"/>
            <a:ext cx="756084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граждан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405CE-CA2E-C261-E9BE-52B7E6958ABC}"/>
              </a:ext>
            </a:extLst>
          </p:cNvPr>
          <p:cNvSpPr txBox="1"/>
          <p:nvPr/>
        </p:nvSpPr>
        <p:spPr>
          <a:xfrm>
            <a:off x="341775" y="1048890"/>
            <a:ext cx="79928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Советского района Курской области (отдел социальной защиты населения, отдел опеки и попечительства)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благосостояния граждан – получателей мер  социальной поддержки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3E1EF-1E3A-04C8-AA6B-D4226653B6AA}"/>
              </a:ext>
            </a:extLst>
          </p:cNvPr>
          <p:cNvSpPr txBox="1"/>
          <p:nvPr/>
        </p:nvSpPr>
        <p:spPr>
          <a:xfrm>
            <a:off x="214674" y="2206809"/>
            <a:ext cx="250823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«Управление муниципальной программой и обеспечение условий реализации» муниципальной программы Советского района Курской области «Социальная поддержка граждан в Советском районе Курской области» 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AE1F18-D9B4-CF15-0E32-5C8B0FCE1D94}"/>
              </a:ext>
            </a:extLst>
          </p:cNvPr>
          <p:cNvSpPr txBox="1"/>
          <p:nvPr/>
        </p:nvSpPr>
        <p:spPr>
          <a:xfrm>
            <a:off x="6197152" y="2234504"/>
            <a:ext cx="2901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мер социальной поддержки отдельных категорий граждан в Советском районе»  муниципальной программы Советского района Курской области «Социальная поддержка граждан в Советском районе Курской области» (тыс. рублей):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4F115-35B7-4428-18AF-2102A87E4CC0}"/>
              </a:ext>
            </a:extLst>
          </p:cNvPr>
          <p:cNvSpPr txBox="1"/>
          <p:nvPr/>
        </p:nvSpPr>
        <p:spPr>
          <a:xfrm>
            <a:off x="3140114" y="2303753"/>
            <a:ext cx="274110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«Улучшение демографической ситуации, совершенствование социальной поддержки семьи и детей в Советском районе» муниципальной программы Советского района Курской области «Социальная поддержка граждан в Советском районе Курской области» (тыс. рублей):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B0C50706-A18E-7FC2-CDF1-262B175B1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881987"/>
              </p:ext>
            </p:extLst>
          </p:nvPr>
        </p:nvGraphicFramePr>
        <p:xfrm>
          <a:off x="6347807" y="3153018"/>
          <a:ext cx="230652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6762F670-F7AE-0DD4-E88E-C3B11BD810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544035"/>
              </p:ext>
            </p:extLst>
          </p:nvPr>
        </p:nvGraphicFramePr>
        <p:xfrm>
          <a:off x="67216" y="3218885"/>
          <a:ext cx="245347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A69B418-E619-9F50-4A8F-DA80D0FEB5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806189"/>
              </p:ext>
            </p:extLst>
          </p:nvPr>
        </p:nvGraphicFramePr>
        <p:xfrm>
          <a:off x="3077159" y="3218886"/>
          <a:ext cx="2306524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240ED8-0176-BDBE-9CB7-AA649C781A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0101"/>
          <a:stretch/>
        </p:blipFill>
        <p:spPr>
          <a:xfrm>
            <a:off x="6034148" y="4656612"/>
            <a:ext cx="2970835" cy="2121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457A54-D815-5542-69CB-DF89DAF417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9" b="11528"/>
          <a:stretch/>
        </p:blipFill>
        <p:spPr>
          <a:xfrm>
            <a:off x="107621" y="4751693"/>
            <a:ext cx="2691303" cy="20260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C20923-E321-FA6A-9C84-214F7F2E1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71" y="4751693"/>
            <a:ext cx="2341814" cy="20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A065CB14-9259-BE6C-62CB-6AB43C3DE777}"/>
              </a:ext>
            </a:extLst>
          </p:cNvPr>
          <p:cNvSpPr/>
          <p:nvPr/>
        </p:nvSpPr>
        <p:spPr>
          <a:xfrm>
            <a:off x="5475691" y="2780928"/>
            <a:ext cx="3330465" cy="1064707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91A072F-DC7E-2469-1B40-B29BA8B7B1D0}"/>
              </a:ext>
            </a:extLst>
          </p:cNvPr>
          <p:cNvSpPr/>
          <p:nvPr/>
        </p:nvSpPr>
        <p:spPr>
          <a:xfrm>
            <a:off x="33525" y="3955320"/>
            <a:ext cx="3386346" cy="1161988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E1E8D45-1D39-E42A-4AB3-7E7F4B4669CF}"/>
              </a:ext>
            </a:extLst>
          </p:cNvPr>
          <p:cNvSpPr/>
          <p:nvPr/>
        </p:nvSpPr>
        <p:spPr>
          <a:xfrm>
            <a:off x="80970" y="2486708"/>
            <a:ext cx="3330466" cy="1127699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3EB4-9A72-4140-AA48-79E44E15B613}"/>
              </a:ext>
            </a:extLst>
          </p:cNvPr>
          <p:cNvSpPr txBox="1"/>
          <p:nvPr/>
        </p:nvSpPr>
        <p:spPr>
          <a:xfrm>
            <a:off x="755576" y="358622"/>
            <a:ext cx="756084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в Советском районе Курской области»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B7768-D617-C4C8-C33A-BC6C7B6F45A0}"/>
              </a:ext>
            </a:extLst>
          </p:cNvPr>
          <p:cNvSpPr txBox="1"/>
          <p:nvPr/>
        </p:nvSpPr>
        <p:spPr>
          <a:xfrm>
            <a:off x="76957" y="981350"/>
            <a:ext cx="90997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образования Администрации Советского района Курской области </a:t>
            </a:r>
          </a:p>
          <a:p>
            <a:pPr algn="ctr"/>
            <a:r>
              <a:rPr 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150" b="1" i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механизмов формирования и реализации современных моделей дошкольного и общего образования, обеспечивающих равные возможности для получения качественного образования в соответствии с требованиями инновационного развития экономики, современными потребностями   общества и каждого гражданина, развитие и внедрение современных моделей успешной социализации детей;</a:t>
            </a:r>
            <a:endParaRPr lang="ru-RU" sz="1150" b="1" i="1" kern="5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algn="ctr"/>
            <a:r>
              <a:rPr lang="ru-RU" sz="1150" b="1" i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объективной информацией о качестве образования для принятия обоснованных управленческих решений, поддержка  устойчивого  развития  системы  образования, а также повышения уровня информированности потребителей образовательных услуг.</a:t>
            </a:r>
            <a:endParaRPr lang="ru-RU" sz="1150" b="1" i="1" kern="5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/>
            <a:endParaRPr lang="ru-RU" sz="11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984E5-279A-890C-DE35-45A62CA7F289}"/>
              </a:ext>
            </a:extLst>
          </p:cNvPr>
          <p:cNvSpPr txBox="1"/>
          <p:nvPr/>
        </p:nvSpPr>
        <p:spPr>
          <a:xfrm>
            <a:off x="253659" y="2698568"/>
            <a:ext cx="30963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«Управление муниципальной программой и обеспечение реализации муниципальной программы Советского района Курской области «Развитие образования в Советском районе Курской области» (тыс. рублей):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F24B7-FFA4-4D8E-88B4-070CBDCCA110}"/>
              </a:ext>
            </a:extLst>
          </p:cNvPr>
          <p:cNvSpPr txBox="1"/>
          <p:nvPr/>
        </p:nvSpPr>
        <p:spPr>
          <a:xfrm>
            <a:off x="5581903" y="2949331"/>
            <a:ext cx="32526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дошкольного и общего образования детей» муниципальной программы Советского района Курской области «Развитие образования в Советском районе Курской области» 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EFA9C-71E0-026E-4F48-CEC676069D04}"/>
              </a:ext>
            </a:extLst>
          </p:cNvPr>
          <p:cNvSpPr txBox="1"/>
          <p:nvPr/>
        </p:nvSpPr>
        <p:spPr>
          <a:xfrm>
            <a:off x="152788" y="4193978"/>
            <a:ext cx="3203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дополнительного образования и системы воспитания детей»  муниципальной программы Советского района Курской области «Развитие образования в Советском районе Курской области» 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рублей):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8AF317F-E1A9-623C-E4EB-61E41FF9C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248367"/>
              </p:ext>
            </p:extLst>
          </p:nvPr>
        </p:nvGraphicFramePr>
        <p:xfrm>
          <a:off x="2517122" y="2201352"/>
          <a:ext cx="2302375" cy="15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83DE665-B1F0-9410-CA6F-6FE6A4903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072237"/>
              </p:ext>
            </p:extLst>
          </p:nvPr>
        </p:nvGraphicFramePr>
        <p:xfrm>
          <a:off x="5724130" y="3762789"/>
          <a:ext cx="2302375" cy="165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509BDBA-F49E-86F0-6B93-078AD66F1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159551"/>
              </p:ext>
            </p:extLst>
          </p:nvPr>
        </p:nvGraphicFramePr>
        <p:xfrm>
          <a:off x="2534341" y="3655700"/>
          <a:ext cx="2448272" cy="144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74FE79-5E62-5CCA-E3DC-3EE884777D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4" r="11337" b="11792"/>
          <a:stretch/>
        </p:blipFill>
        <p:spPr>
          <a:xfrm>
            <a:off x="5475691" y="5151331"/>
            <a:ext cx="3586152" cy="16057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2E2C03-D5A3-7E4A-8389-12D4D1B1C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6216" r="21651" b="8970"/>
          <a:stretch/>
        </p:blipFill>
        <p:spPr>
          <a:xfrm>
            <a:off x="113010" y="5160191"/>
            <a:ext cx="3134804" cy="16202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025DE8-8648-B12F-FB5E-A2017314D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0800" b="29000"/>
          <a:stretch/>
        </p:blipFill>
        <p:spPr>
          <a:xfrm>
            <a:off x="3350003" y="5137455"/>
            <a:ext cx="2013144" cy="1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11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400A4F62-3874-FC97-BCFA-14EAE8258F7C}"/>
              </a:ext>
            </a:extLst>
          </p:cNvPr>
          <p:cNvSpPr/>
          <p:nvPr/>
        </p:nvSpPr>
        <p:spPr>
          <a:xfrm>
            <a:off x="353440" y="2247289"/>
            <a:ext cx="4035017" cy="1613759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19E0F-2FFA-F8F6-7584-84EB547AC99A}"/>
              </a:ext>
            </a:extLst>
          </p:cNvPr>
          <p:cNvSpPr txBox="1"/>
          <p:nvPr/>
        </p:nvSpPr>
        <p:spPr>
          <a:xfrm>
            <a:off x="755576" y="358622"/>
            <a:ext cx="756084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 имуществом и земельными ресурсами»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CC741-46E4-9B9C-982E-06800DCF6156}"/>
              </a:ext>
            </a:extLst>
          </p:cNvPr>
          <p:cNvSpPr txBox="1"/>
          <p:nvPr/>
        </p:nvSpPr>
        <p:spPr>
          <a:xfrm>
            <a:off x="323528" y="1072800"/>
            <a:ext cx="8136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Советского района Курской области (отдел по имущественным и земельным правоотношениям) 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и распоряжения муниципальным имуществом, земельными ресурсами</a:t>
            </a:r>
            <a:endParaRPr lang="ru-RU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ED26C-3D7E-3E40-5479-2D60AE11E93F}"/>
              </a:ext>
            </a:extLst>
          </p:cNvPr>
          <p:cNvSpPr txBox="1"/>
          <p:nvPr/>
        </p:nvSpPr>
        <p:spPr>
          <a:xfrm>
            <a:off x="671789" y="2500170"/>
            <a:ext cx="33983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«Повышение эффективности управления муниципальным имуществом и земельными ресурсами» муниципальной программы Советского района Курской области «Управление муниципальным имуществом и земельными ресурсами» (тыс. рублей):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2565DC0-2B0C-CF05-D80E-C52D90170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143698"/>
              </p:ext>
            </p:extLst>
          </p:nvPr>
        </p:nvGraphicFramePr>
        <p:xfrm>
          <a:off x="353440" y="4081430"/>
          <a:ext cx="273630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0CA057-9C39-45F5-CC6B-B56B5B00B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26907"/>
            <a:ext cx="4572000" cy="22707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248E06-66EE-7DC2-31BE-777F3E136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47" y="4288919"/>
            <a:ext cx="1923678" cy="2564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AADE7B-B326-9198-E7AF-FB70AA0BC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2" y="4293096"/>
            <a:ext cx="1923678" cy="25649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DB9318-D378-B704-D0CC-DEFE7E04BA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"/>
          <a:stretch/>
        </p:blipFill>
        <p:spPr>
          <a:xfrm>
            <a:off x="7128025" y="4284742"/>
            <a:ext cx="1870677" cy="25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4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0ACE5F5F-F624-50D3-C165-380B4167FDCE}"/>
              </a:ext>
            </a:extLst>
          </p:cNvPr>
          <p:cNvSpPr/>
          <p:nvPr/>
        </p:nvSpPr>
        <p:spPr>
          <a:xfrm>
            <a:off x="5292080" y="2551508"/>
            <a:ext cx="3639481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7F3F7-4D29-8B10-69E2-AA695D9120E4}"/>
              </a:ext>
            </a:extLst>
          </p:cNvPr>
          <p:cNvSpPr txBox="1"/>
          <p:nvPr/>
        </p:nvSpPr>
        <p:spPr>
          <a:xfrm>
            <a:off x="755576" y="358622"/>
            <a:ext cx="756084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«Охрана окружающей среды в Советском районе Курской области»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1BF53-D73C-04A1-4A0B-388DA4749FC1}"/>
              </a:ext>
            </a:extLst>
          </p:cNvPr>
          <p:cNvSpPr txBox="1"/>
          <p:nvPr/>
        </p:nvSpPr>
        <p:spPr>
          <a:xfrm>
            <a:off x="323528" y="1072800"/>
            <a:ext cx="8136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Советского района (отдел ЖКХ, строительства, архитектуры, транспорта, связи и экологии)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конституционных прав граждан на благоприятную окружающую среду. Обеспечение населения качественной питьевой водой. Сохранение и обеспечение функционирования природных систем, обеспечение экологической безопасности на территории района</a:t>
            </a:r>
            <a:endParaRPr lang="ru-RU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53BDE-0064-9035-C686-6553344E3DFB}"/>
              </a:ext>
            </a:extLst>
          </p:cNvPr>
          <p:cNvSpPr txBox="1"/>
          <p:nvPr/>
        </p:nvSpPr>
        <p:spPr>
          <a:xfrm>
            <a:off x="5724128" y="2775032"/>
            <a:ext cx="302433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«Экология и природные ресурсы Советского района Курской области» муниципальной программы «Охрана окружающей среды в Советском районе Курской области» (тыс. рублей):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79058EF-1B87-F186-3D83-1E0F0179CC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089558"/>
              </p:ext>
            </p:extLst>
          </p:nvPr>
        </p:nvGraphicFramePr>
        <p:xfrm>
          <a:off x="5629849" y="3983746"/>
          <a:ext cx="273630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DE0C6-DD75-9F3E-E1C7-55EA8CE0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68325"/>
            <a:ext cx="4828106" cy="27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0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B51E6A7-F72E-D49B-7920-C3C401A083AA}"/>
              </a:ext>
            </a:extLst>
          </p:cNvPr>
          <p:cNvSpPr/>
          <p:nvPr/>
        </p:nvSpPr>
        <p:spPr>
          <a:xfrm>
            <a:off x="226530" y="2651147"/>
            <a:ext cx="4285480" cy="1713957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C8B76-8192-0D4A-67A0-1FDC2298A881}"/>
              </a:ext>
            </a:extLst>
          </p:cNvPr>
          <p:cNvSpPr txBox="1"/>
          <p:nvPr/>
        </p:nvSpPr>
        <p:spPr>
          <a:xfrm>
            <a:off x="251520" y="273422"/>
            <a:ext cx="8640960" cy="646331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доступным и комфортным жильем и коммунальными услугами граждан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0ABAE-BC8E-5756-C4FB-13C7241C0307}"/>
              </a:ext>
            </a:extLst>
          </p:cNvPr>
          <p:cNvSpPr txBox="1"/>
          <p:nvPr/>
        </p:nvSpPr>
        <p:spPr>
          <a:xfrm>
            <a:off x="539552" y="974828"/>
            <a:ext cx="8064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Советского района Курской области (отдел ЖКХ, строительства, архитектуры, транспорта, связи и экологии)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жилья и качества жилищного обеспечения населения Советского района Курской области. Обеспечение комфортной среды обитания и жизнедеятельности. Повышение качества и надежности предоставления жилищно-коммунальных услуг населению. Решение проблемы дефицита маневренного жилищного фонда.</a:t>
            </a:r>
            <a:endParaRPr lang="ru-RU" sz="1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726FA-F7D5-A78F-A418-C6A57A05CF69}"/>
              </a:ext>
            </a:extLst>
          </p:cNvPr>
          <p:cNvSpPr txBox="1"/>
          <p:nvPr/>
        </p:nvSpPr>
        <p:spPr>
          <a:xfrm>
            <a:off x="683568" y="2924944"/>
            <a:ext cx="36418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«Создание условий для обеспечения доступным и комфортным жильем граждан в Советском районе Курской области» муниципальной программы «Обеспечение доступным и комфортным жильем и коммунальными услугами граждан в Советском районе Курской области» (тыс. рублей):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887ECB3-1846-831F-D3BB-262425094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042337"/>
              </p:ext>
            </p:extLst>
          </p:nvPr>
        </p:nvGraphicFramePr>
        <p:xfrm>
          <a:off x="179512" y="4365104"/>
          <a:ext cx="3312368" cy="1973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6BBBCD-0BED-DAF5-65C7-BF2EDAB3E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9" b="30283"/>
          <a:stretch/>
        </p:blipFill>
        <p:spPr>
          <a:xfrm>
            <a:off x="5136047" y="2414898"/>
            <a:ext cx="3468401" cy="2088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2AE4B7-BBEF-F3AA-EDB1-4D02B8444B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315"/>
          <a:stretch/>
        </p:blipFill>
        <p:spPr>
          <a:xfrm>
            <a:off x="6304937" y="4657197"/>
            <a:ext cx="2713504" cy="1611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B43F7-F29C-4D7D-B85A-CC5499567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b="10394"/>
          <a:stretch>
            <a:fillRect/>
          </a:stretch>
        </p:blipFill>
        <p:spPr>
          <a:xfrm>
            <a:off x="3563888" y="4657197"/>
            <a:ext cx="2693913" cy="16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98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7DD02B90-35E8-8D66-0CA1-00FB68C38386}"/>
              </a:ext>
            </a:extLst>
          </p:cNvPr>
          <p:cNvSpPr/>
          <p:nvPr/>
        </p:nvSpPr>
        <p:spPr>
          <a:xfrm>
            <a:off x="4800847" y="2435292"/>
            <a:ext cx="4232291" cy="140949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931F2C4-BC92-27C7-08CA-0C9D2A6480CD}"/>
              </a:ext>
            </a:extLst>
          </p:cNvPr>
          <p:cNvSpPr/>
          <p:nvPr/>
        </p:nvSpPr>
        <p:spPr>
          <a:xfrm>
            <a:off x="58583" y="5438041"/>
            <a:ext cx="4081369" cy="1169552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D86506A-C6E7-E050-729A-EC8F3424C840}"/>
              </a:ext>
            </a:extLst>
          </p:cNvPr>
          <p:cNvSpPr/>
          <p:nvPr/>
        </p:nvSpPr>
        <p:spPr>
          <a:xfrm>
            <a:off x="36050" y="2391927"/>
            <a:ext cx="4232292" cy="132400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33221-4540-78E3-9BE1-251500F33BAB}"/>
              </a:ext>
            </a:extLst>
          </p:cNvPr>
          <p:cNvSpPr txBox="1"/>
          <p:nvPr/>
        </p:nvSpPr>
        <p:spPr>
          <a:xfrm>
            <a:off x="251520" y="273422"/>
            <a:ext cx="8640960" cy="830997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эффективности работы с молодежью, организация отдыха и оздоровления детей, молодежи, развитие физической культуры и спорта 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27774-70E7-B274-A7B5-1F46295ED67F}"/>
              </a:ext>
            </a:extLst>
          </p:cNvPr>
          <p:cNvSpPr txBox="1"/>
          <p:nvPr/>
        </p:nvSpPr>
        <p:spPr>
          <a:xfrm>
            <a:off x="494681" y="1050297"/>
            <a:ext cx="8424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(отдел по делам молодежи, физической культуре и спорту)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реализации молодежной политики, развитие системы оздоровления и отдыха детей в Советском районе Курской области, формирование потребности населения Советского района Курской области в систематических занятиях физической культурой и спортом, создание условий для занятий жителями Советского района Курской области физической культурой и спортом. </a:t>
            </a:r>
            <a:endParaRPr lang="ru-RU" sz="1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5089E-25F5-2945-53C3-3DDCEE4B9E62}"/>
              </a:ext>
            </a:extLst>
          </p:cNvPr>
          <p:cNvSpPr txBox="1"/>
          <p:nvPr/>
        </p:nvSpPr>
        <p:spPr>
          <a:xfrm>
            <a:off x="270298" y="2595092"/>
            <a:ext cx="36722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«Повышение эффективности реализации молодежной политики» муниципальной программы «Повышение эффективности работы с молодежью, организация отдыха и оздоровления детей, молодежи, развитие физической культуры и спорта  в Советском районе Курской области» 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рублей):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95C4E-178E-E36B-07AC-7A276D1CAD48}"/>
              </a:ext>
            </a:extLst>
          </p:cNvPr>
          <p:cNvSpPr txBox="1"/>
          <p:nvPr/>
        </p:nvSpPr>
        <p:spPr>
          <a:xfrm>
            <a:off x="5057280" y="2637660"/>
            <a:ext cx="3816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«Реализация муниципальной политики в сфере физической культуры и спорта» муниципальной программы «Повышение эффективности работы с молодежью, организация отдыха и оздоровления детей, молодежи, развитие физической культуры и спорта  в Советском районе Курской области»  (тыс. рублей):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76AEB-83DC-A346-12AB-047BECC8E850}"/>
              </a:ext>
            </a:extLst>
          </p:cNvPr>
          <p:cNvSpPr txBox="1"/>
          <p:nvPr/>
        </p:nvSpPr>
        <p:spPr>
          <a:xfrm>
            <a:off x="-96977" y="5591930"/>
            <a:ext cx="4392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«Оздоровление и отдых детей» муниципальной программы «Повышение эффективности работы с молодежью, организация отдыха и оздоровления детей, молодежи, развитие физической культуры и спорта  в Советском районе Курской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области»   (тыс. рублей):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9C8A29A0-576F-775A-E855-86B70FE17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721124"/>
              </p:ext>
            </p:extLst>
          </p:nvPr>
        </p:nvGraphicFramePr>
        <p:xfrm>
          <a:off x="-587987" y="3429000"/>
          <a:ext cx="2351676" cy="1628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408B0BC-049A-0C97-09DD-13BA96187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262450"/>
              </p:ext>
            </p:extLst>
          </p:nvPr>
        </p:nvGraphicFramePr>
        <p:xfrm>
          <a:off x="6382225" y="3740540"/>
          <a:ext cx="1728192" cy="1628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7B7BE506-99F4-AEF4-CCFB-E7BB5F16E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093253"/>
              </p:ext>
            </p:extLst>
          </p:nvPr>
        </p:nvGraphicFramePr>
        <p:xfrm>
          <a:off x="3502493" y="5325925"/>
          <a:ext cx="1861595" cy="1592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4072F-FD38-B7E2-38E0-01D767B42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41" y="5203346"/>
            <a:ext cx="2796773" cy="1571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7A5127-7255-C898-E9CC-DA51553FE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7" y="3776631"/>
            <a:ext cx="2279775" cy="15926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1006EF-079E-1E42-693C-C8AC782AB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922" y="3776631"/>
            <a:ext cx="2417388" cy="16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2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96ACC2-A9EB-2116-9BF2-83360F700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7" b="14262"/>
          <a:stretch/>
        </p:blipFill>
        <p:spPr>
          <a:xfrm>
            <a:off x="5495625" y="4437113"/>
            <a:ext cx="3577781" cy="2420888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73395DA-49DF-F388-A734-F703D50095BB}"/>
              </a:ext>
            </a:extLst>
          </p:cNvPr>
          <p:cNvSpPr/>
          <p:nvPr/>
        </p:nvSpPr>
        <p:spPr>
          <a:xfrm>
            <a:off x="539552" y="2132856"/>
            <a:ext cx="4896544" cy="169917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B94D3-B191-AABF-AA30-F6CD1D109D24}"/>
              </a:ext>
            </a:extLst>
          </p:cNvPr>
          <p:cNvSpPr txBox="1"/>
          <p:nvPr/>
        </p:nvSpPr>
        <p:spPr>
          <a:xfrm>
            <a:off x="251520" y="27342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025AE-615C-E17E-EC1C-5F42AC55192E}"/>
              </a:ext>
            </a:extLst>
          </p:cNvPr>
          <p:cNvSpPr txBox="1"/>
          <p:nvPr/>
        </p:nvSpPr>
        <p:spPr>
          <a:xfrm>
            <a:off x="513668" y="1052455"/>
            <a:ext cx="835292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кадровой и организационной работы)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развития и совершенствования муниципальной службы в Советском районе Курской области</a:t>
            </a:r>
          </a:p>
          <a:p>
            <a:pPr algn="just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55B87-E0A4-9666-CE95-F12A50C0C6F1}"/>
              </a:ext>
            </a:extLst>
          </p:cNvPr>
          <p:cNvSpPr txBox="1"/>
          <p:nvPr/>
        </p:nvSpPr>
        <p:spPr>
          <a:xfrm>
            <a:off x="1210686" y="2409051"/>
            <a:ext cx="3960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«Реализация мероприятий, направленных на развитие муниципальной службы в Советском районе» муниципальной программы Советского района Курской области «Развитие муниципальной службы в Советском районе Курской области»  (тыс. рублей):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85B5A87B-D824-7967-D477-F76276A27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925408"/>
              </p:ext>
            </p:extLst>
          </p:nvPr>
        </p:nvGraphicFramePr>
        <p:xfrm>
          <a:off x="467544" y="3801527"/>
          <a:ext cx="2664296" cy="222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A1EE0D-5121-D316-322C-0FA56CBF2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34" y="2074856"/>
            <a:ext cx="3587572" cy="26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10800000">
            <a:off x="8524995" y="0"/>
            <a:ext cx="647728" cy="4440327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19672" y="242190"/>
            <a:ext cx="58326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Курской области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0142" y="694603"/>
            <a:ext cx="7991591" cy="4078039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Сове́тский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Административно-территориальное деление Курской области"/>
              </a:rPr>
              <a:t>административно-территориальная единица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Районы России"/>
              </a:rPr>
              <a:t>район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Муниципальное образование"/>
              </a:rPr>
              <a:t>муниципальное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Муниципальный район"/>
              </a:rPr>
              <a:t>муниципальный район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северо-востоке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Курская область"/>
              </a:rPr>
              <a:t>Курской области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Россия"/>
              </a:rPr>
              <a:t>России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центр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 городского типа Кшенский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 1150 км². Район граничит 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Черемисиновским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Горшеченским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Касторенским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 Курской области, также 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Воловским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Липецкой области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Должанским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районом Орловской области.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Численность населения Советского района на 01.01.2024 г. – 15 645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человек.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организаций и предприятий на 01.01.2024 г.  - 125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Число муниципальных образований -12, из них наделенных статусом: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муниципальный район – 1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городское поселение – 1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сельское поселение - 10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Советском районе зарегистрировано 415 субъектов малого и среднего предпринимательства, в том числе 32 юридических лица и 383 ИП, а также более 500 самозанятых граждан.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Сельское хозяйство является основным видом деятельности. В районе 11 сельхозпредприятий, 30 крестьянских (фермерских) хозяйств и личные подсобные хозяйства.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Советском районе 118 населённых пунктов, в том числе один городской (рабочий посёлок) и 117 сельских населённых пунктов.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Через район проходит железнодорожная линия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Курск"/>
              </a:rPr>
              <a:t>Курск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Касторная"/>
              </a:rPr>
              <a:t>Касторная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ветка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Мармыжи (Советский район)"/>
              </a:rPr>
              <a:t>Мармыжи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Верховье (Орловская область)"/>
              </a:rPr>
              <a:t>Верховье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Курско-Орловского отделения 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Московская железная дорога"/>
              </a:rPr>
              <a:t>Московской железной дороги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федеральная дорога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Р298 (автодорога)"/>
              </a:rPr>
              <a:t>Р298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2"/>
            <a:ext cx="790163" cy="1013029"/>
          </a:xfrm>
          <a:prstGeom prst="rect">
            <a:avLst/>
          </a:prstGeom>
        </p:spPr>
      </p:pic>
      <p:sp>
        <p:nvSpPr>
          <p:cNvPr id="15" name="Крест 14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1217878" y="590072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Крест 15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601110" y="2011153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6"/>
          <a:stretch/>
        </p:blipFill>
        <p:spPr>
          <a:xfrm>
            <a:off x="928358" y="4772642"/>
            <a:ext cx="4355976" cy="1916315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49F2518-F1C2-3244-8736-84AEBBD14C4F}"/>
              </a:ext>
            </a:extLst>
          </p:cNvPr>
          <p:cNvSpPr/>
          <p:nvPr/>
        </p:nvSpPr>
        <p:spPr>
          <a:xfrm rot="528836">
            <a:off x="6120697" y="4631688"/>
            <a:ext cx="2684400" cy="2421970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3823" y="4764877"/>
            <a:ext cx="1658148" cy="21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57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D02560BB-BC1E-1D7E-1DC9-8D98D38CE1F6}"/>
              </a:ext>
            </a:extLst>
          </p:cNvPr>
          <p:cNvSpPr/>
          <p:nvPr/>
        </p:nvSpPr>
        <p:spPr>
          <a:xfrm>
            <a:off x="395536" y="2429131"/>
            <a:ext cx="3639481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A6B2DA-922E-E82B-7B79-C55CCF7A7DEF}"/>
              </a:ext>
            </a:extLst>
          </p:cNvPr>
          <p:cNvSpPr txBox="1"/>
          <p:nvPr/>
        </p:nvSpPr>
        <p:spPr>
          <a:xfrm>
            <a:off x="251520" y="27342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«Сохранение и развитие архивного дела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F399D-52AF-9BEA-850D-E10187642170}"/>
              </a:ext>
            </a:extLst>
          </p:cNvPr>
          <p:cNvSpPr txBox="1"/>
          <p:nvPr/>
        </p:nvSpPr>
        <p:spPr>
          <a:xfrm>
            <a:off x="367443" y="1051020"/>
            <a:ext cx="82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(архивный отдел)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совершенствование системы архивного дела в Советском районе Курской области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BB910-A5C9-8D73-4332-7AC53261584A}"/>
              </a:ext>
            </a:extLst>
          </p:cNvPr>
          <p:cNvSpPr txBox="1"/>
          <p:nvPr/>
        </p:nvSpPr>
        <p:spPr>
          <a:xfrm>
            <a:off x="539552" y="2711538"/>
            <a:ext cx="360556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«Организация хранения, комплектования и использования документов Архивного фонда Курской области и иных архивных документов»  (тыс. рублей):</a:t>
            </a:r>
          </a:p>
          <a:p>
            <a:pPr algn="ctr"/>
            <a:endParaRPr lang="ru-RU" sz="900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801C0F6-5A99-8F4C-6C71-6F1B145D3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393802"/>
              </p:ext>
            </p:extLst>
          </p:nvPr>
        </p:nvGraphicFramePr>
        <p:xfrm>
          <a:off x="899592" y="4145171"/>
          <a:ext cx="244827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895AB-CD92-E37D-E728-8954ED82D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88339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12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66DE3E-73A7-5E16-1C02-1F2705347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47" y="2039703"/>
            <a:ext cx="3070988" cy="2303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4238E1-EB7B-0CB3-4342-AB86B656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51984"/>
            <a:ext cx="3024336" cy="2017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8464A6-8134-6341-6ED9-0DC5894AD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94" y="4149375"/>
            <a:ext cx="3360670" cy="2520502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9D96170-DC6A-BD76-80AD-A0A1B07E94A9}"/>
              </a:ext>
            </a:extLst>
          </p:cNvPr>
          <p:cNvSpPr/>
          <p:nvPr/>
        </p:nvSpPr>
        <p:spPr>
          <a:xfrm>
            <a:off x="251520" y="4133015"/>
            <a:ext cx="2892894" cy="1106064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319EE8F-F929-D91C-EBB1-654061B4F7F2}"/>
              </a:ext>
            </a:extLst>
          </p:cNvPr>
          <p:cNvSpPr/>
          <p:nvPr/>
        </p:nvSpPr>
        <p:spPr>
          <a:xfrm>
            <a:off x="251520" y="1643657"/>
            <a:ext cx="2892894" cy="99325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7AE198D-630E-2324-53D8-AF3967730718}"/>
              </a:ext>
            </a:extLst>
          </p:cNvPr>
          <p:cNvSpPr/>
          <p:nvPr/>
        </p:nvSpPr>
        <p:spPr>
          <a:xfrm>
            <a:off x="5384351" y="1757691"/>
            <a:ext cx="3639481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7086E-E679-E24E-2A80-D586E081739E}"/>
              </a:ext>
            </a:extLst>
          </p:cNvPr>
          <p:cNvSpPr txBox="1"/>
          <p:nvPr/>
        </p:nvSpPr>
        <p:spPr>
          <a:xfrm>
            <a:off x="251520" y="27342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транспортной системы, обеспечение перевозки пассажиров в Советском районе Курской области и безопасности дорожного движения»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0BA83-DEF4-18CB-3044-CC4F2D5D0BF5}"/>
              </a:ext>
            </a:extLst>
          </p:cNvPr>
          <p:cNvSpPr txBox="1"/>
          <p:nvPr/>
        </p:nvSpPr>
        <p:spPr>
          <a:xfrm>
            <a:off x="395536" y="877057"/>
            <a:ext cx="84969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(отдел ЖКХ, строительства, архитектуры, транспорта, связи и экологии) 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современной и эффективной транспортной инфраструктуры, обеспечивающей ускорение товародвижения и снижение транспортных издержек в экономике. Повышение доступности и качества услуг транспортного комплекса для населения. Уменьшение количества погибших в дорожно-транспортных происшествиях.</a:t>
            </a:r>
            <a:endParaRPr lang="ru-RU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FF06E-EFB2-561E-D0A0-A3AE4BBD9778}"/>
              </a:ext>
            </a:extLst>
          </p:cNvPr>
          <p:cNvSpPr txBox="1"/>
          <p:nvPr/>
        </p:nvSpPr>
        <p:spPr>
          <a:xfrm>
            <a:off x="251520" y="1808710"/>
            <a:ext cx="280831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сети автомобильных дорог в Советском районе Курской области»  (тыс. рублей):</a:t>
            </a:r>
          </a:p>
          <a:p>
            <a:pPr algn="ctr"/>
            <a:endParaRPr lang="ru-RU" sz="900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57EE01CD-1954-4B40-BA19-44F05FC45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064196"/>
              </p:ext>
            </p:extLst>
          </p:nvPr>
        </p:nvGraphicFramePr>
        <p:xfrm>
          <a:off x="-252536" y="5132783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B932DDE-EE2C-AEAA-70E3-D1BD188F26CA}"/>
              </a:ext>
            </a:extLst>
          </p:cNvPr>
          <p:cNvSpPr txBox="1"/>
          <p:nvPr/>
        </p:nvSpPr>
        <p:spPr>
          <a:xfrm>
            <a:off x="395536" y="4311090"/>
            <a:ext cx="26029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пассажирских перевозок в Советском районе Курской области» </a:t>
            </a:r>
          </a:p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рублей):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764B316A-79FC-5A3F-855F-4BED0E4D0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020612"/>
              </p:ext>
            </p:extLst>
          </p:nvPr>
        </p:nvGraphicFramePr>
        <p:xfrm>
          <a:off x="-180528" y="2523496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64127DB-FE3F-BBA5-AB09-5B26391C6B5F}"/>
              </a:ext>
            </a:extLst>
          </p:cNvPr>
          <p:cNvSpPr txBox="1"/>
          <p:nvPr/>
        </p:nvSpPr>
        <p:spPr>
          <a:xfrm>
            <a:off x="5586536" y="2004289"/>
            <a:ext cx="330594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«Повышение безопасности дорожного движения, формирование законопослушного поведения участников дорожного движения на территории Советского  района Курской области»  (тыс. рублей):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8F297C77-470A-EF52-E632-40D4A7628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647637"/>
              </p:ext>
            </p:extLst>
          </p:nvPr>
        </p:nvGraphicFramePr>
        <p:xfrm>
          <a:off x="4779445" y="2621117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87776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98CF2A32-D448-86D1-215E-5019E7743459}"/>
              </a:ext>
            </a:extLst>
          </p:cNvPr>
          <p:cNvSpPr/>
          <p:nvPr/>
        </p:nvSpPr>
        <p:spPr>
          <a:xfrm>
            <a:off x="167671" y="2640683"/>
            <a:ext cx="3828265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23A5A65-8D8B-6AC1-5786-3EBEE3F5F73D}"/>
              </a:ext>
            </a:extLst>
          </p:cNvPr>
          <p:cNvSpPr/>
          <p:nvPr/>
        </p:nvSpPr>
        <p:spPr>
          <a:xfrm>
            <a:off x="5344546" y="2682405"/>
            <a:ext cx="3639481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B02A1B-9BED-A2B6-A5C5-FE25567C13E2}"/>
              </a:ext>
            </a:extLst>
          </p:cNvPr>
          <p:cNvSpPr txBox="1"/>
          <p:nvPr/>
        </p:nvSpPr>
        <p:spPr>
          <a:xfrm>
            <a:off x="208869" y="11663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«Профилактика правонарушений в 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D2B74-C53E-6743-6730-2B9D5541327C}"/>
              </a:ext>
            </a:extLst>
          </p:cNvPr>
          <p:cNvSpPr txBox="1"/>
          <p:nvPr/>
        </p:nvSpPr>
        <p:spPr>
          <a:xfrm>
            <a:off x="251520" y="818602"/>
            <a:ext cx="8640959" cy="244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(административная комиссия) </a:t>
            </a:r>
          </a:p>
          <a:p>
            <a:pPr indent="160020" algn="ctr">
              <a:lnSpc>
                <a:spcPct val="115000"/>
              </a:lnSpc>
              <a:spcAft>
                <a:spcPts val="1000"/>
              </a:spcAft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общественной безопасности и безопасности граждан на территории Советского  района Курской области. Совершенствование структуры системы государственного и общественного воздействия на причины и условия, способствующие совершению правонарушений и преступлений на территории Советского района Курской области. Устранение причин и условий, порождающих коррупцию. Повышение качества и эффективности работы системы профилактики преступлений и иных правонарушений в отношении определенных категорий лиц и по отдельным видам противоправной деятельности;</a:t>
            </a:r>
          </a:p>
          <a:p>
            <a:pPr algn="just"/>
            <a:endParaRPr lang="ru-RU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9E3A-C662-733B-AB36-91A058B89EBA}"/>
              </a:ext>
            </a:extLst>
          </p:cNvPr>
          <p:cNvSpPr txBox="1"/>
          <p:nvPr/>
        </p:nvSpPr>
        <p:spPr>
          <a:xfrm>
            <a:off x="5637247" y="2880518"/>
            <a:ext cx="316835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правопорядка на территории Советского района Курской области» муниципальной программы Советского района Курской области «Профилактика правонарушений в Советском районе Курской области» (тыс. рублей):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4F1ED-1E39-DC4D-29DF-674EF9E091C4}"/>
              </a:ext>
            </a:extLst>
          </p:cNvPr>
          <p:cNvSpPr txBox="1"/>
          <p:nvPr/>
        </p:nvSpPr>
        <p:spPr>
          <a:xfrm>
            <a:off x="338402" y="2882166"/>
            <a:ext cx="361938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«Управление муниципальной программой и обеспечение условий реализации» муниципальной программы Советского района Курской области «Профилактика правонарушений в Советском районе Курской области»    (тыс. рублей):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872B0AC-C233-2596-CDC4-00F6DFFAA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33180"/>
              </p:ext>
            </p:extLst>
          </p:nvPr>
        </p:nvGraphicFramePr>
        <p:xfrm>
          <a:off x="208869" y="4663637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7A196E0-F5A2-C978-5A67-FFFAA12B5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807963"/>
              </p:ext>
            </p:extLst>
          </p:nvPr>
        </p:nvGraphicFramePr>
        <p:xfrm>
          <a:off x="5940152" y="4653136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A6839-6F8C-5DBA-88B7-1B586C36D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669133" cy="24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845C9FED-2C24-B2C0-FAEF-835A4C83D7D5}"/>
              </a:ext>
            </a:extLst>
          </p:cNvPr>
          <p:cNvSpPr/>
          <p:nvPr/>
        </p:nvSpPr>
        <p:spPr>
          <a:xfrm>
            <a:off x="99093" y="1965450"/>
            <a:ext cx="4824536" cy="1700326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5B46B56-3AEC-242C-50D6-4C10F56091BB}"/>
              </a:ext>
            </a:extLst>
          </p:cNvPr>
          <p:cNvSpPr/>
          <p:nvPr/>
        </p:nvSpPr>
        <p:spPr>
          <a:xfrm>
            <a:off x="5366987" y="2098796"/>
            <a:ext cx="3639481" cy="143363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86A3C-DB3E-1966-529F-061E4EA82952}"/>
              </a:ext>
            </a:extLst>
          </p:cNvPr>
          <p:cNvSpPr txBox="1"/>
          <p:nvPr/>
        </p:nvSpPr>
        <p:spPr>
          <a:xfrm>
            <a:off x="251520" y="153787"/>
            <a:ext cx="8640960" cy="830997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территории Советского района Курской области от чрезвычайных ситуаций, обеспечение пожарной безопасности и безопасности людей на водных объектах»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244D4-08A7-B295-43AB-E055777A81B3}"/>
              </a:ext>
            </a:extLst>
          </p:cNvPr>
          <p:cNvSpPr txBox="1"/>
          <p:nvPr/>
        </p:nvSpPr>
        <p:spPr>
          <a:xfrm>
            <a:off x="251520" y="1024275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(отдел по делам гражданской обороны и чрезвычайным ситуациям)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необходимых условий для комплексной безопасной жизнедеятельности населения и устойчивого социально-экономического развития муниципального образования</a:t>
            </a:r>
            <a:endParaRPr lang="ru-RU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C9A98-20A1-251E-D6B3-B58976971F08}"/>
              </a:ext>
            </a:extLst>
          </p:cNvPr>
          <p:cNvSpPr txBox="1"/>
          <p:nvPr/>
        </p:nvSpPr>
        <p:spPr>
          <a:xfrm>
            <a:off x="563724" y="2196906"/>
            <a:ext cx="40442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«Снижение рисков и смягчение последствий чрезвычайных ситуаций природного и техногенного характера в Советском районе Курской области» муниципальной программы Советского района Курской области «Защита населения и территории Советского района Курской области от чрезвычайных ситуаций, обеспечение пожарной безопасности и безопасности людей на водных объектах»    (тыс. рублей):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56528-0116-B985-1FF2-7874324B00F2}"/>
              </a:ext>
            </a:extLst>
          </p:cNvPr>
          <p:cNvSpPr txBox="1"/>
          <p:nvPr/>
        </p:nvSpPr>
        <p:spPr>
          <a:xfrm>
            <a:off x="6023992" y="2365489"/>
            <a:ext cx="252028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«Построение и развитие аппаратно-программного комплекса «Безопасный город» на  территории Советского района Курской области»    (тыс. рублей):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F965E82D-4C7D-451D-384D-408986D8A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820903"/>
              </p:ext>
            </p:extLst>
          </p:nvPr>
        </p:nvGraphicFramePr>
        <p:xfrm>
          <a:off x="7064243" y="3366456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53460F2-B9EC-96C7-9929-073AE15EA6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633574"/>
              </p:ext>
            </p:extLst>
          </p:nvPr>
        </p:nvGraphicFramePr>
        <p:xfrm>
          <a:off x="-180528" y="3366457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7318BE-0892-F467-8BBB-E3E8E30F99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b="17851"/>
          <a:stretch/>
        </p:blipFill>
        <p:spPr>
          <a:xfrm>
            <a:off x="1619672" y="3848075"/>
            <a:ext cx="2607754" cy="25715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1EA779-19A7-2D86-38FE-4407AEF268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0066" r="6782" b="5161"/>
          <a:stretch/>
        </p:blipFill>
        <p:spPr>
          <a:xfrm>
            <a:off x="4376509" y="3848075"/>
            <a:ext cx="3158582" cy="25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7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CAE54A-5688-0CF1-0566-60AC54AEE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b="9150"/>
          <a:stretch>
            <a:fillRect/>
          </a:stretch>
        </p:blipFill>
        <p:spPr>
          <a:xfrm>
            <a:off x="0" y="3182254"/>
            <a:ext cx="4262517" cy="299579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609D6B3-A9EF-163E-98C6-9EECB6E6296E}"/>
              </a:ext>
            </a:extLst>
          </p:cNvPr>
          <p:cNvSpPr/>
          <p:nvPr/>
        </p:nvSpPr>
        <p:spPr>
          <a:xfrm>
            <a:off x="88606" y="4618665"/>
            <a:ext cx="4214259" cy="155938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5FE4240-EB65-DC35-6A18-D1A4D6582FDB}"/>
              </a:ext>
            </a:extLst>
          </p:cNvPr>
          <p:cNvSpPr/>
          <p:nvPr/>
        </p:nvSpPr>
        <p:spPr>
          <a:xfrm>
            <a:off x="67646" y="1945097"/>
            <a:ext cx="4381296" cy="1602399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B291F-A736-465B-90C5-8CB25B3E4DFE}"/>
              </a:ext>
            </a:extLst>
          </p:cNvPr>
          <p:cNvSpPr txBox="1"/>
          <p:nvPr/>
        </p:nvSpPr>
        <p:spPr>
          <a:xfrm>
            <a:off x="208869" y="116632"/>
            <a:ext cx="8640960" cy="830997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и ответственного управления муниципальными финансами, муниципальным долгом и повышения устойчивости бюджетов Советского района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861E-FB55-C0C4-D649-9F814AE3B53F}"/>
              </a:ext>
            </a:extLst>
          </p:cNvPr>
          <p:cNvSpPr txBox="1"/>
          <p:nvPr/>
        </p:nvSpPr>
        <p:spPr>
          <a:xfrm>
            <a:off x="230393" y="908720"/>
            <a:ext cx="8640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(управление финансов)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исполнения расходных обязательств муниципального района «Советский район» Курской области на основе долгосрочной сбалансированности и устойчивости бюджетной системы Советского района, оптимальной налоговой и долговой нагрузки и повышения эффективности использования бюджетных средств; содействие муниципальным образованиям Советского района в решении вопросов местного значения</a:t>
            </a:r>
            <a:endParaRPr lang="ru-RU" sz="1200" b="1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518F4-BEC1-2CC1-3BF6-82D0184ADADE}"/>
              </a:ext>
            </a:extLst>
          </p:cNvPr>
          <p:cNvSpPr txBox="1"/>
          <p:nvPr/>
        </p:nvSpPr>
        <p:spPr>
          <a:xfrm>
            <a:off x="395536" y="2185022"/>
            <a:ext cx="3816424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«Эффективная система межбюджетных отношений в Советском районе» муниципальной программы Советского района Курской области «Создание условий для эффективного и ответственного управления муниципальными финансами, муниципальным долгом и повышения устойчивости бюджетов Советского района Курской области»    (тыс. рублей):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22BB7-2162-9DF3-1E0D-294C3841DBEE}"/>
              </a:ext>
            </a:extLst>
          </p:cNvPr>
          <p:cNvSpPr txBox="1"/>
          <p:nvPr/>
        </p:nvSpPr>
        <p:spPr>
          <a:xfrm>
            <a:off x="395535" y="4786651"/>
            <a:ext cx="36004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муниципальной программы Советского района Курской области «Создание условий для эффективного и ответственного управления муниципальными финансами, муниципальным долгом и повышения устойчивости бюджетов Советского района Курской области»    (тыс. рублей):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E548E45-B08E-9E2A-1B8E-858173EF55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751087"/>
              </p:ext>
            </p:extLst>
          </p:nvPr>
        </p:nvGraphicFramePr>
        <p:xfrm>
          <a:off x="3884216" y="2381054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937722B-5426-D07B-7C9F-DAFADBEE1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083543"/>
              </p:ext>
            </p:extLst>
          </p:nvPr>
        </p:nvGraphicFramePr>
        <p:xfrm>
          <a:off x="3779912" y="4544728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F1BF2-F3D2-98FA-8295-064021811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4" y="2463420"/>
            <a:ext cx="2894342" cy="19311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92518E-68A9-947C-62A4-8826B08287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7"/>
          <a:stretch/>
        </p:blipFill>
        <p:spPr>
          <a:xfrm>
            <a:off x="5906074" y="4394579"/>
            <a:ext cx="2911089" cy="23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5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E80337-FFF2-2EAB-907A-B47E7AD6F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t="2780" r="7941" b="-2780"/>
          <a:stretch/>
        </p:blipFill>
        <p:spPr>
          <a:xfrm>
            <a:off x="1758235" y="3896761"/>
            <a:ext cx="3373947" cy="294177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6BE314B-3A17-4B40-BE6D-AFEF9BB4FEE3}"/>
              </a:ext>
            </a:extLst>
          </p:cNvPr>
          <p:cNvSpPr/>
          <p:nvPr/>
        </p:nvSpPr>
        <p:spPr>
          <a:xfrm>
            <a:off x="357740" y="2229654"/>
            <a:ext cx="4214259" cy="155938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9004F-FA7A-406F-5D4C-ADF1A7F24EF1}"/>
              </a:ext>
            </a:extLst>
          </p:cNvPr>
          <p:cNvSpPr txBox="1"/>
          <p:nvPr/>
        </p:nvSpPr>
        <p:spPr>
          <a:xfrm>
            <a:off x="208869" y="116632"/>
            <a:ext cx="8640960" cy="338554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экономики Советского района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8C5B6-6027-02AA-FC15-A8DF29B49328}"/>
              </a:ext>
            </a:extLst>
          </p:cNvPr>
          <p:cNvSpPr txBox="1"/>
          <p:nvPr/>
        </p:nvSpPr>
        <p:spPr>
          <a:xfrm>
            <a:off x="395535" y="483808"/>
            <a:ext cx="84542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(отдел по экономическому развитию, прогнозированию и труду)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активной инвестиционной деятельности на территории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Советского района Курской области. Формирование благоприятных условий для устойчивого функционирования и развития малого и среднего предпринимательства на территории Советского района Курской области, популяризация предпринимательской деятельности.</a:t>
            </a:r>
            <a:endParaRPr lang="ru-RU" sz="1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FAC96-EDA1-E4A2-14CA-C57ABEB0737B}"/>
              </a:ext>
            </a:extLst>
          </p:cNvPr>
          <p:cNvSpPr txBox="1"/>
          <p:nvPr/>
        </p:nvSpPr>
        <p:spPr>
          <a:xfrm>
            <a:off x="899593" y="2337376"/>
            <a:ext cx="309634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«Содействие развитию малого и среднего предпринимательства в Советском районе Курской области» муниципальной программы Советского района Курской области «Развитие экономики Советского района Курской области»    (тыс. рублей):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4C99EF6-B984-D5A2-3DC7-EC7DA9423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481654"/>
              </p:ext>
            </p:extLst>
          </p:nvPr>
        </p:nvGraphicFramePr>
        <p:xfrm>
          <a:off x="-251560" y="3429000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2A833-04BF-41BF-B481-70AC801446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36471"/>
          <a:stretch/>
        </p:blipFill>
        <p:spPr>
          <a:xfrm>
            <a:off x="4834418" y="1928196"/>
            <a:ext cx="3808894" cy="25872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1C0E9A-75ED-6E08-0EE4-B251D7DCE5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7807"/>
          <a:stretch/>
        </p:blipFill>
        <p:spPr>
          <a:xfrm>
            <a:off x="4834418" y="4365105"/>
            <a:ext cx="3808894" cy="23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4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BA7F86CF-8723-F822-53C7-3020530B7399}"/>
              </a:ext>
            </a:extLst>
          </p:cNvPr>
          <p:cNvSpPr/>
          <p:nvPr/>
        </p:nvSpPr>
        <p:spPr>
          <a:xfrm>
            <a:off x="4925901" y="2132856"/>
            <a:ext cx="3923928" cy="1384994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4E5614C-DC20-1E4C-9E55-6A8D77AB58A2}"/>
              </a:ext>
            </a:extLst>
          </p:cNvPr>
          <p:cNvSpPr/>
          <p:nvPr/>
        </p:nvSpPr>
        <p:spPr>
          <a:xfrm>
            <a:off x="156186" y="2097501"/>
            <a:ext cx="3923928" cy="1384994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EFAA96-C800-82D5-2B18-BDD5C6845428}"/>
              </a:ext>
            </a:extLst>
          </p:cNvPr>
          <p:cNvSpPr txBox="1"/>
          <p:nvPr/>
        </p:nvSpPr>
        <p:spPr>
          <a:xfrm>
            <a:off x="208869" y="11663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«Содействие занятости населения Советского района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09987-DEA5-D510-F783-2D0A7FB4E4FB}"/>
              </a:ext>
            </a:extLst>
          </p:cNvPr>
          <p:cNvSpPr txBox="1"/>
          <p:nvPr/>
        </p:nvSpPr>
        <p:spPr>
          <a:xfrm>
            <a:off x="208869" y="701407"/>
            <a:ext cx="85263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(отдел по экономическому развитию, прогнозированию и труду)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развития эффективного рынка труда. Обеспечение государственных гарантий по содействию реализации прав граждан на полную, продуктивную и свободно избранную занятость.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лучшение условий и охраны труда, снижение профессиональных рисков организаций Советского района Курской области.</a:t>
            </a:r>
            <a:endParaRPr lang="ru-RU" sz="1400" b="1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91DE5-58EA-7E88-EBFF-7B6BC91E9CCF}"/>
              </a:ext>
            </a:extLst>
          </p:cNvPr>
          <p:cNvSpPr txBox="1"/>
          <p:nvPr/>
        </p:nvSpPr>
        <p:spPr>
          <a:xfrm>
            <a:off x="803472" y="2213647"/>
            <a:ext cx="2629356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«Содействие временной занятости отдельных категорий граждан» муниципальной программы Советского района Курской области «Содействие занятости населения Советского района Курской области»    (тыс. рублей):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0505C-D3A1-DB02-FEA5-399ABAED5B2F}"/>
              </a:ext>
            </a:extLst>
          </p:cNvPr>
          <p:cNvSpPr txBox="1"/>
          <p:nvPr/>
        </p:nvSpPr>
        <p:spPr>
          <a:xfrm>
            <a:off x="5518942" y="2259084"/>
            <a:ext cx="273784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институтов рынка труда» муниципальной программы Советского района Курской области «Содействие занятости населения Советского района Курской области»    (тыс. рублей):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B4096E2-284C-2F36-4709-2631D019E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783118"/>
              </p:ext>
            </p:extLst>
          </p:nvPr>
        </p:nvGraphicFramePr>
        <p:xfrm>
          <a:off x="2148362" y="3109545"/>
          <a:ext cx="2039888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0443899-DB8B-7F37-8B91-07E96774D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225857"/>
              </p:ext>
            </p:extLst>
          </p:nvPr>
        </p:nvGraphicFramePr>
        <p:xfrm>
          <a:off x="6617475" y="3108418"/>
          <a:ext cx="1935834" cy="16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800C64-AEB8-F1F1-BDA8-67527407D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r="18051"/>
          <a:stretch>
            <a:fillRect/>
          </a:stretch>
        </p:blipFill>
        <p:spPr>
          <a:xfrm>
            <a:off x="284800" y="4077072"/>
            <a:ext cx="2414991" cy="23804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8B13A3-294F-0F3B-717B-451806FF84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7251"/>
          <a:stretch>
            <a:fillRect/>
          </a:stretch>
        </p:blipFill>
        <p:spPr>
          <a:xfrm>
            <a:off x="4378110" y="4077071"/>
            <a:ext cx="2520283" cy="23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7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8C5D11-AF7E-36BC-8ED6-11835518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t="15300" r="925" b="7000"/>
          <a:stretch/>
        </p:blipFill>
        <p:spPr>
          <a:xfrm>
            <a:off x="6588224" y="5146122"/>
            <a:ext cx="2277747" cy="16888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C809AF-13F7-6856-9E20-9CB75EF3B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6" y="2274242"/>
            <a:ext cx="4464008" cy="2976587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F47F796-4685-9192-E52C-010747B33CD9}"/>
              </a:ext>
            </a:extLst>
          </p:cNvPr>
          <p:cNvSpPr/>
          <p:nvPr/>
        </p:nvSpPr>
        <p:spPr>
          <a:xfrm>
            <a:off x="82059" y="2357591"/>
            <a:ext cx="4437139" cy="1751383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1E64A-DBAB-4130-BE2A-84344CDEC093}"/>
              </a:ext>
            </a:extLst>
          </p:cNvPr>
          <p:cNvSpPr txBox="1"/>
          <p:nvPr/>
        </p:nvSpPr>
        <p:spPr>
          <a:xfrm>
            <a:off x="208869" y="116632"/>
            <a:ext cx="8640960" cy="58477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«Противодействие экстремизму и терроризму в Советском районе Курской области»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CC285-B110-A48C-A588-315E648C203B}"/>
              </a:ext>
            </a:extLst>
          </p:cNvPr>
          <p:cNvSpPr txBox="1"/>
          <p:nvPr/>
        </p:nvSpPr>
        <p:spPr>
          <a:xfrm>
            <a:off x="251519" y="701407"/>
            <a:ext cx="85983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Советского района Курской области 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просвещение населения по вопросам противодействия угрозе терроризма и экстремизма, выработке навыков действия людей в экстремальных условиях. </a:t>
            </a:r>
            <a:endParaRPr lang="ru-RU" sz="1800" b="1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FCFF7-8384-1B5E-B9FD-4FAA12EAF4B0}"/>
              </a:ext>
            </a:extLst>
          </p:cNvPr>
          <p:cNvSpPr txBox="1"/>
          <p:nvPr/>
        </p:nvSpPr>
        <p:spPr>
          <a:xfrm>
            <a:off x="460895" y="2548935"/>
            <a:ext cx="371506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«Реализация мероприятий, направленных на совершенствование системы противодействия  экстремизму и терроризму в Советском районе Курской области» муниципальной программы Советского района Курской области «Противодействие экстремизму и терроризму в Советском районе Курской области»    (тыс. рублей):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0BFDD41-5BBA-209A-B9D9-F49433BA7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300932"/>
              </p:ext>
            </p:extLst>
          </p:nvPr>
        </p:nvGraphicFramePr>
        <p:xfrm>
          <a:off x="278029" y="4005064"/>
          <a:ext cx="2880322" cy="224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D89E48-097A-D04F-7EA1-5A197177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18816"/>
          <a:stretch/>
        </p:blipFill>
        <p:spPr>
          <a:xfrm>
            <a:off x="4405576" y="5250829"/>
            <a:ext cx="232666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4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4EB11582-DBA2-AD4D-BE72-B65204B3ABB9}"/>
              </a:ext>
            </a:extLst>
          </p:cNvPr>
          <p:cNvSpPr/>
          <p:nvPr/>
        </p:nvSpPr>
        <p:spPr>
          <a:xfrm rot="3880174">
            <a:off x="-233133" y="-1434798"/>
            <a:ext cx="4406782" cy="5781078"/>
          </a:xfrm>
          <a:custGeom>
            <a:avLst/>
            <a:gdLst>
              <a:gd name="connsiteX0" fmla="*/ 0 w 3599544"/>
              <a:gd name="connsiteY0" fmla="*/ 3318416 h 4772753"/>
              <a:gd name="connsiteX1" fmla="*/ 1570765 w 3599544"/>
              <a:gd name="connsiteY1" fmla="*/ 0 h 4772753"/>
              <a:gd name="connsiteX2" fmla="*/ 1662613 w 3599544"/>
              <a:gd name="connsiteY2" fmla="*/ 21049 h 4772753"/>
              <a:gd name="connsiteX3" fmla="*/ 1878581 w 3599544"/>
              <a:gd name="connsiteY3" fmla="*/ 110416 h 4772753"/>
              <a:gd name="connsiteX4" fmla="*/ 1961604 w 3599544"/>
              <a:gd name="connsiteY4" fmla="*/ 164851 h 4772753"/>
              <a:gd name="connsiteX5" fmla="*/ 1964264 w 3599544"/>
              <a:gd name="connsiteY5" fmla="*/ 166269 h 4772753"/>
              <a:gd name="connsiteX6" fmla="*/ 1966349 w 3599544"/>
              <a:gd name="connsiteY6" fmla="*/ 167963 h 4772753"/>
              <a:gd name="connsiteX7" fmla="*/ 2013015 w 3599544"/>
              <a:gd name="connsiteY7" fmla="*/ 198560 h 4772753"/>
              <a:gd name="connsiteX8" fmla="*/ 2068709 w 3599544"/>
              <a:gd name="connsiteY8" fmla="*/ 251106 h 4772753"/>
              <a:gd name="connsiteX9" fmla="*/ 2122169 w 3599544"/>
              <a:gd name="connsiteY9" fmla="*/ 294534 h 4772753"/>
              <a:gd name="connsiteX10" fmla="*/ 2148902 w 3599544"/>
              <a:gd name="connsiteY10" fmla="*/ 326773 h 4772753"/>
              <a:gd name="connsiteX11" fmla="*/ 2168092 w 3599544"/>
              <a:gd name="connsiteY11" fmla="*/ 344876 h 4772753"/>
              <a:gd name="connsiteX12" fmla="*/ 2191745 w 3599544"/>
              <a:gd name="connsiteY12" fmla="*/ 378435 h 4772753"/>
              <a:gd name="connsiteX13" fmla="*/ 2254226 w 3599544"/>
              <a:gd name="connsiteY13" fmla="*/ 453786 h 4772753"/>
              <a:gd name="connsiteX14" fmla="*/ 2283928 w 3599544"/>
              <a:gd name="connsiteY14" fmla="*/ 509231 h 4772753"/>
              <a:gd name="connsiteX15" fmla="*/ 2287274 w 3599544"/>
              <a:gd name="connsiteY15" fmla="*/ 513978 h 4772753"/>
              <a:gd name="connsiteX16" fmla="*/ 2291150 w 3599544"/>
              <a:gd name="connsiteY16" fmla="*/ 522713 h 4772753"/>
              <a:gd name="connsiteX17" fmla="*/ 2354906 w 3599544"/>
              <a:gd name="connsiteY17" fmla="*/ 641725 h 4772753"/>
              <a:gd name="connsiteX18" fmla="*/ 3519739 w 3599544"/>
              <a:gd name="connsiteY18" fmla="*/ 3464832 h 4772753"/>
              <a:gd name="connsiteX19" fmla="*/ 3543292 w 3599544"/>
              <a:gd name="connsiteY19" fmla="*/ 3543509 h 4772753"/>
              <a:gd name="connsiteX20" fmla="*/ 3559307 w 3599544"/>
              <a:gd name="connsiteY20" fmla="*/ 3585418 h 4772753"/>
              <a:gd name="connsiteX21" fmla="*/ 3563885 w 3599544"/>
              <a:gd name="connsiteY21" fmla="*/ 3612309 h 4772753"/>
              <a:gd name="connsiteX22" fmla="*/ 3580881 w 3599544"/>
              <a:gd name="connsiteY22" fmla="*/ 3669085 h 4772753"/>
              <a:gd name="connsiteX23" fmla="*/ 3589203 w 3599544"/>
              <a:gd name="connsiteY23" fmla="*/ 3760935 h 4772753"/>
              <a:gd name="connsiteX24" fmla="*/ 3594043 w 3599544"/>
              <a:gd name="connsiteY24" fmla="*/ 3789362 h 4772753"/>
              <a:gd name="connsiteX25" fmla="*/ 3593455 w 3599544"/>
              <a:gd name="connsiteY25" fmla="*/ 3807880 h 4772753"/>
              <a:gd name="connsiteX26" fmla="*/ 3599544 w 3599544"/>
              <a:gd name="connsiteY26" fmla="*/ 3875121 h 4772753"/>
              <a:gd name="connsiteX27" fmla="*/ 3587802 w 3599544"/>
              <a:gd name="connsiteY27" fmla="*/ 3985535 h 4772753"/>
              <a:gd name="connsiteX28" fmla="*/ 3587266 w 3599544"/>
              <a:gd name="connsiteY28" fmla="*/ 4002463 h 4772753"/>
              <a:gd name="connsiteX29" fmla="*/ 3584975 w 3599544"/>
              <a:gd name="connsiteY29" fmla="*/ 4012117 h 4772753"/>
              <a:gd name="connsiteX30" fmla="*/ 3578030 w 3599544"/>
              <a:gd name="connsiteY30" fmla="*/ 4077419 h 4772753"/>
              <a:gd name="connsiteX31" fmla="*/ 3540877 w 3599544"/>
              <a:gd name="connsiteY31" fmla="*/ 4198159 h 4772753"/>
              <a:gd name="connsiteX32" fmla="*/ 3538087 w 3599544"/>
              <a:gd name="connsiteY32" fmla="*/ 4209921 h 4772753"/>
              <a:gd name="connsiteX33" fmla="*/ 3535605 w 3599544"/>
              <a:gd name="connsiteY33" fmla="*/ 4215289 h 4772753"/>
              <a:gd name="connsiteX34" fmla="*/ 3518634 w 3599544"/>
              <a:gd name="connsiteY34" fmla="*/ 4270442 h 4772753"/>
              <a:gd name="connsiteX35" fmla="*/ 3453922 w 3599544"/>
              <a:gd name="connsiteY35" fmla="*/ 4391876 h 4772753"/>
              <a:gd name="connsiteX36" fmla="*/ 3451235 w 3599544"/>
              <a:gd name="connsiteY36" fmla="*/ 4397688 h 4772753"/>
              <a:gd name="connsiteX37" fmla="*/ 3449713 w 3599544"/>
              <a:gd name="connsiteY37" fmla="*/ 4399778 h 4772753"/>
              <a:gd name="connsiteX38" fmla="*/ 3423654 w 3599544"/>
              <a:gd name="connsiteY38" fmla="*/ 4448673 h 4772753"/>
              <a:gd name="connsiteX39" fmla="*/ 3295388 w 3599544"/>
              <a:gd name="connsiteY39" fmla="*/ 4606580 h 4772753"/>
              <a:gd name="connsiteX40" fmla="*/ 3185781 w 3599544"/>
              <a:gd name="connsiteY40" fmla="*/ 4697469 h 4772753"/>
              <a:gd name="connsiteX41" fmla="*/ 3183503 w 3599544"/>
              <a:gd name="connsiteY41" fmla="*/ 4699589 h 4772753"/>
              <a:gd name="connsiteX42" fmla="*/ 3182393 w 3599544"/>
              <a:gd name="connsiteY42" fmla="*/ 4700279 h 4772753"/>
              <a:gd name="connsiteX43" fmla="*/ 3136137 w 3599544"/>
              <a:gd name="connsiteY43" fmla="*/ 4738637 h 4772753"/>
              <a:gd name="connsiteX44" fmla="*/ 3072450 w 3599544"/>
              <a:gd name="connsiteY44" fmla="*/ 4772753 h 477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9544" h="4772753">
                <a:moveTo>
                  <a:pt x="0" y="3318416"/>
                </a:moveTo>
                <a:lnTo>
                  <a:pt x="1570765" y="0"/>
                </a:lnTo>
                <a:lnTo>
                  <a:pt x="1662613" y="21049"/>
                </a:lnTo>
                <a:cubicBezTo>
                  <a:pt x="1736682" y="42369"/>
                  <a:pt x="1809141" y="72097"/>
                  <a:pt x="1878581" y="110416"/>
                </a:cubicBezTo>
                <a:lnTo>
                  <a:pt x="1961604" y="164851"/>
                </a:lnTo>
                <a:lnTo>
                  <a:pt x="1964264" y="166269"/>
                </a:lnTo>
                <a:lnTo>
                  <a:pt x="1966349" y="167963"/>
                </a:lnTo>
                <a:lnTo>
                  <a:pt x="2013015" y="198560"/>
                </a:lnTo>
                <a:lnTo>
                  <a:pt x="2068709" y="251106"/>
                </a:lnTo>
                <a:lnTo>
                  <a:pt x="2122169" y="294534"/>
                </a:lnTo>
                <a:lnTo>
                  <a:pt x="2148902" y="326773"/>
                </a:lnTo>
                <a:lnTo>
                  <a:pt x="2168092" y="344876"/>
                </a:lnTo>
                <a:lnTo>
                  <a:pt x="2191745" y="378435"/>
                </a:lnTo>
                <a:lnTo>
                  <a:pt x="2254226" y="453786"/>
                </a:lnTo>
                <a:lnTo>
                  <a:pt x="2283928" y="509231"/>
                </a:lnTo>
                <a:lnTo>
                  <a:pt x="2287274" y="513978"/>
                </a:lnTo>
                <a:lnTo>
                  <a:pt x="2291150" y="522713"/>
                </a:lnTo>
                <a:lnTo>
                  <a:pt x="2354906" y="641725"/>
                </a:lnTo>
                <a:lnTo>
                  <a:pt x="3519739" y="3464832"/>
                </a:lnTo>
                <a:lnTo>
                  <a:pt x="3543292" y="3543509"/>
                </a:lnTo>
                <a:lnTo>
                  <a:pt x="3559307" y="3585418"/>
                </a:lnTo>
                <a:lnTo>
                  <a:pt x="3563885" y="3612309"/>
                </a:lnTo>
                <a:lnTo>
                  <a:pt x="3580881" y="3669085"/>
                </a:lnTo>
                <a:lnTo>
                  <a:pt x="3589203" y="3760935"/>
                </a:lnTo>
                <a:lnTo>
                  <a:pt x="3594043" y="3789362"/>
                </a:lnTo>
                <a:lnTo>
                  <a:pt x="3593455" y="3807880"/>
                </a:lnTo>
                <a:lnTo>
                  <a:pt x="3599544" y="3875121"/>
                </a:lnTo>
                <a:lnTo>
                  <a:pt x="3587802" y="3985535"/>
                </a:lnTo>
                <a:lnTo>
                  <a:pt x="3587266" y="4002463"/>
                </a:lnTo>
                <a:lnTo>
                  <a:pt x="3584975" y="4012117"/>
                </a:lnTo>
                <a:lnTo>
                  <a:pt x="3578030" y="4077419"/>
                </a:lnTo>
                <a:lnTo>
                  <a:pt x="3540877" y="4198159"/>
                </a:lnTo>
                <a:lnTo>
                  <a:pt x="3538087" y="4209921"/>
                </a:lnTo>
                <a:lnTo>
                  <a:pt x="3535605" y="4215289"/>
                </a:lnTo>
                <a:lnTo>
                  <a:pt x="3518634" y="4270442"/>
                </a:lnTo>
                <a:lnTo>
                  <a:pt x="3453922" y="4391876"/>
                </a:lnTo>
                <a:lnTo>
                  <a:pt x="3451235" y="4397688"/>
                </a:lnTo>
                <a:lnTo>
                  <a:pt x="3449713" y="4399778"/>
                </a:lnTo>
                <a:lnTo>
                  <a:pt x="3423654" y="4448673"/>
                </a:lnTo>
                <a:cubicBezTo>
                  <a:pt x="3386318" y="4505005"/>
                  <a:pt x="3343436" y="4557948"/>
                  <a:pt x="3295388" y="4606580"/>
                </a:cubicBezTo>
                <a:lnTo>
                  <a:pt x="3185781" y="4697469"/>
                </a:lnTo>
                <a:lnTo>
                  <a:pt x="3183503" y="4699589"/>
                </a:lnTo>
                <a:lnTo>
                  <a:pt x="3182393" y="4700279"/>
                </a:lnTo>
                <a:lnTo>
                  <a:pt x="3136137" y="4738637"/>
                </a:lnTo>
                <a:lnTo>
                  <a:pt x="3072450" y="4772753"/>
                </a:lnTo>
                <a:close/>
              </a:path>
            </a:pathLst>
          </a:custGeom>
          <a:gradFill>
            <a:gsLst>
              <a:gs pos="0">
                <a:srgbClr val="536FFB"/>
              </a:gs>
              <a:gs pos="100000">
                <a:srgbClr val="D190D8">
                  <a:alpha val="68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Управляющая кнопка: настраиваемая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AAEEDB-5B07-0C43-A803-8814EA0AE9A4}"/>
              </a:ext>
            </a:extLst>
          </p:cNvPr>
          <p:cNvSpPr/>
          <p:nvPr/>
        </p:nvSpPr>
        <p:spPr>
          <a:xfrm>
            <a:off x="-59828" y="2115484"/>
            <a:ext cx="6214785" cy="4680519"/>
          </a:xfrm>
          <a:prstGeom prst="actionButtonBlank">
            <a:avLst/>
          </a:prstGeom>
          <a:solidFill>
            <a:srgbClr val="F7F4F9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091" y="88237"/>
            <a:ext cx="788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Административные расходы бюджета муниципального образования «Советский муниципальный район» Курской области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4E90C08-ABDB-2E44-B009-75FDA1362874}"/>
              </a:ext>
            </a:extLst>
          </p:cNvPr>
          <p:cNvSpPr/>
          <p:nvPr/>
        </p:nvSpPr>
        <p:spPr>
          <a:xfrm>
            <a:off x="8502377" y="75766"/>
            <a:ext cx="440743" cy="5387416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63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0490" y="850618"/>
            <a:ext cx="5374909" cy="158417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Администрации Советского района Курской области  замещают должности муниципальной службы 50 муниципальных служащих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1383" y="2514365"/>
            <a:ext cx="4102826" cy="1896718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оплату труда муниципальных служащих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22 374 тыс. рублей</a:t>
            </a:r>
          </a:p>
          <a:p>
            <a:pPr algn="ctr">
              <a:lnSpc>
                <a:spcPct val="80000"/>
              </a:lnSpc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расходы бюджета – 877 тыс.  рублей</a:t>
            </a:r>
          </a:p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BB61DBA-51B3-1F07-398F-A30011393CF5}"/>
              </a:ext>
            </a:extLst>
          </p:cNvPr>
          <p:cNvSpPr/>
          <p:nvPr/>
        </p:nvSpPr>
        <p:spPr>
          <a:xfrm>
            <a:off x="4551664" y="4240830"/>
            <a:ext cx="3813574" cy="196999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оплату труда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Муниципальных служащих</a:t>
            </a:r>
          </a:p>
          <a:p>
            <a:pPr algn="ctr">
              <a:lnSpc>
                <a:spcPct val="80000"/>
              </a:lnSpc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23 023 тыс. рублей</a:t>
            </a:r>
          </a:p>
          <a:p>
            <a:pPr algn="ctr">
              <a:lnSpc>
                <a:spcPct val="80000"/>
              </a:lnSpc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расходы бюджета – 850 тыс. рублей</a:t>
            </a:r>
          </a:p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6BB87F4-D359-92A6-87E5-02B786D8B25E}"/>
              </a:ext>
            </a:extLst>
          </p:cNvPr>
          <p:cNvSpPr/>
          <p:nvPr/>
        </p:nvSpPr>
        <p:spPr>
          <a:xfrm>
            <a:off x="18930" y="4990809"/>
            <a:ext cx="4146069" cy="1478935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оплату труда муниципальных служащих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 23 023 тыс. рублей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Иные расходы бюджета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850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EB5EC-C8ED-4277-8595-5A474E82F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14" y="647175"/>
            <a:ext cx="4283968" cy="28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89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 Летящие монеты, более 62 000 качественных бесплатных стоковых фото">
            <a:extLst>
              <a:ext uri="{FF2B5EF4-FFF2-40B4-BE49-F238E27FC236}">
                <a16:creationId xmlns:a16="http://schemas.microsoft.com/office/drawing/2014/main" id="{9407A82A-0659-AC61-F5C6-AD7EA7BB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6" b="97872" l="3994" r="98083">
                        <a14:foregroundMark x1="32748" y1="57181" x2="32748" y2="57181"/>
                        <a14:foregroundMark x1="38658" y1="31649" x2="38658" y2="31649"/>
                        <a14:foregroundMark x1="53834" y1="13032" x2="53834" y2="13032"/>
                        <a14:foregroundMark x1="57188" y1="3191" x2="57188" y2="3191"/>
                        <a14:foregroundMark x1="76997" y1="52926" x2="76997" y2="52926"/>
                        <a14:foregroundMark x1="86102" y1="79521" x2="86102" y2="79521"/>
                        <a14:foregroundMark x1="94089" y1="76862" x2="94089" y2="76862"/>
                        <a14:foregroundMark x1="54792" y1="94681" x2="54792" y2="94681"/>
                        <a14:foregroundMark x1="18051" y1="82447" x2="18051" y2="82447"/>
                        <a14:foregroundMark x1="4313" y1="74734" x2="4313" y2="74734"/>
                        <a14:foregroundMark x1="77316" y1="98138" x2="77316" y2="98138"/>
                        <a14:foregroundMark x1="98083" y1="79521" x2="98083" y2="7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72" y="3485278"/>
            <a:ext cx="3797965" cy="2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54C8C-1EB5-934C-92CD-75B1BBA00ECC}"/>
              </a:ext>
            </a:extLst>
          </p:cNvPr>
          <p:cNvSpPr txBox="1"/>
          <p:nvPr/>
        </p:nvSpPr>
        <p:spPr>
          <a:xfrm>
            <a:off x="827584" y="353919"/>
            <a:ext cx="7272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– долговые обязательства, принятые на себя муниципальным районом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87C0997-D07B-A5BF-B1B9-AD5DBAED4261}"/>
              </a:ext>
            </a:extLst>
          </p:cNvPr>
          <p:cNvSpPr/>
          <p:nvPr/>
        </p:nvSpPr>
        <p:spPr>
          <a:xfrm>
            <a:off x="4572000" y="1244052"/>
            <a:ext cx="2664296" cy="923330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01.01.2025 года – 0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рублей</a:t>
            </a:r>
          </a:p>
          <a:p>
            <a:pPr algn="ctr">
              <a:lnSpc>
                <a:spcPct val="80000"/>
              </a:lnSpc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49B2EEA-6E41-C4E3-B680-83A9BC338BE1}"/>
              </a:ext>
            </a:extLst>
          </p:cNvPr>
          <p:cNvSpPr/>
          <p:nvPr/>
        </p:nvSpPr>
        <p:spPr>
          <a:xfrm>
            <a:off x="1547665" y="1277249"/>
            <a:ext cx="2564872" cy="963262"/>
          </a:xfrm>
          <a:prstGeom prst="ellipse">
            <a:avLst/>
          </a:prstGeom>
          <a:gradFill>
            <a:gsLst>
              <a:gs pos="0">
                <a:srgbClr val="00B0F0">
                  <a:alpha val="82000"/>
                </a:srgbClr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01.01.2024 года – 0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lnSpc>
                <a:spcPct val="80000"/>
              </a:lnSpc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91B2B-25B8-8B0A-E4E6-9A8ED4BDE304}"/>
              </a:ext>
            </a:extLst>
          </p:cNvPr>
          <p:cNvSpPr txBox="1"/>
          <p:nvPr/>
        </p:nvSpPr>
        <p:spPr>
          <a:xfrm>
            <a:off x="216024" y="2458386"/>
            <a:ext cx="78843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объем долга, который не может быть превышен при исполнении соответствующего бюджета.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при осуществлении муниципальных заимствований не должен превышать следующие значения: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2025 году – 94 465 тыс. рублей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2026 году – 98 753 тыс. рублей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2027 году – 100 861 тыс. рублей.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района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2026 года по долговым обязательствам муниципального образования «Советский муниципальный район» Курской области установлен в сумме 9 000 тыс. рублей, в том числе по муниципальным гарантиям  - 0 руб., на 1 января 2027 года  по долговым обязательствам муниципального образования «Советский муниципальный район» Курской области установлен в сумме 9 000 тыс. рублей, в том числе по муниципальным гарантиям  - 0 руб., на 1 января 2028 года по долговым обязательствам муниципального образования «Советский муниципальный район» Курской области установлен в сумме 9 000 тыс. рублей, в том числе по муниципальным гарантиям  - 0 руб.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7">
            <a:extLst>
              <a:ext uri="{FF2B5EF4-FFF2-40B4-BE49-F238E27FC236}">
                <a16:creationId xmlns:a16="http://schemas.microsoft.com/office/drawing/2014/main" id="{81EAE5C2-E0E6-B8A7-14E3-EBB4DC841825}"/>
              </a:ext>
            </a:extLst>
          </p:cNvPr>
          <p:cNvSpPr/>
          <p:nvPr/>
        </p:nvSpPr>
        <p:spPr>
          <a:xfrm>
            <a:off x="8609056" y="1412776"/>
            <a:ext cx="440743" cy="5387416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63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0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8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0439" y="836712"/>
            <a:ext cx="8866824" cy="338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Советском районе проведена большая работа по  совершенствованию открытости бюджета. Современные информационные технологии, внедренные на территории района, во многом обеспечивают доступность к информации о его исполнении.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Начиная с 2014 года все финансовые органы страны начали составлять на регулярной основе отдельный аналитический документ «Бюджет для граждан», который должен содержать основные положения  решения о бюджете и отчета о его исполнении в доступной и понятной форме.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По своей сути бюджет для граждан - это упрощенная версия бюджетного документа, которая использует доступные форматы, чтобы облегчить для граждан понимание бюджета, объяснить им планы и действия Администрации Советского района во время бюджетного года и показать формы их возможного взаимодействия с гражданином района   по вопросам расходования общественных финансов.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Очень надеемся, что «Бюджет для граждан», разработанный Управлением финансов Администрации Советского района, станет доступным источником для повышения финансовой грамотности жителей  и активизации общественного контроля за муниципальными расходами.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Рассчитываем, что наша совместная работа будет способствовать развитию прозрачности и открытости бюджета и бюджетного процесса для граждан.</a:t>
            </a:r>
          </a:p>
        </p:txBody>
      </p:sp>
      <p:pic>
        <p:nvPicPr>
          <p:cNvPr id="1026" name="Picture 2" descr="C:\Users\NChernova\Desktop\promot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63" y="3958046"/>
            <a:ext cx="5900800" cy="2916681"/>
          </a:xfrm>
          <a:prstGeom prst="flowChartManualInp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31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90" y="3645024"/>
            <a:ext cx="4660578" cy="3107052"/>
          </a:xfrm>
          <a:prstGeom prst="rect">
            <a:avLst/>
          </a:pr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AE5AFC2F-7678-1D47-9A59-A38009AC2C85}"/>
              </a:ext>
            </a:extLst>
          </p:cNvPr>
          <p:cNvSpPr/>
          <p:nvPr/>
        </p:nvSpPr>
        <p:spPr>
          <a:xfrm rot="4446933">
            <a:off x="-1583668" y="2706165"/>
            <a:ext cx="5206357" cy="5206356"/>
          </a:xfrm>
          <a:custGeom>
            <a:avLst/>
            <a:gdLst>
              <a:gd name="connsiteX0" fmla="*/ 5162205 w 5427139"/>
              <a:gd name="connsiteY0" fmla="*/ 264934 h 5427139"/>
              <a:gd name="connsiteX1" fmla="*/ 5427139 w 5427139"/>
              <a:gd name="connsiteY1" fmla="*/ 904541 h 5427139"/>
              <a:gd name="connsiteX2" fmla="*/ 5427139 w 5427139"/>
              <a:gd name="connsiteY2" fmla="*/ 2869091 h 5427139"/>
              <a:gd name="connsiteX3" fmla="*/ 2869091 w 5427139"/>
              <a:gd name="connsiteY3" fmla="*/ 5427139 h 5427139"/>
              <a:gd name="connsiteX4" fmla="*/ 1739677 w 5427139"/>
              <a:gd name="connsiteY4" fmla="*/ 5427139 h 5427139"/>
              <a:gd name="connsiteX5" fmla="*/ 0 w 5427139"/>
              <a:gd name="connsiteY5" fmla="*/ 3687462 h 5427139"/>
              <a:gd name="connsiteX6" fmla="*/ 0 w 5427139"/>
              <a:gd name="connsiteY6" fmla="*/ 904541 h 5427139"/>
              <a:gd name="connsiteX7" fmla="*/ 904541 w 5427139"/>
              <a:gd name="connsiteY7" fmla="*/ 0 h 5427139"/>
              <a:gd name="connsiteX8" fmla="*/ 4522598 w 5427139"/>
              <a:gd name="connsiteY8" fmla="*/ 0 h 5427139"/>
              <a:gd name="connsiteX9" fmla="*/ 5162205 w 5427139"/>
              <a:gd name="connsiteY9" fmla="*/ 264934 h 542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7139" h="5427139">
                <a:moveTo>
                  <a:pt x="5162205" y="264934"/>
                </a:moveTo>
                <a:cubicBezTo>
                  <a:pt x="5325895" y="428624"/>
                  <a:pt x="5427139" y="654759"/>
                  <a:pt x="5427139" y="904541"/>
                </a:cubicBezTo>
                <a:lnTo>
                  <a:pt x="5427139" y="2869091"/>
                </a:lnTo>
                <a:lnTo>
                  <a:pt x="2869091" y="5427139"/>
                </a:lnTo>
                <a:lnTo>
                  <a:pt x="1739677" y="5427139"/>
                </a:lnTo>
                <a:lnTo>
                  <a:pt x="0" y="3687462"/>
                </a:lnTo>
                <a:lnTo>
                  <a:pt x="0" y="904541"/>
                </a:lnTo>
                <a:cubicBezTo>
                  <a:pt x="0" y="404977"/>
                  <a:pt x="404977" y="0"/>
                  <a:pt x="904541" y="0"/>
                </a:cubicBezTo>
                <a:lnTo>
                  <a:pt x="4522598" y="0"/>
                </a:lnTo>
                <a:cubicBezTo>
                  <a:pt x="4772380" y="0"/>
                  <a:pt x="4998515" y="101244"/>
                  <a:pt x="5162205" y="264934"/>
                </a:cubicBezTo>
                <a:close/>
              </a:path>
            </a:pathLst>
          </a:custGeom>
          <a:gradFill>
            <a:gsLst>
              <a:gs pos="0">
                <a:srgbClr val="3399FF"/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Крест 9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5817999" y="3108742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Крест 10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2771800" y="6171076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Крест 11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179512" y="4539483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Крест 12">
            <a:extLst>
              <a:ext uri="{FF2B5EF4-FFF2-40B4-BE49-F238E27FC236}">
                <a16:creationId xmlns:a16="http://schemas.microsoft.com/office/drawing/2014/main" id="{D360A341-C488-CB43-A34E-DAD946786CD7}"/>
              </a:ext>
            </a:extLst>
          </p:cNvPr>
          <p:cNvSpPr/>
          <p:nvPr/>
        </p:nvSpPr>
        <p:spPr>
          <a:xfrm>
            <a:off x="8215966" y="1460012"/>
            <a:ext cx="24681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rgbClr val="A32BDE">
                  <a:lumMod val="40000"/>
                  <a:lumOff val="60000"/>
                </a:srgbClr>
              </a:gs>
              <a:gs pos="100000">
                <a:srgbClr val="0E6AD1">
                  <a:lumMod val="60000"/>
                  <a:lumOff val="40000"/>
                </a:srgbClr>
              </a:gs>
            </a:gsLst>
            <a:lin ang="2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632" y="3805800"/>
            <a:ext cx="4419414" cy="29462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19632" y="116632"/>
            <a:ext cx="9144000" cy="45509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200"/>
              </a:spcAft>
            </a:pPr>
            <a:r>
              <a:rPr lang="ru-RU" sz="1600" dirty="0">
                <a:solidFill>
                  <a:srgbClr val="000000"/>
                </a:solidFill>
                <a:cs typeface="Arial" pitchFamily="34" charset="0"/>
              </a:rPr>
              <a:t>                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бюджета</a:t>
            </a:r>
            <a:r>
              <a:rPr lang="ru-RU" sz="1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чередной трехлетний период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осуществлялось исходя из действующего на момент составления бюджета налогового и бюджетного законодательства, а также прогноза социально-экономического развития Советского района Курской области и основных направлений бюджетной и налоговой политики на 2025-2027 годы. </a:t>
            </a:r>
          </a:p>
          <a:p>
            <a:pPr>
              <a:lnSpc>
                <a:spcPct val="115000"/>
              </a:lnSpc>
              <a:spcAft>
                <a:spcPts val="2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2025 год доходы бюджета района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спрогнозированы в объеме  710 690  тыс. рублей,  в 2026 году – 633 933 тыс. рублей, в  2027 году- 588 578 тыс. рублей. </a:t>
            </a:r>
          </a:p>
          <a:p>
            <a:pPr algn="just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	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объема и структуры расходов бюджета муниципального района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2025 год и на плановый период 2026 и 2027 годов осуществляется исходя из «базовых» объемов бюджетных ассигнований на 2025 и 2026 годы, утвержденных Решением Представительного Собрания Советского района  от 18.12.2024 года № 45 «</a:t>
            </a:r>
            <a:r>
              <a:rPr 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бюджете муниципального района «Советский район» Курской области на  20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r>
              <a:rPr lang="x-none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год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на плановый период 2025 и 2026 годов».</a:t>
            </a:r>
            <a:r>
              <a:rPr lang="ru-RU" sz="1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Всего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2025 год расходы бюджета района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спрогнозированы в объеме  719 690 тыс. рублей,  на 2026 год – 633 933  тыс. рублей, на 2027 год – 588 578 тыс. рублей.</a:t>
            </a:r>
            <a:endParaRPr lang="ru-RU" sz="16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	</a:t>
            </a:r>
            <a:r>
              <a:rPr lang="ru-RU" sz="1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лавная задача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формировании бюджета муниципального района состояла в том, чтобы выполнить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социальные обязательства.</a:t>
            </a:r>
          </a:p>
          <a:p>
            <a:pPr algn="just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	 	</a:t>
            </a:r>
          </a:p>
          <a:p>
            <a:pPr algn="just">
              <a:defRPr/>
            </a:pPr>
            <a:endParaRPr lang="ru-RU" sz="16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80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Chernova\Desktop\картинки\pexels-arina-krasnikova-7002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4E90C08-ABDB-2E44-B009-75FDA1362874}"/>
              </a:ext>
            </a:extLst>
          </p:cNvPr>
          <p:cNvSpPr/>
          <p:nvPr/>
        </p:nvSpPr>
        <p:spPr>
          <a:xfrm>
            <a:off x="4074059" y="764704"/>
            <a:ext cx="450138" cy="5658958"/>
          </a:xfrm>
          <a:prstGeom prst="roundRect">
            <a:avLst>
              <a:gd name="adj" fmla="val 29433"/>
            </a:avLst>
          </a:prstGeom>
          <a:gradFill>
            <a:gsLst>
              <a:gs pos="0">
                <a:srgbClr val="536FFB"/>
              </a:gs>
              <a:gs pos="100000">
                <a:srgbClr val="D190D8">
                  <a:alpha val="47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4EB11582-DBA2-AD4D-BE72-B65204B3ABB9}"/>
              </a:ext>
            </a:extLst>
          </p:cNvPr>
          <p:cNvSpPr/>
          <p:nvPr/>
        </p:nvSpPr>
        <p:spPr>
          <a:xfrm rot="3880174">
            <a:off x="-187333" y="-1157498"/>
            <a:ext cx="3599544" cy="4772753"/>
          </a:xfrm>
          <a:custGeom>
            <a:avLst/>
            <a:gdLst>
              <a:gd name="connsiteX0" fmla="*/ 0 w 3599544"/>
              <a:gd name="connsiteY0" fmla="*/ 3318416 h 4772753"/>
              <a:gd name="connsiteX1" fmla="*/ 1570765 w 3599544"/>
              <a:gd name="connsiteY1" fmla="*/ 0 h 4772753"/>
              <a:gd name="connsiteX2" fmla="*/ 1662613 w 3599544"/>
              <a:gd name="connsiteY2" fmla="*/ 21049 h 4772753"/>
              <a:gd name="connsiteX3" fmla="*/ 1878581 w 3599544"/>
              <a:gd name="connsiteY3" fmla="*/ 110416 h 4772753"/>
              <a:gd name="connsiteX4" fmla="*/ 1961604 w 3599544"/>
              <a:gd name="connsiteY4" fmla="*/ 164851 h 4772753"/>
              <a:gd name="connsiteX5" fmla="*/ 1964264 w 3599544"/>
              <a:gd name="connsiteY5" fmla="*/ 166269 h 4772753"/>
              <a:gd name="connsiteX6" fmla="*/ 1966349 w 3599544"/>
              <a:gd name="connsiteY6" fmla="*/ 167963 h 4772753"/>
              <a:gd name="connsiteX7" fmla="*/ 2013015 w 3599544"/>
              <a:gd name="connsiteY7" fmla="*/ 198560 h 4772753"/>
              <a:gd name="connsiteX8" fmla="*/ 2068709 w 3599544"/>
              <a:gd name="connsiteY8" fmla="*/ 251106 h 4772753"/>
              <a:gd name="connsiteX9" fmla="*/ 2122169 w 3599544"/>
              <a:gd name="connsiteY9" fmla="*/ 294534 h 4772753"/>
              <a:gd name="connsiteX10" fmla="*/ 2148902 w 3599544"/>
              <a:gd name="connsiteY10" fmla="*/ 326773 h 4772753"/>
              <a:gd name="connsiteX11" fmla="*/ 2168092 w 3599544"/>
              <a:gd name="connsiteY11" fmla="*/ 344876 h 4772753"/>
              <a:gd name="connsiteX12" fmla="*/ 2191745 w 3599544"/>
              <a:gd name="connsiteY12" fmla="*/ 378435 h 4772753"/>
              <a:gd name="connsiteX13" fmla="*/ 2254226 w 3599544"/>
              <a:gd name="connsiteY13" fmla="*/ 453786 h 4772753"/>
              <a:gd name="connsiteX14" fmla="*/ 2283928 w 3599544"/>
              <a:gd name="connsiteY14" fmla="*/ 509231 h 4772753"/>
              <a:gd name="connsiteX15" fmla="*/ 2287274 w 3599544"/>
              <a:gd name="connsiteY15" fmla="*/ 513978 h 4772753"/>
              <a:gd name="connsiteX16" fmla="*/ 2291150 w 3599544"/>
              <a:gd name="connsiteY16" fmla="*/ 522713 h 4772753"/>
              <a:gd name="connsiteX17" fmla="*/ 2354906 w 3599544"/>
              <a:gd name="connsiteY17" fmla="*/ 641725 h 4772753"/>
              <a:gd name="connsiteX18" fmla="*/ 3519739 w 3599544"/>
              <a:gd name="connsiteY18" fmla="*/ 3464832 h 4772753"/>
              <a:gd name="connsiteX19" fmla="*/ 3543292 w 3599544"/>
              <a:gd name="connsiteY19" fmla="*/ 3543509 h 4772753"/>
              <a:gd name="connsiteX20" fmla="*/ 3559307 w 3599544"/>
              <a:gd name="connsiteY20" fmla="*/ 3585418 h 4772753"/>
              <a:gd name="connsiteX21" fmla="*/ 3563885 w 3599544"/>
              <a:gd name="connsiteY21" fmla="*/ 3612309 h 4772753"/>
              <a:gd name="connsiteX22" fmla="*/ 3580881 w 3599544"/>
              <a:gd name="connsiteY22" fmla="*/ 3669085 h 4772753"/>
              <a:gd name="connsiteX23" fmla="*/ 3589203 w 3599544"/>
              <a:gd name="connsiteY23" fmla="*/ 3760935 h 4772753"/>
              <a:gd name="connsiteX24" fmla="*/ 3594043 w 3599544"/>
              <a:gd name="connsiteY24" fmla="*/ 3789362 h 4772753"/>
              <a:gd name="connsiteX25" fmla="*/ 3593455 w 3599544"/>
              <a:gd name="connsiteY25" fmla="*/ 3807880 h 4772753"/>
              <a:gd name="connsiteX26" fmla="*/ 3599544 w 3599544"/>
              <a:gd name="connsiteY26" fmla="*/ 3875121 h 4772753"/>
              <a:gd name="connsiteX27" fmla="*/ 3587802 w 3599544"/>
              <a:gd name="connsiteY27" fmla="*/ 3985535 h 4772753"/>
              <a:gd name="connsiteX28" fmla="*/ 3587266 w 3599544"/>
              <a:gd name="connsiteY28" fmla="*/ 4002463 h 4772753"/>
              <a:gd name="connsiteX29" fmla="*/ 3584975 w 3599544"/>
              <a:gd name="connsiteY29" fmla="*/ 4012117 h 4772753"/>
              <a:gd name="connsiteX30" fmla="*/ 3578030 w 3599544"/>
              <a:gd name="connsiteY30" fmla="*/ 4077419 h 4772753"/>
              <a:gd name="connsiteX31" fmla="*/ 3540877 w 3599544"/>
              <a:gd name="connsiteY31" fmla="*/ 4198159 h 4772753"/>
              <a:gd name="connsiteX32" fmla="*/ 3538087 w 3599544"/>
              <a:gd name="connsiteY32" fmla="*/ 4209921 h 4772753"/>
              <a:gd name="connsiteX33" fmla="*/ 3535605 w 3599544"/>
              <a:gd name="connsiteY33" fmla="*/ 4215289 h 4772753"/>
              <a:gd name="connsiteX34" fmla="*/ 3518634 w 3599544"/>
              <a:gd name="connsiteY34" fmla="*/ 4270442 h 4772753"/>
              <a:gd name="connsiteX35" fmla="*/ 3453922 w 3599544"/>
              <a:gd name="connsiteY35" fmla="*/ 4391876 h 4772753"/>
              <a:gd name="connsiteX36" fmla="*/ 3451235 w 3599544"/>
              <a:gd name="connsiteY36" fmla="*/ 4397688 h 4772753"/>
              <a:gd name="connsiteX37" fmla="*/ 3449713 w 3599544"/>
              <a:gd name="connsiteY37" fmla="*/ 4399778 h 4772753"/>
              <a:gd name="connsiteX38" fmla="*/ 3423654 w 3599544"/>
              <a:gd name="connsiteY38" fmla="*/ 4448673 h 4772753"/>
              <a:gd name="connsiteX39" fmla="*/ 3295388 w 3599544"/>
              <a:gd name="connsiteY39" fmla="*/ 4606580 h 4772753"/>
              <a:gd name="connsiteX40" fmla="*/ 3185781 w 3599544"/>
              <a:gd name="connsiteY40" fmla="*/ 4697469 h 4772753"/>
              <a:gd name="connsiteX41" fmla="*/ 3183503 w 3599544"/>
              <a:gd name="connsiteY41" fmla="*/ 4699589 h 4772753"/>
              <a:gd name="connsiteX42" fmla="*/ 3182393 w 3599544"/>
              <a:gd name="connsiteY42" fmla="*/ 4700279 h 4772753"/>
              <a:gd name="connsiteX43" fmla="*/ 3136137 w 3599544"/>
              <a:gd name="connsiteY43" fmla="*/ 4738637 h 4772753"/>
              <a:gd name="connsiteX44" fmla="*/ 3072450 w 3599544"/>
              <a:gd name="connsiteY44" fmla="*/ 4772753 h 477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9544" h="4772753">
                <a:moveTo>
                  <a:pt x="0" y="3318416"/>
                </a:moveTo>
                <a:lnTo>
                  <a:pt x="1570765" y="0"/>
                </a:lnTo>
                <a:lnTo>
                  <a:pt x="1662613" y="21049"/>
                </a:lnTo>
                <a:cubicBezTo>
                  <a:pt x="1736682" y="42369"/>
                  <a:pt x="1809141" y="72097"/>
                  <a:pt x="1878581" y="110416"/>
                </a:cubicBezTo>
                <a:lnTo>
                  <a:pt x="1961604" y="164851"/>
                </a:lnTo>
                <a:lnTo>
                  <a:pt x="1964264" y="166269"/>
                </a:lnTo>
                <a:lnTo>
                  <a:pt x="1966349" y="167963"/>
                </a:lnTo>
                <a:lnTo>
                  <a:pt x="2013015" y="198560"/>
                </a:lnTo>
                <a:lnTo>
                  <a:pt x="2068709" y="251106"/>
                </a:lnTo>
                <a:lnTo>
                  <a:pt x="2122169" y="294534"/>
                </a:lnTo>
                <a:lnTo>
                  <a:pt x="2148902" y="326773"/>
                </a:lnTo>
                <a:lnTo>
                  <a:pt x="2168092" y="344876"/>
                </a:lnTo>
                <a:lnTo>
                  <a:pt x="2191745" y="378435"/>
                </a:lnTo>
                <a:lnTo>
                  <a:pt x="2254226" y="453786"/>
                </a:lnTo>
                <a:lnTo>
                  <a:pt x="2283928" y="509231"/>
                </a:lnTo>
                <a:lnTo>
                  <a:pt x="2287274" y="513978"/>
                </a:lnTo>
                <a:lnTo>
                  <a:pt x="2291150" y="522713"/>
                </a:lnTo>
                <a:lnTo>
                  <a:pt x="2354906" y="641725"/>
                </a:lnTo>
                <a:lnTo>
                  <a:pt x="3519739" y="3464832"/>
                </a:lnTo>
                <a:lnTo>
                  <a:pt x="3543292" y="3543509"/>
                </a:lnTo>
                <a:lnTo>
                  <a:pt x="3559307" y="3585418"/>
                </a:lnTo>
                <a:lnTo>
                  <a:pt x="3563885" y="3612309"/>
                </a:lnTo>
                <a:lnTo>
                  <a:pt x="3580881" y="3669085"/>
                </a:lnTo>
                <a:lnTo>
                  <a:pt x="3589203" y="3760935"/>
                </a:lnTo>
                <a:lnTo>
                  <a:pt x="3594043" y="3789362"/>
                </a:lnTo>
                <a:lnTo>
                  <a:pt x="3593455" y="3807880"/>
                </a:lnTo>
                <a:lnTo>
                  <a:pt x="3599544" y="3875121"/>
                </a:lnTo>
                <a:lnTo>
                  <a:pt x="3587802" y="3985535"/>
                </a:lnTo>
                <a:lnTo>
                  <a:pt x="3587266" y="4002463"/>
                </a:lnTo>
                <a:lnTo>
                  <a:pt x="3584975" y="4012117"/>
                </a:lnTo>
                <a:lnTo>
                  <a:pt x="3578030" y="4077419"/>
                </a:lnTo>
                <a:lnTo>
                  <a:pt x="3540877" y="4198159"/>
                </a:lnTo>
                <a:lnTo>
                  <a:pt x="3538087" y="4209921"/>
                </a:lnTo>
                <a:lnTo>
                  <a:pt x="3535605" y="4215289"/>
                </a:lnTo>
                <a:lnTo>
                  <a:pt x="3518634" y="4270442"/>
                </a:lnTo>
                <a:lnTo>
                  <a:pt x="3453922" y="4391876"/>
                </a:lnTo>
                <a:lnTo>
                  <a:pt x="3451235" y="4397688"/>
                </a:lnTo>
                <a:lnTo>
                  <a:pt x="3449713" y="4399778"/>
                </a:lnTo>
                <a:lnTo>
                  <a:pt x="3423654" y="4448673"/>
                </a:lnTo>
                <a:cubicBezTo>
                  <a:pt x="3386318" y="4505005"/>
                  <a:pt x="3343436" y="4557948"/>
                  <a:pt x="3295388" y="4606580"/>
                </a:cubicBezTo>
                <a:lnTo>
                  <a:pt x="3185781" y="4697469"/>
                </a:lnTo>
                <a:lnTo>
                  <a:pt x="3183503" y="4699589"/>
                </a:lnTo>
                <a:lnTo>
                  <a:pt x="3182393" y="4700279"/>
                </a:lnTo>
                <a:lnTo>
                  <a:pt x="3136137" y="4738637"/>
                </a:lnTo>
                <a:lnTo>
                  <a:pt x="3072450" y="4772753"/>
                </a:lnTo>
                <a:close/>
              </a:path>
            </a:pathLst>
          </a:custGeom>
          <a:gradFill>
            <a:gsLst>
              <a:gs pos="0">
                <a:srgbClr val="536FFB"/>
              </a:gs>
              <a:gs pos="100000">
                <a:srgbClr val="D190D8">
                  <a:alpha val="58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 r="26779"/>
          <a:stretch/>
        </p:blipFill>
        <p:spPr>
          <a:xfrm>
            <a:off x="4639599" y="3448"/>
            <a:ext cx="4516847" cy="6863317"/>
          </a:xfrm>
          <a:prstGeom prst="rect">
            <a:avLst/>
          </a:prstGeom>
        </p:spPr>
      </p:pic>
      <p:sp>
        <p:nvSpPr>
          <p:cNvPr id="5" name="Управляющая кнопка: настраиваемая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AAEEDB-5B07-0C43-A803-8814EA0AE9A4}"/>
              </a:ext>
            </a:extLst>
          </p:cNvPr>
          <p:cNvSpPr/>
          <p:nvPr/>
        </p:nvSpPr>
        <p:spPr>
          <a:xfrm>
            <a:off x="73947" y="1228878"/>
            <a:ext cx="3912349" cy="4504378"/>
          </a:xfrm>
          <a:prstGeom prst="actionButtonBlank">
            <a:avLst/>
          </a:prstGeom>
          <a:solidFill>
            <a:srgbClr val="F7F4F9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10800000" flipV="1">
            <a:off x="13896" y="1340768"/>
            <a:ext cx="4032449" cy="417646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Управление финансов Администрации Советского района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Курская область, Советский район,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п.Кшенский,ул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Пролетарская, 45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Начальник управления:  </a:t>
            </a:r>
            <a:r>
              <a:rPr lang="ru-RU" sz="2000" u="sng" dirty="0" err="1">
                <a:latin typeface="Times New Roman" pitchFamily="18" charset="0"/>
                <a:cs typeface="Times New Roman" pitchFamily="18" charset="0"/>
              </a:rPr>
              <a:t>Трубникова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Наталья Владимировна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факс 8 /47158/2-14-44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sovuprfin@bk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ru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часы работы: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пт. 8:00 до17:00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перерыв с 13:00 до 14:00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Информация о бюджете для граждан размещена  на официальном сайте муниципального образования «Советский муниципальный район» Курской области: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https://sovetskiy.gosuslugi.ru/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2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4156499" y="-3500318"/>
            <a:ext cx="830999" cy="820891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4099" name="Picture 3" descr="C:\Users\NChernova\Desktop\11di-2048x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8248"/>
            <a:ext cx="8496944" cy="26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88641"/>
            <a:ext cx="892797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ВЛИЯНИЯ ГРАЖДАНИНА</a:t>
            </a:r>
          </a:p>
          <a:p>
            <a:pPr algn="ctr"/>
            <a:r>
              <a:rPr lang="ru-RU" sz="2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СОСТАВ БЮДЖЕТА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39552" y="1198130"/>
            <a:ext cx="3877385" cy="2791627"/>
            <a:chOff x="632557" y="-981976"/>
            <a:chExt cx="2699900" cy="268006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3059">
              <a:off x="642473" y="-991892"/>
              <a:ext cx="2680067" cy="26999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1155186" y="-361125"/>
              <a:ext cx="1654640" cy="171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Публичные слушания по проекту бюджета муниципального района «Советский район» (проходят ежегодно в ноябре)</a:t>
              </a:r>
            </a:p>
            <a:p>
              <a:pPr lvl="0"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71492" y="1198130"/>
            <a:ext cx="3877385" cy="2791627"/>
            <a:chOff x="632557" y="-981976"/>
            <a:chExt cx="2699900" cy="268006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3059">
              <a:off x="642473" y="-991892"/>
              <a:ext cx="2680067" cy="26999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1155186" y="-361125"/>
              <a:ext cx="1654640" cy="186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Публичные слушания по отчету об исполнении бюджета муниципального района «Советский район» (проходят ежегодно в апреле)</a:t>
              </a:r>
            </a:p>
            <a:p>
              <a:pPr lvl="0" algn="ctr"/>
              <a:endPara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27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Chernova\Desktop\Image-2-11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32" y="4211913"/>
            <a:ext cx="4784804" cy="31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786" y="404664"/>
            <a:ext cx="8568952" cy="400110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БЮДЖЕТНОМ ПРОЦЕССЕ</a:t>
            </a:r>
          </a:p>
        </p:txBody>
      </p:sp>
      <p:sp>
        <p:nvSpPr>
          <p:cNvPr id="6" name="Овал 5"/>
          <p:cNvSpPr/>
          <p:nvPr/>
        </p:nvSpPr>
        <p:spPr>
          <a:xfrm>
            <a:off x="475251" y="924570"/>
            <a:ext cx="648072" cy="648072"/>
          </a:xfrm>
          <a:prstGeom prst="ellipse">
            <a:avLst/>
          </a:prstGeom>
          <a:gradFill>
            <a:gsLst>
              <a:gs pos="0">
                <a:srgbClr val="00B0F0"/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914" y="1086344"/>
            <a:ext cx="793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 как налогоплательщик, участвует в формировании доходной части бюджета;</a:t>
            </a:r>
          </a:p>
          <a:p>
            <a:pPr lvl="0"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8081" y="1671334"/>
            <a:ext cx="648072" cy="648072"/>
          </a:xfrm>
          <a:prstGeom prst="ellipse">
            <a:avLst/>
          </a:prstGeom>
          <a:gradFill>
            <a:gsLst>
              <a:gs pos="0">
                <a:srgbClr val="00B0F0"/>
              </a:gs>
              <a:gs pos="1000">
                <a:srgbClr val="3399FF"/>
              </a:gs>
              <a:gs pos="92000">
                <a:srgbClr val="D190D8">
                  <a:alpha val="6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1914" y="1773557"/>
            <a:ext cx="7938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 как получатель социальных гарантий, получает социальные гарантии (образование, жилищно-коммунальное хозяйство, культура, физическая культура и спорт, молодежная политика, социальные льготы и другие направления социальных гарантий населению) – расходная часть бюджета.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786" y="2781681"/>
            <a:ext cx="8568952" cy="1384995"/>
          </a:xfrm>
          <a:prstGeom prst="rect">
            <a:avLst/>
          </a:prstGeom>
          <a:solidFill>
            <a:srgbClr val="D8D2FC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- это план доходов и расходов. </a:t>
            </a: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муниципального района является участником формирования этого плана, с одной стороны как налогоплательщик, наполняя доходы бюджета, с другой – он получает часть расходов как потребитель общественных услуг.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05411" y="4296313"/>
            <a:ext cx="3196293" cy="2547827"/>
            <a:chOff x="3330418" y="2408106"/>
            <a:chExt cx="2506806" cy="253649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29539">
              <a:off x="3330418" y="2408106"/>
              <a:ext cx="2506806" cy="253649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3609403" y="3028334"/>
              <a:ext cx="1948834" cy="184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это поступающие в бюджет денежные средства (налоги юридических и физических лиц, доходы от использования имущества, административные платежи и сборы, безвозмездные поступления)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71600" y="4518280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ДОХОДЫ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196970" y="4120604"/>
            <a:ext cx="3152848" cy="2582433"/>
            <a:chOff x="3354880" y="2309676"/>
            <a:chExt cx="2677067" cy="270877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29539">
              <a:off x="3354880" y="2309676"/>
              <a:ext cx="2677067" cy="270877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8" name="TextBox 27"/>
            <p:cNvSpPr txBox="1"/>
            <p:nvPr/>
          </p:nvSpPr>
          <p:spPr>
            <a:xfrm>
              <a:off x="3716151" y="2867571"/>
              <a:ext cx="1954524" cy="184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это выплачиваемые из бюджета денежные средства на:</a:t>
              </a:r>
            </a:p>
            <a:p>
              <a:pPr algn="ctr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содержание муниципальных учреждений (образование, культура, молодежная политика, физическая культура и спорт и другие), социальные выплаты населению, капитальное строительство и другие расходы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286938" y="4342478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Impact" pitchFamily="34" charset="0"/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90327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8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71785" y="188640"/>
            <a:ext cx="511665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составления бюджета района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683568" y="1052736"/>
            <a:ext cx="1728787" cy="2303339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2699792" y="1052736"/>
            <a:ext cx="1871662" cy="2303339"/>
          </a:xfrm>
          <a:prstGeom prst="downArrowCallout">
            <a:avLst>
              <a:gd name="adj1" fmla="val 25000"/>
              <a:gd name="adj2" fmla="val 25000"/>
              <a:gd name="adj3" fmla="val 20708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6732241" y="1052736"/>
            <a:ext cx="1800200" cy="23040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муниципального района</a:t>
            </a: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788024" y="1052736"/>
            <a:ext cx="1728787" cy="230333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91616" y="3619285"/>
            <a:ext cx="7559675" cy="584775"/>
          </a:xfrm>
          <a:prstGeom prst="rect">
            <a:avLst/>
          </a:prstGeom>
          <a:ln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Составление бюджета района</a:t>
            </a: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DD4EC6F6-1BB8-3D42-825D-1964EB378092}"/>
              </a:ext>
            </a:extLst>
          </p:cNvPr>
          <p:cNvSpPr/>
          <p:nvPr/>
        </p:nvSpPr>
        <p:spPr>
          <a:xfrm rot="16711441">
            <a:off x="6002281" y="3855387"/>
            <a:ext cx="2245813" cy="4480640"/>
          </a:xfrm>
          <a:custGeom>
            <a:avLst/>
            <a:gdLst>
              <a:gd name="connsiteX0" fmla="*/ 760675 w 2885169"/>
              <a:gd name="connsiteY0" fmla="*/ 5246016 h 5246016"/>
              <a:gd name="connsiteX1" fmla="*/ 0 w 2885169"/>
              <a:gd name="connsiteY1" fmla="*/ 0 h 5246016"/>
              <a:gd name="connsiteX2" fmla="*/ 2247114 w 2885169"/>
              <a:gd name="connsiteY2" fmla="*/ 0 h 5246016"/>
              <a:gd name="connsiteX3" fmla="*/ 2885169 w 2885169"/>
              <a:gd name="connsiteY3" fmla="*/ 638055 h 5246016"/>
              <a:gd name="connsiteX4" fmla="*/ 2885169 w 2885169"/>
              <a:gd name="connsiteY4" fmla="*/ 4769165 h 5246016"/>
              <a:gd name="connsiteX5" fmla="*/ 2872206 w 2885169"/>
              <a:gd name="connsiteY5" fmla="*/ 4897755 h 5246016"/>
              <a:gd name="connsiteX6" fmla="*/ 2858525 w 2885169"/>
              <a:gd name="connsiteY6" fmla="*/ 4941827 h 524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5169" h="5246016">
                <a:moveTo>
                  <a:pt x="760675" y="5246016"/>
                </a:moveTo>
                <a:lnTo>
                  <a:pt x="0" y="0"/>
                </a:lnTo>
                <a:lnTo>
                  <a:pt x="2247114" y="0"/>
                </a:lnTo>
                <a:cubicBezTo>
                  <a:pt x="2599502" y="0"/>
                  <a:pt x="2885169" y="285667"/>
                  <a:pt x="2885169" y="638055"/>
                </a:cubicBezTo>
                <a:lnTo>
                  <a:pt x="2885169" y="4769165"/>
                </a:lnTo>
                <a:cubicBezTo>
                  <a:pt x="2885169" y="4813213"/>
                  <a:pt x="2880706" y="4856219"/>
                  <a:pt x="2872206" y="4897755"/>
                </a:cubicBezTo>
                <a:lnTo>
                  <a:pt x="2858525" y="4941827"/>
                </a:lnTo>
                <a:close/>
              </a:path>
            </a:pathLst>
          </a:custGeom>
          <a:gradFill>
            <a:gsLst>
              <a:gs pos="0">
                <a:srgbClr val="4081D0">
                  <a:alpha val="82000"/>
                </a:srgb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6"/>
          <a:stretch/>
        </p:blipFill>
        <p:spPr>
          <a:xfrm>
            <a:off x="248909" y="4548530"/>
            <a:ext cx="4179072" cy="2203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http://www.mv.org.ua/imn/2012/b13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466609"/>
            <a:ext cx="3528392" cy="236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NChernova\Desktop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0" y="369416"/>
            <a:ext cx="3013596" cy="301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E7159-8A1D-EF48-8189-1302935BCE3A}"/>
              </a:ext>
            </a:extLst>
          </p:cNvPr>
          <p:cNvSpPr/>
          <p:nvPr/>
        </p:nvSpPr>
        <p:spPr>
          <a:xfrm rot="5400000">
            <a:off x="1263891" y="5045428"/>
            <a:ext cx="548680" cy="307646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D190D8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91579" y="188640"/>
            <a:ext cx="407707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и Дефицит – это…</a:t>
            </a:r>
          </a:p>
        </p:txBody>
      </p:sp>
      <p:pic>
        <p:nvPicPr>
          <p:cNvPr id="15" name="Picture 2" descr="http://www.adzinstva.by/wp-content/uploads/2012/12/0_7e8ac_c112dbaf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928" y="632009"/>
            <a:ext cx="3456384" cy="33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Знак зодиака весы, золото, …» — создано в Шедевруме"/>
          <p:cNvSpPr>
            <a:spLocks noChangeAspect="1" noChangeArrowheads="1"/>
          </p:cNvSpPr>
          <p:nvPr/>
        </p:nvSpPr>
        <p:spPr bwMode="auto">
          <a:xfrm>
            <a:off x="155574" y="-144463"/>
            <a:ext cx="2493335" cy="24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3082148" y="2602961"/>
            <a:ext cx="1008112" cy="992722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ДОХОДЫ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5171787" y="1626434"/>
            <a:ext cx="1008112" cy="985312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РАСХОДЫ</a:t>
            </a: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757220816"/>
              </p:ext>
            </p:extLst>
          </p:nvPr>
        </p:nvGraphicFramePr>
        <p:xfrm>
          <a:off x="323528" y="3288057"/>
          <a:ext cx="8391876" cy="3270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35696" y="350229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Профицит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30222" y="3470853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Дефицит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" y="94333"/>
            <a:ext cx="664953" cy="8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25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7737</TotalTime>
  <Words>6331</Words>
  <Application>Microsoft Office PowerPoint</Application>
  <PresentationFormat>Экран (4:3)</PresentationFormat>
  <Paragraphs>800</Paragraphs>
  <Slides>51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Impact</vt:lpstr>
      <vt:lpstr>Times New Roman</vt:lpstr>
      <vt:lpstr>Wingdings</vt:lpstr>
      <vt:lpstr>Тема Office</vt:lpstr>
      <vt:lpstr>Муниципального образования «Советский муниципальный район» Курской области на 2025год и на плановый период 2026 и 2027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А. Федченко</dc:creator>
  <cp:lastModifiedBy>Vdovichenko</cp:lastModifiedBy>
  <cp:revision>614</cp:revision>
  <cp:lastPrinted>2024-11-15T06:25:43Z</cp:lastPrinted>
  <dcterms:created xsi:type="dcterms:W3CDTF">2020-10-12T01:31:17Z</dcterms:created>
  <dcterms:modified xsi:type="dcterms:W3CDTF">2024-11-15T11:52:04Z</dcterms:modified>
</cp:coreProperties>
</file>