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62" r:id="rId3"/>
    <p:sldId id="383" r:id="rId4"/>
    <p:sldId id="388" r:id="rId5"/>
    <p:sldId id="389" r:id="rId6"/>
    <p:sldId id="390" r:id="rId7"/>
    <p:sldId id="391" r:id="rId8"/>
    <p:sldId id="387" r:id="rId9"/>
    <p:sldId id="393" r:id="rId10"/>
    <p:sldId id="397" r:id="rId11"/>
    <p:sldId id="272" r:id="rId12"/>
    <p:sldId id="281" r:id="rId13"/>
    <p:sldId id="283" r:id="rId14"/>
    <p:sldId id="284" r:id="rId15"/>
    <p:sldId id="287" r:id="rId16"/>
    <p:sldId id="286" r:id="rId17"/>
    <p:sldId id="285" r:id="rId18"/>
    <p:sldId id="288" r:id="rId19"/>
    <p:sldId id="290" r:id="rId20"/>
    <p:sldId id="380" r:id="rId21"/>
    <p:sldId id="275" r:id="rId22"/>
    <p:sldId id="278" r:id="rId23"/>
    <p:sldId id="291" r:id="rId24"/>
    <p:sldId id="343" r:id="rId25"/>
    <p:sldId id="280" r:id="rId26"/>
    <p:sldId id="279" r:id="rId27"/>
    <p:sldId id="261" r:id="rId28"/>
    <p:sldId id="336" r:id="rId29"/>
    <p:sldId id="377" r:id="rId30"/>
    <p:sldId id="379" r:id="rId31"/>
    <p:sldId id="295" r:id="rId32"/>
    <p:sldId id="297" r:id="rId33"/>
    <p:sldId id="361" r:id="rId34"/>
    <p:sldId id="362" r:id="rId35"/>
    <p:sldId id="298" r:id="rId36"/>
    <p:sldId id="348" r:id="rId37"/>
    <p:sldId id="363" r:id="rId38"/>
    <p:sldId id="364" r:id="rId39"/>
    <p:sldId id="365" r:id="rId40"/>
    <p:sldId id="366" r:id="rId41"/>
    <p:sldId id="367" r:id="rId42"/>
    <p:sldId id="300" r:id="rId43"/>
    <p:sldId id="301" r:id="rId44"/>
    <p:sldId id="381" r:id="rId45"/>
    <p:sldId id="356" r:id="rId46"/>
    <p:sldId id="357" r:id="rId47"/>
    <p:sldId id="398" r:id="rId48"/>
    <p:sldId id="360" r:id="rId49"/>
    <p:sldId id="353" r:id="rId50"/>
    <p:sldId id="354" r:id="rId51"/>
    <p:sldId id="355" r:id="rId52"/>
    <p:sldId id="302" r:id="rId53"/>
    <p:sldId id="368" r:id="rId54"/>
    <p:sldId id="304" r:id="rId55"/>
    <p:sldId id="399" r:id="rId56"/>
    <p:sldId id="306" r:id="rId57"/>
    <p:sldId id="307" r:id="rId58"/>
    <p:sldId id="308" r:id="rId59"/>
    <p:sldId id="374" r:id="rId60"/>
    <p:sldId id="309" r:id="rId61"/>
    <p:sldId id="310" r:id="rId62"/>
    <p:sldId id="312" r:id="rId63"/>
    <p:sldId id="311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4" r:id="rId74"/>
    <p:sldId id="325" r:id="rId75"/>
    <p:sldId id="369" r:id="rId76"/>
    <p:sldId id="400" r:id="rId77"/>
    <p:sldId id="327" r:id="rId78"/>
    <p:sldId id="328" r:id="rId79"/>
    <p:sldId id="329" r:id="rId80"/>
    <p:sldId id="330" r:id="rId81"/>
    <p:sldId id="331" r:id="rId82"/>
    <p:sldId id="332" r:id="rId83"/>
    <p:sldId id="340" r:id="rId84"/>
    <p:sldId id="334" r:id="rId85"/>
    <p:sldId id="396" r:id="rId86"/>
    <p:sldId id="344" r:id="rId87"/>
    <p:sldId id="395" r:id="rId88"/>
    <p:sldId id="351" r:id="rId89"/>
    <p:sldId id="338" r:id="rId90"/>
    <p:sldId id="394" r:id="rId91"/>
    <p:sldId id="371" r:id="rId92"/>
    <p:sldId id="385" r:id="rId93"/>
    <p:sldId id="386" r:id="rId94"/>
    <p:sldId id="266" r:id="rId95"/>
    <p:sldId id="265" r:id="rId96"/>
    <p:sldId id="384" r:id="rId97"/>
    <p:sldId id="370" r:id="rId98"/>
    <p:sldId id="264" r:id="rId99"/>
  </p:sldIdLst>
  <p:sldSz cx="6858000" cy="9144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587"/>
    <a:srgbClr val="990033"/>
    <a:srgbClr val="0000FF"/>
    <a:srgbClr val="FFFFCC"/>
    <a:srgbClr val="FF9933"/>
    <a:srgbClr val="FF6600"/>
    <a:srgbClr val="2B817B"/>
    <a:srgbClr val="99CCFF"/>
    <a:srgbClr val="CCECFF"/>
    <a:srgbClr val="56C6BE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494" autoAdjust="0"/>
    <p:restoredTop sz="99509" autoAdjust="0"/>
  </p:normalViewPr>
  <p:slideViewPr>
    <p:cSldViewPr snapToGrid="0">
      <p:cViewPr>
        <p:scale>
          <a:sx n="80" d="100"/>
          <a:sy n="80" d="100"/>
        </p:scale>
        <p:origin x="-3186" y="-2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4002" y="-102"/>
      </p:cViewPr>
      <p:guideLst>
        <p:guide orient="horz" pos="3107"/>
        <p:guide pos="21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3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0.69000000000000916</c:v>
                </c:pt>
                <c:pt idx="1">
                  <c:v>0.31000000000000238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b="1" i="0" u="none" strike="noStrike" baseline="0" dirty="0" smtClean="0">
                <a:solidFill>
                  <a:schemeClr val="accent6"/>
                </a:solidFill>
              </a:rPr>
              <a:t>Величина прожиточного минимума (для трудоспособного населения)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рублей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11206</c:v>
                </c:pt>
                <c:pt idx="1">
                  <c:v>13200</c:v>
                </c:pt>
                <c:pt idx="2">
                  <c:v>13632</c:v>
                </c:pt>
                <c:pt idx="3">
                  <c:v>14271</c:v>
                </c:pt>
                <c:pt idx="4">
                  <c:v>15077</c:v>
                </c:pt>
              </c:numCache>
            </c:numRef>
          </c:val>
        </c:ser>
        <c:axId val="186930688"/>
        <c:axId val="186932224"/>
      </c:barChart>
      <c:catAx>
        <c:axId val="18693068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6932224"/>
        <c:crosses val="autoZero"/>
        <c:auto val="1"/>
        <c:lblAlgn val="ctr"/>
        <c:lblOffset val="100"/>
      </c:catAx>
      <c:valAx>
        <c:axId val="186932224"/>
        <c:scaling>
          <c:orientation val="minMax"/>
        </c:scaling>
        <c:delete val="1"/>
        <c:axPos val="l"/>
        <c:numFmt formatCode="General" sourceLinked="1"/>
        <c:tickLblPos val="none"/>
        <c:crossAx val="1869306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>
                <a:solidFill>
                  <a:schemeClr val="accent6"/>
                </a:solidFill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Среднемесячная</a:t>
            </a:r>
            <a:r>
              <a:rPr lang="ru-RU" sz="1050" baseline="0" dirty="0" smtClean="0">
                <a:solidFill>
                  <a:schemeClr val="accent6"/>
                </a:solidFill>
              </a:rPr>
              <a:t> начисленная заработная плата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рублей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33551</c:v>
                </c:pt>
                <c:pt idx="1">
                  <c:v>37628</c:v>
                </c:pt>
                <c:pt idx="2">
                  <c:v>41064.699999999997</c:v>
                </c:pt>
                <c:pt idx="3">
                  <c:v>43857.1</c:v>
                </c:pt>
                <c:pt idx="4">
                  <c:v>46503.5</c:v>
                </c:pt>
              </c:numCache>
            </c:numRef>
          </c:val>
        </c:ser>
        <c:axId val="186141696"/>
        <c:axId val="186774272"/>
      </c:barChart>
      <c:catAx>
        <c:axId val="18614169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86774272"/>
        <c:crosses val="autoZero"/>
        <c:auto val="1"/>
        <c:lblAlgn val="ctr"/>
        <c:lblOffset val="100"/>
      </c:catAx>
      <c:valAx>
        <c:axId val="186774272"/>
        <c:scaling>
          <c:orientation val="minMax"/>
        </c:scaling>
        <c:delete val="1"/>
        <c:axPos val="l"/>
        <c:numFmt formatCode="General" sourceLinked="1"/>
        <c:tickLblPos val="none"/>
        <c:crossAx val="186141696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Величина прожиточного минимума (для пенсионеров), </a:t>
            </a:r>
            <a:r>
              <a:rPr lang="ru-RU" sz="1050" b="0" i="1" dirty="0">
                <a:solidFill>
                  <a:schemeClr val="accent6"/>
                </a:solidFill>
              </a:rPr>
              <a:t>рублей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8655</c:v>
                </c:pt>
                <c:pt idx="1">
                  <c:v>10461</c:v>
                </c:pt>
                <c:pt idx="2">
                  <c:v>11036</c:v>
                </c:pt>
                <c:pt idx="3">
                  <c:v>11477</c:v>
                </c:pt>
                <c:pt idx="4">
                  <c:v>11936</c:v>
                </c:pt>
              </c:numCache>
            </c:numRef>
          </c:val>
        </c:ser>
        <c:axId val="186331520"/>
        <c:axId val="186333056"/>
      </c:barChart>
      <c:catAx>
        <c:axId val="18633152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86333056"/>
        <c:crosses val="autoZero"/>
        <c:auto val="1"/>
        <c:lblAlgn val="ctr"/>
        <c:lblOffset val="100"/>
      </c:catAx>
      <c:valAx>
        <c:axId val="186333056"/>
        <c:scaling>
          <c:orientation val="minMax"/>
        </c:scaling>
        <c:delete val="1"/>
        <c:axPos val="l"/>
        <c:numFmt formatCode="#,##0.0" sourceLinked="1"/>
        <c:tickLblPos val="none"/>
        <c:crossAx val="186331520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Величина прожиточного минимума (для </a:t>
            </a:r>
            <a:r>
              <a:rPr lang="ru-RU" sz="1050" dirty="0" smtClean="0">
                <a:solidFill>
                  <a:schemeClr val="accent6"/>
                </a:solidFill>
              </a:rPr>
              <a:t>детей), </a:t>
            </a:r>
            <a:r>
              <a:rPr lang="ru-RU" sz="1050" b="0" i="1" dirty="0">
                <a:solidFill>
                  <a:schemeClr val="accent6"/>
                </a:solidFill>
              </a:rPr>
              <a:t>рублей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 на товары и услуги (среднегодовой), в % к предыдущему году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10627</c:v>
                </c:pt>
                <c:pt idx="1">
                  <c:v>12157</c:v>
                </c:pt>
                <c:pt idx="2">
                  <c:v>12826</c:v>
                </c:pt>
                <c:pt idx="3">
                  <c:v>13339</c:v>
                </c:pt>
                <c:pt idx="4">
                  <c:v>13873</c:v>
                </c:pt>
              </c:numCache>
            </c:numRef>
          </c:val>
        </c:ser>
        <c:axId val="187188736"/>
        <c:axId val="187190272"/>
      </c:barChart>
      <c:catAx>
        <c:axId val="18718873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87190272"/>
        <c:crosses val="autoZero"/>
        <c:auto val="1"/>
        <c:lblAlgn val="ctr"/>
        <c:lblOffset val="100"/>
      </c:catAx>
      <c:valAx>
        <c:axId val="187190272"/>
        <c:scaling>
          <c:orientation val="minMax"/>
        </c:scaling>
        <c:delete val="1"/>
        <c:axPos val="l"/>
        <c:numFmt formatCode="#,##0.0" sourceLinked="1"/>
        <c:tickLblPos val="none"/>
        <c:crossAx val="187188736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b="1" i="0" u="none" strike="noStrike" baseline="0" dirty="0" smtClean="0">
                <a:solidFill>
                  <a:schemeClr val="accent6"/>
                </a:solidFill>
              </a:rPr>
              <a:t>Ввод в эксплуатацию жилых домов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тыс. кв. м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565.6</c:v>
                </c:pt>
                <c:pt idx="1">
                  <c:v>594</c:v>
                </c:pt>
                <c:pt idx="2">
                  <c:v>650</c:v>
                </c:pt>
                <c:pt idx="3">
                  <c:v>683</c:v>
                </c:pt>
                <c:pt idx="4">
                  <c:v>683</c:v>
                </c:pt>
              </c:numCache>
            </c:numRef>
          </c:val>
        </c:ser>
        <c:axId val="187255424"/>
        <c:axId val="187257216"/>
      </c:barChart>
      <c:catAx>
        <c:axId val="187255424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7257216"/>
        <c:crosses val="autoZero"/>
        <c:auto val="1"/>
        <c:lblAlgn val="ctr"/>
        <c:lblOffset val="100"/>
      </c:catAx>
      <c:valAx>
        <c:axId val="187257216"/>
        <c:scaling>
          <c:orientation val="minMax"/>
        </c:scaling>
        <c:delete val="1"/>
        <c:axPos val="l"/>
        <c:numFmt formatCode="General" sourceLinked="1"/>
        <c:tickLblPos val="none"/>
        <c:crossAx val="1872554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title>
      <c:tx>
        <c:rich>
          <a:bodyPr/>
          <a:lstStyle/>
          <a:p>
            <a:pPr>
              <a:defRPr u="none">
                <a:solidFill>
                  <a:schemeClr val="accent1"/>
                </a:solidFill>
              </a:defRPr>
            </a:pPr>
            <a:r>
              <a:rPr lang="ru-RU" sz="1400" u="none" dirty="0" smtClean="0">
                <a:solidFill>
                  <a:schemeClr val="accent1"/>
                </a:solidFill>
              </a:rPr>
              <a:t>Динамика консолидированного бюджета</a:t>
            </a:r>
            <a:endParaRPr lang="ru-RU" sz="1400" u="none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20888288367096441"/>
          <c:y val="6.2039374169551693E-2"/>
        </c:manualLayout>
      </c:layout>
    </c:title>
    <c:plotArea>
      <c:layout>
        <c:manualLayout>
          <c:layoutTarget val="inner"/>
          <c:xMode val="edge"/>
          <c:yMode val="edge"/>
          <c:x val="2.1979391292007471E-2"/>
          <c:y val="0.24085874677590671"/>
          <c:w val="0.77150605558190011"/>
          <c:h val="0.740894378468359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-2.4369276429628563E-3"/>
                  <c:y val="5.746759814807263E-3"/>
                </c:manualLayout>
              </c:layout>
              <c:showVal val="1"/>
            </c:dLbl>
            <c:dLbl>
              <c:idx val="1"/>
              <c:layout>
                <c:manualLayout>
                  <c:x val="-3.2166689689698824E-3"/>
                  <c:y val="1.1493519629614549E-2"/>
                </c:manualLayout>
              </c:layout>
              <c:showVal val="1"/>
            </c:dLbl>
            <c:dLbl>
              <c:idx val="2"/>
              <c:layout>
                <c:manualLayout>
                  <c:x val="-3.6554701308411002E-3"/>
                  <c:y val="1.2011041227017561E-2"/>
                </c:manualLayout>
              </c:layout>
              <c:showVal val="1"/>
            </c:dLbl>
            <c:dLbl>
              <c:idx val="3"/>
              <c:layout>
                <c:manualLayout>
                  <c:x val="-3.6554701308411002E-3"/>
                  <c:y val="6.8096761883745987E-3"/>
                </c:manualLayout>
              </c:layout>
              <c:showVal val="1"/>
            </c:dLbl>
            <c:dLbl>
              <c:idx val="4"/>
              <c:layout>
                <c:manualLayout>
                  <c:x val="-5.6535966119326923E-3"/>
                  <c:y val="2.6430669921794292E-3"/>
                </c:manualLayout>
              </c:layout>
              <c:showVal val="1"/>
            </c:dLbl>
            <c:numFmt formatCode="#,##0.0" sourceLinked="0"/>
            <c:txPr>
              <a:bodyPr rot="0" vert="horz"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112.9</c:v>
                </c:pt>
                <c:pt idx="1">
                  <c:v>92.9</c:v>
                </c:pt>
                <c:pt idx="2">
                  <c:v>97.3</c:v>
                </c:pt>
                <c:pt idx="3">
                  <c:v>94.8</c:v>
                </c:pt>
                <c:pt idx="4">
                  <c:v>93.6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5.9943794432749222E-3"/>
                  <c:y val="7.2987499023003605E-3"/>
                </c:manualLayout>
              </c:layout>
              <c:showVal val="1"/>
            </c:dLbl>
            <c:dLbl>
              <c:idx val="1"/>
              <c:layout>
                <c:manualLayout>
                  <c:x val="3.9962529621831748E-3"/>
                  <c:y val="1.0948124853450343E-2"/>
                </c:manualLayout>
              </c:layout>
              <c:showVal val="1"/>
            </c:dLbl>
            <c:dLbl>
              <c:idx val="2"/>
              <c:layout>
                <c:manualLayout>
                  <c:x val="3.9962529621831748E-3"/>
                  <c:y val="7.2987499023003605E-3"/>
                </c:manualLayout>
              </c:layout>
              <c:showVal val="1"/>
            </c:dLbl>
            <c:dLbl>
              <c:idx val="3"/>
              <c:layout>
                <c:manualLayout>
                  <c:x val="5.9943794432749222E-3"/>
                  <c:y val="7.2987499023003605E-3"/>
                </c:manualLayout>
              </c:layout>
              <c:showVal val="1"/>
            </c:dLbl>
            <c:dLbl>
              <c:idx val="4"/>
              <c:layout>
                <c:manualLayout>
                  <c:x val="9.9906324054581143E-3"/>
                  <c:y val="7.2987499023003293E-3"/>
                </c:manualLayout>
              </c:layout>
              <c:showVal val="1"/>
            </c:dLbl>
            <c:numFmt formatCode="#,##0.0" sourceLinked="0"/>
            <c:txPr>
              <a:bodyPr rot="0" vert="horz"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101.4</c:v>
                </c:pt>
                <c:pt idx="1">
                  <c:v>105.3</c:v>
                </c:pt>
                <c:pt idx="2">
                  <c:v>106.6</c:v>
                </c:pt>
                <c:pt idx="3">
                  <c:v>100.9</c:v>
                </c:pt>
                <c:pt idx="4">
                  <c:v>98.7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chemeClr val="accent1"/>
            </a:solidFill>
          </c:spPr>
          <c:dLbls>
            <c:dLbl>
              <c:idx val="1"/>
              <c:layout>
                <c:manualLayout>
                  <c:x val="7.9925059243663894E-3"/>
                  <c:y val="0.12407932304382009"/>
                </c:manualLayout>
              </c:layout>
              <c:showVal val="1"/>
            </c:dLbl>
            <c:dLbl>
              <c:idx val="2"/>
              <c:layout>
                <c:manualLayout>
                  <c:x val="7.9925059243663513E-3"/>
                  <c:y val="0.13137778559376193"/>
                </c:manualLayout>
              </c:layout>
              <c:showVal val="1"/>
            </c:dLbl>
            <c:dLbl>
              <c:idx val="3"/>
              <c:layout>
                <c:manualLayout>
                  <c:x val="9.9906324054580345E-3"/>
                  <c:y val="0.12772812329025338"/>
                </c:manualLayout>
              </c:layout>
              <c:showVal val="1"/>
            </c:dLbl>
            <c:dLbl>
              <c:idx val="4"/>
              <c:layout>
                <c:manualLayout>
                  <c:x val="7.9925059243663513E-3"/>
                  <c:y val="0.1131306234856541"/>
                </c:manualLayout>
              </c:layout>
              <c:showVal val="1"/>
            </c:dLbl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11.5</c:v>
                </c:pt>
                <c:pt idx="1">
                  <c:v>-12.4</c:v>
                </c:pt>
                <c:pt idx="2">
                  <c:v>-9.3000000000000007</c:v>
                </c:pt>
                <c:pt idx="3">
                  <c:v>-6.1</c:v>
                </c:pt>
                <c:pt idx="4">
                  <c:v>-5.0999999999999996</c:v>
                </c:pt>
              </c:numCache>
            </c:numRef>
          </c:val>
        </c:ser>
        <c:axId val="189731968"/>
        <c:axId val="189733504"/>
      </c:barChart>
      <c:catAx>
        <c:axId val="18973196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89733504"/>
        <c:crosses val="autoZero"/>
        <c:auto val="1"/>
        <c:lblAlgn val="ctr"/>
        <c:lblOffset val="100"/>
      </c:catAx>
      <c:valAx>
        <c:axId val="189733504"/>
        <c:scaling>
          <c:orientation val="minMax"/>
        </c:scaling>
        <c:delete val="1"/>
        <c:axPos val="l"/>
        <c:numFmt formatCode="#,##0.0" sourceLinked="1"/>
        <c:tickLblPos val="none"/>
        <c:crossAx val="18973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546483816591497"/>
          <c:y val="0.26146277292728187"/>
          <c:w val="0.17254640294753945"/>
          <c:h val="0.38985439281298739"/>
        </c:manualLayout>
      </c:layout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1600" u="sng">
                <a:effectLst/>
                <a:latin typeface="Arial" pitchFamily="34" charset="0"/>
                <a:cs typeface="Arial" pitchFamily="34" charset="0"/>
              </a:defRPr>
            </a:pPr>
            <a:endParaRPr lang="ru-RU" sz="1600" u="sng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090485564304462"/>
          <c:y val="0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областного бюджета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2.5000328083989692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87715</c:v>
                </c:pt>
                <c:pt idx="1">
                  <c:v>105316.3</c:v>
                </c:pt>
                <c:pt idx="2">
                  <c:v>92065.8</c:v>
                </c:pt>
                <c:pt idx="3">
                  <c:v>85939.1</c:v>
                </c:pt>
                <c:pt idx="4">
                  <c:v>83193.600000000006</c:v>
                </c:pt>
              </c:numCache>
            </c:numRef>
          </c:val>
        </c:ser>
        <c:shape val="box"/>
        <c:axId val="192847872"/>
        <c:axId val="192849408"/>
        <c:axId val="0"/>
      </c:bar3DChart>
      <c:catAx>
        <c:axId val="19284787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92849408"/>
        <c:crosses val="autoZero"/>
        <c:auto val="1"/>
        <c:lblAlgn val="ctr"/>
        <c:lblOffset val="100"/>
      </c:catAx>
      <c:valAx>
        <c:axId val="192849408"/>
        <c:scaling>
          <c:orientation val="minMax"/>
        </c:scaling>
        <c:delete val="1"/>
        <c:axPos val="l"/>
        <c:numFmt formatCode="#,##0" sourceLinked="1"/>
        <c:tickLblPos val="none"/>
        <c:crossAx val="192847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pPr>
            <a:endParaRPr lang="ru-RU" sz="1600" u="sng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090485564304462"/>
          <c:y val="0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областного бюджета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2.777777777777954E-3"/>
                  <c:y val="-2.1350854930735786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97335.5</c:v>
                </c:pt>
                <c:pt idx="1">
                  <c:v>92871.5</c:v>
                </c:pt>
                <c:pt idx="2">
                  <c:v>82726.399999999994</c:v>
                </c:pt>
                <c:pt idx="3">
                  <c:v>79867.600000000006</c:v>
                </c:pt>
                <c:pt idx="4">
                  <c:v>78132.2</c:v>
                </c:pt>
              </c:numCache>
            </c:numRef>
          </c:val>
        </c:ser>
        <c:shape val="box"/>
        <c:axId val="192230912"/>
        <c:axId val="192232448"/>
        <c:axId val="0"/>
      </c:bar3DChart>
      <c:catAx>
        <c:axId val="19223091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2232448"/>
        <c:crosses val="autoZero"/>
        <c:auto val="1"/>
        <c:lblAlgn val="ctr"/>
        <c:lblOffset val="100"/>
      </c:catAx>
      <c:valAx>
        <c:axId val="192232448"/>
        <c:scaling>
          <c:orientation val="minMax"/>
        </c:scaling>
        <c:delete val="1"/>
        <c:axPos val="l"/>
        <c:numFmt formatCode="#,##0" sourceLinked="1"/>
        <c:tickLblPos val="none"/>
        <c:crossAx val="192230912"/>
        <c:crosses val="autoZero"/>
        <c:crossBetween val="between"/>
      </c:valAx>
    </c:plotArea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2.5655510223271713E-2"/>
          <c:y val="0"/>
          <c:w val="0.65442718406178402"/>
          <c:h val="0.844795022775247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1.0261346856652739E-2"/>
                  <c:y val="-7.3870907527487151E-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120.1</c:v>
                </c:pt>
                <c:pt idx="2">
                  <c:v>87.4</c:v>
                </c:pt>
                <c:pt idx="3">
                  <c:v>93.3</c:v>
                </c:pt>
                <c:pt idx="4">
                  <c:v>96.8</c:v>
                </c:pt>
              </c:numCache>
            </c:numRef>
          </c:val>
        </c:ser>
        <c:marker val="1"/>
        <c:axId val="192336640"/>
        <c:axId val="192338176"/>
      </c:lineChart>
      <c:catAx>
        <c:axId val="192336640"/>
        <c:scaling>
          <c:orientation val="minMax"/>
        </c:scaling>
        <c:delete val="1"/>
        <c:axPos val="b"/>
        <c:majorTickMark val="none"/>
        <c:tickLblPos val="none"/>
        <c:crossAx val="192338176"/>
        <c:crosses val="autoZero"/>
        <c:auto val="1"/>
        <c:lblAlgn val="ctr"/>
        <c:lblOffset val="100"/>
      </c:catAx>
      <c:valAx>
        <c:axId val="19233817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23366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822112026395595"/>
          <c:y val="0.32968796379316045"/>
          <c:w val="0.28351363737363233"/>
          <c:h val="0.38597520324151674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3.9942938659058486E-2"/>
          <c:y val="1.1121639207018429E-2"/>
          <c:w val="0.56536376604850214"/>
          <c:h val="0.9555134431719252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1.2856923555026378E-2"/>
                  <c:y val="-9.5487591928667376E-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95.4</c:v>
                </c:pt>
                <c:pt idx="2">
                  <c:v>89.1</c:v>
                </c:pt>
                <c:pt idx="3">
                  <c:v>96.5</c:v>
                </c:pt>
                <c:pt idx="4">
                  <c:v>97.8</c:v>
                </c:pt>
              </c:numCache>
            </c:numRef>
          </c:val>
        </c:ser>
        <c:marker val="1"/>
        <c:axId val="192891136"/>
        <c:axId val="192897024"/>
      </c:lineChart>
      <c:catAx>
        <c:axId val="192891136"/>
        <c:scaling>
          <c:orientation val="minMax"/>
        </c:scaling>
        <c:delete val="1"/>
        <c:axPos val="b"/>
        <c:majorTickMark val="none"/>
        <c:tickLblPos val="none"/>
        <c:crossAx val="192897024"/>
        <c:crosses val="autoZero"/>
        <c:auto val="1"/>
        <c:lblAlgn val="ctr"/>
        <c:lblOffset val="100"/>
      </c:catAx>
      <c:valAx>
        <c:axId val="1928970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28911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010566860960566"/>
          <c:y val="0.40600887034878674"/>
          <c:w val="0.23786461785001553"/>
          <c:h val="0.4975871167069953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chemeClr val="accent5"/>
              </a:solidFill>
            </c:spPr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0.31000000000000238</c:v>
                </c:pt>
                <c:pt idx="1">
                  <c:v>0.69000000000000061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000" b="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</a:rPr>
              <a:t>тыс.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</a:rPr>
              <a:t>рублей </a:t>
            </a:r>
            <a:endParaRPr lang="ru-RU" sz="1000" b="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1193300483986814E-2"/>
          <c:y val="1.3074936118209084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chemeClr val="accent1"/>
              </a:solidFill>
            </c:spPr>
          </c:dPt>
          <c:dPt>
            <c:idx val="3"/>
            <c:spPr>
              <a:solidFill>
                <a:schemeClr val="accent1"/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5"/>
            <c:spPr>
              <a:solidFill>
                <a:schemeClr val="accent1"/>
              </a:solidFill>
            </c:spPr>
          </c:dPt>
          <c:dPt>
            <c:idx val="6"/>
            <c:spPr>
              <a:solidFill>
                <a:schemeClr val="accent1"/>
              </a:solidFill>
            </c:spPr>
          </c:dPt>
          <c:dPt>
            <c:idx val="7"/>
            <c:spPr>
              <a:solidFill>
                <a:srgbClr val="FFC000"/>
              </a:solidFill>
            </c:spPr>
          </c:dPt>
          <c:dPt>
            <c:idx val="8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chemeClr val="accent1"/>
              </a:solidFill>
            </c:spPr>
          </c:dPt>
          <c:dPt>
            <c:idx val="10"/>
            <c:spPr>
              <a:solidFill>
                <a:schemeClr val="accent1"/>
              </a:solidFill>
            </c:spPr>
          </c:dPt>
          <c:dPt>
            <c:idx val="11"/>
            <c:spPr>
              <a:solidFill>
                <a:schemeClr val="accent1"/>
              </a:solidFill>
            </c:spPr>
          </c:dPt>
          <c:dPt>
            <c:idx val="12"/>
            <c:spPr>
              <a:solidFill>
                <a:schemeClr val="accent1"/>
              </a:solidFill>
            </c:spPr>
          </c:dPt>
          <c:dPt>
            <c:idx val="13"/>
            <c:spPr>
              <a:solidFill>
                <a:schemeClr val="accent1"/>
              </a:solidFill>
            </c:spPr>
          </c:dPt>
          <c:dPt>
            <c:idx val="14"/>
            <c:spPr>
              <a:solidFill>
                <a:schemeClr val="accent1"/>
              </a:solidFill>
            </c:spPr>
          </c:dPt>
          <c:dPt>
            <c:idx val="15"/>
            <c:spPr>
              <a:solidFill>
                <a:schemeClr val="accent1"/>
              </a:solidFill>
            </c:spPr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ru-RU" dirty="0" smtClean="0"/>
                      <a:t>8,7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93.071491471143673</c:v>
                </c:pt>
                <c:pt idx="1">
                  <c:v>73.152995753658843</c:v>
                </c:pt>
                <c:pt idx="2">
                  <c:v>66.23881226207051</c:v>
                </c:pt>
                <c:pt idx="3">
                  <c:v>69.39988932008788</c:v>
                </c:pt>
                <c:pt idx="4">
                  <c:v>61.328484069287128</c:v>
                </c:pt>
                <c:pt idx="5">
                  <c:v>77.609582522085958</c:v>
                </c:pt>
                <c:pt idx="6">
                  <c:v>77.235427916027618</c:v>
                </c:pt>
                <c:pt idx="7">
                  <c:v>77.562699338491328</c:v>
                </c:pt>
                <c:pt idx="8">
                  <c:v>75.14321887795397</c:v>
                </c:pt>
                <c:pt idx="9">
                  <c:v>68.924259271188589</c:v>
                </c:pt>
                <c:pt idx="10">
                  <c:v>79.31441862522486</c:v>
                </c:pt>
                <c:pt idx="11">
                  <c:v>69.052905075088788</c:v>
                </c:pt>
                <c:pt idx="12">
                  <c:v>64.800343328739288</c:v>
                </c:pt>
                <c:pt idx="13">
                  <c:v>78.588673294369173</c:v>
                </c:pt>
                <c:pt idx="14">
                  <c:v>75.751202384525712</c:v>
                </c:pt>
                <c:pt idx="15">
                  <c:v>86.583649928343675</c:v>
                </c:pt>
              </c:numCache>
            </c:numRef>
          </c:val>
        </c:ser>
        <c:dLbls>
          <c:showVal val="1"/>
        </c:dLbls>
        <c:shape val="box"/>
        <c:axId val="194070016"/>
        <c:axId val="194071552"/>
        <c:axId val="0"/>
      </c:bar3DChart>
      <c:catAx>
        <c:axId val="194070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4071552"/>
        <c:crosses val="autoZero"/>
        <c:auto val="1"/>
        <c:lblAlgn val="ctr"/>
        <c:lblOffset val="100"/>
      </c:catAx>
      <c:valAx>
        <c:axId val="194071552"/>
        <c:scaling>
          <c:orientation val="minMax"/>
          <c:max val="100"/>
        </c:scaling>
        <c:axPos val="l"/>
        <c:numFmt formatCode="#,##0.0" sourceLinked="1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4070016"/>
        <c:crosses val="autoZero"/>
        <c:crossBetween val="between"/>
        <c:majorUnit val="10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8.4920958394806234E-2"/>
          <c:y val="0.20350464264131771"/>
          <c:w val="0.4034789093201665"/>
          <c:h val="0.748979326337413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5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6"/>
            <c:spPr>
              <a:solidFill>
                <a:srgbClr val="92D05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0"/>
                  <c:y val="-1.5227671677010573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5"/>
              <c:layout>
                <c:manualLayout>
                  <c:x val="-4.1016114488571084E-3"/>
                  <c:y val="-4.1876097111778414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6"/>
              <c:layout>
                <c:manualLayout>
                  <c:x val="-3.2296153140607715E-7"/>
                  <c:y val="-6.8524822303862795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txPr>
              <a:bodyPr/>
              <a:lstStyle/>
              <a:p>
                <a:pPr>
                  <a:defRPr sz="8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25050.5</c:v>
                </c:pt>
                <c:pt idx="1">
                  <c:v>16661.400000000001</c:v>
                </c:pt>
                <c:pt idx="2">
                  <c:v>5254.6</c:v>
                </c:pt>
                <c:pt idx="3">
                  <c:v>3944</c:v>
                </c:pt>
                <c:pt idx="4">
                  <c:v>6200.3302270000004</c:v>
                </c:pt>
                <c:pt idx="5">
                  <c:v>2342.4697729999962</c:v>
                </c:pt>
                <c:pt idx="6">
                  <c:v>921.8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125128215729478"/>
          <c:y val="0.17578068795503171"/>
          <c:w val="0.28344492730782783"/>
          <c:h val="0.74965497932874692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4.6626208334709955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9.3252416669420708E-3"/>
                  <c:y val="7.9228267039626358E-17"/>
                </c:manualLayout>
              </c:layout>
              <c:showVal val="1"/>
            </c:dLbl>
            <c:dLbl>
              <c:idx val="2"/>
              <c:layout>
                <c:manualLayout>
                  <c:x val="4.6626208334710094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9939312502065136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4.6626208334710094E-3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7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67250.080000000002</c:v>
                </c:pt>
                <c:pt idx="1">
                  <c:v>54767.495000000003</c:v>
                </c:pt>
                <c:pt idx="2">
                  <c:v>59453.279000000002</c:v>
                </c:pt>
                <c:pt idx="3">
                  <c:v>63804.091999999997</c:v>
                </c:pt>
                <c:pt idx="4">
                  <c:v>66460.930999999968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1.6319172917148531E-2"/>
                  <c:y val="-7.7788651704204403E-2"/>
                </c:manualLayout>
              </c:layout>
              <c:showVal val="1"/>
            </c:dLbl>
            <c:dLbl>
              <c:idx val="1"/>
              <c:layout>
                <c:manualLayout>
                  <c:x val="1.6319172917148531E-2"/>
                  <c:y val="-8.2110243465549085E-2"/>
                </c:manualLayout>
              </c:layout>
              <c:showVal val="1"/>
            </c:dLbl>
            <c:dLbl>
              <c:idx val="2"/>
              <c:layout>
                <c:manualLayout>
                  <c:x val="1.6319172917148531E-2"/>
                  <c:y val="-6.9145468181515027E-2"/>
                </c:manualLayout>
              </c:layout>
              <c:showVal val="1"/>
            </c:dLbl>
            <c:dLbl>
              <c:idx val="3"/>
              <c:layout>
                <c:manualLayout>
                  <c:x val="1.6319172917148531E-2"/>
                  <c:y val="-6.9145468181515027E-2"/>
                </c:manualLayout>
              </c:layout>
              <c:showVal val="1"/>
            </c:dLbl>
            <c:dLbl>
              <c:idx val="4"/>
              <c:layout>
                <c:manualLayout>
                  <c:x val="1.3987862500413027E-2"/>
                  <c:y val="-6.4823876420170332E-2"/>
                </c:manualLayout>
              </c:layout>
              <c:showVal val="1"/>
            </c:dLbl>
            <c:txPr>
              <a:bodyPr/>
              <a:lstStyle/>
              <a:p>
                <a:pPr>
                  <a:defRPr sz="700"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1702.78</c:v>
                </c:pt>
                <c:pt idx="1">
                  <c:v>2140.1129999999998</c:v>
                </c:pt>
                <c:pt idx="2">
                  <c:v>921.84399999999948</c:v>
                </c:pt>
                <c:pt idx="3">
                  <c:v>955.29500000000053</c:v>
                </c:pt>
                <c:pt idx="4">
                  <c:v>972.68600000000004</c:v>
                </c:pt>
              </c:numCache>
            </c:numRef>
          </c:val>
        </c:ser>
        <c:shape val="box"/>
        <c:axId val="194303488"/>
        <c:axId val="194305024"/>
        <c:axId val="0"/>
      </c:bar3DChart>
      <c:catAx>
        <c:axId val="19430348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4305024"/>
        <c:crosses val="autoZero"/>
        <c:auto val="1"/>
        <c:lblAlgn val="ctr"/>
        <c:lblOffset val="100"/>
      </c:catAx>
      <c:valAx>
        <c:axId val="194305024"/>
        <c:scaling>
          <c:orientation val="minMax"/>
        </c:scaling>
        <c:delete val="1"/>
        <c:axPos val="l"/>
        <c:numFmt formatCode="#,##0.0" sourceLinked="1"/>
        <c:tickLblPos val="none"/>
        <c:crossAx val="19430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557866465303312"/>
          <c:y val="0.23705019715986494"/>
          <c:w val="0.25509599033483632"/>
          <c:h val="0.17152908125000851"/>
        </c:manualLayout>
      </c:layout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spPr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3.2458428428674919E-2"/>
          <c:y val="1.2647018021288033E-2"/>
          <c:w val="0.66358875798620398"/>
          <c:h val="0.8660983901894888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4.0900190478833191E-2"/>
                  <c:y val="-0.1017681120311057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82.5</c:v>
                </c:pt>
                <c:pt idx="2">
                  <c:v>106.1</c:v>
                </c:pt>
                <c:pt idx="3">
                  <c:v>107.3</c:v>
                </c:pt>
                <c:pt idx="4">
                  <c:v>104.1</c:v>
                </c:pt>
              </c:numCache>
            </c:numRef>
          </c:val>
        </c:ser>
        <c:marker val="1"/>
        <c:axId val="194323584"/>
        <c:axId val="194325120"/>
      </c:lineChart>
      <c:catAx>
        <c:axId val="194323584"/>
        <c:scaling>
          <c:orientation val="minMax"/>
        </c:scaling>
        <c:delete val="1"/>
        <c:axPos val="b"/>
        <c:majorTickMark val="none"/>
        <c:tickLblPos val="none"/>
        <c:crossAx val="194325120"/>
        <c:crosses val="autoZero"/>
        <c:auto val="1"/>
        <c:lblAlgn val="ctr"/>
        <c:lblOffset val="100"/>
      </c:catAx>
      <c:valAx>
        <c:axId val="19432512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43235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053149691829206"/>
          <c:y val="0.59749697950225877"/>
          <c:w val="0.30675179370306288"/>
          <c:h val="0.3859752032415172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областного бюджета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2.5000328083989692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1.1111111111111125E-2"/>
                  <c:y val="-2.290255766587129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28382.676104909999</c:v>
                </c:pt>
                <c:pt idx="1">
                  <c:v>35963.921448999994</c:v>
                </c:pt>
                <c:pt idx="2">
                  <c:v>22351.237580000001</c:v>
                </c:pt>
                <c:pt idx="3">
                  <c:v>15108.252399999987</c:v>
                </c:pt>
                <c:pt idx="4">
                  <c:v>10698.624800000012</c:v>
                </c:pt>
              </c:numCache>
            </c:numRef>
          </c:val>
        </c:ser>
        <c:shape val="box"/>
        <c:axId val="194396928"/>
        <c:axId val="194398464"/>
        <c:axId val="0"/>
      </c:bar3DChart>
      <c:catAx>
        <c:axId val="19439692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4398464"/>
        <c:crosses val="autoZero"/>
        <c:auto val="1"/>
        <c:lblAlgn val="ctr"/>
        <c:lblOffset val="100"/>
      </c:catAx>
      <c:valAx>
        <c:axId val="194398464"/>
        <c:scaling>
          <c:orientation val="minMax"/>
        </c:scaling>
        <c:delete val="1"/>
        <c:axPos val="l"/>
        <c:numFmt formatCode="#,##0" sourceLinked="1"/>
        <c:tickLblPos val="none"/>
        <c:crossAx val="194396928"/>
        <c:crosses val="autoZero"/>
        <c:crossBetween val="between"/>
      </c:valAx>
    </c:plotArea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2.565551022327164E-2"/>
          <c:y val="0.17636929230085546"/>
          <c:w val="0.71285644080023158"/>
          <c:h val="0.505443787312618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-4.7841741680415717E-2"/>
                  <c:y val="-0.14099443496177808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126.7</c:v>
                </c:pt>
                <c:pt idx="2">
                  <c:v>62.1</c:v>
                </c:pt>
                <c:pt idx="3">
                  <c:v>67.599999999999994</c:v>
                </c:pt>
                <c:pt idx="4">
                  <c:v>70.8</c:v>
                </c:pt>
              </c:numCache>
            </c:numRef>
          </c:val>
        </c:ser>
        <c:marker val="1"/>
        <c:axId val="194434560"/>
        <c:axId val="194436096"/>
      </c:lineChart>
      <c:catAx>
        <c:axId val="194434560"/>
        <c:scaling>
          <c:orientation val="minMax"/>
        </c:scaling>
        <c:delete val="1"/>
        <c:axPos val="b"/>
        <c:majorTickMark val="none"/>
        <c:tickLblPos val="none"/>
        <c:crossAx val="194436096"/>
        <c:crosses val="autoZero"/>
        <c:auto val="1"/>
        <c:lblAlgn val="ctr"/>
        <c:lblOffset val="100"/>
      </c:catAx>
      <c:valAx>
        <c:axId val="19443609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443456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447424017820063"/>
          <c:y val="0.58924524673326606"/>
          <c:w val="0.21354401582010693"/>
          <c:h val="0.38597520324151735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autoTitleDeleted val="1"/>
    <c:plotArea>
      <c:layout>
        <c:manualLayout>
          <c:layoutTarget val="inner"/>
          <c:xMode val="edge"/>
          <c:yMode val="edge"/>
          <c:x val="0.20627816577213418"/>
          <c:y val="4.1721768071169646E-2"/>
          <c:w val="0.60869418085091442"/>
          <c:h val="0.569423588537934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spPr>
              <a:solidFill>
                <a:srgbClr val="92D050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spPr>
              <a:solidFill>
                <a:srgbClr val="FFC000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4"/>
            <c:spPr>
              <a:solidFill>
                <a:schemeClr val="tx2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2.0272332448374644E-3"/>
                  <c:y val="-4.9872744127594022E-2"/>
                </c:manualLayout>
              </c:layout>
              <c:showPercent val="1"/>
            </c:dLbl>
            <c:numFmt formatCode="0%" sourceLinked="0"/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использования, - 3 691 млн. рублей</c:v>
                </c:pt>
                <c:pt idx="1">
                  <c:v>субвенции - межбюджетные трансферты, предоставляемые субъектам РФ для финансового обеспечения переданных расходных обязательств РФ, - 1 974 млн. рублей</c:v>
                </c:pt>
                <c:pt idx="2">
                  <c:v>субсидии - межбюджетные трансферты, предоставляемые на безвозмездной и безвозвратной основе в целях софинансирования расходных обязательств, - 13 943 млн. рублей</c:v>
                </c:pt>
                <c:pt idx="3">
                  <c:v>иные МБТ - 2 643 млн. рублей</c:v>
                </c:pt>
                <c:pt idx="4">
                  <c:v>прочие безвозмездные поступления - 100 млн. рублей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3691</c:v>
                </c:pt>
                <c:pt idx="1">
                  <c:v>1974</c:v>
                </c:pt>
                <c:pt idx="2">
                  <c:v>13943</c:v>
                </c:pt>
                <c:pt idx="3">
                  <c:v>2643</c:v>
                </c:pt>
                <c:pt idx="4">
                  <c:v>100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2.0272332448375598E-3"/>
          <c:y val="0.65654846594106031"/>
          <c:w val="0.98698292782281638"/>
          <c:h val="0.34345153405893969"/>
        </c:manualLayout>
      </c:layout>
      <c:txPr>
        <a:bodyPr/>
        <a:lstStyle/>
        <a:p>
          <a:pPr>
            <a:lnSpc>
              <a:spcPct val="100000"/>
            </a:lnSpc>
            <a:defRPr sz="10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noFill/>
    <a:ln w="25400" cap="flat" cmpd="sng" algn="ctr">
      <a:noFill/>
      <a:prstDash val="sysDot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7.8962479621129573E-3"/>
          <c:y val="0.25480586553003481"/>
          <c:w val="0.35478939032613949"/>
          <c:h val="0.635336030328200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layout>
                <c:manualLayout>
                  <c:x val="1.8798835308181118E-17"/>
                  <c:y val="1.101738780915917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-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Непрограммные расходы</c:v>
                </c:pt>
                <c:pt idx="2">
                  <c:v>Условно утвержденные расходы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60305.3</c:v>
                </c:pt>
                <c:pt idx="1">
                  <c:v>4600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1.8521875501478426E-17"/>
                  <c:y val="0"/>
                </c:manualLayout>
              </c:layout>
              <c:showPercent val="1"/>
            </c:dLbl>
            <c:dLbl>
              <c:idx val="2"/>
              <c:layout>
                <c:manualLayout>
                  <c:x val="1.8521875501478426E-17"/>
                  <c:y val="0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2.0205915783016327E-3"/>
                  <c:y val="0"/>
                </c:manualLayout>
              </c:layout>
              <c:showPercent val="1"/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4"/>
              <c:layout>
                <c:manualLayout>
                  <c:x val="0"/>
                  <c:y val="-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Непрограммные расходы</c:v>
                </c:pt>
                <c:pt idx="2">
                  <c:v>Условно утвержденные расходы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56190.1</c:v>
                </c:pt>
                <c:pt idx="1">
                  <c:v>2591.5</c:v>
                </c:pt>
                <c:pt idx="2">
                  <c:v>1560.6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Непрограммные расходы</c:v>
                </c:pt>
                <c:pt idx="2">
                  <c:v>Условно утвержденные расходы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56780.6</c:v>
                </c:pt>
                <c:pt idx="1">
                  <c:v>2862.9</c:v>
                </c:pt>
                <c:pt idx="2">
                  <c:v>3076.7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6896749997773715"/>
          <c:y val="0.30890904727067636"/>
          <c:w val="0.35794294819956285"/>
          <c:h val="0.40986591173945486"/>
        </c:manualLayout>
      </c:layout>
      <c:txPr>
        <a:bodyPr/>
        <a:lstStyle/>
        <a:p>
          <a:pPr>
            <a:defRPr sz="6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3.7946365132556412E-3"/>
          <c:y val="0.15564937524760294"/>
          <c:w val="0.35478939032613949"/>
          <c:h val="0.635336030328200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bg1">
                  <a:lumMod val="50000"/>
                </a:schemeClr>
              </a:solidFill>
            </c:spPr>
          </c:dPt>
          <c:dPt>
            <c:idx val="7"/>
            <c:spPr>
              <a:solidFill>
                <a:srgbClr val="0000FF"/>
              </a:solidFill>
            </c:spPr>
          </c:dPt>
          <c:dPt>
            <c:idx val="8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Pt>
            <c:idx val="10"/>
            <c:spPr>
              <a:solidFill>
                <a:srgbClr val="92D050"/>
              </a:solidFill>
            </c:spPr>
          </c:dPt>
          <c:dPt>
            <c:idx val="12"/>
            <c:spPr>
              <a:solidFill>
                <a:srgbClr val="9900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4.1016114488571084E-3"/>
                  <c:y val="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5"/>
              <c:delete val="1"/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8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Общегосударственные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 formatCode="#,##0.00">
                  <c:v>7070.2416790000034</c:v>
                </c:pt>
                <c:pt idx="1">
                  <c:v>40.374799999999993</c:v>
                </c:pt>
                <c:pt idx="2" formatCode="#,##0.00">
                  <c:v>1052.8783259999998</c:v>
                </c:pt>
                <c:pt idx="3" formatCode="#,##0.00">
                  <c:v>17282.087932999999</c:v>
                </c:pt>
                <c:pt idx="4" formatCode="#,##0.00">
                  <c:v>2882.9934400000002</c:v>
                </c:pt>
                <c:pt idx="5" formatCode="#,##0.00">
                  <c:v>1864.0327119999999</c:v>
                </c:pt>
                <c:pt idx="6" formatCode="#,##0.00">
                  <c:v>25985.146665999997</c:v>
                </c:pt>
                <c:pt idx="7" formatCode="#,##0.00">
                  <c:v>2544.7654459999962</c:v>
                </c:pt>
                <c:pt idx="8" formatCode="#,##0.00">
                  <c:v>10812.082923999986</c:v>
                </c:pt>
                <c:pt idx="9" formatCode="#,##0.00">
                  <c:v>19846.381227000002</c:v>
                </c:pt>
                <c:pt idx="10">
                  <c:v>968.12205399999948</c:v>
                </c:pt>
                <c:pt idx="11">
                  <c:v>190.66609099999999</c:v>
                </c:pt>
                <c:pt idx="12">
                  <c:v>538.09409900000003</c:v>
                </c:pt>
                <c:pt idx="13">
                  <c:v>987.96078599999998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bg1">
                  <a:lumMod val="50000"/>
                </a:schemeClr>
              </a:solidFill>
            </c:spPr>
          </c:dPt>
          <c:dPt>
            <c:idx val="7"/>
            <c:spPr>
              <a:solidFill>
                <a:srgbClr val="0000FF"/>
              </a:solidFill>
            </c:spPr>
          </c:dPt>
          <c:dPt>
            <c:idx val="8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Pt>
            <c:idx val="10"/>
            <c:spPr>
              <a:solidFill>
                <a:srgbClr val="92D050"/>
              </a:solidFill>
            </c:spPr>
          </c:dPt>
          <c:dPt>
            <c:idx val="12"/>
            <c:spPr>
              <a:solidFill>
                <a:srgbClr val="9900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4.1016114488571084E-3"/>
                  <c:y val="0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5"/>
              <c:delete val="1"/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layout>
                <c:manualLayout>
                  <c:x val="0"/>
                  <c:y val="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8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layout>
                <c:manualLayout>
                  <c:x val="0"/>
                  <c:y val="-1.1017387809159179E-2"/>
                </c:manualLayout>
              </c:layout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Общегосударственные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 formatCode="#,##0.00">
                  <c:v>4226.1908830000002</c:v>
                </c:pt>
                <c:pt idx="1">
                  <c:v>42.102200000000003</c:v>
                </c:pt>
                <c:pt idx="2" formatCode="#,##0.00">
                  <c:v>1048.4796180000001</c:v>
                </c:pt>
                <c:pt idx="3" formatCode="#,##0.00">
                  <c:v>18366.409433000001</c:v>
                </c:pt>
                <c:pt idx="4" formatCode="#,##0.00">
                  <c:v>2395.5065049999998</c:v>
                </c:pt>
                <c:pt idx="5">
                  <c:v>440.25989399999997</c:v>
                </c:pt>
                <c:pt idx="6" formatCode="#,##0.00">
                  <c:v>24879.682158</c:v>
                </c:pt>
                <c:pt idx="7" formatCode="#,##0.00">
                  <c:v>1691.3151780000001</c:v>
                </c:pt>
                <c:pt idx="8" formatCode="#,##0.00">
                  <c:v>9703.516324999986</c:v>
                </c:pt>
                <c:pt idx="9" formatCode="#,##0.00">
                  <c:v>18636.397645000001</c:v>
                </c:pt>
                <c:pt idx="10" formatCode="#,##0.00">
                  <c:v>1310.940298</c:v>
                </c:pt>
                <c:pt idx="11">
                  <c:v>184.446091</c:v>
                </c:pt>
                <c:pt idx="12">
                  <c:v>652.50458700000001</c:v>
                </c:pt>
                <c:pt idx="13">
                  <c:v>572.72692199999949</c:v>
                </c:pt>
                <c:pt idx="14" formatCode="#,##0.00">
                  <c:v>1788.6279810000001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bg1">
                  <a:lumMod val="50000"/>
                </a:schemeClr>
              </a:solidFill>
            </c:spPr>
          </c:dPt>
          <c:dPt>
            <c:idx val="7"/>
            <c:spPr>
              <a:solidFill>
                <a:srgbClr val="0000FF"/>
              </a:solidFill>
            </c:spPr>
          </c:dPt>
          <c:dPt>
            <c:idx val="8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Pt>
            <c:idx val="10"/>
            <c:spPr>
              <a:solidFill>
                <a:srgbClr val="92D050"/>
              </a:solidFill>
            </c:spPr>
          </c:dPt>
          <c:dPt>
            <c:idx val="12"/>
            <c:spPr>
              <a:solidFill>
                <a:srgbClr val="9900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2.0508057244285143E-3"/>
                  <c:y val="-3.3663851640301855E-17"/>
                </c:manualLayout>
              </c:layout>
              <c:numFmt formatCode="0%" sourceLinked="0"/>
              <c:spPr>
                <a:noFill/>
              </c:spPr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layout>
                <c:manualLayout>
                  <c:x val="2.050805724428552E-3"/>
                  <c:y val="0"/>
                </c:manualLayout>
              </c:layout>
              <c:showPercent val="1"/>
            </c:dLbl>
            <c:dLbl>
              <c:idx val="5"/>
              <c:delete val="1"/>
            </c:dLbl>
            <c:dLbl>
              <c:idx val="6"/>
              <c:numFmt formatCode="0%" sourceLinked="0"/>
              <c:spPr>
                <a:noFill/>
              </c:spPr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layout>
                <c:manualLayout>
                  <c:x val="1.8798835308178979E-17"/>
                  <c:y val="0"/>
                </c:manualLayout>
              </c:layout>
              <c:numFmt formatCode="0%" sourceLinked="0"/>
              <c:spPr>
                <a:noFill/>
              </c:spPr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8"/>
              <c:layout>
                <c:manualLayout>
                  <c:x val="-4.1016114488571084E-3"/>
                  <c:y val="0"/>
                </c:manualLayout>
              </c:layout>
              <c:numFmt formatCode="0%" sourceLinked="0"/>
              <c:spPr>
                <a:noFill/>
              </c:spPr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numFmt formatCode="0%" sourceLinked="0"/>
            <c:spPr>
              <a:noFill/>
            </c:spPr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Общегосударственные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  <c:pt idx="0" formatCode="#,##0.00">
                  <c:v>4418.1921190000066</c:v>
                </c:pt>
                <c:pt idx="1">
                  <c:v>43.607700000000001</c:v>
                </c:pt>
                <c:pt idx="2" formatCode="#,##0.00">
                  <c:v>1049.3506179999999</c:v>
                </c:pt>
                <c:pt idx="3" formatCode="#,##0.00">
                  <c:v>19012.290349999996</c:v>
                </c:pt>
                <c:pt idx="4" formatCode="#,##0.00">
                  <c:v>1527.421814</c:v>
                </c:pt>
                <c:pt idx="5">
                  <c:v>193.298844</c:v>
                </c:pt>
                <c:pt idx="6" formatCode="#,##0.00">
                  <c:v>23417.296603999999</c:v>
                </c:pt>
                <c:pt idx="7" formatCode="#,##0.00">
                  <c:v>1195.9679880000001</c:v>
                </c:pt>
                <c:pt idx="8" formatCode="#,##0.00">
                  <c:v>6953.8302840000024</c:v>
                </c:pt>
                <c:pt idx="9" formatCode="#,##0.00">
                  <c:v>18804.544222</c:v>
                </c:pt>
                <c:pt idx="10" formatCode="#,##0.00">
                  <c:v>1334.298092</c:v>
                </c:pt>
                <c:pt idx="11">
                  <c:v>184.446091</c:v>
                </c:pt>
                <c:pt idx="12">
                  <c:v>825.98830600000053</c:v>
                </c:pt>
                <c:pt idx="13">
                  <c:v>567.26461099999949</c:v>
                </c:pt>
                <c:pt idx="14" formatCode="#,##0.00">
                  <c:v>3665.849271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7545230762473941"/>
          <c:y val="0.11794099191190714"/>
          <c:w val="0.34563811385298282"/>
          <c:h val="0.83587157369362453"/>
        </c:manualLayout>
      </c:layout>
      <c:txPr>
        <a:bodyPr/>
        <a:lstStyle/>
        <a:p>
          <a:pPr>
            <a:defRPr sz="6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 b="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</a:rPr>
              <a:t>тыс.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</a:rPr>
              <a:t>рублей </a:t>
            </a:r>
            <a:endParaRPr lang="ru-RU" sz="1000" b="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1193300483986818E-2"/>
          <c:y val="1.3074936118209084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chemeClr val="accent1"/>
            </a:solidFill>
          </c:spPr>
          <c:dPt>
            <c:idx val="7"/>
            <c:spPr>
              <a:solidFill>
                <a:srgbClr val="FFC000"/>
              </a:solidFill>
            </c:spPr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ru-RU" dirty="0" smtClean="0"/>
                      <a:t>8,7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#,##0.0</c:formatCode>
                <c:ptCount val="16"/>
                <c:pt idx="0">
                  <c:v>115.64014238369305</c:v>
                </c:pt>
                <c:pt idx="1">
                  <c:v>79.869965972803911</c:v>
                </c:pt>
                <c:pt idx="2">
                  <c:v>78.707355897553455</c:v>
                </c:pt>
                <c:pt idx="3">
                  <c:v>83.673401588859676</c:v>
                </c:pt>
                <c:pt idx="4">
                  <c:v>68.554883828530109</c:v>
                </c:pt>
                <c:pt idx="5">
                  <c:v>88.785341079178949</c:v>
                </c:pt>
                <c:pt idx="6">
                  <c:v>84.070099359511318</c:v>
                </c:pt>
                <c:pt idx="7">
                  <c:v>90.298121788435424</c:v>
                </c:pt>
                <c:pt idx="8">
                  <c:v>96.491092593922843</c:v>
                </c:pt>
                <c:pt idx="9">
                  <c:v>76.933709007497612</c:v>
                </c:pt>
                <c:pt idx="10">
                  <c:v>86.663711627495488</c:v>
                </c:pt>
                <c:pt idx="11">
                  <c:v>71.592647627756449</c:v>
                </c:pt>
                <c:pt idx="12">
                  <c:v>70.313073403847596</c:v>
                </c:pt>
                <c:pt idx="13">
                  <c:v>84.574415334216681</c:v>
                </c:pt>
                <c:pt idx="14">
                  <c:v>84.512449653420049</c:v>
                </c:pt>
                <c:pt idx="15">
                  <c:v>90.659639248710477</c:v>
                </c:pt>
              </c:numCache>
            </c:numRef>
          </c:val>
        </c:ser>
        <c:dLbls>
          <c:showVal val="1"/>
        </c:dLbls>
        <c:shape val="box"/>
        <c:axId val="197314816"/>
        <c:axId val="197320704"/>
        <c:axId val="0"/>
      </c:bar3DChart>
      <c:catAx>
        <c:axId val="197314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7320704"/>
        <c:crosses val="autoZero"/>
        <c:auto val="1"/>
        <c:lblAlgn val="ctr"/>
        <c:lblOffset val="100"/>
      </c:catAx>
      <c:valAx>
        <c:axId val="197320704"/>
        <c:scaling>
          <c:orientation val="minMax"/>
        </c:scaling>
        <c:axPos val="l"/>
        <c:numFmt formatCode="#,##0.0" sourceLinked="1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97314816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Валовой региональный продукт (в ценах соответствующих лет), </a:t>
            </a:r>
            <a:r>
              <a:rPr lang="ru-RU" sz="1050" b="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c:rich>
      </c:tx>
      <c:layout>
        <c:manualLayout>
          <c:xMode val="edge"/>
          <c:yMode val="edge"/>
          <c:x val="0.1288415870458838"/>
          <c:y val="3.779341977875541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региональный продукт (в ценах соответствующих лет), млрд. рублей</c:v>
                </c:pt>
              </c:strCache>
            </c:strRef>
          </c:tx>
          <c:spPr>
            <a:solidFill>
              <a:schemeClr val="accent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(оценка)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686.6</c:v>
                </c:pt>
                <c:pt idx="1">
                  <c:v>746.7</c:v>
                </c:pt>
                <c:pt idx="2" formatCode="0.0">
                  <c:v>806</c:v>
                </c:pt>
                <c:pt idx="3">
                  <c:v>871.9</c:v>
                </c:pt>
                <c:pt idx="4">
                  <c:v>933.5</c:v>
                </c:pt>
              </c:numCache>
            </c:numRef>
          </c:val>
        </c:ser>
        <c:axId val="170131840"/>
        <c:axId val="170133376"/>
      </c:barChart>
      <c:catAx>
        <c:axId val="17013184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0133376"/>
        <c:crosses val="autoZero"/>
        <c:auto val="1"/>
        <c:lblAlgn val="ctr"/>
        <c:lblOffset val="100"/>
      </c:catAx>
      <c:valAx>
        <c:axId val="170133376"/>
        <c:scaling>
          <c:orientation val="minMax"/>
        </c:scaling>
        <c:delete val="1"/>
        <c:axPos val="l"/>
        <c:numFmt formatCode="General" sourceLinked="1"/>
        <c:tickLblPos val="none"/>
        <c:crossAx val="1701318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наименее обеспеченные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9426521072078507E-3"/>
                  <c:y val="5.6216082225979798E-2"/>
                </c:manualLayout>
              </c:layout>
              <c:showVal val="1"/>
            </c:dLbl>
            <c:dLbl>
              <c:idx val="1"/>
              <c:layout>
                <c:manualLayout>
                  <c:x val="7.2281120301148374E-17"/>
                  <c:y val="6.424695111540550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 выравнивания</c:v>
                </c:pt>
                <c:pt idx="1">
                  <c:v>после выравнивания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0.12000000000000002</c:v>
                </c:pt>
                <c:pt idx="1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наиболее обеспеченные</c:v>
                </c:pt>
              </c:strCache>
            </c:strRef>
          </c:tx>
          <c:spPr>
            <a:solidFill>
              <a:schemeClr val="tx2"/>
            </a:solidFill>
          </c:spPr>
          <c:dLbls>
            <c:dLbl>
              <c:idx val="0"/>
              <c:layout>
                <c:manualLayout>
                  <c:x val="0"/>
                  <c:y val="7.629325444954403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6.8262385560118322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 выравнивания</c:v>
                </c:pt>
                <c:pt idx="1">
                  <c:v>после выравнивания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1.7</c:v>
                </c:pt>
                <c:pt idx="1">
                  <c:v>1.82</c:v>
                </c:pt>
              </c:numCache>
            </c:numRef>
          </c:val>
        </c:ser>
        <c:shape val="box"/>
        <c:axId val="217530752"/>
        <c:axId val="217532288"/>
        <c:axId val="0"/>
      </c:bar3DChart>
      <c:catAx>
        <c:axId val="21753075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17532288"/>
        <c:crosses val="autoZero"/>
        <c:auto val="1"/>
        <c:lblAlgn val="ctr"/>
        <c:lblOffset val="100"/>
      </c:catAx>
      <c:valAx>
        <c:axId val="217532288"/>
        <c:scaling>
          <c:orientation val="minMax"/>
        </c:scaling>
        <c:delete val="1"/>
        <c:axPos val="l"/>
        <c:numFmt formatCode="0.00" sourceLinked="1"/>
        <c:tickLblPos val="none"/>
        <c:crossAx val="217530752"/>
        <c:crosses val="autoZero"/>
        <c:crossBetween val="between"/>
      </c:valAx>
    </c:plotArea>
    <c:legend>
      <c:legendPos val="b"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городские поселения (включая городские округа)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3.942668873657562E-3"/>
                  <c:y val="8.4429890679617245E-2"/>
                </c:manualLayout>
              </c:layout>
              <c:showVal val="1"/>
            </c:dLbl>
            <c:dLbl>
              <c:idx val="1"/>
              <c:layout>
                <c:manualLayout>
                  <c:x val="7.2281120301148497E-17"/>
                  <c:y val="6.424695111540550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критерий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сельские поселения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7101285340434692E-3"/>
                  <c:y val="8.0611325827805363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критерий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</c:v>
                </c:pt>
              </c:numCache>
            </c:numRef>
          </c:val>
        </c:ser>
        <c:shape val="box"/>
        <c:axId val="217500288"/>
        <c:axId val="217645440"/>
        <c:axId val="0"/>
      </c:bar3DChart>
      <c:catAx>
        <c:axId val="217500288"/>
        <c:scaling>
          <c:orientation val="minMax"/>
        </c:scaling>
        <c:delete val="1"/>
        <c:axPos val="b"/>
        <c:tickLblPos val="none"/>
        <c:crossAx val="217645440"/>
        <c:crosses val="autoZero"/>
        <c:auto val="1"/>
        <c:lblAlgn val="ctr"/>
        <c:lblOffset val="100"/>
      </c:catAx>
      <c:valAx>
        <c:axId val="217645440"/>
        <c:scaling>
          <c:orientation val="minMax"/>
        </c:scaling>
        <c:delete val="1"/>
        <c:axPos val="l"/>
        <c:numFmt formatCode="General" sourceLinked="1"/>
        <c:tickLblPos val="none"/>
        <c:crossAx val="217500288"/>
        <c:crosses val="autoZero"/>
        <c:crossBetween val="between"/>
      </c:valAx>
    </c:plotArea>
    <c:legend>
      <c:legendPos val="b"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2886151638757568"/>
          <c:y val="7.1762626885302452E-2"/>
          <c:w val="0.42557939405707434"/>
          <c:h val="0.924293543032453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2.0896853460403812E-3"/>
                  <c:y val="1.3615433683725281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2.9255594844565254E-2"/>
                  <c:y val="5.9000212629476113E-2"/>
                </c:manualLayout>
              </c:layout>
              <c:showPercent val="1"/>
            </c:dLbl>
            <c:dLbl>
              <c:idx val="3"/>
              <c:layout>
                <c:manualLayout>
                  <c:x val="6.2690560381211523E-3"/>
                  <c:y val="-1.8153911578300357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layout>
                <c:manualLayout>
                  <c:x val="1.8798835308181278E-17"/>
                  <c:y val="1.101738780915917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-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General">
                  <c:v>645.6</c:v>
                </c:pt>
                <c:pt idx="1">
                  <c:v>9038.9</c:v>
                </c:pt>
                <c:pt idx="2">
                  <c:v>20460.599999999959</c:v>
                </c:pt>
                <c:pt idx="3" formatCode="General">
                  <c:v>265.89999999999969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3.9718830368557986E-3"/>
                  <c:y val="-3.5736046413978607E-7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1.0448426730201877E-2"/>
                  <c:y val="1.8153911578300357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5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7.3449252061061066E-3"/>
                </c:manualLayout>
              </c:layout>
              <c:showPercent val="1"/>
            </c:dLbl>
            <c:dLbl>
              <c:idx val="14"/>
              <c:layout>
                <c:manualLayout>
                  <c:x val="0"/>
                  <c:y val="-7.3449252061061066E-3"/>
                </c:manualLayout>
              </c:layout>
              <c:showPercent val="1"/>
            </c:dLbl>
            <c:numFmt formatCode="0%" sourceLinked="0"/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 formatCode="General">
                  <c:v>233.3</c:v>
                </c:pt>
                <c:pt idx="1">
                  <c:v>5097.3</c:v>
                </c:pt>
                <c:pt idx="2">
                  <c:v>20339.599999999959</c:v>
                </c:pt>
                <c:pt idx="3" formatCode="General">
                  <c:v>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4.1792061499275534E-3"/>
                  <c:y val="-4.5388352550392291E-3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-2.0896853460403812E-3"/>
                  <c:y val="-4.3966057903116959E-3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General">
                  <c:v>227.8</c:v>
                </c:pt>
                <c:pt idx="1">
                  <c:v>4192</c:v>
                </c:pt>
                <c:pt idx="2">
                  <c:v>20342</c:v>
                </c:pt>
                <c:pt idx="3" formatCode="General">
                  <c:v>4.3</c:v>
                </c:pt>
              </c:numCache>
            </c:numRef>
          </c:val>
        </c:ser>
        <c:firstSliceAng val="0"/>
        <c:holeSize val="50"/>
      </c:doughnutChart>
      <c:spPr>
        <a:noFill/>
      </c:spPr>
    </c:plotArea>
    <c:legend>
      <c:legendPos val="r"/>
      <c:layout>
        <c:manualLayout>
          <c:xMode val="edge"/>
          <c:yMode val="edge"/>
          <c:x val="0.68013860303616969"/>
          <c:y val="0.28309059623806637"/>
          <c:w val="0.18821333246783156"/>
          <c:h val="0.64653833852400799"/>
        </c:manualLayout>
      </c:layout>
      <c:txPr>
        <a:bodyPr/>
        <a:lstStyle/>
        <a:p>
          <a:pPr>
            <a:defRPr sz="9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noFill/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5680707387304739E-2"/>
          <c:y val="7.4554101992797508E-2"/>
          <c:w val="0.84649532400682925"/>
          <c:h val="0.63520016797894852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BBB59"/>
            </a:solidFill>
          </c:spPr>
          <c:dLbls>
            <c:dLbl>
              <c:idx val="2"/>
              <c:layout>
                <c:manualLayout>
                  <c:x val="0"/>
                  <c:y val="2.4014497949502228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4.8028995899004473E-3"/>
                </c:manualLayout>
              </c:layout>
              <c:showVal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750" b="1">
                    <a:solidFill>
                      <a:srgbClr val="383A7C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780</c:v>
                </c:pt>
                <c:pt idx="1">
                  <c:v>585</c:v>
                </c:pt>
                <c:pt idx="2">
                  <c:v>390</c:v>
                </c:pt>
                <c:pt idx="3">
                  <c:v>195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Гарантии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delete val="1"/>
            </c:dLbl>
            <c:dLbl>
              <c:idx val="1"/>
              <c:layout>
                <c:manualLayout>
                  <c:x val="2.5889967637540605E-3"/>
                  <c:y val="-9.871116148388509E-3"/>
                </c:manualLayout>
              </c:layout>
              <c:showVal val="1"/>
            </c:dLbl>
            <c:dLbl>
              <c:idx val="2"/>
              <c:layout>
                <c:manualLayout>
                  <c:x val="2.5889967637540605E-3"/>
                  <c:y val="-8.9168239508814508E-3"/>
                </c:manualLayout>
              </c:layout>
              <c:showVal val="1"/>
            </c:dLbl>
            <c:dLbl>
              <c:idx val="3"/>
              <c:layout>
                <c:manualLayout>
                  <c:x val="2.5889967637540605E-3"/>
                  <c:y val="-8.9168239508814508E-3"/>
                </c:manualLayout>
              </c:layout>
              <c:showVal val="1"/>
            </c:dLbl>
            <c:dLbl>
              <c:idx val="4"/>
              <c:layout>
                <c:manualLayout>
                  <c:x val="1.0185067526416211E-16"/>
                  <c:y val="-1.4471098646263141E-3"/>
                </c:manualLayout>
              </c:layout>
              <c:showVal val="1"/>
            </c:dLbl>
            <c:txPr>
              <a:bodyPr/>
              <a:lstStyle/>
              <a:p>
                <a:pPr>
                  <a:defRPr sz="75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0</c:v>
                </c:pt>
                <c:pt idx="1">
                  <c:v>492.2</c:v>
                </c:pt>
                <c:pt idx="2">
                  <c:v>492.2</c:v>
                </c:pt>
                <c:pt idx="3">
                  <c:v>492.2</c:v>
                </c:pt>
                <c:pt idx="4">
                  <c:v>492.2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Кредиты, полученные от кредитных организаций</c:v>
                </c:pt>
              </c:strCache>
            </c:strRef>
          </c:tx>
          <c:spPr>
            <a:solidFill>
              <a:schemeClr val="accent3"/>
            </a:solidFill>
          </c:spP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1.1111111111111125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75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8.3333333333333367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75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8.3333333333334546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75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75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4797.7</c:v>
                </c:pt>
                <c:pt idx="3">
                  <c:v>5691.7</c:v>
                </c:pt>
                <c:pt idx="4">
                  <c:v>7782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Бюджетные кредиты, привлеченные от других бюджетов бюджетной системы РФ</c:v>
                </c:pt>
              </c:strCache>
            </c:strRef>
          </c:tx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8.3333333333333367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8.3333333333333367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9.070458425706504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1659455189460587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9.3018372703413607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75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7892.9</c:v>
                </c:pt>
                <c:pt idx="1">
                  <c:v>9570.1</c:v>
                </c:pt>
                <c:pt idx="2">
                  <c:v>11293.3</c:v>
                </c:pt>
                <c:pt idx="3">
                  <c:v>12738.3</c:v>
                </c:pt>
                <c:pt idx="4">
                  <c:v>11494.5</c:v>
                </c:pt>
              </c:numCache>
            </c:numRef>
          </c:val>
        </c:ser>
        <c:dLbls>
          <c:showVal val="1"/>
        </c:dLbls>
        <c:shape val="box"/>
        <c:axId val="218564864"/>
        <c:axId val="218599424"/>
        <c:axId val="0"/>
      </c:bar3DChart>
      <c:catAx>
        <c:axId val="2185648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8599424"/>
        <c:crosses val="autoZero"/>
        <c:auto val="1"/>
        <c:lblAlgn val="ctr"/>
        <c:lblOffset val="100"/>
      </c:catAx>
      <c:valAx>
        <c:axId val="218599424"/>
        <c:scaling>
          <c:orientation val="minMax"/>
        </c:scaling>
        <c:delete val="1"/>
        <c:axPos val="l"/>
        <c:numFmt formatCode="#,##0.0" sourceLinked="1"/>
        <c:tickLblPos val="none"/>
        <c:crossAx val="218564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8705234159779611E-2"/>
          <c:y val="0.77296435152539988"/>
          <c:w val="0.95874688184638079"/>
          <c:h val="0.18278401421675489"/>
        </c:manualLayout>
      </c:layout>
      <c:txPr>
        <a:bodyPr/>
        <a:lstStyle/>
        <a:p>
          <a:pPr>
            <a:defRPr sz="75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установлено дополнительным соглашением с Минфином России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Lbls>
            <c:dLbl>
              <c:idx val="0"/>
              <c:layout>
                <c:manualLayout>
                  <c:x val="1.716833928423576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5.0300883269701734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1.0579747066655773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8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23</c:v>
                </c:pt>
                <c:pt idx="1">
                  <c:v>22</c:v>
                </c:pt>
                <c:pt idx="2">
                  <c:v>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запланировано в законе о бюджете</c:v>
                </c:pt>
              </c:strCache>
            </c:strRef>
          </c:tx>
          <c:spPr>
            <a:solidFill>
              <a:srgbClr val="9BBB59"/>
            </a:solidFill>
          </c:spPr>
          <c:dLbls>
            <c:dLbl>
              <c:idx val="0"/>
              <c:layout>
                <c:manualLayout>
                  <c:x val="4.2401577676213713E-2"/>
                  <c:y val="-3.8805609893906697E-7"/>
                </c:manualLayout>
              </c:layout>
              <c:showVal val="1"/>
            </c:dLbl>
            <c:dLbl>
              <c:idx val="1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1460424105294588E-2"/>
                  <c:y val="4.5175675645228252E-17"/>
                </c:manualLayout>
              </c:layout>
              <c:showVal val="1"/>
            </c:dLbl>
            <c:dLbl>
              <c:idx val="3"/>
              <c:layout>
                <c:manualLayout>
                  <c:x val="2.5752170966918841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460424105294588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8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22.9</c:v>
                </c:pt>
                <c:pt idx="1">
                  <c:v>21.9</c:v>
                </c:pt>
                <c:pt idx="2">
                  <c:v>21.6</c:v>
                </c:pt>
              </c:numCache>
            </c:numRef>
          </c:val>
        </c:ser>
        <c:shape val="box"/>
        <c:axId val="218729088"/>
        <c:axId val="218763648"/>
        <c:axId val="0"/>
      </c:bar3DChart>
      <c:catAx>
        <c:axId val="2187290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8763648"/>
        <c:crosses val="autoZero"/>
        <c:auto val="1"/>
        <c:lblAlgn val="ctr"/>
        <c:lblOffset val="100"/>
      </c:catAx>
      <c:valAx>
        <c:axId val="218763648"/>
        <c:scaling>
          <c:orientation val="minMax"/>
        </c:scaling>
        <c:delete val="1"/>
        <c:axPos val="l"/>
        <c:numFmt formatCode="0.0" sourceLinked="1"/>
        <c:tickLblPos val="none"/>
        <c:crossAx val="218729088"/>
        <c:crosses val="autoZero"/>
        <c:crossBetween val="between"/>
      </c:valAx>
    </c:plotArea>
    <c:legend>
      <c:legendPos val="b"/>
      <c:txPr>
        <a:bodyPr/>
        <a:lstStyle/>
        <a:p>
          <a:pPr>
            <a:defRPr sz="75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установлено дополнительным соглашением с Минфином России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Lbls>
            <c:dLbl>
              <c:idx val="0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752508926353491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8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18</c:v>
                </c:pt>
                <c:pt idx="1">
                  <c:v>19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запланировано в законе о бюджете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3.678058815075895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146042410529456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46042410529458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8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8.6</c:v>
                </c:pt>
                <c:pt idx="1">
                  <c:v>9.1</c:v>
                </c:pt>
                <c:pt idx="2">
                  <c:v>11.5</c:v>
                </c:pt>
              </c:numCache>
            </c:numRef>
          </c:val>
        </c:ser>
        <c:shape val="box"/>
        <c:axId val="218781184"/>
        <c:axId val="218782720"/>
        <c:axId val="0"/>
      </c:bar3DChart>
      <c:catAx>
        <c:axId val="218781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18782720"/>
        <c:crosses val="autoZero"/>
        <c:auto val="1"/>
        <c:lblAlgn val="ctr"/>
        <c:lblOffset val="100"/>
      </c:catAx>
      <c:valAx>
        <c:axId val="218782720"/>
        <c:scaling>
          <c:orientation val="minMax"/>
        </c:scaling>
        <c:delete val="1"/>
        <c:axPos val="l"/>
        <c:numFmt formatCode="0.0" sourceLinked="1"/>
        <c:tickLblPos val="none"/>
        <c:crossAx val="218781184"/>
        <c:crosses val="autoZero"/>
        <c:crossBetween val="between"/>
      </c:valAx>
    </c:plotArea>
    <c:legend>
      <c:legendPos val="b"/>
      <c:txPr>
        <a:bodyPr/>
        <a:lstStyle/>
        <a:p>
          <a:pPr>
            <a:defRPr sz="75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8970551665354691"/>
          <c:y val="0.20559081414931543"/>
          <c:w val="0.48339765823546182"/>
          <c:h val="0.449426999919597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spPr>
              <a:solidFill>
                <a:srgbClr val="4BACBD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1"/>
            <c:spPr>
              <a:solidFill>
                <a:schemeClr val="accent4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2"/>
            <c:spPr>
              <a:solidFill>
                <a:schemeClr val="tx2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5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6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Lbls>
            <c:dLbl>
              <c:idx val="2"/>
              <c:layout>
                <c:manualLayout>
                  <c:x val="-6.2230147174298063E-3"/>
                  <c:y val="4.3164920290678923E-4"/>
                </c:manualLayout>
              </c:layout>
              <c:showPercent val="1"/>
            </c:dLbl>
            <c:dLbl>
              <c:idx val="5"/>
              <c:layout>
                <c:manualLayout>
                  <c:x val="1.1303050355089588E-2"/>
                  <c:y val="-4.2481249871896713E-2"/>
                </c:manualLayout>
              </c:layout>
              <c:showPercent val="1"/>
            </c:dLbl>
            <c:dLbl>
              <c:idx val="6"/>
              <c:layout>
                <c:manualLayout>
                  <c:x val="6.1524341869430401E-3"/>
                  <c:y val="-4.2193451654148152E-2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Строительство (реконструкция), содержание, капитальный  ремонт и ремонт автомобильных дорог общего пользования регионального или межмуниципального значения</c:v>
                </c:pt>
                <c:pt idx="1">
                  <c:v>Финансовое обеспечение дорожной деятельности в рамках реализации национального проекта "Безопасные качественные дороги"</c:v>
                </c:pt>
                <c:pt idx="2">
                  <c:v>Проектирование, строительство, реконструкция, капитальный ремонт, ремонт 
и содержание автомобильных дорог общего пользования местного значения, развитие транспортной инфраструктуры на сельских территориях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3657928.3</c:v>
                </c:pt>
                <c:pt idx="1">
                  <c:v>2577356.9</c:v>
                </c:pt>
                <c:pt idx="2">
                  <c:v>1211155.9000000004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6.4374740771007077E-2"/>
          <c:y val="0.68729942263787958"/>
          <c:w val="0.92883230258816873"/>
          <c:h val="0.31270057736213197"/>
        </c:manualLayout>
      </c:layout>
      <c:txPr>
        <a:bodyPr/>
        <a:lstStyle/>
        <a:p>
          <a:pPr>
            <a:defRPr sz="750"/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900">
          <a:solidFill>
            <a:schemeClr val="accent5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21056525279477994"/>
          <c:y val="0.12561786310655318"/>
          <c:w val="0.58642027592056256"/>
          <c:h val="0.539475494300115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3"/>
            <c:spPr>
              <a:solidFill>
                <a:srgbClr val="2B817B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5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6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Lbls>
            <c:dLbl>
              <c:idx val="1"/>
              <c:layout>
                <c:manualLayout>
                  <c:x val="6.5831669530860334E-3"/>
                  <c:y val="2.6686904674826241E-2"/>
                </c:manualLayout>
              </c:layout>
              <c:showPercent val="1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1.0179667301812795E-2"/>
                  <c:y val="-1.1125501881774007E-2"/>
                </c:manualLayout>
              </c:layout>
              <c:showPercent val="1"/>
            </c:dLbl>
            <c:dLbl>
              <c:idx val="6"/>
              <c:layout>
                <c:manualLayout>
                  <c:x val="6.1524341869430401E-3"/>
                  <c:y val="-4.2193451654148083E-2"/>
                </c:manualLayout>
              </c:layout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Акцизы на нефтепродукты</c:v>
                </c:pt>
                <c:pt idx="1">
                  <c:v>Налог на имущество  организаций </c:v>
                </c:pt>
                <c:pt idx="2">
                  <c:v>Транспортный налог</c:v>
                </c:pt>
                <c:pt idx="3">
                  <c:v>Прочие доходы</c:v>
                </c:pt>
                <c:pt idx="4">
                  <c:v>Межбюджетные трансферты, предоставляемые 
из федерального бюджета бюджетам субъектов Российской Федерации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3854019734</c:v>
                </c:pt>
                <c:pt idx="1">
                  <c:v>129562960</c:v>
                </c:pt>
                <c:pt idx="2">
                  <c:v>1443959000</c:v>
                </c:pt>
                <c:pt idx="3">
                  <c:v>490495777</c:v>
                </c:pt>
                <c:pt idx="4">
                  <c:v>1528403629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2.0967415952175992E-3"/>
          <c:y val="0.71802872389264216"/>
          <c:w val="0.98467851130470563"/>
          <c:h val="0.26663331285320829"/>
        </c:manualLayout>
      </c:layout>
      <c:txPr>
        <a:bodyPr/>
        <a:lstStyle/>
        <a:p>
          <a:pPr>
            <a:defRPr sz="750"/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900">
          <a:solidFill>
            <a:schemeClr val="accent5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>
                <a:solidFill>
                  <a:schemeClr val="accent6"/>
                </a:solidFill>
              </a:rPr>
              <a:t>Индекс потребительских цен </a:t>
            </a:r>
            <a:endParaRPr lang="ru-RU" sz="1050" dirty="0" smtClean="0">
              <a:solidFill>
                <a:schemeClr val="accent6"/>
              </a:solidFill>
            </a:endParaRPr>
          </a:p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на </a:t>
            </a:r>
            <a:r>
              <a:rPr lang="ru-RU" sz="1050" dirty="0">
                <a:solidFill>
                  <a:schemeClr val="accent6"/>
                </a:solidFill>
              </a:rPr>
              <a:t>товары и </a:t>
            </a:r>
            <a:r>
              <a:rPr lang="ru-RU" sz="1050" dirty="0" smtClean="0">
                <a:solidFill>
                  <a:schemeClr val="accent6"/>
                </a:solidFill>
              </a:rPr>
              <a:t>услуги </a:t>
            </a:r>
            <a:r>
              <a:rPr lang="ru-RU" sz="1050" dirty="0">
                <a:solidFill>
                  <a:schemeClr val="accent6"/>
                </a:solidFill>
              </a:rPr>
              <a:t>(среднегодовой), </a:t>
            </a:r>
            <a:r>
              <a:rPr lang="ru-RU" sz="1050" b="0" i="1" dirty="0">
                <a:solidFill>
                  <a:schemeClr val="accent6"/>
                </a:solidFill>
              </a:rPr>
              <a:t>в % к предыдущему году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 на товары и услуги (среднегодовой), в % к предыдущему году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109.8</c:v>
                </c:pt>
                <c:pt idx="1">
                  <c:v>114.2</c:v>
                </c:pt>
                <c:pt idx="2">
                  <c:v>105.5</c:v>
                </c:pt>
                <c:pt idx="3" formatCode="0.0">
                  <c:v>104</c:v>
                </c:pt>
                <c:pt idx="4" formatCode="0.0">
                  <c:v>104</c:v>
                </c:pt>
              </c:numCache>
            </c:numRef>
          </c:val>
        </c:ser>
        <c:axId val="170178048"/>
        <c:axId val="170179584"/>
      </c:barChart>
      <c:catAx>
        <c:axId val="17017804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0179584"/>
        <c:crosses val="autoZero"/>
        <c:auto val="1"/>
        <c:lblAlgn val="ctr"/>
        <c:lblOffset val="100"/>
      </c:catAx>
      <c:valAx>
        <c:axId val="170179584"/>
        <c:scaling>
          <c:orientation val="minMax"/>
        </c:scaling>
        <c:delete val="1"/>
        <c:axPos val="l"/>
        <c:numFmt formatCode="General" sourceLinked="1"/>
        <c:tickLblPos val="none"/>
        <c:crossAx val="1701780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Прибыль прибыльных организаций, 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050" b="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4.7490547783241903E-2"/>
          <c:y val="0.27276608700999438"/>
          <c:w val="0.90501890443351662"/>
          <c:h val="0.4885281930540542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Прибыль прибыльных организаций, млн. рублей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253884.4</c:v>
                </c:pt>
                <c:pt idx="1">
                  <c:v>150187.1</c:v>
                </c:pt>
                <c:pt idx="2">
                  <c:v>158009.5</c:v>
                </c:pt>
                <c:pt idx="3">
                  <c:v>175269.1</c:v>
                </c:pt>
                <c:pt idx="4">
                  <c:v>180657.5</c:v>
                </c:pt>
              </c:numCache>
            </c:numRef>
          </c:val>
        </c:ser>
        <c:axId val="171444864"/>
        <c:axId val="171450752"/>
      </c:barChart>
      <c:catAx>
        <c:axId val="171444864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450752"/>
        <c:crosses val="autoZero"/>
        <c:auto val="1"/>
        <c:lblAlgn val="ctr"/>
        <c:lblOffset val="100"/>
      </c:catAx>
      <c:valAx>
        <c:axId val="171450752"/>
        <c:scaling>
          <c:orientation val="minMax"/>
          <c:min val="50000"/>
        </c:scaling>
        <c:delete val="1"/>
        <c:axPos val="l"/>
        <c:numFmt formatCode="#,##0.00" sourceLinked="0"/>
        <c:tickLblPos val="none"/>
        <c:crossAx val="1714448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Фонд начисленной</a:t>
            </a:r>
            <a:r>
              <a:rPr lang="ru-RU" sz="1050" baseline="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заработной платы</a:t>
            </a: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млрд. рублей</a:t>
            </a:r>
            <a:endParaRPr lang="ru-RU" sz="1050" b="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4.7490547783241903E-2"/>
          <c:y val="0.53727122338833933"/>
          <c:w val="0.90501890443351662"/>
          <c:h val="0.2240230566757050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начисленной заработной платы, млрд. рублей </c:v>
                </c:pt>
              </c:strCache>
            </c:strRef>
          </c:tx>
          <c:spPr>
            <a:solidFill>
              <a:schemeClr val="accent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000">
                  <c:v>155.73349999999999</c:v>
                </c:pt>
                <c:pt idx="1">
                  <c:v>173.98330000000001</c:v>
                </c:pt>
                <c:pt idx="2">
                  <c:v>189.3468</c:v>
                </c:pt>
                <c:pt idx="3">
                  <c:v>202.3134</c:v>
                </c:pt>
                <c:pt idx="4" formatCode="0.0000">
                  <c:v>213.38790000000046</c:v>
                </c:pt>
              </c:numCache>
            </c:numRef>
          </c:val>
        </c:ser>
        <c:axId val="170193280"/>
        <c:axId val="170194816"/>
      </c:barChart>
      <c:catAx>
        <c:axId val="17019328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0194816"/>
        <c:crosses val="autoZero"/>
        <c:auto val="1"/>
        <c:lblAlgn val="ctr"/>
        <c:lblOffset val="100"/>
      </c:catAx>
      <c:valAx>
        <c:axId val="170194816"/>
        <c:scaling>
          <c:orientation val="minMax"/>
          <c:min val="0"/>
        </c:scaling>
        <c:delete val="1"/>
        <c:axPos val="l"/>
        <c:numFmt formatCode="#,##0.00" sourceLinked="0"/>
        <c:tickLblPos val="none"/>
        <c:crossAx val="170193280"/>
        <c:crosses val="autoZero"/>
        <c:crossBetween val="between"/>
        <c:majorUnit val="25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Уровень регистрируемой безработицы, </a:t>
            </a:r>
            <a:r>
              <a:rPr lang="ru-RU" sz="1050" b="0" i="1" dirty="0" smtClean="0">
                <a:solidFill>
                  <a:schemeClr val="accent6"/>
                </a:solidFill>
              </a:rPr>
              <a:t>в % к экономически</a:t>
            </a:r>
            <a:r>
              <a:rPr lang="ru-RU" sz="1050" b="0" i="1" baseline="0" dirty="0" smtClean="0">
                <a:solidFill>
                  <a:schemeClr val="accent6"/>
                </a:solidFill>
              </a:rPr>
              <a:t> активному населению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</c:spPr>
          <c:dLbls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0.66000000000000214</c:v>
                </c:pt>
                <c:pt idx="1">
                  <c:v>0.73000000000000065</c:v>
                </c:pt>
                <c:pt idx="2">
                  <c:v>0.73000000000000065</c:v>
                </c:pt>
                <c:pt idx="3">
                  <c:v>0.69000000000000061</c:v>
                </c:pt>
                <c:pt idx="4">
                  <c:v>0.66000000000000214</c:v>
                </c:pt>
              </c:numCache>
            </c:numRef>
          </c:val>
        </c:ser>
        <c:axId val="171558400"/>
        <c:axId val="171559936"/>
      </c:barChart>
      <c:catAx>
        <c:axId val="17155840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559936"/>
        <c:crosses val="autoZero"/>
        <c:auto val="1"/>
        <c:lblAlgn val="ctr"/>
        <c:lblOffset val="100"/>
      </c:catAx>
      <c:valAx>
        <c:axId val="171559936"/>
        <c:scaling>
          <c:orientation val="minMax"/>
        </c:scaling>
        <c:delete val="1"/>
        <c:axPos val="l"/>
        <c:numFmt formatCode="0.00" sourceLinked="1"/>
        <c:tickLblPos val="none"/>
        <c:crossAx val="171558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Численность населения (среднегодовая), </a:t>
            </a:r>
            <a:r>
              <a:rPr lang="ru-RU" sz="1050" b="0" i="1" dirty="0">
                <a:solidFill>
                  <a:schemeClr val="accent6"/>
                </a:solidFill>
              </a:rPr>
              <a:t>тыс. человек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(среднегодовая), тыс. человек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1090.0999999999999</c:v>
                </c:pt>
                <c:pt idx="1">
                  <c:v>1078.5</c:v>
                </c:pt>
                <c:pt idx="2">
                  <c:v>1075.4000000000001</c:v>
                </c:pt>
                <c:pt idx="3">
                  <c:v>1074.5</c:v>
                </c:pt>
                <c:pt idx="4">
                  <c:v>1078</c:v>
                </c:pt>
              </c:numCache>
            </c:numRef>
          </c:val>
        </c:ser>
        <c:axId val="171608704"/>
        <c:axId val="171622784"/>
      </c:barChart>
      <c:catAx>
        <c:axId val="171608704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71622784"/>
        <c:crosses val="autoZero"/>
        <c:auto val="1"/>
        <c:lblAlgn val="ctr"/>
        <c:lblOffset val="100"/>
      </c:catAx>
      <c:valAx>
        <c:axId val="171622784"/>
        <c:scaling>
          <c:orientation val="minMax"/>
        </c:scaling>
        <c:delete val="1"/>
        <c:axPos val="l"/>
        <c:numFmt formatCode="General" sourceLinked="1"/>
        <c:tickLblPos val="none"/>
        <c:crossAx val="171608704"/>
        <c:crosses val="autoZero"/>
        <c:crossBetween val="between"/>
      </c:valAx>
    </c:plotArea>
    <c:plotVisOnly val="1"/>
  </c:chart>
  <c:spPr>
    <a:ln w="3175"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Величина прожиточного минимума (в расчете на душу населения),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рублей</a:t>
            </a:r>
          </a:p>
        </c:rich>
      </c:tx>
      <c:layout>
        <c:manualLayout>
          <c:xMode val="edge"/>
          <c:yMode val="edge"/>
          <c:x val="0.1288415870458838"/>
          <c:y val="3.779341977875481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г. (факт)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10459</c:v>
                </c:pt>
                <c:pt idx="1">
                  <c:v>12110</c:v>
                </c:pt>
                <c:pt idx="2">
                  <c:v>12506</c:v>
                </c:pt>
                <c:pt idx="3">
                  <c:v>13093</c:v>
                </c:pt>
                <c:pt idx="4">
                  <c:v>13832</c:v>
                </c:pt>
              </c:numCache>
            </c:numRef>
          </c:val>
        </c:ser>
        <c:axId val="186247808"/>
        <c:axId val="186335616"/>
      </c:barChart>
      <c:catAx>
        <c:axId val="18624780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6335616"/>
        <c:crosses val="autoZero"/>
        <c:auto val="1"/>
        <c:lblAlgn val="ctr"/>
        <c:lblOffset val="100"/>
      </c:catAx>
      <c:valAx>
        <c:axId val="186335616"/>
        <c:scaling>
          <c:orientation val="minMax"/>
        </c:scaling>
        <c:delete val="1"/>
        <c:axPos val="l"/>
        <c:numFmt formatCode="General" sourceLinked="1"/>
        <c:tickLblPos val="none"/>
        <c:crossAx val="186247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8F372-6243-4064-AE4B-0669A4756A3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ACA610C-10BC-4AFE-B43F-C287CDC84A00}">
      <dgm:prSet phldrT="[Текст]" custT="1"/>
      <dgm:spPr/>
      <dgm:t>
        <a:bodyPr lIns="3600" tIns="3600" rIns="3600" bIns="3600"/>
        <a:lstStyle/>
        <a:p>
          <a:pPr>
            <a:spcAft>
              <a:spcPts val="0"/>
            </a:spcAft>
          </a:pPr>
          <a:r>
            <a:rPr lang="ru-RU" sz="1100" b="1" u="none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1 832</a:t>
          </a:r>
          <a:endParaRPr lang="ru-RU" sz="1100" b="1" dirty="0" smtClean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  <a:p>
          <a:pPr>
            <a:spcAft>
              <a:spcPts val="0"/>
            </a:spcAft>
          </a:pPr>
          <a:r>
            <a:rPr lang="ru-RU" sz="11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млн. рублей</a:t>
          </a:r>
        </a:p>
      </dgm:t>
    </dgm:pt>
    <dgm:pt modelId="{399DFBBF-2C05-48C5-8482-CCD3D0914D4D}" type="parTrans" cxnId="{DDF91ECF-9B87-4B7A-931B-878D58FE303D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CB9AF37-8F74-4DEB-B12C-FD1A726521E0}" type="sibTrans" cxnId="{DDF91ECF-9B87-4B7A-931B-878D58FE303D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62E9224E-FFD2-41AB-91CB-A592C88826E4}">
      <dgm:prSet phldrT="[Текст]"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на имущество организаций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D4A0C09-CC58-4B5A-A291-3AB08171EE65}" type="parTrans" cxnId="{7C6C5292-EC2E-4F5A-9032-A5D6F33AF532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7756C98-EB8A-42AA-8BEA-C3B3AAA15130}" type="sibTrans" cxnId="{7C6C5292-EC2E-4F5A-9032-A5D6F33AF532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B9272BF-5CE7-449B-A0FD-9C0F6ACE377B}">
      <dgm:prSet phldrT="[Текст]" custT="1"/>
      <dgm:spPr/>
      <dgm:t>
        <a:bodyPr lIns="3600" rIns="3600"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транспортный налог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377F6C0-2EF6-48E7-A415-2DF154FF4BF8}" type="parTrans" cxnId="{C0C76ED4-A663-492A-AE10-2981C453D32B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70E5917-D9BF-4915-BECA-D2622031A0D8}" type="sibTrans" cxnId="{C0C76ED4-A663-492A-AE10-2981C453D32B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E65E72C-B738-4F01-8986-CF1C8B120710}">
      <dgm:prSet phldrT="[Текст]"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на прибыль организаций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8C4573B5-94B8-4665-B31E-EA1A176F1490}" type="parTrans" cxnId="{C98DBEBD-5EFD-4722-8070-00ED2626ACA8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E397225-6798-4B68-B6CF-0BD3C51F43D5}" type="sibTrans" cxnId="{C98DBEBD-5EFD-4722-8070-00ED2626ACA8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A60291-DF81-4B9C-A8F3-6B887596844D}">
      <dgm:prSet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упрощенная система налогообложения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173D87AF-4B33-466C-9C71-AB637F2EE07E}" type="parTrans" cxnId="{212BBE6A-E9E6-49CD-A3ED-FFF604222C22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C4AB4A6-6B30-4D62-8034-37E4E2EB8F2B}" type="sibTrans" cxnId="{212BBE6A-E9E6-49CD-A3ED-FFF604222C22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93D84148-47C4-4598-9408-ED507AAFDB5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земельный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045776B-DA14-4BD2-9A0B-1BECDDB4A17D}" type="parTrans" cxnId="{95E9D024-8B6D-4EF0-8ADA-615F0CF3C859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1C603B5-3875-48D2-92B6-3D9EB0657C40}" type="sibTrans" cxnId="{95E9D024-8B6D-4EF0-8ADA-615F0CF3C859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E0AC7F2-B07F-47CC-A1F2-E161F81E460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 имущество физических лиц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C2B6BC4-C9BD-460F-A120-77CB99AD18C1}" type="parTrans" cxnId="{018254A2-9B57-4DFC-A452-4D9C0D5E9A06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9653081-82C3-4DD8-ACBC-EEBE1B5BCD70}" type="sibTrans" cxnId="{018254A2-9B57-4DFC-A452-4D9C0D5E9A06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E10CF4-81F6-4223-8282-C445AE277F0D}">
      <dgm:prSet custT="1"/>
      <dgm:spPr/>
      <dgm:t>
        <a:bodyPr lIns="0" rIns="0"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патентная система налогообложения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F05F422D-BAA7-487E-AD10-3A124F6B34F4}" type="parTrans" cxnId="{5049A7B4-102C-4412-A5A9-34C682DE6DD1}">
      <dgm:prSet custT="1"/>
      <dgm:spPr/>
      <dgm:t>
        <a:bodyPr/>
        <a:lstStyle/>
        <a:p>
          <a:endParaRPr lang="ru-RU" sz="650" dirty="0">
            <a:solidFill>
              <a:schemeClr val="accent5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8FE6306-580A-48CA-8090-0E014F216A27}" type="sibTrans" cxnId="{5049A7B4-102C-4412-A5A9-34C682DE6DD1}">
      <dgm:prSet/>
      <dgm:spPr/>
      <dgm:t>
        <a:bodyPr/>
        <a:lstStyle/>
        <a:p>
          <a:endParaRPr lang="ru-RU" sz="650">
            <a:solidFill>
              <a:schemeClr val="accent5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69AAFD7-42B7-47E3-9BC2-4199AD811318}" type="pres">
      <dgm:prSet presAssocID="{3548F372-6243-4064-AE4B-0669A4756A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24AA03-2F0A-49AE-8635-6D00AFF3E97F}" type="pres">
      <dgm:prSet presAssocID="{8ACA610C-10BC-4AFE-B43F-C287CDC84A00}" presName="centerShape" presStyleLbl="node0" presStyleIdx="0" presStyleCnt="1" custScaleX="144549" custScaleY="136453"/>
      <dgm:spPr/>
      <dgm:t>
        <a:bodyPr/>
        <a:lstStyle/>
        <a:p>
          <a:endParaRPr lang="ru-RU"/>
        </a:p>
      </dgm:t>
    </dgm:pt>
    <dgm:pt modelId="{A4A4B4DF-8764-40E6-AD3B-E24D225E59BD}" type="pres">
      <dgm:prSet presAssocID="{BD4A0C09-CC58-4B5A-A291-3AB08171EE65}" presName="Name9" presStyleLbl="parChTrans1D2" presStyleIdx="0" presStyleCnt="7"/>
      <dgm:spPr/>
      <dgm:t>
        <a:bodyPr/>
        <a:lstStyle/>
        <a:p>
          <a:endParaRPr lang="ru-RU"/>
        </a:p>
      </dgm:t>
    </dgm:pt>
    <dgm:pt modelId="{B8787CAB-C55C-4F26-82A7-EC5F2703FF16}" type="pres">
      <dgm:prSet presAssocID="{BD4A0C09-CC58-4B5A-A291-3AB08171EE65}" presName="connTx" presStyleLbl="parChTrans1D2" presStyleIdx="0" presStyleCnt="7"/>
      <dgm:spPr/>
      <dgm:t>
        <a:bodyPr/>
        <a:lstStyle/>
        <a:p>
          <a:endParaRPr lang="ru-RU"/>
        </a:p>
      </dgm:t>
    </dgm:pt>
    <dgm:pt modelId="{6EB65EF5-0D76-4BF4-A9A1-14288533119B}" type="pres">
      <dgm:prSet presAssocID="{62E9224E-FFD2-41AB-91CB-A592C88826E4}" presName="node" presStyleLbl="node1" presStyleIdx="0" presStyleCnt="7" custScaleX="131799" custScaleY="127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FFE59-033F-41F5-9F5D-BE6A98B233B3}" type="pres">
      <dgm:prSet presAssocID="{B377F6C0-2EF6-48E7-A415-2DF154FF4BF8}" presName="Name9" presStyleLbl="parChTrans1D2" presStyleIdx="1" presStyleCnt="7"/>
      <dgm:spPr/>
      <dgm:t>
        <a:bodyPr/>
        <a:lstStyle/>
        <a:p>
          <a:endParaRPr lang="ru-RU"/>
        </a:p>
      </dgm:t>
    </dgm:pt>
    <dgm:pt modelId="{C1997682-03F0-479E-894C-1B406BC7EAA7}" type="pres">
      <dgm:prSet presAssocID="{B377F6C0-2EF6-48E7-A415-2DF154FF4BF8}" presName="connTx" presStyleLbl="parChTrans1D2" presStyleIdx="1" presStyleCnt="7"/>
      <dgm:spPr/>
      <dgm:t>
        <a:bodyPr/>
        <a:lstStyle/>
        <a:p>
          <a:endParaRPr lang="ru-RU"/>
        </a:p>
      </dgm:t>
    </dgm:pt>
    <dgm:pt modelId="{5DDA44BC-2FF7-48EF-8065-935750CC1013}" type="pres">
      <dgm:prSet presAssocID="{7B9272BF-5CE7-449B-A0FD-9C0F6ACE377B}" presName="node" presStyleLbl="node1" presStyleIdx="1" presStyleCnt="7" custScaleX="129600" custScaleY="121812" custRadScaleRad="100004" custRadScaleInc="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0ABFA-15BC-4DFC-BD2D-E97C42DFCCE9}" type="pres">
      <dgm:prSet presAssocID="{8C4573B5-94B8-4665-B31E-EA1A176F1490}" presName="Name9" presStyleLbl="parChTrans1D2" presStyleIdx="2" presStyleCnt="7"/>
      <dgm:spPr/>
      <dgm:t>
        <a:bodyPr/>
        <a:lstStyle/>
        <a:p>
          <a:endParaRPr lang="ru-RU"/>
        </a:p>
      </dgm:t>
    </dgm:pt>
    <dgm:pt modelId="{69D72976-9ECF-4774-93FF-32E8682F829A}" type="pres">
      <dgm:prSet presAssocID="{8C4573B5-94B8-4665-B31E-EA1A176F1490}" presName="connTx" presStyleLbl="parChTrans1D2" presStyleIdx="2" presStyleCnt="7"/>
      <dgm:spPr/>
      <dgm:t>
        <a:bodyPr/>
        <a:lstStyle/>
        <a:p>
          <a:endParaRPr lang="ru-RU"/>
        </a:p>
      </dgm:t>
    </dgm:pt>
    <dgm:pt modelId="{BD0DCA9D-D657-42E0-92B7-2E46117CAF48}" type="pres">
      <dgm:prSet presAssocID="{0E65E72C-B738-4F01-8986-CF1C8B120710}" presName="node" presStyleLbl="node1" presStyleIdx="2" presStyleCnt="7" custScaleX="134207" custScaleY="132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DA82D-42A3-46EF-8A24-9154A60042D0}" type="pres">
      <dgm:prSet presAssocID="{173D87AF-4B33-466C-9C71-AB637F2EE07E}" presName="Name9" presStyleLbl="parChTrans1D2" presStyleIdx="3" presStyleCnt="7"/>
      <dgm:spPr/>
      <dgm:t>
        <a:bodyPr/>
        <a:lstStyle/>
        <a:p>
          <a:endParaRPr lang="ru-RU"/>
        </a:p>
      </dgm:t>
    </dgm:pt>
    <dgm:pt modelId="{17282F0A-47AC-47AD-97AA-513D16B7F571}" type="pres">
      <dgm:prSet presAssocID="{173D87AF-4B33-466C-9C71-AB637F2EE07E}" presName="connTx" presStyleLbl="parChTrans1D2" presStyleIdx="3" presStyleCnt="7"/>
      <dgm:spPr/>
      <dgm:t>
        <a:bodyPr/>
        <a:lstStyle/>
        <a:p>
          <a:endParaRPr lang="ru-RU"/>
        </a:p>
      </dgm:t>
    </dgm:pt>
    <dgm:pt modelId="{65FA9FAF-58CE-4AAE-B1D4-3C0783F4AC1A}" type="pres">
      <dgm:prSet presAssocID="{B5A60291-DF81-4B9C-A8F3-6B887596844D}" presName="node" presStyleLbl="node1" presStyleIdx="3" presStyleCnt="7" custScaleX="134959" custScaleY="121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09548-C63D-4F8E-A432-CF75430F106B}" type="pres">
      <dgm:prSet presAssocID="{F05F422D-BAA7-487E-AD10-3A124F6B34F4}" presName="Name9" presStyleLbl="parChTrans1D2" presStyleIdx="4" presStyleCnt="7"/>
      <dgm:spPr/>
      <dgm:t>
        <a:bodyPr/>
        <a:lstStyle/>
        <a:p>
          <a:endParaRPr lang="ru-RU"/>
        </a:p>
      </dgm:t>
    </dgm:pt>
    <dgm:pt modelId="{AA2244DD-E8D3-4EBA-AFF9-9C812F45C711}" type="pres">
      <dgm:prSet presAssocID="{F05F422D-BAA7-487E-AD10-3A124F6B34F4}" presName="connTx" presStyleLbl="parChTrans1D2" presStyleIdx="4" presStyleCnt="7"/>
      <dgm:spPr/>
      <dgm:t>
        <a:bodyPr/>
        <a:lstStyle/>
        <a:p>
          <a:endParaRPr lang="ru-RU"/>
        </a:p>
      </dgm:t>
    </dgm:pt>
    <dgm:pt modelId="{45181A2D-F570-43D1-94A4-732A383748D7}" type="pres">
      <dgm:prSet presAssocID="{22E10CF4-81F6-4223-8282-C445AE277F0D}" presName="node" presStyleLbl="node1" presStyleIdx="4" presStyleCnt="7" custScaleX="127711" custScaleY="120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B6607-BC6C-46AF-98FB-7006011CF0CA}" type="pres">
      <dgm:prSet presAssocID="{2045776B-DA14-4BD2-9A0B-1BECDDB4A17D}" presName="Name9" presStyleLbl="parChTrans1D2" presStyleIdx="5" presStyleCnt="7"/>
      <dgm:spPr/>
      <dgm:t>
        <a:bodyPr/>
        <a:lstStyle/>
        <a:p>
          <a:endParaRPr lang="ru-RU"/>
        </a:p>
      </dgm:t>
    </dgm:pt>
    <dgm:pt modelId="{FC28F81C-B752-4CE0-98F8-31B5902F19D2}" type="pres">
      <dgm:prSet presAssocID="{2045776B-DA14-4BD2-9A0B-1BECDDB4A17D}" presName="connTx" presStyleLbl="parChTrans1D2" presStyleIdx="5" presStyleCnt="7"/>
      <dgm:spPr/>
      <dgm:t>
        <a:bodyPr/>
        <a:lstStyle/>
        <a:p>
          <a:endParaRPr lang="ru-RU"/>
        </a:p>
      </dgm:t>
    </dgm:pt>
    <dgm:pt modelId="{73525DBB-8D33-4937-B8D9-5E8AF1332F4D}" type="pres">
      <dgm:prSet presAssocID="{93D84148-47C4-4598-9408-ED507AAFDB5B}" presName="node" presStyleLbl="node1" presStyleIdx="5" presStyleCnt="7" custScaleX="131502" custScaleY="130666" custRadScaleRad="98926" custRadScaleInc="1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36E08-5631-4A0F-81F7-85D6E0FC0F38}" type="pres">
      <dgm:prSet presAssocID="{2C2B6BC4-C9BD-460F-A120-77CB99AD18C1}" presName="Name9" presStyleLbl="parChTrans1D2" presStyleIdx="6" presStyleCnt="7"/>
      <dgm:spPr/>
      <dgm:t>
        <a:bodyPr/>
        <a:lstStyle/>
        <a:p>
          <a:endParaRPr lang="ru-RU"/>
        </a:p>
      </dgm:t>
    </dgm:pt>
    <dgm:pt modelId="{F89DD8E8-26A0-4956-B35F-CF59331A6E55}" type="pres">
      <dgm:prSet presAssocID="{2C2B6BC4-C9BD-460F-A120-77CB99AD18C1}" presName="connTx" presStyleLbl="parChTrans1D2" presStyleIdx="6" presStyleCnt="7"/>
      <dgm:spPr/>
      <dgm:t>
        <a:bodyPr/>
        <a:lstStyle/>
        <a:p>
          <a:endParaRPr lang="ru-RU"/>
        </a:p>
      </dgm:t>
    </dgm:pt>
    <dgm:pt modelId="{1CF96CF2-15CE-4AEE-84DB-EABC608EDBD9}" type="pres">
      <dgm:prSet presAssocID="{BE0AC7F2-B07F-47CC-A1F2-E161F81E4606}" presName="node" presStyleLbl="node1" presStyleIdx="6" presStyleCnt="7" custScaleX="127736" custScaleY="122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9018F-DD46-430E-8235-0737B0E1E18C}" type="presOf" srcId="{2045776B-DA14-4BD2-9A0B-1BECDDB4A17D}" destId="{FC28F81C-B752-4CE0-98F8-31B5902F19D2}" srcOrd="1" destOrd="0" presId="urn:microsoft.com/office/officeart/2005/8/layout/radial1"/>
    <dgm:cxn modelId="{9B373ACF-43D9-4C04-B146-AC4730D787A3}" type="presOf" srcId="{B377F6C0-2EF6-48E7-A415-2DF154FF4BF8}" destId="{F95FFE59-033F-41F5-9F5D-BE6A98B233B3}" srcOrd="0" destOrd="0" presId="urn:microsoft.com/office/officeart/2005/8/layout/radial1"/>
    <dgm:cxn modelId="{7C6C5292-EC2E-4F5A-9032-A5D6F33AF532}" srcId="{8ACA610C-10BC-4AFE-B43F-C287CDC84A00}" destId="{62E9224E-FFD2-41AB-91CB-A592C88826E4}" srcOrd="0" destOrd="0" parTransId="{BD4A0C09-CC58-4B5A-A291-3AB08171EE65}" sibTransId="{47756C98-EB8A-42AA-8BEA-C3B3AAA15130}"/>
    <dgm:cxn modelId="{5049A7B4-102C-4412-A5A9-34C682DE6DD1}" srcId="{8ACA610C-10BC-4AFE-B43F-C287CDC84A00}" destId="{22E10CF4-81F6-4223-8282-C445AE277F0D}" srcOrd="4" destOrd="0" parTransId="{F05F422D-BAA7-487E-AD10-3A124F6B34F4}" sibTransId="{68FE6306-580A-48CA-8090-0E014F216A27}"/>
    <dgm:cxn modelId="{FFA3479D-56A9-4BED-A7F3-40F8205F6D9E}" type="presOf" srcId="{F05F422D-BAA7-487E-AD10-3A124F6B34F4}" destId="{B4A09548-C63D-4F8E-A432-CF75430F106B}" srcOrd="0" destOrd="0" presId="urn:microsoft.com/office/officeart/2005/8/layout/radial1"/>
    <dgm:cxn modelId="{DDEF34F0-AD86-4411-9626-38A272071982}" type="presOf" srcId="{2045776B-DA14-4BD2-9A0B-1BECDDB4A17D}" destId="{775B6607-BC6C-46AF-98FB-7006011CF0CA}" srcOrd="0" destOrd="0" presId="urn:microsoft.com/office/officeart/2005/8/layout/radial1"/>
    <dgm:cxn modelId="{95E9D024-8B6D-4EF0-8ADA-615F0CF3C859}" srcId="{8ACA610C-10BC-4AFE-B43F-C287CDC84A00}" destId="{93D84148-47C4-4598-9408-ED507AAFDB5B}" srcOrd="5" destOrd="0" parTransId="{2045776B-DA14-4BD2-9A0B-1BECDDB4A17D}" sibTransId="{A1C603B5-3875-48D2-92B6-3D9EB0657C40}"/>
    <dgm:cxn modelId="{018254A2-9B57-4DFC-A452-4D9C0D5E9A06}" srcId="{8ACA610C-10BC-4AFE-B43F-C287CDC84A00}" destId="{BE0AC7F2-B07F-47CC-A1F2-E161F81E4606}" srcOrd="6" destOrd="0" parTransId="{2C2B6BC4-C9BD-460F-A120-77CB99AD18C1}" sibTransId="{39653081-82C3-4DD8-ACBC-EEBE1B5BCD70}"/>
    <dgm:cxn modelId="{212BBE6A-E9E6-49CD-A3ED-FFF604222C22}" srcId="{8ACA610C-10BC-4AFE-B43F-C287CDC84A00}" destId="{B5A60291-DF81-4B9C-A8F3-6B887596844D}" srcOrd="3" destOrd="0" parTransId="{173D87AF-4B33-466C-9C71-AB637F2EE07E}" sibTransId="{AC4AB4A6-6B30-4D62-8034-37E4E2EB8F2B}"/>
    <dgm:cxn modelId="{25E5826C-1D01-4E2F-8219-7C5161CE1B60}" type="presOf" srcId="{2C2B6BC4-C9BD-460F-A120-77CB99AD18C1}" destId="{F89DD8E8-26A0-4956-B35F-CF59331A6E55}" srcOrd="1" destOrd="0" presId="urn:microsoft.com/office/officeart/2005/8/layout/radial1"/>
    <dgm:cxn modelId="{5DEE1221-7522-4D64-8C3F-D4683034DC7E}" type="presOf" srcId="{62E9224E-FFD2-41AB-91CB-A592C88826E4}" destId="{6EB65EF5-0D76-4BF4-A9A1-14288533119B}" srcOrd="0" destOrd="0" presId="urn:microsoft.com/office/officeart/2005/8/layout/radial1"/>
    <dgm:cxn modelId="{B32C6B9C-CE70-4D72-8AD9-198655FDFB95}" type="presOf" srcId="{BD4A0C09-CC58-4B5A-A291-3AB08171EE65}" destId="{B8787CAB-C55C-4F26-82A7-EC5F2703FF16}" srcOrd="1" destOrd="0" presId="urn:microsoft.com/office/officeart/2005/8/layout/radial1"/>
    <dgm:cxn modelId="{0F1D673B-E04A-4F48-8269-D4FD61F6D35F}" type="presOf" srcId="{3548F372-6243-4064-AE4B-0669A4756A3C}" destId="{E69AAFD7-42B7-47E3-9BC2-4199AD811318}" srcOrd="0" destOrd="0" presId="urn:microsoft.com/office/officeart/2005/8/layout/radial1"/>
    <dgm:cxn modelId="{3DBAB2E6-E1D1-4B0C-9E2F-A4A625712B46}" type="presOf" srcId="{173D87AF-4B33-466C-9C71-AB637F2EE07E}" destId="{17282F0A-47AC-47AD-97AA-513D16B7F571}" srcOrd="1" destOrd="0" presId="urn:microsoft.com/office/officeart/2005/8/layout/radial1"/>
    <dgm:cxn modelId="{9F292E5D-379F-4A8E-88CB-E3B465DFDF06}" type="presOf" srcId="{22E10CF4-81F6-4223-8282-C445AE277F0D}" destId="{45181A2D-F570-43D1-94A4-732A383748D7}" srcOrd="0" destOrd="0" presId="urn:microsoft.com/office/officeart/2005/8/layout/radial1"/>
    <dgm:cxn modelId="{47443ADA-6F5B-4A4C-9DFF-CC6FF1C310A4}" type="presOf" srcId="{173D87AF-4B33-466C-9C71-AB637F2EE07E}" destId="{170DA82D-42A3-46EF-8A24-9154A60042D0}" srcOrd="0" destOrd="0" presId="urn:microsoft.com/office/officeart/2005/8/layout/radial1"/>
    <dgm:cxn modelId="{16B1DFAA-210B-432C-BE97-51164818C73A}" type="presOf" srcId="{BD4A0C09-CC58-4B5A-A291-3AB08171EE65}" destId="{A4A4B4DF-8764-40E6-AD3B-E24D225E59BD}" srcOrd="0" destOrd="0" presId="urn:microsoft.com/office/officeart/2005/8/layout/radial1"/>
    <dgm:cxn modelId="{A4E8EB30-67E6-423A-A85D-2E173281F416}" type="presOf" srcId="{93D84148-47C4-4598-9408-ED507AAFDB5B}" destId="{73525DBB-8D33-4937-B8D9-5E8AF1332F4D}" srcOrd="0" destOrd="0" presId="urn:microsoft.com/office/officeart/2005/8/layout/radial1"/>
    <dgm:cxn modelId="{3C2F7EDC-7233-4372-8022-68DA8E70F2B6}" type="presOf" srcId="{7B9272BF-5CE7-449B-A0FD-9C0F6ACE377B}" destId="{5DDA44BC-2FF7-48EF-8065-935750CC1013}" srcOrd="0" destOrd="0" presId="urn:microsoft.com/office/officeart/2005/8/layout/radial1"/>
    <dgm:cxn modelId="{F57BCB9C-CE38-4707-B147-81B20DB6296D}" type="presOf" srcId="{0E65E72C-B738-4F01-8986-CF1C8B120710}" destId="{BD0DCA9D-D657-42E0-92B7-2E46117CAF48}" srcOrd="0" destOrd="0" presId="urn:microsoft.com/office/officeart/2005/8/layout/radial1"/>
    <dgm:cxn modelId="{EC47A07E-FFF3-4140-B7EE-8A733E241FD6}" type="presOf" srcId="{B5A60291-DF81-4B9C-A8F3-6B887596844D}" destId="{65FA9FAF-58CE-4AAE-B1D4-3C0783F4AC1A}" srcOrd="0" destOrd="0" presId="urn:microsoft.com/office/officeart/2005/8/layout/radial1"/>
    <dgm:cxn modelId="{C98DBEBD-5EFD-4722-8070-00ED2626ACA8}" srcId="{8ACA610C-10BC-4AFE-B43F-C287CDC84A00}" destId="{0E65E72C-B738-4F01-8986-CF1C8B120710}" srcOrd="2" destOrd="0" parTransId="{8C4573B5-94B8-4665-B31E-EA1A176F1490}" sibTransId="{4E397225-6798-4B68-B6CF-0BD3C51F43D5}"/>
    <dgm:cxn modelId="{CFEB13FF-AA96-40B8-BC72-02914B4C0BC1}" type="presOf" srcId="{BE0AC7F2-B07F-47CC-A1F2-E161F81E4606}" destId="{1CF96CF2-15CE-4AEE-84DB-EABC608EDBD9}" srcOrd="0" destOrd="0" presId="urn:microsoft.com/office/officeart/2005/8/layout/radial1"/>
    <dgm:cxn modelId="{9A053E97-A011-4A14-BC1A-4DB88C327867}" type="presOf" srcId="{8C4573B5-94B8-4665-B31E-EA1A176F1490}" destId="{FA20ABFA-15BC-4DFC-BD2D-E97C42DFCCE9}" srcOrd="0" destOrd="0" presId="urn:microsoft.com/office/officeart/2005/8/layout/radial1"/>
    <dgm:cxn modelId="{7746C10E-C5BC-416C-9FD3-46BB24D63EF4}" type="presOf" srcId="{8ACA610C-10BC-4AFE-B43F-C287CDC84A00}" destId="{D724AA03-2F0A-49AE-8635-6D00AFF3E97F}" srcOrd="0" destOrd="0" presId="urn:microsoft.com/office/officeart/2005/8/layout/radial1"/>
    <dgm:cxn modelId="{6FDBC7E1-D360-4882-932D-EE4508B40CDC}" type="presOf" srcId="{8C4573B5-94B8-4665-B31E-EA1A176F1490}" destId="{69D72976-9ECF-4774-93FF-32E8682F829A}" srcOrd="1" destOrd="0" presId="urn:microsoft.com/office/officeart/2005/8/layout/radial1"/>
    <dgm:cxn modelId="{13278D52-211E-4FE5-8378-8073D3FDF45D}" type="presOf" srcId="{2C2B6BC4-C9BD-460F-A120-77CB99AD18C1}" destId="{42236E08-5631-4A0F-81F7-85D6E0FC0F38}" srcOrd="0" destOrd="0" presId="urn:microsoft.com/office/officeart/2005/8/layout/radial1"/>
    <dgm:cxn modelId="{DDF91ECF-9B87-4B7A-931B-878D58FE303D}" srcId="{3548F372-6243-4064-AE4B-0669A4756A3C}" destId="{8ACA610C-10BC-4AFE-B43F-C287CDC84A00}" srcOrd="0" destOrd="0" parTransId="{399DFBBF-2C05-48C5-8482-CCD3D0914D4D}" sibTransId="{CCB9AF37-8F74-4DEB-B12C-FD1A726521E0}"/>
    <dgm:cxn modelId="{C0C76ED4-A663-492A-AE10-2981C453D32B}" srcId="{8ACA610C-10BC-4AFE-B43F-C287CDC84A00}" destId="{7B9272BF-5CE7-449B-A0FD-9C0F6ACE377B}" srcOrd="1" destOrd="0" parTransId="{B377F6C0-2EF6-48E7-A415-2DF154FF4BF8}" sibTransId="{C70E5917-D9BF-4915-BECA-D2622031A0D8}"/>
    <dgm:cxn modelId="{EEE70D10-3590-42F7-9748-3EDAB11A312A}" type="presOf" srcId="{F05F422D-BAA7-487E-AD10-3A124F6B34F4}" destId="{AA2244DD-E8D3-4EBA-AFF9-9C812F45C711}" srcOrd="1" destOrd="0" presId="urn:microsoft.com/office/officeart/2005/8/layout/radial1"/>
    <dgm:cxn modelId="{B2BD44EB-2DBE-4333-A57C-116CB22C0F27}" type="presOf" srcId="{B377F6C0-2EF6-48E7-A415-2DF154FF4BF8}" destId="{C1997682-03F0-479E-894C-1B406BC7EAA7}" srcOrd="1" destOrd="0" presId="urn:microsoft.com/office/officeart/2005/8/layout/radial1"/>
    <dgm:cxn modelId="{B2866385-B82C-491E-BC9E-DD8AC8112B73}" type="presParOf" srcId="{E69AAFD7-42B7-47E3-9BC2-4199AD811318}" destId="{D724AA03-2F0A-49AE-8635-6D00AFF3E97F}" srcOrd="0" destOrd="0" presId="urn:microsoft.com/office/officeart/2005/8/layout/radial1"/>
    <dgm:cxn modelId="{20588EEF-79D3-4C61-91D4-6EADC828905D}" type="presParOf" srcId="{E69AAFD7-42B7-47E3-9BC2-4199AD811318}" destId="{A4A4B4DF-8764-40E6-AD3B-E24D225E59BD}" srcOrd="1" destOrd="0" presId="urn:microsoft.com/office/officeart/2005/8/layout/radial1"/>
    <dgm:cxn modelId="{EA647689-2441-4B24-A3C4-5DBF3FE809A3}" type="presParOf" srcId="{A4A4B4DF-8764-40E6-AD3B-E24D225E59BD}" destId="{B8787CAB-C55C-4F26-82A7-EC5F2703FF16}" srcOrd="0" destOrd="0" presId="urn:microsoft.com/office/officeart/2005/8/layout/radial1"/>
    <dgm:cxn modelId="{6DE080AC-57DE-4A75-B45E-23C17BFC39B3}" type="presParOf" srcId="{E69AAFD7-42B7-47E3-9BC2-4199AD811318}" destId="{6EB65EF5-0D76-4BF4-A9A1-14288533119B}" srcOrd="2" destOrd="0" presId="urn:microsoft.com/office/officeart/2005/8/layout/radial1"/>
    <dgm:cxn modelId="{BA5D534B-CE87-46FD-AE1B-556AEB170AF6}" type="presParOf" srcId="{E69AAFD7-42B7-47E3-9BC2-4199AD811318}" destId="{F95FFE59-033F-41F5-9F5D-BE6A98B233B3}" srcOrd="3" destOrd="0" presId="urn:microsoft.com/office/officeart/2005/8/layout/radial1"/>
    <dgm:cxn modelId="{B08CC49D-9489-4824-A3DB-9A867FB8C890}" type="presParOf" srcId="{F95FFE59-033F-41F5-9F5D-BE6A98B233B3}" destId="{C1997682-03F0-479E-894C-1B406BC7EAA7}" srcOrd="0" destOrd="0" presId="urn:microsoft.com/office/officeart/2005/8/layout/radial1"/>
    <dgm:cxn modelId="{458740EE-BF8A-453B-8014-08FA9E1CA5A8}" type="presParOf" srcId="{E69AAFD7-42B7-47E3-9BC2-4199AD811318}" destId="{5DDA44BC-2FF7-48EF-8065-935750CC1013}" srcOrd="4" destOrd="0" presId="urn:microsoft.com/office/officeart/2005/8/layout/radial1"/>
    <dgm:cxn modelId="{B23FFC31-4EAD-4FBE-B996-EB8DFDD49FB7}" type="presParOf" srcId="{E69AAFD7-42B7-47E3-9BC2-4199AD811318}" destId="{FA20ABFA-15BC-4DFC-BD2D-E97C42DFCCE9}" srcOrd="5" destOrd="0" presId="urn:microsoft.com/office/officeart/2005/8/layout/radial1"/>
    <dgm:cxn modelId="{32D6E1D1-E4C1-4AD6-B684-42043C15D6F8}" type="presParOf" srcId="{FA20ABFA-15BC-4DFC-BD2D-E97C42DFCCE9}" destId="{69D72976-9ECF-4774-93FF-32E8682F829A}" srcOrd="0" destOrd="0" presId="urn:microsoft.com/office/officeart/2005/8/layout/radial1"/>
    <dgm:cxn modelId="{43EC7286-FC29-4B16-AF94-CB175251C90B}" type="presParOf" srcId="{E69AAFD7-42B7-47E3-9BC2-4199AD811318}" destId="{BD0DCA9D-D657-42E0-92B7-2E46117CAF48}" srcOrd="6" destOrd="0" presId="urn:microsoft.com/office/officeart/2005/8/layout/radial1"/>
    <dgm:cxn modelId="{C863E585-2CA2-4B5C-BA57-65958DF7C8A2}" type="presParOf" srcId="{E69AAFD7-42B7-47E3-9BC2-4199AD811318}" destId="{170DA82D-42A3-46EF-8A24-9154A60042D0}" srcOrd="7" destOrd="0" presId="urn:microsoft.com/office/officeart/2005/8/layout/radial1"/>
    <dgm:cxn modelId="{8B42CD4E-9B7B-44F6-A215-3785AB351394}" type="presParOf" srcId="{170DA82D-42A3-46EF-8A24-9154A60042D0}" destId="{17282F0A-47AC-47AD-97AA-513D16B7F571}" srcOrd="0" destOrd="0" presId="urn:microsoft.com/office/officeart/2005/8/layout/radial1"/>
    <dgm:cxn modelId="{4CDA02EB-F8E3-4716-9D02-8629831FCCBB}" type="presParOf" srcId="{E69AAFD7-42B7-47E3-9BC2-4199AD811318}" destId="{65FA9FAF-58CE-4AAE-B1D4-3C0783F4AC1A}" srcOrd="8" destOrd="0" presId="urn:microsoft.com/office/officeart/2005/8/layout/radial1"/>
    <dgm:cxn modelId="{0C0D48F2-4B78-41BF-8189-F40AE23FEA55}" type="presParOf" srcId="{E69AAFD7-42B7-47E3-9BC2-4199AD811318}" destId="{B4A09548-C63D-4F8E-A432-CF75430F106B}" srcOrd="9" destOrd="0" presId="urn:microsoft.com/office/officeart/2005/8/layout/radial1"/>
    <dgm:cxn modelId="{D64AB27D-14E0-4867-BE6F-569BE8AF3735}" type="presParOf" srcId="{B4A09548-C63D-4F8E-A432-CF75430F106B}" destId="{AA2244DD-E8D3-4EBA-AFF9-9C812F45C711}" srcOrd="0" destOrd="0" presId="urn:microsoft.com/office/officeart/2005/8/layout/radial1"/>
    <dgm:cxn modelId="{268F5240-6B88-4B29-9C37-3CC534B96348}" type="presParOf" srcId="{E69AAFD7-42B7-47E3-9BC2-4199AD811318}" destId="{45181A2D-F570-43D1-94A4-732A383748D7}" srcOrd="10" destOrd="0" presId="urn:microsoft.com/office/officeart/2005/8/layout/radial1"/>
    <dgm:cxn modelId="{B91981E9-0F3C-4478-9B6C-803D77DC1DA8}" type="presParOf" srcId="{E69AAFD7-42B7-47E3-9BC2-4199AD811318}" destId="{775B6607-BC6C-46AF-98FB-7006011CF0CA}" srcOrd="11" destOrd="0" presId="urn:microsoft.com/office/officeart/2005/8/layout/radial1"/>
    <dgm:cxn modelId="{CF6544A8-CCF9-4C08-AAA8-49715CD18FAC}" type="presParOf" srcId="{775B6607-BC6C-46AF-98FB-7006011CF0CA}" destId="{FC28F81C-B752-4CE0-98F8-31B5902F19D2}" srcOrd="0" destOrd="0" presId="urn:microsoft.com/office/officeart/2005/8/layout/radial1"/>
    <dgm:cxn modelId="{214E41D4-4A5C-465A-A1D4-85BD7F14B250}" type="presParOf" srcId="{E69AAFD7-42B7-47E3-9BC2-4199AD811318}" destId="{73525DBB-8D33-4937-B8D9-5E8AF1332F4D}" srcOrd="12" destOrd="0" presId="urn:microsoft.com/office/officeart/2005/8/layout/radial1"/>
    <dgm:cxn modelId="{1F682260-5FD0-41AC-BEB4-C875CEC2AFF9}" type="presParOf" srcId="{E69AAFD7-42B7-47E3-9BC2-4199AD811318}" destId="{42236E08-5631-4A0F-81F7-85D6E0FC0F38}" srcOrd="13" destOrd="0" presId="urn:microsoft.com/office/officeart/2005/8/layout/radial1"/>
    <dgm:cxn modelId="{94812ACF-4239-4DDA-8307-5C8FA6E7BB92}" type="presParOf" srcId="{42236E08-5631-4A0F-81F7-85D6E0FC0F38}" destId="{F89DD8E8-26A0-4956-B35F-CF59331A6E55}" srcOrd="0" destOrd="0" presId="urn:microsoft.com/office/officeart/2005/8/layout/radial1"/>
    <dgm:cxn modelId="{20C7409B-9797-41F7-8047-4959F1115E3E}" type="presParOf" srcId="{E69AAFD7-42B7-47E3-9BC2-4199AD811318}" destId="{1CF96CF2-15CE-4AEE-84DB-EABC608EDBD9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0.00215</cdr:x>
      <cdr:y>0.04848</cdr:y>
    </cdr:from>
    <cdr:to>
      <cdr:x>0.99884</cdr:x>
      <cdr:y>0.15109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14" y="161718"/>
          <a:ext cx="6172190" cy="342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rPr>
            <a:t>Структура налоговых и неналоговых доходов в 2023 году</a:t>
          </a:r>
          <a:endParaRPr lang="ru-RU" sz="1400" b="1" dirty="0">
            <a:solidFill>
              <a:schemeClr val="accent6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0.20902</cdr:x>
      <cdr:y>0.49836</cdr:y>
    </cdr:from>
    <cdr:to>
      <cdr:x>0.35807</cdr:x>
      <cdr:y>0.64144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94410" y="1662545"/>
          <a:ext cx="923011" cy="477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60 375,1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0.44478</cdr:x>
      <cdr:y>0.72291</cdr:y>
    </cdr:from>
    <cdr:to>
      <cdr:x>0.53759</cdr:x>
      <cdr:y>0.77753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95571" y="2499950"/>
          <a:ext cx="583338" cy="188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Всего</a:t>
          </a:r>
          <a:endParaRPr lang="ru-RU" sz="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0.07487</cdr:x>
      <cdr:y>0.71504</cdr:y>
    </cdr:from>
    <cdr:to>
      <cdr:x>0.13153</cdr:x>
      <cdr:y>0.82573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463662" y="2472739"/>
          <a:ext cx="350873" cy="382772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0.07659</cdr:x>
      <cdr:y>0.78084</cdr:y>
    </cdr:from>
    <cdr:to>
      <cdr:x>0.13037</cdr:x>
      <cdr:y>0.88107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481390" y="2700276"/>
          <a:ext cx="337994" cy="34661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0.0772</cdr:x>
      <cdr:y>0.84641</cdr:y>
    </cdr:from>
    <cdr:to>
      <cdr:x>0.13037</cdr:x>
      <cdr:y>0.94525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485211" y="2927046"/>
          <a:ext cx="334174" cy="34178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0.7864</cdr:y>
    </cdr:from>
    <cdr:to>
      <cdr:x>0.09548</cdr:x>
      <cdr:y>0.96885</cdr:y>
    </cdr:to>
    <cdr:sp macro="" textlink="">
      <cdr:nvSpPr>
        <cdr:cNvPr id="7" name="TextBox 18"/>
        <cdr:cNvSpPr txBox="1"/>
      </cdr:nvSpPr>
      <cdr:spPr>
        <a:xfrm xmlns:a="http://schemas.openxmlformats.org/drawingml/2006/main">
          <a:off x="0" y="2719506"/>
          <a:ext cx="600119" cy="6309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2023 год</a:t>
          </a:r>
        </a:p>
        <a:p xmlns:a="http://schemas.openxmlformats.org/drawingml/2006/main">
          <a:endParaRPr lang="ru-RU" sz="70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2024 год</a:t>
          </a:r>
        </a:p>
        <a:p xmlns:a="http://schemas.openxmlformats.org/drawingml/2006/main">
          <a:endParaRPr lang="ru-RU" sz="70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2025 год</a:t>
          </a:r>
          <a:endParaRPr lang="ru-RU" sz="7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0.89981</cdr:x>
      <cdr:y>0.18673</cdr:y>
    </cdr:from>
    <cdr:to>
      <cdr:x>1</cdr:x>
      <cdr:y>0.24013</cdr:y>
    </cdr:to>
    <cdr:sp macro="" textlink="">
      <cdr:nvSpPr>
        <cdr:cNvPr id="8" name="TextBox 23"/>
        <cdr:cNvSpPr txBox="1"/>
      </cdr:nvSpPr>
      <cdr:spPr>
        <a:xfrm xmlns:a="http://schemas.openxmlformats.org/drawingml/2006/main">
          <a:off x="5672813" y="645737"/>
          <a:ext cx="629727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6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6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0.3818</cdr:x>
      <cdr:y>0.94463</cdr:y>
    </cdr:from>
    <cdr:to>
      <cdr:x>0.69865</cdr:x>
      <cdr:y>0.98136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4361" y="3266707"/>
          <a:ext cx="1962153" cy="127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Всего</a:t>
          </a:r>
          <a:endParaRPr lang="ru-RU" sz="6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0.06514</cdr:x>
      <cdr:y>0.66582</cdr:y>
    </cdr:from>
    <cdr:to>
      <cdr:x>0.18196</cdr:x>
      <cdr:y>0.85443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403392" y="2302508"/>
          <a:ext cx="723424" cy="652255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0.06524</cdr:x>
      <cdr:y>0.72291</cdr:y>
    </cdr:from>
    <cdr:to>
      <cdr:x>0.18272</cdr:x>
      <cdr:y>0.91009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404011" y="2499930"/>
          <a:ext cx="727517" cy="64731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0.06505</cdr:x>
      <cdr:y>0.77156</cdr:y>
    </cdr:from>
    <cdr:to>
      <cdr:x>0.18981</cdr:x>
      <cdr:y>0.97198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402834" y="2668178"/>
          <a:ext cx="772585" cy="693093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0.21623</cdr:x>
      <cdr:y>0.57893</cdr:y>
    </cdr:from>
    <cdr:to>
      <cdr:x>0.3613</cdr:x>
      <cdr:y>0.65736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871928">
          <a:off x="740160" y="1824165"/>
          <a:ext cx="496585" cy="24713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rIns="36000" anchor="ctr"/>
        <a:lstStyle xmlns:a="http://schemas.openxmlformats.org/drawingml/2006/main"/>
        <a:p xmlns:a="http://schemas.openxmlformats.org/drawingml/2006/main">
          <a:r>
            <a:rPr lang="ru-RU" sz="500" b="1" dirty="0" smtClean="0">
              <a:latin typeface="Arial" pitchFamily="34" charset="0"/>
              <a:cs typeface="Arial" pitchFamily="34" charset="0"/>
            </a:rPr>
            <a:t>в 14,2 раза</a:t>
          </a:r>
          <a:endParaRPr lang="ru-RU" sz="5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0.08757</cdr:x>
      <cdr:y>0.59634</cdr:y>
    </cdr:from>
    <cdr:to>
      <cdr:x>0.21781</cdr:x>
      <cdr:y>0.80167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532188" y="1668735"/>
          <a:ext cx="791546" cy="574588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0.0907</cdr:x>
      <cdr:y>0.69426</cdr:y>
    </cdr:from>
    <cdr:to>
      <cdr:x>0.20187</cdr:x>
      <cdr:y>0.87656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551237" y="1942743"/>
          <a:ext cx="675621" cy="51012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0.09227</cdr:x>
      <cdr:y>0.8039</cdr:y>
    </cdr:from>
    <cdr:to>
      <cdr:x>0.1865</cdr:x>
      <cdr:y>0.95825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560763" y="2249549"/>
          <a:ext cx="572685" cy="43192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0.0012</cdr:x>
      <cdr:y>0.71953</cdr:y>
    </cdr:from>
    <cdr:to>
      <cdr:x>0.09913</cdr:x>
      <cdr:y>0.95875</cdr:y>
    </cdr:to>
    <cdr:sp macro="" textlink="">
      <cdr:nvSpPr>
        <cdr:cNvPr id="7" name="TextBox 18"/>
        <cdr:cNvSpPr txBox="1"/>
      </cdr:nvSpPr>
      <cdr:spPr>
        <a:xfrm xmlns:a="http://schemas.openxmlformats.org/drawingml/2006/main">
          <a:off x="7293" y="2013465"/>
          <a:ext cx="595167" cy="6694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2023 год</a:t>
          </a:r>
        </a:p>
        <a:p xmlns:a="http://schemas.openxmlformats.org/drawingml/2006/main">
          <a:endParaRPr lang="ru-RU" sz="75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2024 год</a:t>
          </a:r>
        </a:p>
        <a:p xmlns:a="http://schemas.openxmlformats.org/drawingml/2006/main">
          <a:endParaRPr lang="ru-RU" sz="75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2025 год</a:t>
          </a:r>
          <a:endParaRPr lang="ru-RU" sz="75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0.11509</cdr:x>
      <cdr:y>0.16712</cdr:y>
    </cdr:from>
    <cdr:to>
      <cdr:x>0.33207</cdr:x>
      <cdr:y>0.22095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0599" y="568273"/>
          <a:ext cx="1000299" cy="183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млн.рублей</a:t>
          </a:r>
          <a:endParaRPr lang="ru-RU" sz="9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0.52507</cdr:x>
      <cdr:y>0.36016</cdr:y>
    </cdr:from>
    <cdr:to>
      <cdr:x>0.73276</cdr:x>
      <cdr:y>0.49322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143126" y="1581151"/>
          <a:ext cx="847725" cy="584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7 446,4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0.37181</cdr:x>
      <cdr:y>0.3149</cdr:y>
    </cdr:from>
    <cdr:to>
      <cdr:x>0.64139</cdr:x>
      <cdr:y>0.45417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273046" y="1106413"/>
          <a:ext cx="923011" cy="489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7 446,4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9" y="1"/>
            <a:ext cx="2919564" cy="493868"/>
          </a:xfrm>
          <a:prstGeom prst="rect">
            <a:avLst/>
          </a:prstGeom>
        </p:spPr>
        <p:txBody>
          <a:bodyPr vert="horz" lIns="90637" tIns="45320" rIns="90637" bIns="453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36" y="1"/>
            <a:ext cx="2919564" cy="493868"/>
          </a:xfrm>
          <a:prstGeom prst="rect">
            <a:avLst/>
          </a:prstGeom>
        </p:spPr>
        <p:txBody>
          <a:bodyPr vert="horz" lIns="90637" tIns="45320" rIns="90637" bIns="45320" rtlCol="0"/>
          <a:lstStyle>
            <a:lvl1pPr algn="r">
              <a:defRPr sz="1200"/>
            </a:lvl1pPr>
          </a:lstStyle>
          <a:p>
            <a:fld id="{8A0D5005-DE81-476F-9ED3-7F6D4D4DE610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9" y="9370877"/>
            <a:ext cx="2919564" cy="493867"/>
          </a:xfrm>
          <a:prstGeom prst="rect">
            <a:avLst/>
          </a:prstGeom>
        </p:spPr>
        <p:txBody>
          <a:bodyPr vert="horz" lIns="90637" tIns="45320" rIns="90637" bIns="453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36" y="9370877"/>
            <a:ext cx="2919564" cy="493867"/>
          </a:xfrm>
          <a:prstGeom prst="rect">
            <a:avLst/>
          </a:prstGeom>
        </p:spPr>
        <p:txBody>
          <a:bodyPr vert="horz" lIns="90637" tIns="45320" rIns="90637" bIns="45320" rtlCol="0" anchor="b"/>
          <a:lstStyle>
            <a:lvl1pPr algn="r">
              <a:defRPr sz="1200"/>
            </a:lvl1pPr>
          </a:lstStyle>
          <a:p>
            <a:fld id="{A862A02C-8DCF-42CB-879C-C09DB92810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7" y="1"/>
            <a:ext cx="2919564" cy="493868"/>
          </a:xfrm>
          <a:prstGeom prst="rect">
            <a:avLst/>
          </a:prstGeom>
        </p:spPr>
        <p:txBody>
          <a:bodyPr vert="horz" lIns="90401" tIns="45201" rIns="90401" bIns="452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38" y="1"/>
            <a:ext cx="2919564" cy="493868"/>
          </a:xfrm>
          <a:prstGeom prst="rect">
            <a:avLst/>
          </a:prstGeom>
        </p:spPr>
        <p:txBody>
          <a:bodyPr vert="horz" lIns="90401" tIns="45201" rIns="90401" bIns="45201" rtlCol="0"/>
          <a:lstStyle>
            <a:lvl1pPr algn="r">
              <a:defRPr sz="1200"/>
            </a:lvl1pPr>
          </a:lstStyle>
          <a:p>
            <a:fld id="{AE4097B7-1ED2-4AAF-8F3D-FDD46DF2263B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81200" y="739775"/>
            <a:ext cx="2773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01" tIns="45201" rIns="90401" bIns="452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87" y="4686250"/>
            <a:ext cx="5389240" cy="4440077"/>
          </a:xfrm>
          <a:prstGeom prst="rect">
            <a:avLst/>
          </a:prstGeom>
        </p:spPr>
        <p:txBody>
          <a:bodyPr vert="horz" lIns="90401" tIns="45201" rIns="90401" bIns="45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7" y="9370894"/>
            <a:ext cx="2919564" cy="493867"/>
          </a:xfrm>
          <a:prstGeom prst="rect">
            <a:avLst/>
          </a:prstGeom>
        </p:spPr>
        <p:txBody>
          <a:bodyPr vert="horz" lIns="90401" tIns="45201" rIns="90401" bIns="452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38" y="9370894"/>
            <a:ext cx="2919564" cy="493867"/>
          </a:xfrm>
          <a:prstGeom prst="rect">
            <a:avLst/>
          </a:prstGeom>
        </p:spPr>
        <p:txBody>
          <a:bodyPr vert="horz" lIns="90401" tIns="45201" rIns="90401" bIns="45201" rtlCol="0" anchor="b"/>
          <a:lstStyle>
            <a:lvl1pPr algn="r">
              <a:defRPr sz="1200"/>
            </a:lvl1pPr>
          </a:lstStyle>
          <a:p>
            <a:fld id="{BFDDD932-8DAD-4F0F-92A2-6545790A9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C1AC21F1AE3F3A42A162BA64D1FB4960E3C8E2F24DCD47363F208106015EC94637E9A2A19A579BB017E53F120BD0DA75E43A5FF97F82C5KDG6I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consultantplus://offline/ref=C1AC21F1AE3F3A42A162A469C797136CE0C0BDF644CE4965647187515E0ECF1377A9A4F7D91592B61FB265020F998E7BFB3843E67F9CC5D40FK3GE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chart" Target="../charts/char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919" y="0"/>
            <a:ext cx="1285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507605"/>
            <a:ext cx="6858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cap="all" dirty="0" smtClean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Бюджет для граждан</a:t>
            </a:r>
            <a:endParaRPr lang="ru-RU" sz="3700" b="1" cap="all" dirty="0">
              <a:ln w="0"/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592" y="5788675"/>
            <a:ext cx="597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Закону Курской области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19.12.2022 № 145-ЗКО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«Об областном бюджете на 2023 год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на плановый период 2024 и 2025 годов»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Митрохина\РАЗНОЕ\Разное-1\Новая папка\Новая папка\интеллект-карта\img_7907-2_1_auto_563_jpg.jpg"/>
          <p:cNvPicPr>
            <a:picLocks noChangeAspect="1" noChangeArrowheads="1"/>
          </p:cNvPicPr>
          <p:nvPr/>
        </p:nvPicPr>
        <p:blipFill>
          <a:blip r:embed="rId3" cstate="print"/>
          <a:srcRect t="4440" b="34903"/>
          <a:stretch>
            <a:fillRect/>
          </a:stretch>
        </p:blipFill>
        <p:spPr bwMode="auto">
          <a:xfrm>
            <a:off x="132588" y="3162300"/>
            <a:ext cx="6592062" cy="266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63377" t="40097" r="29285" b="46636"/>
          <a:stretch>
            <a:fillRect/>
          </a:stretch>
        </p:blipFill>
        <p:spPr bwMode="auto">
          <a:xfrm>
            <a:off x="6297540" y="8567030"/>
            <a:ext cx="436635" cy="44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5"/>
            <a:ext cx="6858000" cy="1128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направления налоговой политики Курской области на 2023 год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на плановый период 2024 и 2025 годов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>
            <a:spLocks/>
          </p:cNvSpPr>
          <p:nvPr/>
        </p:nvSpPr>
        <p:spPr>
          <a:xfrm>
            <a:off x="6496050" y="8623496"/>
            <a:ext cx="36195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3898" y="7870882"/>
            <a:ext cx="6281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_____________________________</a:t>
            </a: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Полный перечень основных направлений налоговой политики Курской области на 2023 год и на плановый период 2024 и 2025 годов утвержден распоряжением Администрации Курской области от  09.09.2022 № 706-ра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5898" y="265490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Мобилизация резервов доходной базы консолидированного бюджета области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59024" y="2670810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привлекательности экономики области 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инвесторов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37764" y="2678347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роста доходов консолидированного бюджета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9935" y="455112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Проведение сбалансированной налоговой политики, соблюдающей интересы бизнеса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поддержку социального сектора экономики</a:t>
            </a:r>
          </a:p>
          <a:p>
            <a:pPr algn="ctr"/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70206" y="4550797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Содействие вовлечению граждан Российской Федерации в предпринимательскую деятельность и сокращение неформальной занятости</a:t>
            </a:r>
          </a:p>
          <a:p>
            <a:pPr algn="ctr"/>
            <a:endParaRPr lang="ru-RU" sz="9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37186" y="4549224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Проведение мероприятий по повышению эффективности управления государственной </a:t>
            </a:r>
          </a:p>
          <a:p>
            <a:pPr algn="ctr"/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муниципальной собственностью, природными ресурсами Курской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9997" y="646664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Ежегодное проведение оценки эффективности налоговых расходов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81222" y="6476173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Предоставление налоговых льгот 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52922" y="6476173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уровня ответственности главных администраторов доходов за качественное прогнозирование доходов бюджета</a:t>
            </a:r>
          </a:p>
          <a:p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836"/>
          <p:cNvGrpSpPr>
            <a:grpSpLocks noChangeAspect="1"/>
          </p:cNvGrpSpPr>
          <p:nvPr/>
        </p:nvGrpSpPr>
        <p:grpSpPr bwMode="auto">
          <a:xfrm>
            <a:off x="371787" y="6014973"/>
            <a:ext cx="313064" cy="432000"/>
            <a:chOff x="536" y="300"/>
            <a:chExt cx="687" cy="94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0" name="Freeform 838"/>
            <p:cNvSpPr>
              <a:spLocks noEditPoints="1"/>
            </p:cNvSpPr>
            <p:nvPr/>
          </p:nvSpPr>
          <p:spPr bwMode="auto">
            <a:xfrm>
              <a:off x="536" y="300"/>
              <a:ext cx="687" cy="948"/>
            </a:xfrm>
            <a:custGeom>
              <a:avLst/>
              <a:gdLst>
                <a:gd name="T0" fmla="*/ 2126 w 2748"/>
                <a:gd name="T1" fmla="*/ 3169 h 3792"/>
                <a:gd name="T2" fmla="*/ 2126 w 2748"/>
                <a:gd name="T3" fmla="*/ 3535 h 3792"/>
                <a:gd name="T4" fmla="*/ 2490 w 2748"/>
                <a:gd name="T5" fmla="*/ 3169 h 3792"/>
                <a:gd name="T6" fmla="*/ 2126 w 2748"/>
                <a:gd name="T7" fmla="*/ 3169 h 3792"/>
                <a:gd name="T8" fmla="*/ 152 w 2748"/>
                <a:gd name="T9" fmla="*/ 151 h 3792"/>
                <a:gd name="T10" fmla="*/ 152 w 2748"/>
                <a:gd name="T11" fmla="*/ 3641 h 3792"/>
                <a:gd name="T12" fmla="*/ 1974 w 2748"/>
                <a:gd name="T13" fmla="*/ 3641 h 3792"/>
                <a:gd name="T14" fmla="*/ 1974 w 2748"/>
                <a:gd name="T15" fmla="*/ 3093 h 3792"/>
                <a:gd name="T16" fmla="*/ 1977 w 2748"/>
                <a:gd name="T17" fmla="*/ 3074 h 3792"/>
                <a:gd name="T18" fmla="*/ 1985 w 2748"/>
                <a:gd name="T19" fmla="*/ 3057 h 3792"/>
                <a:gd name="T20" fmla="*/ 1996 w 2748"/>
                <a:gd name="T21" fmla="*/ 3040 h 3792"/>
                <a:gd name="T22" fmla="*/ 2012 w 2748"/>
                <a:gd name="T23" fmla="*/ 3028 h 3792"/>
                <a:gd name="T24" fmla="*/ 2031 w 2748"/>
                <a:gd name="T25" fmla="*/ 3021 h 3792"/>
                <a:gd name="T26" fmla="*/ 2050 w 2748"/>
                <a:gd name="T27" fmla="*/ 3019 h 3792"/>
                <a:gd name="T28" fmla="*/ 2050 w 2748"/>
                <a:gd name="T29" fmla="*/ 3019 h 3792"/>
                <a:gd name="T30" fmla="*/ 2597 w 2748"/>
                <a:gd name="T31" fmla="*/ 3019 h 3792"/>
                <a:gd name="T32" fmla="*/ 2597 w 2748"/>
                <a:gd name="T33" fmla="*/ 151 h 3792"/>
                <a:gd name="T34" fmla="*/ 152 w 2748"/>
                <a:gd name="T35" fmla="*/ 151 h 3792"/>
                <a:gd name="T36" fmla="*/ 76 w 2748"/>
                <a:gd name="T37" fmla="*/ 0 h 3792"/>
                <a:gd name="T38" fmla="*/ 2673 w 2748"/>
                <a:gd name="T39" fmla="*/ 0 h 3792"/>
                <a:gd name="T40" fmla="*/ 2693 w 2748"/>
                <a:gd name="T41" fmla="*/ 2 h 3792"/>
                <a:gd name="T42" fmla="*/ 2711 w 2748"/>
                <a:gd name="T43" fmla="*/ 10 h 3792"/>
                <a:gd name="T44" fmla="*/ 2726 w 2748"/>
                <a:gd name="T45" fmla="*/ 22 h 3792"/>
                <a:gd name="T46" fmla="*/ 2738 w 2748"/>
                <a:gd name="T47" fmla="*/ 38 h 3792"/>
                <a:gd name="T48" fmla="*/ 2746 w 2748"/>
                <a:gd name="T49" fmla="*/ 55 h 3792"/>
                <a:gd name="T50" fmla="*/ 2748 w 2748"/>
                <a:gd name="T51" fmla="*/ 76 h 3792"/>
                <a:gd name="T52" fmla="*/ 2748 w 2748"/>
                <a:gd name="T53" fmla="*/ 3095 h 3792"/>
                <a:gd name="T54" fmla="*/ 2746 w 2748"/>
                <a:gd name="T55" fmla="*/ 3114 h 3792"/>
                <a:gd name="T56" fmla="*/ 2739 w 2748"/>
                <a:gd name="T57" fmla="*/ 3132 h 3792"/>
                <a:gd name="T58" fmla="*/ 2726 w 2748"/>
                <a:gd name="T59" fmla="*/ 3147 h 3792"/>
                <a:gd name="T60" fmla="*/ 2104 w 2748"/>
                <a:gd name="T61" fmla="*/ 3770 h 3792"/>
                <a:gd name="T62" fmla="*/ 2088 w 2748"/>
                <a:gd name="T63" fmla="*/ 3782 h 3792"/>
                <a:gd name="T64" fmla="*/ 2070 w 2748"/>
                <a:gd name="T65" fmla="*/ 3790 h 3792"/>
                <a:gd name="T66" fmla="*/ 2050 w 2748"/>
                <a:gd name="T67" fmla="*/ 3792 h 3792"/>
                <a:gd name="T68" fmla="*/ 76 w 2748"/>
                <a:gd name="T69" fmla="*/ 3792 h 3792"/>
                <a:gd name="T70" fmla="*/ 56 w 2748"/>
                <a:gd name="T71" fmla="*/ 3790 h 3792"/>
                <a:gd name="T72" fmla="*/ 38 w 2748"/>
                <a:gd name="T73" fmla="*/ 3782 h 3792"/>
                <a:gd name="T74" fmla="*/ 23 w 2748"/>
                <a:gd name="T75" fmla="*/ 3770 h 3792"/>
                <a:gd name="T76" fmla="*/ 10 w 2748"/>
                <a:gd name="T77" fmla="*/ 3754 h 3792"/>
                <a:gd name="T78" fmla="*/ 3 w 2748"/>
                <a:gd name="T79" fmla="*/ 3737 h 3792"/>
                <a:gd name="T80" fmla="*/ 0 w 2748"/>
                <a:gd name="T81" fmla="*/ 3716 h 3792"/>
                <a:gd name="T82" fmla="*/ 0 w 2748"/>
                <a:gd name="T83" fmla="*/ 76 h 3792"/>
                <a:gd name="T84" fmla="*/ 3 w 2748"/>
                <a:gd name="T85" fmla="*/ 55 h 3792"/>
                <a:gd name="T86" fmla="*/ 10 w 2748"/>
                <a:gd name="T87" fmla="*/ 38 h 3792"/>
                <a:gd name="T88" fmla="*/ 23 w 2748"/>
                <a:gd name="T89" fmla="*/ 22 h 3792"/>
                <a:gd name="T90" fmla="*/ 38 w 2748"/>
                <a:gd name="T91" fmla="*/ 10 h 3792"/>
                <a:gd name="T92" fmla="*/ 56 w 2748"/>
                <a:gd name="T93" fmla="*/ 2 h 3792"/>
                <a:gd name="T94" fmla="*/ 76 w 2748"/>
                <a:gd name="T95" fmla="*/ 0 h 3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48" h="3792">
                  <a:moveTo>
                    <a:pt x="2126" y="3169"/>
                  </a:moveTo>
                  <a:lnTo>
                    <a:pt x="2126" y="3535"/>
                  </a:lnTo>
                  <a:lnTo>
                    <a:pt x="2490" y="3169"/>
                  </a:lnTo>
                  <a:lnTo>
                    <a:pt x="2126" y="3169"/>
                  </a:lnTo>
                  <a:close/>
                  <a:moveTo>
                    <a:pt x="152" y="151"/>
                  </a:moveTo>
                  <a:lnTo>
                    <a:pt x="152" y="3641"/>
                  </a:lnTo>
                  <a:lnTo>
                    <a:pt x="1974" y="3641"/>
                  </a:lnTo>
                  <a:lnTo>
                    <a:pt x="1974" y="3093"/>
                  </a:lnTo>
                  <a:lnTo>
                    <a:pt x="1977" y="3074"/>
                  </a:lnTo>
                  <a:lnTo>
                    <a:pt x="1985" y="3057"/>
                  </a:lnTo>
                  <a:lnTo>
                    <a:pt x="1996" y="3040"/>
                  </a:lnTo>
                  <a:lnTo>
                    <a:pt x="2012" y="3028"/>
                  </a:lnTo>
                  <a:lnTo>
                    <a:pt x="2031" y="3021"/>
                  </a:lnTo>
                  <a:lnTo>
                    <a:pt x="2050" y="3019"/>
                  </a:lnTo>
                  <a:lnTo>
                    <a:pt x="2050" y="3019"/>
                  </a:lnTo>
                  <a:lnTo>
                    <a:pt x="2597" y="3019"/>
                  </a:lnTo>
                  <a:lnTo>
                    <a:pt x="2597" y="151"/>
                  </a:lnTo>
                  <a:lnTo>
                    <a:pt x="152" y="151"/>
                  </a:lnTo>
                  <a:close/>
                  <a:moveTo>
                    <a:pt x="76" y="0"/>
                  </a:moveTo>
                  <a:lnTo>
                    <a:pt x="2673" y="0"/>
                  </a:lnTo>
                  <a:lnTo>
                    <a:pt x="2693" y="2"/>
                  </a:lnTo>
                  <a:lnTo>
                    <a:pt x="2711" y="10"/>
                  </a:lnTo>
                  <a:lnTo>
                    <a:pt x="2726" y="22"/>
                  </a:lnTo>
                  <a:lnTo>
                    <a:pt x="2738" y="38"/>
                  </a:lnTo>
                  <a:lnTo>
                    <a:pt x="2746" y="55"/>
                  </a:lnTo>
                  <a:lnTo>
                    <a:pt x="2748" y="76"/>
                  </a:lnTo>
                  <a:lnTo>
                    <a:pt x="2748" y="3095"/>
                  </a:lnTo>
                  <a:lnTo>
                    <a:pt x="2746" y="3114"/>
                  </a:lnTo>
                  <a:lnTo>
                    <a:pt x="2739" y="3132"/>
                  </a:lnTo>
                  <a:lnTo>
                    <a:pt x="2726" y="3147"/>
                  </a:lnTo>
                  <a:lnTo>
                    <a:pt x="2104" y="3770"/>
                  </a:lnTo>
                  <a:lnTo>
                    <a:pt x="2088" y="3782"/>
                  </a:lnTo>
                  <a:lnTo>
                    <a:pt x="2070" y="3790"/>
                  </a:lnTo>
                  <a:lnTo>
                    <a:pt x="2050" y="3792"/>
                  </a:lnTo>
                  <a:lnTo>
                    <a:pt x="76" y="3792"/>
                  </a:lnTo>
                  <a:lnTo>
                    <a:pt x="56" y="3790"/>
                  </a:lnTo>
                  <a:lnTo>
                    <a:pt x="38" y="3782"/>
                  </a:lnTo>
                  <a:lnTo>
                    <a:pt x="23" y="3770"/>
                  </a:lnTo>
                  <a:lnTo>
                    <a:pt x="10" y="3754"/>
                  </a:lnTo>
                  <a:lnTo>
                    <a:pt x="3" y="3737"/>
                  </a:lnTo>
                  <a:lnTo>
                    <a:pt x="0" y="3716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0" y="38"/>
                  </a:lnTo>
                  <a:lnTo>
                    <a:pt x="23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39"/>
            <p:cNvSpPr>
              <a:spLocks/>
            </p:cNvSpPr>
            <p:nvPr/>
          </p:nvSpPr>
          <p:spPr bwMode="auto">
            <a:xfrm>
              <a:off x="637" y="453"/>
              <a:ext cx="133" cy="107"/>
            </a:xfrm>
            <a:custGeom>
              <a:avLst/>
              <a:gdLst>
                <a:gd name="T0" fmla="*/ 460 w 536"/>
                <a:gd name="T1" fmla="*/ 0 h 426"/>
                <a:gd name="T2" fmla="*/ 480 w 536"/>
                <a:gd name="T3" fmla="*/ 2 h 426"/>
                <a:gd name="T4" fmla="*/ 498 w 536"/>
                <a:gd name="T5" fmla="*/ 9 h 426"/>
                <a:gd name="T6" fmla="*/ 514 w 536"/>
                <a:gd name="T7" fmla="*/ 21 h 426"/>
                <a:gd name="T8" fmla="*/ 525 w 536"/>
                <a:gd name="T9" fmla="*/ 38 h 426"/>
                <a:gd name="T10" fmla="*/ 534 w 536"/>
                <a:gd name="T11" fmla="*/ 56 h 426"/>
                <a:gd name="T12" fmla="*/ 536 w 536"/>
                <a:gd name="T13" fmla="*/ 74 h 426"/>
                <a:gd name="T14" fmla="*/ 534 w 536"/>
                <a:gd name="T15" fmla="*/ 94 h 426"/>
                <a:gd name="T16" fmla="*/ 525 w 536"/>
                <a:gd name="T17" fmla="*/ 112 h 426"/>
                <a:gd name="T18" fmla="*/ 514 w 536"/>
                <a:gd name="T19" fmla="*/ 128 h 426"/>
                <a:gd name="T20" fmla="*/ 238 w 536"/>
                <a:gd name="T21" fmla="*/ 404 h 426"/>
                <a:gd name="T22" fmla="*/ 222 w 536"/>
                <a:gd name="T23" fmla="*/ 416 h 426"/>
                <a:gd name="T24" fmla="*/ 204 w 536"/>
                <a:gd name="T25" fmla="*/ 424 h 426"/>
                <a:gd name="T26" fmla="*/ 184 w 536"/>
                <a:gd name="T27" fmla="*/ 426 h 426"/>
                <a:gd name="T28" fmla="*/ 165 w 536"/>
                <a:gd name="T29" fmla="*/ 424 h 426"/>
                <a:gd name="T30" fmla="*/ 147 w 536"/>
                <a:gd name="T31" fmla="*/ 416 h 426"/>
                <a:gd name="T32" fmla="*/ 131 w 536"/>
                <a:gd name="T33" fmla="*/ 404 h 426"/>
                <a:gd name="T34" fmla="*/ 22 w 536"/>
                <a:gd name="T35" fmla="*/ 295 h 426"/>
                <a:gd name="T36" fmla="*/ 11 w 536"/>
                <a:gd name="T37" fmla="*/ 279 h 426"/>
                <a:gd name="T38" fmla="*/ 3 w 536"/>
                <a:gd name="T39" fmla="*/ 262 h 426"/>
                <a:gd name="T40" fmla="*/ 0 w 536"/>
                <a:gd name="T41" fmla="*/ 242 h 426"/>
                <a:gd name="T42" fmla="*/ 3 w 536"/>
                <a:gd name="T43" fmla="*/ 223 h 426"/>
                <a:gd name="T44" fmla="*/ 11 w 536"/>
                <a:gd name="T45" fmla="*/ 204 h 426"/>
                <a:gd name="T46" fmla="*/ 22 w 536"/>
                <a:gd name="T47" fmla="*/ 188 h 426"/>
                <a:gd name="T48" fmla="*/ 38 w 536"/>
                <a:gd name="T49" fmla="*/ 177 h 426"/>
                <a:gd name="T50" fmla="*/ 57 w 536"/>
                <a:gd name="T51" fmla="*/ 169 h 426"/>
                <a:gd name="T52" fmla="*/ 76 w 536"/>
                <a:gd name="T53" fmla="*/ 166 h 426"/>
                <a:gd name="T54" fmla="*/ 96 w 536"/>
                <a:gd name="T55" fmla="*/ 169 h 426"/>
                <a:gd name="T56" fmla="*/ 113 w 536"/>
                <a:gd name="T57" fmla="*/ 177 h 426"/>
                <a:gd name="T58" fmla="*/ 129 w 536"/>
                <a:gd name="T59" fmla="*/ 188 h 426"/>
                <a:gd name="T60" fmla="*/ 184 w 536"/>
                <a:gd name="T61" fmla="*/ 243 h 426"/>
                <a:gd name="T62" fmla="*/ 407 w 536"/>
                <a:gd name="T63" fmla="*/ 21 h 426"/>
                <a:gd name="T64" fmla="*/ 423 w 536"/>
                <a:gd name="T65" fmla="*/ 9 h 426"/>
                <a:gd name="T66" fmla="*/ 442 w 536"/>
                <a:gd name="T67" fmla="*/ 2 h 426"/>
                <a:gd name="T68" fmla="*/ 460 w 536"/>
                <a:gd name="T69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6">
                  <a:moveTo>
                    <a:pt x="460" y="0"/>
                  </a:moveTo>
                  <a:lnTo>
                    <a:pt x="480" y="2"/>
                  </a:lnTo>
                  <a:lnTo>
                    <a:pt x="498" y="9"/>
                  </a:lnTo>
                  <a:lnTo>
                    <a:pt x="514" y="21"/>
                  </a:lnTo>
                  <a:lnTo>
                    <a:pt x="525" y="38"/>
                  </a:lnTo>
                  <a:lnTo>
                    <a:pt x="534" y="56"/>
                  </a:lnTo>
                  <a:lnTo>
                    <a:pt x="536" y="74"/>
                  </a:lnTo>
                  <a:lnTo>
                    <a:pt x="534" y="94"/>
                  </a:lnTo>
                  <a:lnTo>
                    <a:pt x="525" y="112"/>
                  </a:lnTo>
                  <a:lnTo>
                    <a:pt x="514" y="128"/>
                  </a:lnTo>
                  <a:lnTo>
                    <a:pt x="238" y="404"/>
                  </a:lnTo>
                  <a:lnTo>
                    <a:pt x="222" y="416"/>
                  </a:lnTo>
                  <a:lnTo>
                    <a:pt x="204" y="424"/>
                  </a:lnTo>
                  <a:lnTo>
                    <a:pt x="184" y="426"/>
                  </a:lnTo>
                  <a:lnTo>
                    <a:pt x="165" y="424"/>
                  </a:lnTo>
                  <a:lnTo>
                    <a:pt x="147" y="416"/>
                  </a:lnTo>
                  <a:lnTo>
                    <a:pt x="131" y="404"/>
                  </a:lnTo>
                  <a:lnTo>
                    <a:pt x="22" y="295"/>
                  </a:lnTo>
                  <a:lnTo>
                    <a:pt x="11" y="279"/>
                  </a:lnTo>
                  <a:lnTo>
                    <a:pt x="3" y="262"/>
                  </a:lnTo>
                  <a:lnTo>
                    <a:pt x="0" y="242"/>
                  </a:lnTo>
                  <a:lnTo>
                    <a:pt x="3" y="223"/>
                  </a:lnTo>
                  <a:lnTo>
                    <a:pt x="11" y="204"/>
                  </a:lnTo>
                  <a:lnTo>
                    <a:pt x="22" y="188"/>
                  </a:lnTo>
                  <a:lnTo>
                    <a:pt x="38" y="177"/>
                  </a:lnTo>
                  <a:lnTo>
                    <a:pt x="57" y="169"/>
                  </a:lnTo>
                  <a:lnTo>
                    <a:pt x="76" y="166"/>
                  </a:lnTo>
                  <a:lnTo>
                    <a:pt x="96" y="169"/>
                  </a:lnTo>
                  <a:lnTo>
                    <a:pt x="113" y="177"/>
                  </a:lnTo>
                  <a:lnTo>
                    <a:pt x="129" y="188"/>
                  </a:lnTo>
                  <a:lnTo>
                    <a:pt x="184" y="243"/>
                  </a:lnTo>
                  <a:lnTo>
                    <a:pt x="407" y="21"/>
                  </a:lnTo>
                  <a:lnTo>
                    <a:pt x="423" y="9"/>
                  </a:lnTo>
                  <a:lnTo>
                    <a:pt x="442" y="2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40"/>
            <p:cNvSpPr>
              <a:spLocks/>
            </p:cNvSpPr>
            <p:nvPr/>
          </p:nvSpPr>
          <p:spPr bwMode="auto">
            <a:xfrm>
              <a:off x="1078" y="496"/>
              <a:ext cx="44" cy="38"/>
            </a:xfrm>
            <a:custGeom>
              <a:avLst/>
              <a:gdLst>
                <a:gd name="T0" fmla="*/ 76 w 179"/>
                <a:gd name="T1" fmla="*/ 0 h 151"/>
                <a:gd name="T2" fmla="*/ 103 w 179"/>
                <a:gd name="T3" fmla="*/ 0 h 151"/>
                <a:gd name="T4" fmla="*/ 122 w 179"/>
                <a:gd name="T5" fmla="*/ 2 h 151"/>
                <a:gd name="T6" fmla="*/ 141 w 179"/>
                <a:gd name="T7" fmla="*/ 10 h 151"/>
                <a:gd name="T8" fmla="*/ 156 w 179"/>
                <a:gd name="T9" fmla="*/ 22 h 151"/>
                <a:gd name="T10" fmla="*/ 168 w 179"/>
                <a:gd name="T11" fmla="*/ 38 h 151"/>
                <a:gd name="T12" fmla="*/ 175 w 179"/>
                <a:gd name="T13" fmla="*/ 55 h 151"/>
                <a:gd name="T14" fmla="*/ 179 w 179"/>
                <a:gd name="T15" fmla="*/ 76 h 151"/>
                <a:gd name="T16" fmla="*/ 175 w 179"/>
                <a:gd name="T17" fmla="*/ 95 h 151"/>
                <a:gd name="T18" fmla="*/ 168 w 179"/>
                <a:gd name="T19" fmla="*/ 114 h 151"/>
                <a:gd name="T20" fmla="*/ 156 w 179"/>
                <a:gd name="T21" fmla="*/ 129 h 151"/>
                <a:gd name="T22" fmla="*/ 141 w 179"/>
                <a:gd name="T23" fmla="*/ 140 h 151"/>
                <a:gd name="T24" fmla="*/ 122 w 179"/>
                <a:gd name="T25" fmla="*/ 148 h 151"/>
                <a:gd name="T26" fmla="*/ 103 w 179"/>
                <a:gd name="T27" fmla="*/ 151 h 151"/>
                <a:gd name="T28" fmla="*/ 76 w 179"/>
                <a:gd name="T29" fmla="*/ 151 h 151"/>
                <a:gd name="T30" fmla="*/ 56 w 179"/>
                <a:gd name="T31" fmla="*/ 148 h 151"/>
                <a:gd name="T32" fmla="*/ 38 w 179"/>
                <a:gd name="T33" fmla="*/ 140 h 151"/>
                <a:gd name="T34" fmla="*/ 22 w 179"/>
                <a:gd name="T35" fmla="*/ 129 h 151"/>
                <a:gd name="T36" fmla="*/ 11 w 179"/>
                <a:gd name="T37" fmla="*/ 114 h 151"/>
                <a:gd name="T38" fmla="*/ 3 w 179"/>
                <a:gd name="T39" fmla="*/ 95 h 151"/>
                <a:gd name="T40" fmla="*/ 0 w 179"/>
                <a:gd name="T41" fmla="*/ 76 h 151"/>
                <a:gd name="T42" fmla="*/ 3 w 179"/>
                <a:gd name="T43" fmla="*/ 55 h 151"/>
                <a:gd name="T44" fmla="*/ 11 w 179"/>
                <a:gd name="T45" fmla="*/ 38 h 151"/>
                <a:gd name="T46" fmla="*/ 22 w 179"/>
                <a:gd name="T47" fmla="*/ 22 h 151"/>
                <a:gd name="T48" fmla="*/ 38 w 179"/>
                <a:gd name="T49" fmla="*/ 10 h 151"/>
                <a:gd name="T50" fmla="*/ 56 w 179"/>
                <a:gd name="T51" fmla="*/ 2 h 151"/>
                <a:gd name="T52" fmla="*/ 76 w 179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9" h="151">
                  <a:moveTo>
                    <a:pt x="76" y="0"/>
                  </a:moveTo>
                  <a:lnTo>
                    <a:pt x="103" y="0"/>
                  </a:lnTo>
                  <a:lnTo>
                    <a:pt x="122" y="2"/>
                  </a:lnTo>
                  <a:lnTo>
                    <a:pt x="141" y="10"/>
                  </a:lnTo>
                  <a:lnTo>
                    <a:pt x="156" y="22"/>
                  </a:lnTo>
                  <a:lnTo>
                    <a:pt x="168" y="38"/>
                  </a:lnTo>
                  <a:lnTo>
                    <a:pt x="175" y="55"/>
                  </a:lnTo>
                  <a:lnTo>
                    <a:pt x="179" y="76"/>
                  </a:lnTo>
                  <a:lnTo>
                    <a:pt x="175" y="95"/>
                  </a:lnTo>
                  <a:lnTo>
                    <a:pt x="168" y="114"/>
                  </a:lnTo>
                  <a:lnTo>
                    <a:pt x="156" y="129"/>
                  </a:lnTo>
                  <a:lnTo>
                    <a:pt x="141" y="140"/>
                  </a:lnTo>
                  <a:lnTo>
                    <a:pt x="122" y="148"/>
                  </a:lnTo>
                  <a:lnTo>
                    <a:pt x="103" y="151"/>
                  </a:lnTo>
                  <a:lnTo>
                    <a:pt x="76" y="151"/>
                  </a:lnTo>
                  <a:lnTo>
                    <a:pt x="56" y="148"/>
                  </a:lnTo>
                  <a:lnTo>
                    <a:pt x="38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41"/>
            <p:cNvSpPr>
              <a:spLocks/>
            </p:cNvSpPr>
            <p:nvPr/>
          </p:nvSpPr>
          <p:spPr bwMode="auto">
            <a:xfrm>
              <a:off x="806" y="496"/>
              <a:ext cx="249" cy="38"/>
            </a:xfrm>
            <a:custGeom>
              <a:avLst/>
              <a:gdLst>
                <a:gd name="T0" fmla="*/ 75 w 997"/>
                <a:gd name="T1" fmla="*/ 0 h 151"/>
                <a:gd name="T2" fmla="*/ 921 w 997"/>
                <a:gd name="T3" fmla="*/ 0 h 151"/>
                <a:gd name="T4" fmla="*/ 941 w 997"/>
                <a:gd name="T5" fmla="*/ 2 h 151"/>
                <a:gd name="T6" fmla="*/ 960 w 997"/>
                <a:gd name="T7" fmla="*/ 10 h 151"/>
                <a:gd name="T8" fmla="*/ 975 w 997"/>
                <a:gd name="T9" fmla="*/ 22 h 151"/>
                <a:gd name="T10" fmla="*/ 986 w 997"/>
                <a:gd name="T11" fmla="*/ 38 h 151"/>
                <a:gd name="T12" fmla="*/ 994 w 997"/>
                <a:gd name="T13" fmla="*/ 55 h 151"/>
                <a:gd name="T14" fmla="*/ 997 w 997"/>
                <a:gd name="T15" fmla="*/ 76 h 151"/>
                <a:gd name="T16" fmla="*/ 994 w 997"/>
                <a:gd name="T17" fmla="*/ 95 h 151"/>
                <a:gd name="T18" fmla="*/ 986 w 997"/>
                <a:gd name="T19" fmla="*/ 114 h 151"/>
                <a:gd name="T20" fmla="*/ 975 w 997"/>
                <a:gd name="T21" fmla="*/ 129 h 151"/>
                <a:gd name="T22" fmla="*/ 960 w 997"/>
                <a:gd name="T23" fmla="*/ 140 h 151"/>
                <a:gd name="T24" fmla="*/ 941 w 997"/>
                <a:gd name="T25" fmla="*/ 148 h 151"/>
                <a:gd name="T26" fmla="*/ 921 w 997"/>
                <a:gd name="T27" fmla="*/ 151 h 151"/>
                <a:gd name="T28" fmla="*/ 75 w 997"/>
                <a:gd name="T29" fmla="*/ 151 h 151"/>
                <a:gd name="T30" fmla="*/ 55 w 997"/>
                <a:gd name="T31" fmla="*/ 148 h 151"/>
                <a:gd name="T32" fmla="*/ 37 w 997"/>
                <a:gd name="T33" fmla="*/ 140 h 151"/>
                <a:gd name="T34" fmla="*/ 22 w 997"/>
                <a:gd name="T35" fmla="*/ 129 h 151"/>
                <a:gd name="T36" fmla="*/ 11 w 997"/>
                <a:gd name="T37" fmla="*/ 114 h 151"/>
                <a:gd name="T38" fmla="*/ 3 w 997"/>
                <a:gd name="T39" fmla="*/ 95 h 151"/>
                <a:gd name="T40" fmla="*/ 0 w 997"/>
                <a:gd name="T41" fmla="*/ 76 h 151"/>
                <a:gd name="T42" fmla="*/ 3 w 997"/>
                <a:gd name="T43" fmla="*/ 55 h 151"/>
                <a:gd name="T44" fmla="*/ 11 w 997"/>
                <a:gd name="T45" fmla="*/ 38 h 151"/>
                <a:gd name="T46" fmla="*/ 22 w 997"/>
                <a:gd name="T47" fmla="*/ 22 h 151"/>
                <a:gd name="T48" fmla="*/ 37 w 997"/>
                <a:gd name="T49" fmla="*/ 10 h 151"/>
                <a:gd name="T50" fmla="*/ 55 w 997"/>
                <a:gd name="T51" fmla="*/ 2 h 151"/>
                <a:gd name="T52" fmla="*/ 75 w 997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7" h="151">
                  <a:moveTo>
                    <a:pt x="75" y="0"/>
                  </a:moveTo>
                  <a:lnTo>
                    <a:pt x="921" y="0"/>
                  </a:lnTo>
                  <a:lnTo>
                    <a:pt x="941" y="2"/>
                  </a:lnTo>
                  <a:lnTo>
                    <a:pt x="960" y="10"/>
                  </a:lnTo>
                  <a:lnTo>
                    <a:pt x="975" y="22"/>
                  </a:lnTo>
                  <a:lnTo>
                    <a:pt x="986" y="38"/>
                  </a:lnTo>
                  <a:lnTo>
                    <a:pt x="994" y="55"/>
                  </a:lnTo>
                  <a:lnTo>
                    <a:pt x="997" y="76"/>
                  </a:lnTo>
                  <a:lnTo>
                    <a:pt x="994" y="95"/>
                  </a:lnTo>
                  <a:lnTo>
                    <a:pt x="986" y="114"/>
                  </a:lnTo>
                  <a:lnTo>
                    <a:pt x="975" y="129"/>
                  </a:lnTo>
                  <a:lnTo>
                    <a:pt x="960" y="140"/>
                  </a:lnTo>
                  <a:lnTo>
                    <a:pt x="941" y="148"/>
                  </a:lnTo>
                  <a:lnTo>
                    <a:pt x="921" y="151"/>
                  </a:lnTo>
                  <a:lnTo>
                    <a:pt x="75" y="151"/>
                  </a:lnTo>
                  <a:lnTo>
                    <a:pt x="55" y="148"/>
                  </a:lnTo>
                  <a:lnTo>
                    <a:pt x="37" y="140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5"/>
                  </a:lnTo>
                  <a:lnTo>
                    <a:pt x="0" y="76"/>
                  </a:lnTo>
                  <a:lnTo>
                    <a:pt x="3" y="55"/>
                  </a:lnTo>
                  <a:lnTo>
                    <a:pt x="11" y="38"/>
                  </a:lnTo>
                  <a:lnTo>
                    <a:pt x="22" y="22"/>
                  </a:lnTo>
                  <a:lnTo>
                    <a:pt x="37" y="10"/>
                  </a:lnTo>
                  <a:lnTo>
                    <a:pt x="55" y="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42"/>
            <p:cNvSpPr>
              <a:spLocks/>
            </p:cNvSpPr>
            <p:nvPr/>
          </p:nvSpPr>
          <p:spPr bwMode="auto">
            <a:xfrm>
              <a:off x="637" y="636"/>
              <a:ext cx="133" cy="107"/>
            </a:xfrm>
            <a:custGeom>
              <a:avLst/>
              <a:gdLst>
                <a:gd name="T0" fmla="*/ 460 w 536"/>
                <a:gd name="T1" fmla="*/ 0 h 428"/>
                <a:gd name="T2" fmla="*/ 480 w 536"/>
                <a:gd name="T3" fmla="*/ 3 h 428"/>
                <a:gd name="T4" fmla="*/ 498 w 536"/>
                <a:gd name="T5" fmla="*/ 11 h 428"/>
                <a:gd name="T6" fmla="*/ 514 w 536"/>
                <a:gd name="T7" fmla="*/ 22 h 428"/>
                <a:gd name="T8" fmla="*/ 525 w 536"/>
                <a:gd name="T9" fmla="*/ 38 h 428"/>
                <a:gd name="T10" fmla="*/ 534 w 536"/>
                <a:gd name="T11" fmla="*/ 57 h 428"/>
                <a:gd name="T12" fmla="*/ 536 w 536"/>
                <a:gd name="T13" fmla="*/ 76 h 428"/>
                <a:gd name="T14" fmla="*/ 534 w 536"/>
                <a:gd name="T15" fmla="*/ 96 h 428"/>
                <a:gd name="T16" fmla="*/ 525 w 536"/>
                <a:gd name="T17" fmla="*/ 113 h 428"/>
                <a:gd name="T18" fmla="*/ 514 w 536"/>
                <a:gd name="T19" fmla="*/ 129 h 428"/>
                <a:gd name="T20" fmla="*/ 238 w 536"/>
                <a:gd name="T21" fmla="*/ 405 h 428"/>
                <a:gd name="T22" fmla="*/ 222 w 536"/>
                <a:gd name="T23" fmla="*/ 418 h 428"/>
                <a:gd name="T24" fmla="*/ 204 w 536"/>
                <a:gd name="T25" fmla="*/ 424 h 428"/>
                <a:gd name="T26" fmla="*/ 184 w 536"/>
                <a:gd name="T27" fmla="*/ 428 h 428"/>
                <a:gd name="T28" fmla="*/ 165 w 536"/>
                <a:gd name="T29" fmla="*/ 424 h 428"/>
                <a:gd name="T30" fmla="*/ 147 w 536"/>
                <a:gd name="T31" fmla="*/ 418 h 428"/>
                <a:gd name="T32" fmla="*/ 131 w 536"/>
                <a:gd name="T33" fmla="*/ 405 h 428"/>
                <a:gd name="T34" fmla="*/ 22 w 536"/>
                <a:gd name="T35" fmla="*/ 297 h 428"/>
                <a:gd name="T36" fmla="*/ 11 w 536"/>
                <a:gd name="T37" fmla="*/ 281 h 428"/>
                <a:gd name="T38" fmla="*/ 3 w 536"/>
                <a:gd name="T39" fmla="*/ 262 h 428"/>
                <a:gd name="T40" fmla="*/ 0 w 536"/>
                <a:gd name="T41" fmla="*/ 243 h 428"/>
                <a:gd name="T42" fmla="*/ 3 w 536"/>
                <a:gd name="T43" fmla="*/ 225 h 428"/>
                <a:gd name="T44" fmla="*/ 11 w 536"/>
                <a:gd name="T45" fmla="*/ 206 h 428"/>
                <a:gd name="T46" fmla="*/ 22 w 536"/>
                <a:gd name="T47" fmla="*/ 190 h 428"/>
                <a:gd name="T48" fmla="*/ 38 w 536"/>
                <a:gd name="T49" fmla="*/ 177 h 428"/>
                <a:gd name="T50" fmla="*/ 57 w 536"/>
                <a:gd name="T51" fmla="*/ 171 h 428"/>
                <a:gd name="T52" fmla="*/ 76 w 536"/>
                <a:gd name="T53" fmla="*/ 168 h 428"/>
                <a:gd name="T54" fmla="*/ 96 w 536"/>
                <a:gd name="T55" fmla="*/ 171 h 428"/>
                <a:gd name="T56" fmla="*/ 113 w 536"/>
                <a:gd name="T57" fmla="*/ 177 h 428"/>
                <a:gd name="T58" fmla="*/ 129 w 536"/>
                <a:gd name="T59" fmla="*/ 190 h 428"/>
                <a:gd name="T60" fmla="*/ 184 w 536"/>
                <a:gd name="T61" fmla="*/ 245 h 428"/>
                <a:gd name="T62" fmla="*/ 407 w 536"/>
                <a:gd name="T63" fmla="*/ 22 h 428"/>
                <a:gd name="T64" fmla="*/ 423 w 536"/>
                <a:gd name="T65" fmla="*/ 11 h 428"/>
                <a:gd name="T66" fmla="*/ 442 w 536"/>
                <a:gd name="T67" fmla="*/ 3 h 428"/>
                <a:gd name="T68" fmla="*/ 460 w 536"/>
                <a:gd name="T6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8">
                  <a:moveTo>
                    <a:pt x="460" y="0"/>
                  </a:moveTo>
                  <a:lnTo>
                    <a:pt x="480" y="3"/>
                  </a:lnTo>
                  <a:lnTo>
                    <a:pt x="498" y="11"/>
                  </a:lnTo>
                  <a:lnTo>
                    <a:pt x="514" y="22"/>
                  </a:lnTo>
                  <a:lnTo>
                    <a:pt x="525" y="38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6"/>
                  </a:lnTo>
                  <a:lnTo>
                    <a:pt x="525" y="113"/>
                  </a:lnTo>
                  <a:lnTo>
                    <a:pt x="514" y="129"/>
                  </a:lnTo>
                  <a:lnTo>
                    <a:pt x="238" y="405"/>
                  </a:lnTo>
                  <a:lnTo>
                    <a:pt x="222" y="418"/>
                  </a:lnTo>
                  <a:lnTo>
                    <a:pt x="204" y="424"/>
                  </a:lnTo>
                  <a:lnTo>
                    <a:pt x="184" y="428"/>
                  </a:lnTo>
                  <a:lnTo>
                    <a:pt x="165" y="424"/>
                  </a:lnTo>
                  <a:lnTo>
                    <a:pt x="147" y="418"/>
                  </a:lnTo>
                  <a:lnTo>
                    <a:pt x="131" y="405"/>
                  </a:lnTo>
                  <a:lnTo>
                    <a:pt x="22" y="297"/>
                  </a:lnTo>
                  <a:lnTo>
                    <a:pt x="11" y="281"/>
                  </a:lnTo>
                  <a:lnTo>
                    <a:pt x="3" y="262"/>
                  </a:lnTo>
                  <a:lnTo>
                    <a:pt x="0" y="243"/>
                  </a:lnTo>
                  <a:lnTo>
                    <a:pt x="3" y="225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1"/>
                  </a:lnTo>
                  <a:lnTo>
                    <a:pt x="76" y="168"/>
                  </a:lnTo>
                  <a:lnTo>
                    <a:pt x="96" y="171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2"/>
                  </a:lnTo>
                  <a:lnTo>
                    <a:pt x="423" y="11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3"/>
            <p:cNvSpPr>
              <a:spLocks/>
            </p:cNvSpPr>
            <p:nvPr/>
          </p:nvSpPr>
          <p:spPr bwMode="auto">
            <a:xfrm>
              <a:off x="806" y="679"/>
              <a:ext cx="316" cy="38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0 h 151"/>
                <a:gd name="T8" fmla="*/ 1243 w 1266"/>
                <a:gd name="T9" fmla="*/ 23 h 151"/>
                <a:gd name="T10" fmla="*/ 1255 w 1266"/>
                <a:gd name="T11" fmla="*/ 38 h 151"/>
                <a:gd name="T12" fmla="*/ 1262 w 1266"/>
                <a:gd name="T13" fmla="*/ 56 h 151"/>
                <a:gd name="T14" fmla="*/ 1266 w 1266"/>
                <a:gd name="T15" fmla="*/ 76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30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30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6 h 151"/>
                <a:gd name="T42" fmla="*/ 3 w 1266"/>
                <a:gd name="T43" fmla="*/ 56 h 151"/>
                <a:gd name="T44" fmla="*/ 11 w 1266"/>
                <a:gd name="T45" fmla="*/ 38 h 151"/>
                <a:gd name="T46" fmla="*/ 22 w 1266"/>
                <a:gd name="T47" fmla="*/ 23 h 151"/>
                <a:gd name="T48" fmla="*/ 37 w 1266"/>
                <a:gd name="T49" fmla="*/ 10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0"/>
                  </a:lnTo>
                  <a:lnTo>
                    <a:pt x="1243" y="23"/>
                  </a:lnTo>
                  <a:lnTo>
                    <a:pt x="1255" y="38"/>
                  </a:lnTo>
                  <a:lnTo>
                    <a:pt x="1262" y="56"/>
                  </a:lnTo>
                  <a:lnTo>
                    <a:pt x="1266" y="76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30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30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6"/>
                  </a:lnTo>
                  <a:lnTo>
                    <a:pt x="3" y="56"/>
                  </a:lnTo>
                  <a:lnTo>
                    <a:pt x="11" y="38"/>
                  </a:lnTo>
                  <a:lnTo>
                    <a:pt x="22" y="23"/>
                  </a:lnTo>
                  <a:lnTo>
                    <a:pt x="37" y="10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44"/>
            <p:cNvSpPr>
              <a:spLocks/>
            </p:cNvSpPr>
            <p:nvPr/>
          </p:nvSpPr>
          <p:spPr bwMode="auto">
            <a:xfrm>
              <a:off x="637" y="818"/>
              <a:ext cx="133" cy="107"/>
            </a:xfrm>
            <a:custGeom>
              <a:avLst/>
              <a:gdLst>
                <a:gd name="T0" fmla="*/ 460 w 536"/>
                <a:gd name="T1" fmla="*/ 0 h 427"/>
                <a:gd name="T2" fmla="*/ 480 w 536"/>
                <a:gd name="T3" fmla="*/ 3 h 427"/>
                <a:gd name="T4" fmla="*/ 498 w 536"/>
                <a:gd name="T5" fmla="*/ 10 h 427"/>
                <a:gd name="T6" fmla="*/ 514 w 536"/>
                <a:gd name="T7" fmla="*/ 23 h 427"/>
                <a:gd name="T8" fmla="*/ 525 w 536"/>
                <a:gd name="T9" fmla="*/ 39 h 427"/>
                <a:gd name="T10" fmla="*/ 534 w 536"/>
                <a:gd name="T11" fmla="*/ 57 h 427"/>
                <a:gd name="T12" fmla="*/ 536 w 536"/>
                <a:gd name="T13" fmla="*/ 76 h 427"/>
                <a:gd name="T14" fmla="*/ 534 w 536"/>
                <a:gd name="T15" fmla="*/ 95 h 427"/>
                <a:gd name="T16" fmla="*/ 525 w 536"/>
                <a:gd name="T17" fmla="*/ 114 h 427"/>
                <a:gd name="T18" fmla="*/ 514 w 536"/>
                <a:gd name="T19" fmla="*/ 130 h 427"/>
                <a:gd name="T20" fmla="*/ 238 w 536"/>
                <a:gd name="T21" fmla="*/ 406 h 427"/>
                <a:gd name="T22" fmla="*/ 222 w 536"/>
                <a:gd name="T23" fmla="*/ 417 h 427"/>
                <a:gd name="T24" fmla="*/ 204 w 536"/>
                <a:gd name="T25" fmla="*/ 425 h 427"/>
                <a:gd name="T26" fmla="*/ 184 w 536"/>
                <a:gd name="T27" fmla="*/ 427 h 427"/>
                <a:gd name="T28" fmla="*/ 165 w 536"/>
                <a:gd name="T29" fmla="*/ 425 h 427"/>
                <a:gd name="T30" fmla="*/ 147 w 536"/>
                <a:gd name="T31" fmla="*/ 417 h 427"/>
                <a:gd name="T32" fmla="*/ 131 w 536"/>
                <a:gd name="T33" fmla="*/ 406 h 427"/>
                <a:gd name="T34" fmla="*/ 22 w 536"/>
                <a:gd name="T35" fmla="*/ 296 h 427"/>
                <a:gd name="T36" fmla="*/ 11 w 536"/>
                <a:gd name="T37" fmla="*/ 280 h 427"/>
                <a:gd name="T38" fmla="*/ 3 w 536"/>
                <a:gd name="T39" fmla="*/ 262 h 427"/>
                <a:gd name="T40" fmla="*/ 0 w 536"/>
                <a:gd name="T41" fmla="*/ 244 h 427"/>
                <a:gd name="T42" fmla="*/ 3 w 536"/>
                <a:gd name="T43" fmla="*/ 224 h 427"/>
                <a:gd name="T44" fmla="*/ 11 w 536"/>
                <a:gd name="T45" fmla="*/ 206 h 427"/>
                <a:gd name="T46" fmla="*/ 22 w 536"/>
                <a:gd name="T47" fmla="*/ 190 h 427"/>
                <a:gd name="T48" fmla="*/ 38 w 536"/>
                <a:gd name="T49" fmla="*/ 177 h 427"/>
                <a:gd name="T50" fmla="*/ 57 w 536"/>
                <a:gd name="T51" fmla="*/ 170 h 427"/>
                <a:gd name="T52" fmla="*/ 76 w 536"/>
                <a:gd name="T53" fmla="*/ 168 h 427"/>
                <a:gd name="T54" fmla="*/ 96 w 536"/>
                <a:gd name="T55" fmla="*/ 170 h 427"/>
                <a:gd name="T56" fmla="*/ 113 w 536"/>
                <a:gd name="T57" fmla="*/ 177 h 427"/>
                <a:gd name="T58" fmla="*/ 129 w 536"/>
                <a:gd name="T59" fmla="*/ 190 h 427"/>
                <a:gd name="T60" fmla="*/ 184 w 536"/>
                <a:gd name="T61" fmla="*/ 245 h 427"/>
                <a:gd name="T62" fmla="*/ 407 w 536"/>
                <a:gd name="T63" fmla="*/ 23 h 427"/>
                <a:gd name="T64" fmla="*/ 423 w 536"/>
                <a:gd name="T65" fmla="*/ 10 h 427"/>
                <a:gd name="T66" fmla="*/ 442 w 536"/>
                <a:gd name="T67" fmla="*/ 3 h 427"/>
                <a:gd name="T68" fmla="*/ 460 w 536"/>
                <a:gd name="T6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6" h="427">
                  <a:moveTo>
                    <a:pt x="460" y="0"/>
                  </a:moveTo>
                  <a:lnTo>
                    <a:pt x="480" y="3"/>
                  </a:lnTo>
                  <a:lnTo>
                    <a:pt x="498" y="10"/>
                  </a:lnTo>
                  <a:lnTo>
                    <a:pt x="514" y="23"/>
                  </a:lnTo>
                  <a:lnTo>
                    <a:pt x="525" y="39"/>
                  </a:lnTo>
                  <a:lnTo>
                    <a:pt x="534" y="57"/>
                  </a:lnTo>
                  <a:lnTo>
                    <a:pt x="536" y="76"/>
                  </a:lnTo>
                  <a:lnTo>
                    <a:pt x="534" y="95"/>
                  </a:lnTo>
                  <a:lnTo>
                    <a:pt x="525" y="114"/>
                  </a:lnTo>
                  <a:lnTo>
                    <a:pt x="514" y="130"/>
                  </a:lnTo>
                  <a:lnTo>
                    <a:pt x="238" y="406"/>
                  </a:lnTo>
                  <a:lnTo>
                    <a:pt x="222" y="417"/>
                  </a:lnTo>
                  <a:lnTo>
                    <a:pt x="204" y="425"/>
                  </a:lnTo>
                  <a:lnTo>
                    <a:pt x="184" y="427"/>
                  </a:lnTo>
                  <a:lnTo>
                    <a:pt x="165" y="425"/>
                  </a:lnTo>
                  <a:lnTo>
                    <a:pt x="147" y="417"/>
                  </a:lnTo>
                  <a:lnTo>
                    <a:pt x="131" y="406"/>
                  </a:lnTo>
                  <a:lnTo>
                    <a:pt x="22" y="296"/>
                  </a:lnTo>
                  <a:lnTo>
                    <a:pt x="11" y="280"/>
                  </a:lnTo>
                  <a:lnTo>
                    <a:pt x="3" y="262"/>
                  </a:lnTo>
                  <a:lnTo>
                    <a:pt x="0" y="244"/>
                  </a:lnTo>
                  <a:lnTo>
                    <a:pt x="3" y="224"/>
                  </a:lnTo>
                  <a:lnTo>
                    <a:pt x="11" y="206"/>
                  </a:lnTo>
                  <a:lnTo>
                    <a:pt x="22" y="190"/>
                  </a:lnTo>
                  <a:lnTo>
                    <a:pt x="38" y="177"/>
                  </a:lnTo>
                  <a:lnTo>
                    <a:pt x="57" y="170"/>
                  </a:lnTo>
                  <a:lnTo>
                    <a:pt x="76" y="168"/>
                  </a:lnTo>
                  <a:lnTo>
                    <a:pt x="96" y="170"/>
                  </a:lnTo>
                  <a:lnTo>
                    <a:pt x="113" y="177"/>
                  </a:lnTo>
                  <a:lnTo>
                    <a:pt x="129" y="190"/>
                  </a:lnTo>
                  <a:lnTo>
                    <a:pt x="184" y="245"/>
                  </a:lnTo>
                  <a:lnTo>
                    <a:pt x="407" y="23"/>
                  </a:lnTo>
                  <a:lnTo>
                    <a:pt x="423" y="10"/>
                  </a:lnTo>
                  <a:lnTo>
                    <a:pt x="442" y="3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5"/>
            <p:cNvSpPr>
              <a:spLocks/>
            </p:cNvSpPr>
            <p:nvPr/>
          </p:nvSpPr>
          <p:spPr bwMode="auto">
            <a:xfrm>
              <a:off x="806" y="862"/>
              <a:ext cx="316" cy="37"/>
            </a:xfrm>
            <a:custGeom>
              <a:avLst/>
              <a:gdLst>
                <a:gd name="T0" fmla="*/ 75 w 1266"/>
                <a:gd name="T1" fmla="*/ 0 h 151"/>
                <a:gd name="T2" fmla="*/ 1190 w 1266"/>
                <a:gd name="T3" fmla="*/ 0 h 151"/>
                <a:gd name="T4" fmla="*/ 1209 w 1266"/>
                <a:gd name="T5" fmla="*/ 3 h 151"/>
                <a:gd name="T6" fmla="*/ 1228 w 1266"/>
                <a:gd name="T7" fmla="*/ 11 h 151"/>
                <a:gd name="T8" fmla="*/ 1243 w 1266"/>
                <a:gd name="T9" fmla="*/ 22 h 151"/>
                <a:gd name="T10" fmla="*/ 1255 w 1266"/>
                <a:gd name="T11" fmla="*/ 37 h 151"/>
                <a:gd name="T12" fmla="*/ 1262 w 1266"/>
                <a:gd name="T13" fmla="*/ 56 h 151"/>
                <a:gd name="T14" fmla="*/ 1266 w 1266"/>
                <a:gd name="T15" fmla="*/ 75 h 151"/>
                <a:gd name="T16" fmla="*/ 1262 w 1266"/>
                <a:gd name="T17" fmla="*/ 96 h 151"/>
                <a:gd name="T18" fmla="*/ 1255 w 1266"/>
                <a:gd name="T19" fmla="*/ 114 h 151"/>
                <a:gd name="T20" fmla="*/ 1243 w 1266"/>
                <a:gd name="T21" fmla="*/ 129 h 151"/>
                <a:gd name="T22" fmla="*/ 1228 w 1266"/>
                <a:gd name="T23" fmla="*/ 141 h 151"/>
                <a:gd name="T24" fmla="*/ 1209 w 1266"/>
                <a:gd name="T25" fmla="*/ 149 h 151"/>
                <a:gd name="T26" fmla="*/ 1190 w 1266"/>
                <a:gd name="T27" fmla="*/ 151 h 151"/>
                <a:gd name="T28" fmla="*/ 75 w 1266"/>
                <a:gd name="T29" fmla="*/ 151 h 151"/>
                <a:gd name="T30" fmla="*/ 55 w 1266"/>
                <a:gd name="T31" fmla="*/ 149 h 151"/>
                <a:gd name="T32" fmla="*/ 37 w 1266"/>
                <a:gd name="T33" fmla="*/ 141 h 151"/>
                <a:gd name="T34" fmla="*/ 22 w 1266"/>
                <a:gd name="T35" fmla="*/ 129 h 151"/>
                <a:gd name="T36" fmla="*/ 11 w 1266"/>
                <a:gd name="T37" fmla="*/ 114 h 151"/>
                <a:gd name="T38" fmla="*/ 3 w 1266"/>
                <a:gd name="T39" fmla="*/ 96 h 151"/>
                <a:gd name="T40" fmla="*/ 0 w 1266"/>
                <a:gd name="T41" fmla="*/ 75 h 151"/>
                <a:gd name="T42" fmla="*/ 3 w 1266"/>
                <a:gd name="T43" fmla="*/ 56 h 151"/>
                <a:gd name="T44" fmla="*/ 11 w 1266"/>
                <a:gd name="T45" fmla="*/ 37 h 151"/>
                <a:gd name="T46" fmla="*/ 22 w 1266"/>
                <a:gd name="T47" fmla="*/ 22 h 151"/>
                <a:gd name="T48" fmla="*/ 37 w 1266"/>
                <a:gd name="T49" fmla="*/ 11 h 151"/>
                <a:gd name="T50" fmla="*/ 55 w 1266"/>
                <a:gd name="T51" fmla="*/ 3 h 151"/>
                <a:gd name="T52" fmla="*/ 75 w 1266"/>
                <a:gd name="T5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6" h="151">
                  <a:moveTo>
                    <a:pt x="75" y="0"/>
                  </a:moveTo>
                  <a:lnTo>
                    <a:pt x="1190" y="0"/>
                  </a:lnTo>
                  <a:lnTo>
                    <a:pt x="1209" y="3"/>
                  </a:lnTo>
                  <a:lnTo>
                    <a:pt x="1228" y="11"/>
                  </a:lnTo>
                  <a:lnTo>
                    <a:pt x="1243" y="22"/>
                  </a:lnTo>
                  <a:lnTo>
                    <a:pt x="1255" y="37"/>
                  </a:lnTo>
                  <a:lnTo>
                    <a:pt x="1262" y="56"/>
                  </a:lnTo>
                  <a:lnTo>
                    <a:pt x="1266" y="75"/>
                  </a:lnTo>
                  <a:lnTo>
                    <a:pt x="1262" y="96"/>
                  </a:lnTo>
                  <a:lnTo>
                    <a:pt x="1255" y="114"/>
                  </a:lnTo>
                  <a:lnTo>
                    <a:pt x="1243" y="129"/>
                  </a:lnTo>
                  <a:lnTo>
                    <a:pt x="1228" y="141"/>
                  </a:lnTo>
                  <a:lnTo>
                    <a:pt x="1209" y="149"/>
                  </a:lnTo>
                  <a:lnTo>
                    <a:pt x="1190" y="151"/>
                  </a:lnTo>
                  <a:lnTo>
                    <a:pt x="75" y="151"/>
                  </a:lnTo>
                  <a:lnTo>
                    <a:pt x="55" y="149"/>
                  </a:lnTo>
                  <a:lnTo>
                    <a:pt x="37" y="141"/>
                  </a:lnTo>
                  <a:lnTo>
                    <a:pt x="22" y="129"/>
                  </a:lnTo>
                  <a:lnTo>
                    <a:pt x="11" y="114"/>
                  </a:lnTo>
                  <a:lnTo>
                    <a:pt x="3" y="96"/>
                  </a:lnTo>
                  <a:lnTo>
                    <a:pt x="0" y="75"/>
                  </a:lnTo>
                  <a:lnTo>
                    <a:pt x="3" y="56"/>
                  </a:lnTo>
                  <a:lnTo>
                    <a:pt x="11" y="37"/>
                  </a:lnTo>
                  <a:lnTo>
                    <a:pt x="22" y="22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853"/>
          <p:cNvGrpSpPr>
            <a:grpSpLocks noChangeAspect="1"/>
          </p:cNvGrpSpPr>
          <p:nvPr/>
        </p:nvGrpSpPr>
        <p:grpSpPr bwMode="auto">
          <a:xfrm>
            <a:off x="4655606" y="2245833"/>
            <a:ext cx="466204" cy="396000"/>
            <a:chOff x="518" y="2848"/>
            <a:chExt cx="1109" cy="942"/>
          </a:xfrm>
          <a:solidFill>
            <a:schemeClr val="accent3">
              <a:lumMod val="75000"/>
            </a:schemeClr>
          </a:solidFill>
        </p:grpSpPr>
        <p:sp>
          <p:nvSpPr>
            <p:cNvPr id="60" name="Freeform 855"/>
            <p:cNvSpPr>
              <a:spLocks/>
            </p:cNvSpPr>
            <p:nvPr/>
          </p:nvSpPr>
          <p:spPr bwMode="auto">
            <a:xfrm>
              <a:off x="593" y="3454"/>
              <a:ext cx="179" cy="336"/>
            </a:xfrm>
            <a:custGeom>
              <a:avLst/>
              <a:gdLst>
                <a:gd name="T0" fmla="*/ 538 w 538"/>
                <a:gd name="T1" fmla="*/ 0 h 1009"/>
                <a:gd name="T2" fmla="*/ 538 w 538"/>
                <a:gd name="T3" fmla="*/ 949 h 1009"/>
                <a:gd name="T4" fmla="*/ 536 w 538"/>
                <a:gd name="T5" fmla="*/ 965 h 1009"/>
                <a:gd name="T6" fmla="*/ 529 w 538"/>
                <a:gd name="T7" fmla="*/ 980 h 1009"/>
                <a:gd name="T8" fmla="*/ 520 w 538"/>
                <a:gd name="T9" fmla="*/ 992 h 1009"/>
                <a:gd name="T10" fmla="*/ 508 w 538"/>
                <a:gd name="T11" fmla="*/ 1001 h 1009"/>
                <a:gd name="T12" fmla="*/ 494 w 538"/>
                <a:gd name="T13" fmla="*/ 1007 h 1009"/>
                <a:gd name="T14" fmla="*/ 478 w 538"/>
                <a:gd name="T15" fmla="*/ 1009 h 1009"/>
                <a:gd name="T16" fmla="*/ 61 w 538"/>
                <a:gd name="T17" fmla="*/ 1009 h 1009"/>
                <a:gd name="T18" fmla="*/ 45 w 538"/>
                <a:gd name="T19" fmla="*/ 1007 h 1009"/>
                <a:gd name="T20" fmla="*/ 31 w 538"/>
                <a:gd name="T21" fmla="*/ 1001 h 1009"/>
                <a:gd name="T22" fmla="*/ 18 w 538"/>
                <a:gd name="T23" fmla="*/ 992 h 1009"/>
                <a:gd name="T24" fmla="*/ 8 w 538"/>
                <a:gd name="T25" fmla="*/ 979 h 1009"/>
                <a:gd name="T26" fmla="*/ 2 w 538"/>
                <a:gd name="T27" fmla="*/ 964 h 1009"/>
                <a:gd name="T28" fmla="*/ 0 w 538"/>
                <a:gd name="T29" fmla="*/ 949 h 1009"/>
                <a:gd name="T30" fmla="*/ 0 w 538"/>
                <a:gd name="T31" fmla="*/ 409 h 1009"/>
                <a:gd name="T32" fmla="*/ 44 w 538"/>
                <a:gd name="T33" fmla="*/ 404 h 1009"/>
                <a:gd name="T34" fmla="*/ 86 w 538"/>
                <a:gd name="T35" fmla="*/ 393 h 1009"/>
                <a:gd name="T36" fmla="*/ 126 w 538"/>
                <a:gd name="T37" fmla="*/ 377 h 1009"/>
                <a:gd name="T38" fmla="*/ 165 w 538"/>
                <a:gd name="T39" fmla="*/ 357 h 1009"/>
                <a:gd name="T40" fmla="*/ 201 w 538"/>
                <a:gd name="T41" fmla="*/ 332 h 1009"/>
                <a:gd name="T42" fmla="*/ 236 w 538"/>
                <a:gd name="T43" fmla="*/ 303 h 1009"/>
                <a:gd name="T44" fmla="*/ 538 w 538"/>
                <a:gd name="T45" fmla="*/ 0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8" h="1009">
                  <a:moveTo>
                    <a:pt x="538" y="0"/>
                  </a:moveTo>
                  <a:lnTo>
                    <a:pt x="538" y="949"/>
                  </a:lnTo>
                  <a:lnTo>
                    <a:pt x="536" y="965"/>
                  </a:lnTo>
                  <a:lnTo>
                    <a:pt x="529" y="980"/>
                  </a:lnTo>
                  <a:lnTo>
                    <a:pt x="520" y="992"/>
                  </a:lnTo>
                  <a:lnTo>
                    <a:pt x="508" y="1001"/>
                  </a:lnTo>
                  <a:lnTo>
                    <a:pt x="494" y="1007"/>
                  </a:lnTo>
                  <a:lnTo>
                    <a:pt x="478" y="1009"/>
                  </a:lnTo>
                  <a:lnTo>
                    <a:pt x="61" y="1009"/>
                  </a:lnTo>
                  <a:lnTo>
                    <a:pt x="45" y="1007"/>
                  </a:lnTo>
                  <a:lnTo>
                    <a:pt x="31" y="1001"/>
                  </a:lnTo>
                  <a:lnTo>
                    <a:pt x="18" y="992"/>
                  </a:lnTo>
                  <a:lnTo>
                    <a:pt x="8" y="979"/>
                  </a:lnTo>
                  <a:lnTo>
                    <a:pt x="2" y="964"/>
                  </a:lnTo>
                  <a:lnTo>
                    <a:pt x="0" y="949"/>
                  </a:lnTo>
                  <a:lnTo>
                    <a:pt x="0" y="409"/>
                  </a:lnTo>
                  <a:lnTo>
                    <a:pt x="44" y="404"/>
                  </a:lnTo>
                  <a:lnTo>
                    <a:pt x="86" y="393"/>
                  </a:lnTo>
                  <a:lnTo>
                    <a:pt x="126" y="377"/>
                  </a:lnTo>
                  <a:lnTo>
                    <a:pt x="165" y="357"/>
                  </a:lnTo>
                  <a:lnTo>
                    <a:pt x="201" y="332"/>
                  </a:lnTo>
                  <a:lnTo>
                    <a:pt x="236" y="303"/>
                  </a:lnTo>
                  <a:lnTo>
                    <a:pt x="5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56"/>
            <p:cNvSpPr>
              <a:spLocks/>
            </p:cNvSpPr>
            <p:nvPr/>
          </p:nvSpPr>
          <p:spPr bwMode="auto">
            <a:xfrm>
              <a:off x="842" y="3451"/>
              <a:ext cx="179" cy="339"/>
            </a:xfrm>
            <a:custGeom>
              <a:avLst/>
              <a:gdLst>
                <a:gd name="T0" fmla="*/ 0 w 537"/>
                <a:gd name="T1" fmla="*/ 0 h 1016"/>
                <a:gd name="T2" fmla="*/ 286 w 537"/>
                <a:gd name="T3" fmla="*/ 286 h 1016"/>
                <a:gd name="T4" fmla="*/ 317 w 537"/>
                <a:gd name="T5" fmla="*/ 314 h 1016"/>
                <a:gd name="T6" fmla="*/ 349 w 537"/>
                <a:gd name="T7" fmla="*/ 336 h 1016"/>
                <a:gd name="T8" fmla="*/ 383 w 537"/>
                <a:gd name="T9" fmla="*/ 356 h 1016"/>
                <a:gd name="T10" fmla="*/ 420 w 537"/>
                <a:gd name="T11" fmla="*/ 371 h 1016"/>
                <a:gd name="T12" fmla="*/ 457 w 537"/>
                <a:gd name="T13" fmla="*/ 382 h 1016"/>
                <a:gd name="T14" fmla="*/ 497 w 537"/>
                <a:gd name="T15" fmla="*/ 390 h 1016"/>
                <a:gd name="T16" fmla="*/ 537 w 537"/>
                <a:gd name="T17" fmla="*/ 393 h 1016"/>
                <a:gd name="T18" fmla="*/ 537 w 537"/>
                <a:gd name="T19" fmla="*/ 956 h 1016"/>
                <a:gd name="T20" fmla="*/ 535 w 537"/>
                <a:gd name="T21" fmla="*/ 972 h 1016"/>
                <a:gd name="T22" fmla="*/ 529 w 537"/>
                <a:gd name="T23" fmla="*/ 987 h 1016"/>
                <a:gd name="T24" fmla="*/ 520 w 537"/>
                <a:gd name="T25" fmla="*/ 999 h 1016"/>
                <a:gd name="T26" fmla="*/ 508 w 537"/>
                <a:gd name="T27" fmla="*/ 1008 h 1016"/>
                <a:gd name="T28" fmla="*/ 492 w 537"/>
                <a:gd name="T29" fmla="*/ 1014 h 1016"/>
                <a:gd name="T30" fmla="*/ 477 w 537"/>
                <a:gd name="T31" fmla="*/ 1016 h 1016"/>
                <a:gd name="T32" fmla="*/ 60 w 537"/>
                <a:gd name="T33" fmla="*/ 1016 h 1016"/>
                <a:gd name="T34" fmla="*/ 44 w 537"/>
                <a:gd name="T35" fmla="*/ 1014 h 1016"/>
                <a:gd name="T36" fmla="*/ 30 w 537"/>
                <a:gd name="T37" fmla="*/ 1008 h 1016"/>
                <a:gd name="T38" fmla="*/ 18 w 537"/>
                <a:gd name="T39" fmla="*/ 999 h 1016"/>
                <a:gd name="T40" fmla="*/ 8 w 537"/>
                <a:gd name="T41" fmla="*/ 986 h 1016"/>
                <a:gd name="T42" fmla="*/ 2 w 537"/>
                <a:gd name="T43" fmla="*/ 971 h 1016"/>
                <a:gd name="T44" fmla="*/ 0 w 537"/>
                <a:gd name="T45" fmla="*/ 956 h 1016"/>
                <a:gd name="T46" fmla="*/ 0 w 537"/>
                <a:gd name="T47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6">
                  <a:moveTo>
                    <a:pt x="0" y="0"/>
                  </a:moveTo>
                  <a:lnTo>
                    <a:pt x="286" y="286"/>
                  </a:lnTo>
                  <a:lnTo>
                    <a:pt x="317" y="314"/>
                  </a:lnTo>
                  <a:lnTo>
                    <a:pt x="349" y="336"/>
                  </a:lnTo>
                  <a:lnTo>
                    <a:pt x="383" y="356"/>
                  </a:lnTo>
                  <a:lnTo>
                    <a:pt x="420" y="371"/>
                  </a:lnTo>
                  <a:lnTo>
                    <a:pt x="457" y="382"/>
                  </a:lnTo>
                  <a:lnTo>
                    <a:pt x="497" y="390"/>
                  </a:lnTo>
                  <a:lnTo>
                    <a:pt x="537" y="393"/>
                  </a:lnTo>
                  <a:lnTo>
                    <a:pt x="537" y="956"/>
                  </a:lnTo>
                  <a:lnTo>
                    <a:pt x="535" y="972"/>
                  </a:lnTo>
                  <a:lnTo>
                    <a:pt x="529" y="987"/>
                  </a:lnTo>
                  <a:lnTo>
                    <a:pt x="520" y="999"/>
                  </a:lnTo>
                  <a:lnTo>
                    <a:pt x="508" y="1008"/>
                  </a:lnTo>
                  <a:lnTo>
                    <a:pt x="492" y="1014"/>
                  </a:lnTo>
                  <a:lnTo>
                    <a:pt x="477" y="1016"/>
                  </a:lnTo>
                  <a:lnTo>
                    <a:pt x="60" y="1016"/>
                  </a:lnTo>
                  <a:lnTo>
                    <a:pt x="44" y="1014"/>
                  </a:lnTo>
                  <a:lnTo>
                    <a:pt x="30" y="1008"/>
                  </a:lnTo>
                  <a:lnTo>
                    <a:pt x="18" y="999"/>
                  </a:lnTo>
                  <a:lnTo>
                    <a:pt x="8" y="986"/>
                  </a:lnTo>
                  <a:lnTo>
                    <a:pt x="2" y="971"/>
                  </a:lnTo>
                  <a:lnTo>
                    <a:pt x="0" y="9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857"/>
            <p:cNvSpPr>
              <a:spLocks/>
            </p:cNvSpPr>
            <p:nvPr/>
          </p:nvSpPr>
          <p:spPr bwMode="auto">
            <a:xfrm>
              <a:off x="1090" y="3387"/>
              <a:ext cx="179" cy="403"/>
            </a:xfrm>
            <a:custGeom>
              <a:avLst/>
              <a:gdLst>
                <a:gd name="T0" fmla="*/ 537 w 537"/>
                <a:gd name="T1" fmla="*/ 0 h 1208"/>
                <a:gd name="T2" fmla="*/ 537 w 537"/>
                <a:gd name="T3" fmla="*/ 1148 h 1208"/>
                <a:gd name="T4" fmla="*/ 535 w 537"/>
                <a:gd name="T5" fmla="*/ 1164 h 1208"/>
                <a:gd name="T6" fmla="*/ 529 w 537"/>
                <a:gd name="T7" fmla="*/ 1179 h 1208"/>
                <a:gd name="T8" fmla="*/ 520 w 537"/>
                <a:gd name="T9" fmla="*/ 1191 h 1208"/>
                <a:gd name="T10" fmla="*/ 507 w 537"/>
                <a:gd name="T11" fmla="*/ 1200 h 1208"/>
                <a:gd name="T12" fmla="*/ 493 w 537"/>
                <a:gd name="T13" fmla="*/ 1206 h 1208"/>
                <a:gd name="T14" fmla="*/ 478 w 537"/>
                <a:gd name="T15" fmla="*/ 1208 h 1208"/>
                <a:gd name="T16" fmla="*/ 61 w 537"/>
                <a:gd name="T17" fmla="*/ 1208 h 1208"/>
                <a:gd name="T18" fmla="*/ 44 w 537"/>
                <a:gd name="T19" fmla="*/ 1206 h 1208"/>
                <a:gd name="T20" fmla="*/ 29 w 537"/>
                <a:gd name="T21" fmla="*/ 1200 h 1208"/>
                <a:gd name="T22" fmla="*/ 17 w 537"/>
                <a:gd name="T23" fmla="*/ 1191 h 1208"/>
                <a:gd name="T24" fmla="*/ 8 w 537"/>
                <a:gd name="T25" fmla="*/ 1178 h 1208"/>
                <a:gd name="T26" fmla="*/ 2 w 537"/>
                <a:gd name="T27" fmla="*/ 1163 h 1208"/>
                <a:gd name="T28" fmla="*/ 0 w 537"/>
                <a:gd name="T29" fmla="*/ 1148 h 1208"/>
                <a:gd name="T30" fmla="*/ 0 w 537"/>
                <a:gd name="T31" fmla="*/ 526 h 1208"/>
                <a:gd name="T32" fmla="*/ 31 w 537"/>
                <a:gd name="T33" fmla="*/ 504 h 1208"/>
                <a:gd name="T34" fmla="*/ 60 w 537"/>
                <a:gd name="T35" fmla="*/ 477 h 1208"/>
                <a:gd name="T36" fmla="*/ 537 w 537"/>
                <a:gd name="T37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8">
                  <a:moveTo>
                    <a:pt x="537" y="0"/>
                  </a:moveTo>
                  <a:lnTo>
                    <a:pt x="537" y="1148"/>
                  </a:lnTo>
                  <a:lnTo>
                    <a:pt x="535" y="1164"/>
                  </a:lnTo>
                  <a:lnTo>
                    <a:pt x="529" y="1179"/>
                  </a:lnTo>
                  <a:lnTo>
                    <a:pt x="520" y="1191"/>
                  </a:lnTo>
                  <a:lnTo>
                    <a:pt x="507" y="1200"/>
                  </a:lnTo>
                  <a:lnTo>
                    <a:pt x="493" y="1206"/>
                  </a:lnTo>
                  <a:lnTo>
                    <a:pt x="478" y="1208"/>
                  </a:lnTo>
                  <a:lnTo>
                    <a:pt x="61" y="1208"/>
                  </a:lnTo>
                  <a:lnTo>
                    <a:pt x="44" y="1206"/>
                  </a:lnTo>
                  <a:lnTo>
                    <a:pt x="29" y="1200"/>
                  </a:lnTo>
                  <a:lnTo>
                    <a:pt x="17" y="1191"/>
                  </a:lnTo>
                  <a:lnTo>
                    <a:pt x="8" y="1178"/>
                  </a:lnTo>
                  <a:lnTo>
                    <a:pt x="2" y="1163"/>
                  </a:lnTo>
                  <a:lnTo>
                    <a:pt x="0" y="1148"/>
                  </a:lnTo>
                  <a:lnTo>
                    <a:pt x="0" y="526"/>
                  </a:lnTo>
                  <a:lnTo>
                    <a:pt x="31" y="504"/>
                  </a:lnTo>
                  <a:lnTo>
                    <a:pt x="60" y="477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58"/>
            <p:cNvSpPr>
              <a:spLocks/>
            </p:cNvSpPr>
            <p:nvPr/>
          </p:nvSpPr>
          <p:spPr bwMode="auto">
            <a:xfrm>
              <a:off x="1338" y="3152"/>
              <a:ext cx="180" cy="638"/>
            </a:xfrm>
            <a:custGeom>
              <a:avLst/>
              <a:gdLst>
                <a:gd name="T0" fmla="*/ 497 w 538"/>
                <a:gd name="T1" fmla="*/ 0 h 1915"/>
                <a:gd name="T2" fmla="*/ 506 w 538"/>
                <a:gd name="T3" fmla="*/ 9 h 1915"/>
                <a:gd name="T4" fmla="*/ 514 w 538"/>
                <a:gd name="T5" fmla="*/ 18 h 1915"/>
                <a:gd name="T6" fmla="*/ 526 w 538"/>
                <a:gd name="T7" fmla="*/ 28 h 1915"/>
                <a:gd name="T8" fmla="*/ 538 w 538"/>
                <a:gd name="T9" fmla="*/ 39 h 1915"/>
                <a:gd name="T10" fmla="*/ 538 w 538"/>
                <a:gd name="T11" fmla="*/ 1855 h 1915"/>
                <a:gd name="T12" fmla="*/ 536 w 538"/>
                <a:gd name="T13" fmla="*/ 1871 h 1915"/>
                <a:gd name="T14" fmla="*/ 530 w 538"/>
                <a:gd name="T15" fmla="*/ 1886 h 1915"/>
                <a:gd name="T16" fmla="*/ 520 w 538"/>
                <a:gd name="T17" fmla="*/ 1898 h 1915"/>
                <a:gd name="T18" fmla="*/ 507 w 538"/>
                <a:gd name="T19" fmla="*/ 1907 h 1915"/>
                <a:gd name="T20" fmla="*/ 493 w 538"/>
                <a:gd name="T21" fmla="*/ 1913 h 1915"/>
                <a:gd name="T22" fmla="*/ 477 w 538"/>
                <a:gd name="T23" fmla="*/ 1915 h 1915"/>
                <a:gd name="T24" fmla="*/ 60 w 538"/>
                <a:gd name="T25" fmla="*/ 1915 h 1915"/>
                <a:gd name="T26" fmla="*/ 45 w 538"/>
                <a:gd name="T27" fmla="*/ 1913 h 1915"/>
                <a:gd name="T28" fmla="*/ 30 w 538"/>
                <a:gd name="T29" fmla="*/ 1907 h 1915"/>
                <a:gd name="T30" fmla="*/ 18 w 538"/>
                <a:gd name="T31" fmla="*/ 1898 h 1915"/>
                <a:gd name="T32" fmla="*/ 8 w 538"/>
                <a:gd name="T33" fmla="*/ 1885 h 1915"/>
                <a:gd name="T34" fmla="*/ 2 w 538"/>
                <a:gd name="T35" fmla="*/ 1870 h 1915"/>
                <a:gd name="T36" fmla="*/ 0 w 538"/>
                <a:gd name="T37" fmla="*/ 1855 h 1915"/>
                <a:gd name="T38" fmla="*/ 0 w 538"/>
                <a:gd name="T39" fmla="*/ 498 h 1915"/>
                <a:gd name="T40" fmla="*/ 497 w 538"/>
                <a:gd name="T41" fmla="*/ 0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8" h="1915">
                  <a:moveTo>
                    <a:pt x="497" y="0"/>
                  </a:moveTo>
                  <a:lnTo>
                    <a:pt x="506" y="9"/>
                  </a:lnTo>
                  <a:lnTo>
                    <a:pt x="514" y="18"/>
                  </a:lnTo>
                  <a:lnTo>
                    <a:pt x="526" y="28"/>
                  </a:lnTo>
                  <a:lnTo>
                    <a:pt x="538" y="39"/>
                  </a:lnTo>
                  <a:lnTo>
                    <a:pt x="538" y="1855"/>
                  </a:lnTo>
                  <a:lnTo>
                    <a:pt x="536" y="1871"/>
                  </a:lnTo>
                  <a:lnTo>
                    <a:pt x="530" y="1886"/>
                  </a:lnTo>
                  <a:lnTo>
                    <a:pt x="520" y="1898"/>
                  </a:lnTo>
                  <a:lnTo>
                    <a:pt x="507" y="1907"/>
                  </a:lnTo>
                  <a:lnTo>
                    <a:pt x="493" y="1913"/>
                  </a:lnTo>
                  <a:lnTo>
                    <a:pt x="477" y="1915"/>
                  </a:lnTo>
                  <a:lnTo>
                    <a:pt x="60" y="1915"/>
                  </a:lnTo>
                  <a:lnTo>
                    <a:pt x="45" y="1913"/>
                  </a:lnTo>
                  <a:lnTo>
                    <a:pt x="30" y="1907"/>
                  </a:lnTo>
                  <a:lnTo>
                    <a:pt x="18" y="1898"/>
                  </a:lnTo>
                  <a:lnTo>
                    <a:pt x="8" y="1885"/>
                  </a:lnTo>
                  <a:lnTo>
                    <a:pt x="2" y="1870"/>
                  </a:lnTo>
                  <a:lnTo>
                    <a:pt x="0" y="1855"/>
                  </a:lnTo>
                  <a:lnTo>
                    <a:pt x="0" y="498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59"/>
            <p:cNvSpPr>
              <a:spLocks/>
            </p:cNvSpPr>
            <p:nvPr/>
          </p:nvSpPr>
          <p:spPr bwMode="auto">
            <a:xfrm>
              <a:off x="518" y="2848"/>
              <a:ext cx="1109" cy="676"/>
            </a:xfrm>
            <a:custGeom>
              <a:avLst/>
              <a:gdLst>
                <a:gd name="T0" fmla="*/ 3211 w 3327"/>
                <a:gd name="T1" fmla="*/ 0 h 2029"/>
                <a:gd name="T2" fmla="*/ 3261 w 3327"/>
                <a:gd name="T3" fmla="*/ 8 h 2029"/>
                <a:gd name="T4" fmla="*/ 3299 w 3327"/>
                <a:gd name="T5" fmla="*/ 32 h 2029"/>
                <a:gd name="T6" fmla="*/ 3321 w 3327"/>
                <a:gd name="T7" fmla="*/ 72 h 2029"/>
                <a:gd name="T8" fmla="*/ 3327 w 3327"/>
                <a:gd name="T9" fmla="*/ 124 h 2029"/>
                <a:gd name="T10" fmla="*/ 3300 w 3327"/>
                <a:gd name="T11" fmla="*/ 692 h 2029"/>
                <a:gd name="T12" fmla="*/ 3295 w 3327"/>
                <a:gd name="T13" fmla="*/ 730 h 2029"/>
                <a:gd name="T14" fmla="*/ 3278 w 3327"/>
                <a:gd name="T15" fmla="*/ 770 h 2029"/>
                <a:gd name="T16" fmla="*/ 3250 w 3327"/>
                <a:gd name="T17" fmla="*/ 799 h 2029"/>
                <a:gd name="T18" fmla="*/ 3219 w 3327"/>
                <a:gd name="T19" fmla="*/ 816 h 2029"/>
                <a:gd name="T20" fmla="*/ 3187 w 3327"/>
                <a:gd name="T21" fmla="*/ 822 h 2029"/>
                <a:gd name="T22" fmla="*/ 3153 w 3327"/>
                <a:gd name="T23" fmla="*/ 815 h 2029"/>
                <a:gd name="T24" fmla="*/ 3127 w 3327"/>
                <a:gd name="T25" fmla="*/ 799 h 2029"/>
                <a:gd name="T26" fmla="*/ 3107 w 3327"/>
                <a:gd name="T27" fmla="*/ 780 h 2029"/>
                <a:gd name="T28" fmla="*/ 1634 w 3327"/>
                <a:gd name="T29" fmla="*/ 1955 h 2029"/>
                <a:gd name="T30" fmla="*/ 1591 w 3327"/>
                <a:gd name="T31" fmla="*/ 1986 h 2029"/>
                <a:gd name="T32" fmla="*/ 1541 w 3327"/>
                <a:gd name="T33" fmla="*/ 2002 h 2029"/>
                <a:gd name="T34" fmla="*/ 1488 w 3327"/>
                <a:gd name="T35" fmla="*/ 2002 h 2029"/>
                <a:gd name="T36" fmla="*/ 1438 w 3327"/>
                <a:gd name="T37" fmla="*/ 1986 h 2029"/>
                <a:gd name="T38" fmla="*/ 1396 w 3327"/>
                <a:gd name="T39" fmla="*/ 1955 h 2029"/>
                <a:gd name="T40" fmla="*/ 317 w 3327"/>
                <a:gd name="T41" fmla="*/ 1979 h 2029"/>
                <a:gd name="T42" fmla="*/ 275 w 3327"/>
                <a:gd name="T43" fmla="*/ 2011 h 2029"/>
                <a:gd name="T44" fmla="*/ 225 w 3327"/>
                <a:gd name="T45" fmla="*/ 2027 h 2029"/>
                <a:gd name="T46" fmla="*/ 172 w 3327"/>
                <a:gd name="T47" fmla="*/ 2027 h 2029"/>
                <a:gd name="T48" fmla="*/ 122 w 3327"/>
                <a:gd name="T49" fmla="*/ 2011 h 2029"/>
                <a:gd name="T50" fmla="*/ 80 w 3327"/>
                <a:gd name="T51" fmla="*/ 1979 h 2029"/>
                <a:gd name="T52" fmla="*/ 28 w 3327"/>
                <a:gd name="T53" fmla="*/ 1925 h 2029"/>
                <a:gd name="T54" fmla="*/ 4 w 3327"/>
                <a:gd name="T55" fmla="*/ 1872 h 2029"/>
                <a:gd name="T56" fmla="*/ 0 w 3327"/>
                <a:gd name="T57" fmla="*/ 1816 h 2029"/>
                <a:gd name="T58" fmla="*/ 14 w 3327"/>
                <a:gd name="T59" fmla="*/ 1760 h 2029"/>
                <a:gd name="T60" fmla="*/ 48 w 3327"/>
                <a:gd name="T61" fmla="*/ 1710 h 2029"/>
                <a:gd name="T62" fmla="*/ 771 w 3327"/>
                <a:gd name="T63" fmla="*/ 992 h 2029"/>
                <a:gd name="T64" fmla="*/ 817 w 3327"/>
                <a:gd name="T65" fmla="*/ 968 h 2029"/>
                <a:gd name="T66" fmla="*/ 869 w 3327"/>
                <a:gd name="T67" fmla="*/ 960 h 2029"/>
                <a:gd name="T68" fmla="*/ 921 w 3327"/>
                <a:gd name="T69" fmla="*/ 968 h 2029"/>
                <a:gd name="T70" fmla="*/ 968 w 3327"/>
                <a:gd name="T71" fmla="*/ 992 h 2029"/>
                <a:gd name="T72" fmla="*/ 1515 w 3327"/>
                <a:gd name="T73" fmla="*/ 1537 h 2029"/>
                <a:gd name="T74" fmla="*/ 2586 w 3327"/>
                <a:gd name="T75" fmla="*/ 261 h 2029"/>
                <a:gd name="T76" fmla="*/ 2530 w 3327"/>
                <a:gd name="T77" fmla="*/ 204 h 2029"/>
                <a:gd name="T78" fmla="*/ 2515 w 3327"/>
                <a:gd name="T79" fmla="*/ 185 h 2029"/>
                <a:gd name="T80" fmla="*/ 2502 w 3327"/>
                <a:gd name="T81" fmla="*/ 160 h 2029"/>
                <a:gd name="T82" fmla="*/ 2497 w 3327"/>
                <a:gd name="T83" fmla="*/ 127 h 2029"/>
                <a:gd name="T84" fmla="*/ 2507 w 3327"/>
                <a:gd name="T85" fmla="*/ 89 h 2029"/>
                <a:gd name="T86" fmla="*/ 2528 w 3327"/>
                <a:gd name="T87" fmla="*/ 58 h 2029"/>
                <a:gd name="T88" fmla="*/ 2558 w 3327"/>
                <a:gd name="T89" fmla="*/ 37 h 2029"/>
                <a:gd name="T90" fmla="*/ 2589 w 3327"/>
                <a:gd name="T91" fmla="*/ 29 h 2029"/>
                <a:gd name="T92" fmla="*/ 2618 w 3327"/>
                <a:gd name="T93" fmla="*/ 27 h 2029"/>
                <a:gd name="T94" fmla="*/ 3200 w 3327"/>
                <a:gd name="T95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7" h="2029">
                  <a:moveTo>
                    <a:pt x="3200" y="0"/>
                  </a:moveTo>
                  <a:lnTo>
                    <a:pt x="3211" y="0"/>
                  </a:lnTo>
                  <a:lnTo>
                    <a:pt x="3237" y="2"/>
                  </a:lnTo>
                  <a:lnTo>
                    <a:pt x="3261" y="8"/>
                  </a:lnTo>
                  <a:lnTo>
                    <a:pt x="3282" y="18"/>
                  </a:lnTo>
                  <a:lnTo>
                    <a:pt x="3299" y="32"/>
                  </a:lnTo>
                  <a:lnTo>
                    <a:pt x="3312" y="50"/>
                  </a:lnTo>
                  <a:lnTo>
                    <a:pt x="3321" y="72"/>
                  </a:lnTo>
                  <a:lnTo>
                    <a:pt x="3326" y="96"/>
                  </a:lnTo>
                  <a:lnTo>
                    <a:pt x="3327" y="124"/>
                  </a:lnTo>
                  <a:lnTo>
                    <a:pt x="3318" y="313"/>
                  </a:lnTo>
                  <a:lnTo>
                    <a:pt x="3300" y="692"/>
                  </a:lnTo>
                  <a:lnTo>
                    <a:pt x="3299" y="710"/>
                  </a:lnTo>
                  <a:lnTo>
                    <a:pt x="3295" y="730"/>
                  </a:lnTo>
                  <a:lnTo>
                    <a:pt x="3289" y="750"/>
                  </a:lnTo>
                  <a:lnTo>
                    <a:pt x="3278" y="770"/>
                  </a:lnTo>
                  <a:lnTo>
                    <a:pt x="3263" y="788"/>
                  </a:lnTo>
                  <a:lnTo>
                    <a:pt x="3250" y="799"/>
                  </a:lnTo>
                  <a:lnTo>
                    <a:pt x="3235" y="809"/>
                  </a:lnTo>
                  <a:lnTo>
                    <a:pt x="3219" y="816"/>
                  </a:lnTo>
                  <a:lnTo>
                    <a:pt x="3203" y="821"/>
                  </a:lnTo>
                  <a:lnTo>
                    <a:pt x="3187" y="822"/>
                  </a:lnTo>
                  <a:lnTo>
                    <a:pt x="3169" y="820"/>
                  </a:lnTo>
                  <a:lnTo>
                    <a:pt x="3153" y="815"/>
                  </a:lnTo>
                  <a:lnTo>
                    <a:pt x="3140" y="808"/>
                  </a:lnTo>
                  <a:lnTo>
                    <a:pt x="3127" y="799"/>
                  </a:lnTo>
                  <a:lnTo>
                    <a:pt x="3117" y="789"/>
                  </a:lnTo>
                  <a:lnTo>
                    <a:pt x="3107" y="780"/>
                  </a:lnTo>
                  <a:lnTo>
                    <a:pt x="2957" y="631"/>
                  </a:lnTo>
                  <a:lnTo>
                    <a:pt x="1634" y="1955"/>
                  </a:lnTo>
                  <a:lnTo>
                    <a:pt x="1613" y="1972"/>
                  </a:lnTo>
                  <a:lnTo>
                    <a:pt x="1591" y="1986"/>
                  </a:lnTo>
                  <a:lnTo>
                    <a:pt x="1567" y="1996"/>
                  </a:lnTo>
                  <a:lnTo>
                    <a:pt x="1541" y="2002"/>
                  </a:lnTo>
                  <a:lnTo>
                    <a:pt x="1515" y="2005"/>
                  </a:lnTo>
                  <a:lnTo>
                    <a:pt x="1488" y="2002"/>
                  </a:lnTo>
                  <a:lnTo>
                    <a:pt x="1462" y="1996"/>
                  </a:lnTo>
                  <a:lnTo>
                    <a:pt x="1438" y="1986"/>
                  </a:lnTo>
                  <a:lnTo>
                    <a:pt x="1416" y="1972"/>
                  </a:lnTo>
                  <a:lnTo>
                    <a:pt x="1396" y="1955"/>
                  </a:lnTo>
                  <a:lnTo>
                    <a:pt x="869" y="1428"/>
                  </a:lnTo>
                  <a:lnTo>
                    <a:pt x="317" y="1979"/>
                  </a:lnTo>
                  <a:lnTo>
                    <a:pt x="297" y="1996"/>
                  </a:lnTo>
                  <a:lnTo>
                    <a:pt x="275" y="2011"/>
                  </a:lnTo>
                  <a:lnTo>
                    <a:pt x="250" y="2021"/>
                  </a:lnTo>
                  <a:lnTo>
                    <a:pt x="225" y="2027"/>
                  </a:lnTo>
                  <a:lnTo>
                    <a:pt x="199" y="2029"/>
                  </a:lnTo>
                  <a:lnTo>
                    <a:pt x="172" y="2027"/>
                  </a:lnTo>
                  <a:lnTo>
                    <a:pt x="146" y="2021"/>
                  </a:lnTo>
                  <a:lnTo>
                    <a:pt x="122" y="2011"/>
                  </a:lnTo>
                  <a:lnTo>
                    <a:pt x="100" y="1996"/>
                  </a:lnTo>
                  <a:lnTo>
                    <a:pt x="80" y="1979"/>
                  </a:lnTo>
                  <a:lnTo>
                    <a:pt x="48" y="1948"/>
                  </a:lnTo>
                  <a:lnTo>
                    <a:pt x="28" y="1925"/>
                  </a:lnTo>
                  <a:lnTo>
                    <a:pt x="14" y="1899"/>
                  </a:lnTo>
                  <a:lnTo>
                    <a:pt x="4" y="1872"/>
                  </a:lnTo>
                  <a:lnTo>
                    <a:pt x="0" y="1844"/>
                  </a:lnTo>
                  <a:lnTo>
                    <a:pt x="0" y="1816"/>
                  </a:lnTo>
                  <a:lnTo>
                    <a:pt x="4" y="1787"/>
                  </a:lnTo>
                  <a:lnTo>
                    <a:pt x="14" y="1760"/>
                  </a:lnTo>
                  <a:lnTo>
                    <a:pt x="28" y="1734"/>
                  </a:lnTo>
                  <a:lnTo>
                    <a:pt x="48" y="1710"/>
                  </a:lnTo>
                  <a:lnTo>
                    <a:pt x="750" y="1009"/>
                  </a:lnTo>
                  <a:lnTo>
                    <a:pt x="771" y="992"/>
                  </a:lnTo>
                  <a:lnTo>
                    <a:pt x="793" y="978"/>
                  </a:lnTo>
                  <a:lnTo>
                    <a:pt x="817" y="968"/>
                  </a:lnTo>
                  <a:lnTo>
                    <a:pt x="842" y="962"/>
                  </a:lnTo>
                  <a:lnTo>
                    <a:pt x="869" y="960"/>
                  </a:lnTo>
                  <a:lnTo>
                    <a:pt x="895" y="962"/>
                  </a:lnTo>
                  <a:lnTo>
                    <a:pt x="921" y="968"/>
                  </a:lnTo>
                  <a:lnTo>
                    <a:pt x="945" y="978"/>
                  </a:lnTo>
                  <a:lnTo>
                    <a:pt x="968" y="992"/>
                  </a:lnTo>
                  <a:lnTo>
                    <a:pt x="988" y="1009"/>
                  </a:lnTo>
                  <a:lnTo>
                    <a:pt x="1515" y="1537"/>
                  </a:lnTo>
                  <a:lnTo>
                    <a:pt x="2688" y="363"/>
                  </a:lnTo>
                  <a:lnTo>
                    <a:pt x="2586" y="261"/>
                  </a:lnTo>
                  <a:lnTo>
                    <a:pt x="2537" y="211"/>
                  </a:lnTo>
                  <a:lnTo>
                    <a:pt x="2530" y="204"/>
                  </a:lnTo>
                  <a:lnTo>
                    <a:pt x="2523" y="195"/>
                  </a:lnTo>
                  <a:lnTo>
                    <a:pt x="2515" y="185"/>
                  </a:lnTo>
                  <a:lnTo>
                    <a:pt x="2508" y="173"/>
                  </a:lnTo>
                  <a:lnTo>
                    <a:pt x="2502" y="160"/>
                  </a:lnTo>
                  <a:lnTo>
                    <a:pt x="2498" y="144"/>
                  </a:lnTo>
                  <a:lnTo>
                    <a:pt x="2497" y="127"/>
                  </a:lnTo>
                  <a:lnTo>
                    <a:pt x="2500" y="109"/>
                  </a:lnTo>
                  <a:lnTo>
                    <a:pt x="2507" y="89"/>
                  </a:lnTo>
                  <a:lnTo>
                    <a:pt x="2516" y="73"/>
                  </a:lnTo>
                  <a:lnTo>
                    <a:pt x="2528" y="58"/>
                  </a:lnTo>
                  <a:lnTo>
                    <a:pt x="2542" y="45"/>
                  </a:lnTo>
                  <a:lnTo>
                    <a:pt x="2558" y="37"/>
                  </a:lnTo>
                  <a:lnTo>
                    <a:pt x="2573" y="32"/>
                  </a:lnTo>
                  <a:lnTo>
                    <a:pt x="2589" y="29"/>
                  </a:lnTo>
                  <a:lnTo>
                    <a:pt x="2604" y="28"/>
                  </a:lnTo>
                  <a:lnTo>
                    <a:pt x="2618" y="27"/>
                  </a:lnTo>
                  <a:lnTo>
                    <a:pt x="2909" y="13"/>
                  </a:lnTo>
                  <a:lnTo>
                    <a:pt x="3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989"/>
          <p:cNvGrpSpPr>
            <a:grpSpLocks noChangeAspect="1"/>
          </p:cNvGrpSpPr>
          <p:nvPr/>
        </p:nvGrpSpPr>
        <p:grpSpPr bwMode="auto">
          <a:xfrm>
            <a:off x="2550940" y="4125210"/>
            <a:ext cx="555249" cy="396000"/>
            <a:chOff x="639" y="2817"/>
            <a:chExt cx="1440" cy="1027"/>
          </a:xfrm>
          <a:solidFill>
            <a:schemeClr val="accent5">
              <a:lumMod val="75000"/>
            </a:schemeClr>
          </a:solidFill>
        </p:grpSpPr>
        <p:sp>
          <p:nvSpPr>
            <p:cNvPr id="66" name="Freeform 991"/>
            <p:cNvSpPr>
              <a:spLocks/>
            </p:cNvSpPr>
            <p:nvPr/>
          </p:nvSpPr>
          <p:spPr bwMode="auto">
            <a:xfrm>
              <a:off x="1441" y="2824"/>
              <a:ext cx="251" cy="251"/>
            </a:xfrm>
            <a:custGeom>
              <a:avLst/>
              <a:gdLst>
                <a:gd name="T0" fmla="*/ 377 w 754"/>
                <a:gd name="T1" fmla="*/ 0 h 752"/>
                <a:gd name="T2" fmla="*/ 432 w 754"/>
                <a:gd name="T3" fmla="*/ 3 h 752"/>
                <a:gd name="T4" fmla="*/ 486 w 754"/>
                <a:gd name="T5" fmla="*/ 15 h 752"/>
                <a:gd name="T6" fmla="*/ 536 w 754"/>
                <a:gd name="T7" fmla="*/ 35 h 752"/>
                <a:gd name="T8" fmla="*/ 581 w 754"/>
                <a:gd name="T9" fmla="*/ 60 h 752"/>
                <a:gd name="T10" fmla="*/ 623 w 754"/>
                <a:gd name="T11" fmla="*/ 92 h 752"/>
                <a:gd name="T12" fmla="*/ 661 w 754"/>
                <a:gd name="T13" fmla="*/ 129 h 752"/>
                <a:gd name="T14" fmla="*/ 693 w 754"/>
                <a:gd name="T15" fmla="*/ 171 h 752"/>
                <a:gd name="T16" fmla="*/ 719 w 754"/>
                <a:gd name="T17" fmla="*/ 218 h 752"/>
                <a:gd name="T18" fmla="*/ 737 w 754"/>
                <a:gd name="T19" fmla="*/ 268 h 752"/>
                <a:gd name="T20" fmla="*/ 749 w 754"/>
                <a:gd name="T21" fmla="*/ 320 h 752"/>
                <a:gd name="T22" fmla="*/ 754 w 754"/>
                <a:gd name="T23" fmla="*/ 377 h 752"/>
                <a:gd name="T24" fmla="*/ 749 w 754"/>
                <a:gd name="T25" fmla="*/ 432 h 752"/>
                <a:gd name="T26" fmla="*/ 737 w 754"/>
                <a:gd name="T27" fmla="*/ 485 h 752"/>
                <a:gd name="T28" fmla="*/ 719 w 754"/>
                <a:gd name="T29" fmla="*/ 535 h 752"/>
                <a:gd name="T30" fmla="*/ 693 w 754"/>
                <a:gd name="T31" fmla="*/ 581 h 752"/>
                <a:gd name="T32" fmla="*/ 661 w 754"/>
                <a:gd name="T33" fmla="*/ 623 h 752"/>
                <a:gd name="T34" fmla="*/ 623 w 754"/>
                <a:gd name="T35" fmla="*/ 661 h 752"/>
                <a:gd name="T36" fmla="*/ 581 w 754"/>
                <a:gd name="T37" fmla="*/ 692 h 752"/>
                <a:gd name="T38" fmla="*/ 536 w 754"/>
                <a:gd name="T39" fmla="*/ 718 h 752"/>
                <a:gd name="T40" fmla="*/ 486 w 754"/>
                <a:gd name="T41" fmla="*/ 736 h 752"/>
                <a:gd name="T42" fmla="*/ 432 w 754"/>
                <a:gd name="T43" fmla="*/ 748 h 752"/>
                <a:gd name="T44" fmla="*/ 377 w 754"/>
                <a:gd name="T45" fmla="*/ 752 h 752"/>
                <a:gd name="T46" fmla="*/ 321 w 754"/>
                <a:gd name="T47" fmla="*/ 748 h 752"/>
                <a:gd name="T48" fmla="*/ 268 w 754"/>
                <a:gd name="T49" fmla="*/ 736 h 752"/>
                <a:gd name="T50" fmla="*/ 219 w 754"/>
                <a:gd name="T51" fmla="*/ 718 h 752"/>
                <a:gd name="T52" fmla="*/ 172 w 754"/>
                <a:gd name="T53" fmla="*/ 692 h 752"/>
                <a:gd name="T54" fmla="*/ 130 w 754"/>
                <a:gd name="T55" fmla="*/ 661 h 752"/>
                <a:gd name="T56" fmla="*/ 93 w 754"/>
                <a:gd name="T57" fmla="*/ 623 h 752"/>
                <a:gd name="T58" fmla="*/ 62 w 754"/>
                <a:gd name="T59" fmla="*/ 581 h 752"/>
                <a:gd name="T60" fmla="*/ 35 w 754"/>
                <a:gd name="T61" fmla="*/ 535 h 752"/>
                <a:gd name="T62" fmla="*/ 16 w 754"/>
                <a:gd name="T63" fmla="*/ 485 h 752"/>
                <a:gd name="T64" fmla="*/ 4 w 754"/>
                <a:gd name="T65" fmla="*/ 432 h 752"/>
                <a:gd name="T66" fmla="*/ 0 w 754"/>
                <a:gd name="T67" fmla="*/ 377 h 752"/>
                <a:gd name="T68" fmla="*/ 4 w 754"/>
                <a:gd name="T69" fmla="*/ 320 h 752"/>
                <a:gd name="T70" fmla="*/ 16 w 754"/>
                <a:gd name="T71" fmla="*/ 268 h 752"/>
                <a:gd name="T72" fmla="*/ 35 w 754"/>
                <a:gd name="T73" fmla="*/ 218 h 752"/>
                <a:gd name="T74" fmla="*/ 62 w 754"/>
                <a:gd name="T75" fmla="*/ 171 h 752"/>
                <a:gd name="T76" fmla="*/ 93 w 754"/>
                <a:gd name="T77" fmla="*/ 129 h 752"/>
                <a:gd name="T78" fmla="*/ 130 w 754"/>
                <a:gd name="T79" fmla="*/ 92 h 752"/>
                <a:gd name="T80" fmla="*/ 172 w 754"/>
                <a:gd name="T81" fmla="*/ 60 h 752"/>
                <a:gd name="T82" fmla="*/ 219 w 754"/>
                <a:gd name="T83" fmla="*/ 35 h 752"/>
                <a:gd name="T84" fmla="*/ 268 w 754"/>
                <a:gd name="T85" fmla="*/ 15 h 752"/>
                <a:gd name="T86" fmla="*/ 321 w 754"/>
                <a:gd name="T87" fmla="*/ 3 h 752"/>
                <a:gd name="T88" fmla="*/ 377 w 754"/>
                <a:gd name="T8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54" h="752">
                  <a:moveTo>
                    <a:pt x="377" y="0"/>
                  </a:moveTo>
                  <a:lnTo>
                    <a:pt x="432" y="3"/>
                  </a:lnTo>
                  <a:lnTo>
                    <a:pt x="486" y="15"/>
                  </a:lnTo>
                  <a:lnTo>
                    <a:pt x="536" y="35"/>
                  </a:lnTo>
                  <a:lnTo>
                    <a:pt x="581" y="60"/>
                  </a:lnTo>
                  <a:lnTo>
                    <a:pt x="623" y="92"/>
                  </a:lnTo>
                  <a:lnTo>
                    <a:pt x="661" y="129"/>
                  </a:lnTo>
                  <a:lnTo>
                    <a:pt x="693" y="171"/>
                  </a:lnTo>
                  <a:lnTo>
                    <a:pt x="719" y="218"/>
                  </a:lnTo>
                  <a:lnTo>
                    <a:pt x="737" y="268"/>
                  </a:lnTo>
                  <a:lnTo>
                    <a:pt x="749" y="320"/>
                  </a:lnTo>
                  <a:lnTo>
                    <a:pt x="754" y="377"/>
                  </a:lnTo>
                  <a:lnTo>
                    <a:pt x="749" y="432"/>
                  </a:lnTo>
                  <a:lnTo>
                    <a:pt x="737" y="485"/>
                  </a:lnTo>
                  <a:lnTo>
                    <a:pt x="719" y="535"/>
                  </a:lnTo>
                  <a:lnTo>
                    <a:pt x="693" y="581"/>
                  </a:lnTo>
                  <a:lnTo>
                    <a:pt x="661" y="623"/>
                  </a:lnTo>
                  <a:lnTo>
                    <a:pt x="623" y="661"/>
                  </a:lnTo>
                  <a:lnTo>
                    <a:pt x="581" y="692"/>
                  </a:lnTo>
                  <a:lnTo>
                    <a:pt x="536" y="718"/>
                  </a:lnTo>
                  <a:lnTo>
                    <a:pt x="486" y="736"/>
                  </a:lnTo>
                  <a:lnTo>
                    <a:pt x="432" y="748"/>
                  </a:lnTo>
                  <a:lnTo>
                    <a:pt x="377" y="752"/>
                  </a:lnTo>
                  <a:lnTo>
                    <a:pt x="321" y="748"/>
                  </a:lnTo>
                  <a:lnTo>
                    <a:pt x="268" y="736"/>
                  </a:lnTo>
                  <a:lnTo>
                    <a:pt x="219" y="718"/>
                  </a:lnTo>
                  <a:lnTo>
                    <a:pt x="172" y="692"/>
                  </a:lnTo>
                  <a:lnTo>
                    <a:pt x="130" y="661"/>
                  </a:lnTo>
                  <a:lnTo>
                    <a:pt x="93" y="623"/>
                  </a:lnTo>
                  <a:lnTo>
                    <a:pt x="62" y="581"/>
                  </a:lnTo>
                  <a:lnTo>
                    <a:pt x="35" y="535"/>
                  </a:lnTo>
                  <a:lnTo>
                    <a:pt x="16" y="485"/>
                  </a:lnTo>
                  <a:lnTo>
                    <a:pt x="4" y="432"/>
                  </a:lnTo>
                  <a:lnTo>
                    <a:pt x="0" y="377"/>
                  </a:lnTo>
                  <a:lnTo>
                    <a:pt x="4" y="320"/>
                  </a:lnTo>
                  <a:lnTo>
                    <a:pt x="16" y="268"/>
                  </a:lnTo>
                  <a:lnTo>
                    <a:pt x="35" y="218"/>
                  </a:lnTo>
                  <a:lnTo>
                    <a:pt x="62" y="171"/>
                  </a:lnTo>
                  <a:lnTo>
                    <a:pt x="93" y="129"/>
                  </a:lnTo>
                  <a:lnTo>
                    <a:pt x="130" y="92"/>
                  </a:lnTo>
                  <a:lnTo>
                    <a:pt x="172" y="60"/>
                  </a:lnTo>
                  <a:lnTo>
                    <a:pt x="219" y="35"/>
                  </a:lnTo>
                  <a:lnTo>
                    <a:pt x="268" y="15"/>
                  </a:lnTo>
                  <a:lnTo>
                    <a:pt x="321" y="3"/>
                  </a:lnTo>
                  <a:lnTo>
                    <a:pt x="3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92"/>
            <p:cNvSpPr>
              <a:spLocks noEditPoints="1"/>
            </p:cNvSpPr>
            <p:nvPr/>
          </p:nvSpPr>
          <p:spPr bwMode="auto">
            <a:xfrm>
              <a:off x="1305" y="3096"/>
              <a:ext cx="774" cy="748"/>
            </a:xfrm>
            <a:custGeom>
              <a:avLst/>
              <a:gdLst>
                <a:gd name="T0" fmla="*/ 1690 w 2322"/>
                <a:gd name="T1" fmla="*/ 795 h 2243"/>
                <a:gd name="T2" fmla="*/ 1598 w 2322"/>
                <a:gd name="T3" fmla="*/ 864 h 2243"/>
                <a:gd name="T4" fmla="*/ 1597 w 2322"/>
                <a:gd name="T5" fmla="*/ 907 h 2243"/>
                <a:gd name="T6" fmla="*/ 1751 w 2322"/>
                <a:gd name="T7" fmla="*/ 742 h 2243"/>
                <a:gd name="T8" fmla="*/ 1052 w 2322"/>
                <a:gd name="T9" fmla="*/ 0 h 2243"/>
                <a:gd name="T10" fmla="*/ 1140 w 2322"/>
                <a:gd name="T11" fmla="*/ 32 h 2243"/>
                <a:gd name="T12" fmla="*/ 1474 w 2322"/>
                <a:gd name="T13" fmla="*/ 347 h 2243"/>
                <a:gd name="T14" fmla="*/ 1682 w 2322"/>
                <a:gd name="T15" fmla="*/ 617 h 2243"/>
                <a:gd name="T16" fmla="*/ 1797 w 2322"/>
                <a:gd name="T17" fmla="*/ 653 h 2243"/>
                <a:gd name="T18" fmla="*/ 1927 w 2322"/>
                <a:gd name="T19" fmla="*/ 592 h 2243"/>
                <a:gd name="T20" fmla="*/ 2009 w 2322"/>
                <a:gd name="T21" fmla="*/ 592 h 2243"/>
                <a:gd name="T22" fmla="*/ 2318 w 2322"/>
                <a:gd name="T23" fmla="*/ 913 h 2243"/>
                <a:gd name="T24" fmla="*/ 2297 w 2322"/>
                <a:gd name="T25" fmla="*/ 993 h 2243"/>
                <a:gd name="T26" fmla="*/ 1784 w 2322"/>
                <a:gd name="T27" fmla="*/ 1473 h 2243"/>
                <a:gd name="T28" fmla="*/ 1454 w 2322"/>
                <a:gd name="T29" fmla="*/ 1177 h 2243"/>
                <a:gd name="T30" fmla="*/ 1432 w 2322"/>
                <a:gd name="T31" fmla="*/ 1097 h 2243"/>
                <a:gd name="T32" fmla="*/ 1522 w 2322"/>
                <a:gd name="T33" fmla="*/ 972 h 2243"/>
                <a:gd name="T34" fmla="*/ 1466 w 2322"/>
                <a:gd name="T35" fmla="*/ 845 h 2243"/>
                <a:gd name="T36" fmla="*/ 1283 w 2322"/>
                <a:gd name="T37" fmla="*/ 613 h 2243"/>
                <a:gd name="T38" fmla="*/ 1427 w 2322"/>
                <a:gd name="T39" fmla="*/ 1402 h 2243"/>
                <a:gd name="T40" fmla="*/ 1466 w 2322"/>
                <a:gd name="T41" fmla="*/ 1512 h 2243"/>
                <a:gd name="T42" fmla="*/ 1671 w 2322"/>
                <a:gd name="T43" fmla="*/ 2054 h 2243"/>
                <a:gd name="T44" fmla="*/ 1602 w 2322"/>
                <a:gd name="T45" fmla="*/ 2163 h 2243"/>
                <a:gd name="T46" fmla="*/ 1505 w 2322"/>
                <a:gd name="T47" fmla="*/ 2193 h 2243"/>
                <a:gd name="T48" fmla="*/ 1389 w 2322"/>
                <a:gd name="T49" fmla="*/ 2146 h 2243"/>
                <a:gd name="T50" fmla="*/ 1143 w 2322"/>
                <a:gd name="T51" fmla="*/ 1612 h 2243"/>
                <a:gd name="T52" fmla="*/ 1093 w 2322"/>
                <a:gd name="T53" fmla="*/ 1455 h 2243"/>
                <a:gd name="T54" fmla="*/ 906 w 2322"/>
                <a:gd name="T55" fmla="*/ 1434 h 2243"/>
                <a:gd name="T56" fmla="*/ 903 w 2322"/>
                <a:gd name="T57" fmla="*/ 1558 h 2243"/>
                <a:gd name="T58" fmla="*/ 896 w 2322"/>
                <a:gd name="T59" fmla="*/ 2164 h 2243"/>
                <a:gd name="T60" fmla="*/ 793 w 2322"/>
                <a:gd name="T61" fmla="*/ 2239 h 2243"/>
                <a:gd name="T62" fmla="*/ 690 w 2322"/>
                <a:gd name="T63" fmla="*/ 2231 h 2243"/>
                <a:gd name="T64" fmla="*/ 601 w 2322"/>
                <a:gd name="T65" fmla="*/ 2144 h 2243"/>
                <a:gd name="T66" fmla="*/ 567 w 2322"/>
                <a:gd name="T67" fmla="*/ 1534 h 2243"/>
                <a:gd name="T68" fmla="*/ 573 w 2322"/>
                <a:gd name="T69" fmla="*/ 1376 h 2243"/>
                <a:gd name="T70" fmla="*/ 616 w 2322"/>
                <a:gd name="T71" fmla="*/ 864 h 2243"/>
                <a:gd name="T72" fmla="*/ 601 w 2322"/>
                <a:gd name="T73" fmla="*/ 762 h 2243"/>
                <a:gd name="T74" fmla="*/ 580 w 2322"/>
                <a:gd name="T75" fmla="*/ 640 h 2243"/>
                <a:gd name="T76" fmla="*/ 565 w 2322"/>
                <a:gd name="T77" fmla="*/ 564 h 2243"/>
                <a:gd name="T78" fmla="*/ 501 w 2322"/>
                <a:gd name="T79" fmla="*/ 680 h 2243"/>
                <a:gd name="T80" fmla="*/ 412 w 2322"/>
                <a:gd name="T81" fmla="*/ 796 h 2243"/>
                <a:gd name="T82" fmla="*/ 191 w 2322"/>
                <a:gd name="T83" fmla="*/ 989 h 2243"/>
                <a:gd name="T84" fmla="*/ 73 w 2322"/>
                <a:gd name="T85" fmla="*/ 968 h 2243"/>
                <a:gd name="T86" fmla="*/ 4 w 2322"/>
                <a:gd name="T87" fmla="*/ 869 h 2243"/>
                <a:gd name="T88" fmla="*/ 23 w 2322"/>
                <a:gd name="T89" fmla="*/ 749 h 2243"/>
                <a:gd name="T90" fmla="*/ 210 w 2322"/>
                <a:gd name="T91" fmla="*/ 541 h 2243"/>
                <a:gd name="T92" fmla="*/ 445 w 2322"/>
                <a:gd name="T93" fmla="*/ 88 h 2243"/>
                <a:gd name="T94" fmla="*/ 530 w 2322"/>
                <a:gd name="T95" fmla="*/ 11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22" h="2243">
                  <a:moveTo>
                    <a:pt x="1713" y="719"/>
                  </a:moveTo>
                  <a:lnTo>
                    <a:pt x="1711" y="736"/>
                  </a:lnTo>
                  <a:lnTo>
                    <a:pt x="1703" y="766"/>
                  </a:lnTo>
                  <a:lnTo>
                    <a:pt x="1690" y="795"/>
                  </a:lnTo>
                  <a:lnTo>
                    <a:pt x="1671" y="818"/>
                  </a:lnTo>
                  <a:lnTo>
                    <a:pt x="1648" y="841"/>
                  </a:lnTo>
                  <a:lnTo>
                    <a:pt x="1624" y="855"/>
                  </a:lnTo>
                  <a:lnTo>
                    <a:pt x="1598" y="864"/>
                  </a:lnTo>
                  <a:lnTo>
                    <a:pt x="1571" y="869"/>
                  </a:lnTo>
                  <a:lnTo>
                    <a:pt x="1578" y="886"/>
                  </a:lnTo>
                  <a:lnTo>
                    <a:pt x="1592" y="902"/>
                  </a:lnTo>
                  <a:lnTo>
                    <a:pt x="1597" y="907"/>
                  </a:lnTo>
                  <a:lnTo>
                    <a:pt x="1602" y="911"/>
                  </a:lnTo>
                  <a:lnTo>
                    <a:pt x="1760" y="754"/>
                  </a:lnTo>
                  <a:lnTo>
                    <a:pt x="1756" y="748"/>
                  </a:lnTo>
                  <a:lnTo>
                    <a:pt x="1751" y="742"/>
                  </a:lnTo>
                  <a:lnTo>
                    <a:pt x="1733" y="728"/>
                  </a:lnTo>
                  <a:lnTo>
                    <a:pt x="1713" y="719"/>
                  </a:lnTo>
                  <a:close/>
                  <a:moveTo>
                    <a:pt x="587" y="0"/>
                  </a:moveTo>
                  <a:lnTo>
                    <a:pt x="1052" y="0"/>
                  </a:lnTo>
                  <a:lnTo>
                    <a:pt x="1078" y="3"/>
                  </a:lnTo>
                  <a:lnTo>
                    <a:pt x="1101" y="9"/>
                  </a:lnTo>
                  <a:lnTo>
                    <a:pt x="1122" y="20"/>
                  </a:lnTo>
                  <a:lnTo>
                    <a:pt x="1140" y="32"/>
                  </a:lnTo>
                  <a:lnTo>
                    <a:pt x="1153" y="42"/>
                  </a:lnTo>
                  <a:lnTo>
                    <a:pt x="1419" y="290"/>
                  </a:lnTo>
                  <a:lnTo>
                    <a:pt x="1445" y="316"/>
                  </a:lnTo>
                  <a:lnTo>
                    <a:pt x="1474" y="347"/>
                  </a:lnTo>
                  <a:lnTo>
                    <a:pt x="1503" y="379"/>
                  </a:lnTo>
                  <a:lnTo>
                    <a:pt x="1530" y="411"/>
                  </a:lnTo>
                  <a:lnTo>
                    <a:pt x="1552" y="441"/>
                  </a:lnTo>
                  <a:lnTo>
                    <a:pt x="1682" y="617"/>
                  </a:lnTo>
                  <a:lnTo>
                    <a:pt x="1713" y="619"/>
                  </a:lnTo>
                  <a:lnTo>
                    <a:pt x="1742" y="626"/>
                  </a:lnTo>
                  <a:lnTo>
                    <a:pt x="1771" y="638"/>
                  </a:lnTo>
                  <a:lnTo>
                    <a:pt x="1797" y="653"/>
                  </a:lnTo>
                  <a:lnTo>
                    <a:pt x="1819" y="673"/>
                  </a:lnTo>
                  <a:lnTo>
                    <a:pt x="1830" y="684"/>
                  </a:lnTo>
                  <a:lnTo>
                    <a:pt x="1910" y="605"/>
                  </a:lnTo>
                  <a:lnTo>
                    <a:pt x="1927" y="592"/>
                  </a:lnTo>
                  <a:lnTo>
                    <a:pt x="1946" y="583"/>
                  </a:lnTo>
                  <a:lnTo>
                    <a:pt x="1967" y="580"/>
                  </a:lnTo>
                  <a:lnTo>
                    <a:pt x="1989" y="583"/>
                  </a:lnTo>
                  <a:lnTo>
                    <a:pt x="2009" y="592"/>
                  </a:lnTo>
                  <a:lnTo>
                    <a:pt x="2026" y="605"/>
                  </a:lnTo>
                  <a:lnTo>
                    <a:pt x="2297" y="876"/>
                  </a:lnTo>
                  <a:lnTo>
                    <a:pt x="2310" y="893"/>
                  </a:lnTo>
                  <a:lnTo>
                    <a:pt x="2318" y="913"/>
                  </a:lnTo>
                  <a:lnTo>
                    <a:pt x="2322" y="935"/>
                  </a:lnTo>
                  <a:lnTo>
                    <a:pt x="2318" y="956"/>
                  </a:lnTo>
                  <a:lnTo>
                    <a:pt x="2310" y="975"/>
                  </a:lnTo>
                  <a:lnTo>
                    <a:pt x="2297" y="993"/>
                  </a:lnTo>
                  <a:lnTo>
                    <a:pt x="1842" y="1448"/>
                  </a:lnTo>
                  <a:lnTo>
                    <a:pt x="1825" y="1461"/>
                  </a:lnTo>
                  <a:lnTo>
                    <a:pt x="1805" y="1470"/>
                  </a:lnTo>
                  <a:lnTo>
                    <a:pt x="1784" y="1473"/>
                  </a:lnTo>
                  <a:lnTo>
                    <a:pt x="1762" y="1470"/>
                  </a:lnTo>
                  <a:lnTo>
                    <a:pt x="1742" y="1461"/>
                  </a:lnTo>
                  <a:lnTo>
                    <a:pt x="1725" y="1448"/>
                  </a:lnTo>
                  <a:lnTo>
                    <a:pt x="1454" y="1177"/>
                  </a:lnTo>
                  <a:lnTo>
                    <a:pt x="1441" y="1160"/>
                  </a:lnTo>
                  <a:lnTo>
                    <a:pt x="1432" y="1140"/>
                  </a:lnTo>
                  <a:lnTo>
                    <a:pt x="1429" y="1118"/>
                  </a:lnTo>
                  <a:lnTo>
                    <a:pt x="1432" y="1097"/>
                  </a:lnTo>
                  <a:lnTo>
                    <a:pt x="1441" y="1078"/>
                  </a:lnTo>
                  <a:lnTo>
                    <a:pt x="1454" y="1061"/>
                  </a:lnTo>
                  <a:lnTo>
                    <a:pt x="1533" y="981"/>
                  </a:lnTo>
                  <a:lnTo>
                    <a:pt x="1522" y="972"/>
                  </a:lnTo>
                  <a:lnTo>
                    <a:pt x="1499" y="944"/>
                  </a:lnTo>
                  <a:lnTo>
                    <a:pt x="1482" y="913"/>
                  </a:lnTo>
                  <a:lnTo>
                    <a:pt x="1471" y="880"/>
                  </a:lnTo>
                  <a:lnTo>
                    <a:pt x="1466" y="845"/>
                  </a:lnTo>
                  <a:lnTo>
                    <a:pt x="1444" y="828"/>
                  </a:lnTo>
                  <a:lnTo>
                    <a:pt x="1425" y="805"/>
                  </a:lnTo>
                  <a:lnTo>
                    <a:pt x="1296" y="630"/>
                  </a:lnTo>
                  <a:lnTo>
                    <a:pt x="1283" y="613"/>
                  </a:lnTo>
                  <a:lnTo>
                    <a:pt x="1268" y="595"/>
                  </a:lnTo>
                  <a:lnTo>
                    <a:pt x="1251" y="575"/>
                  </a:lnTo>
                  <a:lnTo>
                    <a:pt x="1420" y="1376"/>
                  </a:lnTo>
                  <a:lnTo>
                    <a:pt x="1427" y="1402"/>
                  </a:lnTo>
                  <a:lnTo>
                    <a:pt x="1436" y="1430"/>
                  </a:lnTo>
                  <a:lnTo>
                    <a:pt x="1445" y="1460"/>
                  </a:lnTo>
                  <a:lnTo>
                    <a:pt x="1455" y="1489"/>
                  </a:lnTo>
                  <a:lnTo>
                    <a:pt x="1466" y="1512"/>
                  </a:lnTo>
                  <a:lnTo>
                    <a:pt x="1660" y="1957"/>
                  </a:lnTo>
                  <a:lnTo>
                    <a:pt x="1670" y="1990"/>
                  </a:lnTo>
                  <a:lnTo>
                    <a:pt x="1674" y="2021"/>
                  </a:lnTo>
                  <a:lnTo>
                    <a:pt x="1671" y="2054"/>
                  </a:lnTo>
                  <a:lnTo>
                    <a:pt x="1662" y="2087"/>
                  </a:lnTo>
                  <a:lnTo>
                    <a:pt x="1647" y="2116"/>
                  </a:lnTo>
                  <a:lnTo>
                    <a:pt x="1627" y="2142"/>
                  </a:lnTo>
                  <a:lnTo>
                    <a:pt x="1602" y="2163"/>
                  </a:lnTo>
                  <a:lnTo>
                    <a:pt x="1573" y="2178"/>
                  </a:lnTo>
                  <a:lnTo>
                    <a:pt x="1542" y="2189"/>
                  </a:lnTo>
                  <a:lnTo>
                    <a:pt x="1510" y="2193"/>
                  </a:lnTo>
                  <a:lnTo>
                    <a:pt x="1505" y="2193"/>
                  </a:lnTo>
                  <a:lnTo>
                    <a:pt x="1472" y="2190"/>
                  </a:lnTo>
                  <a:lnTo>
                    <a:pt x="1442" y="2181"/>
                  </a:lnTo>
                  <a:lnTo>
                    <a:pt x="1413" y="2165"/>
                  </a:lnTo>
                  <a:lnTo>
                    <a:pt x="1389" y="2146"/>
                  </a:lnTo>
                  <a:lnTo>
                    <a:pt x="1368" y="2121"/>
                  </a:lnTo>
                  <a:lnTo>
                    <a:pt x="1352" y="2092"/>
                  </a:lnTo>
                  <a:lnTo>
                    <a:pt x="1157" y="1647"/>
                  </a:lnTo>
                  <a:lnTo>
                    <a:pt x="1143" y="1612"/>
                  </a:lnTo>
                  <a:lnTo>
                    <a:pt x="1128" y="1572"/>
                  </a:lnTo>
                  <a:lnTo>
                    <a:pt x="1115" y="1532"/>
                  </a:lnTo>
                  <a:lnTo>
                    <a:pt x="1103" y="1491"/>
                  </a:lnTo>
                  <a:lnTo>
                    <a:pt x="1093" y="1455"/>
                  </a:lnTo>
                  <a:lnTo>
                    <a:pt x="1001" y="1070"/>
                  </a:lnTo>
                  <a:lnTo>
                    <a:pt x="937" y="1070"/>
                  </a:lnTo>
                  <a:lnTo>
                    <a:pt x="908" y="1406"/>
                  </a:lnTo>
                  <a:lnTo>
                    <a:pt x="906" y="1434"/>
                  </a:lnTo>
                  <a:lnTo>
                    <a:pt x="904" y="1465"/>
                  </a:lnTo>
                  <a:lnTo>
                    <a:pt x="903" y="1498"/>
                  </a:lnTo>
                  <a:lnTo>
                    <a:pt x="903" y="1530"/>
                  </a:lnTo>
                  <a:lnTo>
                    <a:pt x="903" y="1558"/>
                  </a:lnTo>
                  <a:lnTo>
                    <a:pt x="921" y="2070"/>
                  </a:lnTo>
                  <a:lnTo>
                    <a:pt x="919" y="2104"/>
                  </a:lnTo>
                  <a:lnTo>
                    <a:pt x="911" y="2135"/>
                  </a:lnTo>
                  <a:lnTo>
                    <a:pt x="896" y="2164"/>
                  </a:lnTo>
                  <a:lnTo>
                    <a:pt x="877" y="2190"/>
                  </a:lnTo>
                  <a:lnTo>
                    <a:pt x="852" y="2211"/>
                  </a:lnTo>
                  <a:lnTo>
                    <a:pt x="824" y="2228"/>
                  </a:lnTo>
                  <a:lnTo>
                    <a:pt x="793" y="2239"/>
                  </a:lnTo>
                  <a:lnTo>
                    <a:pt x="759" y="2243"/>
                  </a:lnTo>
                  <a:lnTo>
                    <a:pt x="754" y="2243"/>
                  </a:lnTo>
                  <a:lnTo>
                    <a:pt x="720" y="2240"/>
                  </a:lnTo>
                  <a:lnTo>
                    <a:pt x="690" y="2231"/>
                  </a:lnTo>
                  <a:lnTo>
                    <a:pt x="661" y="2216"/>
                  </a:lnTo>
                  <a:lnTo>
                    <a:pt x="636" y="2197"/>
                  </a:lnTo>
                  <a:lnTo>
                    <a:pt x="616" y="2172"/>
                  </a:lnTo>
                  <a:lnTo>
                    <a:pt x="601" y="2144"/>
                  </a:lnTo>
                  <a:lnTo>
                    <a:pt x="590" y="2114"/>
                  </a:lnTo>
                  <a:lnTo>
                    <a:pt x="586" y="2082"/>
                  </a:lnTo>
                  <a:lnTo>
                    <a:pt x="568" y="1570"/>
                  </a:lnTo>
                  <a:lnTo>
                    <a:pt x="567" y="1534"/>
                  </a:lnTo>
                  <a:lnTo>
                    <a:pt x="568" y="1494"/>
                  </a:lnTo>
                  <a:lnTo>
                    <a:pt x="568" y="1452"/>
                  </a:lnTo>
                  <a:lnTo>
                    <a:pt x="570" y="1411"/>
                  </a:lnTo>
                  <a:lnTo>
                    <a:pt x="573" y="1376"/>
                  </a:lnTo>
                  <a:lnTo>
                    <a:pt x="618" y="875"/>
                  </a:lnTo>
                  <a:lnTo>
                    <a:pt x="618" y="872"/>
                  </a:lnTo>
                  <a:lnTo>
                    <a:pt x="618" y="868"/>
                  </a:lnTo>
                  <a:lnTo>
                    <a:pt x="616" y="864"/>
                  </a:lnTo>
                  <a:lnTo>
                    <a:pt x="614" y="845"/>
                  </a:lnTo>
                  <a:lnTo>
                    <a:pt x="610" y="820"/>
                  </a:lnTo>
                  <a:lnTo>
                    <a:pt x="606" y="792"/>
                  </a:lnTo>
                  <a:lnTo>
                    <a:pt x="601" y="762"/>
                  </a:lnTo>
                  <a:lnTo>
                    <a:pt x="595" y="731"/>
                  </a:lnTo>
                  <a:lnTo>
                    <a:pt x="589" y="699"/>
                  </a:lnTo>
                  <a:lnTo>
                    <a:pt x="584" y="669"/>
                  </a:lnTo>
                  <a:lnTo>
                    <a:pt x="580" y="640"/>
                  </a:lnTo>
                  <a:lnTo>
                    <a:pt x="574" y="614"/>
                  </a:lnTo>
                  <a:lnTo>
                    <a:pt x="570" y="592"/>
                  </a:lnTo>
                  <a:lnTo>
                    <a:pt x="568" y="575"/>
                  </a:lnTo>
                  <a:lnTo>
                    <a:pt x="565" y="564"/>
                  </a:lnTo>
                  <a:lnTo>
                    <a:pt x="565" y="561"/>
                  </a:lnTo>
                  <a:lnTo>
                    <a:pt x="536" y="618"/>
                  </a:lnTo>
                  <a:lnTo>
                    <a:pt x="521" y="648"/>
                  </a:lnTo>
                  <a:lnTo>
                    <a:pt x="501" y="680"/>
                  </a:lnTo>
                  <a:lnTo>
                    <a:pt x="480" y="711"/>
                  </a:lnTo>
                  <a:lnTo>
                    <a:pt x="457" y="742"/>
                  </a:lnTo>
                  <a:lnTo>
                    <a:pt x="434" y="771"/>
                  </a:lnTo>
                  <a:lnTo>
                    <a:pt x="412" y="796"/>
                  </a:lnTo>
                  <a:lnTo>
                    <a:pt x="275" y="943"/>
                  </a:lnTo>
                  <a:lnTo>
                    <a:pt x="250" y="964"/>
                  </a:lnTo>
                  <a:lnTo>
                    <a:pt x="222" y="979"/>
                  </a:lnTo>
                  <a:lnTo>
                    <a:pt x="191" y="989"/>
                  </a:lnTo>
                  <a:lnTo>
                    <a:pt x="158" y="993"/>
                  </a:lnTo>
                  <a:lnTo>
                    <a:pt x="128" y="990"/>
                  </a:lnTo>
                  <a:lnTo>
                    <a:pt x="99" y="981"/>
                  </a:lnTo>
                  <a:lnTo>
                    <a:pt x="73" y="968"/>
                  </a:lnTo>
                  <a:lnTo>
                    <a:pt x="49" y="949"/>
                  </a:lnTo>
                  <a:lnTo>
                    <a:pt x="28" y="926"/>
                  </a:lnTo>
                  <a:lnTo>
                    <a:pt x="13" y="898"/>
                  </a:lnTo>
                  <a:lnTo>
                    <a:pt x="4" y="869"/>
                  </a:lnTo>
                  <a:lnTo>
                    <a:pt x="0" y="838"/>
                  </a:lnTo>
                  <a:lnTo>
                    <a:pt x="1" y="807"/>
                  </a:lnTo>
                  <a:lnTo>
                    <a:pt x="9" y="777"/>
                  </a:lnTo>
                  <a:lnTo>
                    <a:pt x="23" y="749"/>
                  </a:lnTo>
                  <a:lnTo>
                    <a:pt x="43" y="724"/>
                  </a:lnTo>
                  <a:lnTo>
                    <a:pt x="179" y="579"/>
                  </a:lnTo>
                  <a:lnTo>
                    <a:pt x="193" y="562"/>
                  </a:lnTo>
                  <a:lnTo>
                    <a:pt x="210" y="541"/>
                  </a:lnTo>
                  <a:lnTo>
                    <a:pt x="226" y="517"/>
                  </a:lnTo>
                  <a:lnTo>
                    <a:pt x="241" y="495"/>
                  </a:lnTo>
                  <a:lnTo>
                    <a:pt x="251" y="475"/>
                  </a:lnTo>
                  <a:lnTo>
                    <a:pt x="445" y="88"/>
                  </a:lnTo>
                  <a:lnTo>
                    <a:pt x="460" y="63"/>
                  </a:lnTo>
                  <a:lnTo>
                    <a:pt x="480" y="41"/>
                  </a:lnTo>
                  <a:lnTo>
                    <a:pt x="504" y="24"/>
                  </a:lnTo>
                  <a:lnTo>
                    <a:pt x="530" y="11"/>
                  </a:lnTo>
                  <a:lnTo>
                    <a:pt x="557" y="3"/>
                  </a:lnTo>
                  <a:lnTo>
                    <a:pt x="5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93"/>
            <p:cNvSpPr>
              <a:spLocks noEditPoints="1"/>
            </p:cNvSpPr>
            <p:nvPr/>
          </p:nvSpPr>
          <p:spPr bwMode="auto">
            <a:xfrm>
              <a:off x="639" y="2817"/>
              <a:ext cx="668" cy="838"/>
            </a:xfrm>
            <a:custGeom>
              <a:avLst/>
              <a:gdLst>
                <a:gd name="T0" fmla="*/ 1314 w 2003"/>
                <a:gd name="T1" fmla="*/ 1458 h 2513"/>
                <a:gd name="T2" fmla="*/ 1337 w 2003"/>
                <a:gd name="T3" fmla="*/ 1776 h 2513"/>
                <a:gd name="T4" fmla="*/ 1656 w 2003"/>
                <a:gd name="T5" fmla="*/ 1754 h 2513"/>
                <a:gd name="T6" fmla="*/ 1632 w 2003"/>
                <a:gd name="T7" fmla="*/ 1434 h 2513"/>
                <a:gd name="T8" fmla="*/ 834 w 2003"/>
                <a:gd name="T9" fmla="*/ 1446 h 2513"/>
                <a:gd name="T10" fmla="*/ 842 w 2003"/>
                <a:gd name="T11" fmla="*/ 2172 h 2513"/>
                <a:gd name="T12" fmla="*/ 1169 w 2003"/>
                <a:gd name="T13" fmla="*/ 2165 h 2513"/>
                <a:gd name="T14" fmla="*/ 1161 w 2003"/>
                <a:gd name="T15" fmla="*/ 1438 h 2513"/>
                <a:gd name="T16" fmla="*/ 360 w 2003"/>
                <a:gd name="T17" fmla="*/ 1438 h 2513"/>
                <a:gd name="T18" fmla="*/ 352 w 2003"/>
                <a:gd name="T19" fmla="*/ 1765 h 2513"/>
                <a:gd name="T20" fmla="*/ 679 w 2003"/>
                <a:gd name="T21" fmla="*/ 1773 h 2513"/>
                <a:gd name="T22" fmla="*/ 687 w 2003"/>
                <a:gd name="T23" fmla="*/ 1446 h 2513"/>
                <a:gd name="T24" fmla="*/ 1337 w 2003"/>
                <a:gd name="T25" fmla="*/ 962 h 2513"/>
                <a:gd name="T26" fmla="*/ 1314 w 2003"/>
                <a:gd name="T27" fmla="*/ 1281 h 2513"/>
                <a:gd name="T28" fmla="*/ 1632 w 2003"/>
                <a:gd name="T29" fmla="*/ 1303 h 2513"/>
                <a:gd name="T30" fmla="*/ 1656 w 2003"/>
                <a:gd name="T31" fmla="*/ 985 h 2513"/>
                <a:gd name="T32" fmla="*/ 1337 w 2003"/>
                <a:gd name="T33" fmla="*/ 962 h 2513"/>
                <a:gd name="T34" fmla="*/ 831 w 2003"/>
                <a:gd name="T35" fmla="*/ 985 h 2513"/>
                <a:gd name="T36" fmla="*/ 854 w 2003"/>
                <a:gd name="T37" fmla="*/ 1303 h 2513"/>
                <a:gd name="T38" fmla="*/ 1173 w 2003"/>
                <a:gd name="T39" fmla="*/ 1281 h 2513"/>
                <a:gd name="T40" fmla="*/ 1149 w 2003"/>
                <a:gd name="T41" fmla="*/ 962 h 2513"/>
                <a:gd name="T42" fmla="*/ 352 w 2003"/>
                <a:gd name="T43" fmla="*/ 973 h 2513"/>
                <a:gd name="T44" fmla="*/ 360 w 2003"/>
                <a:gd name="T45" fmla="*/ 1301 h 2513"/>
                <a:gd name="T46" fmla="*/ 687 w 2003"/>
                <a:gd name="T47" fmla="*/ 1293 h 2513"/>
                <a:gd name="T48" fmla="*/ 679 w 2003"/>
                <a:gd name="T49" fmla="*/ 966 h 2513"/>
                <a:gd name="T50" fmla="*/ 1325 w 2003"/>
                <a:gd name="T51" fmla="*/ 488 h 2513"/>
                <a:gd name="T52" fmla="*/ 1317 w 2003"/>
                <a:gd name="T53" fmla="*/ 814 h 2513"/>
                <a:gd name="T54" fmla="*/ 1644 w 2003"/>
                <a:gd name="T55" fmla="*/ 823 h 2513"/>
                <a:gd name="T56" fmla="*/ 1652 w 2003"/>
                <a:gd name="T57" fmla="*/ 496 h 2513"/>
                <a:gd name="T58" fmla="*/ 854 w 2003"/>
                <a:gd name="T59" fmla="*/ 484 h 2513"/>
                <a:gd name="T60" fmla="*/ 831 w 2003"/>
                <a:gd name="T61" fmla="*/ 803 h 2513"/>
                <a:gd name="T62" fmla="*/ 1149 w 2003"/>
                <a:gd name="T63" fmla="*/ 826 h 2513"/>
                <a:gd name="T64" fmla="*/ 1173 w 2003"/>
                <a:gd name="T65" fmla="*/ 506 h 2513"/>
                <a:gd name="T66" fmla="*/ 854 w 2003"/>
                <a:gd name="T67" fmla="*/ 484 h 2513"/>
                <a:gd name="T68" fmla="*/ 350 w 2003"/>
                <a:gd name="T69" fmla="*/ 506 h 2513"/>
                <a:gd name="T70" fmla="*/ 372 w 2003"/>
                <a:gd name="T71" fmla="*/ 826 h 2513"/>
                <a:gd name="T72" fmla="*/ 691 w 2003"/>
                <a:gd name="T73" fmla="*/ 803 h 2513"/>
                <a:gd name="T74" fmla="*/ 668 w 2003"/>
                <a:gd name="T75" fmla="*/ 484 h 2513"/>
                <a:gd name="T76" fmla="*/ 1478 w 2003"/>
                <a:gd name="T77" fmla="*/ 2 h 2513"/>
                <a:gd name="T78" fmla="*/ 1536 w 2003"/>
                <a:gd name="T79" fmla="*/ 60 h 2513"/>
                <a:gd name="T80" fmla="*/ 1780 w 2003"/>
                <a:gd name="T81" fmla="*/ 227 h 2513"/>
                <a:gd name="T82" fmla="*/ 1838 w 2003"/>
                <a:gd name="T83" fmla="*/ 284 h 2513"/>
                <a:gd name="T84" fmla="*/ 1951 w 2003"/>
                <a:gd name="T85" fmla="*/ 2094 h 2513"/>
                <a:gd name="T86" fmla="*/ 2003 w 2003"/>
                <a:gd name="T87" fmla="*/ 2167 h 2513"/>
                <a:gd name="T88" fmla="*/ 1971 w 2003"/>
                <a:gd name="T89" fmla="*/ 2498 h 2513"/>
                <a:gd name="T90" fmla="*/ 54 w 2003"/>
                <a:gd name="T91" fmla="*/ 2509 h 2513"/>
                <a:gd name="T92" fmla="*/ 0 w 2003"/>
                <a:gd name="T93" fmla="*/ 2436 h 2513"/>
                <a:gd name="T94" fmla="*/ 31 w 2003"/>
                <a:gd name="T95" fmla="*/ 2104 h 2513"/>
                <a:gd name="T96" fmla="*/ 162 w 2003"/>
                <a:gd name="T97" fmla="*/ 306 h 2513"/>
                <a:gd name="T98" fmla="*/ 203 w 2003"/>
                <a:gd name="T99" fmla="*/ 235 h 2513"/>
                <a:gd name="T100" fmla="*/ 466 w 2003"/>
                <a:gd name="T101" fmla="*/ 81 h 2513"/>
                <a:gd name="T102" fmla="*/ 507 w 2003"/>
                <a:gd name="T103" fmla="*/ 10 h 2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3" h="2513">
                  <a:moveTo>
                    <a:pt x="1337" y="1434"/>
                  </a:moveTo>
                  <a:lnTo>
                    <a:pt x="1325" y="1438"/>
                  </a:lnTo>
                  <a:lnTo>
                    <a:pt x="1317" y="1446"/>
                  </a:lnTo>
                  <a:lnTo>
                    <a:pt x="1314" y="1458"/>
                  </a:lnTo>
                  <a:lnTo>
                    <a:pt x="1314" y="1754"/>
                  </a:lnTo>
                  <a:lnTo>
                    <a:pt x="1317" y="1765"/>
                  </a:lnTo>
                  <a:lnTo>
                    <a:pt x="1325" y="1773"/>
                  </a:lnTo>
                  <a:lnTo>
                    <a:pt x="1337" y="1776"/>
                  </a:lnTo>
                  <a:lnTo>
                    <a:pt x="1632" y="1776"/>
                  </a:lnTo>
                  <a:lnTo>
                    <a:pt x="1644" y="1773"/>
                  </a:lnTo>
                  <a:lnTo>
                    <a:pt x="1652" y="1765"/>
                  </a:lnTo>
                  <a:lnTo>
                    <a:pt x="1656" y="1754"/>
                  </a:lnTo>
                  <a:lnTo>
                    <a:pt x="1656" y="1458"/>
                  </a:lnTo>
                  <a:lnTo>
                    <a:pt x="1652" y="1446"/>
                  </a:lnTo>
                  <a:lnTo>
                    <a:pt x="1644" y="1438"/>
                  </a:lnTo>
                  <a:lnTo>
                    <a:pt x="1632" y="1434"/>
                  </a:lnTo>
                  <a:lnTo>
                    <a:pt x="1337" y="1434"/>
                  </a:lnTo>
                  <a:close/>
                  <a:moveTo>
                    <a:pt x="854" y="1434"/>
                  </a:moveTo>
                  <a:lnTo>
                    <a:pt x="842" y="1438"/>
                  </a:lnTo>
                  <a:lnTo>
                    <a:pt x="834" y="1446"/>
                  </a:lnTo>
                  <a:lnTo>
                    <a:pt x="831" y="1458"/>
                  </a:lnTo>
                  <a:lnTo>
                    <a:pt x="831" y="2154"/>
                  </a:lnTo>
                  <a:lnTo>
                    <a:pt x="834" y="2165"/>
                  </a:lnTo>
                  <a:lnTo>
                    <a:pt x="842" y="2172"/>
                  </a:lnTo>
                  <a:lnTo>
                    <a:pt x="854" y="2176"/>
                  </a:lnTo>
                  <a:lnTo>
                    <a:pt x="1149" y="2176"/>
                  </a:lnTo>
                  <a:lnTo>
                    <a:pt x="1161" y="2172"/>
                  </a:lnTo>
                  <a:lnTo>
                    <a:pt x="1169" y="2165"/>
                  </a:lnTo>
                  <a:lnTo>
                    <a:pt x="1173" y="2154"/>
                  </a:lnTo>
                  <a:lnTo>
                    <a:pt x="1173" y="1458"/>
                  </a:lnTo>
                  <a:lnTo>
                    <a:pt x="1169" y="1446"/>
                  </a:lnTo>
                  <a:lnTo>
                    <a:pt x="1161" y="1438"/>
                  </a:lnTo>
                  <a:lnTo>
                    <a:pt x="1149" y="1434"/>
                  </a:lnTo>
                  <a:lnTo>
                    <a:pt x="854" y="1434"/>
                  </a:lnTo>
                  <a:close/>
                  <a:moveTo>
                    <a:pt x="372" y="1434"/>
                  </a:moveTo>
                  <a:lnTo>
                    <a:pt x="360" y="1438"/>
                  </a:lnTo>
                  <a:lnTo>
                    <a:pt x="352" y="1446"/>
                  </a:lnTo>
                  <a:lnTo>
                    <a:pt x="350" y="1458"/>
                  </a:lnTo>
                  <a:lnTo>
                    <a:pt x="350" y="1754"/>
                  </a:lnTo>
                  <a:lnTo>
                    <a:pt x="352" y="1765"/>
                  </a:lnTo>
                  <a:lnTo>
                    <a:pt x="360" y="1773"/>
                  </a:lnTo>
                  <a:lnTo>
                    <a:pt x="372" y="1776"/>
                  </a:lnTo>
                  <a:lnTo>
                    <a:pt x="668" y="1776"/>
                  </a:lnTo>
                  <a:lnTo>
                    <a:pt x="679" y="1773"/>
                  </a:lnTo>
                  <a:lnTo>
                    <a:pt x="687" y="1765"/>
                  </a:lnTo>
                  <a:lnTo>
                    <a:pt x="691" y="1754"/>
                  </a:lnTo>
                  <a:lnTo>
                    <a:pt x="691" y="1458"/>
                  </a:lnTo>
                  <a:lnTo>
                    <a:pt x="687" y="1446"/>
                  </a:lnTo>
                  <a:lnTo>
                    <a:pt x="679" y="1438"/>
                  </a:lnTo>
                  <a:lnTo>
                    <a:pt x="668" y="1434"/>
                  </a:lnTo>
                  <a:lnTo>
                    <a:pt x="372" y="1434"/>
                  </a:lnTo>
                  <a:close/>
                  <a:moveTo>
                    <a:pt x="1337" y="962"/>
                  </a:moveTo>
                  <a:lnTo>
                    <a:pt x="1325" y="966"/>
                  </a:lnTo>
                  <a:lnTo>
                    <a:pt x="1317" y="973"/>
                  </a:lnTo>
                  <a:lnTo>
                    <a:pt x="1314" y="985"/>
                  </a:lnTo>
                  <a:lnTo>
                    <a:pt x="1314" y="1281"/>
                  </a:lnTo>
                  <a:lnTo>
                    <a:pt x="1317" y="1293"/>
                  </a:lnTo>
                  <a:lnTo>
                    <a:pt x="1325" y="1301"/>
                  </a:lnTo>
                  <a:lnTo>
                    <a:pt x="1337" y="1303"/>
                  </a:lnTo>
                  <a:lnTo>
                    <a:pt x="1632" y="1303"/>
                  </a:lnTo>
                  <a:lnTo>
                    <a:pt x="1644" y="1301"/>
                  </a:lnTo>
                  <a:lnTo>
                    <a:pt x="1652" y="1293"/>
                  </a:lnTo>
                  <a:lnTo>
                    <a:pt x="1656" y="1281"/>
                  </a:lnTo>
                  <a:lnTo>
                    <a:pt x="1656" y="985"/>
                  </a:lnTo>
                  <a:lnTo>
                    <a:pt x="1652" y="973"/>
                  </a:lnTo>
                  <a:lnTo>
                    <a:pt x="1644" y="966"/>
                  </a:lnTo>
                  <a:lnTo>
                    <a:pt x="1632" y="962"/>
                  </a:lnTo>
                  <a:lnTo>
                    <a:pt x="1337" y="962"/>
                  </a:lnTo>
                  <a:close/>
                  <a:moveTo>
                    <a:pt x="854" y="962"/>
                  </a:moveTo>
                  <a:lnTo>
                    <a:pt x="842" y="966"/>
                  </a:lnTo>
                  <a:lnTo>
                    <a:pt x="834" y="973"/>
                  </a:lnTo>
                  <a:lnTo>
                    <a:pt x="831" y="985"/>
                  </a:lnTo>
                  <a:lnTo>
                    <a:pt x="831" y="1281"/>
                  </a:lnTo>
                  <a:lnTo>
                    <a:pt x="834" y="1293"/>
                  </a:lnTo>
                  <a:lnTo>
                    <a:pt x="842" y="1301"/>
                  </a:lnTo>
                  <a:lnTo>
                    <a:pt x="854" y="1303"/>
                  </a:lnTo>
                  <a:lnTo>
                    <a:pt x="1149" y="1303"/>
                  </a:lnTo>
                  <a:lnTo>
                    <a:pt x="1161" y="1301"/>
                  </a:lnTo>
                  <a:lnTo>
                    <a:pt x="1169" y="1293"/>
                  </a:lnTo>
                  <a:lnTo>
                    <a:pt x="1173" y="1281"/>
                  </a:lnTo>
                  <a:lnTo>
                    <a:pt x="1173" y="985"/>
                  </a:lnTo>
                  <a:lnTo>
                    <a:pt x="1169" y="973"/>
                  </a:lnTo>
                  <a:lnTo>
                    <a:pt x="1161" y="966"/>
                  </a:lnTo>
                  <a:lnTo>
                    <a:pt x="1149" y="962"/>
                  </a:lnTo>
                  <a:lnTo>
                    <a:pt x="854" y="962"/>
                  </a:lnTo>
                  <a:close/>
                  <a:moveTo>
                    <a:pt x="372" y="962"/>
                  </a:moveTo>
                  <a:lnTo>
                    <a:pt x="360" y="966"/>
                  </a:lnTo>
                  <a:lnTo>
                    <a:pt x="352" y="973"/>
                  </a:lnTo>
                  <a:lnTo>
                    <a:pt x="350" y="985"/>
                  </a:lnTo>
                  <a:lnTo>
                    <a:pt x="350" y="1281"/>
                  </a:lnTo>
                  <a:lnTo>
                    <a:pt x="352" y="1293"/>
                  </a:lnTo>
                  <a:lnTo>
                    <a:pt x="360" y="1301"/>
                  </a:lnTo>
                  <a:lnTo>
                    <a:pt x="372" y="1303"/>
                  </a:lnTo>
                  <a:lnTo>
                    <a:pt x="668" y="1303"/>
                  </a:lnTo>
                  <a:lnTo>
                    <a:pt x="679" y="1301"/>
                  </a:lnTo>
                  <a:lnTo>
                    <a:pt x="687" y="1293"/>
                  </a:lnTo>
                  <a:lnTo>
                    <a:pt x="691" y="1281"/>
                  </a:lnTo>
                  <a:lnTo>
                    <a:pt x="691" y="985"/>
                  </a:lnTo>
                  <a:lnTo>
                    <a:pt x="687" y="973"/>
                  </a:lnTo>
                  <a:lnTo>
                    <a:pt x="679" y="966"/>
                  </a:lnTo>
                  <a:lnTo>
                    <a:pt x="668" y="962"/>
                  </a:lnTo>
                  <a:lnTo>
                    <a:pt x="372" y="962"/>
                  </a:lnTo>
                  <a:close/>
                  <a:moveTo>
                    <a:pt x="1337" y="484"/>
                  </a:moveTo>
                  <a:lnTo>
                    <a:pt x="1325" y="488"/>
                  </a:lnTo>
                  <a:lnTo>
                    <a:pt x="1317" y="496"/>
                  </a:lnTo>
                  <a:lnTo>
                    <a:pt x="1314" y="506"/>
                  </a:lnTo>
                  <a:lnTo>
                    <a:pt x="1314" y="803"/>
                  </a:lnTo>
                  <a:lnTo>
                    <a:pt x="1317" y="814"/>
                  </a:lnTo>
                  <a:lnTo>
                    <a:pt x="1325" y="823"/>
                  </a:lnTo>
                  <a:lnTo>
                    <a:pt x="1337" y="826"/>
                  </a:lnTo>
                  <a:lnTo>
                    <a:pt x="1632" y="826"/>
                  </a:lnTo>
                  <a:lnTo>
                    <a:pt x="1644" y="823"/>
                  </a:lnTo>
                  <a:lnTo>
                    <a:pt x="1652" y="814"/>
                  </a:lnTo>
                  <a:lnTo>
                    <a:pt x="1656" y="803"/>
                  </a:lnTo>
                  <a:lnTo>
                    <a:pt x="1656" y="506"/>
                  </a:lnTo>
                  <a:lnTo>
                    <a:pt x="1652" y="496"/>
                  </a:lnTo>
                  <a:lnTo>
                    <a:pt x="1644" y="488"/>
                  </a:lnTo>
                  <a:lnTo>
                    <a:pt x="1632" y="484"/>
                  </a:lnTo>
                  <a:lnTo>
                    <a:pt x="1337" y="484"/>
                  </a:lnTo>
                  <a:close/>
                  <a:moveTo>
                    <a:pt x="854" y="484"/>
                  </a:moveTo>
                  <a:lnTo>
                    <a:pt x="842" y="488"/>
                  </a:lnTo>
                  <a:lnTo>
                    <a:pt x="834" y="496"/>
                  </a:lnTo>
                  <a:lnTo>
                    <a:pt x="831" y="506"/>
                  </a:lnTo>
                  <a:lnTo>
                    <a:pt x="831" y="803"/>
                  </a:lnTo>
                  <a:lnTo>
                    <a:pt x="834" y="814"/>
                  </a:lnTo>
                  <a:lnTo>
                    <a:pt x="842" y="823"/>
                  </a:lnTo>
                  <a:lnTo>
                    <a:pt x="854" y="826"/>
                  </a:lnTo>
                  <a:lnTo>
                    <a:pt x="1149" y="826"/>
                  </a:lnTo>
                  <a:lnTo>
                    <a:pt x="1161" y="823"/>
                  </a:lnTo>
                  <a:lnTo>
                    <a:pt x="1169" y="814"/>
                  </a:lnTo>
                  <a:lnTo>
                    <a:pt x="1173" y="803"/>
                  </a:lnTo>
                  <a:lnTo>
                    <a:pt x="1173" y="506"/>
                  </a:lnTo>
                  <a:lnTo>
                    <a:pt x="1169" y="496"/>
                  </a:lnTo>
                  <a:lnTo>
                    <a:pt x="1161" y="488"/>
                  </a:lnTo>
                  <a:lnTo>
                    <a:pt x="1149" y="484"/>
                  </a:lnTo>
                  <a:lnTo>
                    <a:pt x="854" y="484"/>
                  </a:lnTo>
                  <a:close/>
                  <a:moveTo>
                    <a:pt x="372" y="484"/>
                  </a:moveTo>
                  <a:lnTo>
                    <a:pt x="360" y="488"/>
                  </a:lnTo>
                  <a:lnTo>
                    <a:pt x="352" y="496"/>
                  </a:lnTo>
                  <a:lnTo>
                    <a:pt x="350" y="506"/>
                  </a:lnTo>
                  <a:lnTo>
                    <a:pt x="350" y="803"/>
                  </a:lnTo>
                  <a:lnTo>
                    <a:pt x="352" y="814"/>
                  </a:lnTo>
                  <a:lnTo>
                    <a:pt x="360" y="823"/>
                  </a:lnTo>
                  <a:lnTo>
                    <a:pt x="372" y="826"/>
                  </a:lnTo>
                  <a:lnTo>
                    <a:pt x="668" y="826"/>
                  </a:lnTo>
                  <a:lnTo>
                    <a:pt x="679" y="823"/>
                  </a:lnTo>
                  <a:lnTo>
                    <a:pt x="687" y="814"/>
                  </a:lnTo>
                  <a:lnTo>
                    <a:pt x="691" y="803"/>
                  </a:lnTo>
                  <a:lnTo>
                    <a:pt x="691" y="506"/>
                  </a:lnTo>
                  <a:lnTo>
                    <a:pt x="687" y="496"/>
                  </a:lnTo>
                  <a:lnTo>
                    <a:pt x="679" y="488"/>
                  </a:lnTo>
                  <a:lnTo>
                    <a:pt x="668" y="484"/>
                  </a:lnTo>
                  <a:lnTo>
                    <a:pt x="372" y="484"/>
                  </a:lnTo>
                  <a:close/>
                  <a:moveTo>
                    <a:pt x="547" y="0"/>
                  </a:moveTo>
                  <a:lnTo>
                    <a:pt x="1456" y="0"/>
                  </a:lnTo>
                  <a:lnTo>
                    <a:pt x="1478" y="2"/>
                  </a:lnTo>
                  <a:lnTo>
                    <a:pt x="1498" y="10"/>
                  </a:lnTo>
                  <a:lnTo>
                    <a:pt x="1513" y="23"/>
                  </a:lnTo>
                  <a:lnTo>
                    <a:pt x="1526" y="40"/>
                  </a:lnTo>
                  <a:lnTo>
                    <a:pt x="1536" y="60"/>
                  </a:lnTo>
                  <a:lnTo>
                    <a:pt x="1538" y="81"/>
                  </a:lnTo>
                  <a:lnTo>
                    <a:pt x="1538" y="225"/>
                  </a:lnTo>
                  <a:lnTo>
                    <a:pt x="1759" y="225"/>
                  </a:lnTo>
                  <a:lnTo>
                    <a:pt x="1780" y="227"/>
                  </a:lnTo>
                  <a:lnTo>
                    <a:pt x="1800" y="235"/>
                  </a:lnTo>
                  <a:lnTo>
                    <a:pt x="1817" y="248"/>
                  </a:lnTo>
                  <a:lnTo>
                    <a:pt x="1830" y="265"/>
                  </a:lnTo>
                  <a:lnTo>
                    <a:pt x="1838" y="284"/>
                  </a:lnTo>
                  <a:lnTo>
                    <a:pt x="1841" y="306"/>
                  </a:lnTo>
                  <a:lnTo>
                    <a:pt x="1841" y="2090"/>
                  </a:lnTo>
                  <a:lnTo>
                    <a:pt x="1926" y="2090"/>
                  </a:lnTo>
                  <a:lnTo>
                    <a:pt x="1951" y="2094"/>
                  </a:lnTo>
                  <a:lnTo>
                    <a:pt x="1971" y="2104"/>
                  </a:lnTo>
                  <a:lnTo>
                    <a:pt x="1989" y="2121"/>
                  </a:lnTo>
                  <a:lnTo>
                    <a:pt x="1999" y="2142"/>
                  </a:lnTo>
                  <a:lnTo>
                    <a:pt x="2003" y="2167"/>
                  </a:lnTo>
                  <a:lnTo>
                    <a:pt x="2003" y="2436"/>
                  </a:lnTo>
                  <a:lnTo>
                    <a:pt x="1999" y="2459"/>
                  </a:lnTo>
                  <a:lnTo>
                    <a:pt x="1989" y="2481"/>
                  </a:lnTo>
                  <a:lnTo>
                    <a:pt x="1971" y="2498"/>
                  </a:lnTo>
                  <a:lnTo>
                    <a:pt x="1951" y="2509"/>
                  </a:lnTo>
                  <a:lnTo>
                    <a:pt x="1926" y="2513"/>
                  </a:lnTo>
                  <a:lnTo>
                    <a:pt x="79" y="2513"/>
                  </a:lnTo>
                  <a:lnTo>
                    <a:pt x="54" y="2509"/>
                  </a:lnTo>
                  <a:lnTo>
                    <a:pt x="31" y="2498"/>
                  </a:lnTo>
                  <a:lnTo>
                    <a:pt x="16" y="2481"/>
                  </a:lnTo>
                  <a:lnTo>
                    <a:pt x="4" y="2459"/>
                  </a:lnTo>
                  <a:lnTo>
                    <a:pt x="0" y="2436"/>
                  </a:lnTo>
                  <a:lnTo>
                    <a:pt x="0" y="2167"/>
                  </a:lnTo>
                  <a:lnTo>
                    <a:pt x="4" y="2142"/>
                  </a:lnTo>
                  <a:lnTo>
                    <a:pt x="16" y="2121"/>
                  </a:lnTo>
                  <a:lnTo>
                    <a:pt x="31" y="2104"/>
                  </a:lnTo>
                  <a:lnTo>
                    <a:pt x="54" y="2094"/>
                  </a:lnTo>
                  <a:lnTo>
                    <a:pt x="79" y="2090"/>
                  </a:lnTo>
                  <a:lnTo>
                    <a:pt x="162" y="2090"/>
                  </a:lnTo>
                  <a:lnTo>
                    <a:pt x="162" y="306"/>
                  </a:lnTo>
                  <a:lnTo>
                    <a:pt x="165" y="284"/>
                  </a:lnTo>
                  <a:lnTo>
                    <a:pt x="174" y="265"/>
                  </a:lnTo>
                  <a:lnTo>
                    <a:pt x="186" y="248"/>
                  </a:lnTo>
                  <a:lnTo>
                    <a:pt x="203" y="235"/>
                  </a:lnTo>
                  <a:lnTo>
                    <a:pt x="223" y="227"/>
                  </a:lnTo>
                  <a:lnTo>
                    <a:pt x="243" y="225"/>
                  </a:lnTo>
                  <a:lnTo>
                    <a:pt x="466" y="225"/>
                  </a:lnTo>
                  <a:lnTo>
                    <a:pt x="466" y="81"/>
                  </a:lnTo>
                  <a:lnTo>
                    <a:pt x="469" y="60"/>
                  </a:lnTo>
                  <a:lnTo>
                    <a:pt x="477" y="40"/>
                  </a:lnTo>
                  <a:lnTo>
                    <a:pt x="490" y="23"/>
                  </a:lnTo>
                  <a:lnTo>
                    <a:pt x="507" y="10"/>
                  </a:lnTo>
                  <a:lnTo>
                    <a:pt x="525" y="2"/>
                  </a:lnTo>
                  <a:lnTo>
                    <a:pt x="5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9"/>
          <p:cNvGrpSpPr>
            <a:grpSpLocks noChangeAspect="1"/>
          </p:cNvGrpSpPr>
          <p:nvPr/>
        </p:nvGrpSpPr>
        <p:grpSpPr bwMode="auto">
          <a:xfrm>
            <a:off x="4713967" y="5986743"/>
            <a:ext cx="442486" cy="432000"/>
            <a:chOff x="7129" y="3160"/>
            <a:chExt cx="211" cy="206"/>
          </a:xfrm>
          <a:solidFill>
            <a:schemeClr val="accent6">
              <a:lumMod val="75000"/>
            </a:schemeClr>
          </a:solidFill>
        </p:grpSpPr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7175" y="3160"/>
              <a:ext cx="119" cy="110"/>
            </a:xfrm>
            <a:custGeom>
              <a:avLst/>
              <a:gdLst>
                <a:gd name="T0" fmla="*/ 614 w 1910"/>
                <a:gd name="T1" fmla="*/ 903 h 1768"/>
                <a:gd name="T2" fmla="*/ 624 w 1910"/>
                <a:gd name="T3" fmla="*/ 1112 h 1768"/>
                <a:gd name="T4" fmla="*/ 632 w 1910"/>
                <a:gd name="T5" fmla="*/ 756 h 1768"/>
                <a:gd name="T6" fmla="*/ 1439 w 1910"/>
                <a:gd name="T7" fmla="*/ 956 h 1768"/>
                <a:gd name="T8" fmla="*/ 1636 w 1910"/>
                <a:gd name="T9" fmla="*/ 1158 h 1768"/>
                <a:gd name="T10" fmla="*/ 1665 w 1910"/>
                <a:gd name="T11" fmla="*/ 956 h 1768"/>
                <a:gd name="T12" fmla="*/ 1636 w 1910"/>
                <a:gd name="T13" fmla="*/ 755 h 1768"/>
                <a:gd name="T14" fmla="*/ 1276 w 1910"/>
                <a:gd name="T15" fmla="*/ 1158 h 1768"/>
                <a:gd name="T16" fmla="*/ 1296 w 1910"/>
                <a:gd name="T17" fmla="*/ 956 h 1768"/>
                <a:gd name="T18" fmla="*/ 1276 w 1910"/>
                <a:gd name="T19" fmla="*/ 755 h 1768"/>
                <a:gd name="T20" fmla="*/ 249 w 1910"/>
                <a:gd name="T21" fmla="*/ 853 h 1768"/>
                <a:gd name="T22" fmla="*/ 249 w 1910"/>
                <a:gd name="T23" fmla="*/ 1060 h 1768"/>
                <a:gd name="T24" fmla="*/ 476 w 1910"/>
                <a:gd name="T25" fmla="*/ 1095 h 1768"/>
                <a:gd name="T26" fmla="*/ 476 w 1910"/>
                <a:gd name="T27" fmla="*/ 819 h 1768"/>
                <a:gd name="T28" fmla="*/ 619 w 1910"/>
                <a:gd name="T29" fmla="*/ 328 h 1768"/>
                <a:gd name="T30" fmla="*/ 434 w 1910"/>
                <a:gd name="T31" fmla="*/ 470 h 1768"/>
                <a:gd name="T32" fmla="*/ 519 w 1910"/>
                <a:gd name="T33" fmla="*/ 612 h 1768"/>
                <a:gd name="T34" fmla="*/ 615 w 1910"/>
                <a:gd name="T35" fmla="*/ 391 h 1768"/>
                <a:gd name="T36" fmla="*/ 1265 w 1910"/>
                <a:gd name="T37" fmla="*/ 343 h 1768"/>
                <a:gd name="T38" fmla="*/ 1368 w 1910"/>
                <a:gd name="T39" fmla="*/ 551 h 1768"/>
                <a:gd name="T40" fmla="*/ 1512 w 1910"/>
                <a:gd name="T41" fmla="*/ 514 h 1768"/>
                <a:gd name="T42" fmla="*/ 1340 w 1910"/>
                <a:gd name="T43" fmla="*/ 357 h 1768"/>
                <a:gd name="T44" fmla="*/ 1026 w 1910"/>
                <a:gd name="T45" fmla="*/ 612 h 1768"/>
                <a:gd name="T46" fmla="*/ 1164 w 1910"/>
                <a:gd name="T47" fmla="*/ 455 h 1768"/>
                <a:gd name="T48" fmla="*/ 1052 w 1910"/>
                <a:gd name="T49" fmla="*/ 303 h 1768"/>
                <a:gd name="T50" fmla="*/ 828 w 1910"/>
                <a:gd name="T51" fmla="*/ 333 h 1768"/>
                <a:gd name="T52" fmla="*/ 718 w 1910"/>
                <a:gd name="T53" fmla="*/ 502 h 1768"/>
                <a:gd name="T54" fmla="*/ 882 w 1910"/>
                <a:gd name="T55" fmla="*/ 274 h 1768"/>
                <a:gd name="T56" fmla="*/ 1183 w 1910"/>
                <a:gd name="T57" fmla="*/ 28 h 1768"/>
                <a:gd name="T58" fmla="*/ 1457 w 1910"/>
                <a:gd name="T59" fmla="*/ 144 h 1768"/>
                <a:gd name="T60" fmla="*/ 1679 w 1910"/>
                <a:gd name="T61" fmla="*/ 335 h 1768"/>
                <a:gd name="T62" fmla="*/ 1834 w 1910"/>
                <a:gd name="T63" fmla="*/ 585 h 1768"/>
                <a:gd name="T64" fmla="*/ 1905 w 1910"/>
                <a:gd name="T65" fmla="*/ 879 h 1768"/>
                <a:gd name="T66" fmla="*/ 1882 w 1910"/>
                <a:gd name="T67" fmla="*/ 1184 h 1768"/>
                <a:gd name="T68" fmla="*/ 1769 w 1910"/>
                <a:gd name="T69" fmla="*/ 1455 h 1768"/>
                <a:gd name="T70" fmla="*/ 1583 w 1910"/>
                <a:gd name="T71" fmla="*/ 1676 h 1768"/>
                <a:gd name="T72" fmla="*/ 1449 w 1910"/>
                <a:gd name="T73" fmla="*/ 1691 h 1768"/>
                <a:gd name="T74" fmla="*/ 1384 w 1910"/>
                <a:gd name="T75" fmla="*/ 1582 h 1768"/>
                <a:gd name="T76" fmla="*/ 1437 w 1910"/>
                <a:gd name="T77" fmla="*/ 1480 h 1768"/>
                <a:gd name="T78" fmla="*/ 1576 w 1910"/>
                <a:gd name="T79" fmla="*/ 1302 h 1768"/>
                <a:gd name="T80" fmla="*/ 1323 w 1910"/>
                <a:gd name="T81" fmla="*/ 1467 h 1768"/>
                <a:gd name="T82" fmla="*/ 1226 w 1910"/>
                <a:gd name="T83" fmla="*/ 1454 h 1768"/>
                <a:gd name="T84" fmla="*/ 1203 w 1910"/>
                <a:gd name="T85" fmla="*/ 1388 h 1768"/>
                <a:gd name="T86" fmla="*/ 1026 w 1910"/>
                <a:gd name="T87" fmla="*/ 1377 h 1768"/>
                <a:gd name="T88" fmla="*/ 902 w 1910"/>
                <a:gd name="T89" fmla="*/ 1376 h 1768"/>
                <a:gd name="T90" fmla="*/ 689 w 1910"/>
                <a:gd name="T91" fmla="*/ 1347 h 1768"/>
                <a:gd name="T92" fmla="*/ 649 w 1910"/>
                <a:gd name="T93" fmla="*/ 1483 h 1768"/>
                <a:gd name="T94" fmla="*/ 540 w 1910"/>
                <a:gd name="T95" fmla="*/ 1360 h 1768"/>
                <a:gd name="T96" fmla="*/ 397 w 1910"/>
                <a:gd name="T97" fmla="*/ 1399 h 1768"/>
                <a:gd name="T98" fmla="*/ 569 w 1910"/>
                <a:gd name="T99" fmla="*/ 1556 h 1768"/>
                <a:gd name="T100" fmla="*/ 464 w 1910"/>
                <a:gd name="T101" fmla="*/ 1722 h 1768"/>
                <a:gd name="T102" fmla="*/ 278 w 1910"/>
                <a:gd name="T103" fmla="*/ 1632 h 1768"/>
                <a:gd name="T104" fmla="*/ 106 w 1910"/>
                <a:gd name="T105" fmla="*/ 1395 h 1768"/>
                <a:gd name="T106" fmla="*/ 12 w 1910"/>
                <a:gd name="T107" fmla="*/ 1111 h 1768"/>
                <a:gd name="T108" fmla="*/ 12 w 1910"/>
                <a:gd name="T109" fmla="*/ 802 h 1768"/>
                <a:gd name="T110" fmla="*/ 106 w 1910"/>
                <a:gd name="T111" fmla="*/ 518 h 1768"/>
                <a:gd name="T112" fmla="*/ 279 w 1910"/>
                <a:gd name="T113" fmla="*/ 281 h 1768"/>
                <a:gd name="T114" fmla="*/ 516 w 1910"/>
                <a:gd name="T115" fmla="*/ 108 h 1768"/>
                <a:gd name="T116" fmla="*/ 800 w 1910"/>
                <a:gd name="T117" fmla="*/ 13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10" h="1768">
                  <a:moveTo>
                    <a:pt x="632" y="756"/>
                  </a:moveTo>
                  <a:lnTo>
                    <a:pt x="624" y="803"/>
                  </a:lnTo>
                  <a:lnTo>
                    <a:pt x="617" y="852"/>
                  </a:lnTo>
                  <a:lnTo>
                    <a:pt x="614" y="903"/>
                  </a:lnTo>
                  <a:lnTo>
                    <a:pt x="612" y="958"/>
                  </a:lnTo>
                  <a:lnTo>
                    <a:pt x="614" y="1011"/>
                  </a:lnTo>
                  <a:lnTo>
                    <a:pt x="617" y="1062"/>
                  </a:lnTo>
                  <a:lnTo>
                    <a:pt x="624" y="1112"/>
                  </a:lnTo>
                  <a:lnTo>
                    <a:pt x="632" y="1159"/>
                  </a:lnTo>
                  <a:lnTo>
                    <a:pt x="882" y="1159"/>
                  </a:lnTo>
                  <a:lnTo>
                    <a:pt x="882" y="756"/>
                  </a:lnTo>
                  <a:lnTo>
                    <a:pt x="632" y="756"/>
                  </a:lnTo>
                  <a:close/>
                  <a:moveTo>
                    <a:pt x="1423" y="755"/>
                  </a:moveTo>
                  <a:lnTo>
                    <a:pt x="1431" y="819"/>
                  </a:lnTo>
                  <a:lnTo>
                    <a:pt x="1437" y="886"/>
                  </a:lnTo>
                  <a:lnTo>
                    <a:pt x="1439" y="956"/>
                  </a:lnTo>
                  <a:lnTo>
                    <a:pt x="1437" y="1027"/>
                  </a:lnTo>
                  <a:lnTo>
                    <a:pt x="1431" y="1094"/>
                  </a:lnTo>
                  <a:lnTo>
                    <a:pt x="1423" y="1158"/>
                  </a:lnTo>
                  <a:lnTo>
                    <a:pt x="1636" y="1158"/>
                  </a:lnTo>
                  <a:lnTo>
                    <a:pt x="1649" y="1110"/>
                  </a:lnTo>
                  <a:lnTo>
                    <a:pt x="1658" y="1060"/>
                  </a:lnTo>
                  <a:lnTo>
                    <a:pt x="1663" y="1009"/>
                  </a:lnTo>
                  <a:lnTo>
                    <a:pt x="1665" y="956"/>
                  </a:lnTo>
                  <a:lnTo>
                    <a:pt x="1663" y="904"/>
                  </a:lnTo>
                  <a:lnTo>
                    <a:pt x="1658" y="853"/>
                  </a:lnTo>
                  <a:lnTo>
                    <a:pt x="1649" y="804"/>
                  </a:lnTo>
                  <a:lnTo>
                    <a:pt x="1636" y="755"/>
                  </a:lnTo>
                  <a:lnTo>
                    <a:pt x="1423" y="755"/>
                  </a:lnTo>
                  <a:close/>
                  <a:moveTo>
                    <a:pt x="1026" y="755"/>
                  </a:moveTo>
                  <a:lnTo>
                    <a:pt x="1026" y="1158"/>
                  </a:lnTo>
                  <a:lnTo>
                    <a:pt x="1276" y="1158"/>
                  </a:lnTo>
                  <a:lnTo>
                    <a:pt x="1284" y="1111"/>
                  </a:lnTo>
                  <a:lnTo>
                    <a:pt x="1291" y="1062"/>
                  </a:lnTo>
                  <a:lnTo>
                    <a:pt x="1294" y="1010"/>
                  </a:lnTo>
                  <a:lnTo>
                    <a:pt x="1296" y="956"/>
                  </a:lnTo>
                  <a:lnTo>
                    <a:pt x="1294" y="903"/>
                  </a:lnTo>
                  <a:lnTo>
                    <a:pt x="1291" y="852"/>
                  </a:lnTo>
                  <a:lnTo>
                    <a:pt x="1284" y="802"/>
                  </a:lnTo>
                  <a:lnTo>
                    <a:pt x="1276" y="755"/>
                  </a:lnTo>
                  <a:lnTo>
                    <a:pt x="1026" y="755"/>
                  </a:lnTo>
                  <a:close/>
                  <a:moveTo>
                    <a:pt x="272" y="755"/>
                  </a:moveTo>
                  <a:lnTo>
                    <a:pt x="258" y="804"/>
                  </a:lnTo>
                  <a:lnTo>
                    <a:pt x="249" y="853"/>
                  </a:lnTo>
                  <a:lnTo>
                    <a:pt x="244" y="904"/>
                  </a:lnTo>
                  <a:lnTo>
                    <a:pt x="242" y="956"/>
                  </a:lnTo>
                  <a:lnTo>
                    <a:pt x="244" y="1009"/>
                  </a:lnTo>
                  <a:lnTo>
                    <a:pt x="249" y="1060"/>
                  </a:lnTo>
                  <a:lnTo>
                    <a:pt x="258" y="1110"/>
                  </a:lnTo>
                  <a:lnTo>
                    <a:pt x="272" y="1158"/>
                  </a:lnTo>
                  <a:lnTo>
                    <a:pt x="485" y="1158"/>
                  </a:lnTo>
                  <a:lnTo>
                    <a:pt x="476" y="1095"/>
                  </a:lnTo>
                  <a:lnTo>
                    <a:pt x="470" y="1027"/>
                  </a:lnTo>
                  <a:lnTo>
                    <a:pt x="468" y="956"/>
                  </a:lnTo>
                  <a:lnTo>
                    <a:pt x="470" y="886"/>
                  </a:lnTo>
                  <a:lnTo>
                    <a:pt x="476" y="819"/>
                  </a:lnTo>
                  <a:lnTo>
                    <a:pt x="485" y="755"/>
                  </a:lnTo>
                  <a:lnTo>
                    <a:pt x="272" y="755"/>
                  </a:lnTo>
                  <a:close/>
                  <a:moveTo>
                    <a:pt x="672" y="302"/>
                  </a:moveTo>
                  <a:lnTo>
                    <a:pt x="619" y="328"/>
                  </a:lnTo>
                  <a:lnTo>
                    <a:pt x="568" y="358"/>
                  </a:lnTo>
                  <a:lnTo>
                    <a:pt x="521" y="392"/>
                  </a:lnTo>
                  <a:lnTo>
                    <a:pt x="476" y="429"/>
                  </a:lnTo>
                  <a:lnTo>
                    <a:pt x="434" y="470"/>
                  </a:lnTo>
                  <a:lnTo>
                    <a:pt x="396" y="515"/>
                  </a:lnTo>
                  <a:lnTo>
                    <a:pt x="362" y="562"/>
                  </a:lnTo>
                  <a:lnTo>
                    <a:pt x="331" y="612"/>
                  </a:lnTo>
                  <a:lnTo>
                    <a:pt x="519" y="612"/>
                  </a:lnTo>
                  <a:lnTo>
                    <a:pt x="540" y="551"/>
                  </a:lnTo>
                  <a:lnTo>
                    <a:pt x="563" y="494"/>
                  </a:lnTo>
                  <a:lnTo>
                    <a:pt x="589" y="440"/>
                  </a:lnTo>
                  <a:lnTo>
                    <a:pt x="615" y="391"/>
                  </a:lnTo>
                  <a:lnTo>
                    <a:pt x="643" y="344"/>
                  </a:lnTo>
                  <a:lnTo>
                    <a:pt x="672" y="302"/>
                  </a:lnTo>
                  <a:close/>
                  <a:moveTo>
                    <a:pt x="1236" y="301"/>
                  </a:moveTo>
                  <a:lnTo>
                    <a:pt x="1265" y="343"/>
                  </a:lnTo>
                  <a:lnTo>
                    <a:pt x="1293" y="390"/>
                  </a:lnTo>
                  <a:lnTo>
                    <a:pt x="1319" y="440"/>
                  </a:lnTo>
                  <a:lnTo>
                    <a:pt x="1345" y="493"/>
                  </a:lnTo>
                  <a:lnTo>
                    <a:pt x="1368" y="551"/>
                  </a:lnTo>
                  <a:lnTo>
                    <a:pt x="1389" y="611"/>
                  </a:lnTo>
                  <a:lnTo>
                    <a:pt x="1577" y="611"/>
                  </a:lnTo>
                  <a:lnTo>
                    <a:pt x="1546" y="561"/>
                  </a:lnTo>
                  <a:lnTo>
                    <a:pt x="1512" y="514"/>
                  </a:lnTo>
                  <a:lnTo>
                    <a:pt x="1474" y="470"/>
                  </a:lnTo>
                  <a:lnTo>
                    <a:pt x="1432" y="429"/>
                  </a:lnTo>
                  <a:lnTo>
                    <a:pt x="1387" y="392"/>
                  </a:lnTo>
                  <a:lnTo>
                    <a:pt x="1340" y="357"/>
                  </a:lnTo>
                  <a:lnTo>
                    <a:pt x="1289" y="327"/>
                  </a:lnTo>
                  <a:lnTo>
                    <a:pt x="1236" y="301"/>
                  </a:lnTo>
                  <a:close/>
                  <a:moveTo>
                    <a:pt x="1026" y="275"/>
                  </a:moveTo>
                  <a:lnTo>
                    <a:pt x="1026" y="612"/>
                  </a:lnTo>
                  <a:lnTo>
                    <a:pt x="1237" y="612"/>
                  </a:lnTo>
                  <a:lnTo>
                    <a:pt x="1215" y="556"/>
                  </a:lnTo>
                  <a:lnTo>
                    <a:pt x="1190" y="503"/>
                  </a:lnTo>
                  <a:lnTo>
                    <a:pt x="1164" y="455"/>
                  </a:lnTo>
                  <a:lnTo>
                    <a:pt x="1136" y="411"/>
                  </a:lnTo>
                  <a:lnTo>
                    <a:pt x="1107" y="371"/>
                  </a:lnTo>
                  <a:lnTo>
                    <a:pt x="1080" y="335"/>
                  </a:lnTo>
                  <a:lnTo>
                    <a:pt x="1052" y="303"/>
                  </a:lnTo>
                  <a:lnTo>
                    <a:pt x="1026" y="275"/>
                  </a:lnTo>
                  <a:close/>
                  <a:moveTo>
                    <a:pt x="882" y="274"/>
                  </a:moveTo>
                  <a:lnTo>
                    <a:pt x="856" y="301"/>
                  </a:lnTo>
                  <a:lnTo>
                    <a:pt x="828" y="333"/>
                  </a:lnTo>
                  <a:lnTo>
                    <a:pt x="800" y="370"/>
                  </a:lnTo>
                  <a:lnTo>
                    <a:pt x="772" y="410"/>
                  </a:lnTo>
                  <a:lnTo>
                    <a:pt x="743" y="454"/>
                  </a:lnTo>
                  <a:lnTo>
                    <a:pt x="718" y="502"/>
                  </a:lnTo>
                  <a:lnTo>
                    <a:pt x="692" y="555"/>
                  </a:lnTo>
                  <a:lnTo>
                    <a:pt x="670" y="611"/>
                  </a:lnTo>
                  <a:lnTo>
                    <a:pt x="882" y="611"/>
                  </a:lnTo>
                  <a:lnTo>
                    <a:pt x="882" y="274"/>
                  </a:lnTo>
                  <a:close/>
                  <a:moveTo>
                    <a:pt x="954" y="0"/>
                  </a:moveTo>
                  <a:lnTo>
                    <a:pt x="1033" y="3"/>
                  </a:lnTo>
                  <a:lnTo>
                    <a:pt x="1109" y="13"/>
                  </a:lnTo>
                  <a:lnTo>
                    <a:pt x="1183" y="28"/>
                  </a:lnTo>
                  <a:lnTo>
                    <a:pt x="1256" y="49"/>
                  </a:lnTo>
                  <a:lnTo>
                    <a:pt x="1325" y="76"/>
                  </a:lnTo>
                  <a:lnTo>
                    <a:pt x="1393" y="108"/>
                  </a:lnTo>
                  <a:lnTo>
                    <a:pt x="1457" y="144"/>
                  </a:lnTo>
                  <a:lnTo>
                    <a:pt x="1518" y="186"/>
                  </a:lnTo>
                  <a:lnTo>
                    <a:pt x="1575" y="231"/>
                  </a:lnTo>
                  <a:lnTo>
                    <a:pt x="1629" y="281"/>
                  </a:lnTo>
                  <a:lnTo>
                    <a:pt x="1679" y="335"/>
                  </a:lnTo>
                  <a:lnTo>
                    <a:pt x="1724" y="393"/>
                  </a:lnTo>
                  <a:lnTo>
                    <a:pt x="1766" y="454"/>
                  </a:lnTo>
                  <a:lnTo>
                    <a:pt x="1802" y="518"/>
                  </a:lnTo>
                  <a:lnTo>
                    <a:pt x="1834" y="585"/>
                  </a:lnTo>
                  <a:lnTo>
                    <a:pt x="1860" y="655"/>
                  </a:lnTo>
                  <a:lnTo>
                    <a:pt x="1881" y="728"/>
                  </a:lnTo>
                  <a:lnTo>
                    <a:pt x="1896" y="803"/>
                  </a:lnTo>
                  <a:lnTo>
                    <a:pt x="1905" y="879"/>
                  </a:lnTo>
                  <a:lnTo>
                    <a:pt x="1910" y="958"/>
                  </a:lnTo>
                  <a:lnTo>
                    <a:pt x="1905" y="1034"/>
                  </a:lnTo>
                  <a:lnTo>
                    <a:pt x="1897" y="1110"/>
                  </a:lnTo>
                  <a:lnTo>
                    <a:pt x="1882" y="1184"/>
                  </a:lnTo>
                  <a:lnTo>
                    <a:pt x="1861" y="1255"/>
                  </a:lnTo>
                  <a:lnTo>
                    <a:pt x="1836" y="1325"/>
                  </a:lnTo>
                  <a:lnTo>
                    <a:pt x="1805" y="1391"/>
                  </a:lnTo>
                  <a:lnTo>
                    <a:pt x="1769" y="1455"/>
                  </a:lnTo>
                  <a:lnTo>
                    <a:pt x="1729" y="1515"/>
                  </a:lnTo>
                  <a:lnTo>
                    <a:pt x="1684" y="1573"/>
                  </a:lnTo>
                  <a:lnTo>
                    <a:pt x="1636" y="1626"/>
                  </a:lnTo>
                  <a:lnTo>
                    <a:pt x="1583" y="1676"/>
                  </a:lnTo>
                  <a:lnTo>
                    <a:pt x="1528" y="1721"/>
                  </a:lnTo>
                  <a:lnTo>
                    <a:pt x="1468" y="1763"/>
                  </a:lnTo>
                  <a:lnTo>
                    <a:pt x="1459" y="1725"/>
                  </a:lnTo>
                  <a:lnTo>
                    <a:pt x="1449" y="1691"/>
                  </a:lnTo>
                  <a:lnTo>
                    <a:pt x="1436" y="1658"/>
                  </a:lnTo>
                  <a:lnTo>
                    <a:pt x="1420" y="1628"/>
                  </a:lnTo>
                  <a:lnTo>
                    <a:pt x="1401" y="1601"/>
                  </a:lnTo>
                  <a:lnTo>
                    <a:pt x="1384" y="1582"/>
                  </a:lnTo>
                  <a:lnTo>
                    <a:pt x="1366" y="1564"/>
                  </a:lnTo>
                  <a:lnTo>
                    <a:pt x="1347" y="1550"/>
                  </a:lnTo>
                  <a:lnTo>
                    <a:pt x="1393" y="1516"/>
                  </a:lnTo>
                  <a:lnTo>
                    <a:pt x="1437" y="1480"/>
                  </a:lnTo>
                  <a:lnTo>
                    <a:pt x="1477" y="1440"/>
                  </a:lnTo>
                  <a:lnTo>
                    <a:pt x="1514" y="1397"/>
                  </a:lnTo>
                  <a:lnTo>
                    <a:pt x="1546" y="1351"/>
                  </a:lnTo>
                  <a:lnTo>
                    <a:pt x="1576" y="1302"/>
                  </a:lnTo>
                  <a:lnTo>
                    <a:pt x="1388" y="1302"/>
                  </a:lnTo>
                  <a:lnTo>
                    <a:pt x="1368" y="1360"/>
                  </a:lnTo>
                  <a:lnTo>
                    <a:pt x="1347" y="1415"/>
                  </a:lnTo>
                  <a:lnTo>
                    <a:pt x="1323" y="1467"/>
                  </a:lnTo>
                  <a:lnTo>
                    <a:pt x="1298" y="1514"/>
                  </a:lnTo>
                  <a:lnTo>
                    <a:pt x="1278" y="1495"/>
                  </a:lnTo>
                  <a:lnTo>
                    <a:pt x="1254" y="1474"/>
                  </a:lnTo>
                  <a:lnTo>
                    <a:pt x="1226" y="1454"/>
                  </a:lnTo>
                  <a:lnTo>
                    <a:pt x="1194" y="1433"/>
                  </a:lnTo>
                  <a:lnTo>
                    <a:pt x="1188" y="1430"/>
                  </a:lnTo>
                  <a:lnTo>
                    <a:pt x="1182" y="1427"/>
                  </a:lnTo>
                  <a:lnTo>
                    <a:pt x="1203" y="1388"/>
                  </a:lnTo>
                  <a:lnTo>
                    <a:pt x="1221" y="1347"/>
                  </a:lnTo>
                  <a:lnTo>
                    <a:pt x="1238" y="1303"/>
                  </a:lnTo>
                  <a:lnTo>
                    <a:pt x="1026" y="1303"/>
                  </a:lnTo>
                  <a:lnTo>
                    <a:pt x="1026" y="1377"/>
                  </a:lnTo>
                  <a:lnTo>
                    <a:pt x="995" y="1374"/>
                  </a:lnTo>
                  <a:lnTo>
                    <a:pt x="963" y="1373"/>
                  </a:lnTo>
                  <a:lnTo>
                    <a:pt x="920" y="1375"/>
                  </a:lnTo>
                  <a:lnTo>
                    <a:pt x="902" y="1376"/>
                  </a:lnTo>
                  <a:lnTo>
                    <a:pt x="882" y="1378"/>
                  </a:lnTo>
                  <a:lnTo>
                    <a:pt x="882" y="1302"/>
                  </a:lnTo>
                  <a:lnTo>
                    <a:pt x="671" y="1302"/>
                  </a:lnTo>
                  <a:lnTo>
                    <a:pt x="689" y="1347"/>
                  </a:lnTo>
                  <a:lnTo>
                    <a:pt x="708" y="1390"/>
                  </a:lnTo>
                  <a:lnTo>
                    <a:pt x="729" y="1430"/>
                  </a:lnTo>
                  <a:lnTo>
                    <a:pt x="689" y="1456"/>
                  </a:lnTo>
                  <a:lnTo>
                    <a:pt x="649" y="1483"/>
                  </a:lnTo>
                  <a:lnTo>
                    <a:pt x="611" y="1515"/>
                  </a:lnTo>
                  <a:lnTo>
                    <a:pt x="586" y="1467"/>
                  </a:lnTo>
                  <a:lnTo>
                    <a:pt x="562" y="1416"/>
                  </a:lnTo>
                  <a:lnTo>
                    <a:pt x="540" y="1360"/>
                  </a:lnTo>
                  <a:lnTo>
                    <a:pt x="520" y="1302"/>
                  </a:lnTo>
                  <a:lnTo>
                    <a:pt x="332" y="1302"/>
                  </a:lnTo>
                  <a:lnTo>
                    <a:pt x="363" y="1352"/>
                  </a:lnTo>
                  <a:lnTo>
                    <a:pt x="397" y="1399"/>
                  </a:lnTo>
                  <a:lnTo>
                    <a:pt x="435" y="1443"/>
                  </a:lnTo>
                  <a:lnTo>
                    <a:pt x="477" y="1484"/>
                  </a:lnTo>
                  <a:lnTo>
                    <a:pt x="522" y="1522"/>
                  </a:lnTo>
                  <a:lnTo>
                    <a:pt x="569" y="1556"/>
                  </a:lnTo>
                  <a:lnTo>
                    <a:pt x="537" y="1595"/>
                  </a:lnTo>
                  <a:lnTo>
                    <a:pt x="508" y="1636"/>
                  </a:lnTo>
                  <a:lnTo>
                    <a:pt x="483" y="1678"/>
                  </a:lnTo>
                  <a:lnTo>
                    <a:pt x="464" y="1722"/>
                  </a:lnTo>
                  <a:lnTo>
                    <a:pt x="450" y="1768"/>
                  </a:lnTo>
                  <a:lnTo>
                    <a:pt x="389" y="1727"/>
                  </a:lnTo>
                  <a:lnTo>
                    <a:pt x="332" y="1681"/>
                  </a:lnTo>
                  <a:lnTo>
                    <a:pt x="278" y="1632"/>
                  </a:lnTo>
                  <a:lnTo>
                    <a:pt x="229" y="1578"/>
                  </a:lnTo>
                  <a:lnTo>
                    <a:pt x="183" y="1520"/>
                  </a:lnTo>
                  <a:lnTo>
                    <a:pt x="142" y="1460"/>
                  </a:lnTo>
                  <a:lnTo>
                    <a:pt x="106" y="1395"/>
                  </a:lnTo>
                  <a:lnTo>
                    <a:pt x="74" y="1329"/>
                  </a:lnTo>
                  <a:lnTo>
                    <a:pt x="48" y="1258"/>
                  </a:lnTo>
                  <a:lnTo>
                    <a:pt x="27" y="1186"/>
                  </a:lnTo>
                  <a:lnTo>
                    <a:pt x="12" y="1111"/>
                  </a:lnTo>
                  <a:lnTo>
                    <a:pt x="3" y="1035"/>
                  </a:lnTo>
                  <a:lnTo>
                    <a:pt x="0" y="958"/>
                  </a:lnTo>
                  <a:lnTo>
                    <a:pt x="3" y="879"/>
                  </a:lnTo>
                  <a:lnTo>
                    <a:pt x="12" y="802"/>
                  </a:lnTo>
                  <a:lnTo>
                    <a:pt x="27" y="728"/>
                  </a:lnTo>
                  <a:lnTo>
                    <a:pt x="48" y="655"/>
                  </a:lnTo>
                  <a:lnTo>
                    <a:pt x="74" y="585"/>
                  </a:lnTo>
                  <a:lnTo>
                    <a:pt x="106" y="518"/>
                  </a:lnTo>
                  <a:lnTo>
                    <a:pt x="143" y="453"/>
                  </a:lnTo>
                  <a:lnTo>
                    <a:pt x="184" y="393"/>
                  </a:lnTo>
                  <a:lnTo>
                    <a:pt x="230" y="334"/>
                  </a:lnTo>
                  <a:lnTo>
                    <a:pt x="279" y="281"/>
                  </a:lnTo>
                  <a:lnTo>
                    <a:pt x="333" y="231"/>
                  </a:lnTo>
                  <a:lnTo>
                    <a:pt x="390" y="186"/>
                  </a:lnTo>
                  <a:lnTo>
                    <a:pt x="452" y="144"/>
                  </a:lnTo>
                  <a:lnTo>
                    <a:pt x="516" y="108"/>
                  </a:lnTo>
                  <a:lnTo>
                    <a:pt x="583" y="76"/>
                  </a:lnTo>
                  <a:lnTo>
                    <a:pt x="652" y="49"/>
                  </a:lnTo>
                  <a:lnTo>
                    <a:pt x="725" y="28"/>
                  </a:lnTo>
                  <a:lnTo>
                    <a:pt x="800" y="13"/>
                  </a:lnTo>
                  <a:lnTo>
                    <a:pt x="876" y="3"/>
                  </a:lnTo>
                  <a:lnTo>
                    <a:pt x="9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"/>
            <p:cNvSpPr>
              <a:spLocks/>
            </p:cNvSpPr>
            <p:nvPr/>
          </p:nvSpPr>
          <p:spPr bwMode="auto">
            <a:xfrm>
              <a:off x="7129" y="3321"/>
              <a:ext cx="211" cy="45"/>
            </a:xfrm>
            <a:custGeom>
              <a:avLst/>
              <a:gdLst>
                <a:gd name="T0" fmla="*/ 1647 w 3373"/>
                <a:gd name="T1" fmla="*/ 340 h 717"/>
                <a:gd name="T2" fmla="*/ 1591 w 3373"/>
                <a:gd name="T3" fmla="*/ 236 h 717"/>
                <a:gd name="T4" fmla="*/ 1588 w 3373"/>
                <a:gd name="T5" fmla="*/ 172 h 717"/>
                <a:gd name="T6" fmla="*/ 1617 w 3373"/>
                <a:gd name="T7" fmla="*/ 137 h 717"/>
                <a:gd name="T8" fmla="*/ 1657 w 3373"/>
                <a:gd name="T9" fmla="*/ 122 h 717"/>
                <a:gd name="T10" fmla="*/ 1686 w 3373"/>
                <a:gd name="T11" fmla="*/ 120 h 717"/>
                <a:gd name="T12" fmla="*/ 1709 w 3373"/>
                <a:gd name="T13" fmla="*/ 121 h 717"/>
                <a:gd name="T14" fmla="*/ 1748 w 3373"/>
                <a:gd name="T15" fmla="*/ 132 h 717"/>
                <a:gd name="T16" fmla="*/ 1782 w 3373"/>
                <a:gd name="T17" fmla="*/ 160 h 717"/>
                <a:gd name="T18" fmla="*/ 1789 w 3373"/>
                <a:gd name="T19" fmla="*/ 217 h 717"/>
                <a:gd name="T20" fmla="*/ 1748 w 3373"/>
                <a:gd name="T21" fmla="*/ 310 h 717"/>
                <a:gd name="T22" fmla="*/ 1960 w 3373"/>
                <a:gd name="T23" fmla="*/ 0 h 717"/>
                <a:gd name="T24" fmla="*/ 1996 w 3373"/>
                <a:gd name="T25" fmla="*/ 22 h 717"/>
                <a:gd name="T26" fmla="*/ 2100 w 3373"/>
                <a:gd name="T27" fmla="*/ 77 h 717"/>
                <a:gd name="T28" fmla="*/ 2262 w 3373"/>
                <a:gd name="T29" fmla="*/ 147 h 717"/>
                <a:gd name="T30" fmla="*/ 2379 w 3373"/>
                <a:gd name="T31" fmla="*/ 179 h 717"/>
                <a:gd name="T32" fmla="*/ 2466 w 3373"/>
                <a:gd name="T33" fmla="*/ 134 h 717"/>
                <a:gd name="T34" fmla="*/ 2496 w 3373"/>
                <a:gd name="T35" fmla="*/ 115 h 717"/>
                <a:gd name="T36" fmla="*/ 2672 w 3373"/>
                <a:gd name="T37" fmla="*/ 373 h 717"/>
                <a:gd name="T38" fmla="*/ 2638 w 3373"/>
                <a:gd name="T39" fmla="*/ 288 h 717"/>
                <a:gd name="T40" fmla="*/ 2651 w 3373"/>
                <a:gd name="T41" fmla="*/ 241 h 717"/>
                <a:gd name="T42" fmla="*/ 2686 w 3373"/>
                <a:gd name="T43" fmla="*/ 221 h 717"/>
                <a:gd name="T44" fmla="*/ 2719 w 3373"/>
                <a:gd name="T45" fmla="*/ 216 h 717"/>
                <a:gd name="T46" fmla="*/ 2738 w 3373"/>
                <a:gd name="T47" fmla="*/ 216 h 717"/>
                <a:gd name="T48" fmla="*/ 2773 w 3373"/>
                <a:gd name="T49" fmla="*/ 224 h 717"/>
                <a:gd name="T50" fmla="*/ 2805 w 3373"/>
                <a:gd name="T51" fmla="*/ 251 h 717"/>
                <a:gd name="T52" fmla="*/ 2809 w 3373"/>
                <a:gd name="T53" fmla="*/ 306 h 717"/>
                <a:gd name="T54" fmla="*/ 2760 w 3373"/>
                <a:gd name="T55" fmla="*/ 400 h 717"/>
                <a:gd name="T56" fmla="*/ 2956 w 3373"/>
                <a:gd name="T57" fmla="*/ 116 h 717"/>
                <a:gd name="T58" fmla="*/ 3010 w 3373"/>
                <a:gd name="T59" fmla="*/ 147 h 717"/>
                <a:gd name="T60" fmla="*/ 3127 w 3373"/>
                <a:gd name="T61" fmla="*/ 204 h 717"/>
                <a:gd name="T62" fmla="*/ 3272 w 3373"/>
                <a:gd name="T63" fmla="*/ 270 h 717"/>
                <a:gd name="T64" fmla="*/ 3346 w 3373"/>
                <a:gd name="T65" fmla="*/ 367 h 717"/>
                <a:gd name="T66" fmla="*/ 3370 w 3373"/>
                <a:gd name="T67" fmla="*/ 515 h 717"/>
                <a:gd name="T68" fmla="*/ 3373 w 3373"/>
                <a:gd name="T69" fmla="*/ 717 h 717"/>
                <a:gd name="T70" fmla="*/ 2 w 3373"/>
                <a:gd name="T71" fmla="*/ 560 h 717"/>
                <a:gd name="T72" fmla="*/ 19 w 3373"/>
                <a:gd name="T73" fmla="*/ 400 h 717"/>
                <a:gd name="T74" fmla="*/ 79 w 3373"/>
                <a:gd name="T75" fmla="*/ 291 h 717"/>
                <a:gd name="T76" fmla="*/ 210 w 3373"/>
                <a:gd name="T77" fmla="*/ 222 h 717"/>
                <a:gd name="T78" fmla="*/ 342 w 3373"/>
                <a:gd name="T79" fmla="*/ 160 h 717"/>
                <a:gd name="T80" fmla="*/ 412 w 3373"/>
                <a:gd name="T81" fmla="*/ 120 h 717"/>
                <a:gd name="T82" fmla="*/ 561 w 3373"/>
                <a:gd name="T83" fmla="*/ 556 h 717"/>
                <a:gd name="T84" fmla="*/ 573 w 3373"/>
                <a:gd name="T85" fmla="*/ 325 h 717"/>
                <a:gd name="T86" fmla="*/ 566 w 3373"/>
                <a:gd name="T87" fmla="*/ 262 h 717"/>
                <a:gd name="T88" fmla="*/ 592 w 3373"/>
                <a:gd name="T89" fmla="*/ 229 h 717"/>
                <a:gd name="T90" fmla="*/ 629 w 3373"/>
                <a:gd name="T91" fmla="*/ 217 h 717"/>
                <a:gd name="T92" fmla="*/ 652 w 3373"/>
                <a:gd name="T93" fmla="*/ 216 h 717"/>
                <a:gd name="T94" fmla="*/ 680 w 3373"/>
                <a:gd name="T95" fmla="*/ 219 h 717"/>
                <a:gd name="T96" fmla="*/ 717 w 3373"/>
                <a:gd name="T97" fmla="*/ 234 h 717"/>
                <a:gd name="T98" fmla="*/ 738 w 3373"/>
                <a:gd name="T99" fmla="*/ 274 h 717"/>
                <a:gd name="T100" fmla="*/ 718 w 3373"/>
                <a:gd name="T101" fmla="*/ 348 h 717"/>
                <a:gd name="T102" fmla="*/ 756 w 3373"/>
                <a:gd name="T103" fmla="*/ 504 h 717"/>
                <a:gd name="T104" fmla="*/ 896 w 3373"/>
                <a:gd name="T105" fmla="*/ 125 h 717"/>
                <a:gd name="T106" fmla="*/ 970 w 3373"/>
                <a:gd name="T107" fmla="*/ 166 h 717"/>
                <a:gd name="T108" fmla="*/ 1080 w 3373"/>
                <a:gd name="T109" fmla="*/ 160 h 717"/>
                <a:gd name="T110" fmla="*/ 1240 w 3373"/>
                <a:gd name="T111" fmla="*/ 94 h 717"/>
                <a:gd name="T112" fmla="*/ 1359 w 3373"/>
                <a:gd name="T113" fmla="*/ 33 h 717"/>
                <a:gd name="T114" fmla="*/ 1413 w 3373"/>
                <a:gd name="T115" fmla="*/ 2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73" h="717">
                  <a:moveTo>
                    <a:pt x="1416" y="0"/>
                  </a:moveTo>
                  <a:lnTo>
                    <a:pt x="1561" y="463"/>
                  </a:lnTo>
                  <a:lnTo>
                    <a:pt x="1582" y="525"/>
                  </a:lnTo>
                  <a:lnTo>
                    <a:pt x="1647" y="340"/>
                  </a:lnTo>
                  <a:lnTo>
                    <a:pt x="1627" y="310"/>
                  </a:lnTo>
                  <a:lnTo>
                    <a:pt x="1610" y="282"/>
                  </a:lnTo>
                  <a:lnTo>
                    <a:pt x="1599" y="259"/>
                  </a:lnTo>
                  <a:lnTo>
                    <a:pt x="1591" y="236"/>
                  </a:lnTo>
                  <a:lnTo>
                    <a:pt x="1586" y="217"/>
                  </a:lnTo>
                  <a:lnTo>
                    <a:pt x="1584" y="200"/>
                  </a:lnTo>
                  <a:lnTo>
                    <a:pt x="1585" y="185"/>
                  </a:lnTo>
                  <a:lnTo>
                    <a:pt x="1588" y="172"/>
                  </a:lnTo>
                  <a:lnTo>
                    <a:pt x="1593" y="160"/>
                  </a:lnTo>
                  <a:lnTo>
                    <a:pt x="1600" y="151"/>
                  </a:lnTo>
                  <a:lnTo>
                    <a:pt x="1608" y="143"/>
                  </a:lnTo>
                  <a:lnTo>
                    <a:pt x="1617" y="137"/>
                  </a:lnTo>
                  <a:lnTo>
                    <a:pt x="1627" y="132"/>
                  </a:lnTo>
                  <a:lnTo>
                    <a:pt x="1637" y="128"/>
                  </a:lnTo>
                  <a:lnTo>
                    <a:pt x="1647" y="124"/>
                  </a:lnTo>
                  <a:lnTo>
                    <a:pt x="1657" y="122"/>
                  </a:lnTo>
                  <a:lnTo>
                    <a:pt x="1667" y="121"/>
                  </a:lnTo>
                  <a:lnTo>
                    <a:pt x="1675" y="120"/>
                  </a:lnTo>
                  <a:lnTo>
                    <a:pt x="1681" y="120"/>
                  </a:lnTo>
                  <a:lnTo>
                    <a:pt x="1686" y="120"/>
                  </a:lnTo>
                  <a:lnTo>
                    <a:pt x="1689" y="120"/>
                  </a:lnTo>
                  <a:lnTo>
                    <a:pt x="1694" y="120"/>
                  </a:lnTo>
                  <a:lnTo>
                    <a:pt x="1701" y="120"/>
                  </a:lnTo>
                  <a:lnTo>
                    <a:pt x="1709" y="121"/>
                  </a:lnTo>
                  <a:lnTo>
                    <a:pt x="1719" y="122"/>
                  </a:lnTo>
                  <a:lnTo>
                    <a:pt x="1728" y="124"/>
                  </a:lnTo>
                  <a:lnTo>
                    <a:pt x="1738" y="128"/>
                  </a:lnTo>
                  <a:lnTo>
                    <a:pt x="1748" y="132"/>
                  </a:lnTo>
                  <a:lnTo>
                    <a:pt x="1759" y="137"/>
                  </a:lnTo>
                  <a:lnTo>
                    <a:pt x="1768" y="143"/>
                  </a:lnTo>
                  <a:lnTo>
                    <a:pt x="1776" y="151"/>
                  </a:lnTo>
                  <a:lnTo>
                    <a:pt x="1782" y="160"/>
                  </a:lnTo>
                  <a:lnTo>
                    <a:pt x="1787" y="172"/>
                  </a:lnTo>
                  <a:lnTo>
                    <a:pt x="1791" y="185"/>
                  </a:lnTo>
                  <a:lnTo>
                    <a:pt x="1791" y="200"/>
                  </a:lnTo>
                  <a:lnTo>
                    <a:pt x="1789" y="217"/>
                  </a:lnTo>
                  <a:lnTo>
                    <a:pt x="1785" y="236"/>
                  </a:lnTo>
                  <a:lnTo>
                    <a:pt x="1777" y="259"/>
                  </a:lnTo>
                  <a:lnTo>
                    <a:pt x="1765" y="282"/>
                  </a:lnTo>
                  <a:lnTo>
                    <a:pt x="1748" y="310"/>
                  </a:lnTo>
                  <a:lnTo>
                    <a:pt x="1729" y="340"/>
                  </a:lnTo>
                  <a:lnTo>
                    <a:pt x="1793" y="525"/>
                  </a:lnTo>
                  <a:lnTo>
                    <a:pt x="1814" y="463"/>
                  </a:lnTo>
                  <a:lnTo>
                    <a:pt x="1960" y="0"/>
                  </a:lnTo>
                  <a:lnTo>
                    <a:pt x="1962" y="2"/>
                  </a:lnTo>
                  <a:lnTo>
                    <a:pt x="1969" y="7"/>
                  </a:lnTo>
                  <a:lnTo>
                    <a:pt x="1981" y="14"/>
                  </a:lnTo>
                  <a:lnTo>
                    <a:pt x="1996" y="22"/>
                  </a:lnTo>
                  <a:lnTo>
                    <a:pt x="2016" y="33"/>
                  </a:lnTo>
                  <a:lnTo>
                    <a:pt x="2040" y="47"/>
                  </a:lnTo>
                  <a:lnTo>
                    <a:pt x="2069" y="61"/>
                  </a:lnTo>
                  <a:lnTo>
                    <a:pt x="2100" y="77"/>
                  </a:lnTo>
                  <a:lnTo>
                    <a:pt x="2135" y="94"/>
                  </a:lnTo>
                  <a:lnTo>
                    <a:pt x="2174" y="111"/>
                  </a:lnTo>
                  <a:lnTo>
                    <a:pt x="2217" y="129"/>
                  </a:lnTo>
                  <a:lnTo>
                    <a:pt x="2262" y="147"/>
                  </a:lnTo>
                  <a:lnTo>
                    <a:pt x="2295" y="161"/>
                  </a:lnTo>
                  <a:lnTo>
                    <a:pt x="2323" y="177"/>
                  </a:lnTo>
                  <a:lnTo>
                    <a:pt x="2349" y="193"/>
                  </a:lnTo>
                  <a:lnTo>
                    <a:pt x="2379" y="179"/>
                  </a:lnTo>
                  <a:lnTo>
                    <a:pt x="2405" y="165"/>
                  </a:lnTo>
                  <a:lnTo>
                    <a:pt x="2429" y="154"/>
                  </a:lnTo>
                  <a:lnTo>
                    <a:pt x="2449" y="143"/>
                  </a:lnTo>
                  <a:lnTo>
                    <a:pt x="2466" y="134"/>
                  </a:lnTo>
                  <a:lnTo>
                    <a:pt x="2479" y="125"/>
                  </a:lnTo>
                  <a:lnTo>
                    <a:pt x="2489" y="120"/>
                  </a:lnTo>
                  <a:lnTo>
                    <a:pt x="2494" y="116"/>
                  </a:lnTo>
                  <a:lnTo>
                    <a:pt x="2496" y="115"/>
                  </a:lnTo>
                  <a:lnTo>
                    <a:pt x="2619" y="504"/>
                  </a:lnTo>
                  <a:lnTo>
                    <a:pt x="2635" y="556"/>
                  </a:lnTo>
                  <a:lnTo>
                    <a:pt x="2691" y="400"/>
                  </a:lnTo>
                  <a:lnTo>
                    <a:pt x="2672" y="373"/>
                  </a:lnTo>
                  <a:lnTo>
                    <a:pt x="2658" y="348"/>
                  </a:lnTo>
                  <a:lnTo>
                    <a:pt x="2648" y="325"/>
                  </a:lnTo>
                  <a:lnTo>
                    <a:pt x="2641" y="306"/>
                  </a:lnTo>
                  <a:lnTo>
                    <a:pt x="2638" y="288"/>
                  </a:lnTo>
                  <a:lnTo>
                    <a:pt x="2637" y="274"/>
                  </a:lnTo>
                  <a:lnTo>
                    <a:pt x="2640" y="262"/>
                  </a:lnTo>
                  <a:lnTo>
                    <a:pt x="2645" y="251"/>
                  </a:lnTo>
                  <a:lnTo>
                    <a:pt x="2651" y="241"/>
                  </a:lnTo>
                  <a:lnTo>
                    <a:pt x="2659" y="234"/>
                  </a:lnTo>
                  <a:lnTo>
                    <a:pt x="2667" y="229"/>
                  </a:lnTo>
                  <a:lnTo>
                    <a:pt x="2676" y="224"/>
                  </a:lnTo>
                  <a:lnTo>
                    <a:pt x="2686" y="221"/>
                  </a:lnTo>
                  <a:lnTo>
                    <a:pt x="2696" y="219"/>
                  </a:lnTo>
                  <a:lnTo>
                    <a:pt x="2704" y="217"/>
                  </a:lnTo>
                  <a:lnTo>
                    <a:pt x="2712" y="216"/>
                  </a:lnTo>
                  <a:lnTo>
                    <a:pt x="2719" y="216"/>
                  </a:lnTo>
                  <a:lnTo>
                    <a:pt x="2723" y="216"/>
                  </a:lnTo>
                  <a:lnTo>
                    <a:pt x="2726" y="216"/>
                  </a:lnTo>
                  <a:lnTo>
                    <a:pt x="2731" y="216"/>
                  </a:lnTo>
                  <a:lnTo>
                    <a:pt x="2738" y="216"/>
                  </a:lnTo>
                  <a:lnTo>
                    <a:pt x="2746" y="217"/>
                  </a:lnTo>
                  <a:lnTo>
                    <a:pt x="2755" y="219"/>
                  </a:lnTo>
                  <a:lnTo>
                    <a:pt x="2764" y="221"/>
                  </a:lnTo>
                  <a:lnTo>
                    <a:pt x="2773" y="224"/>
                  </a:lnTo>
                  <a:lnTo>
                    <a:pt x="2783" y="229"/>
                  </a:lnTo>
                  <a:lnTo>
                    <a:pt x="2792" y="234"/>
                  </a:lnTo>
                  <a:lnTo>
                    <a:pt x="2799" y="241"/>
                  </a:lnTo>
                  <a:lnTo>
                    <a:pt x="2805" y="251"/>
                  </a:lnTo>
                  <a:lnTo>
                    <a:pt x="2810" y="262"/>
                  </a:lnTo>
                  <a:lnTo>
                    <a:pt x="2812" y="274"/>
                  </a:lnTo>
                  <a:lnTo>
                    <a:pt x="2812" y="288"/>
                  </a:lnTo>
                  <a:lnTo>
                    <a:pt x="2809" y="306"/>
                  </a:lnTo>
                  <a:lnTo>
                    <a:pt x="2803" y="325"/>
                  </a:lnTo>
                  <a:lnTo>
                    <a:pt x="2793" y="348"/>
                  </a:lnTo>
                  <a:lnTo>
                    <a:pt x="2779" y="373"/>
                  </a:lnTo>
                  <a:lnTo>
                    <a:pt x="2760" y="400"/>
                  </a:lnTo>
                  <a:lnTo>
                    <a:pt x="2814" y="556"/>
                  </a:lnTo>
                  <a:lnTo>
                    <a:pt x="2831" y="504"/>
                  </a:lnTo>
                  <a:lnTo>
                    <a:pt x="2953" y="115"/>
                  </a:lnTo>
                  <a:lnTo>
                    <a:pt x="2956" y="116"/>
                  </a:lnTo>
                  <a:lnTo>
                    <a:pt x="2963" y="120"/>
                  </a:lnTo>
                  <a:lnTo>
                    <a:pt x="2974" y="128"/>
                  </a:lnTo>
                  <a:lnTo>
                    <a:pt x="2989" y="137"/>
                  </a:lnTo>
                  <a:lnTo>
                    <a:pt x="3010" y="147"/>
                  </a:lnTo>
                  <a:lnTo>
                    <a:pt x="3033" y="160"/>
                  </a:lnTo>
                  <a:lnTo>
                    <a:pt x="3061" y="174"/>
                  </a:lnTo>
                  <a:lnTo>
                    <a:pt x="3093" y="189"/>
                  </a:lnTo>
                  <a:lnTo>
                    <a:pt x="3127" y="204"/>
                  </a:lnTo>
                  <a:lnTo>
                    <a:pt x="3166" y="221"/>
                  </a:lnTo>
                  <a:lnTo>
                    <a:pt x="3207" y="238"/>
                  </a:lnTo>
                  <a:lnTo>
                    <a:pt x="3242" y="253"/>
                  </a:lnTo>
                  <a:lnTo>
                    <a:pt x="3272" y="270"/>
                  </a:lnTo>
                  <a:lnTo>
                    <a:pt x="3296" y="291"/>
                  </a:lnTo>
                  <a:lnTo>
                    <a:pt x="3317" y="313"/>
                  </a:lnTo>
                  <a:lnTo>
                    <a:pt x="3333" y="339"/>
                  </a:lnTo>
                  <a:lnTo>
                    <a:pt x="3346" y="367"/>
                  </a:lnTo>
                  <a:lnTo>
                    <a:pt x="3356" y="400"/>
                  </a:lnTo>
                  <a:lnTo>
                    <a:pt x="3363" y="435"/>
                  </a:lnTo>
                  <a:lnTo>
                    <a:pt x="3367" y="473"/>
                  </a:lnTo>
                  <a:lnTo>
                    <a:pt x="3370" y="515"/>
                  </a:lnTo>
                  <a:lnTo>
                    <a:pt x="3372" y="560"/>
                  </a:lnTo>
                  <a:lnTo>
                    <a:pt x="3372" y="608"/>
                  </a:lnTo>
                  <a:lnTo>
                    <a:pt x="3373" y="661"/>
                  </a:lnTo>
                  <a:lnTo>
                    <a:pt x="3373" y="717"/>
                  </a:lnTo>
                  <a:lnTo>
                    <a:pt x="0" y="717"/>
                  </a:lnTo>
                  <a:lnTo>
                    <a:pt x="1" y="661"/>
                  </a:lnTo>
                  <a:lnTo>
                    <a:pt x="1" y="608"/>
                  </a:lnTo>
                  <a:lnTo>
                    <a:pt x="2" y="560"/>
                  </a:lnTo>
                  <a:lnTo>
                    <a:pt x="4" y="515"/>
                  </a:lnTo>
                  <a:lnTo>
                    <a:pt x="7" y="473"/>
                  </a:lnTo>
                  <a:lnTo>
                    <a:pt x="12" y="435"/>
                  </a:lnTo>
                  <a:lnTo>
                    <a:pt x="19" y="400"/>
                  </a:lnTo>
                  <a:lnTo>
                    <a:pt x="30" y="367"/>
                  </a:lnTo>
                  <a:lnTo>
                    <a:pt x="42" y="339"/>
                  </a:lnTo>
                  <a:lnTo>
                    <a:pt x="58" y="313"/>
                  </a:lnTo>
                  <a:lnTo>
                    <a:pt x="79" y="291"/>
                  </a:lnTo>
                  <a:lnTo>
                    <a:pt x="103" y="270"/>
                  </a:lnTo>
                  <a:lnTo>
                    <a:pt x="133" y="253"/>
                  </a:lnTo>
                  <a:lnTo>
                    <a:pt x="168" y="238"/>
                  </a:lnTo>
                  <a:lnTo>
                    <a:pt x="210" y="222"/>
                  </a:lnTo>
                  <a:lnTo>
                    <a:pt x="248" y="205"/>
                  </a:lnTo>
                  <a:lnTo>
                    <a:pt x="282" y="189"/>
                  </a:lnTo>
                  <a:lnTo>
                    <a:pt x="314" y="175"/>
                  </a:lnTo>
                  <a:lnTo>
                    <a:pt x="342" y="160"/>
                  </a:lnTo>
                  <a:lnTo>
                    <a:pt x="365" y="148"/>
                  </a:lnTo>
                  <a:lnTo>
                    <a:pt x="386" y="137"/>
                  </a:lnTo>
                  <a:lnTo>
                    <a:pt x="401" y="128"/>
                  </a:lnTo>
                  <a:lnTo>
                    <a:pt x="412" y="120"/>
                  </a:lnTo>
                  <a:lnTo>
                    <a:pt x="419" y="116"/>
                  </a:lnTo>
                  <a:lnTo>
                    <a:pt x="421" y="115"/>
                  </a:lnTo>
                  <a:lnTo>
                    <a:pt x="544" y="504"/>
                  </a:lnTo>
                  <a:lnTo>
                    <a:pt x="561" y="556"/>
                  </a:lnTo>
                  <a:lnTo>
                    <a:pt x="616" y="400"/>
                  </a:lnTo>
                  <a:lnTo>
                    <a:pt x="597" y="373"/>
                  </a:lnTo>
                  <a:lnTo>
                    <a:pt x="583" y="348"/>
                  </a:lnTo>
                  <a:lnTo>
                    <a:pt x="573" y="325"/>
                  </a:lnTo>
                  <a:lnTo>
                    <a:pt x="567" y="306"/>
                  </a:lnTo>
                  <a:lnTo>
                    <a:pt x="564" y="288"/>
                  </a:lnTo>
                  <a:lnTo>
                    <a:pt x="563" y="274"/>
                  </a:lnTo>
                  <a:lnTo>
                    <a:pt x="566" y="262"/>
                  </a:lnTo>
                  <a:lnTo>
                    <a:pt x="570" y="251"/>
                  </a:lnTo>
                  <a:lnTo>
                    <a:pt x="576" y="241"/>
                  </a:lnTo>
                  <a:lnTo>
                    <a:pt x="584" y="234"/>
                  </a:lnTo>
                  <a:lnTo>
                    <a:pt x="592" y="229"/>
                  </a:lnTo>
                  <a:lnTo>
                    <a:pt x="602" y="224"/>
                  </a:lnTo>
                  <a:lnTo>
                    <a:pt x="612" y="221"/>
                  </a:lnTo>
                  <a:lnTo>
                    <a:pt x="621" y="219"/>
                  </a:lnTo>
                  <a:lnTo>
                    <a:pt x="629" y="217"/>
                  </a:lnTo>
                  <a:lnTo>
                    <a:pt x="637" y="216"/>
                  </a:lnTo>
                  <a:lnTo>
                    <a:pt x="643" y="216"/>
                  </a:lnTo>
                  <a:lnTo>
                    <a:pt x="649" y="216"/>
                  </a:lnTo>
                  <a:lnTo>
                    <a:pt x="652" y="216"/>
                  </a:lnTo>
                  <a:lnTo>
                    <a:pt x="657" y="216"/>
                  </a:lnTo>
                  <a:lnTo>
                    <a:pt x="663" y="216"/>
                  </a:lnTo>
                  <a:lnTo>
                    <a:pt x="671" y="217"/>
                  </a:lnTo>
                  <a:lnTo>
                    <a:pt x="680" y="219"/>
                  </a:lnTo>
                  <a:lnTo>
                    <a:pt x="690" y="221"/>
                  </a:lnTo>
                  <a:lnTo>
                    <a:pt x="699" y="224"/>
                  </a:lnTo>
                  <a:lnTo>
                    <a:pt x="708" y="229"/>
                  </a:lnTo>
                  <a:lnTo>
                    <a:pt x="717" y="234"/>
                  </a:lnTo>
                  <a:lnTo>
                    <a:pt x="724" y="241"/>
                  </a:lnTo>
                  <a:lnTo>
                    <a:pt x="730" y="251"/>
                  </a:lnTo>
                  <a:lnTo>
                    <a:pt x="736" y="262"/>
                  </a:lnTo>
                  <a:lnTo>
                    <a:pt x="738" y="274"/>
                  </a:lnTo>
                  <a:lnTo>
                    <a:pt x="738" y="288"/>
                  </a:lnTo>
                  <a:lnTo>
                    <a:pt x="735" y="306"/>
                  </a:lnTo>
                  <a:lnTo>
                    <a:pt x="727" y="325"/>
                  </a:lnTo>
                  <a:lnTo>
                    <a:pt x="718" y="348"/>
                  </a:lnTo>
                  <a:lnTo>
                    <a:pt x="704" y="373"/>
                  </a:lnTo>
                  <a:lnTo>
                    <a:pt x="684" y="400"/>
                  </a:lnTo>
                  <a:lnTo>
                    <a:pt x="740" y="556"/>
                  </a:lnTo>
                  <a:lnTo>
                    <a:pt x="756" y="504"/>
                  </a:lnTo>
                  <a:lnTo>
                    <a:pt x="879" y="115"/>
                  </a:lnTo>
                  <a:lnTo>
                    <a:pt x="881" y="116"/>
                  </a:lnTo>
                  <a:lnTo>
                    <a:pt x="887" y="120"/>
                  </a:lnTo>
                  <a:lnTo>
                    <a:pt x="896" y="125"/>
                  </a:lnTo>
                  <a:lnTo>
                    <a:pt x="909" y="134"/>
                  </a:lnTo>
                  <a:lnTo>
                    <a:pt x="926" y="143"/>
                  </a:lnTo>
                  <a:lnTo>
                    <a:pt x="946" y="154"/>
                  </a:lnTo>
                  <a:lnTo>
                    <a:pt x="970" y="166"/>
                  </a:lnTo>
                  <a:lnTo>
                    <a:pt x="996" y="180"/>
                  </a:lnTo>
                  <a:lnTo>
                    <a:pt x="1026" y="193"/>
                  </a:lnTo>
                  <a:lnTo>
                    <a:pt x="1052" y="176"/>
                  </a:lnTo>
                  <a:lnTo>
                    <a:pt x="1080" y="160"/>
                  </a:lnTo>
                  <a:lnTo>
                    <a:pt x="1113" y="147"/>
                  </a:lnTo>
                  <a:lnTo>
                    <a:pt x="1158" y="129"/>
                  </a:lnTo>
                  <a:lnTo>
                    <a:pt x="1201" y="111"/>
                  </a:lnTo>
                  <a:lnTo>
                    <a:pt x="1240" y="94"/>
                  </a:lnTo>
                  <a:lnTo>
                    <a:pt x="1276" y="77"/>
                  </a:lnTo>
                  <a:lnTo>
                    <a:pt x="1307" y="61"/>
                  </a:lnTo>
                  <a:lnTo>
                    <a:pt x="1335" y="47"/>
                  </a:lnTo>
                  <a:lnTo>
                    <a:pt x="1359" y="33"/>
                  </a:lnTo>
                  <a:lnTo>
                    <a:pt x="1379" y="22"/>
                  </a:lnTo>
                  <a:lnTo>
                    <a:pt x="1394" y="14"/>
                  </a:lnTo>
                  <a:lnTo>
                    <a:pt x="1407" y="7"/>
                  </a:lnTo>
                  <a:lnTo>
                    <a:pt x="1413" y="2"/>
                  </a:lnTo>
                  <a:lnTo>
                    <a:pt x="14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3"/>
            <p:cNvSpPr>
              <a:spLocks/>
            </p:cNvSpPr>
            <p:nvPr/>
          </p:nvSpPr>
          <p:spPr bwMode="auto">
            <a:xfrm>
              <a:off x="7278" y="3272"/>
              <a:ext cx="43" cy="57"/>
            </a:xfrm>
            <a:custGeom>
              <a:avLst/>
              <a:gdLst>
                <a:gd name="T0" fmla="*/ 387 w 684"/>
                <a:gd name="T1" fmla="*/ 3 h 913"/>
                <a:gd name="T2" fmla="*/ 442 w 684"/>
                <a:gd name="T3" fmla="*/ 15 h 913"/>
                <a:gd name="T4" fmla="*/ 487 w 684"/>
                <a:gd name="T5" fmla="*/ 36 h 913"/>
                <a:gd name="T6" fmla="*/ 528 w 684"/>
                <a:gd name="T7" fmla="*/ 66 h 913"/>
                <a:gd name="T8" fmla="*/ 553 w 684"/>
                <a:gd name="T9" fmla="*/ 92 h 913"/>
                <a:gd name="T10" fmla="*/ 565 w 684"/>
                <a:gd name="T11" fmla="*/ 109 h 913"/>
                <a:gd name="T12" fmla="*/ 567 w 684"/>
                <a:gd name="T13" fmla="*/ 112 h 913"/>
                <a:gd name="T14" fmla="*/ 576 w 684"/>
                <a:gd name="T15" fmla="*/ 113 h 913"/>
                <a:gd name="T16" fmla="*/ 591 w 684"/>
                <a:gd name="T17" fmla="*/ 119 h 913"/>
                <a:gd name="T18" fmla="*/ 608 w 684"/>
                <a:gd name="T19" fmla="*/ 130 h 913"/>
                <a:gd name="T20" fmla="*/ 628 w 684"/>
                <a:gd name="T21" fmla="*/ 150 h 913"/>
                <a:gd name="T22" fmla="*/ 645 w 684"/>
                <a:gd name="T23" fmla="*/ 180 h 913"/>
                <a:gd name="T24" fmla="*/ 657 w 684"/>
                <a:gd name="T25" fmla="*/ 222 h 913"/>
                <a:gd name="T26" fmla="*/ 665 w 684"/>
                <a:gd name="T27" fmla="*/ 277 h 913"/>
                <a:gd name="T28" fmla="*/ 661 w 684"/>
                <a:gd name="T29" fmla="*/ 350 h 913"/>
                <a:gd name="T30" fmla="*/ 650 w 684"/>
                <a:gd name="T31" fmla="*/ 413 h 913"/>
                <a:gd name="T32" fmla="*/ 650 w 684"/>
                <a:gd name="T33" fmla="*/ 435 h 913"/>
                <a:gd name="T34" fmla="*/ 665 w 684"/>
                <a:gd name="T35" fmla="*/ 439 h 913"/>
                <a:gd name="T36" fmla="*/ 676 w 684"/>
                <a:gd name="T37" fmla="*/ 450 h 913"/>
                <a:gd name="T38" fmla="*/ 683 w 684"/>
                <a:gd name="T39" fmla="*/ 471 h 913"/>
                <a:gd name="T40" fmla="*/ 682 w 684"/>
                <a:gd name="T41" fmla="*/ 505 h 913"/>
                <a:gd name="T42" fmla="*/ 672 w 684"/>
                <a:gd name="T43" fmla="*/ 554 h 913"/>
                <a:gd name="T44" fmla="*/ 653 w 684"/>
                <a:gd name="T45" fmla="*/ 606 h 913"/>
                <a:gd name="T46" fmla="*/ 637 w 684"/>
                <a:gd name="T47" fmla="*/ 637 h 913"/>
                <a:gd name="T48" fmla="*/ 622 w 684"/>
                <a:gd name="T49" fmla="*/ 651 h 913"/>
                <a:gd name="T50" fmla="*/ 609 w 684"/>
                <a:gd name="T51" fmla="*/ 681 h 913"/>
                <a:gd name="T52" fmla="*/ 587 w 684"/>
                <a:gd name="T53" fmla="*/ 738 h 913"/>
                <a:gd name="T54" fmla="*/ 552 w 684"/>
                <a:gd name="T55" fmla="*/ 796 h 913"/>
                <a:gd name="T56" fmla="*/ 505 w 684"/>
                <a:gd name="T57" fmla="*/ 846 h 913"/>
                <a:gd name="T58" fmla="*/ 448 w 684"/>
                <a:gd name="T59" fmla="*/ 886 h 913"/>
                <a:gd name="T60" fmla="*/ 378 w 684"/>
                <a:gd name="T61" fmla="*/ 909 h 913"/>
                <a:gd name="T62" fmla="*/ 305 w 684"/>
                <a:gd name="T63" fmla="*/ 909 h 913"/>
                <a:gd name="T64" fmla="*/ 235 w 684"/>
                <a:gd name="T65" fmla="*/ 886 h 913"/>
                <a:gd name="T66" fmla="*/ 177 w 684"/>
                <a:gd name="T67" fmla="*/ 847 h 913"/>
                <a:gd name="T68" fmla="*/ 131 w 684"/>
                <a:gd name="T69" fmla="*/ 796 h 913"/>
                <a:gd name="T70" fmla="*/ 96 w 684"/>
                <a:gd name="T71" fmla="*/ 739 h 913"/>
                <a:gd name="T72" fmla="*/ 74 w 684"/>
                <a:gd name="T73" fmla="*/ 681 h 913"/>
                <a:gd name="T74" fmla="*/ 62 w 684"/>
                <a:gd name="T75" fmla="*/ 651 h 913"/>
                <a:gd name="T76" fmla="*/ 47 w 684"/>
                <a:gd name="T77" fmla="*/ 638 h 913"/>
                <a:gd name="T78" fmla="*/ 29 w 684"/>
                <a:gd name="T79" fmla="*/ 607 h 913"/>
                <a:gd name="T80" fmla="*/ 12 w 684"/>
                <a:gd name="T81" fmla="*/ 554 h 913"/>
                <a:gd name="T82" fmla="*/ 1 w 684"/>
                <a:gd name="T83" fmla="*/ 505 h 913"/>
                <a:gd name="T84" fmla="*/ 1 w 684"/>
                <a:gd name="T85" fmla="*/ 471 h 913"/>
                <a:gd name="T86" fmla="*/ 7 w 684"/>
                <a:gd name="T87" fmla="*/ 450 h 913"/>
                <a:gd name="T88" fmla="*/ 18 w 684"/>
                <a:gd name="T89" fmla="*/ 439 h 913"/>
                <a:gd name="T90" fmla="*/ 32 w 684"/>
                <a:gd name="T91" fmla="*/ 435 h 913"/>
                <a:gd name="T92" fmla="*/ 33 w 684"/>
                <a:gd name="T93" fmla="*/ 414 h 913"/>
                <a:gd name="T94" fmla="*/ 22 w 684"/>
                <a:gd name="T95" fmla="*/ 357 h 913"/>
                <a:gd name="T96" fmla="*/ 21 w 684"/>
                <a:gd name="T97" fmla="*/ 287 h 913"/>
                <a:gd name="T98" fmla="*/ 37 w 684"/>
                <a:gd name="T99" fmla="*/ 221 h 913"/>
                <a:gd name="T100" fmla="*/ 68 w 684"/>
                <a:gd name="T101" fmla="*/ 161 h 913"/>
                <a:gd name="T102" fmla="*/ 108 w 684"/>
                <a:gd name="T103" fmla="*/ 113 h 913"/>
                <a:gd name="T104" fmla="*/ 156 w 684"/>
                <a:gd name="T105" fmla="*/ 70 h 913"/>
                <a:gd name="T106" fmla="*/ 205 w 684"/>
                <a:gd name="T107" fmla="*/ 36 h 913"/>
                <a:gd name="T108" fmla="*/ 255 w 684"/>
                <a:gd name="T109" fmla="*/ 13 h 913"/>
                <a:gd name="T110" fmla="*/ 321 w 684"/>
                <a:gd name="T111" fmla="*/ 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4" h="913">
                  <a:moveTo>
                    <a:pt x="356" y="0"/>
                  </a:moveTo>
                  <a:lnTo>
                    <a:pt x="387" y="3"/>
                  </a:lnTo>
                  <a:lnTo>
                    <a:pt x="416" y="8"/>
                  </a:lnTo>
                  <a:lnTo>
                    <a:pt x="442" y="15"/>
                  </a:lnTo>
                  <a:lnTo>
                    <a:pt x="465" y="26"/>
                  </a:lnTo>
                  <a:lnTo>
                    <a:pt x="487" y="36"/>
                  </a:lnTo>
                  <a:lnTo>
                    <a:pt x="509" y="50"/>
                  </a:lnTo>
                  <a:lnTo>
                    <a:pt x="528" y="66"/>
                  </a:lnTo>
                  <a:lnTo>
                    <a:pt x="542" y="80"/>
                  </a:lnTo>
                  <a:lnTo>
                    <a:pt x="553" y="92"/>
                  </a:lnTo>
                  <a:lnTo>
                    <a:pt x="560" y="103"/>
                  </a:lnTo>
                  <a:lnTo>
                    <a:pt x="565" y="109"/>
                  </a:lnTo>
                  <a:lnTo>
                    <a:pt x="566" y="111"/>
                  </a:lnTo>
                  <a:lnTo>
                    <a:pt x="567" y="112"/>
                  </a:lnTo>
                  <a:lnTo>
                    <a:pt x="570" y="112"/>
                  </a:lnTo>
                  <a:lnTo>
                    <a:pt x="576" y="113"/>
                  </a:lnTo>
                  <a:lnTo>
                    <a:pt x="583" y="116"/>
                  </a:lnTo>
                  <a:lnTo>
                    <a:pt x="591" y="119"/>
                  </a:lnTo>
                  <a:lnTo>
                    <a:pt x="599" y="124"/>
                  </a:lnTo>
                  <a:lnTo>
                    <a:pt x="608" y="130"/>
                  </a:lnTo>
                  <a:lnTo>
                    <a:pt x="619" y="139"/>
                  </a:lnTo>
                  <a:lnTo>
                    <a:pt x="628" y="150"/>
                  </a:lnTo>
                  <a:lnTo>
                    <a:pt x="637" y="163"/>
                  </a:lnTo>
                  <a:lnTo>
                    <a:pt x="645" y="180"/>
                  </a:lnTo>
                  <a:lnTo>
                    <a:pt x="652" y="199"/>
                  </a:lnTo>
                  <a:lnTo>
                    <a:pt x="657" y="222"/>
                  </a:lnTo>
                  <a:lnTo>
                    <a:pt x="662" y="247"/>
                  </a:lnTo>
                  <a:lnTo>
                    <a:pt x="665" y="277"/>
                  </a:lnTo>
                  <a:lnTo>
                    <a:pt x="664" y="311"/>
                  </a:lnTo>
                  <a:lnTo>
                    <a:pt x="661" y="350"/>
                  </a:lnTo>
                  <a:lnTo>
                    <a:pt x="655" y="393"/>
                  </a:lnTo>
                  <a:lnTo>
                    <a:pt x="650" y="413"/>
                  </a:lnTo>
                  <a:lnTo>
                    <a:pt x="643" y="436"/>
                  </a:lnTo>
                  <a:lnTo>
                    <a:pt x="650" y="435"/>
                  </a:lnTo>
                  <a:lnTo>
                    <a:pt x="657" y="436"/>
                  </a:lnTo>
                  <a:lnTo>
                    <a:pt x="665" y="439"/>
                  </a:lnTo>
                  <a:lnTo>
                    <a:pt x="671" y="443"/>
                  </a:lnTo>
                  <a:lnTo>
                    <a:pt x="676" y="450"/>
                  </a:lnTo>
                  <a:lnTo>
                    <a:pt x="680" y="459"/>
                  </a:lnTo>
                  <a:lnTo>
                    <a:pt x="683" y="471"/>
                  </a:lnTo>
                  <a:lnTo>
                    <a:pt x="684" y="486"/>
                  </a:lnTo>
                  <a:lnTo>
                    <a:pt x="682" y="505"/>
                  </a:lnTo>
                  <a:lnTo>
                    <a:pt x="678" y="527"/>
                  </a:lnTo>
                  <a:lnTo>
                    <a:pt x="672" y="554"/>
                  </a:lnTo>
                  <a:lnTo>
                    <a:pt x="663" y="582"/>
                  </a:lnTo>
                  <a:lnTo>
                    <a:pt x="653" y="606"/>
                  </a:lnTo>
                  <a:lnTo>
                    <a:pt x="645" y="624"/>
                  </a:lnTo>
                  <a:lnTo>
                    <a:pt x="637" y="637"/>
                  </a:lnTo>
                  <a:lnTo>
                    <a:pt x="629" y="646"/>
                  </a:lnTo>
                  <a:lnTo>
                    <a:pt x="622" y="651"/>
                  </a:lnTo>
                  <a:lnTo>
                    <a:pt x="614" y="652"/>
                  </a:lnTo>
                  <a:lnTo>
                    <a:pt x="609" y="681"/>
                  </a:lnTo>
                  <a:lnTo>
                    <a:pt x="600" y="710"/>
                  </a:lnTo>
                  <a:lnTo>
                    <a:pt x="587" y="738"/>
                  </a:lnTo>
                  <a:lnTo>
                    <a:pt x="572" y="767"/>
                  </a:lnTo>
                  <a:lnTo>
                    <a:pt x="552" y="796"/>
                  </a:lnTo>
                  <a:lnTo>
                    <a:pt x="531" y="821"/>
                  </a:lnTo>
                  <a:lnTo>
                    <a:pt x="505" y="846"/>
                  </a:lnTo>
                  <a:lnTo>
                    <a:pt x="477" y="867"/>
                  </a:lnTo>
                  <a:lnTo>
                    <a:pt x="448" y="886"/>
                  </a:lnTo>
                  <a:lnTo>
                    <a:pt x="415" y="900"/>
                  </a:lnTo>
                  <a:lnTo>
                    <a:pt x="378" y="909"/>
                  </a:lnTo>
                  <a:lnTo>
                    <a:pt x="341" y="913"/>
                  </a:lnTo>
                  <a:lnTo>
                    <a:pt x="305" y="909"/>
                  </a:lnTo>
                  <a:lnTo>
                    <a:pt x="268" y="900"/>
                  </a:lnTo>
                  <a:lnTo>
                    <a:pt x="235" y="886"/>
                  </a:lnTo>
                  <a:lnTo>
                    <a:pt x="204" y="868"/>
                  </a:lnTo>
                  <a:lnTo>
                    <a:pt x="177" y="847"/>
                  </a:lnTo>
                  <a:lnTo>
                    <a:pt x="152" y="822"/>
                  </a:lnTo>
                  <a:lnTo>
                    <a:pt x="131" y="796"/>
                  </a:lnTo>
                  <a:lnTo>
                    <a:pt x="111" y="768"/>
                  </a:lnTo>
                  <a:lnTo>
                    <a:pt x="96" y="739"/>
                  </a:lnTo>
                  <a:lnTo>
                    <a:pt x="84" y="710"/>
                  </a:lnTo>
                  <a:lnTo>
                    <a:pt x="74" y="681"/>
                  </a:lnTo>
                  <a:lnTo>
                    <a:pt x="68" y="652"/>
                  </a:lnTo>
                  <a:lnTo>
                    <a:pt x="62" y="651"/>
                  </a:lnTo>
                  <a:lnTo>
                    <a:pt x="54" y="646"/>
                  </a:lnTo>
                  <a:lnTo>
                    <a:pt x="47" y="638"/>
                  </a:lnTo>
                  <a:lnTo>
                    <a:pt x="39" y="624"/>
                  </a:lnTo>
                  <a:lnTo>
                    <a:pt x="29" y="607"/>
                  </a:lnTo>
                  <a:lnTo>
                    <a:pt x="21" y="583"/>
                  </a:lnTo>
                  <a:lnTo>
                    <a:pt x="12" y="554"/>
                  </a:lnTo>
                  <a:lnTo>
                    <a:pt x="5" y="527"/>
                  </a:lnTo>
                  <a:lnTo>
                    <a:pt x="1" y="505"/>
                  </a:lnTo>
                  <a:lnTo>
                    <a:pt x="0" y="486"/>
                  </a:lnTo>
                  <a:lnTo>
                    <a:pt x="1" y="471"/>
                  </a:lnTo>
                  <a:lnTo>
                    <a:pt x="3" y="459"/>
                  </a:lnTo>
                  <a:lnTo>
                    <a:pt x="7" y="450"/>
                  </a:lnTo>
                  <a:lnTo>
                    <a:pt x="12" y="443"/>
                  </a:lnTo>
                  <a:lnTo>
                    <a:pt x="18" y="439"/>
                  </a:lnTo>
                  <a:lnTo>
                    <a:pt x="25" y="436"/>
                  </a:lnTo>
                  <a:lnTo>
                    <a:pt x="32" y="435"/>
                  </a:lnTo>
                  <a:lnTo>
                    <a:pt x="41" y="436"/>
                  </a:lnTo>
                  <a:lnTo>
                    <a:pt x="33" y="414"/>
                  </a:lnTo>
                  <a:lnTo>
                    <a:pt x="28" y="393"/>
                  </a:lnTo>
                  <a:lnTo>
                    <a:pt x="22" y="357"/>
                  </a:lnTo>
                  <a:lnTo>
                    <a:pt x="20" y="322"/>
                  </a:lnTo>
                  <a:lnTo>
                    <a:pt x="21" y="287"/>
                  </a:lnTo>
                  <a:lnTo>
                    <a:pt x="27" y="254"/>
                  </a:lnTo>
                  <a:lnTo>
                    <a:pt x="37" y="221"/>
                  </a:lnTo>
                  <a:lnTo>
                    <a:pt x="52" y="190"/>
                  </a:lnTo>
                  <a:lnTo>
                    <a:pt x="68" y="161"/>
                  </a:lnTo>
                  <a:lnTo>
                    <a:pt x="88" y="135"/>
                  </a:lnTo>
                  <a:lnTo>
                    <a:pt x="108" y="113"/>
                  </a:lnTo>
                  <a:lnTo>
                    <a:pt x="132" y="90"/>
                  </a:lnTo>
                  <a:lnTo>
                    <a:pt x="156" y="70"/>
                  </a:lnTo>
                  <a:lnTo>
                    <a:pt x="183" y="51"/>
                  </a:lnTo>
                  <a:lnTo>
                    <a:pt x="205" y="36"/>
                  </a:lnTo>
                  <a:lnTo>
                    <a:pt x="230" y="24"/>
                  </a:lnTo>
                  <a:lnTo>
                    <a:pt x="255" y="13"/>
                  </a:lnTo>
                  <a:lnTo>
                    <a:pt x="287" y="4"/>
                  </a:lnTo>
                  <a:lnTo>
                    <a:pt x="321" y="2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4"/>
            <p:cNvSpPr>
              <a:spLocks/>
            </p:cNvSpPr>
            <p:nvPr/>
          </p:nvSpPr>
          <p:spPr bwMode="auto">
            <a:xfrm>
              <a:off x="7148" y="3272"/>
              <a:ext cx="43" cy="57"/>
            </a:xfrm>
            <a:custGeom>
              <a:avLst/>
              <a:gdLst>
                <a:gd name="T0" fmla="*/ 387 w 683"/>
                <a:gd name="T1" fmla="*/ 3 h 913"/>
                <a:gd name="T2" fmla="*/ 442 w 683"/>
                <a:gd name="T3" fmla="*/ 15 h 913"/>
                <a:gd name="T4" fmla="*/ 486 w 683"/>
                <a:gd name="T5" fmla="*/ 36 h 913"/>
                <a:gd name="T6" fmla="*/ 528 w 683"/>
                <a:gd name="T7" fmla="*/ 66 h 913"/>
                <a:gd name="T8" fmla="*/ 553 w 683"/>
                <a:gd name="T9" fmla="*/ 92 h 913"/>
                <a:gd name="T10" fmla="*/ 565 w 683"/>
                <a:gd name="T11" fmla="*/ 109 h 913"/>
                <a:gd name="T12" fmla="*/ 568 w 683"/>
                <a:gd name="T13" fmla="*/ 112 h 913"/>
                <a:gd name="T14" fmla="*/ 576 w 683"/>
                <a:gd name="T15" fmla="*/ 113 h 913"/>
                <a:gd name="T16" fmla="*/ 590 w 683"/>
                <a:gd name="T17" fmla="*/ 119 h 913"/>
                <a:gd name="T18" fmla="*/ 609 w 683"/>
                <a:gd name="T19" fmla="*/ 130 h 913"/>
                <a:gd name="T20" fmla="*/ 627 w 683"/>
                <a:gd name="T21" fmla="*/ 150 h 913"/>
                <a:gd name="T22" fmla="*/ 645 w 683"/>
                <a:gd name="T23" fmla="*/ 180 h 913"/>
                <a:gd name="T24" fmla="*/ 658 w 683"/>
                <a:gd name="T25" fmla="*/ 222 h 913"/>
                <a:gd name="T26" fmla="*/ 664 w 683"/>
                <a:gd name="T27" fmla="*/ 277 h 913"/>
                <a:gd name="T28" fmla="*/ 661 w 683"/>
                <a:gd name="T29" fmla="*/ 350 h 913"/>
                <a:gd name="T30" fmla="*/ 650 w 683"/>
                <a:gd name="T31" fmla="*/ 413 h 913"/>
                <a:gd name="T32" fmla="*/ 651 w 683"/>
                <a:gd name="T33" fmla="*/ 435 h 913"/>
                <a:gd name="T34" fmla="*/ 665 w 683"/>
                <a:gd name="T35" fmla="*/ 439 h 913"/>
                <a:gd name="T36" fmla="*/ 676 w 683"/>
                <a:gd name="T37" fmla="*/ 450 h 913"/>
                <a:gd name="T38" fmla="*/ 683 w 683"/>
                <a:gd name="T39" fmla="*/ 471 h 913"/>
                <a:gd name="T40" fmla="*/ 682 w 683"/>
                <a:gd name="T41" fmla="*/ 505 h 913"/>
                <a:gd name="T42" fmla="*/ 672 w 683"/>
                <a:gd name="T43" fmla="*/ 554 h 913"/>
                <a:gd name="T44" fmla="*/ 654 w 683"/>
                <a:gd name="T45" fmla="*/ 606 h 913"/>
                <a:gd name="T46" fmla="*/ 637 w 683"/>
                <a:gd name="T47" fmla="*/ 637 h 913"/>
                <a:gd name="T48" fmla="*/ 622 w 683"/>
                <a:gd name="T49" fmla="*/ 651 h 913"/>
                <a:gd name="T50" fmla="*/ 609 w 683"/>
                <a:gd name="T51" fmla="*/ 681 h 913"/>
                <a:gd name="T52" fmla="*/ 587 w 683"/>
                <a:gd name="T53" fmla="*/ 738 h 913"/>
                <a:gd name="T54" fmla="*/ 552 w 683"/>
                <a:gd name="T55" fmla="*/ 796 h 913"/>
                <a:gd name="T56" fmla="*/ 505 w 683"/>
                <a:gd name="T57" fmla="*/ 846 h 913"/>
                <a:gd name="T58" fmla="*/ 448 w 683"/>
                <a:gd name="T59" fmla="*/ 886 h 913"/>
                <a:gd name="T60" fmla="*/ 379 w 683"/>
                <a:gd name="T61" fmla="*/ 909 h 913"/>
                <a:gd name="T62" fmla="*/ 304 w 683"/>
                <a:gd name="T63" fmla="*/ 909 h 913"/>
                <a:gd name="T64" fmla="*/ 235 w 683"/>
                <a:gd name="T65" fmla="*/ 886 h 913"/>
                <a:gd name="T66" fmla="*/ 177 w 683"/>
                <a:gd name="T67" fmla="*/ 847 h 913"/>
                <a:gd name="T68" fmla="*/ 130 w 683"/>
                <a:gd name="T69" fmla="*/ 796 h 913"/>
                <a:gd name="T70" fmla="*/ 96 w 683"/>
                <a:gd name="T71" fmla="*/ 739 h 913"/>
                <a:gd name="T72" fmla="*/ 75 w 683"/>
                <a:gd name="T73" fmla="*/ 681 h 913"/>
                <a:gd name="T74" fmla="*/ 61 w 683"/>
                <a:gd name="T75" fmla="*/ 651 h 913"/>
                <a:gd name="T76" fmla="*/ 46 w 683"/>
                <a:gd name="T77" fmla="*/ 637 h 913"/>
                <a:gd name="T78" fmla="*/ 30 w 683"/>
                <a:gd name="T79" fmla="*/ 606 h 913"/>
                <a:gd name="T80" fmla="*/ 11 w 683"/>
                <a:gd name="T81" fmla="*/ 554 h 913"/>
                <a:gd name="T82" fmla="*/ 1 w 683"/>
                <a:gd name="T83" fmla="*/ 506 h 913"/>
                <a:gd name="T84" fmla="*/ 0 w 683"/>
                <a:gd name="T85" fmla="*/ 472 h 913"/>
                <a:gd name="T86" fmla="*/ 7 w 683"/>
                <a:gd name="T87" fmla="*/ 450 h 913"/>
                <a:gd name="T88" fmla="*/ 18 w 683"/>
                <a:gd name="T89" fmla="*/ 440 h 913"/>
                <a:gd name="T90" fmla="*/ 33 w 683"/>
                <a:gd name="T91" fmla="*/ 436 h 913"/>
                <a:gd name="T92" fmla="*/ 33 w 683"/>
                <a:gd name="T93" fmla="*/ 414 h 913"/>
                <a:gd name="T94" fmla="*/ 23 w 683"/>
                <a:gd name="T95" fmla="*/ 357 h 913"/>
                <a:gd name="T96" fmla="*/ 21 w 683"/>
                <a:gd name="T97" fmla="*/ 288 h 913"/>
                <a:gd name="T98" fmla="*/ 38 w 683"/>
                <a:gd name="T99" fmla="*/ 222 h 913"/>
                <a:gd name="T100" fmla="*/ 69 w 683"/>
                <a:gd name="T101" fmla="*/ 162 h 913"/>
                <a:gd name="T102" fmla="*/ 108 w 683"/>
                <a:gd name="T103" fmla="*/ 114 h 913"/>
                <a:gd name="T104" fmla="*/ 157 w 683"/>
                <a:gd name="T105" fmla="*/ 70 h 913"/>
                <a:gd name="T106" fmla="*/ 206 w 683"/>
                <a:gd name="T107" fmla="*/ 37 h 913"/>
                <a:gd name="T108" fmla="*/ 255 w 683"/>
                <a:gd name="T109" fmla="*/ 14 h 913"/>
                <a:gd name="T110" fmla="*/ 320 w 683"/>
                <a:gd name="T111" fmla="*/ 2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3" h="913">
                  <a:moveTo>
                    <a:pt x="355" y="0"/>
                  </a:moveTo>
                  <a:lnTo>
                    <a:pt x="387" y="3"/>
                  </a:lnTo>
                  <a:lnTo>
                    <a:pt x="415" y="8"/>
                  </a:lnTo>
                  <a:lnTo>
                    <a:pt x="442" y="15"/>
                  </a:lnTo>
                  <a:lnTo>
                    <a:pt x="465" y="26"/>
                  </a:lnTo>
                  <a:lnTo>
                    <a:pt x="486" y="36"/>
                  </a:lnTo>
                  <a:lnTo>
                    <a:pt x="508" y="50"/>
                  </a:lnTo>
                  <a:lnTo>
                    <a:pt x="528" y="66"/>
                  </a:lnTo>
                  <a:lnTo>
                    <a:pt x="542" y="80"/>
                  </a:lnTo>
                  <a:lnTo>
                    <a:pt x="553" y="92"/>
                  </a:lnTo>
                  <a:lnTo>
                    <a:pt x="561" y="103"/>
                  </a:lnTo>
                  <a:lnTo>
                    <a:pt x="565" y="109"/>
                  </a:lnTo>
                  <a:lnTo>
                    <a:pt x="567" y="111"/>
                  </a:lnTo>
                  <a:lnTo>
                    <a:pt x="568" y="112"/>
                  </a:lnTo>
                  <a:lnTo>
                    <a:pt x="571" y="112"/>
                  </a:lnTo>
                  <a:lnTo>
                    <a:pt x="576" y="113"/>
                  </a:lnTo>
                  <a:lnTo>
                    <a:pt x="583" y="116"/>
                  </a:lnTo>
                  <a:lnTo>
                    <a:pt x="590" y="119"/>
                  </a:lnTo>
                  <a:lnTo>
                    <a:pt x="599" y="124"/>
                  </a:lnTo>
                  <a:lnTo>
                    <a:pt x="609" y="130"/>
                  </a:lnTo>
                  <a:lnTo>
                    <a:pt x="618" y="139"/>
                  </a:lnTo>
                  <a:lnTo>
                    <a:pt x="627" y="150"/>
                  </a:lnTo>
                  <a:lnTo>
                    <a:pt x="636" y="163"/>
                  </a:lnTo>
                  <a:lnTo>
                    <a:pt x="645" y="180"/>
                  </a:lnTo>
                  <a:lnTo>
                    <a:pt x="652" y="199"/>
                  </a:lnTo>
                  <a:lnTo>
                    <a:pt x="658" y="222"/>
                  </a:lnTo>
                  <a:lnTo>
                    <a:pt x="662" y="247"/>
                  </a:lnTo>
                  <a:lnTo>
                    <a:pt x="664" y="277"/>
                  </a:lnTo>
                  <a:lnTo>
                    <a:pt x="664" y="311"/>
                  </a:lnTo>
                  <a:lnTo>
                    <a:pt x="661" y="350"/>
                  </a:lnTo>
                  <a:lnTo>
                    <a:pt x="655" y="393"/>
                  </a:lnTo>
                  <a:lnTo>
                    <a:pt x="650" y="413"/>
                  </a:lnTo>
                  <a:lnTo>
                    <a:pt x="643" y="436"/>
                  </a:lnTo>
                  <a:lnTo>
                    <a:pt x="651" y="435"/>
                  </a:lnTo>
                  <a:lnTo>
                    <a:pt x="658" y="436"/>
                  </a:lnTo>
                  <a:lnTo>
                    <a:pt x="665" y="439"/>
                  </a:lnTo>
                  <a:lnTo>
                    <a:pt x="671" y="443"/>
                  </a:lnTo>
                  <a:lnTo>
                    <a:pt x="676" y="450"/>
                  </a:lnTo>
                  <a:lnTo>
                    <a:pt x="680" y="459"/>
                  </a:lnTo>
                  <a:lnTo>
                    <a:pt x="683" y="471"/>
                  </a:lnTo>
                  <a:lnTo>
                    <a:pt x="683" y="486"/>
                  </a:lnTo>
                  <a:lnTo>
                    <a:pt x="682" y="505"/>
                  </a:lnTo>
                  <a:lnTo>
                    <a:pt x="678" y="527"/>
                  </a:lnTo>
                  <a:lnTo>
                    <a:pt x="672" y="554"/>
                  </a:lnTo>
                  <a:lnTo>
                    <a:pt x="663" y="582"/>
                  </a:lnTo>
                  <a:lnTo>
                    <a:pt x="654" y="606"/>
                  </a:lnTo>
                  <a:lnTo>
                    <a:pt x="646" y="624"/>
                  </a:lnTo>
                  <a:lnTo>
                    <a:pt x="637" y="637"/>
                  </a:lnTo>
                  <a:lnTo>
                    <a:pt x="629" y="646"/>
                  </a:lnTo>
                  <a:lnTo>
                    <a:pt x="622" y="651"/>
                  </a:lnTo>
                  <a:lnTo>
                    <a:pt x="615" y="652"/>
                  </a:lnTo>
                  <a:lnTo>
                    <a:pt x="609" y="681"/>
                  </a:lnTo>
                  <a:lnTo>
                    <a:pt x="599" y="710"/>
                  </a:lnTo>
                  <a:lnTo>
                    <a:pt x="587" y="738"/>
                  </a:lnTo>
                  <a:lnTo>
                    <a:pt x="571" y="767"/>
                  </a:lnTo>
                  <a:lnTo>
                    <a:pt x="552" y="796"/>
                  </a:lnTo>
                  <a:lnTo>
                    <a:pt x="530" y="821"/>
                  </a:lnTo>
                  <a:lnTo>
                    <a:pt x="505" y="846"/>
                  </a:lnTo>
                  <a:lnTo>
                    <a:pt x="478" y="867"/>
                  </a:lnTo>
                  <a:lnTo>
                    <a:pt x="448" y="886"/>
                  </a:lnTo>
                  <a:lnTo>
                    <a:pt x="414" y="900"/>
                  </a:lnTo>
                  <a:lnTo>
                    <a:pt x="379" y="909"/>
                  </a:lnTo>
                  <a:lnTo>
                    <a:pt x="341" y="913"/>
                  </a:lnTo>
                  <a:lnTo>
                    <a:pt x="304" y="909"/>
                  </a:lnTo>
                  <a:lnTo>
                    <a:pt x="268" y="900"/>
                  </a:lnTo>
                  <a:lnTo>
                    <a:pt x="235" y="886"/>
                  </a:lnTo>
                  <a:lnTo>
                    <a:pt x="205" y="868"/>
                  </a:lnTo>
                  <a:lnTo>
                    <a:pt x="177" y="847"/>
                  </a:lnTo>
                  <a:lnTo>
                    <a:pt x="152" y="822"/>
                  </a:lnTo>
                  <a:lnTo>
                    <a:pt x="130" y="796"/>
                  </a:lnTo>
                  <a:lnTo>
                    <a:pt x="112" y="768"/>
                  </a:lnTo>
                  <a:lnTo>
                    <a:pt x="96" y="739"/>
                  </a:lnTo>
                  <a:lnTo>
                    <a:pt x="84" y="710"/>
                  </a:lnTo>
                  <a:lnTo>
                    <a:pt x="75" y="681"/>
                  </a:lnTo>
                  <a:lnTo>
                    <a:pt x="69" y="652"/>
                  </a:lnTo>
                  <a:lnTo>
                    <a:pt x="61" y="651"/>
                  </a:lnTo>
                  <a:lnTo>
                    <a:pt x="54" y="646"/>
                  </a:lnTo>
                  <a:lnTo>
                    <a:pt x="46" y="637"/>
                  </a:lnTo>
                  <a:lnTo>
                    <a:pt x="38" y="624"/>
                  </a:lnTo>
                  <a:lnTo>
                    <a:pt x="30" y="606"/>
                  </a:lnTo>
                  <a:lnTo>
                    <a:pt x="20" y="583"/>
                  </a:lnTo>
                  <a:lnTo>
                    <a:pt x="11" y="554"/>
                  </a:lnTo>
                  <a:lnTo>
                    <a:pt x="5" y="528"/>
                  </a:lnTo>
                  <a:lnTo>
                    <a:pt x="1" y="506"/>
                  </a:lnTo>
                  <a:lnTo>
                    <a:pt x="0" y="487"/>
                  </a:lnTo>
                  <a:lnTo>
                    <a:pt x="0" y="472"/>
                  </a:lnTo>
                  <a:lnTo>
                    <a:pt x="3" y="459"/>
                  </a:lnTo>
                  <a:lnTo>
                    <a:pt x="7" y="450"/>
                  </a:lnTo>
                  <a:lnTo>
                    <a:pt x="12" y="444"/>
                  </a:lnTo>
                  <a:lnTo>
                    <a:pt x="18" y="440"/>
                  </a:lnTo>
                  <a:lnTo>
                    <a:pt x="26" y="437"/>
                  </a:lnTo>
                  <a:lnTo>
                    <a:pt x="33" y="436"/>
                  </a:lnTo>
                  <a:lnTo>
                    <a:pt x="40" y="436"/>
                  </a:lnTo>
                  <a:lnTo>
                    <a:pt x="33" y="414"/>
                  </a:lnTo>
                  <a:lnTo>
                    <a:pt x="29" y="393"/>
                  </a:lnTo>
                  <a:lnTo>
                    <a:pt x="23" y="357"/>
                  </a:lnTo>
                  <a:lnTo>
                    <a:pt x="19" y="322"/>
                  </a:lnTo>
                  <a:lnTo>
                    <a:pt x="21" y="288"/>
                  </a:lnTo>
                  <a:lnTo>
                    <a:pt x="28" y="255"/>
                  </a:lnTo>
                  <a:lnTo>
                    <a:pt x="38" y="222"/>
                  </a:lnTo>
                  <a:lnTo>
                    <a:pt x="51" y="191"/>
                  </a:lnTo>
                  <a:lnTo>
                    <a:pt x="69" y="162"/>
                  </a:lnTo>
                  <a:lnTo>
                    <a:pt x="87" y="136"/>
                  </a:lnTo>
                  <a:lnTo>
                    <a:pt x="108" y="114"/>
                  </a:lnTo>
                  <a:lnTo>
                    <a:pt x="132" y="90"/>
                  </a:lnTo>
                  <a:lnTo>
                    <a:pt x="157" y="70"/>
                  </a:lnTo>
                  <a:lnTo>
                    <a:pt x="183" y="51"/>
                  </a:lnTo>
                  <a:lnTo>
                    <a:pt x="206" y="37"/>
                  </a:lnTo>
                  <a:lnTo>
                    <a:pt x="229" y="25"/>
                  </a:lnTo>
                  <a:lnTo>
                    <a:pt x="255" y="14"/>
                  </a:lnTo>
                  <a:lnTo>
                    <a:pt x="286" y="6"/>
                  </a:lnTo>
                  <a:lnTo>
                    <a:pt x="320" y="2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7209" y="3254"/>
              <a:ext cx="51" cy="68"/>
            </a:xfrm>
            <a:custGeom>
              <a:avLst/>
              <a:gdLst>
                <a:gd name="T0" fmla="*/ 450 w 814"/>
                <a:gd name="T1" fmla="*/ 1 h 1088"/>
                <a:gd name="T2" fmla="*/ 508 w 814"/>
                <a:gd name="T3" fmla="*/ 12 h 1088"/>
                <a:gd name="T4" fmla="*/ 557 w 814"/>
                <a:gd name="T5" fmla="*/ 32 h 1088"/>
                <a:gd name="T6" fmla="*/ 602 w 814"/>
                <a:gd name="T7" fmla="*/ 58 h 1088"/>
                <a:gd name="T8" fmla="*/ 639 w 814"/>
                <a:gd name="T9" fmla="*/ 88 h 1088"/>
                <a:gd name="T10" fmla="*/ 663 w 814"/>
                <a:gd name="T11" fmla="*/ 115 h 1088"/>
                <a:gd name="T12" fmla="*/ 673 w 814"/>
                <a:gd name="T13" fmla="*/ 130 h 1088"/>
                <a:gd name="T14" fmla="*/ 675 w 814"/>
                <a:gd name="T15" fmla="*/ 132 h 1088"/>
                <a:gd name="T16" fmla="*/ 684 w 814"/>
                <a:gd name="T17" fmla="*/ 134 h 1088"/>
                <a:gd name="T18" fmla="*/ 699 w 814"/>
                <a:gd name="T19" fmla="*/ 138 h 1088"/>
                <a:gd name="T20" fmla="*/ 717 w 814"/>
                <a:gd name="T21" fmla="*/ 150 h 1088"/>
                <a:gd name="T22" fmla="*/ 737 w 814"/>
                <a:gd name="T23" fmla="*/ 167 h 1088"/>
                <a:gd name="T24" fmla="*/ 757 w 814"/>
                <a:gd name="T25" fmla="*/ 193 h 1088"/>
                <a:gd name="T26" fmla="*/ 774 w 814"/>
                <a:gd name="T27" fmla="*/ 230 h 1088"/>
                <a:gd name="T28" fmla="*/ 786 w 814"/>
                <a:gd name="T29" fmla="*/ 278 h 1088"/>
                <a:gd name="T30" fmla="*/ 791 w 814"/>
                <a:gd name="T31" fmla="*/ 341 h 1088"/>
                <a:gd name="T32" fmla="*/ 787 w 814"/>
                <a:gd name="T33" fmla="*/ 420 h 1088"/>
                <a:gd name="T34" fmla="*/ 773 w 814"/>
                <a:gd name="T35" fmla="*/ 492 h 1088"/>
                <a:gd name="T36" fmla="*/ 774 w 814"/>
                <a:gd name="T37" fmla="*/ 518 h 1088"/>
                <a:gd name="T38" fmla="*/ 790 w 814"/>
                <a:gd name="T39" fmla="*/ 521 h 1088"/>
                <a:gd name="T40" fmla="*/ 803 w 814"/>
                <a:gd name="T41" fmla="*/ 532 h 1088"/>
                <a:gd name="T42" fmla="*/ 811 w 814"/>
                <a:gd name="T43" fmla="*/ 552 h 1088"/>
                <a:gd name="T44" fmla="*/ 814 w 814"/>
                <a:gd name="T45" fmla="*/ 583 h 1088"/>
                <a:gd name="T46" fmla="*/ 807 w 814"/>
                <a:gd name="T47" fmla="*/ 630 h 1088"/>
                <a:gd name="T48" fmla="*/ 791 w 814"/>
                <a:gd name="T49" fmla="*/ 690 h 1088"/>
                <a:gd name="T50" fmla="*/ 771 w 814"/>
                <a:gd name="T51" fmla="*/ 736 h 1088"/>
                <a:gd name="T52" fmla="*/ 755 w 814"/>
                <a:gd name="T53" fmla="*/ 763 h 1088"/>
                <a:gd name="T54" fmla="*/ 738 w 814"/>
                <a:gd name="T55" fmla="*/ 775 h 1088"/>
                <a:gd name="T56" fmla="*/ 725 w 814"/>
                <a:gd name="T57" fmla="*/ 808 h 1088"/>
                <a:gd name="T58" fmla="*/ 703 w 814"/>
                <a:gd name="T59" fmla="*/ 870 h 1088"/>
                <a:gd name="T60" fmla="*/ 668 w 814"/>
                <a:gd name="T61" fmla="*/ 932 h 1088"/>
                <a:gd name="T62" fmla="*/ 621 w 814"/>
                <a:gd name="T63" fmla="*/ 989 h 1088"/>
                <a:gd name="T64" fmla="*/ 563 w 814"/>
                <a:gd name="T65" fmla="*/ 1038 h 1088"/>
                <a:gd name="T66" fmla="*/ 494 w 814"/>
                <a:gd name="T67" fmla="*/ 1072 h 1088"/>
                <a:gd name="T68" fmla="*/ 424 w 814"/>
                <a:gd name="T69" fmla="*/ 1087 h 1088"/>
                <a:gd name="T70" fmla="*/ 354 w 814"/>
                <a:gd name="T71" fmla="*/ 1083 h 1088"/>
                <a:gd name="T72" fmla="*/ 283 w 814"/>
                <a:gd name="T73" fmla="*/ 1058 h 1088"/>
                <a:gd name="T74" fmla="*/ 219 w 814"/>
                <a:gd name="T75" fmla="*/ 1016 h 1088"/>
                <a:gd name="T76" fmla="*/ 167 w 814"/>
                <a:gd name="T77" fmla="*/ 963 h 1088"/>
                <a:gd name="T78" fmla="*/ 126 w 814"/>
                <a:gd name="T79" fmla="*/ 902 h 1088"/>
                <a:gd name="T80" fmla="*/ 97 w 814"/>
                <a:gd name="T81" fmla="*/ 840 h 1088"/>
                <a:gd name="T82" fmla="*/ 82 w 814"/>
                <a:gd name="T83" fmla="*/ 778 h 1088"/>
                <a:gd name="T84" fmla="*/ 67 w 814"/>
                <a:gd name="T85" fmla="*/ 771 h 1088"/>
                <a:gd name="T86" fmla="*/ 50 w 814"/>
                <a:gd name="T87" fmla="*/ 753 h 1088"/>
                <a:gd name="T88" fmla="*/ 33 w 814"/>
                <a:gd name="T89" fmla="*/ 717 h 1088"/>
                <a:gd name="T90" fmla="*/ 14 w 814"/>
                <a:gd name="T91" fmla="*/ 659 h 1088"/>
                <a:gd name="T92" fmla="*/ 2 w 814"/>
                <a:gd name="T93" fmla="*/ 605 h 1088"/>
                <a:gd name="T94" fmla="*/ 0 w 814"/>
                <a:gd name="T95" fmla="*/ 567 h 1088"/>
                <a:gd name="T96" fmla="*/ 6 w 814"/>
                <a:gd name="T97" fmla="*/ 541 h 1088"/>
                <a:gd name="T98" fmla="*/ 17 w 814"/>
                <a:gd name="T99" fmla="*/ 526 h 1088"/>
                <a:gd name="T100" fmla="*/ 32 w 814"/>
                <a:gd name="T101" fmla="*/ 520 h 1088"/>
                <a:gd name="T102" fmla="*/ 48 w 814"/>
                <a:gd name="T103" fmla="*/ 519 h 1088"/>
                <a:gd name="T104" fmla="*/ 35 w 814"/>
                <a:gd name="T105" fmla="*/ 468 h 1088"/>
                <a:gd name="T106" fmla="*/ 24 w 814"/>
                <a:gd name="T107" fmla="*/ 383 h 1088"/>
                <a:gd name="T108" fmla="*/ 34 w 814"/>
                <a:gd name="T109" fmla="*/ 304 h 1088"/>
                <a:gd name="T110" fmla="*/ 56 w 814"/>
                <a:gd name="T111" fmla="*/ 238 h 1088"/>
                <a:gd name="T112" fmla="*/ 89 w 814"/>
                <a:gd name="T113" fmla="*/ 182 h 1088"/>
                <a:gd name="T114" fmla="*/ 130 w 814"/>
                <a:gd name="T115" fmla="*/ 134 h 1088"/>
                <a:gd name="T116" fmla="*/ 187 w 814"/>
                <a:gd name="T117" fmla="*/ 83 h 1088"/>
                <a:gd name="T118" fmla="*/ 244 w 814"/>
                <a:gd name="T119" fmla="*/ 44 h 1088"/>
                <a:gd name="T120" fmla="*/ 304 w 814"/>
                <a:gd name="T121" fmla="*/ 16 h 1088"/>
                <a:gd name="T122" fmla="*/ 355 w 814"/>
                <a:gd name="T123" fmla="*/ 4 h 1088"/>
                <a:gd name="T124" fmla="*/ 417 w 814"/>
                <a:gd name="T125" fmla="*/ 0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4" h="1088">
                  <a:moveTo>
                    <a:pt x="417" y="0"/>
                  </a:moveTo>
                  <a:lnTo>
                    <a:pt x="450" y="1"/>
                  </a:lnTo>
                  <a:lnTo>
                    <a:pt x="481" y="6"/>
                  </a:lnTo>
                  <a:lnTo>
                    <a:pt x="508" y="12"/>
                  </a:lnTo>
                  <a:lnTo>
                    <a:pt x="535" y="22"/>
                  </a:lnTo>
                  <a:lnTo>
                    <a:pt x="557" y="32"/>
                  </a:lnTo>
                  <a:lnTo>
                    <a:pt x="579" y="43"/>
                  </a:lnTo>
                  <a:lnTo>
                    <a:pt x="602" y="58"/>
                  </a:lnTo>
                  <a:lnTo>
                    <a:pt x="623" y="74"/>
                  </a:lnTo>
                  <a:lnTo>
                    <a:pt x="639" y="88"/>
                  </a:lnTo>
                  <a:lnTo>
                    <a:pt x="653" y="103"/>
                  </a:lnTo>
                  <a:lnTo>
                    <a:pt x="663" y="115"/>
                  </a:lnTo>
                  <a:lnTo>
                    <a:pt x="669" y="124"/>
                  </a:lnTo>
                  <a:lnTo>
                    <a:pt x="673" y="130"/>
                  </a:lnTo>
                  <a:lnTo>
                    <a:pt x="674" y="132"/>
                  </a:lnTo>
                  <a:lnTo>
                    <a:pt x="675" y="132"/>
                  </a:lnTo>
                  <a:lnTo>
                    <a:pt x="679" y="133"/>
                  </a:lnTo>
                  <a:lnTo>
                    <a:pt x="684" y="134"/>
                  </a:lnTo>
                  <a:lnTo>
                    <a:pt x="690" y="136"/>
                  </a:lnTo>
                  <a:lnTo>
                    <a:pt x="699" y="138"/>
                  </a:lnTo>
                  <a:lnTo>
                    <a:pt x="708" y="144"/>
                  </a:lnTo>
                  <a:lnTo>
                    <a:pt x="717" y="150"/>
                  </a:lnTo>
                  <a:lnTo>
                    <a:pt x="727" y="157"/>
                  </a:lnTo>
                  <a:lnTo>
                    <a:pt x="737" y="167"/>
                  </a:lnTo>
                  <a:lnTo>
                    <a:pt x="748" y="178"/>
                  </a:lnTo>
                  <a:lnTo>
                    <a:pt x="757" y="193"/>
                  </a:lnTo>
                  <a:lnTo>
                    <a:pt x="766" y="209"/>
                  </a:lnTo>
                  <a:lnTo>
                    <a:pt x="774" y="230"/>
                  </a:lnTo>
                  <a:lnTo>
                    <a:pt x="780" y="252"/>
                  </a:lnTo>
                  <a:lnTo>
                    <a:pt x="786" y="278"/>
                  </a:lnTo>
                  <a:lnTo>
                    <a:pt x="790" y="308"/>
                  </a:lnTo>
                  <a:lnTo>
                    <a:pt x="791" y="341"/>
                  </a:lnTo>
                  <a:lnTo>
                    <a:pt x="790" y="379"/>
                  </a:lnTo>
                  <a:lnTo>
                    <a:pt x="787" y="420"/>
                  </a:lnTo>
                  <a:lnTo>
                    <a:pt x="779" y="468"/>
                  </a:lnTo>
                  <a:lnTo>
                    <a:pt x="773" y="492"/>
                  </a:lnTo>
                  <a:lnTo>
                    <a:pt x="766" y="519"/>
                  </a:lnTo>
                  <a:lnTo>
                    <a:pt x="774" y="518"/>
                  </a:lnTo>
                  <a:lnTo>
                    <a:pt x="781" y="519"/>
                  </a:lnTo>
                  <a:lnTo>
                    <a:pt x="790" y="521"/>
                  </a:lnTo>
                  <a:lnTo>
                    <a:pt x="797" y="525"/>
                  </a:lnTo>
                  <a:lnTo>
                    <a:pt x="803" y="532"/>
                  </a:lnTo>
                  <a:lnTo>
                    <a:pt x="808" y="540"/>
                  </a:lnTo>
                  <a:lnTo>
                    <a:pt x="811" y="552"/>
                  </a:lnTo>
                  <a:lnTo>
                    <a:pt x="813" y="566"/>
                  </a:lnTo>
                  <a:lnTo>
                    <a:pt x="814" y="583"/>
                  </a:lnTo>
                  <a:lnTo>
                    <a:pt x="812" y="605"/>
                  </a:lnTo>
                  <a:lnTo>
                    <a:pt x="807" y="630"/>
                  </a:lnTo>
                  <a:lnTo>
                    <a:pt x="800" y="658"/>
                  </a:lnTo>
                  <a:lnTo>
                    <a:pt x="791" y="690"/>
                  </a:lnTo>
                  <a:lnTo>
                    <a:pt x="780" y="716"/>
                  </a:lnTo>
                  <a:lnTo>
                    <a:pt x="771" y="736"/>
                  </a:lnTo>
                  <a:lnTo>
                    <a:pt x="763" y="752"/>
                  </a:lnTo>
                  <a:lnTo>
                    <a:pt x="755" y="763"/>
                  </a:lnTo>
                  <a:lnTo>
                    <a:pt x="747" y="771"/>
                  </a:lnTo>
                  <a:lnTo>
                    <a:pt x="738" y="775"/>
                  </a:lnTo>
                  <a:lnTo>
                    <a:pt x="732" y="777"/>
                  </a:lnTo>
                  <a:lnTo>
                    <a:pt x="725" y="808"/>
                  </a:lnTo>
                  <a:lnTo>
                    <a:pt x="716" y="839"/>
                  </a:lnTo>
                  <a:lnTo>
                    <a:pt x="703" y="870"/>
                  </a:lnTo>
                  <a:lnTo>
                    <a:pt x="687" y="901"/>
                  </a:lnTo>
                  <a:lnTo>
                    <a:pt x="668" y="932"/>
                  </a:lnTo>
                  <a:lnTo>
                    <a:pt x="645" y="962"/>
                  </a:lnTo>
                  <a:lnTo>
                    <a:pt x="621" y="989"/>
                  </a:lnTo>
                  <a:lnTo>
                    <a:pt x="593" y="1015"/>
                  </a:lnTo>
                  <a:lnTo>
                    <a:pt x="563" y="1038"/>
                  </a:lnTo>
                  <a:lnTo>
                    <a:pt x="529" y="1057"/>
                  </a:lnTo>
                  <a:lnTo>
                    <a:pt x="494" y="1072"/>
                  </a:lnTo>
                  <a:lnTo>
                    <a:pt x="459" y="1083"/>
                  </a:lnTo>
                  <a:lnTo>
                    <a:pt x="424" y="1087"/>
                  </a:lnTo>
                  <a:lnTo>
                    <a:pt x="389" y="1088"/>
                  </a:lnTo>
                  <a:lnTo>
                    <a:pt x="354" y="1083"/>
                  </a:lnTo>
                  <a:lnTo>
                    <a:pt x="319" y="1072"/>
                  </a:lnTo>
                  <a:lnTo>
                    <a:pt x="283" y="1058"/>
                  </a:lnTo>
                  <a:lnTo>
                    <a:pt x="249" y="1039"/>
                  </a:lnTo>
                  <a:lnTo>
                    <a:pt x="219" y="1016"/>
                  </a:lnTo>
                  <a:lnTo>
                    <a:pt x="191" y="990"/>
                  </a:lnTo>
                  <a:lnTo>
                    <a:pt x="167" y="963"/>
                  </a:lnTo>
                  <a:lnTo>
                    <a:pt x="144" y="933"/>
                  </a:lnTo>
                  <a:lnTo>
                    <a:pt x="126" y="902"/>
                  </a:lnTo>
                  <a:lnTo>
                    <a:pt x="110" y="871"/>
                  </a:lnTo>
                  <a:lnTo>
                    <a:pt x="97" y="840"/>
                  </a:lnTo>
                  <a:lnTo>
                    <a:pt x="88" y="808"/>
                  </a:lnTo>
                  <a:lnTo>
                    <a:pt x="82" y="778"/>
                  </a:lnTo>
                  <a:lnTo>
                    <a:pt x="75" y="776"/>
                  </a:lnTo>
                  <a:lnTo>
                    <a:pt x="67" y="771"/>
                  </a:lnTo>
                  <a:lnTo>
                    <a:pt x="59" y="764"/>
                  </a:lnTo>
                  <a:lnTo>
                    <a:pt x="50" y="753"/>
                  </a:lnTo>
                  <a:lnTo>
                    <a:pt x="42" y="736"/>
                  </a:lnTo>
                  <a:lnTo>
                    <a:pt x="33" y="717"/>
                  </a:lnTo>
                  <a:lnTo>
                    <a:pt x="23" y="691"/>
                  </a:lnTo>
                  <a:lnTo>
                    <a:pt x="14" y="659"/>
                  </a:lnTo>
                  <a:lnTo>
                    <a:pt x="6" y="631"/>
                  </a:lnTo>
                  <a:lnTo>
                    <a:pt x="2" y="605"/>
                  </a:lnTo>
                  <a:lnTo>
                    <a:pt x="0" y="584"/>
                  </a:lnTo>
                  <a:lnTo>
                    <a:pt x="0" y="567"/>
                  </a:lnTo>
                  <a:lnTo>
                    <a:pt x="2" y="553"/>
                  </a:lnTo>
                  <a:lnTo>
                    <a:pt x="6" y="541"/>
                  </a:lnTo>
                  <a:lnTo>
                    <a:pt x="11" y="533"/>
                  </a:lnTo>
                  <a:lnTo>
                    <a:pt x="17" y="526"/>
                  </a:lnTo>
                  <a:lnTo>
                    <a:pt x="24" y="522"/>
                  </a:lnTo>
                  <a:lnTo>
                    <a:pt x="32" y="520"/>
                  </a:lnTo>
                  <a:lnTo>
                    <a:pt x="40" y="519"/>
                  </a:lnTo>
                  <a:lnTo>
                    <a:pt x="48" y="519"/>
                  </a:lnTo>
                  <a:lnTo>
                    <a:pt x="40" y="493"/>
                  </a:lnTo>
                  <a:lnTo>
                    <a:pt x="35" y="468"/>
                  </a:lnTo>
                  <a:lnTo>
                    <a:pt x="27" y="424"/>
                  </a:lnTo>
                  <a:lnTo>
                    <a:pt x="24" y="383"/>
                  </a:lnTo>
                  <a:lnTo>
                    <a:pt x="26" y="342"/>
                  </a:lnTo>
                  <a:lnTo>
                    <a:pt x="34" y="304"/>
                  </a:lnTo>
                  <a:lnTo>
                    <a:pt x="44" y="270"/>
                  </a:lnTo>
                  <a:lnTo>
                    <a:pt x="56" y="238"/>
                  </a:lnTo>
                  <a:lnTo>
                    <a:pt x="71" y="209"/>
                  </a:lnTo>
                  <a:lnTo>
                    <a:pt x="89" y="182"/>
                  </a:lnTo>
                  <a:lnTo>
                    <a:pt x="108" y="157"/>
                  </a:lnTo>
                  <a:lnTo>
                    <a:pt x="130" y="134"/>
                  </a:lnTo>
                  <a:lnTo>
                    <a:pt x="157" y="108"/>
                  </a:lnTo>
                  <a:lnTo>
                    <a:pt x="187" y="83"/>
                  </a:lnTo>
                  <a:lnTo>
                    <a:pt x="218" y="62"/>
                  </a:lnTo>
                  <a:lnTo>
                    <a:pt x="244" y="44"/>
                  </a:lnTo>
                  <a:lnTo>
                    <a:pt x="273" y="29"/>
                  </a:lnTo>
                  <a:lnTo>
                    <a:pt x="304" y="16"/>
                  </a:lnTo>
                  <a:lnTo>
                    <a:pt x="328" y="9"/>
                  </a:lnTo>
                  <a:lnTo>
                    <a:pt x="355" y="4"/>
                  </a:lnTo>
                  <a:lnTo>
                    <a:pt x="382" y="1"/>
                  </a:lnTo>
                  <a:lnTo>
                    <a:pt x="4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" name="Group 445"/>
          <p:cNvGrpSpPr>
            <a:grpSpLocks noChangeAspect="1"/>
          </p:cNvGrpSpPr>
          <p:nvPr/>
        </p:nvGrpSpPr>
        <p:grpSpPr bwMode="auto">
          <a:xfrm>
            <a:off x="4744287" y="4059337"/>
            <a:ext cx="471297" cy="468000"/>
            <a:chOff x="3553" y="3344"/>
            <a:chExt cx="429" cy="426"/>
          </a:xfrm>
          <a:solidFill>
            <a:srgbClr val="FFC000"/>
          </a:solidFill>
        </p:grpSpPr>
        <p:sp>
          <p:nvSpPr>
            <p:cNvPr id="97" name="Freeform 447"/>
            <p:cNvSpPr>
              <a:spLocks noEditPoints="1"/>
            </p:cNvSpPr>
            <p:nvPr/>
          </p:nvSpPr>
          <p:spPr bwMode="auto">
            <a:xfrm>
              <a:off x="3629" y="3417"/>
              <a:ext cx="353" cy="353"/>
            </a:xfrm>
            <a:custGeom>
              <a:avLst/>
              <a:gdLst>
                <a:gd name="T0" fmla="*/ 763 w 2825"/>
                <a:gd name="T1" fmla="*/ 287 h 2824"/>
                <a:gd name="T2" fmla="*/ 553 w 2825"/>
                <a:gd name="T3" fmla="*/ 383 h 2824"/>
                <a:gd name="T4" fmla="*/ 385 w 2825"/>
                <a:gd name="T5" fmla="*/ 553 h 2824"/>
                <a:gd name="T6" fmla="*/ 288 w 2825"/>
                <a:gd name="T7" fmla="*/ 762 h 2824"/>
                <a:gd name="T8" fmla="*/ 269 w 2825"/>
                <a:gd name="T9" fmla="*/ 988 h 2824"/>
                <a:gd name="T10" fmla="*/ 327 w 2825"/>
                <a:gd name="T11" fmla="*/ 1208 h 2824"/>
                <a:gd name="T12" fmla="*/ 461 w 2825"/>
                <a:gd name="T13" fmla="*/ 1402 h 2824"/>
                <a:gd name="T14" fmla="*/ 655 w 2825"/>
                <a:gd name="T15" fmla="*/ 1537 h 2824"/>
                <a:gd name="T16" fmla="*/ 876 w 2825"/>
                <a:gd name="T17" fmla="*/ 1595 h 2824"/>
                <a:gd name="T18" fmla="*/ 1101 w 2825"/>
                <a:gd name="T19" fmla="*/ 1576 h 2824"/>
                <a:gd name="T20" fmla="*/ 1312 w 2825"/>
                <a:gd name="T21" fmla="*/ 1479 h 2824"/>
                <a:gd name="T22" fmla="*/ 1480 w 2825"/>
                <a:gd name="T23" fmla="*/ 1310 h 2824"/>
                <a:gd name="T24" fmla="*/ 1577 w 2825"/>
                <a:gd name="T25" fmla="*/ 1100 h 2824"/>
                <a:gd name="T26" fmla="*/ 1595 w 2825"/>
                <a:gd name="T27" fmla="*/ 874 h 2824"/>
                <a:gd name="T28" fmla="*/ 1538 w 2825"/>
                <a:gd name="T29" fmla="*/ 654 h 2824"/>
                <a:gd name="T30" fmla="*/ 1404 w 2825"/>
                <a:gd name="T31" fmla="*/ 460 h 2824"/>
                <a:gd name="T32" fmla="*/ 1210 w 2825"/>
                <a:gd name="T33" fmla="*/ 325 h 2824"/>
                <a:gd name="T34" fmla="*/ 989 w 2825"/>
                <a:gd name="T35" fmla="*/ 268 h 2824"/>
                <a:gd name="T36" fmla="*/ 1035 w 2825"/>
                <a:gd name="T37" fmla="*/ 5 h 2824"/>
                <a:gd name="T38" fmla="*/ 1300 w 2825"/>
                <a:gd name="T39" fmla="*/ 74 h 2824"/>
                <a:gd name="T40" fmla="*/ 1539 w 2825"/>
                <a:gd name="T41" fmla="*/ 223 h 2824"/>
                <a:gd name="T42" fmla="*/ 1726 w 2825"/>
                <a:gd name="T43" fmla="*/ 442 h 2824"/>
                <a:gd name="T44" fmla="*/ 1835 w 2825"/>
                <a:gd name="T45" fmla="*/ 698 h 2824"/>
                <a:gd name="T46" fmla="*/ 1864 w 2825"/>
                <a:gd name="T47" fmla="*/ 971 h 2824"/>
                <a:gd name="T48" fmla="*/ 1812 w 2825"/>
                <a:gd name="T49" fmla="*/ 1242 h 2824"/>
                <a:gd name="T50" fmla="*/ 1679 w 2825"/>
                <a:gd name="T51" fmla="*/ 1490 h 2824"/>
                <a:gd name="T52" fmla="*/ 1941 w 2825"/>
                <a:gd name="T53" fmla="*/ 1652 h 2824"/>
                <a:gd name="T54" fmla="*/ 2060 w 2825"/>
                <a:gd name="T55" fmla="*/ 1717 h 2824"/>
                <a:gd name="T56" fmla="*/ 2811 w 2825"/>
                <a:gd name="T57" fmla="*/ 2499 h 2824"/>
                <a:gd name="T58" fmla="*/ 2821 w 2825"/>
                <a:gd name="T59" fmla="*/ 2634 h 2824"/>
                <a:gd name="T60" fmla="*/ 2755 w 2825"/>
                <a:gd name="T61" fmla="*/ 2754 h 2824"/>
                <a:gd name="T62" fmla="*/ 2634 w 2825"/>
                <a:gd name="T63" fmla="*/ 2819 h 2824"/>
                <a:gd name="T64" fmla="*/ 2501 w 2825"/>
                <a:gd name="T65" fmla="*/ 2809 h 2824"/>
                <a:gd name="T66" fmla="*/ 1719 w 2825"/>
                <a:gd name="T67" fmla="*/ 2059 h 2824"/>
                <a:gd name="T68" fmla="*/ 1653 w 2825"/>
                <a:gd name="T69" fmla="*/ 1939 h 2824"/>
                <a:gd name="T70" fmla="*/ 1491 w 2825"/>
                <a:gd name="T71" fmla="*/ 1678 h 2824"/>
                <a:gd name="T72" fmla="*/ 1243 w 2825"/>
                <a:gd name="T73" fmla="*/ 1810 h 2824"/>
                <a:gd name="T74" fmla="*/ 972 w 2825"/>
                <a:gd name="T75" fmla="*/ 1863 h 2824"/>
                <a:gd name="T76" fmla="*/ 699 w 2825"/>
                <a:gd name="T77" fmla="*/ 1834 h 2824"/>
                <a:gd name="T78" fmla="*/ 442 w 2825"/>
                <a:gd name="T79" fmla="*/ 1726 h 2824"/>
                <a:gd name="T80" fmla="*/ 224 w 2825"/>
                <a:gd name="T81" fmla="*/ 1537 h 2824"/>
                <a:gd name="T82" fmla="*/ 75 w 2825"/>
                <a:gd name="T83" fmla="*/ 1298 h 2824"/>
                <a:gd name="T84" fmla="*/ 6 w 2825"/>
                <a:gd name="T85" fmla="*/ 1033 h 2824"/>
                <a:gd name="T86" fmla="*/ 15 w 2825"/>
                <a:gd name="T87" fmla="*/ 761 h 2824"/>
                <a:gd name="T88" fmla="*/ 105 w 2825"/>
                <a:gd name="T89" fmla="*/ 501 h 2824"/>
                <a:gd name="T90" fmla="*/ 273 w 2825"/>
                <a:gd name="T91" fmla="*/ 272 h 2824"/>
                <a:gd name="T92" fmla="*/ 502 w 2825"/>
                <a:gd name="T93" fmla="*/ 103 h 2824"/>
                <a:gd name="T94" fmla="*/ 763 w 2825"/>
                <a:gd name="T95" fmla="*/ 14 h 2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25" h="2824">
                  <a:moveTo>
                    <a:pt x="933" y="266"/>
                  </a:moveTo>
                  <a:lnTo>
                    <a:pt x="876" y="268"/>
                  </a:lnTo>
                  <a:lnTo>
                    <a:pt x="819" y="275"/>
                  </a:lnTo>
                  <a:lnTo>
                    <a:pt x="763" y="287"/>
                  </a:lnTo>
                  <a:lnTo>
                    <a:pt x="708" y="303"/>
                  </a:lnTo>
                  <a:lnTo>
                    <a:pt x="655" y="325"/>
                  </a:lnTo>
                  <a:lnTo>
                    <a:pt x="604" y="351"/>
                  </a:lnTo>
                  <a:lnTo>
                    <a:pt x="553" y="383"/>
                  </a:lnTo>
                  <a:lnTo>
                    <a:pt x="506" y="420"/>
                  </a:lnTo>
                  <a:lnTo>
                    <a:pt x="461" y="460"/>
                  </a:lnTo>
                  <a:lnTo>
                    <a:pt x="420" y="504"/>
                  </a:lnTo>
                  <a:lnTo>
                    <a:pt x="385" y="553"/>
                  </a:lnTo>
                  <a:lnTo>
                    <a:pt x="353" y="602"/>
                  </a:lnTo>
                  <a:lnTo>
                    <a:pt x="327" y="654"/>
                  </a:lnTo>
                  <a:lnTo>
                    <a:pt x="305" y="708"/>
                  </a:lnTo>
                  <a:lnTo>
                    <a:pt x="288" y="762"/>
                  </a:lnTo>
                  <a:lnTo>
                    <a:pt x="276" y="818"/>
                  </a:lnTo>
                  <a:lnTo>
                    <a:pt x="269" y="874"/>
                  </a:lnTo>
                  <a:lnTo>
                    <a:pt x="266" y="932"/>
                  </a:lnTo>
                  <a:lnTo>
                    <a:pt x="269" y="988"/>
                  </a:lnTo>
                  <a:lnTo>
                    <a:pt x="276" y="1045"/>
                  </a:lnTo>
                  <a:lnTo>
                    <a:pt x="288" y="1100"/>
                  </a:lnTo>
                  <a:lnTo>
                    <a:pt x="305" y="1155"/>
                  </a:lnTo>
                  <a:lnTo>
                    <a:pt x="327" y="1208"/>
                  </a:lnTo>
                  <a:lnTo>
                    <a:pt x="353" y="1261"/>
                  </a:lnTo>
                  <a:lnTo>
                    <a:pt x="385" y="1310"/>
                  </a:lnTo>
                  <a:lnTo>
                    <a:pt x="420" y="1358"/>
                  </a:lnTo>
                  <a:lnTo>
                    <a:pt x="461" y="1402"/>
                  </a:lnTo>
                  <a:lnTo>
                    <a:pt x="506" y="1443"/>
                  </a:lnTo>
                  <a:lnTo>
                    <a:pt x="553" y="1479"/>
                  </a:lnTo>
                  <a:lnTo>
                    <a:pt x="604" y="1511"/>
                  </a:lnTo>
                  <a:lnTo>
                    <a:pt x="655" y="1537"/>
                  </a:lnTo>
                  <a:lnTo>
                    <a:pt x="708" y="1559"/>
                  </a:lnTo>
                  <a:lnTo>
                    <a:pt x="763" y="1576"/>
                  </a:lnTo>
                  <a:lnTo>
                    <a:pt x="819" y="1587"/>
                  </a:lnTo>
                  <a:lnTo>
                    <a:pt x="876" y="1595"/>
                  </a:lnTo>
                  <a:lnTo>
                    <a:pt x="933" y="1597"/>
                  </a:lnTo>
                  <a:lnTo>
                    <a:pt x="989" y="1595"/>
                  </a:lnTo>
                  <a:lnTo>
                    <a:pt x="1046" y="1587"/>
                  </a:lnTo>
                  <a:lnTo>
                    <a:pt x="1101" y="1576"/>
                  </a:lnTo>
                  <a:lnTo>
                    <a:pt x="1157" y="1559"/>
                  </a:lnTo>
                  <a:lnTo>
                    <a:pt x="1210" y="1537"/>
                  </a:lnTo>
                  <a:lnTo>
                    <a:pt x="1261" y="1511"/>
                  </a:lnTo>
                  <a:lnTo>
                    <a:pt x="1312" y="1479"/>
                  </a:lnTo>
                  <a:lnTo>
                    <a:pt x="1359" y="1443"/>
                  </a:lnTo>
                  <a:lnTo>
                    <a:pt x="1404" y="1402"/>
                  </a:lnTo>
                  <a:lnTo>
                    <a:pt x="1445" y="1358"/>
                  </a:lnTo>
                  <a:lnTo>
                    <a:pt x="1480" y="1310"/>
                  </a:lnTo>
                  <a:lnTo>
                    <a:pt x="1512" y="1261"/>
                  </a:lnTo>
                  <a:lnTo>
                    <a:pt x="1538" y="1208"/>
                  </a:lnTo>
                  <a:lnTo>
                    <a:pt x="1560" y="1155"/>
                  </a:lnTo>
                  <a:lnTo>
                    <a:pt x="1577" y="1100"/>
                  </a:lnTo>
                  <a:lnTo>
                    <a:pt x="1589" y="1045"/>
                  </a:lnTo>
                  <a:lnTo>
                    <a:pt x="1595" y="988"/>
                  </a:lnTo>
                  <a:lnTo>
                    <a:pt x="1599" y="932"/>
                  </a:lnTo>
                  <a:lnTo>
                    <a:pt x="1595" y="874"/>
                  </a:lnTo>
                  <a:lnTo>
                    <a:pt x="1589" y="818"/>
                  </a:lnTo>
                  <a:lnTo>
                    <a:pt x="1577" y="762"/>
                  </a:lnTo>
                  <a:lnTo>
                    <a:pt x="1560" y="708"/>
                  </a:lnTo>
                  <a:lnTo>
                    <a:pt x="1538" y="654"/>
                  </a:lnTo>
                  <a:lnTo>
                    <a:pt x="1512" y="602"/>
                  </a:lnTo>
                  <a:lnTo>
                    <a:pt x="1480" y="553"/>
                  </a:lnTo>
                  <a:lnTo>
                    <a:pt x="1445" y="504"/>
                  </a:lnTo>
                  <a:lnTo>
                    <a:pt x="1404" y="460"/>
                  </a:lnTo>
                  <a:lnTo>
                    <a:pt x="1359" y="420"/>
                  </a:lnTo>
                  <a:lnTo>
                    <a:pt x="1312" y="383"/>
                  </a:lnTo>
                  <a:lnTo>
                    <a:pt x="1261" y="351"/>
                  </a:lnTo>
                  <a:lnTo>
                    <a:pt x="1210" y="325"/>
                  </a:lnTo>
                  <a:lnTo>
                    <a:pt x="1157" y="303"/>
                  </a:lnTo>
                  <a:lnTo>
                    <a:pt x="1101" y="287"/>
                  </a:lnTo>
                  <a:lnTo>
                    <a:pt x="1046" y="275"/>
                  </a:lnTo>
                  <a:lnTo>
                    <a:pt x="989" y="268"/>
                  </a:lnTo>
                  <a:lnTo>
                    <a:pt x="933" y="266"/>
                  </a:lnTo>
                  <a:close/>
                  <a:moveTo>
                    <a:pt x="898" y="0"/>
                  </a:moveTo>
                  <a:lnTo>
                    <a:pt x="967" y="0"/>
                  </a:lnTo>
                  <a:lnTo>
                    <a:pt x="1035" y="5"/>
                  </a:lnTo>
                  <a:lnTo>
                    <a:pt x="1102" y="14"/>
                  </a:lnTo>
                  <a:lnTo>
                    <a:pt x="1169" y="29"/>
                  </a:lnTo>
                  <a:lnTo>
                    <a:pt x="1235" y="49"/>
                  </a:lnTo>
                  <a:lnTo>
                    <a:pt x="1300" y="74"/>
                  </a:lnTo>
                  <a:lnTo>
                    <a:pt x="1363" y="103"/>
                  </a:lnTo>
                  <a:lnTo>
                    <a:pt x="1424" y="138"/>
                  </a:lnTo>
                  <a:lnTo>
                    <a:pt x="1482" y="178"/>
                  </a:lnTo>
                  <a:lnTo>
                    <a:pt x="1539" y="223"/>
                  </a:lnTo>
                  <a:lnTo>
                    <a:pt x="1592" y="272"/>
                  </a:lnTo>
                  <a:lnTo>
                    <a:pt x="1642" y="325"/>
                  </a:lnTo>
                  <a:lnTo>
                    <a:pt x="1687" y="382"/>
                  </a:lnTo>
                  <a:lnTo>
                    <a:pt x="1726" y="442"/>
                  </a:lnTo>
                  <a:lnTo>
                    <a:pt x="1761" y="503"/>
                  </a:lnTo>
                  <a:lnTo>
                    <a:pt x="1791" y="566"/>
                  </a:lnTo>
                  <a:lnTo>
                    <a:pt x="1815" y="632"/>
                  </a:lnTo>
                  <a:lnTo>
                    <a:pt x="1835" y="698"/>
                  </a:lnTo>
                  <a:lnTo>
                    <a:pt x="1850" y="766"/>
                  </a:lnTo>
                  <a:lnTo>
                    <a:pt x="1859" y="834"/>
                  </a:lnTo>
                  <a:lnTo>
                    <a:pt x="1865" y="902"/>
                  </a:lnTo>
                  <a:lnTo>
                    <a:pt x="1864" y="971"/>
                  </a:lnTo>
                  <a:lnTo>
                    <a:pt x="1858" y="1040"/>
                  </a:lnTo>
                  <a:lnTo>
                    <a:pt x="1848" y="1108"/>
                  </a:lnTo>
                  <a:lnTo>
                    <a:pt x="1832" y="1176"/>
                  </a:lnTo>
                  <a:lnTo>
                    <a:pt x="1812" y="1242"/>
                  </a:lnTo>
                  <a:lnTo>
                    <a:pt x="1786" y="1307"/>
                  </a:lnTo>
                  <a:lnTo>
                    <a:pt x="1756" y="1369"/>
                  </a:lnTo>
                  <a:lnTo>
                    <a:pt x="1720" y="1431"/>
                  </a:lnTo>
                  <a:lnTo>
                    <a:pt x="1679" y="1490"/>
                  </a:lnTo>
                  <a:lnTo>
                    <a:pt x="1841" y="1651"/>
                  </a:lnTo>
                  <a:lnTo>
                    <a:pt x="1874" y="1647"/>
                  </a:lnTo>
                  <a:lnTo>
                    <a:pt x="1908" y="1647"/>
                  </a:lnTo>
                  <a:lnTo>
                    <a:pt x="1941" y="1652"/>
                  </a:lnTo>
                  <a:lnTo>
                    <a:pt x="1974" y="1662"/>
                  </a:lnTo>
                  <a:lnTo>
                    <a:pt x="2004" y="1675"/>
                  </a:lnTo>
                  <a:lnTo>
                    <a:pt x="2033" y="1694"/>
                  </a:lnTo>
                  <a:lnTo>
                    <a:pt x="2060" y="1717"/>
                  </a:lnTo>
                  <a:lnTo>
                    <a:pt x="2755" y="2413"/>
                  </a:lnTo>
                  <a:lnTo>
                    <a:pt x="2778" y="2439"/>
                  </a:lnTo>
                  <a:lnTo>
                    <a:pt x="2797" y="2469"/>
                  </a:lnTo>
                  <a:lnTo>
                    <a:pt x="2811" y="2499"/>
                  </a:lnTo>
                  <a:lnTo>
                    <a:pt x="2821" y="2533"/>
                  </a:lnTo>
                  <a:lnTo>
                    <a:pt x="2825" y="2566"/>
                  </a:lnTo>
                  <a:lnTo>
                    <a:pt x="2825" y="2600"/>
                  </a:lnTo>
                  <a:lnTo>
                    <a:pt x="2821" y="2634"/>
                  </a:lnTo>
                  <a:lnTo>
                    <a:pt x="2811" y="2666"/>
                  </a:lnTo>
                  <a:lnTo>
                    <a:pt x="2797" y="2697"/>
                  </a:lnTo>
                  <a:lnTo>
                    <a:pt x="2778" y="2727"/>
                  </a:lnTo>
                  <a:lnTo>
                    <a:pt x="2755" y="2754"/>
                  </a:lnTo>
                  <a:lnTo>
                    <a:pt x="2728" y="2777"/>
                  </a:lnTo>
                  <a:lnTo>
                    <a:pt x="2698" y="2796"/>
                  </a:lnTo>
                  <a:lnTo>
                    <a:pt x="2667" y="2809"/>
                  </a:lnTo>
                  <a:lnTo>
                    <a:pt x="2634" y="2819"/>
                  </a:lnTo>
                  <a:lnTo>
                    <a:pt x="2601" y="2824"/>
                  </a:lnTo>
                  <a:lnTo>
                    <a:pt x="2567" y="2824"/>
                  </a:lnTo>
                  <a:lnTo>
                    <a:pt x="2534" y="2819"/>
                  </a:lnTo>
                  <a:lnTo>
                    <a:pt x="2501" y="2809"/>
                  </a:lnTo>
                  <a:lnTo>
                    <a:pt x="2470" y="2796"/>
                  </a:lnTo>
                  <a:lnTo>
                    <a:pt x="2441" y="2777"/>
                  </a:lnTo>
                  <a:lnTo>
                    <a:pt x="2413" y="2754"/>
                  </a:lnTo>
                  <a:lnTo>
                    <a:pt x="1719" y="2059"/>
                  </a:lnTo>
                  <a:lnTo>
                    <a:pt x="1695" y="2032"/>
                  </a:lnTo>
                  <a:lnTo>
                    <a:pt x="1677" y="2003"/>
                  </a:lnTo>
                  <a:lnTo>
                    <a:pt x="1662" y="1972"/>
                  </a:lnTo>
                  <a:lnTo>
                    <a:pt x="1653" y="1939"/>
                  </a:lnTo>
                  <a:lnTo>
                    <a:pt x="1649" y="1907"/>
                  </a:lnTo>
                  <a:lnTo>
                    <a:pt x="1648" y="1873"/>
                  </a:lnTo>
                  <a:lnTo>
                    <a:pt x="1653" y="1840"/>
                  </a:lnTo>
                  <a:lnTo>
                    <a:pt x="1491" y="1678"/>
                  </a:lnTo>
                  <a:lnTo>
                    <a:pt x="1432" y="1719"/>
                  </a:lnTo>
                  <a:lnTo>
                    <a:pt x="1371" y="1755"/>
                  </a:lnTo>
                  <a:lnTo>
                    <a:pt x="1307" y="1785"/>
                  </a:lnTo>
                  <a:lnTo>
                    <a:pt x="1243" y="1810"/>
                  </a:lnTo>
                  <a:lnTo>
                    <a:pt x="1177" y="1831"/>
                  </a:lnTo>
                  <a:lnTo>
                    <a:pt x="1110" y="1847"/>
                  </a:lnTo>
                  <a:lnTo>
                    <a:pt x="1041" y="1857"/>
                  </a:lnTo>
                  <a:lnTo>
                    <a:pt x="972" y="1863"/>
                  </a:lnTo>
                  <a:lnTo>
                    <a:pt x="904" y="1863"/>
                  </a:lnTo>
                  <a:lnTo>
                    <a:pt x="835" y="1859"/>
                  </a:lnTo>
                  <a:lnTo>
                    <a:pt x="767" y="1849"/>
                  </a:lnTo>
                  <a:lnTo>
                    <a:pt x="699" y="1834"/>
                  </a:lnTo>
                  <a:lnTo>
                    <a:pt x="633" y="1815"/>
                  </a:lnTo>
                  <a:lnTo>
                    <a:pt x="568" y="1789"/>
                  </a:lnTo>
                  <a:lnTo>
                    <a:pt x="504" y="1760"/>
                  </a:lnTo>
                  <a:lnTo>
                    <a:pt x="442" y="1726"/>
                  </a:lnTo>
                  <a:lnTo>
                    <a:pt x="384" y="1686"/>
                  </a:lnTo>
                  <a:lnTo>
                    <a:pt x="327" y="1641"/>
                  </a:lnTo>
                  <a:lnTo>
                    <a:pt x="273" y="1590"/>
                  </a:lnTo>
                  <a:lnTo>
                    <a:pt x="224" y="1537"/>
                  </a:lnTo>
                  <a:lnTo>
                    <a:pt x="179" y="1482"/>
                  </a:lnTo>
                  <a:lnTo>
                    <a:pt x="140" y="1423"/>
                  </a:lnTo>
                  <a:lnTo>
                    <a:pt x="105" y="1361"/>
                  </a:lnTo>
                  <a:lnTo>
                    <a:pt x="75" y="1298"/>
                  </a:lnTo>
                  <a:lnTo>
                    <a:pt x="51" y="1234"/>
                  </a:lnTo>
                  <a:lnTo>
                    <a:pt x="31" y="1168"/>
                  </a:lnTo>
                  <a:lnTo>
                    <a:pt x="15" y="1101"/>
                  </a:lnTo>
                  <a:lnTo>
                    <a:pt x="6" y="1033"/>
                  </a:lnTo>
                  <a:lnTo>
                    <a:pt x="0" y="965"/>
                  </a:lnTo>
                  <a:lnTo>
                    <a:pt x="0" y="897"/>
                  </a:lnTo>
                  <a:lnTo>
                    <a:pt x="6" y="829"/>
                  </a:lnTo>
                  <a:lnTo>
                    <a:pt x="15" y="761"/>
                  </a:lnTo>
                  <a:lnTo>
                    <a:pt x="31" y="695"/>
                  </a:lnTo>
                  <a:lnTo>
                    <a:pt x="51" y="629"/>
                  </a:lnTo>
                  <a:lnTo>
                    <a:pt x="75" y="564"/>
                  </a:lnTo>
                  <a:lnTo>
                    <a:pt x="105" y="501"/>
                  </a:lnTo>
                  <a:lnTo>
                    <a:pt x="140" y="441"/>
                  </a:lnTo>
                  <a:lnTo>
                    <a:pt x="179" y="382"/>
                  </a:lnTo>
                  <a:lnTo>
                    <a:pt x="224" y="325"/>
                  </a:lnTo>
                  <a:lnTo>
                    <a:pt x="273" y="272"/>
                  </a:lnTo>
                  <a:lnTo>
                    <a:pt x="326" y="223"/>
                  </a:lnTo>
                  <a:lnTo>
                    <a:pt x="383" y="178"/>
                  </a:lnTo>
                  <a:lnTo>
                    <a:pt x="441" y="138"/>
                  </a:lnTo>
                  <a:lnTo>
                    <a:pt x="502" y="103"/>
                  </a:lnTo>
                  <a:lnTo>
                    <a:pt x="565" y="74"/>
                  </a:lnTo>
                  <a:lnTo>
                    <a:pt x="630" y="49"/>
                  </a:lnTo>
                  <a:lnTo>
                    <a:pt x="696" y="29"/>
                  </a:lnTo>
                  <a:lnTo>
                    <a:pt x="763" y="14"/>
                  </a:lnTo>
                  <a:lnTo>
                    <a:pt x="830" y="5"/>
                  </a:lnTo>
                  <a:lnTo>
                    <a:pt x="8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48"/>
            <p:cNvSpPr>
              <a:spLocks/>
            </p:cNvSpPr>
            <p:nvPr/>
          </p:nvSpPr>
          <p:spPr bwMode="auto">
            <a:xfrm>
              <a:off x="3553" y="3559"/>
              <a:ext cx="71" cy="75"/>
            </a:xfrm>
            <a:custGeom>
              <a:avLst/>
              <a:gdLst>
                <a:gd name="T0" fmla="*/ 528 w 563"/>
                <a:gd name="T1" fmla="*/ 0 h 600"/>
                <a:gd name="T2" fmla="*/ 544 w 563"/>
                <a:gd name="T3" fmla="*/ 52 h 600"/>
                <a:gd name="T4" fmla="*/ 563 w 563"/>
                <a:gd name="T5" fmla="*/ 105 h 600"/>
                <a:gd name="T6" fmla="*/ 85 w 563"/>
                <a:gd name="T7" fmla="*/ 585 h 600"/>
                <a:gd name="T8" fmla="*/ 73 w 563"/>
                <a:gd name="T9" fmla="*/ 594 h 600"/>
                <a:gd name="T10" fmla="*/ 62 w 563"/>
                <a:gd name="T11" fmla="*/ 598 h 600"/>
                <a:gd name="T12" fmla="*/ 49 w 563"/>
                <a:gd name="T13" fmla="*/ 600 h 600"/>
                <a:gd name="T14" fmla="*/ 37 w 563"/>
                <a:gd name="T15" fmla="*/ 598 h 600"/>
                <a:gd name="T16" fmla="*/ 24 w 563"/>
                <a:gd name="T17" fmla="*/ 594 h 600"/>
                <a:gd name="T18" fmla="*/ 14 w 563"/>
                <a:gd name="T19" fmla="*/ 585 h 600"/>
                <a:gd name="T20" fmla="*/ 4 w 563"/>
                <a:gd name="T21" fmla="*/ 573 h 600"/>
                <a:gd name="T22" fmla="*/ 0 w 563"/>
                <a:gd name="T23" fmla="*/ 558 h 600"/>
                <a:gd name="T24" fmla="*/ 0 w 563"/>
                <a:gd name="T25" fmla="*/ 542 h 600"/>
                <a:gd name="T26" fmla="*/ 4 w 563"/>
                <a:gd name="T27" fmla="*/ 528 h 600"/>
                <a:gd name="T28" fmla="*/ 14 w 563"/>
                <a:gd name="T29" fmla="*/ 514 h 600"/>
                <a:gd name="T30" fmla="*/ 525 w 563"/>
                <a:gd name="T31" fmla="*/ 2 h 600"/>
                <a:gd name="T32" fmla="*/ 526 w 563"/>
                <a:gd name="T33" fmla="*/ 1 h 600"/>
                <a:gd name="T34" fmla="*/ 528 w 563"/>
                <a:gd name="T35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3" h="600">
                  <a:moveTo>
                    <a:pt x="528" y="0"/>
                  </a:moveTo>
                  <a:lnTo>
                    <a:pt x="544" y="52"/>
                  </a:lnTo>
                  <a:lnTo>
                    <a:pt x="563" y="105"/>
                  </a:lnTo>
                  <a:lnTo>
                    <a:pt x="85" y="585"/>
                  </a:lnTo>
                  <a:lnTo>
                    <a:pt x="73" y="594"/>
                  </a:lnTo>
                  <a:lnTo>
                    <a:pt x="62" y="598"/>
                  </a:lnTo>
                  <a:lnTo>
                    <a:pt x="49" y="600"/>
                  </a:lnTo>
                  <a:lnTo>
                    <a:pt x="37" y="598"/>
                  </a:lnTo>
                  <a:lnTo>
                    <a:pt x="24" y="594"/>
                  </a:lnTo>
                  <a:lnTo>
                    <a:pt x="14" y="585"/>
                  </a:lnTo>
                  <a:lnTo>
                    <a:pt x="4" y="573"/>
                  </a:lnTo>
                  <a:lnTo>
                    <a:pt x="0" y="558"/>
                  </a:lnTo>
                  <a:lnTo>
                    <a:pt x="0" y="542"/>
                  </a:lnTo>
                  <a:lnTo>
                    <a:pt x="4" y="528"/>
                  </a:lnTo>
                  <a:lnTo>
                    <a:pt x="14" y="514"/>
                  </a:lnTo>
                  <a:lnTo>
                    <a:pt x="525" y="2"/>
                  </a:lnTo>
                  <a:lnTo>
                    <a:pt x="526" y="1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49"/>
            <p:cNvSpPr>
              <a:spLocks/>
            </p:cNvSpPr>
            <p:nvPr/>
          </p:nvSpPr>
          <p:spPr bwMode="auto">
            <a:xfrm>
              <a:off x="3810" y="3344"/>
              <a:ext cx="101" cy="109"/>
            </a:xfrm>
            <a:custGeom>
              <a:avLst/>
              <a:gdLst>
                <a:gd name="T0" fmla="*/ 553 w 802"/>
                <a:gd name="T1" fmla="*/ 0 h 874"/>
                <a:gd name="T2" fmla="*/ 568 w 802"/>
                <a:gd name="T3" fmla="*/ 2 h 874"/>
                <a:gd name="T4" fmla="*/ 582 w 802"/>
                <a:gd name="T5" fmla="*/ 9 h 874"/>
                <a:gd name="T6" fmla="*/ 594 w 802"/>
                <a:gd name="T7" fmla="*/ 18 h 874"/>
                <a:gd name="T8" fmla="*/ 601 w 802"/>
                <a:gd name="T9" fmla="*/ 32 h 874"/>
                <a:gd name="T10" fmla="*/ 798 w 802"/>
                <a:gd name="T11" fmla="*/ 530 h 874"/>
                <a:gd name="T12" fmla="*/ 802 w 802"/>
                <a:gd name="T13" fmla="*/ 546 h 874"/>
                <a:gd name="T14" fmla="*/ 800 w 802"/>
                <a:gd name="T15" fmla="*/ 561 h 874"/>
                <a:gd name="T16" fmla="*/ 795 w 802"/>
                <a:gd name="T17" fmla="*/ 575 h 874"/>
                <a:gd name="T18" fmla="*/ 784 w 802"/>
                <a:gd name="T19" fmla="*/ 587 h 874"/>
                <a:gd name="T20" fmla="*/ 771 w 802"/>
                <a:gd name="T21" fmla="*/ 595 h 874"/>
                <a:gd name="T22" fmla="*/ 761 w 802"/>
                <a:gd name="T23" fmla="*/ 597 h 874"/>
                <a:gd name="T24" fmla="*/ 752 w 802"/>
                <a:gd name="T25" fmla="*/ 598 h 874"/>
                <a:gd name="T26" fmla="*/ 737 w 802"/>
                <a:gd name="T27" fmla="*/ 596 h 874"/>
                <a:gd name="T28" fmla="*/ 725 w 802"/>
                <a:gd name="T29" fmla="*/ 590 h 874"/>
                <a:gd name="T30" fmla="*/ 713 w 802"/>
                <a:gd name="T31" fmla="*/ 580 h 874"/>
                <a:gd name="T32" fmla="*/ 706 w 802"/>
                <a:gd name="T33" fmla="*/ 567 h 874"/>
                <a:gd name="T34" fmla="*/ 555 w 802"/>
                <a:gd name="T35" fmla="*/ 187 h 874"/>
                <a:gd name="T36" fmla="*/ 248 w 802"/>
                <a:gd name="T37" fmla="*/ 874 h 874"/>
                <a:gd name="T38" fmla="*/ 215 w 802"/>
                <a:gd name="T39" fmla="*/ 830 h 874"/>
                <a:gd name="T40" fmla="*/ 178 w 802"/>
                <a:gd name="T41" fmla="*/ 786 h 874"/>
                <a:gd name="T42" fmla="*/ 469 w 802"/>
                <a:gd name="T43" fmla="*/ 135 h 874"/>
                <a:gd name="T44" fmla="*/ 67 w 802"/>
                <a:gd name="T45" fmla="*/ 284 h 874"/>
                <a:gd name="T46" fmla="*/ 51 w 802"/>
                <a:gd name="T47" fmla="*/ 287 h 874"/>
                <a:gd name="T48" fmla="*/ 36 w 802"/>
                <a:gd name="T49" fmla="*/ 285 h 874"/>
                <a:gd name="T50" fmla="*/ 22 w 802"/>
                <a:gd name="T51" fmla="*/ 279 h 874"/>
                <a:gd name="T52" fmla="*/ 10 w 802"/>
                <a:gd name="T53" fmla="*/ 268 h 874"/>
                <a:gd name="T54" fmla="*/ 3 w 802"/>
                <a:gd name="T55" fmla="*/ 255 h 874"/>
                <a:gd name="T56" fmla="*/ 0 w 802"/>
                <a:gd name="T57" fmla="*/ 239 h 874"/>
                <a:gd name="T58" fmla="*/ 2 w 802"/>
                <a:gd name="T59" fmla="*/ 223 h 874"/>
                <a:gd name="T60" fmla="*/ 8 w 802"/>
                <a:gd name="T61" fmla="*/ 210 h 874"/>
                <a:gd name="T62" fmla="*/ 19 w 802"/>
                <a:gd name="T63" fmla="*/ 198 h 874"/>
                <a:gd name="T64" fmla="*/ 32 w 802"/>
                <a:gd name="T65" fmla="*/ 191 h 874"/>
                <a:gd name="T66" fmla="*/ 537 w 802"/>
                <a:gd name="T67" fmla="*/ 3 h 874"/>
                <a:gd name="T68" fmla="*/ 553 w 802"/>
                <a:gd name="T69" fmla="*/ 0 h 874"/>
                <a:gd name="T70" fmla="*/ 553 w 802"/>
                <a:gd name="T71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2" h="874">
                  <a:moveTo>
                    <a:pt x="553" y="0"/>
                  </a:moveTo>
                  <a:lnTo>
                    <a:pt x="568" y="2"/>
                  </a:lnTo>
                  <a:lnTo>
                    <a:pt x="582" y="9"/>
                  </a:lnTo>
                  <a:lnTo>
                    <a:pt x="594" y="18"/>
                  </a:lnTo>
                  <a:lnTo>
                    <a:pt x="601" y="32"/>
                  </a:lnTo>
                  <a:lnTo>
                    <a:pt x="798" y="530"/>
                  </a:lnTo>
                  <a:lnTo>
                    <a:pt x="802" y="546"/>
                  </a:lnTo>
                  <a:lnTo>
                    <a:pt x="800" y="561"/>
                  </a:lnTo>
                  <a:lnTo>
                    <a:pt x="795" y="575"/>
                  </a:lnTo>
                  <a:lnTo>
                    <a:pt x="784" y="587"/>
                  </a:lnTo>
                  <a:lnTo>
                    <a:pt x="771" y="595"/>
                  </a:lnTo>
                  <a:lnTo>
                    <a:pt x="761" y="597"/>
                  </a:lnTo>
                  <a:lnTo>
                    <a:pt x="752" y="598"/>
                  </a:lnTo>
                  <a:lnTo>
                    <a:pt x="737" y="596"/>
                  </a:lnTo>
                  <a:lnTo>
                    <a:pt x="725" y="590"/>
                  </a:lnTo>
                  <a:lnTo>
                    <a:pt x="713" y="580"/>
                  </a:lnTo>
                  <a:lnTo>
                    <a:pt x="706" y="567"/>
                  </a:lnTo>
                  <a:lnTo>
                    <a:pt x="555" y="187"/>
                  </a:lnTo>
                  <a:lnTo>
                    <a:pt x="248" y="874"/>
                  </a:lnTo>
                  <a:lnTo>
                    <a:pt x="215" y="830"/>
                  </a:lnTo>
                  <a:lnTo>
                    <a:pt x="178" y="786"/>
                  </a:lnTo>
                  <a:lnTo>
                    <a:pt x="469" y="135"/>
                  </a:lnTo>
                  <a:lnTo>
                    <a:pt x="67" y="284"/>
                  </a:lnTo>
                  <a:lnTo>
                    <a:pt x="51" y="287"/>
                  </a:lnTo>
                  <a:lnTo>
                    <a:pt x="36" y="285"/>
                  </a:lnTo>
                  <a:lnTo>
                    <a:pt x="22" y="279"/>
                  </a:lnTo>
                  <a:lnTo>
                    <a:pt x="10" y="268"/>
                  </a:lnTo>
                  <a:lnTo>
                    <a:pt x="3" y="255"/>
                  </a:lnTo>
                  <a:lnTo>
                    <a:pt x="0" y="239"/>
                  </a:lnTo>
                  <a:lnTo>
                    <a:pt x="2" y="223"/>
                  </a:lnTo>
                  <a:lnTo>
                    <a:pt x="8" y="210"/>
                  </a:lnTo>
                  <a:lnTo>
                    <a:pt x="19" y="198"/>
                  </a:lnTo>
                  <a:lnTo>
                    <a:pt x="32" y="191"/>
                  </a:lnTo>
                  <a:lnTo>
                    <a:pt x="537" y="3"/>
                  </a:lnTo>
                  <a:lnTo>
                    <a:pt x="553" y="0"/>
                  </a:lnTo>
                  <a:lnTo>
                    <a:pt x="5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50"/>
            <p:cNvSpPr>
              <a:spLocks/>
            </p:cNvSpPr>
            <p:nvPr/>
          </p:nvSpPr>
          <p:spPr bwMode="auto">
            <a:xfrm>
              <a:off x="3698" y="3483"/>
              <a:ext cx="116" cy="110"/>
            </a:xfrm>
            <a:custGeom>
              <a:avLst/>
              <a:gdLst>
                <a:gd name="T0" fmla="*/ 383 w 922"/>
                <a:gd name="T1" fmla="*/ 0 h 885"/>
                <a:gd name="T2" fmla="*/ 398 w 922"/>
                <a:gd name="T3" fmla="*/ 6 h 885"/>
                <a:gd name="T4" fmla="*/ 412 w 922"/>
                <a:gd name="T5" fmla="*/ 15 h 885"/>
                <a:gd name="T6" fmla="*/ 761 w 922"/>
                <a:gd name="T7" fmla="*/ 382 h 885"/>
                <a:gd name="T8" fmla="*/ 882 w 922"/>
                <a:gd name="T9" fmla="*/ 108 h 885"/>
                <a:gd name="T10" fmla="*/ 900 w 922"/>
                <a:gd name="T11" fmla="*/ 160 h 885"/>
                <a:gd name="T12" fmla="*/ 914 w 922"/>
                <a:gd name="T13" fmla="*/ 211 h 885"/>
                <a:gd name="T14" fmla="*/ 922 w 922"/>
                <a:gd name="T15" fmla="*/ 264 h 885"/>
                <a:gd name="T16" fmla="*/ 822 w 922"/>
                <a:gd name="T17" fmla="*/ 491 h 885"/>
                <a:gd name="T18" fmla="*/ 812 w 922"/>
                <a:gd name="T19" fmla="*/ 504 h 885"/>
                <a:gd name="T20" fmla="*/ 800 w 922"/>
                <a:gd name="T21" fmla="*/ 514 h 885"/>
                <a:gd name="T22" fmla="*/ 784 w 922"/>
                <a:gd name="T23" fmla="*/ 519 h 885"/>
                <a:gd name="T24" fmla="*/ 768 w 922"/>
                <a:gd name="T25" fmla="*/ 519 h 885"/>
                <a:gd name="T26" fmla="*/ 752 w 922"/>
                <a:gd name="T27" fmla="*/ 515 h 885"/>
                <a:gd name="T28" fmla="*/ 740 w 922"/>
                <a:gd name="T29" fmla="*/ 504 h 885"/>
                <a:gd name="T30" fmla="*/ 393 w 922"/>
                <a:gd name="T31" fmla="*/ 140 h 885"/>
                <a:gd name="T32" fmla="*/ 89 w 922"/>
                <a:gd name="T33" fmla="*/ 885 h 885"/>
                <a:gd name="T34" fmla="*/ 44 w 922"/>
                <a:gd name="T35" fmla="*/ 864 h 885"/>
                <a:gd name="T36" fmla="*/ 0 w 922"/>
                <a:gd name="T37" fmla="*/ 838 h 885"/>
                <a:gd name="T38" fmla="*/ 329 w 922"/>
                <a:gd name="T39" fmla="*/ 31 h 885"/>
                <a:gd name="T40" fmla="*/ 339 w 922"/>
                <a:gd name="T41" fmla="*/ 16 h 885"/>
                <a:gd name="T42" fmla="*/ 351 w 922"/>
                <a:gd name="T43" fmla="*/ 7 h 885"/>
                <a:gd name="T44" fmla="*/ 367 w 922"/>
                <a:gd name="T45" fmla="*/ 0 h 885"/>
                <a:gd name="T46" fmla="*/ 383 w 922"/>
                <a:gd name="T4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2" h="885">
                  <a:moveTo>
                    <a:pt x="383" y="0"/>
                  </a:moveTo>
                  <a:lnTo>
                    <a:pt x="398" y="6"/>
                  </a:lnTo>
                  <a:lnTo>
                    <a:pt x="412" y="15"/>
                  </a:lnTo>
                  <a:lnTo>
                    <a:pt x="761" y="382"/>
                  </a:lnTo>
                  <a:lnTo>
                    <a:pt x="882" y="108"/>
                  </a:lnTo>
                  <a:lnTo>
                    <a:pt x="900" y="160"/>
                  </a:lnTo>
                  <a:lnTo>
                    <a:pt x="914" y="211"/>
                  </a:lnTo>
                  <a:lnTo>
                    <a:pt x="922" y="264"/>
                  </a:lnTo>
                  <a:lnTo>
                    <a:pt x="822" y="491"/>
                  </a:lnTo>
                  <a:lnTo>
                    <a:pt x="812" y="504"/>
                  </a:lnTo>
                  <a:lnTo>
                    <a:pt x="800" y="514"/>
                  </a:lnTo>
                  <a:lnTo>
                    <a:pt x="784" y="519"/>
                  </a:lnTo>
                  <a:lnTo>
                    <a:pt x="768" y="519"/>
                  </a:lnTo>
                  <a:lnTo>
                    <a:pt x="752" y="515"/>
                  </a:lnTo>
                  <a:lnTo>
                    <a:pt x="740" y="504"/>
                  </a:lnTo>
                  <a:lnTo>
                    <a:pt x="393" y="140"/>
                  </a:lnTo>
                  <a:lnTo>
                    <a:pt x="89" y="885"/>
                  </a:lnTo>
                  <a:lnTo>
                    <a:pt x="44" y="864"/>
                  </a:lnTo>
                  <a:lnTo>
                    <a:pt x="0" y="838"/>
                  </a:lnTo>
                  <a:lnTo>
                    <a:pt x="329" y="31"/>
                  </a:lnTo>
                  <a:lnTo>
                    <a:pt x="339" y="16"/>
                  </a:lnTo>
                  <a:lnTo>
                    <a:pt x="351" y="7"/>
                  </a:lnTo>
                  <a:lnTo>
                    <a:pt x="367" y="0"/>
                  </a:lnTo>
                  <a:lnTo>
                    <a:pt x="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124"/>
          <p:cNvGrpSpPr>
            <a:grpSpLocks noChangeAspect="1"/>
          </p:cNvGrpSpPr>
          <p:nvPr/>
        </p:nvGrpSpPr>
        <p:grpSpPr>
          <a:xfrm>
            <a:off x="2543861" y="2188368"/>
            <a:ext cx="361179" cy="432000"/>
            <a:chOff x="6410325" y="5254625"/>
            <a:chExt cx="242888" cy="290513"/>
          </a:xfrm>
          <a:solidFill>
            <a:schemeClr val="accent6">
              <a:lumMod val="75000"/>
            </a:schemeClr>
          </a:solidFill>
        </p:grpSpPr>
        <p:sp>
          <p:nvSpPr>
            <p:cNvPr id="102" name="Freeform 1406"/>
            <p:cNvSpPr>
              <a:spLocks/>
            </p:cNvSpPr>
            <p:nvPr/>
          </p:nvSpPr>
          <p:spPr bwMode="auto">
            <a:xfrm>
              <a:off x="6604000" y="5511800"/>
              <a:ext cx="30163" cy="33338"/>
            </a:xfrm>
            <a:custGeom>
              <a:avLst/>
              <a:gdLst>
                <a:gd name="T0" fmla="*/ 0 w 339"/>
                <a:gd name="T1" fmla="*/ 0 h 384"/>
                <a:gd name="T2" fmla="*/ 338 w 339"/>
                <a:gd name="T3" fmla="*/ 0 h 384"/>
                <a:gd name="T4" fmla="*/ 339 w 339"/>
                <a:gd name="T5" fmla="*/ 215 h 384"/>
                <a:gd name="T6" fmla="*/ 336 w 339"/>
                <a:gd name="T7" fmla="*/ 245 h 384"/>
                <a:gd name="T8" fmla="*/ 328 w 339"/>
                <a:gd name="T9" fmla="*/ 274 h 384"/>
                <a:gd name="T10" fmla="*/ 316 w 339"/>
                <a:gd name="T11" fmla="*/ 301 h 384"/>
                <a:gd name="T12" fmla="*/ 298 w 339"/>
                <a:gd name="T13" fmla="*/ 324 h 384"/>
                <a:gd name="T14" fmla="*/ 278 w 339"/>
                <a:gd name="T15" fmla="*/ 344 h 384"/>
                <a:gd name="T16" fmla="*/ 255 w 339"/>
                <a:gd name="T17" fmla="*/ 361 h 384"/>
                <a:gd name="T18" fmla="*/ 229 w 339"/>
                <a:gd name="T19" fmla="*/ 373 h 384"/>
                <a:gd name="T20" fmla="*/ 200 w 339"/>
                <a:gd name="T21" fmla="*/ 381 h 384"/>
                <a:gd name="T22" fmla="*/ 170 w 339"/>
                <a:gd name="T23" fmla="*/ 384 h 384"/>
                <a:gd name="T24" fmla="*/ 170 w 339"/>
                <a:gd name="T25" fmla="*/ 384 h 384"/>
                <a:gd name="T26" fmla="*/ 140 w 339"/>
                <a:gd name="T27" fmla="*/ 381 h 384"/>
                <a:gd name="T28" fmla="*/ 110 w 339"/>
                <a:gd name="T29" fmla="*/ 374 h 384"/>
                <a:gd name="T30" fmla="*/ 84 w 339"/>
                <a:gd name="T31" fmla="*/ 361 h 384"/>
                <a:gd name="T32" fmla="*/ 61 w 339"/>
                <a:gd name="T33" fmla="*/ 345 h 384"/>
                <a:gd name="T34" fmla="*/ 41 w 339"/>
                <a:gd name="T35" fmla="*/ 325 h 384"/>
                <a:gd name="T36" fmla="*/ 24 w 339"/>
                <a:gd name="T37" fmla="*/ 301 h 384"/>
                <a:gd name="T38" fmla="*/ 12 w 339"/>
                <a:gd name="T39" fmla="*/ 275 h 384"/>
                <a:gd name="T40" fmla="*/ 4 w 339"/>
                <a:gd name="T41" fmla="*/ 246 h 384"/>
                <a:gd name="T42" fmla="*/ 1 w 339"/>
                <a:gd name="T43" fmla="*/ 216 h 384"/>
                <a:gd name="T44" fmla="*/ 0 w 339"/>
                <a:gd name="T45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9" h="384">
                  <a:moveTo>
                    <a:pt x="0" y="0"/>
                  </a:moveTo>
                  <a:lnTo>
                    <a:pt x="338" y="0"/>
                  </a:lnTo>
                  <a:lnTo>
                    <a:pt x="339" y="215"/>
                  </a:lnTo>
                  <a:lnTo>
                    <a:pt x="336" y="245"/>
                  </a:lnTo>
                  <a:lnTo>
                    <a:pt x="328" y="274"/>
                  </a:lnTo>
                  <a:lnTo>
                    <a:pt x="316" y="301"/>
                  </a:lnTo>
                  <a:lnTo>
                    <a:pt x="298" y="324"/>
                  </a:lnTo>
                  <a:lnTo>
                    <a:pt x="278" y="344"/>
                  </a:lnTo>
                  <a:lnTo>
                    <a:pt x="255" y="361"/>
                  </a:lnTo>
                  <a:lnTo>
                    <a:pt x="229" y="373"/>
                  </a:lnTo>
                  <a:lnTo>
                    <a:pt x="200" y="381"/>
                  </a:lnTo>
                  <a:lnTo>
                    <a:pt x="170" y="384"/>
                  </a:lnTo>
                  <a:lnTo>
                    <a:pt x="170" y="384"/>
                  </a:lnTo>
                  <a:lnTo>
                    <a:pt x="140" y="381"/>
                  </a:lnTo>
                  <a:lnTo>
                    <a:pt x="110" y="374"/>
                  </a:lnTo>
                  <a:lnTo>
                    <a:pt x="84" y="361"/>
                  </a:lnTo>
                  <a:lnTo>
                    <a:pt x="61" y="345"/>
                  </a:lnTo>
                  <a:lnTo>
                    <a:pt x="41" y="325"/>
                  </a:lnTo>
                  <a:lnTo>
                    <a:pt x="24" y="301"/>
                  </a:lnTo>
                  <a:lnTo>
                    <a:pt x="12" y="275"/>
                  </a:lnTo>
                  <a:lnTo>
                    <a:pt x="4" y="246"/>
                  </a:lnTo>
                  <a:lnTo>
                    <a:pt x="1" y="2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07"/>
            <p:cNvSpPr>
              <a:spLocks/>
            </p:cNvSpPr>
            <p:nvPr/>
          </p:nvSpPr>
          <p:spPr bwMode="auto">
            <a:xfrm>
              <a:off x="6567488" y="5508625"/>
              <a:ext cx="30163" cy="36513"/>
            </a:xfrm>
            <a:custGeom>
              <a:avLst/>
              <a:gdLst>
                <a:gd name="T0" fmla="*/ 0 w 338"/>
                <a:gd name="T1" fmla="*/ 0 h 428"/>
                <a:gd name="T2" fmla="*/ 27 w 338"/>
                <a:gd name="T3" fmla="*/ 18 h 428"/>
                <a:gd name="T4" fmla="*/ 58 w 338"/>
                <a:gd name="T5" fmla="*/ 33 h 428"/>
                <a:gd name="T6" fmla="*/ 89 w 338"/>
                <a:gd name="T7" fmla="*/ 41 h 428"/>
                <a:gd name="T8" fmla="*/ 123 w 338"/>
                <a:gd name="T9" fmla="*/ 44 h 428"/>
                <a:gd name="T10" fmla="*/ 338 w 338"/>
                <a:gd name="T11" fmla="*/ 44 h 428"/>
                <a:gd name="T12" fmla="*/ 338 w 338"/>
                <a:gd name="T13" fmla="*/ 259 h 428"/>
                <a:gd name="T14" fmla="*/ 335 w 338"/>
                <a:gd name="T15" fmla="*/ 289 h 428"/>
                <a:gd name="T16" fmla="*/ 327 w 338"/>
                <a:gd name="T17" fmla="*/ 319 h 428"/>
                <a:gd name="T18" fmla="*/ 315 w 338"/>
                <a:gd name="T19" fmla="*/ 345 h 428"/>
                <a:gd name="T20" fmla="*/ 298 w 338"/>
                <a:gd name="T21" fmla="*/ 368 h 428"/>
                <a:gd name="T22" fmla="*/ 278 w 338"/>
                <a:gd name="T23" fmla="*/ 389 h 428"/>
                <a:gd name="T24" fmla="*/ 255 w 338"/>
                <a:gd name="T25" fmla="*/ 405 h 428"/>
                <a:gd name="T26" fmla="*/ 229 w 338"/>
                <a:gd name="T27" fmla="*/ 418 h 428"/>
                <a:gd name="T28" fmla="*/ 199 w 338"/>
                <a:gd name="T29" fmla="*/ 425 h 428"/>
                <a:gd name="T30" fmla="*/ 169 w 338"/>
                <a:gd name="T31" fmla="*/ 428 h 428"/>
                <a:gd name="T32" fmla="*/ 169 w 338"/>
                <a:gd name="T33" fmla="*/ 428 h 428"/>
                <a:gd name="T34" fmla="*/ 139 w 338"/>
                <a:gd name="T35" fmla="*/ 425 h 428"/>
                <a:gd name="T36" fmla="*/ 111 w 338"/>
                <a:gd name="T37" fmla="*/ 418 h 428"/>
                <a:gd name="T38" fmla="*/ 84 w 338"/>
                <a:gd name="T39" fmla="*/ 405 h 428"/>
                <a:gd name="T40" fmla="*/ 61 w 338"/>
                <a:gd name="T41" fmla="*/ 389 h 428"/>
                <a:gd name="T42" fmla="*/ 41 w 338"/>
                <a:gd name="T43" fmla="*/ 368 h 428"/>
                <a:gd name="T44" fmla="*/ 23 w 338"/>
                <a:gd name="T45" fmla="*/ 345 h 428"/>
                <a:gd name="T46" fmla="*/ 11 w 338"/>
                <a:gd name="T47" fmla="*/ 319 h 428"/>
                <a:gd name="T48" fmla="*/ 3 w 338"/>
                <a:gd name="T49" fmla="*/ 289 h 428"/>
                <a:gd name="T50" fmla="*/ 0 w 338"/>
                <a:gd name="T51" fmla="*/ 259 h 428"/>
                <a:gd name="T52" fmla="*/ 0 w 338"/>
                <a:gd name="T5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428">
                  <a:moveTo>
                    <a:pt x="0" y="0"/>
                  </a:moveTo>
                  <a:lnTo>
                    <a:pt x="27" y="18"/>
                  </a:lnTo>
                  <a:lnTo>
                    <a:pt x="58" y="33"/>
                  </a:lnTo>
                  <a:lnTo>
                    <a:pt x="89" y="41"/>
                  </a:lnTo>
                  <a:lnTo>
                    <a:pt x="123" y="44"/>
                  </a:lnTo>
                  <a:lnTo>
                    <a:pt x="338" y="44"/>
                  </a:lnTo>
                  <a:lnTo>
                    <a:pt x="338" y="259"/>
                  </a:lnTo>
                  <a:lnTo>
                    <a:pt x="335" y="289"/>
                  </a:lnTo>
                  <a:lnTo>
                    <a:pt x="327" y="319"/>
                  </a:lnTo>
                  <a:lnTo>
                    <a:pt x="315" y="345"/>
                  </a:lnTo>
                  <a:lnTo>
                    <a:pt x="298" y="368"/>
                  </a:lnTo>
                  <a:lnTo>
                    <a:pt x="278" y="389"/>
                  </a:lnTo>
                  <a:lnTo>
                    <a:pt x="255" y="405"/>
                  </a:lnTo>
                  <a:lnTo>
                    <a:pt x="229" y="418"/>
                  </a:lnTo>
                  <a:lnTo>
                    <a:pt x="199" y="425"/>
                  </a:lnTo>
                  <a:lnTo>
                    <a:pt x="169" y="428"/>
                  </a:lnTo>
                  <a:lnTo>
                    <a:pt x="169" y="428"/>
                  </a:lnTo>
                  <a:lnTo>
                    <a:pt x="139" y="425"/>
                  </a:lnTo>
                  <a:lnTo>
                    <a:pt x="111" y="418"/>
                  </a:lnTo>
                  <a:lnTo>
                    <a:pt x="84" y="405"/>
                  </a:lnTo>
                  <a:lnTo>
                    <a:pt x="61" y="389"/>
                  </a:lnTo>
                  <a:lnTo>
                    <a:pt x="41" y="368"/>
                  </a:lnTo>
                  <a:lnTo>
                    <a:pt x="23" y="345"/>
                  </a:lnTo>
                  <a:lnTo>
                    <a:pt x="11" y="319"/>
                  </a:lnTo>
                  <a:lnTo>
                    <a:pt x="3" y="289"/>
                  </a:lnTo>
                  <a:lnTo>
                    <a:pt x="0" y="2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08"/>
            <p:cNvSpPr>
              <a:spLocks/>
            </p:cNvSpPr>
            <p:nvPr/>
          </p:nvSpPr>
          <p:spPr bwMode="auto">
            <a:xfrm>
              <a:off x="6418263" y="5254625"/>
              <a:ext cx="50800" cy="52388"/>
            </a:xfrm>
            <a:custGeom>
              <a:avLst/>
              <a:gdLst>
                <a:gd name="T0" fmla="*/ 292 w 584"/>
                <a:gd name="T1" fmla="*/ 0 h 582"/>
                <a:gd name="T2" fmla="*/ 335 w 584"/>
                <a:gd name="T3" fmla="*/ 3 h 582"/>
                <a:gd name="T4" fmla="*/ 377 w 584"/>
                <a:gd name="T5" fmla="*/ 12 h 582"/>
                <a:gd name="T6" fmla="*/ 416 w 584"/>
                <a:gd name="T7" fmla="*/ 27 h 582"/>
                <a:gd name="T8" fmla="*/ 451 w 584"/>
                <a:gd name="T9" fmla="*/ 47 h 582"/>
                <a:gd name="T10" fmla="*/ 483 w 584"/>
                <a:gd name="T11" fmla="*/ 71 h 582"/>
                <a:gd name="T12" fmla="*/ 512 w 584"/>
                <a:gd name="T13" fmla="*/ 100 h 582"/>
                <a:gd name="T14" fmla="*/ 537 w 584"/>
                <a:gd name="T15" fmla="*/ 132 h 582"/>
                <a:gd name="T16" fmla="*/ 557 w 584"/>
                <a:gd name="T17" fmla="*/ 168 h 582"/>
                <a:gd name="T18" fmla="*/ 572 w 584"/>
                <a:gd name="T19" fmla="*/ 207 h 582"/>
                <a:gd name="T20" fmla="*/ 581 w 584"/>
                <a:gd name="T21" fmla="*/ 248 h 582"/>
                <a:gd name="T22" fmla="*/ 584 w 584"/>
                <a:gd name="T23" fmla="*/ 291 h 582"/>
                <a:gd name="T24" fmla="*/ 581 w 584"/>
                <a:gd name="T25" fmla="*/ 334 h 582"/>
                <a:gd name="T26" fmla="*/ 572 w 584"/>
                <a:gd name="T27" fmla="*/ 374 h 582"/>
                <a:gd name="T28" fmla="*/ 557 w 584"/>
                <a:gd name="T29" fmla="*/ 414 h 582"/>
                <a:gd name="T30" fmla="*/ 537 w 584"/>
                <a:gd name="T31" fmla="*/ 450 h 582"/>
                <a:gd name="T32" fmla="*/ 512 w 584"/>
                <a:gd name="T33" fmla="*/ 482 h 582"/>
                <a:gd name="T34" fmla="*/ 483 w 584"/>
                <a:gd name="T35" fmla="*/ 510 h 582"/>
                <a:gd name="T36" fmla="*/ 451 w 584"/>
                <a:gd name="T37" fmla="*/ 535 h 582"/>
                <a:gd name="T38" fmla="*/ 416 w 584"/>
                <a:gd name="T39" fmla="*/ 555 h 582"/>
                <a:gd name="T40" fmla="*/ 377 w 584"/>
                <a:gd name="T41" fmla="*/ 569 h 582"/>
                <a:gd name="T42" fmla="*/ 335 w 584"/>
                <a:gd name="T43" fmla="*/ 578 h 582"/>
                <a:gd name="T44" fmla="*/ 292 w 584"/>
                <a:gd name="T45" fmla="*/ 582 h 582"/>
                <a:gd name="T46" fmla="*/ 249 w 584"/>
                <a:gd name="T47" fmla="*/ 578 h 582"/>
                <a:gd name="T48" fmla="*/ 209 w 584"/>
                <a:gd name="T49" fmla="*/ 569 h 582"/>
                <a:gd name="T50" fmla="*/ 169 w 584"/>
                <a:gd name="T51" fmla="*/ 555 h 582"/>
                <a:gd name="T52" fmla="*/ 133 w 584"/>
                <a:gd name="T53" fmla="*/ 535 h 582"/>
                <a:gd name="T54" fmla="*/ 101 w 584"/>
                <a:gd name="T55" fmla="*/ 510 h 582"/>
                <a:gd name="T56" fmla="*/ 73 w 584"/>
                <a:gd name="T57" fmla="*/ 482 h 582"/>
                <a:gd name="T58" fmla="*/ 48 w 584"/>
                <a:gd name="T59" fmla="*/ 450 h 582"/>
                <a:gd name="T60" fmla="*/ 28 w 584"/>
                <a:gd name="T61" fmla="*/ 414 h 582"/>
                <a:gd name="T62" fmla="*/ 14 w 584"/>
                <a:gd name="T63" fmla="*/ 374 h 582"/>
                <a:gd name="T64" fmla="*/ 5 w 584"/>
                <a:gd name="T65" fmla="*/ 334 h 582"/>
                <a:gd name="T66" fmla="*/ 0 w 584"/>
                <a:gd name="T67" fmla="*/ 291 h 582"/>
                <a:gd name="T68" fmla="*/ 5 w 584"/>
                <a:gd name="T69" fmla="*/ 248 h 582"/>
                <a:gd name="T70" fmla="*/ 14 w 584"/>
                <a:gd name="T71" fmla="*/ 207 h 582"/>
                <a:gd name="T72" fmla="*/ 28 w 584"/>
                <a:gd name="T73" fmla="*/ 168 h 582"/>
                <a:gd name="T74" fmla="*/ 48 w 584"/>
                <a:gd name="T75" fmla="*/ 132 h 582"/>
                <a:gd name="T76" fmla="*/ 73 w 584"/>
                <a:gd name="T77" fmla="*/ 100 h 582"/>
                <a:gd name="T78" fmla="*/ 101 w 584"/>
                <a:gd name="T79" fmla="*/ 71 h 582"/>
                <a:gd name="T80" fmla="*/ 133 w 584"/>
                <a:gd name="T81" fmla="*/ 47 h 582"/>
                <a:gd name="T82" fmla="*/ 169 w 584"/>
                <a:gd name="T83" fmla="*/ 27 h 582"/>
                <a:gd name="T84" fmla="*/ 209 w 584"/>
                <a:gd name="T85" fmla="*/ 12 h 582"/>
                <a:gd name="T86" fmla="*/ 249 w 584"/>
                <a:gd name="T87" fmla="*/ 3 h 582"/>
                <a:gd name="T88" fmla="*/ 292 w 584"/>
                <a:gd name="T8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82">
                  <a:moveTo>
                    <a:pt x="292" y="0"/>
                  </a:moveTo>
                  <a:lnTo>
                    <a:pt x="335" y="3"/>
                  </a:lnTo>
                  <a:lnTo>
                    <a:pt x="377" y="12"/>
                  </a:lnTo>
                  <a:lnTo>
                    <a:pt x="416" y="27"/>
                  </a:lnTo>
                  <a:lnTo>
                    <a:pt x="451" y="47"/>
                  </a:lnTo>
                  <a:lnTo>
                    <a:pt x="483" y="71"/>
                  </a:lnTo>
                  <a:lnTo>
                    <a:pt x="512" y="100"/>
                  </a:lnTo>
                  <a:lnTo>
                    <a:pt x="537" y="132"/>
                  </a:lnTo>
                  <a:lnTo>
                    <a:pt x="557" y="168"/>
                  </a:lnTo>
                  <a:lnTo>
                    <a:pt x="572" y="207"/>
                  </a:lnTo>
                  <a:lnTo>
                    <a:pt x="581" y="248"/>
                  </a:lnTo>
                  <a:lnTo>
                    <a:pt x="584" y="291"/>
                  </a:lnTo>
                  <a:lnTo>
                    <a:pt x="581" y="334"/>
                  </a:lnTo>
                  <a:lnTo>
                    <a:pt x="572" y="374"/>
                  </a:lnTo>
                  <a:lnTo>
                    <a:pt x="557" y="414"/>
                  </a:lnTo>
                  <a:lnTo>
                    <a:pt x="537" y="450"/>
                  </a:lnTo>
                  <a:lnTo>
                    <a:pt x="512" y="482"/>
                  </a:lnTo>
                  <a:lnTo>
                    <a:pt x="483" y="510"/>
                  </a:lnTo>
                  <a:lnTo>
                    <a:pt x="451" y="535"/>
                  </a:lnTo>
                  <a:lnTo>
                    <a:pt x="416" y="555"/>
                  </a:lnTo>
                  <a:lnTo>
                    <a:pt x="377" y="569"/>
                  </a:lnTo>
                  <a:lnTo>
                    <a:pt x="335" y="578"/>
                  </a:lnTo>
                  <a:lnTo>
                    <a:pt x="292" y="582"/>
                  </a:lnTo>
                  <a:lnTo>
                    <a:pt x="249" y="578"/>
                  </a:lnTo>
                  <a:lnTo>
                    <a:pt x="209" y="569"/>
                  </a:lnTo>
                  <a:lnTo>
                    <a:pt x="169" y="555"/>
                  </a:lnTo>
                  <a:lnTo>
                    <a:pt x="133" y="535"/>
                  </a:lnTo>
                  <a:lnTo>
                    <a:pt x="101" y="510"/>
                  </a:lnTo>
                  <a:lnTo>
                    <a:pt x="73" y="482"/>
                  </a:lnTo>
                  <a:lnTo>
                    <a:pt x="48" y="450"/>
                  </a:lnTo>
                  <a:lnTo>
                    <a:pt x="28" y="414"/>
                  </a:lnTo>
                  <a:lnTo>
                    <a:pt x="14" y="374"/>
                  </a:lnTo>
                  <a:lnTo>
                    <a:pt x="5" y="334"/>
                  </a:lnTo>
                  <a:lnTo>
                    <a:pt x="0" y="291"/>
                  </a:lnTo>
                  <a:lnTo>
                    <a:pt x="5" y="248"/>
                  </a:lnTo>
                  <a:lnTo>
                    <a:pt x="14" y="207"/>
                  </a:lnTo>
                  <a:lnTo>
                    <a:pt x="28" y="168"/>
                  </a:lnTo>
                  <a:lnTo>
                    <a:pt x="48" y="132"/>
                  </a:lnTo>
                  <a:lnTo>
                    <a:pt x="73" y="100"/>
                  </a:lnTo>
                  <a:lnTo>
                    <a:pt x="101" y="71"/>
                  </a:lnTo>
                  <a:lnTo>
                    <a:pt x="133" y="47"/>
                  </a:lnTo>
                  <a:lnTo>
                    <a:pt x="169" y="27"/>
                  </a:lnTo>
                  <a:lnTo>
                    <a:pt x="209" y="12"/>
                  </a:lnTo>
                  <a:lnTo>
                    <a:pt x="249" y="3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09"/>
            <p:cNvSpPr>
              <a:spLocks/>
            </p:cNvSpPr>
            <p:nvPr/>
          </p:nvSpPr>
          <p:spPr bwMode="auto">
            <a:xfrm>
              <a:off x="6410325" y="5314950"/>
              <a:ext cx="107950" cy="230188"/>
            </a:xfrm>
            <a:custGeom>
              <a:avLst/>
              <a:gdLst>
                <a:gd name="T0" fmla="*/ 583 w 1228"/>
                <a:gd name="T1" fmla="*/ 3 h 2619"/>
                <a:gd name="T2" fmla="*/ 668 w 1228"/>
                <a:gd name="T3" fmla="*/ 39 h 2619"/>
                <a:gd name="T4" fmla="*/ 726 w 1228"/>
                <a:gd name="T5" fmla="*/ 107 h 2619"/>
                <a:gd name="T6" fmla="*/ 748 w 1228"/>
                <a:gd name="T7" fmla="*/ 197 h 2619"/>
                <a:gd name="T8" fmla="*/ 373 w 1228"/>
                <a:gd name="T9" fmla="*/ 166 h 2619"/>
                <a:gd name="T10" fmla="*/ 1132 w 1228"/>
                <a:gd name="T11" fmla="*/ 510 h 2619"/>
                <a:gd name="T12" fmla="*/ 1198 w 1228"/>
                <a:gd name="T13" fmla="*/ 556 h 2619"/>
                <a:gd name="T14" fmla="*/ 1228 w 1228"/>
                <a:gd name="T15" fmla="*/ 632 h 2619"/>
                <a:gd name="T16" fmla="*/ 1210 w 1228"/>
                <a:gd name="T17" fmla="*/ 713 h 2619"/>
                <a:gd name="T18" fmla="*/ 1153 w 1228"/>
                <a:gd name="T19" fmla="*/ 768 h 2619"/>
                <a:gd name="T20" fmla="*/ 1071 w 1228"/>
                <a:gd name="T21" fmla="*/ 783 h 2619"/>
                <a:gd name="T22" fmla="*/ 536 w 1228"/>
                <a:gd name="T23" fmla="*/ 713 h 2619"/>
                <a:gd name="T24" fmla="*/ 175 w 1228"/>
                <a:gd name="T25" fmla="*/ 366 h 2619"/>
                <a:gd name="T26" fmla="*/ 431 w 1228"/>
                <a:gd name="T27" fmla="*/ 825 h 2619"/>
                <a:gd name="T28" fmla="*/ 486 w 1228"/>
                <a:gd name="T29" fmla="*/ 854 h 2619"/>
                <a:gd name="T30" fmla="*/ 546 w 1228"/>
                <a:gd name="T31" fmla="*/ 864 h 2619"/>
                <a:gd name="T32" fmla="*/ 748 w 1228"/>
                <a:gd name="T33" fmla="*/ 887 h 2619"/>
                <a:gd name="T34" fmla="*/ 748 w 1228"/>
                <a:gd name="T35" fmla="*/ 892 h 2619"/>
                <a:gd name="T36" fmla="*/ 749 w 1228"/>
                <a:gd name="T37" fmla="*/ 909 h 2619"/>
                <a:gd name="T38" fmla="*/ 749 w 1228"/>
                <a:gd name="T39" fmla="*/ 943 h 2619"/>
                <a:gd name="T40" fmla="*/ 749 w 1228"/>
                <a:gd name="T41" fmla="*/ 1001 h 2619"/>
                <a:gd name="T42" fmla="*/ 750 w 1228"/>
                <a:gd name="T43" fmla="*/ 1088 h 2619"/>
                <a:gd name="T44" fmla="*/ 750 w 1228"/>
                <a:gd name="T45" fmla="*/ 1213 h 2619"/>
                <a:gd name="T46" fmla="*/ 750 w 1228"/>
                <a:gd name="T47" fmla="*/ 1379 h 2619"/>
                <a:gd name="T48" fmla="*/ 751 w 1228"/>
                <a:gd name="T49" fmla="*/ 1594 h 2619"/>
                <a:gd name="T50" fmla="*/ 751 w 1228"/>
                <a:gd name="T51" fmla="*/ 1863 h 2619"/>
                <a:gd name="T52" fmla="*/ 751 w 1228"/>
                <a:gd name="T53" fmla="*/ 2193 h 2619"/>
                <a:gd name="T54" fmla="*/ 749 w 1228"/>
                <a:gd name="T55" fmla="*/ 2480 h 2619"/>
                <a:gd name="T56" fmla="*/ 712 w 1228"/>
                <a:gd name="T57" fmla="*/ 2559 h 2619"/>
                <a:gd name="T58" fmla="*/ 642 w 1228"/>
                <a:gd name="T59" fmla="*/ 2609 h 2619"/>
                <a:gd name="T60" fmla="*/ 552 w 1228"/>
                <a:gd name="T61" fmla="*/ 2616 h 2619"/>
                <a:gd name="T62" fmla="*/ 474 w 1228"/>
                <a:gd name="T63" fmla="*/ 2580 h 2619"/>
                <a:gd name="T64" fmla="*/ 424 w 1228"/>
                <a:gd name="T65" fmla="*/ 2510 h 2619"/>
                <a:gd name="T66" fmla="*/ 413 w 1228"/>
                <a:gd name="T67" fmla="*/ 1205 h 2619"/>
                <a:gd name="T68" fmla="*/ 338 w 1228"/>
                <a:gd name="T69" fmla="*/ 2451 h 2619"/>
                <a:gd name="T70" fmla="*/ 315 w 1228"/>
                <a:gd name="T71" fmla="*/ 2536 h 2619"/>
                <a:gd name="T72" fmla="*/ 253 w 1228"/>
                <a:gd name="T73" fmla="*/ 2596 h 2619"/>
                <a:gd name="T74" fmla="*/ 169 w 1228"/>
                <a:gd name="T75" fmla="*/ 2619 h 2619"/>
                <a:gd name="T76" fmla="*/ 110 w 1228"/>
                <a:gd name="T77" fmla="*/ 2608 h 2619"/>
                <a:gd name="T78" fmla="*/ 39 w 1228"/>
                <a:gd name="T79" fmla="*/ 2559 h 2619"/>
                <a:gd name="T80" fmla="*/ 3 w 1228"/>
                <a:gd name="T81" fmla="*/ 2480 h 2619"/>
                <a:gd name="T82" fmla="*/ 6 w 1228"/>
                <a:gd name="T83" fmla="*/ 165 h 2619"/>
                <a:gd name="T84" fmla="*/ 41 w 1228"/>
                <a:gd name="T85" fmla="*/ 81 h 2619"/>
                <a:gd name="T86" fmla="*/ 110 w 1228"/>
                <a:gd name="T87" fmla="*/ 23 h 2619"/>
                <a:gd name="T88" fmla="*/ 200 w 1228"/>
                <a:gd name="T89" fmla="*/ 0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8" h="2619">
                  <a:moveTo>
                    <a:pt x="200" y="0"/>
                  </a:moveTo>
                  <a:lnTo>
                    <a:pt x="551" y="0"/>
                  </a:lnTo>
                  <a:lnTo>
                    <a:pt x="583" y="3"/>
                  </a:lnTo>
                  <a:lnTo>
                    <a:pt x="614" y="11"/>
                  </a:lnTo>
                  <a:lnTo>
                    <a:pt x="642" y="23"/>
                  </a:lnTo>
                  <a:lnTo>
                    <a:pt x="668" y="39"/>
                  </a:lnTo>
                  <a:lnTo>
                    <a:pt x="691" y="58"/>
                  </a:lnTo>
                  <a:lnTo>
                    <a:pt x="710" y="81"/>
                  </a:lnTo>
                  <a:lnTo>
                    <a:pt x="726" y="107"/>
                  </a:lnTo>
                  <a:lnTo>
                    <a:pt x="738" y="135"/>
                  </a:lnTo>
                  <a:lnTo>
                    <a:pt x="746" y="165"/>
                  </a:lnTo>
                  <a:lnTo>
                    <a:pt x="748" y="197"/>
                  </a:lnTo>
                  <a:lnTo>
                    <a:pt x="748" y="322"/>
                  </a:lnTo>
                  <a:lnTo>
                    <a:pt x="648" y="310"/>
                  </a:lnTo>
                  <a:lnTo>
                    <a:pt x="373" y="166"/>
                  </a:lnTo>
                  <a:lnTo>
                    <a:pt x="663" y="453"/>
                  </a:lnTo>
                  <a:lnTo>
                    <a:pt x="1104" y="504"/>
                  </a:lnTo>
                  <a:lnTo>
                    <a:pt x="1132" y="510"/>
                  </a:lnTo>
                  <a:lnTo>
                    <a:pt x="1157" y="521"/>
                  </a:lnTo>
                  <a:lnTo>
                    <a:pt x="1180" y="537"/>
                  </a:lnTo>
                  <a:lnTo>
                    <a:pt x="1198" y="556"/>
                  </a:lnTo>
                  <a:lnTo>
                    <a:pt x="1213" y="580"/>
                  </a:lnTo>
                  <a:lnTo>
                    <a:pt x="1223" y="605"/>
                  </a:lnTo>
                  <a:lnTo>
                    <a:pt x="1228" y="632"/>
                  </a:lnTo>
                  <a:lnTo>
                    <a:pt x="1227" y="660"/>
                  </a:lnTo>
                  <a:lnTo>
                    <a:pt x="1221" y="688"/>
                  </a:lnTo>
                  <a:lnTo>
                    <a:pt x="1210" y="713"/>
                  </a:lnTo>
                  <a:lnTo>
                    <a:pt x="1194" y="735"/>
                  </a:lnTo>
                  <a:lnTo>
                    <a:pt x="1175" y="754"/>
                  </a:lnTo>
                  <a:lnTo>
                    <a:pt x="1153" y="768"/>
                  </a:lnTo>
                  <a:lnTo>
                    <a:pt x="1127" y="778"/>
                  </a:lnTo>
                  <a:lnTo>
                    <a:pt x="1099" y="783"/>
                  </a:lnTo>
                  <a:lnTo>
                    <a:pt x="1071" y="783"/>
                  </a:lnTo>
                  <a:lnTo>
                    <a:pt x="581" y="726"/>
                  </a:lnTo>
                  <a:lnTo>
                    <a:pt x="558" y="721"/>
                  </a:lnTo>
                  <a:lnTo>
                    <a:pt x="536" y="713"/>
                  </a:lnTo>
                  <a:lnTo>
                    <a:pt x="517" y="701"/>
                  </a:lnTo>
                  <a:lnTo>
                    <a:pt x="499" y="686"/>
                  </a:lnTo>
                  <a:lnTo>
                    <a:pt x="175" y="366"/>
                  </a:lnTo>
                  <a:lnTo>
                    <a:pt x="399" y="785"/>
                  </a:lnTo>
                  <a:lnTo>
                    <a:pt x="413" y="807"/>
                  </a:lnTo>
                  <a:lnTo>
                    <a:pt x="431" y="825"/>
                  </a:lnTo>
                  <a:lnTo>
                    <a:pt x="448" y="838"/>
                  </a:lnTo>
                  <a:lnTo>
                    <a:pt x="467" y="848"/>
                  </a:lnTo>
                  <a:lnTo>
                    <a:pt x="486" y="854"/>
                  </a:lnTo>
                  <a:lnTo>
                    <a:pt x="506" y="859"/>
                  </a:lnTo>
                  <a:lnTo>
                    <a:pt x="526" y="862"/>
                  </a:lnTo>
                  <a:lnTo>
                    <a:pt x="546" y="864"/>
                  </a:lnTo>
                  <a:lnTo>
                    <a:pt x="565" y="866"/>
                  </a:lnTo>
                  <a:lnTo>
                    <a:pt x="748" y="887"/>
                  </a:lnTo>
                  <a:lnTo>
                    <a:pt x="748" y="887"/>
                  </a:lnTo>
                  <a:lnTo>
                    <a:pt x="748" y="888"/>
                  </a:lnTo>
                  <a:lnTo>
                    <a:pt x="748" y="890"/>
                  </a:lnTo>
                  <a:lnTo>
                    <a:pt x="748" y="892"/>
                  </a:lnTo>
                  <a:lnTo>
                    <a:pt x="748" y="896"/>
                  </a:lnTo>
                  <a:lnTo>
                    <a:pt x="748" y="902"/>
                  </a:lnTo>
                  <a:lnTo>
                    <a:pt x="749" y="909"/>
                  </a:lnTo>
                  <a:lnTo>
                    <a:pt x="749" y="918"/>
                  </a:lnTo>
                  <a:lnTo>
                    <a:pt x="749" y="929"/>
                  </a:lnTo>
                  <a:lnTo>
                    <a:pt x="749" y="943"/>
                  </a:lnTo>
                  <a:lnTo>
                    <a:pt x="749" y="959"/>
                  </a:lnTo>
                  <a:lnTo>
                    <a:pt x="749" y="979"/>
                  </a:lnTo>
                  <a:lnTo>
                    <a:pt x="749" y="1001"/>
                  </a:lnTo>
                  <a:lnTo>
                    <a:pt x="749" y="1026"/>
                  </a:lnTo>
                  <a:lnTo>
                    <a:pt x="749" y="1056"/>
                  </a:lnTo>
                  <a:lnTo>
                    <a:pt x="750" y="1088"/>
                  </a:lnTo>
                  <a:lnTo>
                    <a:pt x="750" y="1126"/>
                  </a:lnTo>
                  <a:lnTo>
                    <a:pt x="750" y="1167"/>
                  </a:lnTo>
                  <a:lnTo>
                    <a:pt x="750" y="1213"/>
                  </a:lnTo>
                  <a:lnTo>
                    <a:pt x="750" y="1263"/>
                  </a:lnTo>
                  <a:lnTo>
                    <a:pt x="750" y="1319"/>
                  </a:lnTo>
                  <a:lnTo>
                    <a:pt x="750" y="1379"/>
                  </a:lnTo>
                  <a:lnTo>
                    <a:pt x="751" y="1445"/>
                  </a:lnTo>
                  <a:lnTo>
                    <a:pt x="751" y="1517"/>
                  </a:lnTo>
                  <a:lnTo>
                    <a:pt x="751" y="1594"/>
                  </a:lnTo>
                  <a:lnTo>
                    <a:pt x="751" y="1678"/>
                  </a:lnTo>
                  <a:lnTo>
                    <a:pt x="751" y="1767"/>
                  </a:lnTo>
                  <a:lnTo>
                    <a:pt x="751" y="1863"/>
                  </a:lnTo>
                  <a:lnTo>
                    <a:pt x="751" y="1967"/>
                  </a:lnTo>
                  <a:lnTo>
                    <a:pt x="751" y="2076"/>
                  </a:lnTo>
                  <a:lnTo>
                    <a:pt x="751" y="2193"/>
                  </a:lnTo>
                  <a:lnTo>
                    <a:pt x="751" y="2318"/>
                  </a:lnTo>
                  <a:lnTo>
                    <a:pt x="751" y="2450"/>
                  </a:lnTo>
                  <a:lnTo>
                    <a:pt x="749" y="2480"/>
                  </a:lnTo>
                  <a:lnTo>
                    <a:pt x="741" y="2510"/>
                  </a:lnTo>
                  <a:lnTo>
                    <a:pt x="728" y="2536"/>
                  </a:lnTo>
                  <a:lnTo>
                    <a:pt x="712" y="2559"/>
                  </a:lnTo>
                  <a:lnTo>
                    <a:pt x="692" y="2580"/>
                  </a:lnTo>
                  <a:lnTo>
                    <a:pt x="668" y="2596"/>
                  </a:lnTo>
                  <a:lnTo>
                    <a:pt x="642" y="2609"/>
                  </a:lnTo>
                  <a:lnTo>
                    <a:pt x="614" y="2616"/>
                  </a:lnTo>
                  <a:lnTo>
                    <a:pt x="582" y="2619"/>
                  </a:lnTo>
                  <a:lnTo>
                    <a:pt x="552" y="2616"/>
                  </a:lnTo>
                  <a:lnTo>
                    <a:pt x="524" y="2609"/>
                  </a:lnTo>
                  <a:lnTo>
                    <a:pt x="498" y="2596"/>
                  </a:lnTo>
                  <a:lnTo>
                    <a:pt x="474" y="2580"/>
                  </a:lnTo>
                  <a:lnTo>
                    <a:pt x="454" y="2559"/>
                  </a:lnTo>
                  <a:lnTo>
                    <a:pt x="437" y="2536"/>
                  </a:lnTo>
                  <a:lnTo>
                    <a:pt x="424" y="2510"/>
                  </a:lnTo>
                  <a:lnTo>
                    <a:pt x="416" y="2480"/>
                  </a:lnTo>
                  <a:lnTo>
                    <a:pt x="414" y="2450"/>
                  </a:lnTo>
                  <a:lnTo>
                    <a:pt x="413" y="1205"/>
                  </a:lnTo>
                  <a:lnTo>
                    <a:pt x="341" y="1205"/>
                  </a:lnTo>
                  <a:lnTo>
                    <a:pt x="341" y="1206"/>
                  </a:lnTo>
                  <a:lnTo>
                    <a:pt x="338" y="2451"/>
                  </a:lnTo>
                  <a:lnTo>
                    <a:pt x="335" y="2481"/>
                  </a:lnTo>
                  <a:lnTo>
                    <a:pt x="327" y="2510"/>
                  </a:lnTo>
                  <a:lnTo>
                    <a:pt x="315" y="2536"/>
                  </a:lnTo>
                  <a:lnTo>
                    <a:pt x="298" y="2560"/>
                  </a:lnTo>
                  <a:lnTo>
                    <a:pt x="278" y="2580"/>
                  </a:lnTo>
                  <a:lnTo>
                    <a:pt x="253" y="2596"/>
                  </a:lnTo>
                  <a:lnTo>
                    <a:pt x="227" y="2609"/>
                  </a:lnTo>
                  <a:lnTo>
                    <a:pt x="199" y="2616"/>
                  </a:lnTo>
                  <a:lnTo>
                    <a:pt x="169" y="2619"/>
                  </a:lnTo>
                  <a:lnTo>
                    <a:pt x="168" y="2619"/>
                  </a:lnTo>
                  <a:lnTo>
                    <a:pt x="138" y="2616"/>
                  </a:lnTo>
                  <a:lnTo>
                    <a:pt x="110" y="2608"/>
                  </a:lnTo>
                  <a:lnTo>
                    <a:pt x="83" y="2596"/>
                  </a:lnTo>
                  <a:lnTo>
                    <a:pt x="59" y="2579"/>
                  </a:lnTo>
                  <a:lnTo>
                    <a:pt x="39" y="2559"/>
                  </a:lnTo>
                  <a:lnTo>
                    <a:pt x="23" y="2536"/>
                  </a:lnTo>
                  <a:lnTo>
                    <a:pt x="10" y="2509"/>
                  </a:lnTo>
                  <a:lnTo>
                    <a:pt x="3" y="2480"/>
                  </a:lnTo>
                  <a:lnTo>
                    <a:pt x="0" y="2450"/>
                  </a:lnTo>
                  <a:lnTo>
                    <a:pt x="3" y="197"/>
                  </a:lnTo>
                  <a:lnTo>
                    <a:pt x="6" y="165"/>
                  </a:lnTo>
                  <a:lnTo>
                    <a:pt x="13" y="135"/>
                  </a:lnTo>
                  <a:lnTo>
                    <a:pt x="25" y="107"/>
                  </a:lnTo>
                  <a:lnTo>
                    <a:pt x="41" y="81"/>
                  </a:lnTo>
                  <a:lnTo>
                    <a:pt x="61" y="58"/>
                  </a:lnTo>
                  <a:lnTo>
                    <a:pt x="84" y="39"/>
                  </a:lnTo>
                  <a:lnTo>
                    <a:pt x="110" y="23"/>
                  </a:lnTo>
                  <a:lnTo>
                    <a:pt x="138" y="11"/>
                  </a:lnTo>
                  <a:lnTo>
                    <a:pt x="168" y="3"/>
                  </a:lnTo>
                  <a:lnTo>
                    <a:pt x="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10"/>
            <p:cNvSpPr>
              <a:spLocks/>
            </p:cNvSpPr>
            <p:nvPr/>
          </p:nvSpPr>
          <p:spPr bwMode="auto">
            <a:xfrm>
              <a:off x="6573838" y="5254625"/>
              <a:ext cx="52388" cy="52388"/>
            </a:xfrm>
            <a:custGeom>
              <a:avLst/>
              <a:gdLst>
                <a:gd name="T0" fmla="*/ 292 w 583"/>
                <a:gd name="T1" fmla="*/ 0 h 582"/>
                <a:gd name="T2" fmla="*/ 335 w 583"/>
                <a:gd name="T3" fmla="*/ 3 h 582"/>
                <a:gd name="T4" fmla="*/ 376 w 583"/>
                <a:gd name="T5" fmla="*/ 12 h 582"/>
                <a:gd name="T6" fmla="*/ 414 w 583"/>
                <a:gd name="T7" fmla="*/ 27 h 582"/>
                <a:gd name="T8" fmla="*/ 450 w 583"/>
                <a:gd name="T9" fmla="*/ 47 h 582"/>
                <a:gd name="T10" fmla="*/ 483 w 583"/>
                <a:gd name="T11" fmla="*/ 71 h 582"/>
                <a:gd name="T12" fmla="*/ 512 w 583"/>
                <a:gd name="T13" fmla="*/ 100 h 582"/>
                <a:gd name="T14" fmla="*/ 536 w 583"/>
                <a:gd name="T15" fmla="*/ 132 h 582"/>
                <a:gd name="T16" fmla="*/ 556 w 583"/>
                <a:gd name="T17" fmla="*/ 168 h 582"/>
                <a:gd name="T18" fmla="*/ 571 w 583"/>
                <a:gd name="T19" fmla="*/ 207 h 582"/>
                <a:gd name="T20" fmla="*/ 580 w 583"/>
                <a:gd name="T21" fmla="*/ 248 h 582"/>
                <a:gd name="T22" fmla="*/ 583 w 583"/>
                <a:gd name="T23" fmla="*/ 291 h 582"/>
                <a:gd name="T24" fmla="*/ 580 w 583"/>
                <a:gd name="T25" fmla="*/ 334 h 582"/>
                <a:gd name="T26" fmla="*/ 571 w 583"/>
                <a:gd name="T27" fmla="*/ 374 h 582"/>
                <a:gd name="T28" fmla="*/ 556 w 583"/>
                <a:gd name="T29" fmla="*/ 414 h 582"/>
                <a:gd name="T30" fmla="*/ 536 w 583"/>
                <a:gd name="T31" fmla="*/ 450 h 582"/>
                <a:gd name="T32" fmla="*/ 512 w 583"/>
                <a:gd name="T33" fmla="*/ 482 h 582"/>
                <a:gd name="T34" fmla="*/ 483 w 583"/>
                <a:gd name="T35" fmla="*/ 510 h 582"/>
                <a:gd name="T36" fmla="*/ 450 w 583"/>
                <a:gd name="T37" fmla="*/ 535 h 582"/>
                <a:gd name="T38" fmla="*/ 414 w 583"/>
                <a:gd name="T39" fmla="*/ 555 h 582"/>
                <a:gd name="T40" fmla="*/ 376 w 583"/>
                <a:gd name="T41" fmla="*/ 569 h 582"/>
                <a:gd name="T42" fmla="*/ 335 w 583"/>
                <a:gd name="T43" fmla="*/ 578 h 582"/>
                <a:gd name="T44" fmla="*/ 292 w 583"/>
                <a:gd name="T45" fmla="*/ 582 h 582"/>
                <a:gd name="T46" fmla="*/ 248 w 583"/>
                <a:gd name="T47" fmla="*/ 578 h 582"/>
                <a:gd name="T48" fmla="*/ 207 w 583"/>
                <a:gd name="T49" fmla="*/ 569 h 582"/>
                <a:gd name="T50" fmla="*/ 169 w 583"/>
                <a:gd name="T51" fmla="*/ 555 h 582"/>
                <a:gd name="T52" fmla="*/ 133 w 583"/>
                <a:gd name="T53" fmla="*/ 535 h 582"/>
                <a:gd name="T54" fmla="*/ 100 w 583"/>
                <a:gd name="T55" fmla="*/ 510 h 582"/>
                <a:gd name="T56" fmla="*/ 71 w 583"/>
                <a:gd name="T57" fmla="*/ 482 h 582"/>
                <a:gd name="T58" fmla="*/ 47 w 583"/>
                <a:gd name="T59" fmla="*/ 450 h 582"/>
                <a:gd name="T60" fmla="*/ 27 w 583"/>
                <a:gd name="T61" fmla="*/ 414 h 582"/>
                <a:gd name="T62" fmla="*/ 13 w 583"/>
                <a:gd name="T63" fmla="*/ 374 h 582"/>
                <a:gd name="T64" fmla="*/ 3 w 583"/>
                <a:gd name="T65" fmla="*/ 334 h 582"/>
                <a:gd name="T66" fmla="*/ 0 w 583"/>
                <a:gd name="T67" fmla="*/ 291 h 582"/>
                <a:gd name="T68" fmla="*/ 3 w 583"/>
                <a:gd name="T69" fmla="*/ 248 h 582"/>
                <a:gd name="T70" fmla="*/ 13 w 583"/>
                <a:gd name="T71" fmla="*/ 207 h 582"/>
                <a:gd name="T72" fmla="*/ 27 w 583"/>
                <a:gd name="T73" fmla="*/ 168 h 582"/>
                <a:gd name="T74" fmla="*/ 47 w 583"/>
                <a:gd name="T75" fmla="*/ 132 h 582"/>
                <a:gd name="T76" fmla="*/ 71 w 583"/>
                <a:gd name="T77" fmla="*/ 100 h 582"/>
                <a:gd name="T78" fmla="*/ 100 w 583"/>
                <a:gd name="T79" fmla="*/ 71 h 582"/>
                <a:gd name="T80" fmla="*/ 133 w 583"/>
                <a:gd name="T81" fmla="*/ 47 h 582"/>
                <a:gd name="T82" fmla="*/ 169 w 583"/>
                <a:gd name="T83" fmla="*/ 27 h 582"/>
                <a:gd name="T84" fmla="*/ 207 w 583"/>
                <a:gd name="T85" fmla="*/ 12 h 582"/>
                <a:gd name="T86" fmla="*/ 248 w 583"/>
                <a:gd name="T87" fmla="*/ 3 h 582"/>
                <a:gd name="T88" fmla="*/ 292 w 583"/>
                <a:gd name="T8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3" h="582">
                  <a:moveTo>
                    <a:pt x="292" y="0"/>
                  </a:moveTo>
                  <a:lnTo>
                    <a:pt x="335" y="3"/>
                  </a:lnTo>
                  <a:lnTo>
                    <a:pt x="376" y="12"/>
                  </a:lnTo>
                  <a:lnTo>
                    <a:pt x="414" y="27"/>
                  </a:lnTo>
                  <a:lnTo>
                    <a:pt x="450" y="47"/>
                  </a:lnTo>
                  <a:lnTo>
                    <a:pt x="483" y="71"/>
                  </a:lnTo>
                  <a:lnTo>
                    <a:pt x="512" y="100"/>
                  </a:lnTo>
                  <a:lnTo>
                    <a:pt x="536" y="132"/>
                  </a:lnTo>
                  <a:lnTo>
                    <a:pt x="556" y="168"/>
                  </a:lnTo>
                  <a:lnTo>
                    <a:pt x="571" y="207"/>
                  </a:lnTo>
                  <a:lnTo>
                    <a:pt x="580" y="248"/>
                  </a:lnTo>
                  <a:lnTo>
                    <a:pt x="583" y="291"/>
                  </a:lnTo>
                  <a:lnTo>
                    <a:pt x="580" y="334"/>
                  </a:lnTo>
                  <a:lnTo>
                    <a:pt x="571" y="374"/>
                  </a:lnTo>
                  <a:lnTo>
                    <a:pt x="556" y="414"/>
                  </a:lnTo>
                  <a:lnTo>
                    <a:pt x="536" y="450"/>
                  </a:lnTo>
                  <a:lnTo>
                    <a:pt x="512" y="482"/>
                  </a:lnTo>
                  <a:lnTo>
                    <a:pt x="483" y="510"/>
                  </a:lnTo>
                  <a:lnTo>
                    <a:pt x="450" y="535"/>
                  </a:lnTo>
                  <a:lnTo>
                    <a:pt x="414" y="555"/>
                  </a:lnTo>
                  <a:lnTo>
                    <a:pt x="376" y="569"/>
                  </a:lnTo>
                  <a:lnTo>
                    <a:pt x="335" y="578"/>
                  </a:lnTo>
                  <a:lnTo>
                    <a:pt x="292" y="582"/>
                  </a:lnTo>
                  <a:lnTo>
                    <a:pt x="248" y="578"/>
                  </a:lnTo>
                  <a:lnTo>
                    <a:pt x="207" y="569"/>
                  </a:lnTo>
                  <a:lnTo>
                    <a:pt x="169" y="555"/>
                  </a:lnTo>
                  <a:lnTo>
                    <a:pt x="133" y="535"/>
                  </a:lnTo>
                  <a:lnTo>
                    <a:pt x="100" y="510"/>
                  </a:lnTo>
                  <a:lnTo>
                    <a:pt x="71" y="482"/>
                  </a:lnTo>
                  <a:lnTo>
                    <a:pt x="47" y="450"/>
                  </a:lnTo>
                  <a:lnTo>
                    <a:pt x="27" y="414"/>
                  </a:lnTo>
                  <a:lnTo>
                    <a:pt x="13" y="374"/>
                  </a:lnTo>
                  <a:lnTo>
                    <a:pt x="3" y="334"/>
                  </a:lnTo>
                  <a:lnTo>
                    <a:pt x="0" y="291"/>
                  </a:lnTo>
                  <a:lnTo>
                    <a:pt x="3" y="248"/>
                  </a:lnTo>
                  <a:lnTo>
                    <a:pt x="13" y="207"/>
                  </a:lnTo>
                  <a:lnTo>
                    <a:pt x="27" y="168"/>
                  </a:lnTo>
                  <a:lnTo>
                    <a:pt x="47" y="132"/>
                  </a:lnTo>
                  <a:lnTo>
                    <a:pt x="71" y="100"/>
                  </a:lnTo>
                  <a:lnTo>
                    <a:pt x="100" y="71"/>
                  </a:lnTo>
                  <a:lnTo>
                    <a:pt x="133" y="47"/>
                  </a:lnTo>
                  <a:lnTo>
                    <a:pt x="169" y="27"/>
                  </a:lnTo>
                  <a:lnTo>
                    <a:pt x="207" y="12"/>
                  </a:lnTo>
                  <a:lnTo>
                    <a:pt x="248" y="3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11"/>
            <p:cNvSpPr>
              <a:spLocks noEditPoints="1"/>
            </p:cNvSpPr>
            <p:nvPr/>
          </p:nvSpPr>
          <p:spPr bwMode="auto">
            <a:xfrm>
              <a:off x="6521450" y="5314950"/>
              <a:ext cx="131763" cy="185738"/>
            </a:xfrm>
            <a:custGeom>
              <a:avLst/>
              <a:gdLst>
                <a:gd name="T0" fmla="*/ 1131 w 1497"/>
                <a:gd name="T1" fmla="*/ 1476 h 2113"/>
                <a:gd name="T2" fmla="*/ 1097 w 1497"/>
                <a:gd name="T3" fmla="*/ 1366 h 2113"/>
                <a:gd name="T4" fmla="*/ 1030 w 1497"/>
                <a:gd name="T5" fmla="*/ 1383 h 2113"/>
                <a:gd name="T6" fmla="*/ 964 w 1497"/>
                <a:gd name="T7" fmla="*/ 1366 h 2113"/>
                <a:gd name="T8" fmla="*/ 723 w 1497"/>
                <a:gd name="T9" fmla="*/ 0 h 2113"/>
                <a:gd name="T10" fmla="*/ 1136 w 1497"/>
                <a:gd name="T11" fmla="*/ 11 h 2113"/>
                <a:gd name="T12" fmla="*/ 1213 w 1497"/>
                <a:gd name="T13" fmla="*/ 58 h 2113"/>
                <a:gd name="T14" fmla="*/ 1261 w 1497"/>
                <a:gd name="T15" fmla="*/ 135 h 2113"/>
                <a:gd name="T16" fmla="*/ 1271 w 1497"/>
                <a:gd name="T17" fmla="*/ 507 h 2113"/>
                <a:gd name="T18" fmla="*/ 1245 w 1497"/>
                <a:gd name="T19" fmla="*/ 690 h 2113"/>
                <a:gd name="T20" fmla="*/ 1251 w 1497"/>
                <a:gd name="T21" fmla="*/ 759 h 2113"/>
                <a:gd name="T22" fmla="*/ 1242 w 1497"/>
                <a:gd name="T23" fmla="*/ 815 h 2113"/>
                <a:gd name="T24" fmla="*/ 1226 w 1497"/>
                <a:gd name="T25" fmla="*/ 908 h 2113"/>
                <a:gd name="T26" fmla="*/ 1209 w 1497"/>
                <a:gd name="T27" fmla="*/ 1015 h 2113"/>
                <a:gd name="T28" fmla="*/ 1193 w 1497"/>
                <a:gd name="T29" fmla="*/ 1115 h 2113"/>
                <a:gd name="T30" fmla="*/ 1182 w 1497"/>
                <a:gd name="T31" fmla="*/ 1184 h 2113"/>
                <a:gd name="T32" fmla="*/ 1221 w 1497"/>
                <a:gd name="T33" fmla="*/ 1199 h 2113"/>
                <a:gd name="T34" fmla="*/ 1265 w 1497"/>
                <a:gd name="T35" fmla="*/ 1232 h 2113"/>
                <a:gd name="T36" fmla="*/ 1275 w 1497"/>
                <a:gd name="T37" fmla="*/ 1476 h 2113"/>
                <a:gd name="T38" fmla="*/ 1460 w 1497"/>
                <a:gd name="T39" fmla="*/ 1486 h 2113"/>
                <a:gd name="T40" fmla="*/ 1494 w 1497"/>
                <a:gd name="T41" fmla="*/ 1530 h 2113"/>
                <a:gd name="T42" fmla="*/ 1494 w 1497"/>
                <a:gd name="T43" fmla="*/ 2058 h 2113"/>
                <a:gd name="T44" fmla="*/ 1460 w 1497"/>
                <a:gd name="T45" fmla="*/ 2103 h 2113"/>
                <a:gd name="T46" fmla="*/ 645 w 1497"/>
                <a:gd name="T47" fmla="*/ 2113 h 2113"/>
                <a:gd name="T48" fmla="*/ 593 w 1497"/>
                <a:gd name="T49" fmla="*/ 2091 h 2113"/>
                <a:gd name="T50" fmla="*/ 571 w 1497"/>
                <a:gd name="T51" fmla="*/ 2039 h 2113"/>
                <a:gd name="T52" fmla="*/ 581 w 1497"/>
                <a:gd name="T53" fmla="*/ 1513 h 2113"/>
                <a:gd name="T54" fmla="*/ 626 w 1497"/>
                <a:gd name="T55" fmla="*/ 1478 h 2113"/>
                <a:gd name="T56" fmla="*/ 793 w 1497"/>
                <a:gd name="T57" fmla="*/ 1268 h 2113"/>
                <a:gd name="T58" fmla="*/ 814 w 1497"/>
                <a:gd name="T59" fmla="*/ 1217 h 2113"/>
                <a:gd name="T60" fmla="*/ 864 w 1497"/>
                <a:gd name="T61" fmla="*/ 1196 h 2113"/>
                <a:gd name="T62" fmla="*/ 901 w 1497"/>
                <a:gd name="T63" fmla="*/ 1167 h 2113"/>
                <a:gd name="T64" fmla="*/ 913 w 1497"/>
                <a:gd name="T65" fmla="*/ 1088 h 2113"/>
                <a:gd name="T66" fmla="*/ 929 w 1497"/>
                <a:gd name="T67" fmla="*/ 988 h 2113"/>
                <a:gd name="T68" fmla="*/ 946 w 1497"/>
                <a:gd name="T69" fmla="*/ 886 h 2113"/>
                <a:gd name="T70" fmla="*/ 959 w 1497"/>
                <a:gd name="T71" fmla="*/ 799 h 2113"/>
                <a:gd name="T72" fmla="*/ 967 w 1497"/>
                <a:gd name="T73" fmla="*/ 750 h 2113"/>
                <a:gd name="T74" fmla="*/ 846 w 1497"/>
                <a:gd name="T75" fmla="*/ 694 h 2113"/>
                <a:gd name="T76" fmla="*/ 731 w 1497"/>
                <a:gd name="T77" fmla="*/ 1128 h 2113"/>
                <a:gd name="T78" fmla="*/ 681 w 1497"/>
                <a:gd name="T79" fmla="*/ 1206 h 2113"/>
                <a:gd name="T80" fmla="*/ 671 w 1497"/>
                <a:gd name="T81" fmla="*/ 1353 h 2113"/>
                <a:gd name="T82" fmla="*/ 619 w 1497"/>
                <a:gd name="T83" fmla="*/ 1356 h 2113"/>
                <a:gd name="T84" fmla="*/ 547 w 1497"/>
                <a:gd name="T85" fmla="*/ 1379 h 2113"/>
                <a:gd name="T86" fmla="*/ 20 w 1497"/>
                <a:gd name="T87" fmla="*/ 859 h 2113"/>
                <a:gd name="T88" fmla="*/ 53 w 1497"/>
                <a:gd name="T89" fmla="*/ 816 h 2113"/>
                <a:gd name="T90" fmla="*/ 103 w 1497"/>
                <a:gd name="T91" fmla="*/ 715 h 2113"/>
                <a:gd name="T92" fmla="*/ 109 w 1497"/>
                <a:gd name="T93" fmla="*/ 604 h 2113"/>
                <a:gd name="T94" fmla="*/ 75 w 1497"/>
                <a:gd name="T95" fmla="*/ 504 h 2113"/>
                <a:gd name="T96" fmla="*/ 528 w 1497"/>
                <a:gd name="T97" fmla="*/ 165 h 2113"/>
                <a:gd name="T98" fmla="*/ 564 w 1497"/>
                <a:gd name="T99" fmla="*/ 81 h 2113"/>
                <a:gd name="T100" fmla="*/ 632 w 1497"/>
                <a:gd name="T101" fmla="*/ 23 h 2113"/>
                <a:gd name="T102" fmla="*/ 723 w 1497"/>
                <a:gd name="T103" fmla="*/ 0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7" h="2113">
                  <a:moveTo>
                    <a:pt x="937" y="1353"/>
                  </a:moveTo>
                  <a:lnTo>
                    <a:pt x="937" y="1476"/>
                  </a:lnTo>
                  <a:lnTo>
                    <a:pt x="1131" y="1476"/>
                  </a:lnTo>
                  <a:lnTo>
                    <a:pt x="1131" y="1353"/>
                  </a:lnTo>
                  <a:lnTo>
                    <a:pt x="1116" y="1353"/>
                  </a:lnTo>
                  <a:lnTo>
                    <a:pt x="1097" y="1366"/>
                  </a:lnTo>
                  <a:lnTo>
                    <a:pt x="1077" y="1375"/>
                  </a:lnTo>
                  <a:lnTo>
                    <a:pt x="1054" y="1381"/>
                  </a:lnTo>
                  <a:lnTo>
                    <a:pt x="1030" y="1383"/>
                  </a:lnTo>
                  <a:lnTo>
                    <a:pt x="1008" y="1381"/>
                  </a:lnTo>
                  <a:lnTo>
                    <a:pt x="985" y="1375"/>
                  </a:lnTo>
                  <a:lnTo>
                    <a:pt x="964" y="1366"/>
                  </a:lnTo>
                  <a:lnTo>
                    <a:pt x="945" y="1353"/>
                  </a:lnTo>
                  <a:lnTo>
                    <a:pt x="937" y="1353"/>
                  </a:lnTo>
                  <a:close/>
                  <a:moveTo>
                    <a:pt x="723" y="0"/>
                  </a:moveTo>
                  <a:lnTo>
                    <a:pt x="1074" y="0"/>
                  </a:lnTo>
                  <a:lnTo>
                    <a:pt x="1106" y="3"/>
                  </a:lnTo>
                  <a:lnTo>
                    <a:pt x="1136" y="11"/>
                  </a:lnTo>
                  <a:lnTo>
                    <a:pt x="1164" y="23"/>
                  </a:lnTo>
                  <a:lnTo>
                    <a:pt x="1190" y="39"/>
                  </a:lnTo>
                  <a:lnTo>
                    <a:pt x="1213" y="58"/>
                  </a:lnTo>
                  <a:lnTo>
                    <a:pt x="1232" y="81"/>
                  </a:lnTo>
                  <a:lnTo>
                    <a:pt x="1249" y="107"/>
                  </a:lnTo>
                  <a:lnTo>
                    <a:pt x="1261" y="135"/>
                  </a:lnTo>
                  <a:lnTo>
                    <a:pt x="1269" y="165"/>
                  </a:lnTo>
                  <a:lnTo>
                    <a:pt x="1271" y="197"/>
                  </a:lnTo>
                  <a:lnTo>
                    <a:pt x="1271" y="507"/>
                  </a:lnTo>
                  <a:lnTo>
                    <a:pt x="1088" y="235"/>
                  </a:lnTo>
                  <a:lnTo>
                    <a:pt x="1078" y="221"/>
                  </a:lnTo>
                  <a:lnTo>
                    <a:pt x="1245" y="690"/>
                  </a:lnTo>
                  <a:lnTo>
                    <a:pt x="1251" y="713"/>
                  </a:lnTo>
                  <a:lnTo>
                    <a:pt x="1253" y="736"/>
                  </a:lnTo>
                  <a:lnTo>
                    <a:pt x="1251" y="759"/>
                  </a:lnTo>
                  <a:lnTo>
                    <a:pt x="1249" y="772"/>
                  </a:lnTo>
                  <a:lnTo>
                    <a:pt x="1246" y="791"/>
                  </a:lnTo>
                  <a:lnTo>
                    <a:pt x="1242" y="815"/>
                  </a:lnTo>
                  <a:lnTo>
                    <a:pt x="1237" y="843"/>
                  </a:lnTo>
                  <a:lnTo>
                    <a:pt x="1232" y="874"/>
                  </a:lnTo>
                  <a:lnTo>
                    <a:pt x="1226" y="908"/>
                  </a:lnTo>
                  <a:lnTo>
                    <a:pt x="1221" y="943"/>
                  </a:lnTo>
                  <a:lnTo>
                    <a:pt x="1215" y="979"/>
                  </a:lnTo>
                  <a:lnTo>
                    <a:pt x="1209" y="1015"/>
                  </a:lnTo>
                  <a:lnTo>
                    <a:pt x="1204" y="1050"/>
                  </a:lnTo>
                  <a:lnTo>
                    <a:pt x="1198" y="1083"/>
                  </a:lnTo>
                  <a:lnTo>
                    <a:pt x="1193" y="1115"/>
                  </a:lnTo>
                  <a:lnTo>
                    <a:pt x="1189" y="1142"/>
                  </a:lnTo>
                  <a:lnTo>
                    <a:pt x="1185" y="1165"/>
                  </a:lnTo>
                  <a:lnTo>
                    <a:pt x="1182" y="1184"/>
                  </a:lnTo>
                  <a:lnTo>
                    <a:pt x="1180" y="1196"/>
                  </a:lnTo>
                  <a:lnTo>
                    <a:pt x="1202" y="1196"/>
                  </a:lnTo>
                  <a:lnTo>
                    <a:pt x="1221" y="1199"/>
                  </a:lnTo>
                  <a:lnTo>
                    <a:pt x="1238" y="1206"/>
                  </a:lnTo>
                  <a:lnTo>
                    <a:pt x="1254" y="1217"/>
                  </a:lnTo>
                  <a:lnTo>
                    <a:pt x="1265" y="1232"/>
                  </a:lnTo>
                  <a:lnTo>
                    <a:pt x="1272" y="1249"/>
                  </a:lnTo>
                  <a:lnTo>
                    <a:pt x="1275" y="1268"/>
                  </a:lnTo>
                  <a:lnTo>
                    <a:pt x="1275" y="1476"/>
                  </a:lnTo>
                  <a:lnTo>
                    <a:pt x="1422" y="1476"/>
                  </a:lnTo>
                  <a:lnTo>
                    <a:pt x="1442" y="1478"/>
                  </a:lnTo>
                  <a:lnTo>
                    <a:pt x="1460" y="1486"/>
                  </a:lnTo>
                  <a:lnTo>
                    <a:pt x="1475" y="1498"/>
                  </a:lnTo>
                  <a:lnTo>
                    <a:pt x="1486" y="1513"/>
                  </a:lnTo>
                  <a:lnTo>
                    <a:pt x="1494" y="1530"/>
                  </a:lnTo>
                  <a:lnTo>
                    <a:pt x="1497" y="1550"/>
                  </a:lnTo>
                  <a:lnTo>
                    <a:pt x="1497" y="2039"/>
                  </a:lnTo>
                  <a:lnTo>
                    <a:pt x="1494" y="2058"/>
                  </a:lnTo>
                  <a:lnTo>
                    <a:pt x="1486" y="2076"/>
                  </a:lnTo>
                  <a:lnTo>
                    <a:pt x="1475" y="2091"/>
                  </a:lnTo>
                  <a:lnTo>
                    <a:pt x="1460" y="2103"/>
                  </a:lnTo>
                  <a:lnTo>
                    <a:pt x="1442" y="2110"/>
                  </a:lnTo>
                  <a:lnTo>
                    <a:pt x="1422" y="2113"/>
                  </a:lnTo>
                  <a:lnTo>
                    <a:pt x="645" y="2113"/>
                  </a:lnTo>
                  <a:lnTo>
                    <a:pt x="626" y="2110"/>
                  </a:lnTo>
                  <a:lnTo>
                    <a:pt x="608" y="2103"/>
                  </a:lnTo>
                  <a:lnTo>
                    <a:pt x="593" y="2091"/>
                  </a:lnTo>
                  <a:lnTo>
                    <a:pt x="581" y="2076"/>
                  </a:lnTo>
                  <a:lnTo>
                    <a:pt x="574" y="2058"/>
                  </a:lnTo>
                  <a:lnTo>
                    <a:pt x="571" y="2039"/>
                  </a:lnTo>
                  <a:lnTo>
                    <a:pt x="571" y="1550"/>
                  </a:lnTo>
                  <a:lnTo>
                    <a:pt x="574" y="1530"/>
                  </a:lnTo>
                  <a:lnTo>
                    <a:pt x="581" y="1513"/>
                  </a:lnTo>
                  <a:lnTo>
                    <a:pt x="593" y="1498"/>
                  </a:lnTo>
                  <a:lnTo>
                    <a:pt x="608" y="1486"/>
                  </a:lnTo>
                  <a:lnTo>
                    <a:pt x="626" y="1478"/>
                  </a:lnTo>
                  <a:lnTo>
                    <a:pt x="645" y="1476"/>
                  </a:lnTo>
                  <a:lnTo>
                    <a:pt x="793" y="1476"/>
                  </a:lnTo>
                  <a:lnTo>
                    <a:pt x="793" y="1268"/>
                  </a:lnTo>
                  <a:lnTo>
                    <a:pt x="795" y="1249"/>
                  </a:lnTo>
                  <a:lnTo>
                    <a:pt x="803" y="1232"/>
                  </a:lnTo>
                  <a:lnTo>
                    <a:pt x="814" y="1217"/>
                  </a:lnTo>
                  <a:lnTo>
                    <a:pt x="828" y="1206"/>
                  </a:lnTo>
                  <a:lnTo>
                    <a:pt x="845" y="1199"/>
                  </a:lnTo>
                  <a:lnTo>
                    <a:pt x="864" y="1196"/>
                  </a:lnTo>
                  <a:lnTo>
                    <a:pt x="896" y="1196"/>
                  </a:lnTo>
                  <a:lnTo>
                    <a:pt x="898" y="1184"/>
                  </a:lnTo>
                  <a:lnTo>
                    <a:pt x="901" y="1167"/>
                  </a:lnTo>
                  <a:lnTo>
                    <a:pt x="904" y="1145"/>
                  </a:lnTo>
                  <a:lnTo>
                    <a:pt x="908" y="1119"/>
                  </a:lnTo>
                  <a:lnTo>
                    <a:pt x="913" y="1088"/>
                  </a:lnTo>
                  <a:lnTo>
                    <a:pt x="918" y="1057"/>
                  </a:lnTo>
                  <a:lnTo>
                    <a:pt x="924" y="1023"/>
                  </a:lnTo>
                  <a:lnTo>
                    <a:pt x="929" y="988"/>
                  </a:lnTo>
                  <a:lnTo>
                    <a:pt x="935" y="954"/>
                  </a:lnTo>
                  <a:lnTo>
                    <a:pt x="940" y="919"/>
                  </a:lnTo>
                  <a:lnTo>
                    <a:pt x="946" y="886"/>
                  </a:lnTo>
                  <a:lnTo>
                    <a:pt x="951" y="854"/>
                  </a:lnTo>
                  <a:lnTo>
                    <a:pt x="955" y="825"/>
                  </a:lnTo>
                  <a:lnTo>
                    <a:pt x="959" y="799"/>
                  </a:lnTo>
                  <a:lnTo>
                    <a:pt x="963" y="778"/>
                  </a:lnTo>
                  <a:lnTo>
                    <a:pt x="966" y="761"/>
                  </a:lnTo>
                  <a:lnTo>
                    <a:pt x="967" y="750"/>
                  </a:lnTo>
                  <a:lnTo>
                    <a:pt x="813" y="315"/>
                  </a:lnTo>
                  <a:lnTo>
                    <a:pt x="820" y="402"/>
                  </a:lnTo>
                  <a:lnTo>
                    <a:pt x="846" y="694"/>
                  </a:lnTo>
                  <a:lnTo>
                    <a:pt x="782" y="1092"/>
                  </a:lnTo>
                  <a:lnTo>
                    <a:pt x="755" y="1108"/>
                  </a:lnTo>
                  <a:lnTo>
                    <a:pt x="731" y="1128"/>
                  </a:lnTo>
                  <a:lnTo>
                    <a:pt x="710" y="1151"/>
                  </a:lnTo>
                  <a:lnTo>
                    <a:pt x="693" y="1177"/>
                  </a:lnTo>
                  <a:lnTo>
                    <a:pt x="681" y="1206"/>
                  </a:lnTo>
                  <a:lnTo>
                    <a:pt x="673" y="1236"/>
                  </a:lnTo>
                  <a:lnTo>
                    <a:pt x="671" y="1268"/>
                  </a:lnTo>
                  <a:lnTo>
                    <a:pt x="671" y="1353"/>
                  </a:lnTo>
                  <a:lnTo>
                    <a:pt x="656" y="1353"/>
                  </a:lnTo>
                  <a:lnTo>
                    <a:pt x="639" y="1354"/>
                  </a:lnTo>
                  <a:lnTo>
                    <a:pt x="619" y="1356"/>
                  </a:lnTo>
                  <a:lnTo>
                    <a:pt x="597" y="1360"/>
                  </a:lnTo>
                  <a:lnTo>
                    <a:pt x="573" y="1367"/>
                  </a:lnTo>
                  <a:lnTo>
                    <a:pt x="547" y="1379"/>
                  </a:lnTo>
                  <a:lnTo>
                    <a:pt x="522" y="1397"/>
                  </a:lnTo>
                  <a:lnTo>
                    <a:pt x="525" y="571"/>
                  </a:lnTo>
                  <a:lnTo>
                    <a:pt x="20" y="859"/>
                  </a:lnTo>
                  <a:lnTo>
                    <a:pt x="0" y="868"/>
                  </a:lnTo>
                  <a:lnTo>
                    <a:pt x="28" y="844"/>
                  </a:lnTo>
                  <a:lnTo>
                    <a:pt x="53" y="816"/>
                  </a:lnTo>
                  <a:lnTo>
                    <a:pt x="74" y="785"/>
                  </a:lnTo>
                  <a:lnTo>
                    <a:pt x="91" y="751"/>
                  </a:lnTo>
                  <a:lnTo>
                    <a:pt x="103" y="715"/>
                  </a:lnTo>
                  <a:lnTo>
                    <a:pt x="110" y="677"/>
                  </a:lnTo>
                  <a:lnTo>
                    <a:pt x="112" y="640"/>
                  </a:lnTo>
                  <a:lnTo>
                    <a:pt x="109" y="604"/>
                  </a:lnTo>
                  <a:lnTo>
                    <a:pt x="102" y="569"/>
                  </a:lnTo>
                  <a:lnTo>
                    <a:pt x="90" y="535"/>
                  </a:lnTo>
                  <a:lnTo>
                    <a:pt x="75" y="504"/>
                  </a:lnTo>
                  <a:lnTo>
                    <a:pt x="525" y="247"/>
                  </a:lnTo>
                  <a:lnTo>
                    <a:pt x="525" y="197"/>
                  </a:lnTo>
                  <a:lnTo>
                    <a:pt x="528" y="165"/>
                  </a:lnTo>
                  <a:lnTo>
                    <a:pt x="535" y="135"/>
                  </a:lnTo>
                  <a:lnTo>
                    <a:pt x="547" y="107"/>
                  </a:lnTo>
                  <a:lnTo>
                    <a:pt x="564" y="81"/>
                  </a:lnTo>
                  <a:lnTo>
                    <a:pt x="584" y="58"/>
                  </a:lnTo>
                  <a:lnTo>
                    <a:pt x="606" y="39"/>
                  </a:lnTo>
                  <a:lnTo>
                    <a:pt x="632" y="23"/>
                  </a:lnTo>
                  <a:lnTo>
                    <a:pt x="660" y="11"/>
                  </a:lnTo>
                  <a:lnTo>
                    <a:pt x="690" y="3"/>
                  </a:lnTo>
                  <a:lnTo>
                    <a:pt x="7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8" name="Group 458"/>
          <p:cNvGrpSpPr>
            <a:grpSpLocks noChangeAspect="1"/>
          </p:cNvGrpSpPr>
          <p:nvPr/>
        </p:nvGrpSpPr>
        <p:grpSpPr bwMode="auto">
          <a:xfrm>
            <a:off x="406231" y="2199276"/>
            <a:ext cx="466088" cy="432000"/>
            <a:chOff x="4817" y="502"/>
            <a:chExt cx="752" cy="697"/>
          </a:xfrm>
          <a:solidFill>
            <a:srgbClr val="FFC000"/>
          </a:solidFill>
        </p:grpSpPr>
        <p:sp>
          <p:nvSpPr>
            <p:cNvPr id="109" name="Freeform 460"/>
            <p:cNvSpPr>
              <a:spLocks/>
            </p:cNvSpPr>
            <p:nvPr/>
          </p:nvSpPr>
          <p:spPr bwMode="auto">
            <a:xfrm>
              <a:off x="4962" y="833"/>
              <a:ext cx="33" cy="57"/>
            </a:xfrm>
            <a:custGeom>
              <a:avLst/>
              <a:gdLst>
                <a:gd name="T0" fmla="*/ 82 w 164"/>
                <a:gd name="T1" fmla="*/ 0 h 285"/>
                <a:gd name="T2" fmla="*/ 104 w 164"/>
                <a:gd name="T3" fmla="*/ 3 h 285"/>
                <a:gd name="T4" fmla="*/ 123 w 164"/>
                <a:gd name="T5" fmla="*/ 11 h 285"/>
                <a:gd name="T6" fmla="*/ 140 w 164"/>
                <a:gd name="T7" fmla="*/ 24 h 285"/>
                <a:gd name="T8" fmla="*/ 153 w 164"/>
                <a:gd name="T9" fmla="*/ 41 h 285"/>
                <a:gd name="T10" fmla="*/ 161 w 164"/>
                <a:gd name="T11" fmla="*/ 60 h 285"/>
                <a:gd name="T12" fmla="*/ 164 w 164"/>
                <a:gd name="T13" fmla="*/ 82 h 285"/>
                <a:gd name="T14" fmla="*/ 164 w 164"/>
                <a:gd name="T15" fmla="*/ 205 h 285"/>
                <a:gd name="T16" fmla="*/ 161 w 164"/>
                <a:gd name="T17" fmla="*/ 226 h 285"/>
                <a:gd name="T18" fmla="*/ 153 w 164"/>
                <a:gd name="T19" fmla="*/ 246 h 285"/>
                <a:gd name="T20" fmla="*/ 140 w 164"/>
                <a:gd name="T21" fmla="*/ 262 h 285"/>
                <a:gd name="T22" fmla="*/ 123 w 164"/>
                <a:gd name="T23" fmla="*/ 275 h 285"/>
                <a:gd name="T24" fmla="*/ 104 w 164"/>
                <a:gd name="T25" fmla="*/ 283 h 285"/>
                <a:gd name="T26" fmla="*/ 82 w 164"/>
                <a:gd name="T27" fmla="*/ 285 h 285"/>
                <a:gd name="T28" fmla="*/ 60 w 164"/>
                <a:gd name="T29" fmla="*/ 283 h 285"/>
                <a:gd name="T30" fmla="*/ 41 w 164"/>
                <a:gd name="T31" fmla="*/ 275 h 285"/>
                <a:gd name="T32" fmla="*/ 24 w 164"/>
                <a:gd name="T33" fmla="*/ 262 h 285"/>
                <a:gd name="T34" fmla="*/ 11 w 164"/>
                <a:gd name="T35" fmla="*/ 246 h 285"/>
                <a:gd name="T36" fmla="*/ 3 w 164"/>
                <a:gd name="T37" fmla="*/ 226 h 285"/>
                <a:gd name="T38" fmla="*/ 0 w 164"/>
                <a:gd name="T39" fmla="*/ 205 h 285"/>
                <a:gd name="T40" fmla="*/ 0 w 164"/>
                <a:gd name="T41" fmla="*/ 82 h 285"/>
                <a:gd name="T42" fmla="*/ 3 w 164"/>
                <a:gd name="T43" fmla="*/ 60 h 285"/>
                <a:gd name="T44" fmla="*/ 11 w 164"/>
                <a:gd name="T45" fmla="*/ 41 h 285"/>
                <a:gd name="T46" fmla="*/ 24 w 164"/>
                <a:gd name="T47" fmla="*/ 24 h 285"/>
                <a:gd name="T48" fmla="*/ 41 w 164"/>
                <a:gd name="T49" fmla="*/ 11 h 285"/>
                <a:gd name="T50" fmla="*/ 60 w 164"/>
                <a:gd name="T51" fmla="*/ 3 h 285"/>
                <a:gd name="T52" fmla="*/ 82 w 164"/>
                <a:gd name="T5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4" h="285">
                  <a:moveTo>
                    <a:pt x="82" y="0"/>
                  </a:moveTo>
                  <a:lnTo>
                    <a:pt x="104" y="3"/>
                  </a:lnTo>
                  <a:lnTo>
                    <a:pt x="123" y="11"/>
                  </a:lnTo>
                  <a:lnTo>
                    <a:pt x="140" y="24"/>
                  </a:lnTo>
                  <a:lnTo>
                    <a:pt x="153" y="41"/>
                  </a:lnTo>
                  <a:lnTo>
                    <a:pt x="161" y="60"/>
                  </a:lnTo>
                  <a:lnTo>
                    <a:pt x="164" y="82"/>
                  </a:lnTo>
                  <a:lnTo>
                    <a:pt x="164" y="205"/>
                  </a:lnTo>
                  <a:lnTo>
                    <a:pt x="161" y="226"/>
                  </a:lnTo>
                  <a:lnTo>
                    <a:pt x="153" y="246"/>
                  </a:lnTo>
                  <a:lnTo>
                    <a:pt x="140" y="262"/>
                  </a:lnTo>
                  <a:lnTo>
                    <a:pt x="123" y="275"/>
                  </a:lnTo>
                  <a:lnTo>
                    <a:pt x="104" y="283"/>
                  </a:lnTo>
                  <a:lnTo>
                    <a:pt x="82" y="285"/>
                  </a:lnTo>
                  <a:lnTo>
                    <a:pt x="60" y="283"/>
                  </a:lnTo>
                  <a:lnTo>
                    <a:pt x="41" y="275"/>
                  </a:lnTo>
                  <a:lnTo>
                    <a:pt x="24" y="262"/>
                  </a:lnTo>
                  <a:lnTo>
                    <a:pt x="11" y="246"/>
                  </a:lnTo>
                  <a:lnTo>
                    <a:pt x="3" y="226"/>
                  </a:lnTo>
                  <a:lnTo>
                    <a:pt x="0" y="205"/>
                  </a:lnTo>
                  <a:lnTo>
                    <a:pt x="0" y="82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61"/>
            <p:cNvSpPr>
              <a:spLocks noEditPoints="1"/>
            </p:cNvSpPr>
            <p:nvPr/>
          </p:nvSpPr>
          <p:spPr bwMode="auto">
            <a:xfrm>
              <a:off x="4817" y="502"/>
              <a:ext cx="752" cy="697"/>
            </a:xfrm>
            <a:custGeom>
              <a:avLst/>
              <a:gdLst>
                <a:gd name="T0" fmla="*/ 1300 w 3760"/>
                <a:gd name="T1" fmla="*/ 1145 h 3485"/>
                <a:gd name="T2" fmla="*/ 1210 w 3760"/>
                <a:gd name="T3" fmla="*/ 1303 h 3485"/>
                <a:gd name="T4" fmla="*/ 1064 w 3760"/>
                <a:gd name="T5" fmla="*/ 1361 h 3485"/>
                <a:gd name="T6" fmla="*/ 925 w 3760"/>
                <a:gd name="T7" fmla="*/ 1216 h 3485"/>
                <a:gd name="T8" fmla="*/ 921 w 3760"/>
                <a:gd name="T9" fmla="*/ 1359 h 3485"/>
                <a:gd name="T10" fmla="*/ 937 w 3760"/>
                <a:gd name="T11" fmla="*/ 1512 h 3485"/>
                <a:gd name="T12" fmla="*/ 787 w 3760"/>
                <a:gd name="T13" fmla="*/ 1559 h 3485"/>
                <a:gd name="T14" fmla="*/ 613 w 3760"/>
                <a:gd name="T15" fmla="*/ 1754 h 3485"/>
                <a:gd name="T16" fmla="*/ 509 w 3760"/>
                <a:gd name="T17" fmla="*/ 1968 h 3485"/>
                <a:gd name="T18" fmla="*/ 265 w 3760"/>
                <a:gd name="T19" fmla="*/ 2322 h 3485"/>
                <a:gd name="T20" fmla="*/ 536 w 3760"/>
                <a:gd name="T21" fmla="*/ 2506 h 3485"/>
                <a:gd name="T22" fmla="*/ 942 w 3760"/>
                <a:gd name="T23" fmla="*/ 2711 h 3485"/>
                <a:gd name="T24" fmla="*/ 1246 w 3760"/>
                <a:gd name="T25" fmla="*/ 2946 h 3485"/>
                <a:gd name="T26" fmla="*/ 1372 w 3760"/>
                <a:gd name="T27" fmla="*/ 2848 h 3485"/>
                <a:gd name="T28" fmla="*/ 2029 w 3760"/>
                <a:gd name="T29" fmla="*/ 2917 h 3485"/>
                <a:gd name="T30" fmla="*/ 2453 w 3760"/>
                <a:gd name="T31" fmla="*/ 2882 h 3485"/>
                <a:gd name="T32" fmla="*/ 2778 w 3760"/>
                <a:gd name="T33" fmla="*/ 2767 h 3485"/>
                <a:gd name="T34" fmla="*/ 2958 w 3760"/>
                <a:gd name="T35" fmla="*/ 2570 h 3485"/>
                <a:gd name="T36" fmla="*/ 3230 w 3760"/>
                <a:gd name="T37" fmla="*/ 2170 h 3485"/>
                <a:gd name="T38" fmla="*/ 3206 w 3760"/>
                <a:gd name="T39" fmla="*/ 1721 h 3485"/>
                <a:gd name="T40" fmla="*/ 2880 w 3760"/>
                <a:gd name="T41" fmla="*/ 1327 h 3485"/>
                <a:gd name="T42" fmla="*/ 2303 w 3760"/>
                <a:gd name="T43" fmla="*/ 1079 h 3485"/>
                <a:gd name="T44" fmla="*/ 1799 w 3760"/>
                <a:gd name="T45" fmla="*/ 257 h 3485"/>
                <a:gd name="T46" fmla="*/ 1542 w 3760"/>
                <a:gd name="T47" fmla="*/ 459 h 3485"/>
                <a:gd name="T48" fmla="*/ 1518 w 3760"/>
                <a:gd name="T49" fmla="*/ 785 h 3485"/>
                <a:gd name="T50" fmla="*/ 2150 w 3760"/>
                <a:gd name="T51" fmla="*/ 807 h 3485"/>
                <a:gd name="T52" fmla="*/ 2291 w 3760"/>
                <a:gd name="T53" fmla="*/ 549 h 3485"/>
                <a:gd name="T54" fmla="*/ 2089 w 3760"/>
                <a:gd name="T55" fmla="*/ 292 h 3485"/>
                <a:gd name="T56" fmla="*/ 2029 w 3760"/>
                <a:gd name="T57" fmla="*/ 13 h 3485"/>
                <a:gd name="T58" fmla="*/ 2400 w 3760"/>
                <a:gd name="T59" fmla="*/ 236 h 3485"/>
                <a:gd name="T60" fmla="*/ 2549 w 3760"/>
                <a:gd name="T61" fmla="*/ 649 h 3485"/>
                <a:gd name="T62" fmla="*/ 2780 w 3760"/>
                <a:gd name="T63" fmla="*/ 983 h 3485"/>
                <a:gd name="T64" fmla="*/ 3279 w 3760"/>
                <a:gd name="T65" fmla="*/ 1368 h 3485"/>
                <a:gd name="T66" fmla="*/ 3497 w 3760"/>
                <a:gd name="T67" fmla="*/ 1870 h 3485"/>
                <a:gd name="T68" fmla="*/ 3621 w 3760"/>
                <a:gd name="T69" fmla="*/ 1705 h 3485"/>
                <a:gd name="T70" fmla="*/ 3750 w 3760"/>
                <a:gd name="T71" fmla="*/ 1724 h 3485"/>
                <a:gd name="T72" fmla="*/ 3661 w 3760"/>
                <a:gd name="T73" fmla="*/ 1948 h 3485"/>
                <a:gd name="T74" fmla="*/ 3458 w 3760"/>
                <a:gd name="T75" fmla="*/ 2265 h 3485"/>
                <a:gd name="T76" fmla="*/ 3156 w 3760"/>
                <a:gd name="T77" fmla="*/ 2722 h 3485"/>
                <a:gd name="T78" fmla="*/ 2977 w 3760"/>
                <a:gd name="T79" fmla="*/ 3457 h 3485"/>
                <a:gd name="T80" fmla="*/ 2401 w 3760"/>
                <a:gd name="T81" fmla="*/ 3459 h 3485"/>
                <a:gd name="T82" fmla="*/ 2012 w 3760"/>
                <a:gd name="T83" fmla="*/ 3163 h 3485"/>
                <a:gd name="T84" fmla="*/ 1400 w 3760"/>
                <a:gd name="T85" fmla="*/ 3410 h 3485"/>
                <a:gd name="T86" fmla="*/ 855 w 3760"/>
                <a:gd name="T87" fmla="*/ 3485 h 3485"/>
                <a:gd name="T88" fmla="*/ 733 w 3760"/>
                <a:gd name="T89" fmla="*/ 3362 h 3485"/>
                <a:gd name="T90" fmla="*/ 336 w 3760"/>
                <a:gd name="T91" fmla="*/ 2674 h 3485"/>
                <a:gd name="T92" fmla="*/ 63 w 3760"/>
                <a:gd name="T93" fmla="*/ 2459 h 3485"/>
                <a:gd name="T94" fmla="*/ 3 w 3760"/>
                <a:gd name="T95" fmla="*/ 1828 h 3485"/>
                <a:gd name="T96" fmla="*/ 362 w 3760"/>
                <a:gd name="T97" fmla="*/ 1733 h 3485"/>
                <a:gd name="T98" fmla="*/ 336 w 3760"/>
                <a:gd name="T99" fmla="*/ 1122 h 3485"/>
                <a:gd name="T100" fmla="*/ 321 w 3760"/>
                <a:gd name="T101" fmla="*/ 966 h 3485"/>
                <a:gd name="T102" fmla="*/ 818 w 3760"/>
                <a:gd name="T103" fmla="*/ 916 h 3485"/>
                <a:gd name="T104" fmla="*/ 1294 w 3760"/>
                <a:gd name="T105" fmla="*/ 887 h 3485"/>
                <a:gd name="T106" fmla="*/ 1278 w 3760"/>
                <a:gd name="T107" fmla="*/ 456 h 3485"/>
                <a:gd name="T108" fmla="*/ 1536 w 3760"/>
                <a:gd name="T109" fmla="*/ 111 h 3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60" h="3485">
                  <a:moveTo>
                    <a:pt x="1916" y="1039"/>
                  </a:moveTo>
                  <a:lnTo>
                    <a:pt x="1808" y="1042"/>
                  </a:lnTo>
                  <a:lnTo>
                    <a:pt x="1701" y="1050"/>
                  </a:lnTo>
                  <a:lnTo>
                    <a:pt x="1597" y="1065"/>
                  </a:lnTo>
                  <a:lnTo>
                    <a:pt x="1496" y="1087"/>
                  </a:lnTo>
                  <a:lnTo>
                    <a:pt x="1397" y="1113"/>
                  </a:lnTo>
                  <a:lnTo>
                    <a:pt x="1300" y="1145"/>
                  </a:lnTo>
                  <a:lnTo>
                    <a:pt x="1208" y="1181"/>
                  </a:lnTo>
                  <a:lnTo>
                    <a:pt x="1211" y="1188"/>
                  </a:lnTo>
                  <a:lnTo>
                    <a:pt x="1220" y="1211"/>
                  </a:lnTo>
                  <a:lnTo>
                    <a:pt x="1225" y="1235"/>
                  </a:lnTo>
                  <a:lnTo>
                    <a:pt x="1224" y="1258"/>
                  </a:lnTo>
                  <a:lnTo>
                    <a:pt x="1219" y="1281"/>
                  </a:lnTo>
                  <a:lnTo>
                    <a:pt x="1210" y="1303"/>
                  </a:lnTo>
                  <a:lnTo>
                    <a:pt x="1196" y="1322"/>
                  </a:lnTo>
                  <a:lnTo>
                    <a:pt x="1179" y="1339"/>
                  </a:lnTo>
                  <a:lnTo>
                    <a:pt x="1159" y="1353"/>
                  </a:lnTo>
                  <a:lnTo>
                    <a:pt x="1135" y="1362"/>
                  </a:lnTo>
                  <a:lnTo>
                    <a:pt x="1111" y="1367"/>
                  </a:lnTo>
                  <a:lnTo>
                    <a:pt x="1088" y="1365"/>
                  </a:lnTo>
                  <a:lnTo>
                    <a:pt x="1064" y="1361"/>
                  </a:lnTo>
                  <a:lnTo>
                    <a:pt x="1044" y="1352"/>
                  </a:lnTo>
                  <a:lnTo>
                    <a:pt x="1023" y="1338"/>
                  </a:lnTo>
                  <a:lnTo>
                    <a:pt x="1006" y="1321"/>
                  </a:lnTo>
                  <a:lnTo>
                    <a:pt x="994" y="1301"/>
                  </a:lnTo>
                  <a:lnTo>
                    <a:pt x="974" y="1269"/>
                  </a:lnTo>
                  <a:lnTo>
                    <a:pt x="951" y="1240"/>
                  </a:lnTo>
                  <a:lnTo>
                    <a:pt x="925" y="1216"/>
                  </a:lnTo>
                  <a:lnTo>
                    <a:pt x="896" y="1196"/>
                  </a:lnTo>
                  <a:lnTo>
                    <a:pt x="865" y="1179"/>
                  </a:lnTo>
                  <a:lnTo>
                    <a:pt x="831" y="1167"/>
                  </a:lnTo>
                  <a:lnTo>
                    <a:pt x="795" y="1159"/>
                  </a:lnTo>
                  <a:lnTo>
                    <a:pt x="759" y="1157"/>
                  </a:lnTo>
                  <a:lnTo>
                    <a:pt x="719" y="1157"/>
                  </a:lnTo>
                  <a:lnTo>
                    <a:pt x="921" y="1359"/>
                  </a:lnTo>
                  <a:lnTo>
                    <a:pt x="937" y="1378"/>
                  </a:lnTo>
                  <a:lnTo>
                    <a:pt x="947" y="1398"/>
                  </a:lnTo>
                  <a:lnTo>
                    <a:pt x="954" y="1421"/>
                  </a:lnTo>
                  <a:lnTo>
                    <a:pt x="956" y="1445"/>
                  </a:lnTo>
                  <a:lnTo>
                    <a:pt x="954" y="1468"/>
                  </a:lnTo>
                  <a:lnTo>
                    <a:pt x="947" y="1491"/>
                  </a:lnTo>
                  <a:lnTo>
                    <a:pt x="937" y="1512"/>
                  </a:lnTo>
                  <a:lnTo>
                    <a:pt x="921" y="1532"/>
                  </a:lnTo>
                  <a:lnTo>
                    <a:pt x="901" y="1548"/>
                  </a:lnTo>
                  <a:lnTo>
                    <a:pt x="880" y="1559"/>
                  </a:lnTo>
                  <a:lnTo>
                    <a:pt x="857" y="1566"/>
                  </a:lnTo>
                  <a:lnTo>
                    <a:pt x="834" y="1567"/>
                  </a:lnTo>
                  <a:lnTo>
                    <a:pt x="810" y="1566"/>
                  </a:lnTo>
                  <a:lnTo>
                    <a:pt x="787" y="1559"/>
                  </a:lnTo>
                  <a:lnTo>
                    <a:pt x="766" y="1548"/>
                  </a:lnTo>
                  <a:lnTo>
                    <a:pt x="747" y="1532"/>
                  </a:lnTo>
                  <a:lnTo>
                    <a:pt x="742" y="1526"/>
                  </a:lnTo>
                  <a:lnTo>
                    <a:pt x="702" y="1581"/>
                  </a:lnTo>
                  <a:lnTo>
                    <a:pt x="667" y="1637"/>
                  </a:lnTo>
                  <a:lnTo>
                    <a:pt x="637" y="1695"/>
                  </a:lnTo>
                  <a:lnTo>
                    <a:pt x="613" y="1754"/>
                  </a:lnTo>
                  <a:lnTo>
                    <a:pt x="595" y="1814"/>
                  </a:lnTo>
                  <a:lnTo>
                    <a:pt x="582" y="1874"/>
                  </a:lnTo>
                  <a:lnTo>
                    <a:pt x="575" y="1899"/>
                  </a:lnTo>
                  <a:lnTo>
                    <a:pt x="564" y="1921"/>
                  </a:lnTo>
                  <a:lnTo>
                    <a:pt x="549" y="1940"/>
                  </a:lnTo>
                  <a:lnTo>
                    <a:pt x="531" y="1956"/>
                  </a:lnTo>
                  <a:lnTo>
                    <a:pt x="509" y="1968"/>
                  </a:lnTo>
                  <a:lnTo>
                    <a:pt x="487" y="1975"/>
                  </a:lnTo>
                  <a:lnTo>
                    <a:pt x="460" y="1978"/>
                  </a:lnTo>
                  <a:lnTo>
                    <a:pt x="245" y="1978"/>
                  </a:lnTo>
                  <a:lnTo>
                    <a:pt x="245" y="2242"/>
                  </a:lnTo>
                  <a:lnTo>
                    <a:pt x="247" y="2269"/>
                  </a:lnTo>
                  <a:lnTo>
                    <a:pt x="254" y="2296"/>
                  </a:lnTo>
                  <a:lnTo>
                    <a:pt x="265" y="2322"/>
                  </a:lnTo>
                  <a:lnTo>
                    <a:pt x="281" y="2344"/>
                  </a:lnTo>
                  <a:lnTo>
                    <a:pt x="300" y="2364"/>
                  </a:lnTo>
                  <a:lnTo>
                    <a:pt x="322" y="2381"/>
                  </a:lnTo>
                  <a:lnTo>
                    <a:pt x="368" y="2409"/>
                  </a:lnTo>
                  <a:lnTo>
                    <a:pt x="419" y="2440"/>
                  </a:lnTo>
                  <a:lnTo>
                    <a:pt x="475" y="2472"/>
                  </a:lnTo>
                  <a:lnTo>
                    <a:pt x="536" y="2506"/>
                  </a:lnTo>
                  <a:lnTo>
                    <a:pt x="602" y="2541"/>
                  </a:lnTo>
                  <a:lnTo>
                    <a:pt x="671" y="2576"/>
                  </a:lnTo>
                  <a:lnTo>
                    <a:pt x="745" y="2613"/>
                  </a:lnTo>
                  <a:lnTo>
                    <a:pt x="823" y="2649"/>
                  </a:lnTo>
                  <a:lnTo>
                    <a:pt x="904" y="2685"/>
                  </a:lnTo>
                  <a:lnTo>
                    <a:pt x="924" y="2696"/>
                  </a:lnTo>
                  <a:lnTo>
                    <a:pt x="942" y="2711"/>
                  </a:lnTo>
                  <a:lnTo>
                    <a:pt x="957" y="2729"/>
                  </a:lnTo>
                  <a:lnTo>
                    <a:pt x="968" y="2751"/>
                  </a:lnTo>
                  <a:lnTo>
                    <a:pt x="975" y="2773"/>
                  </a:lnTo>
                  <a:lnTo>
                    <a:pt x="978" y="2797"/>
                  </a:lnTo>
                  <a:lnTo>
                    <a:pt x="978" y="3240"/>
                  </a:lnTo>
                  <a:lnTo>
                    <a:pt x="1187" y="3240"/>
                  </a:lnTo>
                  <a:lnTo>
                    <a:pt x="1246" y="2946"/>
                  </a:lnTo>
                  <a:lnTo>
                    <a:pt x="1253" y="2922"/>
                  </a:lnTo>
                  <a:lnTo>
                    <a:pt x="1266" y="2901"/>
                  </a:lnTo>
                  <a:lnTo>
                    <a:pt x="1282" y="2883"/>
                  </a:lnTo>
                  <a:lnTo>
                    <a:pt x="1301" y="2867"/>
                  </a:lnTo>
                  <a:lnTo>
                    <a:pt x="1323" y="2856"/>
                  </a:lnTo>
                  <a:lnTo>
                    <a:pt x="1347" y="2850"/>
                  </a:lnTo>
                  <a:lnTo>
                    <a:pt x="1372" y="2848"/>
                  </a:lnTo>
                  <a:lnTo>
                    <a:pt x="1396" y="2852"/>
                  </a:lnTo>
                  <a:lnTo>
                    <a:pt x="1505" y="2876"/>
                  </a:lnTo>
                  <a:lnTo>
                    <a:pt x="1611" y="2895"/>
                  </a:lnTo>
                  <a:lnTo>
                    <a:pt x="1716" y="2909"/>
                  </a:lnTo>
                  <a:lnTo>
                    <a:pt x="1817" y="2918"/>
                  </a:lnTo>
                  <a:lnTo>
                    <a:pt x="1916" y="2920"/>
                  </a:lnTo>
                  <a:lnTo>
                    <a:pt x="2029" y="2917"/>
                  </a:lnTo>
                  <a:lnTo>
                    <a:pt x="2141" y="2907"/>
                  </a:lnTo>
                  <a:lnTo>
                    <a:pt x="2251" y="2891"/>
                  </a:lnTo>
                  <a:lnTo>
                    <a:pt x="2360" y="2867"/>
                  </a:lnTo>
                  <a:lnTo>
                    <a:pt x="2384" y="2863"/>
                  </a:lnTo>
                  <a:lnTo>
                    <a:pt x="2408" y="2864"/>
                  </a:lnTo>
                  <a:lnTo>
                    <a:pt x="2431" y="2871"/>
                  </a:lnTo>
                  <a:lnTo>
                    <a:pt x="2453" y="2882"/>
                  </a:lnTo>
                  <a:lnTo>
                    <a:pt x="2472" y="2896"/>
                  </a:lnTo>
                  <a:lnTo>
                    <a:pt x="2488" y="2915"/>
                  </a:lnTo>
                  <a:lnTo>
                    <a:pt x="2501" y="2935"/>
                  </a:lnTo>
                  <a:lnTo>
                    <a:pt x="2509" y="2958"/>
                  </a:lnTo>
                  <a:lnTo>
                    <a:pt x="2574" y="3240"/>
                  </a:lnTo>
                  <a:lnTo>
                    <a:pt x="2778" y="3240"/>
                  </a:lnTo>
                  <a:lnTo>
                    <a:pt x="2778" y="2767"/>
                  </a:lnTo>
                  <a:lnTo>
                    <a:pt x="2780" y="2743"/>
                  </a:lnTo>
                  <a:lnTo>
                    <a:pt x="2787" y="2720"/>
                  </a:lnTo>
                  <a:lnTo>
                    <a:pt x="2798" y="2698"/>
                  </a:lnTo>
                  <a:lnTo>
                    <a:pt x="2814" y="2680"/>
                  </a:lnTo>
                  <a:lnTo>
                    <a:pt x="2833" y="2665"/>
                  </a:lnTo>
                  <a:lnTo>
                    <a:pt x="2899" y="2619"/>
                  </a:lnTo>
                  <a:lnTo>
                    <a:pt x="2958" y="2570"/>
                  </a:lnTo>
                  <a:lnTo>
                    <a:pt x="3014" y="2518"/>
                  </a:lnTo>
                  <a:lnTo>
                    <a:pt x="3064" y="2465"/>
                  </a:lnTo>
                  <a:lnTo>
                    <a:pt x="3108" y="2409"/>
                  </a:lnTo>
                  <a:lnTo>
                    <a:pt x="3147" y="2352"/>
                  </a:lnTo>
                  <a:lnTo>
                    <a:pt x="3181" y="2293"/>
                  </a:lnTo>
                  <a:lnTo>
                    <a:pt x="3209" y="2232"/>
                  </a:lnTo>
                  <a:lnTo>
                    <a:pt x="3230" y="2170"/>
                  </a:lnTo>
                  <a:lnTo>
                    <a:pt x="3246" y="2108"/>
                  </a:lnTo>
                  <a:lnTo>
                    <a:pt x="3255" y="2044"/>
                  </a:lnTo>
                  <a:lnTo>
                    <a:pt x="3259" y="1979"/>
                  </a:lnTo>
                  <a:lnTo>
                    <a:pt x="3255" y="1913"/>
                  </a:lnTo>
                  <a:lnTo>
                    <a:pt x="3245" y="1848"/>
                  </a:lnTo>
                  <a:lnTo>
                    <a:pt x="3229" y="1783"/>
                  </a:lnTo>
                  <a:lnTo>
                    <a:pt x="3206" y="1721"/>
                  </a:lnTo>
                  <a:lnTo>
                    <a:pt x="3178" y="1658"/>
                  </a:lnTo>
                  <a:lnTo>
                    <a:pt x="3142" y="1599"/>
                  </a:lnTo>
                  <a:lnTo>
                    <a:pt x="3101" y="1540"/>
                  </a:lnTo>
                  <a:lnTo>
                    <a:pt x="3055" y="1483"/>
                  </a:lnTo>
                  <a:lnTo>
                    <a:pt x="3002" y="1428"/>
                  </a:lnTo>
                  <a:lnTo>
                    <a:pt x="2944" y="1377"/>
                  </a:lnTo>
                  <a:lnTo>
                    <a:pt x="2880" y="1327"/>
                  </a:lnTo>
                  <a:lnTo>
                    <a:pt x="2809" y="1278"/>
                  </a:lnTo>
                  <a:lnTo>
                    <a:pt x="2732" y="1233"/>
                  </a:lnTo>
                  <a:lnTo>
                    <a:pt x="2653" y="1194"/>
                  </a:lnTo>
                  <a:lnTo>
                    <a:pt x="2569" y="1158"/>
                  </a:lnTo>
                  <a:lnTo>
                    <a:pt x="2483" y="1126"/>
                  </a:lnTo>
                  <a:lnTo>
                    <a:pt x="2394" y="1100"/>
                  </a:lnTo>
                  <a:lnTo>
                    <a:pt x="2303" y="1079"/>
                  </a:lnTo>
                  <a:lnTo>
                    <a:pt x="2208" y="1062"/>
                  </a:lnTo>
                  <a:lnTo>
                    <a:pt x="2112" y="1049"/>
                  </a:lnTo>
                  <a:lnTo>
                    <a:pt x="2016" y="1041"/>
                  </a:lnTo>
                  <a:lnTo>
                    <a:pt x="1916" y="1039"/>
                  </a:lnTo>
                  <a:close/>
                  <a:moveTo>
                    <a:pt x="1898" y="244"/>
                  </a:moveTo>
                  <a:lnTo>
                    <a:pt x="1848" y="248"/>
                  </a:lnTo>
                  <a:lnTo>
                    <a:pt x="1799" y="257"/>
                  </a:lnTo>
                  <a:lnTo>
                    <a:pt x="1752" y="272"/>
                  </a:lnTo>
                  <a:lnTo>
                    <a:pt x="1709" y="292"/>
                  </a:lnTo>
                  <a:lnTo>
                    <a:pt x="1668" y="317"/>
                  </a:lnTo>
                  <a:lnTo>
                    <a:pt x="1630" y="347"/>
                  </a:lnTo>
                  <a:lnTo>
                    <a:pt x="1596" y="381"/>
                  </a:lnTo>
                  <a:lnTo>
                    <a:pt x="1567" y="418"/>
                  </a:lnTo>
                  <a:lnTo>
                    <a:pt x="1542" y="459"/>
                  </a:lnTo>
                  <a:lnTo>
                    <a:pt x="1521" y="503"/>
                  </a:lnTo>
                  <a:lnTo>
                    <a:pt x="1506" y="549"/>
                  </a:lnTo>
                  <a:lnTo>
                    <a:pt x="1497" y="598"/>
                  </a:lnTo>
                  <a:lnTo>
                    <a:pt x="1494" y="649"/>
                  </a:lnTo>
                  <a:lnTo>
                    <a:pt x="1497" y="696"/>
                  </a:lnTo>
                  <a:lnTo>
                    <a:pt x="1505" y="742"/>
                  </a:lnTo>
                  <a:lnTo>
                    <a:pt x="1518" y="785"/>
                  </a:lnTo>
                  <a:lnTo>
                    <a:pt x="1536" y="827"/>
                  </a:lnTo>
                  <a:lnTo>
                    <a:pt x="1628" y="813"/>
                  </a:lnTo>
                  <a:lnTo>
                    <a:pt x="1723" y="802"/>
                  </a:lnTo>
                  <a:lnTo>
                    <a:pt x="1820" y="796"/>
                  </a:lnTo>
                  <a:lnTo>
                    <a:pt x="1916" y="794"/>
                  </a:lnTo>
                  <a:lnTo>
                    <a:pt x="2034" y="797"/>
                  </a:lnTo>
                  <a:lnTo>
                    <a:pt x="2150" y="807"/>
                  </a:lnTo>
                  <a:lnTo>
                    <a:pt x="2264" y="822"/>
                  </a:lnTo>
                  <a:lnTo>
                    <a:pt x="2281" y="782"/>
                  </a:lnTo>
                  <a:lnTo>
                    <a:pt x="2294" y="738"/>
                  </a:lnTo>
                  <a:lnTo>
                    <a:pt x="2300" y="694"/>
                  </a:lnTo>
                  <a:lnTo>
                    <a:pt x="2304" y="649"/>
                  </a:lnTo>
                  <a:lnTo>
                    <a:pt x="2300" y="598"/>
                  </a:lnTo>
                  <a:lnTo>
                    <a:pt x="2291" y="549"/>
                  </a:lnTo>
                  <a:lnTo>
                    <a:pt x="2277" y="503"/>
                  </a:lnTo>
                  <a:lnTo>
                    <a:pt x="2256" y="459"/>
                  </a:lnTo>
                  <a:lnTo>
                    <a:pt x="2231" y="418"/>
                  </a:lnTo>
                  <a:lnTo>
                    <a:pt x="2201" y="381"/>
                  </a:lnTo>
                  <a:lnTo>
                    <a:pt x="2167" y="347"/>
                  </a:lnTo>
                  <a:lnTo>
                    <a:pt x="2130" y="317"/>
                  </a:lnTo>
                  <a:lnTo>
                    <a:pt x="2089" y="292"/>
                  </a:lnTo>
                  <a:lnTo>
                    <a:pt x="2045" y="272"/>
                  </a:lnTo>
                  <a:lnTo>
                    <a:pt x="1998" y="257"/>
                  </a:lnTo>
                  <a:lnTo>
                    <a:pt x="1950" y="248"/>
                  </a:lnTo>
                  <a:lnTo>
                    <a:pt x="1898" y="244"/>
                  </a:lnTo>
                  <a:close/>
                  <a:moveTo>
                    <a:pt x="1898" y="0"/>
                  </a:moveTo>
                  <a:lnTo>
                    <a:pt x="1965" y="3"/>
                  </a:lnTo>
                  <a:lnTo>
                    <a:pt x="2029" y="13"/>
                  </a:lnTo>
                  <a:lnTo>
                    <a:pt x="2092" y="29"/>
                  </a:lnTo>
                  <a:lnTo>
                    <a:pt x="2151" y="51"/>
                  </a:lnTo>
                  <a:lnTo>
                    <a:pt x="2208" y="78"/>
                  </a:lnTo>
                  <a:lnTo>
                    <a:pt x="2262" y="111"/>
                  </a:lnTo>
                  <a:lnTo>
                    <a:pt x="2312" y="149"/>
                  </a:lnTo>
                  <a:lnTo>
                    <a:pt x="2359" y="190"/>
                  </a:lnTo>
                  <a:lnTo>
                    <a:pt x="2400" y="236"/>
                  </a:lnTo>
                  <a:lnTo>
                    <a:pt x="2437" y="286"/>
                  </a:lnTo>
                  <a:lnTo>
                    <a:pt x="2470" y="340"/>
                  </a:lnTo>
                  <a:lnTo>
                    <a:pt x="2498" y="397"/>
                  </a:lnTo>
                  <a:lnTo>
                    <a:pt x="2519" y="456"/>
                  </a:lnTo>
                  <a:lnTo>
                    <a:pt x="2535" y="519"/>
                  </a:lnTo>
                  <a:lnTo>
                    <a:pt x="2545" y="582"/>
                  </a:lnTo>
                  <a:lnTo>
                    <a:pt x="2549" y="649"/>
                  </a:lnTo>
                  <a:lnTo>
                    <a:pt x="2545" y="708"/>
                  </a:lnTo>
                  <a:lnTo>
                    <a:pt x="2539" y="766"/>
                  </a:lnTo>
                  <a:lnTo>
                    <a:pt x="2525" y="822"/>
                  </a:lnTo>
                  <a:lnTo>
                    <a:pt x="2507" y="878"/>
                  </a:lnTo>
                  <a:lnTo>
                    <a:pt x="2601" y="909"/>
                  </a:lnTo>
                  <a:lnTo>
                    <a:pt x="2692" y="944"/>
                  </a:lnTo>
                  <a:lnTo>
                    <a:pt x="2780" y="983"/>
                  </a:lnTo>
                  <a:lnTo>
                    <a:pt x="2866" y="1027"/>
                  </a:lnTo>
                  <a:lnTo>
                    <a:pt x="2946" y="1076"/>
                  </a:lnTo>
                  <a:lnTo>
                    <a:pt x="3024" y="1129"/>
                  </a:lnTo>
                  <a:lnTo>
                    <a:pt x="3096" y="1184"/>
                  </a:lnTo>
                  <a:lnTo>
                    <a:pt x="3163" y="1242"/>
                  </a:lnTo>
                  <a:lnTo>
                    <a:pt x="3223" y="1304"/>
                  </a:lnTo>
                  <a:lnTo>
                    <a:pt x="3279" y="1368"/>
                  </a:lnTo>
                  <a:lnTo>
                    <a:pt x="3328" y="1434"/>
                  </a:lnTo>
                  <a:lnTo>
                    <a:pt x="3371" y="1502"/>
                  </a:lnTo>
                  <a:lnTo>
                    <a:pt x="3409" y="1573"/>
                  </a:lnTo>
                  <a:lnTo>
                    <a:pt x="3441" y="1644"/>
                  </a:lnTo>
                  <a:lnTo>
                    <a:pt x="3466" y="1718"/>
                  </a:lnTo>
                  <a:lnTo>
                    <a:pt x="3484" y="1793"/>
                  </a:lnTo>
                  <a:lnTo>
                    <a:pt x="3497" y="1870"/>
                  </a:lnTo>
                  <a:lnTo>
                    <a:pt x="3525" y="1851"/>
                  </a:lnTo>
                  <a:lnTo>
                    <a:pt x="3549" y="1829"/>
                  </a:lnTo>
                  <a:lnTo>
                    <a:pt x="3571" y="1802"/>
                  </a:lnTo>
                  <a:lnTo>
                    <a:pt x="3587" y="1773"/>
                  </a:lnTo>
                  <a:lnTo>
                    <a:pt x="3599" y="1741"/>
                  </a:lnTo>
                  <a:lnTo>
                    <a:pt x="3608" y="1721"/>
                  </a:lnTo>
                  <a:lnTo>
                    <a:pt x="3621" y="1705"/>
                  </a:lnTo>
                  <a:lnTo>
                    <a:pt x="3638" y="1692"/>
                  </a:lnTo>
                  <a:lnTo>
                    <a:pt x="3657" y="1684"/>
                  </a:lnTo>
                  <a:lnTo>
                    <a:pt x="3679" y="1682"/>
                  </a:lnTo>
                  <a:lnTo>
                    <a:pt x="3701" y="1685"/>
                  </a:lnTo>
                  <a:lnTo>
                    <a:pt x="3720" y="1693"/>
                  </a:lnTo>
                  <a:lnTo>
                    <a:pt x="3737" y="1707"/>
                  </a:lnTo>
                  <a:lnTo>
                    <a:pt x="3750" y="1724"/>
                  </a:lnTo>
                  <a:lnTo>
                    <a:pt x="3758" y="1743"/>
                  </a:lnTo>
                  <a:lnTo>
                    <a:pt x="3760" y="1764"/>
                  </a:lnTo>
                  <a:lnTo>
                    <a:pt x="3757" y="1785"/>
                  </a:lnTo>
                  <a:lnTo>
                    <a:pt x="3741" y="1831"/>
                  </a:lnTo>
                  <a:lnTo>
                    <a:pt x="3719" y="1874"/>
                  </a:lnTo>
                  <a:lnTo>
                    <a:pt x="3692" y="1913"/>
                  </a:lnTo>
                  <a:lnTo>
                    <a:pt x="3661" y="1948"/>
                  </a:lnTo>
                  <a:lnTo>
                    <a:pt x="3626" y="1980"/>
                  </a:lnTo>
                  <a:lnTo>
                    <a:pt x="3587" y="2006"/>
                  </a:lnTo>
                  <a:lnTo>
                    <a:pt x="3546" y="2028"/>
                  </a:lnTo>
                  <a:lnTo>
                    <a:pt x="3501" y="2045"/>
                  </a:lnTo>
                  <a:lnTo>
                    <a:pt x="3492" y="2119"/>
                  </a:lnTo>
                  <a:lnTo>
                    <a:pt x="3479" y="2192"/>
                  </a:lnTo>
                  <a:lnTo>
                    <a:pt x="3458" y="2265"/>
                  </a:lnTo>
                  <a:lnTo>
                    <a:pt x="3431" y="2335"/>
                  </a:lnTo>
                  <a:lnTo>
                    <a:pt x="3399" y="2405"/>
                  </a:lnTo>
                  <a:lnTo>
                    <a:pt x="3361" y="2472"/>
                  </a:lnTo>
                  <a:lnTo>
                    <a:pt x="3318" y="2538"/>
                  </a:lnTo>
                  <a:lnTo>
                    <a:pt x="3269" y="2602"/>
                  </a:lnTo>
                  <a:lnTo>
                    <a:pt x="3215" y="2663"/>
                  </a:lnTo>
                  <a:lnTo>
                    <a:pt x="3156" y="2722"/>
                  </a:lnTo>
                  <a:lnTo>
                    <a:pt x="3092" y="2778"/>
                  </a:lnTo>
                  <a:lnTo>
                    <a:pt x="3023" y="2831"/>
                  </a:lnTo>
                  <a:lnTo>
                    <a:pt x="3023" y="3362"/>
                  </a:lnTo>
                  <a:lnTo>
                    <a:pt x="3019" y="3390"/>
                  </a:lnTo>
                  <a:lnTo>
                    <a:pt x="3010" y="3416"/>
                  </a:lnTo>
                  <a:lnTo>
                    <a:pt x="2997" y="3439"/>
                  </a:lnTo>
                  <a:lnTo>
                    <a:pt x="2977" y="3457"/>
                  </a:lnTo>
                  <a:lnTo>
                    <a:pt x="2954" y="3472"/>
                  </a:lnTo>
                  <a:lnTo>
                    <a:pt x="2928" y="3481"/>
                  </a:lnTo>
                  <a:lnTo>
                    <a:pt x="2901" y="3485"/>
                  </a:lnTo>
                  <a:lnTo>
                    <a:pt x="2477" y="3485"/>
                  </a:lnTo>
                  <a:lnTo>
                    <a:pt x="2449" y="3481"/>
                  </a:lnTo>
                  <a:lnTo>
                    <a:pt x="2423" y="3472"/>
                  </a:lnTo>
                  <a:lnTo>
                    <a:pt x="2401" y="3459"/>
                  </a:lnTo>
                  <a:lnTo>
                    <a:pt x="2381" y="3439"/>
                  </a:lnTo>
                  <a:lnTo>
                    <a:pt x="2367" y="3416"/>
                  </a:lnTo>
                  <a:lnTo>
                    <a:pt x="2357" y="3390"/>
                  </a:lnTo>
                  <a:lnTo>
                    <a:pt x="2297" y="3131"/>
                  </a:lnTo>
                  <a:lnTo>
                    <a:pt x="2204" y="3146"/>
                  </a:lnTo>
                  <a:lnTo>
                    <a:pt x="2108" y="3157"/>
                  </a:lnTo>
                  <a:lnTo>
                    <a:pt x="2012" y="3163"/>
                  </a:lnTo>
                  <a:lnTo>
                    <a:pt x="1916" y="3165"/>
                  </a:lnTo>
                  <a:lnTo>
                    <a:pt x="1806" y="3163"/>
                  </a:lnTo>
                  <a:lnTo>
                    <a:pt x="1694" y="3154"/>
                  </a:lnTo>
                  <a:lnTo>
                    <a:pt x="1579" y="3139"/>
                  </a:lnTo>
                  <a:lnTo>
                    <a:pt x="1462" y="3117"/>
                  </a:lnTo>
                  <a:lnTo>
                    <a:pt x="1407" y="3387"/>
                  </a:lnTo>
                  <a:lnTo>
                    <a:pt x="1400" y="3410"/>
                  </a:lnTo>
                  <a:lnTo>
                    <a:pt x="1389" y="3431"/>
                  </a:lnTo>
                  <a:lnTo>
                    <a:pt x="1374" y="3449"/>
                  </a:lnTo>
                  <a:lnTo>
                    <a:pt x="1356" y="3464"/>
                  </a:lnTo>
                  <a:lnTo>
                    <a:pt x="1334" y="3476"/>
                  </a:lnTo>
                  <a:lnTo>
                    <a:pt x="1311" y="3482"/>
                  </a:lnTo>
                  <a:lnTo>
                    <a:pt x="1288" y="3485"/>
                  </a:lnTo>
                  <a:lnTo>
                    <a:pt x="855" y="3485"/>
                  </a:lnTo>
                  <a:lnTo>
                    <a:pt x="827" y="3481"/>
                  </a:lnTo>
                  <a:lnTo>
                    <a:pt x="801" y="3472"/>
                  </a:lnTo>
                  <a:lnTo>
                    <a:pt x="778" y="3457"/>
                  </a:lnTo>
                  <a:lnTo>
                    <a:pt x="759" y="3439"/>
                  </a:lnTo>
                  <a:lnTo>
                    <a:pt x="745" y="3416"/>
                  </a:lnTo>
                  <a:lnTo>
                    <a:pt x="736" y="3390"/>
                  </a:lnTo>
                  <a:lnTo>
                    <a:pt x="733" y="3362"/>
                  </a:lnTo>
                  <a:lnTo>
                    <a:pt x="733" y="2877"/>
                  </a:lnTo>
                  <a:lnTo>
                    <a:pt x="657" y="2843"/>
                  </a:lnTo>
                  <a:lnTo>
                    <a:pt x="587" y="2808"/>
                  </a:lnTo>
                  <a:lnTo>
                    <a:pt x="518" y="2773"/>
                  </a:lnTo>
                  <a:lnTo>
                    <a:pt x="453" y="2739"/>
                  </a:lnTo>
                  <a:lnTo>
                    <a:pt x="393" y="2706"/>
                  </a:lnTo>
                  <a:lnTo>
                    <a:pt x="336" y="2674"/>
                  </a:lnTo>
                  <a:lnTo>
                    <a:pt x="284" y="2644"/>
                  </a:lnTo>
                  <a:lnTo>
                    <a:pt x="236" y="2615"/>
                  </a:lnTo>
                  <a:lnTo>
                    <a:pt x="193" y="2589"/>
                  </a:lnTo>
                  <a:lnTo>
                    <a:pt x="154" y="2562"/>
                  </a:lnTo>
                  <a:lnTo>
                    <a:pt x="120" y="2531"/>
                  </a:lnTo>
                  <a:lnTo>
                    <a:pt x="89" y="2497"/>
                  </a:lnTo>
                  <a:lnTo>
                    <a:pt x="63" y="2459"/>
                  </a:lnTo>
                  <a:lnTo>
                    <a:pt x="41" y="2419"/>
                  </a:lnTo>
                  <a:lnTo>
                    <a:pt x="23" y="2378"/>
                  </a:lnTo>
                  <a:lnTo>
                    <a:pt x="10" y="2334"/>
                  </a:lnTo>
                  <a:lnTo>
                    <a:pt x="2" y="2288"/>
                  </a:lnTo>
                  <a:lnTo>
                    <a:pt x="0" y="2242"/>
                  </a:lnTo>
                  <a:lnTo>
                    <a:pt x="0" y="1855"/>
                  </a:lnTo>
                  <a:lnTo>
                    <a:pt x="3" y="1828"/>
                  </a:lnTo>
                  <a:lnTo>
                    <a:pt x="13" y="1801"/>
                  </a:lnTo>
                  <a:lnTo>
                    <a:pt x="27" y="1779"/>
                  </a:lnTo>
                  <a:lnTo>
                    <a:pt x="46" y="1759"/>
                  </a:lnTo>
                  <a:lnTo>
                    <a:pt x="68" y="1746"/>
                  </a:lnTo>
                  <a:lnTo>
                    <a:pt x="95" y="1736"/>
                  </a:lnTo>
                  <a:lnTo>
                    <a:pt x="123" y="1733"/>
                  </a:lnTo>
                  <a:lnTo>
                    <a:pt x="362" y="1733"/>
                  </a:lnTo>
                  <a:lnTo>
                    <a:pt x="384" y="1666"/>
                  </a:lnTo>
                  <a:lnTo>
                    <a:pt x="411" y="1600"/>
                  </a:lnTo>
                  <a:lnTo>
                    <a:pt x="443" y="1535"/>
                  </a:lnTo>
                  <a:lnTo>
                    <a:pt x="480" y="1472"/>
                  </a:lnTo>
                  <a:lnTo>
                    <a:pt x="521" y="1411"/>
                  </a:lnTo>
                  <a:lnTo>
                    <a:pt x="567" y="1352"/>
                  </a:lnTo>
                  <a:lnTo>
                    <a:pt x="336" y="1122"/>
                  </a:lnTo>
                  <a:lnTo>
                    <a:pt x="321" y="1102"/>
                  </a:lnTo>
                  <a:lnTo>
                    <a:pt x="310" y="1081"/>
                  </a:lnTo>
                  <a:lnTo>
                    <a:pt x="303" y="1058"/>
                  </a:lnTo>
                  <a:lnTo>
                    <a:pt x="301" y="1035"/>
                  </a:lnTo>
                  <a:lnTo>
                    <a:pt x="303" y="1011"/>
                  </a:lnTo>
                  <a:lnTo>
                    <a:pt x="310" y="988"/>
                  </a:lnTo>
                  <a:lnTo>
                    <a:pt x="321" y="966"/>
                  </a:lnTo>
                  <a:lnTo>
                    <a:pt x="336" y="948"/>
                  </a:lnTo>
                  <a:lnTo>
                    <a:pt x="354" y="933"/>
                  </a:lnTo>
                  <a:lnTo>
                    <a:pt x="376" y="922"/>
                  </a:lnTo>
                  <a:lnTo>
                    <a:pt x="399" y="915"/>
                  </a:lnTo>
                  <a:lnTo>
                    <a:pt x="423" y="912"/>
                  </a:lnTo>
                  <a:lnTo>
                    <a:pt x="759" y="912"/>
                  </a:lnTo>
                  <a:lnTo>
                    <a:pt x="818" y="916"/>
                  </a:lnTo>
                  <a:lnTo>
                    <a:pt x="875" y="926"/>
                  </a:lnTo>
                  <a:lnTo>
                    <a:pt x="931" y="942"/>
                  </a:lnTo>
                  <a:lnTo>
                    <a:pt x="983" y="965"/>
                  </a:lnTo>
                  <a:lnTo>
                    <a:pt x="1033" y="992"/>
                  </a:lnTo>
                  <a:lnTo>
                    <a:pt x="1118" y="953"/>
                  </a:lnTo>
                  <a:lnTo>
                    <a:pt x="1204" y="918"/>
                  </a:lnTo>
                  <a:lnTo>
                    <a:pt x="1294" y="887"/>
                  </a:lnTo>
                  <a:lnTo>
                    <a:pt x="1275" y="830"/>
                  </a:lnTo>
                  <a:lnTo>
                    <a:pt x="1260" y="771"/>
                  </a:lnTo>
                  <a:lnTo>
                    <a:pt x="1252" y="711"/>
                  </a:lnTo>
                  <a:lnTo>
                    <a:pt x="1249" y="649"/>
                  </a:lnTo>
                  <a:lnTo>
                    <a:pt x="1252" y="582"/>
                  </a:lnTo>
                  <a:lnTo>
                    <a:pt x="1262" y="519"/>
                  </a:lnTo>
                  <a:lnTo>
                    <a:pt x="1278" y="456"/>
                  </a:lnTo>
                  <a:lnTo>
                    <a:pt x="1300" y="397"/>
                  </a:lnTo>
                  <a:lnTo>
                    <a:pt x="1327" y="340"/>
                  </a:lnTo>
                  <a:lnTo>
                    <a:pt x="1360" y="286"/>
                  </a:lnTo>
                  <a:lnTo>
                    <a:pt x="1397" y="236"/>
                  </a:lnTo>
                  <a:lnTo>
                    <a:pt x="1439" y="190"/>
                  </a:lnTo>
                  <a:lnTo>
                    <a:pt x="1486" y="149"/>
                  </a:lnTo>
                  <a:lnTo>
                    <a:pt x="1536" y="111"/>
                  </a:lnTo>
                  <a:lnTo>
                    <a:pt x="1589" y="78"/>
                  </a:lnTo>
                  <a:lnTo>
                    <a:pt x="1646" y="51"/>
                  </a:lnTo>
                  <a:lnTo>
                    <a:pt x="1706" y="29"/>
                  </a:lnTo>
                  <a:lnTo>
                    <a:pt x="1768" y="13"/>
                  </a:lnTo>
                  <a:lnTo>
                    <a:pt x="1832" y="3"/>
                  </a:lnTo>
                  <a:lnTo>
                    <a:pt x="18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499"/>
          <p:cNvGrpSpPr>
            <a:grpSpLocks noChangeAspect="1"/>
          </p:cNvGrpSpPr>
          <p:nvPr/>
        </p:nvGrpSpPr>
        <p:grpSpPr bwMode="auto">
          <a:xfrm>
            <a:off x="427160" y="4144617"/>
            <a:ext cx="345076" cy="324000"/>
            <a:chOff x="991" y="2209"/>
            <a:chExt cx="2063" cy="1937"/>
          </a:xfrm>
          <a:solidFill>
            <a:schemeClr val="accent6">
              <a:lumMod val="75000"/>
            </a:schemeClr>
          </a:solidFill>
        </p:grpSpPr>
        <p:sp>
          <p:nvSpPr>
            <p:cNvPr id="112" name="Freeform 501"/>
            <p:cNvSpPr>
              <a:spLocks/>
            </p:cNvSpPr>
            <p:nvPr/>
          </p:nvSpPr>
          <p:spPr bwMode="auto">
            <a:xfrm>
              <a:off x="2582" y="3433"/>
              <a:ext cx="472" cy="507"/>
            </a:xfrm>
            <a:custGeom>
              <a:avLst/>
              <a:gdLst>
                <a:gd name="T0" fmla="*/ 439 w 945"/>
                <a:gd name="T1" fmla="*/ 0 h 1014"/>
                <a:gd name="T2" fmla="*/ 463 w 945"/>
                <a:gd name="T3" fmla="*/ 2 h 1014"/>
                <a:gd name="T4" fmla="*/ 485 w 945"/>
                <a:gd name="T5" fmla="*/ 9 h 1014"/>
                <a:gd name="T6" fmla="*/ 507 w 945"/>
                <a:gd name="T7" fmla="*/ 20 h 1014"/>
                <a:gd name="T8" fmla="*/ 526 w 945"/>
                <a:gd name="T9" fmla="*/ 35 h 1014"/>
                <a:gd name="T10" fmla="*/ 910 w 945"/>
                <a:gd name="T11" fmla="*/ 419 h 1014"/>
                <a:gd name="T12" fmla="*/ 927 w 945"/>
                <a:gd name="T13" fmla="*/ 442 h 1014"/>
                <a:gd name="T14" fmla="*/ 940 w 945"/>
                <a:gd name="T15" fmla="*/ 467 h 1014"/>
                <a:gd name="T16" fmla="*/ 945 w 945"/>
                <a:gd name="T17" fmla="*/ 493 h 1014"/>
                <a:gd name="T18" fmla="*/ 945 w 945"/>
                <a:gd name="T19" fmla="*/ 521 h 1014"/>
                <a:gd name="T20" fmla="*/ 940 w 945"/>
                <a:gd name="T21" fmla="*/ 547 h 1014"/>
                <a:gd name="T22" fmla="*/ 927 w 945"/>
                <a:gd name="T23" fmla="*/ 571 h 1014"/>
                <a:gd name="T24" fmla="*/ 910 w 945"/>
                <a:gd name="T25" fmla="*/ 593 h 1014"/>
                <a:gd name="T26" fmla="*/ 526 w 945"/>
                <a:gd name="T27" fmla="*/ 978 h 1014"/>
                <a:gd name="T28" fmla="*/ 507 w 945"/>
                <a:gd name="T29" fmla="*/ 994 h 1014"/>
                <a:gd name="T30" fmla="*/ 485 w 945"/>
                <a:gd name="T31" fmla="*/ 1005 h 1014"/>
                <a:gd name="T32" fmla="*/ 463 w 945"/>
                <a:gd name="T33" fmla="*/ 1011 h 1014"/>
                <a:gd name="T34" fmla="*/ 439 w 945"/>
                <a:gd name="T35" fmla="*/ 1014 h 1014"/>
                <a:gd name="T36" fmla="*/ 415 w 945"/>
                <a:gd name="T37" fmla="*/ 1011 h 1014"/>
                <a:gd name="T38" fmla="*/ 392 w 945"/>
                <a:gd name="T39" fmla="*/ 1005 h 1014"/>
                <a:gd name="T40" fmla="*/ 370 w 945"/>
                <a:gd name="T41" fmla="*/ 993 h 1014"/>
                <a:gd name="T42" fmla="*/ 351 w 945"/>
                <a:gd name="T43" fmla="*/ 978 h 1014"/>
                <a:gd name="T44" fmla="*/ 336 w 945"/>
                <a:gd name="T45" fmla="*/ 960 h 1014"/>
                <a:gd name="T46" fmla="*/ 325 w 945"/>
                <a:gd name="T47" fmla="*/ 939 h 1014"/>
                <a:gd name="T48" fmla="*/ 318 w 945"/>
                <a:gd name="T49" fmla="*/ 915 h 1014"/>
                <a:gd name="T50" fmla="*/ 315 w 945"/>
                <a:gd name="T51" fmla="*/ 891 h 1014"/>
                <a:gd name="T52" fmla="*/ 315 w 945"/>
                <a:gd name="T53" fmla="*/ 645 h 1014"/>
                <a:gd name="T54" fmla="*/ 0 w 945"/>
                <a:gd name="T55" fmla="*/ 645 h 1014"/>
                <a:gd name="T56" fmla="*/ 0 w 945"/>
                <a:gd name="T57" fmla="*/ 369 h 1014"/>
                <a:gd name="T58" fmla="*/ 315 w 945"/>
                <a:gd name="T59" fmla="*/ 369 h 1014"/>
                <a:gd name="T60" fmla="*/ 315 w 945"/>
                <a:gd name="T61" fmla="*/ 123 h 1014"/>
                <a:gd name="T62" fmla="*/ 318 w 945"/>
                <a:gd name="T63" fmla="*/ 98 h 1014"/>
                <a:gd name="T64" fmla="*/ 325 w 945"/>
                <a:gd name="T65" fmla="*/ 75 h 1014"/>
                <a:gd name="T66" fmla="*/ 336 w 945"/>
                <a:gd name="T67" fmla="*/ 54 h 1014"/>
                <a:gd name="T68" fmla="*/ 351 w 945"/>
                <a:gd name="T69" fmla="*/ 36 h 1014"/>
                <a:gd name="T70" fmla="*/ 370 w 945"/>
                <a:gd name="T71" fmla="*/ 20 h 1014"/>
                <a:gd name="T72" fmla="*/ 392 w 945"/>
                <a:gd name="T73" fmla="*/ 9 h 1014"/>
                <a:gd name="T74" fmla="*/ 415 w 945"/>
                <a:gd name="T75" fmla="*/ 2 h 1014"/>
                <a:gd name="T76" fmla="*/ 439 w 945"/>
                <a:gd name="T77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5" h="1014">
                  <a:moveTo>
                    <a:pt x="439" y="0"/>
                  </a:moveTo>
                  <a:lnTo>
                    <a:pt x="463" y="2"/>
                  </a:lnTo>
                  <a:lnTo>
                    <a:pt x="485" y="9"/>
                  </a:lnTo>
                  <a:lnTo>
                    <a:pt x="507" y="20"/>
                  </a:lnTo>
                  <a:lnTo>
                    <a:pt x="526" y="35"/>
                  </a:lnTo>
                  <a:lnTo>
                    <a:pt x="910" y="419"/>
                  </a:lnTo>
                  <a:lnTo>
                    <a:pt x="927" y="442"/>
                  </a:lnTo>
                  <a:lnTo>
                    <a:pt x="940" y="467"/>
                  </a:lnTo>
                  <a:lnTo>
                    <a:pt x="945" y="493"/>
                  </a:lnTo>
                  <a:lnTo>
                    <a:pt x="945" y="521"/>
                  </a:lnTo>
                  <a:lnTo>
                    <a:pt x="940" y="547"/>
                  </a:lnTo>
                  <a:lnTo>
                    <a:pt x="927" y="571"/>
                  </a:lnTo>
                  <a:lnTo>
                    <a:pt x="910" y="593"/>
                  </a:lnTo>
                  <a:lnTo>
                    <a:pt x="526" y="978"/>
                  </a:lnTo>
                  <a:lnTo>
                    <a:pt x="507" y="994"/>
                  </a:lnTo>
                  <a:lnTo>
                    <a:pt x="485" y="1005"/>
                  </a:lnTo>
                  <a:lnTo>
                    <a:pt x="463" y="1011"/>
                  </a:lnTo>
                  <a:lnTo>
                    <a:pt x="439" y="1014"/>
                  </a:lnTo>
                  <a:lnTo>
                    <a:pt x="415" y="1011"/>
                  </a:lnTo>
                  <a:lnTo>
                    <a:pt x="392" y="1005"/>
                  </a:lnTo>
                  <a:lnTo>
                    <a:pt x="370" y="993"/>
                  </a:lnTo>
                  <a:lnTo>
                    <a:pt x="351" y="978"/>
                  </a:lnTo>
                  <a:lnTo>
                    <a:pt x="336" y="960"/>
                  </a:lnTo>
                  <a:lnTo>
                    <a:pt x="325" y="939"/>
                  </a:lnTo>
                  <a:lnTo>
                    <a:pt x="318" y="915"/>
                  </a:lnTo>
                  <a:lnTo>
                    <a:pt x="315" y="891"/>
                  </a:lnTo>
                  <a:lnTo>
                    <a:pt x="315" y="645"/>
                  </a:lnTo>
                  <a:lnTo>
                    <a:pt x="0" y="645"/>
                  </a:lnTo>
                  <a:lnTo>
                    <a:pt x="0" y="369"/>
                  </a:lnTo>
                  <a:lnTo>
                    <a:pt x="315" y="369"/>
                  </a:lnTo>
                  <a:lnTo>
                    <a:pt x="315" y="123"/>
                  </a:lnTo>
                  <a:lnTo>
                    <a:pt x="318" y="98"/>
                  </a:lnTo>
                  <a:lnTo>
                    <a:pt x="325" y="75"/>
                  </a:lnTo>
                  <a:lnTo>
                    <a:pt x="336" y="54"/>
                  </a:lnTo>
                  <a:lnTo>
                    <a:pt x="351" y="36"/>
                  </a:lnTo>
                  <a:lnTo>
                    <a:pt x="370" y="20"/>
                  </a:lnTo>
                  <a:lnTo>
                    <a:pt x="392" y="9"/>
                  </a:lnTo>
                  <a:lnTo>
                    <a:pt x="415" y="2"/>
                  </a:lnTo>
                  <a:lnTo>
                    <a:pt x="4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502"/>
            <p:cNvSpPr>
              <a:spLocks/>
            </p:cNvSpPr>
            <p:nvPr/>
          </p:nvSpPr>
          <p:spPr bwMode="auto">
            <a:xfrm>
              <a:off x="992" y="2320"/>
              <a:ext cx="480" cy="508"/>
            </a:xfrm>
            <a:custGeom>
              <a:avLst/>
              <a:gdLst>
                <a:gd name="T0" fmla="*/ 506 w 961"/>
                <a:gd name="T1" fmla="*/ 0 h 1015"/>
                <a:gd name="T2" fmla="*/ 530 w 961"/>
                <a:gd name="T3" fmla="*/ 2 h 1015"/>
                <a:gd name="T4" fmla="*/ 554 w 961"/>
                <a:gd name="T5" fmla="*/ 10 h 1015"/>
                <a:gd name="T6" fmla="*/ 575 w 961"/>
                <a:gd name="T7" fmla="*/ 21 h 1015"/>
                <a:gd name="T8" fmla="*/ 594 w 961"/>
                <a:gd name="T9" fmla="*/ 36 h 1015"/>
                <a:gd name="T10" fmla="*/ 609 w 961"/>
                <a:gd name="T11" fmla="*/ 55 h 1015"/>
                <a:gd name="T12" fmla="*/ 620 w 961"/>
                <a:gd name="T13" fmla="*/ 76 h 1015"/>
                <a:gd name="T14" fmla="*/ 626 w 961"/>
                <a:gd name="T15" fmla="*/ 99 h 1015"/>
                <a:gd name="T16" fmla="*/ 629 w 961"/>
                <a:gd name="T17" fmla="*/ 124 h 1015"/>
                <a:gd name="T18" fmla="*/ 629 w 961"/>
                <a:gd name="T19" fmla="*/ 370 h 1015"/>
                <a:gd name="T20" fmla="*/ 961 w 961"/>
                <a:gd name="T21" fmla="*/ 370 h 1015"/>
                <a:gd name="T22" fmla="*/ 961 w 961"/>
                <a:gd name="T23" fmla="*/ 646 h 1015"/>
                <a:gd name="T24" fmla="*/ 629 w 961"/>
                <a:gd name="T25" fmla="*/ 646 h 1015"/>
                <a:gd name="T26" fmla="*/ 629 w 961"/>
                <a:gd name="T27" fmla="*/ 892 h 1015"/>
                <a:gd name="T28" fmla="*/ 626 w 961"/>
                <a:gd name="T29" fmla="*/ 921 h 1015"/>
                <a:gd name="T30" fmla="*/ 616 w 961"/>
                <a:gd name="T31" fmla="*/ 949 h 1015"/>
                <a:gd name="T32" fmla="*/ 600 w 961"/>
                <a:gd name="T33" fmla="*/ 973 h 1015"/>
                <a:gd name="T34" fmla="*/ 579 w 961"/>
                <a:gd name="T35" fmla="*/ 991 h 1015"/>
                <a:gd name="T36" fmla="*/ 554 w 961"/>
                <a:gd name="T37" fmla="*/ 1006 h 1015"/>
                <a:gd name="T38" fmla="*/ 530 w 961"/>
                <a:gd name="T39" fmla="*/ 1013 h 1015"/>
                <a:gd name="T40" fmla="*/ 506 w 961"/>
                <a:gd name="T41" fmla="*/ 1015 h 1015"/>
                <a:gd name="T42" fmla="*/ 482 w 961"/>
                <a:gd name="T43" fmla="*/ 1013 h 1015"/>
                <a:gd name="T44" fmla="*/ 460 w 961"/>
                <a:gd name="T45" fmla="*/ 1006 h 1015"/>
                <a:gd name="T46" fmla="*/ 438 w 961"/>
                <a:gd name="T47" fmla="*/ 995 h 1015"/>
                <a:gd name="T48" fmla="*/ 420 w 961"/>
                <a:gd name="T49" fmla="*/ 979 h 1015"/>
                <a:gd name="T50" fmla="*/ 35 w 961"/>
                <a:gd name="T51" fmla="*/ 594 h 1015"/>
                <a:gd name="T52" fmla="*/ 18 w 961"/>
                <a:gd name="T53" fmla="*/ 572 h 1015"/>
                <a:gd name="T54" fmla="*/ 5 w 961"/>
                <a:gd name="T55" fmla="*/ 548 h 1015"/>
                <a:gd name="T56" fmla="*/ 0 w 961"/>
                <a:gd name="T57" fmla="*/ 521 h 1015"/>
                <a:gd name="T58" fmla="*/ 0 w 961"/>
                <a:gd name="T59" fmla="*/ 494 h 1015"/>
                <a:gd name="T60" fmla="*/ 5 w 961"/>
                <a:gd name="T61" fmla="*/ 468 h 1015"/>
                <a:gd name="T62" fmla="*/ 18 w 961"/>
                <a:gd name="T63" fmla="*/ 443 h 1015"/>
                <a:gd name="T64" fmla="*/ 35 w 961"/>
                <a:gd name="T65" fmla="*/ 420 h 1015"/>
                <a:gd name="T66" fmla="*/ 420 w 961"/>
                <a:gd name="T67" fmla="*/ 36 h 1015"/>
                <a:gd name="T68" fmla="*/ 438 w 961"/>
                <a:gd name="T69" fmla="*/ 21 h 1015"/>
                <a:gd name="T70" fmla="*/ 460 w 961"/>
                <a:gd name="T71" fmla="*/ 10 h 1015"/>
                <a:gd name="T72" fmla="*/ 482 w 961"/>
                <a:gd name="T73" fmla="*/ 2 h 1015"/>
                <a:gd name="T74" fmla="*/ 506 w 961"/>
                <a:gd name="T75" fmla="*/ 0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1" h="1015">
                  <a:moveTo>
                    <a:pt x="506" y="0"/>
                  </a:moveTo>
                  <a:lnTo>
                    <a:pt x="530" y="2"/>
                  </a:lnTo>
                  <a:lnTo>
                    <a:pt x="554" y="10"/>
                  </a:lnTo>
                  <a:lnTo>
                    <a:pt x="575" y="21"/>
                  </a:lnTo>
                  <a:lnTo>
                    <a:pt x="594" y="36"/>
                  </a:lnTo>
                  <a:lnTo>
                    <a:pt x="609" y="55"/>
                  </a:lnTo>
                  <a:lnTo>
                    <a:pt x="620" y="76"/>
                  </a:lnTo>
                  <a:lnTo>
                    <a:pt x="626" y="99"/>
                  </a:lnTo>
                  <a:lnTo>
                    <a:pt x="629" y="124"/>
                  </a:lnTo>
                  <a:lnTo>
                    <a:pt x="629" y="370"/>
                  </a:lnTo>
                  <a:lnTo>
                    <a:pt x="961" y="370"/>
                  </a:lnTo>
                  <a:lnTo>
                    <a:pt x="961" y="646"/>
                  </a:lnTo>
                  <a:lnTo>
                    <a:pt x="629" y="646"/>
                  </a:lnTo>
                  <a:lnTo>
                    <a:pt x="629" y="892"/>
                  </a:lnTo>
                  <a:lnTo>
                    <a:pt x="626" y="921"/>
                  </a:lnTo>
                  <a:lnTo>
                    <a:pt x="616" y="949"/>
                  </a:lnTo>
                  <a:lnTo>
                    <a:pt x="600" y="973"/>
                  </a:lnTo>
                  <a:lnTo>
                    <a:pt x="579" y="991"/>
                  </a:lnTo>
                  <a:lnTo>
                    <a:pt x="554" y="1006"/>
                  </a:lnTo>
                  <a:lnTo>
                    <a:pt x="530" y="1013"/>
                  </a:lnTo>
                  <a:lnTo>
                    <a:pt x="506" y="1015"/>
                  </a:lnTo>
                  <a:lnTo>
                    <a:pt x="482" y="1013"/>
                  </a:lnTo>
                  <a:lnTo>
                    <a:pt x="460" y="1006"/>
                  </a:lnTo>
                  <a:lnTo>
                    <a:pt x="438" y="995"/>
                  </a:lnTo>
                  <a:lnTo>
                    <a:pt x="420" y="979"/>
                  </a:lnTo>
                  <a:lnTo>
                    <a:pt x="35" y="594"/>
                  </a:lnTo>
                  <a:lnTo>
                    <a:pt x="18" y="572"/>
                  </a:lnTo>
                  <a:lnTo>
                    <a:pt x="5" y="548"/>
                  </a:lnTo>
                  <a:lnTo>
                    <a:pt x="0" y="521"/>
                  </a:lnTo>
                  <a:lnTo>
                    <a:pt x="0" y="494"/>
                  </a:lnTo>
                  <a:lnTo>
                    <a:pt x="5" y="468"/>
                  </a:lnTo>
                  <a:lnTo>
                    <a:pt x="18" y="443"/>
                  </a:lnTo>
                  <a:lnTo>
                    <a:pt x="35" y="420"/>
                  </a:lnTo>
                  <a:lnTo>
                    <a:pt x="420" y="36"/>
                  </a:lnTo>
                  <a:lnTo>
                    <a:pt x="438" y="21"/>
                  </a:lnTo>
                  <a:lnTo>
                    <a:pt x="460" y="10"/>
                  </a:lnTo>
                  <a:lnTo>
                    <a:pt x="482" y="2"/>
                  </a:lnTo>
                  <a:lnTo>
                    <a:pt x="5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503"/>
            <p:cNvSpPr>
              <a:spLocks/>
            </p:cNvSpPr>
            <p:nvPr/>
          </p:nvSpPr>
          <p:spPr bwMode="auto">
            <a:xfrm>
              <a:off x="1610" y="2209"/>
              <a:ext cx="1237" cy="961"/>
            </a:xfrm>
            <a:custGeom>
              <a:avLst/>
              <a:gdLst>
                <a:gd name="T0" fmla="*/ 163 w 2476"/>
                <a:gd name="T1" fmla="*/ 0 h 1923"/>
                <a:gd name="T2" fmla="*/ 849 w 2476"/>
                <a:gd name="T3" fmla="*/ 0 h 1923"/>
                <a:gd name="T4" fmla="*/ 882 w 2476"/>
                <a:gd name="T5" fmla="*/ 3 h 1923"/>
                <a:gd name="T6" fmla="*/ 912 w 2476"/>
                <a:gd name="T7" fmla="*/ 13 h 1923"/>
                <a:gd name="T8" fmla="*/ 939 w 2476"/>
                <a:gd name="T9" fmla="*/ 28 h 1923"/>
                <a:gd name="T10" fmla="*/ 964 w 2476"/>
                <a:gd name="T11" fmla="*/ 48 h 1923"/>
                <a:gd name="T12" fmla="*/ 984 w 2476"/>
                <a:gd name="T13" fmla="*/ 71 h 1923"/>
                <a:gd name="T14" fmla="*/ 998 w 2476"/>
                <a:gd name="T15" fmla="*/ 99 h 1923"/>
                <a:gd name="T16" fmla="*/ 1008 w 2476"/>
                <a:gd name="T17" fmla="*/ 129 h 1923"/>
                <a:gd name="T18" fmla="*/ 1012 w 2476"/>
                <a:gd name="T19" fmla="*/ 161 h 1923"/>
                <a:gd name="T20" fmla="*/ 1012 w 2476"/>
                <a:gd name="T21" fmla="*/ 363 h 1923"/>
                <a:gd name="T22" fmla="*/ 1014 w 2476"/>
                <a:gd name="T23" fmla="*/ 376 h 1923"/>
                <a:gd name="T24" fmla="*/ 1023 w 2476"/>
                <a:gd name="T25" fmla="*/ 383 h 1923"/>
                <a:gd name="T26" fmla="*/ 1034 w 2476"/>
                <a:gd name="T27" fmla="*/ 387 h 1923"/>
                <a:gd name="T28" fmla="*/ 2314 w 2476"/>
                <a:gd name="T29" fmla="*/ 387 h 1923"/>
                <a:gd name="T30" fmla="*/ 2347 w 2476"/>
                <a:gd name="T31" fmla="*/ 389 h 1923"/>
                <a:gd name="T32" fmla="*/ 2377 w 2476"/>
                <a:gd name="T33" fmla="*/ 399 h 1923"/>
                <a:gd name="T34" fmla="*/ 2404 w 2476"/>
                <a:gd name="T35" fmla="*/ 414 h 1923"/>
                <a:gd name="T36" fmla="*/ 2428 w 2476"/>
                <a:gd name="T37" fmla="*/ 434 h 1923"/>
                <a:gd name="T38" fmla="*/ 2448 w 2476"/>
                <a:gd name="T39" fmla="*/ 458 h 1923"/>
                <a:gd name="T40" fmla="*/ 2463 w 2476"/>
                <a:gd name="T41" fmla="*/ 486 h 1923"/>
                <a:gd name="T42" fmla="*/ 2473 w 2476"/>
                <a:gd name="T43" fmla="*/ 516 h 1923"/>
                <a:gd name="T44" fmla="*/ 2476 w 2476"/>
                <a:gd name="T45" fmla="*/ 548 h 1923"/>
                <a:gd name="T46" fmla="*/ 2476 w 2476"/>
                <a:gd name="T47" fmla="*/ 1760 h 1923"/>
                <a:gd name="T48" fmla="*/ 2473 w 2476"/>
                <a:gd name="T49" fmla="*/ 1793 h 1923"/>
                <a:gd name="T50" fmla="*/ 2463 w 2476"/>
                <a:gd name="T51" fmla="*/ 1824 h 1923"/>
                <a:gd name="T52" fmla="*/ 2448 w 2476"/>
                <a:gd name="T53" fmla="*/ 1851 h 1923"/>
                <a:gd name="T54" fmla="*/ 2428 w 2476"/>
                <a:gd name="T55" fmla="*/ 1875 h 1923"/>
                <a:gd name="T56" fmla="*/ 2404 w 2476"/>
                <a:gd name="T57" fmla="*/ 1895 h 1923"/>
                <a:gd name="T58" fmla="*/ 2377 w 2476"/>
                <a:gd name="T59" fmla="*/ 1910 h 1923"/>
                <a:gd name="T60" fmla="*/ 2347 w 2476"/>
                <a:gd name="T61" fmla="*/ 1919 h 1923"/>
                <a:gd name="T62" fmla="*/ 2314 w 2476"/>
                <a:gd name="T63" fmla="*/ 1923 h 1923"/>
                <a:gd name="T64" fmla="*/ 1794 w 2476"/>
                <a:gd name="T65" fmla="*/ 1923 h 1923"/>
                <a:gd name="T66" fmla="*/ 1757 w 2476"/>
                <a:gd name="T67" fmla="*/ 1892 h 1923"/>
                <a:gd name="T68" fmla="*/ 1717 w 2476"/>
                <a:gd name="T69" fmla="*/ 1864 h 1923"/>
                <a:gd name="T70" fmla="*/ 1673 w 2476"/>
                <a:gd name="T71" fmla="*/ 1840 h 1923"/>
                <a:gd name="T72" fmla="*/ 1628 w 2476"/>
                <a:gd name="T73" fmla="*/ 1821 h 1923"/>
                <a:gd name="T74" fmla="*/ 1579 w 2476"/>
                <a:gd name="T75" fmla="*/ 1808 h 1923"/>
                <a:gd name="T76" fmla="*/ 1529 w 2476"/>
                <a:gd name="T77" fmla="*/ 1800 h 1923"/>
                <a:gd name="T78" fmla="*/ 1478 w 2476"/>
                <a:gd name="T79" fmla="*/ 1796 h 1923"/>
                <a:gd name="T80" fmla="*/ 225 w 2476"/>
                <a:gd name="T81" fmla="*/ 1796 h 1923"/>
                <a:gd name="T82" fmla="*/ 220 w 2476"/>
                <a:gd name="T83" fmla="*/ 1744 h 1923"/>
                <a:gd name="T84" fmla="*/ 210 w 2476"/>
                <a:gd name="T85" fmla="*/ 1691 h 1923"/>
                <a:gd name="T86" fmla="*/ 194 w 2476"/>
                <a:gd name="T87" fmla="*/ 1642 h 1923"/>
                <a:gd name="T88" fmla="*/ 173 w 2476"/>
                <a:gd name="T89" fmla="*/ 1596 h 1923"/>
                <a:gd name="T90" fmla="*/ 147 w 2476"/>
                <a:gd name="T91" fmla="*/ 1552 h 1923"/>
                <a:gd name="T92" fmla="*/ 117 w 2476"/>
                <a:gd name="T93" fmla="*/ 1511 h 1923"/>
                <a:gd name="T94" fmla="*/ 81 w 2476"/>
                <a:gd name="T95" fmla="*/ 1475 h 1923"/>
                <a:gd name="T96" fmla="*/ 43 w 2476"/>
                <a:gd name="T97" fmla="*/ 1441 h 1923"/>
                <a:gd name="T98" fmla="*/ 0 w 2476"/>
                <a:gd name="T99" fmla="*/ 1412 h 1923"/>
                <a:gd name="T100" fmla="*/ 0 w 2476"/>
                <a:gd name="T101" fmla="*/ 161 h 1923"/>
                <a:gd name="T102" fmla="*/ 4 w 2476"/>
                <a:gd name="T103" fmla="*/ 129 h 1923"/>
                <a:gd name="T104" fmla="*/ 14 w 2476"/>
                <a:gd name="T105" fmla="*/ 99 h 1923"/>
                <a:gd name="T106" fmla="*/ 29 w 2476"/>
                <a:gd name="T107" fmla="*/ 71 h 1923"/>
                <a:gd name="T108" fmla="*/ 48 w 2476"/>
                <a:gd name="T109" fmla="*/ 48 h 1923"/>
                <a:gd name="T110" fmla="*/ 73 w 2476"/>
                <a:gd name="T111" fmla="*/ 28 h 1923"/>
                <a:gd name="T112" fmla="*/ 100 w 2476"/>
                <a:gd name="T113" fmla="*/ 13 h 1923"/>
                <a:gd name="T114" fmla="*/ 130 w 2476"/>
                <a:gd name="T115" fmla="*/ 3 h 1923"/>
                <a:gd name="T116" fmla="*/ 163 w 2476"/>
                <a:gd name="T117" fmla="*/ 0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76" h="1923">
                  <a:moveTo>
                    <a:pt x="163" y="0"/>
                  </a:moveTo>
                  <a:lnTo>
                    <a:pt x="849" y="0"/>
                  </a:lnTo>
                  <a:lnTo>
                    <a:pt x="882" y="3"/>
                  </a:lnTo>
                  <a:lnTo>
                    <a:pt x="912" y="13"/>
                  </a:lnTo>
                  <a:lnTo>
                    <a:pt x="939" y="28"/>
                  </a:lnTo>
                  <a:lnTo>
                    <a:pt x="964" y="48"/>
                  </a:lnTo>
                  <a:lnTo>
                    <a:pt x="984" y="71"/>
                  </a:lnTo>
                  <a:lnTo>
                    <a:pt x="998" y="99"/>
                  </a:lnTo>
                  <a:lnTo>
                    <a:pt x="1008" y="129"/>
                  </a:lnTo>
                  <a:lnTo>
                    <a:pt x="1012" y="161"/>
                  </a:lnTo>
                  <a:lnTo>
                    <a:pt x="1012" y="363"/>
                  </a:lnTo>
                  <a:lnTo>
                    <a:pt x="1014" y="376"/>
                  </a:lnTo>
                  <a:lnTo>
                    <a:pt x="1023" y="383"/>
                  </a:lnTo>
                  <a:lnTo>
                    <a:pt x="1034" y="387"/>
                  </a:lnTo>
                  <a:lnTo>
                    <a:pt x="2314" y="387"/>
                  </a:lnTo>
                  <a:lnTo>
                    <a:pt x="2347" y="389"/>
                  </a:lnTo>
                  <a:lnTo>
                    <a:pt x="2377" y="399"/>
                  </a:lnTo>
                  <a:lnTo>
                    <a:pt x="2404" y="414"/>
                  </a:lnTo>
                  <a:lnTo>
                    <a:pt x="2428" y="434"/>
                  </a:lnTo>
                  <a:lnTo>
                    <a:pt x="2448" y="458"/>
                  </a:lnTo>
                  <a:lnTo>
                    <a:pt x="2463" y="486"/>
                  </a:lnTo>
                  <a:lnTo>
                    <a:pt x="2473" y="516"/>
                  </a:lnTo>
                  <a:lnTo>
                    <a:pt x="2476" y="548"/>
                  </a:lnTo>
                  <a:lnTo>
                    <a:pt x="2476" y="1760"/>
                  </a:lnTo>
                  <a:lnTo>
                    <a:pt x="2473" y="1793"/>
                  </a:lnTo>
                  <a:lnTo>
                    <a:pt x="2463" y="1824"/>
                  </a:lnTo>
                  <a:lnTo>
                    <a:pt x="2448" y="1851"/>
                  </a:lnTo>
                  <a:lnTo>
                    <a:pt x="2428" y="1875"/>
                  </a:lnTo>
                  <a:lnTo>
                    <a:pt x="2404" y="1895"/>
                  </a:lnTo>
                  <a:lnTo>
                    <a:pt x="2377" y="1910"/>
                  </a:lnTo>
                  <a:lnTo>
                    <a:pt x="2347" y="1919"/>
                  </a:lnTo>
                  <a:lnTo>
                    <a:pt x="2314" y="1923"/>
                  </a:lnTo>
                  <a:lnTo>
                    <a:pt x="1794" y="1923"/>
                  </a:lnTo>
                  <a:lnTo>
                    <a:pt x="1757" y="1892"/>
                  </a:lnTo>
                  <a:lnTo>
                    <a:pt x="1717" y="1864"/>
                  </a:lnTo>
                  <a:lnTo>
                    <a:pt x="1673" y="1840"/>
                  </a:lnTo>
                  <a:lnTo>
                    <a:pt x="1628" y="1821"/>
                  </a:lnTo>
                  <a:lnTo>
                    <a:pt x="1579" y="1808"/>
                  </a:lnTo>
                  <a:lnTo>
                    <a:pt x="1529" y="1800"/>
                  </a:lnTo>
                  <a:lnTo>
                    <a:pt x="1478" y="1796"/>
                  </a:lnTo>
                  <a:lnTo>
                    <a:pt x="225" y="1796"/>
                  </a:lnTo>
                  <a:lnTo>
                    <a:pt x="220" y="1744"/>
                  </a:lnTo>
                  <a:lnTo>
                    <a:pt x="210" y="1691"/>
                  </a:lnTo>
                  <a:lnTo>
                    <a:pt x="194" y="1642"/>
                  </a:lnTo>
                  <a:lnTo>
                    <a:pt x="173" y="1596"/>
                  </a:lnTo>
                  <a:lnTo>
                    <a:pt x="147" y="1552"/>
                  </a:lnTo>
                  <a:lnTo>
                    <a:pt x="117" y="1511"/>
                  </a:lnTo>
                  <a:lnTo>
                    <a:pt x="81" y="1475"/>
                  </a:lnTo>
                  <a:lnTo>
                    <a:pt x="43" y="1441"/>
                  </a:lnTo>
                  <a:lnTo>
                    <a:pt x="0" y="1412"/>
                  </a:lnTo>
                  <a:lnTo>
                    <a:pt x="0" y="161"/>
                  </a:lnTo>
                  <a:lnTo>
                    <a:pt x="4" y="129"/>
                  </a:lnTo>
                  <a:lnTo>
                    <a:pt x="14" y="99"/>
                  </a:lnTo>
                  <a:lnTo>
                    <a:pt x="29" y="71"/>
                  </a:lnTo>
                  <a:lnTo>
                    <a:pt x="48" y="48"/>
                  </a:lnTo>
                  <a:lnTo>
                    <a:pt x="73" y="28"/>
                  </a:lnTo>
                  <a:lnTo>
                    <a:pt x="100" y="13"/>
                  </a:lnTo>
                  <a:lnTo>
                    <a:pt x="130" y="3"/>
                  </a:lnTo>
                  <a:lnTo>
                    <a:pt x="1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04"/>
            <p:cNvSpPr>
              <a:spLocks/>
            </p:cNvSpPr>
            <p:nvPr/>
          </p:nvSpPr>
          <p:spPr bwMode="auto">
            <a:xfrm>
              <a:off x="991" y="3018"/>
              <a:ext cx="1452" cy="1128"/>
            </a:xfrm>
            <a:custGeom>
              <a:avLst/>
              <a:gdLst>
                <a:gd name="T0" fmla="*/ 190 w 2905"/>
                <a:gd name="T1" fmla="*/ 0 h 2257"/>
                <a:gd name="T2" fmla="*/ 995 w 2905"/>
                <a:gd name="T3" fmla="*/ 0 h 2257"/>
                <a:gd name="T4" fmla="*/ 1034 w 2905"/>
                <a:gd name="T5" fmla="*/ 3 h 2257"/>
                <a:gd name="T6" fmla="*/ 1069 w 2905"/>
                <a:gd name="T7" fmla="*/ 15 h 2257"/>
                <a:gd name="T8" fmla="*/ 1102 w 2905"/>
                <a:gd name="T9" fmla="*/ 32 h 2257"/>
                <a:gd name="T10" fmla="*/ 1131 w 2905"/>
                <a:gd name="T11" fmla="*/ 56 h 2257"/>
                <a:gd name="T12" fmla="*/ 1153 w 2905"/>
                <a:gd name="T13" fmla="*/ 84 h 2257"/>
                <a:gd name="T14" fmla="*/ 1171 w 2905"/>
                <a:gd name="T15" fmla="*/ 116 h 2257"/>
                <a:gd name="T16" fmla="*/ 1182 w 2905"/>
                <a:gd name="T17" fmla="*/ 152 h 2257"/>
                <a:gd name="T18" fmla="*/ 1186 w 2905"/>
                <a:gd name="T19" fmla="*/ 190 h 2257"/>
                <a:gd name="T20" fmla="*/ 1186 w 2905"/>
                <a:gd name="T21" fmla="*/ 427 h 2257"/>
                <a:gd name="T22" fmla="*/ 1190 w 2905"/>
                <a:gd name="T23" fmla="*/ 440 h 2257"/>
                <a:gd name="T24" fmla="*/ 1200 w 2905"/>
                <a:gd name="T25" fmla="*/ 450 h 2257"/>
                <a:gd name="T26" fmla="*/ 1213 w 2905"/>
                <a:gd name="T27" fmla="*/ 454 h 2257"/>
                <a:gd name="T28" fmla="*/ 2715 w 2905"/>
                <a:gd name="T29" fmla="*/ 454 h 2257"/>
                <a:gd name="T30" fmla="*/ 2753 w 2905"/>
                <a:gd name="T31" fmla="*/ 458 h 2257"/>
                <a:gd name="T32" fmla="*/ 2788 w 2905"/>
                <a:gd name="T33" fmla="*/ 469 h 2257"/>
                <a:gd name="T34" fmla="*/ 2821 w 2905"/>
                <a:gd name="T35" fmla="*/ 487 h 2257"/>
                <a:gd name="T36" fmla="*/ 2850 w 2905"/>
                <a:gd name="T37" fmla="*/ 509 h 2257"/>
                <a:gd name="T38" fmla="*/ 2872 w 2905"/>
                <a:gd name="T39" fmla="*/ 538 h 2257"/>
                <a:gd name="T40" fmla="*/ 2890 w 2905"/>
                <a:gd name="T41" fmla="*/ 570 h 2257"/>
                <a:gd name="T42" fmla="*/ 2901 w 2905"/>
                <a:gd name="T43" fmla="*/ 606 h 2257"/>
                <a:gd name="T44" fmla="*/ 2905 w 2905"/>
                <a:gd name="T45" fmla="*/ 644 h 2257"/>
                <a:gd name="T46" fmla="*/ 2905 w 2905"/>
                <a:gd name="T47" fmla="*/ 2066 h 2257"/>
                <a:gd name="T48" fmla="*/ 2901 w 2905"/>
                <a:gd name="T49" fmla="*/ 2105 h 2257"/>
                <a:gd name="T50" fmla="*/ 2890 w 2905"/>
                <a:gd name="T51" fmla="*/ 2140 h 2257"/>
                <a:gd name="T52" fmla="*/ 2872 w 2905"/>
                <a:gd name="T53" fmla="*/ 2173 h 2257"/>
                <a:gd name="T54" fmla="*/ 2850 w 2905"/>
                <a:gd name="T55" fmla="*/ 2202 h 2257"/>
                <a:gd name="T56" fmla="*/ 2821 w 2905"/>
                <a:gd name="T57" fmla="*/ 2224 h 2257"/>
                <a:gd name="T58" fmla="*/ 2788 w 2905"/>
                <a:gd name="T59" fmla="*/ 2242 h 2257"/>
                <a:gd name="T60" fmla="*/ 2753 w 2905"/>
                <a:gd name="T61" fmla="*/ 2253 h 2257"/>
                <a:gd name="T62" fmla="*/ 2715 w 2905"/>
                <a:gd name="T63" fmla="*/ 2257 h 2257"/>
                <a:gd name="T64" fmla="*/ 190 w 2905"/>
                <a:gd name="T65" fmla="*/ 2257 h 2257"/>
                <a:gd name="T66" fmla="*/ 153 w 2905"/>
                <a:gd name="T67" fmla="*/ 2253 h 2257"/>
                <a:gd name="T68" fmla="*/ 116 w 2905"/>
                <a:gd name="T69" fmla="*/ 2242 h 2257"/>
                <a:gd name="T70" fmla="*/ 84 w 2905"/>
                <a:gd name="T71" fmla="*/ 2224 h 2257"/>
                <a:gd name="T72" fmla="*/ 56 w 2905"/>
                <a:gd name="T73" fmla="*/ 2202 h 2257"/>
                <a:gd name="T74" fmla="*/ 33 w 2905"/>
                <a:gd name="T75" fmla="*/ 2173 h 2257"/>
                <a:gd name="T76" fmla="*/ 15 w 2905"/>
                <a:gd name="T77" fmla="*/ 2140 h 2257"/>
                <a:gd name="T78" fmla="*/ 4 w 2905"/>
                <a:gd name="T79" fmla="*/ 2105 h 2257"/>
                <a:gd name="T80" fmla="*/ 0 w 2905"/>
                <a:gd name="T81" fmla="*/ 2066 h 2257"/>
                <a:gd name="T82" fmla="*/ 0 w 2905"/>
                <a:gd name="T83" fmla="*/ 190 h 2257"/>
                <a:gd name="T84" fmla="*/ 4 w 2905"/>
                <a:gd name="T85" fmla="*/ 152 h 2257"/>
                <a:gd name="T86" fmla="*/ 15 w 2905"/>
                <a:gd name="T87" fmla="*/ 116 h 2257"/>
                <a:gd name="T88" fmla="*/ 33 w 2905"/>
                <a:gd name="T89" fmla="*/ 84 h 2257"/>
                <a:gd name="T90" fmla="*/ 56 w 2905"/>
                <a:gd name="T91" fmla="*/ 56 h 2257"/>
                <a:gd name="T92" fmla="*/ 84 w 2905"/>
                <a:gd name="T93" fmla="*/ 32 h 2257"/>
                <a:gd name="T94" fmla="*/ 116 w 2905"/>
                <a:gd name="T95" fmla="*/ 15 h 2257"/>
                <a:gd name="T96" fmla="*/ 153 w 2905"/>
                <a:gd name="T97" fmla="*/ 3 h 2257"/>
                <a:gd name="T98" fmla="*/ 190 w 2905"/>
                <a:gd name="T99" fmla="*/ 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05" h="2257">
                  <a:moveTo>
                    <a:pt x="190" y="0"/>
                  </a:moveTo>
                  <a:lnTo>
                    <a:pt x="995" y="0"/>
                  </a:lnTo>
                  <a:lnTo>
                    <a:pt x="1034" y="3"/>
                  </a:lnTo>
                  <a:lnTo>
                    <a:pt x="1069" y="15"/>
                  </a:lnTo>
                  <a:lnTo>
                    <a:pt x="1102" y="32"/>
                  </a:lnTo>
                  <a:lnTo>
                    <a:pt x="1131" y="56"/>
                  </a:lnTo>
                  <a:lnTo>
                    <a:pt x="1153" y="84"/>
                  </a:lnTo>
                  <a:lnTo>
                    <a:pt x="1171" y="116"/>
                  </a:lnTo>
                  <a:lnTo>
                    <a:pt x="1182" y="152"/>
                  </a:lnTo>
                  <a:lnTo>
                    <a:pt x="1186" y="190"/>
                  </a:lnTo>
                  <a:lnTo>
                    <a:pt x="1186" y="427"/>
                  </a:lnTo>
                  <a:lnTo>
                    <a:pt x="1190" y="440"/>
                  </a:lnTo>
                  <a:lnTo>
                    <a:pt x="1200" y="450"/>
                  </a:lnTo>
                  <a:lnTo>
                    <a:pt x="1213" y="454"/>
                  </a:lnTo>
                  <a:lnTo>
                    <a:pt x="2715" y="454"/>
                  </a:lnTo>
                  <a:lnTo>
                    <a:pt x="2753" y="458"/>
                  </a:lnTo>
                  <a:lnTo>
                    <a:pt x="2788" y="469"/>
                  </a:lnTo>
                  <a:lnTo>
                    <a:pt x="2821" y="487"/>
                  </a:lnTo>
                  <a:lnTo>
                    <a:pt x="2850" y="509"/>
                  </a:lnTo>
                  <a:lnTo>
                    <a:pt x="2872" y="538"/>
                  </a:lnTo>
                  <a:lnTo>
                    <a:pt x="2890" y="570"/>
                  </a:lnTo>
                  <a:lnTo>
                    <a:pt x="2901" y="606"/>
                  </a:lnTo>
                  <a:lnTo>
                    <a:pt x="2905" y="644"/>
                  </a:lnTo>
                  <a:lnTo>
                    <a:pt x="2905" y="2066"/>
                  </a:lnTo>
                  <a:lnTo>
                    <a:pt x="2901" y="2105"/>
                  </a:lnTo>
                  <a:lnTo>
                    <a:pt x="2890" y="2140"/>
                  </a:lnTo>
                  <a:lnTo>
                    <a:pt x="2872" y="2173"/>
                  </a:lnTo>
                  <a:lnTo>
                    <a:pt x="2850" y="2202"/>
                  </a:lnTo>
                  <a:lnTo>
                    <a:pt x="2821" y="2224"/>
                  </a:lnTo>
                  <a:lnTo>
                    <a:pt x="2788" y="2242"/>
                  </a:lnTo>
                  <a:lnTo>
                    <a:pt x="2753" y="2253"/>
                  </a:lnTo>
                  <a:lnTo>
                    <a:pt x="2715" y="2257"/>
                  </a:lnTo>
                  <a:lnTo>
                    <a:pt x="190" y="2257"/>
                  </a:lnTo>
                  <a:lnTo>
                    <a:pt x="153" y="2253"/>
                  </a:lnTo>
                  <a:lnTo>
                    <a:pt x="116" y="2242"/>
                  </a:lnTo>
                  <a:lnTo>
                    <a:pt x="84" y="2224"/>
                  </a:lnTo>
                  <a:lnTo>
                    <a:pt x="56" y="2202"/>
                  </a:lnTo>
                  <a:lnTo>
                    <a:pt x="33" y="2173"/>
                  </a:lnTo>
                  <a:lnTo>
                    <a:pt x="15" y="2140"/>
                  </a:lnTo>
                  <a:lnTo>
                    <a:pt x="4" y="2105"/>
                  </a:lnTo>
                  <a:lnTo>
                    <a:pt x="0" y="2066"/>
                  </a:lnTo>
                  <a:lnTo>
                    <a:pt x="0" y="190"/>
                  </a:lnTo>
                  <a:lnTo>
                    <a:pt x="4" y="152"/>
                  </a:lnTo>
                  <a:lnTo>
                    <a:pt x="15" y="116"/>
                  </a:lnTo>
                  <a:lnTo>
                    <a:pt x="33" y="84"/>
                  </a:lnTo>
                  <a:lnTo>
                    <a:pt x="56" y="56"/>
                  </a:lnTo>
                  <a:lnTo>
                    <a:pt x="84" y="32"/>
                  </a:lnTo>
                  <a:lnTo>
                    <a:pt x="116" y="15"/>
                  </a:lnTo>
                  <a:lnTo>
                    <a:pt x="153" y="3"/>
                  </a:lnTo>
                  <a:lnTo>
                    <a:pt x="1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6" name="Group 388"/>
          <p:cNvGrpSpPr>
            <a:grpSpLocks noChangeAspect="1"/>
          </p:cNvGrpSpPr>
          <p:nvPr/>
        </p:nvGrpSpPr>
        <p:grpSpPr bwMode="auto">
          <a:xfrm>
            <a:off x="2583393" y="6001244"/>
            <a:ext cx="463823" cy="432000"/>
            <a:chOff x="3376" y="1259"/>
            <a:chExt cx="1545" cy="1439"/>
          </a:xfrm>
          <a:solidFill>
            <a:schemeClr val="accent3">
              <a:lumMod val="75000"/>
            </a:schemeClr>
          </a:solidFill>
        </p:grpSpPr>
        <p:sp>
          <p:nvSpPr>
            <p:cNvPr id="117" name="Freeform 390"/>
            <p:cNvSpPr>
              <a:spLocks/>
            </p:cNvSpPr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048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параметры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консолидированного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32656" y="1619672"/>
          <a:ext cx="6336696" cy="34545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52129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</a:tblGrid>
              <a:tr h="414046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Консолидированный бюджет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бюджет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Бюджеты муниципальных образований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4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– всего (без внутренних оборотов)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97 290,1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94 816,9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93 645,9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82 726,4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79 867,6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78 132,2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14 563,8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14 949,3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15 513,7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74 938,9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79 708,7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82 947,4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60 375,1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64 759,4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67 433,6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14 563,8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14 949,3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15 513,7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22 351,3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15 108,2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10 698,6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22 351,3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15 108,2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10 698,6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– всего (без внутренних оборотов)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106 629,6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100 888,4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98 707,3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92 065,8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85 939,1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83 193,6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14 563,8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14 949,3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15 513,7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Дефицит/</a:t>
                      </a:r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профицит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- 9 339,5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- 6 071,5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5 061,4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- 9 339,5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- 6 071,5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5 061,4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33256" y="140364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317978" y="5120625"/>
          <a:ext cx="6355954" cy="348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94448" y="5628556"/>
            <a:ext cx="955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млрд.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381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Распределение налоговых доходов между бюджетами на территории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Group 5055"/>
          <p:cNvGraphicFramePr>
            <a:graphicFrameLocks/>
          </p:cNvGraphicFramePr>
          <p:nvPr/>
        </p:nvGraphicFramePr>
        <p:xfrm>
          <a:off x="212392" y="1366026"/>
          <a:ext cx="6483683" cy="71973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3131"/>
                <a:gridCol w="2852064"/>
                <a:gridCol w="455288"/>
                <a:gridCol w="793029"/>
                <a:gridCol w="905293"/>
                <a:gridCol w="638603"/>
                <a:gridCol w="676275"/>
              </a:tblGrid>
              <a:tr h="160505">
                <a:tc rowSpan="2" grid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и сборы, установленные законодательством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Уровни бюджета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84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Областной бюджет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городских округов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муниципальных районов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городских поселений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сельских поселений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6846">
                <a:tc rowSpan="24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ПРИБЫЛЬ ОРГАНИЗАЦИЙ ПО СТАВКЕ, УСТАНОВЛЕННОЙ        ДЛЯ СУБЪЕКТОВ РОССИЙСКОЙ ФЕДЕРАЦИИ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НАЛОГ НА ДОХОДЫ ФИЗИЧЕСКИХ ЛИЦ,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лиц, за исключением налога на доходы физических лиц, являющихся иностранными гражданами, осуществляющими трудовую деятельность по найму  у физических лиц на основании патента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5 %  (от  городских поселений)</a:t>
                      </a:r>
                    </a:p>
                    <a:p>
                      <a:pPr marL="0" marR="0" lvl="0" indent="0" algn="ctr" defTabSz="1082675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13 %  (от сельских  поселений)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2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15 % единый норматив в соответствии с Законом Курской области от 12.09.2019 № 72-ЗКО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Дополнительный норматив в соответствии со статьей 58 Бюджетного кодекса РФ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36000" marR="36000" marT="36000" marB="3600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/>
                </a:tc>
              </a:tr>
              <a:tr h="3331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лиц, являющихся иностранными гражданами, осуществляющими трудовую деятельность по найму  у физических лиц                на основании патента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АКЦИЗЫ,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спирт этиловый из пищевого сырья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спиртосодержащую продукцию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 пиво, производимое на территории Российской Федерации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алкогольную продукцию с объемной долей этилового спирта свыше 9 процентов (за исключением пива, вин, фруктовых вин, игристых вин (шампанских)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сидр, пуаре, медовуху, производимые на территории Российской Федерации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алкогольную продукцию с объемной долей этилового спирта до 9 процентов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уплаты акцизов на нефтепродукты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НАЛОГИ СО СПЕЦИАЛЬНЫМИ НАЛОГОВЫМИ РЕЖИМАМИ,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 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НАЛОГ НА ДОБЫЧУ ПОЛЕЗНЫХ ИСКОПАЕМЫХ,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добычу общераспространенных полезных ископаемых (песок, глина, мел)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380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добычу прочих полезных ископаемых </a:t>
                      </a:r>
                      <a:r>
                        <a:rPr lang="ru-RU" sz="5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(за исключением полезных ископаемых, в отношении которых при налогообложении установлен рентный коэффициент, отличный от 1, полезных ископаемых в виде природных алмазов)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на добычу прочих полезных ископаемых, в отношении которых </a:t>
                      </a:r>
                      <a:r>
                        <a:rPr lang="ru-RU" sz="5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при </a:t>
                      </a:r>
                      <a:r>
                        <a:rPr lang="ru-RU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налогообложении установлен рентный коэффициент, отличный от 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17 %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СБОРЫ ЗА ПОЛЬЗОВАНИЕ ОБЪЕКТАМИ ЖИВОТНОГО МИРА (ОЛЕНЬ, ЛОСЬ, КОСУЛЯ, КАБАН, БАРСУК)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 ГОСУДАРСТВЕННАЯ ПОШЛИНА (В ЗАВИСИМОСТИ ОТ УСТАНОВЛЕННЫХ ПОЛНОМОЧИЙ)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682"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РЕГИОНАЛЬНЫЕ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ИМУЩЕСТВО ОРГАНИЗАЦИЙ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НАЛОГ НА ИГОРНЫЙ БИЗНЕС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ТРАНСПОРТНЫЙ НАЛОГ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226">
                <a:tc row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ИМУЩЕСТВО ФИЗИЧЕСКИХ ЛИЦ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ЗЕМЕЛЬНЫЙ НАЛОГ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495759"/>
            <a:ext cx="6858000" cy="8968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Физические лица - налогоплательщики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6243" y="8337541"/>
            <a:ext cx="3325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 Данные налоги зачисляются в местные бюджеты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204716" y="1613136"/>
            <a:ext cx="6653284" cy="887422"/>
            <a:chOff x="218364" y="1613136"/>
            <a:chExt cx="6653284" cy="887422"/>
          </a:xfrm>
        </p:grpSpPr>
        <p:sp>
          <p:nvSpPr>
            <p:cNvPr id="46" name="TextBox 45"/>
            <p:cNvSpPr txBox="1"/>
            <p:nvPr/>
          </p:nvSpPr>
          <p:spPr>
            <a:xfrm>
              <a:off x="218364" y="1669561"/>
              <a:ext cx="25047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sz="2000" b="1" cap="all" dirty="0" smtClean="0">
                  <a:solidFill>
                    <a:srgbClr val="FF6600"/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1 Декабря 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ru-RU" sz="2000" b="1" cap="all" dirty="0" smtClean="0">
                  <a:solidFill>
                    <a:srgbClr val="FF6600"/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Текущего года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8608" y="1613136"/>
              <a:ext cx="4183040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срок </a:t>
              </a:r>
              <a:r>
                <a:rPr lang="ru-RU" sz="1400" b="1" cap="all" dirty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уплаты </a:t>
              </a: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налогов </a:t>
              </a:r>
            </a:p>
            <a:p>
              <a:pPr>
                <a:lnSpc>
                  <a:spcPct val="120000"/>
                </a:lnSpc>
                <a:defRPr/>
              </a:pP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физических лиц за истекший налоговый период (предыдущий год)</a:t>
              </a:r>
              <a:endParaRPr lang="ru-RU" sz="1400" b="1" cap="all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37510" y="2681239"/>
            <a:ext cx="5794110" cy="1729176"/>
            <a:chOff x="423862" y="3001962"/>
            <a:chExt cx="5794110" cy="1729176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918237" y="3009331"/>
              <a:ext cx="5299735" cy="1721807"/>
            </a:xfrm>
            <a:prstGeom prst="roundRect">
              <a:avLst/>
            </a:prstGeom>
            <a:ln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lvl="0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транспортный налог</a:t>
              </a:r>
            </a:p>
            <a:p>
              <a:pPr lvl="0"/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земельный налог*</a:t>
              </a:r>
            </a:p>
            <a:p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налог на имущество физических лиц*</a:t>
              </a:r>
            </a:p>
            <a:p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налог на доходы физических лиц</a:t>
              </a:r>
            </a:p>
            <a:p>
              <a:r>
                <a:rPr lang="ru-RU" sz="1000" b="1" i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(в соответствии с п.6 статьи 228 НК РФ)</a:t>
              </a:r>
            </a:p>
            <a:p>
              <a:pPr lvl="0" algn="ctr"/>
              <a:endPara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941" y="4135830"/>
              <a:ext cx="333566" cy="313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3862" y="3001962"/>
              <a:ext cx="336804" cy="336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3863" y="3380119"/>
              <a:ext cx="324000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3863" y="3762067"/>
              <a:ext cx="324000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" name="Рисунок 20" descr="Рисунок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55" y="4337749"/>
            <a:ext cx="6290268" cy="395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809"/>
            <a:ext cx="6858000" cy="105433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доходы физических лиц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8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23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76672" y="1691680"/>
            <a:ext cx="6120680" cy="76944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Arial" pitchFamily="34" charset="0"/>
                <a:cs typeface="Arial" pitchFamily="34" charset="0"/>
              </a:rPr>
              <a:t>СТАВКА НАЛОГА – </a:t>
            </a:r>
            <a:r>
              <a:rPr lang="ru-RU" sz="1600" b="1" u="sng" dirty="0" smtClean="0">
                <a:solidFill>
                  <a:schemeClr val="accent6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Arial" pitchFamily="34" charset="0"/>
                <a:cs typeface="Arial" pitchFamily="34" charset="0"/>
              </a:rPr>
              <a:t>13%</a:t>
            </a:r>
          </a:p>
          <a:p>
            <a:pPr algn="ctr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исключением случаев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предусмотренных </a:t>
            </a:r>
          </a:p>
          <a:p>
            <a:pPr algn="ctr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статьей </a:t>
            </a:r>
            <a:r>
              <a:rPr lang="ru-RU" sz="1400" b="1" i="1" u="sng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224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Налогового кодекса Российской 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Федерации)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76671" y="2649915"/>
            <a:ext cx="6381329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соответствии со статьями 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218-220 главы 23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Налогового кодекса Российской Федерации предоставляются </a:t>
            </a:r>
            <a:r>
              <a:rPr lang="ru-RU" sz="1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вычеты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том числе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Стандартные: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1 400 рублей – на первого ребенка;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1 400 рублей – на второго ребенка;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3 000 рублей – на третьего и каждого последующего ребенка</a:t>
            </a:r>
          </a:p>
          <a:p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Социальные: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сумме, уплаченной: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 обучение (не более 50 тыс. рублей),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 медицинские услуги,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пенсионных взносов по договору негосударственного пенсионного обеспечения, заключенному налогоплательщиком с негосударственным пенсионным фондом, а также дополнительных страховых взносов        на накопительную часть трудовой пенсии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(не более 120 тыс. рублей)</a:t>
            </a:r>
          </a:p>
          <a:p>
            <a:pPr defTabSz="1082675">
              <a:defRPr/>
            </a:pPr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Имущественные: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на приобретение жилья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 один или несколько объектов имущества,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 превышающем 2,0 млн. рублей).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i.pinimg.com/originals/49/92/2c/49922c811d83980335cb46b5194a55ef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117" b="24164"/>
          <a:stretch>
            <a:fillRect/>
          </a:stretch>
        </p:blipFill>
        <p:spPr bwMode="auto">
          <a:xfrm>
            <a:off x="914411" y="5794744"/>
            <a:ext cx="5207268" cy="2477386"/>
          </a:xfrm>
          <a:prstGeom prst="rect">
            <a:avLst/>
          </a:prstGeom>
          <a:noFill/>
          <a:scene3d>
            <a:camera prst="orthographicFront">
              <a:rot lat="0" lon="10499978" rev="0"/>
            </a:camera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Закон Курской области от 21.10.2002 № 44-ЗКО </a:t>
            </a:r>
          </a:p>
          <a:p>
            <a:pPr algn="ctr"/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«О транспортном налоге»</a:t>
            </a:r>
          </a:p>
          <a:p>
            <a:endParaRPr lang="ru-RU" sz="8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Ставки налога на легковые автомобили </a:t>
            </a:r>
          </a:p>
          <a:p>
            <a:r>
              <a:rPr lang="ru-RU" sz="10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 мощностью двигателя (с каждой лошадиной силы):</a:t>
            </a:r>
          </a:p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до 100 л.с. включительно – 15 рублей; </a:t>
            </a:r>
          </a:p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100 л.с. до 150 л.с. включительно – </a:t>
            </a:r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 рублей;</a:t>
            </a:r>
          </a:p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150 л.с. до 200 л.с. включительно – </a:t>
            </a:r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рублей;</a:t>
            </a:r>
          </a:p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200 л.с. до 250 л.с. включительно – 7</a:t>
            </a:r>
            <a:r>
              <a:rPr lang="en-US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рублей;</a:t>
            </a:r>
          </a:p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250 л.с. – 150 рублей.</a:t>
            </a:r>
          </a:p>
          <a:p>
            <a:pPr>
              <a:buFontTx/>
              <a:buChar char="-"/>
            </a:pPr>
            <a:endParaRPr lang="ru-RU" sz="8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8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just">
              <a:defRPr/>
            </a:pP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Героям СССР, Героям Социалистического Труда, Героям РФ, лицам, награжденным орденом Ленина, кавалерам орденов Славы трех степеней, а также родителям погибших (умерших) указанных категорий граждан, ветеранам ВОВ, ветеранам боевых действий, почетным гражданам Курской области, инвалидам, одному из родителей (усыновителей) или опекунов (попечителей; приемных родителей) ребенка-инвалида, участникам ликвидации последствий катастрофы на Чернобыльской АЭС, лицам, имеющим трех и более детей в возрасте до 18 лет и детей, достигших совершеннолетия, обучающихся по очной форме обучения в образовательных организациях                    (за исключением организаций дополнительного образования) до окончания такого обучения, но не дольше, чем        до достижения ими возраста 23 лет, лицам, достигшим возраста 55 лет для женщин и 60 лет для мужчин, пенсионерам </a:t>
            </a: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отношении легковых автомобилей отечественного производства с мощностью двигателя             свыше 100 л.с. до 150 л.с. включительно </a:t>
            </a: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одно транспортное средство (на усмотрение владельца) ставка транспортного налога устанавливается в размере 10 рублей с каждой лошадиной силы.</a:t>
            </a:r>
          </a:p>
          <a:p>
            <a:pPr>
              <a:defRPr/>
            </a:pPr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8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 УПЛАТЫ НАЛОГА ОСВОБОЖДАЮТСЯ:</a:t>
            </a:r>
          </a:p>
          <a:p>
            <a:pPr algn="just">
              <a:defRPr/>
            </a:pP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Герои СССР, Герои Социалистического Труда, Герои РФ, лица, награжденные орденом Ленина, кавалеры орденов Славы трех степеней, а также родители погибших (умерших) указанных категорий граждан, ветераны ВОВ, ветераны боевых действий, почетные граждане Курской области, инвалиды, один из родителей (усыновителей) или опекунов (попечителей; приемных родителей) ребенка-инвалида, участники ликвидации последствий катастрофы                      на Чернобыльской АЭС, лица, имеющие трех и более детей в возрасте до 18 лет и детей, достигших совершеннолетия, обучающихся по очной форме обучения в образовательных организациях (за исключением организаций дополнительного образования) до окончания такого обучения, но не дольше, чем до достижения ими возраста 23 лет, лица, достигшие возраста 55 лет для женщин и 60 лет для мужчин, пенсионеры </a:t>
            </a:r>
            <a:r>
              <a:rPr lang="ru-RU" sz="800" b="1" dirty="0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в отношении легковых автомобилей отечественного производства, а также автомобилей марок «ЗАЗ», «</a:t>
            </a:r>
            <a:r>
              <a:rPr lang="ru-RU" sz="800" b="1" dirty="0" err="1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Таврия</a:t>
            </a:r>
            <a:r>
              <a:rPr lang="ru-RU" sz="800" b="1" dirty="0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» и «</a:t>
            </a:r>
            <a:r>
              <a:rPr lang="ru-RU" sz="800" b="1" dirty="0" err="1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ЛуАЗ</a:t>
            </a:r>
            <a:r>
              <a:rPr lang="ru-RU" sz="800" b="1" dirty="0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одно транспортное средство (на усмотрение владельца) для автомобилей с мощностью двигателя до 100 л.с. включительно, мотоциклов и мотороллеров отечественного производства и другие категории граждан.</a:t>
            </a:r>
          </a:p>
          <a:p>
            <a:pPr algn="just">
              <a:defRPr/>
            </a:pP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Физические лица - </a:t>
            </a:r>
            <a:r>
              <a:rPr lang="ru-RU" sz="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отношении легковых автомобилей, приводимых в движение исключительно электрическим двигателем и заряжаемых с помощью внешнего источника электроэнергии (электромобилей)</a:t>
            </a:r>
            <a:r>
              <a:rPr lang="ru-RU" sz="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мощностью двигателя до 200 л.с. (до 147,1 кВт) включительно на одно транспортное средство (на усмотрение владельца). Физические лица - граждане Российской Федерации, участвующие в специальной военной операции, из числа лиц, проходящих военную службу по контракту, заключенному в </a:t>
            </a:r>
            <a: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соответствии с пунктом 7 статьи 38 Федерального закона от 28 марта 1998 года №53-ФЗ «О воинской обязанности и военной службе» , лиц, заключивших контракт                        о добровольном  содействии в выполнении задач, возложенных на Вооруженные Силы Российской Федерации,         и лиц, призванных на военную службу по мобилизации в Вооруженные Силы Российской Федерации в соответствии с Указом Президента Российской Федерации от 21 сентября 2022 года №647 "Об объявлении частичной мобилизации в Российской Федерации", - </a:t>
            </a:r>
            <a:r>
              <a:rPr lang="ru-RU" sz="800" b="1" dirty="0" smtClean="0">
                <a:solidFill>
                  <a:srgbClr val="56C6BE"/>
                </a:solidFill>
                <a:latin typeface="Arial" pitchFamily="34" charset="0"/>
                <a:cs typeface="Arial" pitchFamily="34" charset="0"/>
              </a:rPr>
              <a:t>в отношении мотоциклов, мотороллеров, легковых автомобилей </a:t>
            </a:r>
            <a:r>
              <a:rPr lang="ru-RU" sz="8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одно транспортное средство (на усмотрение владельца)</a:t>
            </a:r>
            <a:r>
              <a:rPr lang="ru-RU" sz="8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отношении объекта налогообложения с максимальной исчисленной суммой налога) сроком на два налоговых периода, начиная с налогового периода 2021 года.</a:t>
            </a:r>
          </a:p>
          <a:p>
            <a:endParaRPr lang="ru-RU" sz="8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hlinkClick r:id="rId3"/>
            </a:endParaRPr>
          </a:p>
          <a:p>
            <a:pPr algn="ctr">
              <a:defRPr/>
            </a:pPr>
            <a:r>
              <a:rPr lang="ru-RU" sz="8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 УПЛАТЫ  В РАЗМЕРЕ 30% ОСВОБОЖДАЮТСЯ:</a:t>
            </a:r>
            <a:endParaRPr lang="ru-RU" sz="800" b="1" u="sng" dirty="0" smtClean="0">
              <a:solidFill>
                <a:schemeClr val="accent6"/>
              </a:solidFill>
              <a:latin typeface="Arial" pitchFamily="34" charset="0"/>
              <a:cs typeface="Arial" pitchFamily="34" charset="0"/>
              <a:hlinkClick r:id="rId3"/>
            </a:endParaRPr>
          </a:p>
          <a:p>
            <a:pPr algn="just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Налогоплательщики в отношении транспортных средств, использующих компримированный природный газ                 в качестве моторного топлива в размере 30 процентов от установленной статьей 2 настоящего Закона налоговой ставки за налоговые периоды 2021 - 2024 годов (статья 3 Закона Курской области от 21.10.2002 №44-ЗКО).</a:t>
            </a:r>
            <a:endParaRPr lang="ru-RU" sz="800" b="1" dirty="0" smtClean="0">
              <a:latin typeface="Arial" pitchFamily="34" charset="0"/>
              <a:cs typeface="Arial" pitchFamily="34" charset="0"/>
              <a:hlinkClick r:id="rId4"/>
            </a:endParaRPr>
          </a:p>
          <a:p>
            <a:endParaRPr lang="ru-RU" sz="8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7793"/>
            <a:ext cx="6858000" cy="10135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Транспортный налог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28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png-transparent-house-computer-icons-house-3d-computer-graphics-building-presentation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798" r="7597"/>
          <a:stretch>
            <a:fillRect/>
          </a:stretch>
        </p:blipFill>
        <p:spPr>
          <a:xfrm>
            <a:off x="3413922" y="2171187"/>
            <a:ext cx="3444078" cy="26193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0"/>
              </a:spcAft>
              <a:defRPr/>
            </a:pPr>
            <a:endParaRPr lang="ru-RU" sz="1050" b="1" u="sng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050" b="1" u="sng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Ставка налога</a:t>
            </a:r>
            <a:r>
              <a:rPr lang="ru-RU" sz="1050" b="1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устанавливается от кадастровой стоимости в размерах, не превышающих:</a:t>
            </a:r>
          </a:p>
          <a:p>
            <a:pPr>
              <a:spcAft>
                <a:spcPts val="0"/>
              </a:spcAft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0,1 %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отношении: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жилых домов, квартир, комнат;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объектов незавершенного строительства (проектируемое назначение - жилой дом);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единых недвижимых комплексов, в состав которых входит хотя бы один жилой дом;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гаражей и машино-мест;</a:t>
            </a:r>
          </a:p>
          <a:p>
            <a:pPr algn="just">
              <a:buFontTx/>
              <a:buChar char="-"/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хозяйственных строений или сооружений, площадь каждого из которых не превышает 50 м</a:t>
            </a:r>
            <a:r>
              <a:rPr lang="ru-RU" sz="1050" b="1" baseline="30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строительства;</a:t>
            </a:r>
          </a:p>
          <a:p>
            <a:pPr>
              <a:buFontTx/>
              <a:buChar char="-"/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2,0 %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отношении: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нежилых помещений, назначение, разрешенное использование или наименование которых предусматривает размещение офисов, торговых объектов, объектов общественного питания и бытового обслуживания либо которые фактически используются для размещения офисов, торговых объектов, объектов общественного питания и бытового обслуживания;</a:t>
            </a:r>
          </a:p>
          <a:p>
            <a:pPr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0,5 %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 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прочих объектов налогообложения.</a:t>
            </a:r>
          </a:p>
          <a:p>
            <a:pPr>
              <a:defRPr/>
            </a:pPr>
            <a:endParaRPr lang="ru-RU" sz="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50" b="1" u="sng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  <a:endParaRPr lang="ru-RU" sz="1050" b="1" u="sng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Герои СССР и Герои РФ, а также лица, награжденные орденом Славы трех степеней;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инвалиды I и II групп инвалидности, инвалиды с детства, дети-инвалиды;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участники гражданской войны и ВОВ, других боевых операций;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граждане, принимавшие участие в боевых действиях в Афганистане;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физические лица, подвергшиеся воздействию радиации вследствие катастрофы             на Чернобыльской АЭС;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военнослужащие, а также граждане, уволенные с военной службы по достижении предельного возраста пребывания на военной службе, состоянию здоровья или в связи с организационно-штатными мероприятиями, имеющие общую продолжительность военной службы 20 лет и более;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члены семей военнослужащих, потерявших кормильца;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пенсионеры;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родители и супруги военнослужащих и государственных служащих, погибших              при исполнении служебных обязанностей;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физические лица, осуществляющие профессиональную творческую деятельность, -      в отношении специально оборудованных помещений, сооружений, используемых ими исключительно в качестве творческих мастерских, ателье, студий, а также жилых домов, квартир, комнат, используемых для организации открытых для посещения негосударственных музеев, галерей, библиотек, - на период такого их использования;</a:t>
            </a:r>
          </a:p>
          <a:p>
            <a:pPr algn="just"/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и 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другие категории граждан (статья 407 Налогового кодекса Российской Федерации)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6776"/>
            <a:ext cx="6858000" cy="103558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имущество физических лиц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32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0" name="AutoShape 2" descr="https://catherineasquithgallery.com/uploads/posts/2021-02/1614364589_29-p-dom-na-svetlom-fone-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AutoShape 4" descr="https://catherineasquithgallery.com/uploads/posts/2021-02/1614364589_29-p-dom-na-svetlom-fone-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65911" y="5409235"/>
            <a:ext cx="3378040" cy="282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8614"/>
            <a:ext cx="6858000" cy="101247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Земельный налог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Глава 31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300" b="1" u="sng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Ставка налога</a:t>
            </a:r>
            <a:r>
              <a:rPr lang="ru-RU" sz="1300" b="1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устанавливается от кадастровой стоимости земельного участка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не может превышать:</a:t>
            </a:r>
          </a:p>
          <a:p>
            <a:pPr>
              <a:defRPr/>
            </a:pPr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300" b="1" u="sng" dirty="0" smtClean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0,3 % </a:t>
            </a:r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земельных участков: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 сельскохозяйственного назначения;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занятых жилищным фондом и объектами инженерной инфраструктуры ЖКХ или приобретенных (предоставленных) для жилищного строительства;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огородничества;</a:t>
            </a:r>
          </a:p>
          <a:p>
            <a:pPr>
              <a:buFontTx/>
              <a:buChar char="-"/>
              <a:defRPr/>
            </a:pPr>
            <a:endParaRPr lang="ru-RU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300" b="1" u="sng" dirty="0" smtClean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1,5 % </a:t>
            </a:r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прочих земельных участков.</a:t>
            </a:r>
          </a:p>
          <a:p>
            <a:pPr algn="ctr">
              <a:spcAft>
                <a:spcPts val="300"/>
              </a:spcAft>
              <a:defRPr/>
            </a:pPr>
            <a:endParaRPr lang="ru-RU" sz="13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ru-RU" sz="13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Налоговая база уменьшается на величину кадастровой стоимости </a:t>
            </a:r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600 квадратных метров площади земельного участка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находящегося              в собственности, постоянном (бессрочном) пользовании                       или пожизненном наследуемом владении </a:t>
            </a:r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налогоплательщиков, относящихся к одной из следующих категорий: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Героев СССР, Героев РФ, полных кавалеров ордена Славы;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инвалидов I и II групп инвалидности, инвалидов с детства, детей-инвалидов;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ветеранов и инвалидов ВОВ, а также ветеранов и инвалидов боевых действий;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физических лиц, подвергшихся воздействию радиации вследствие катастрофы на Чернобыльской АЭС;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участники, ликвидаторы аварий ядерных установок, а также ставшие впоследствии инвалидами;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 пенсионеров, получающих пенсии, назначаемые в порядке, установленном пенсионным законодательством, а также лиц, достигших возраста 60 и 55 лет (соответственно мужчины и женщины) 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и другие категории граждан.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</a:t>
            </a:r>
            <a:r>
              <a:rPr lang="ru-RU" sz="12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69038" y="1559539"/>
            <a:ext cx="6264696" cy="684076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504967"/>
            <a:ext cx="6858000" cy="9416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Юридические лица - налогоплательщики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 descr="https://stv24.tv/wp-content/uploads/2019/04/04/av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4882" y="2096083"/>
            <a:ext cx="1478921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прибыль организаций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14700" y="2088964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имущество организаций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72673" y="2100130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акцизы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16463" y="2088964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прочие налоги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сборы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99409" y="1603170"/>
            <a:ext cx="470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Налоги, уплачиваемые организациями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889" y="3615047"/>
            <a:ext cx="609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Крупнейшие налогоплательщики Курской области</a:t>
            </a:r>
            <a:endParaRPr lang="ru-RU" sz="1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 descr="logotip_farmstandart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6171" y="4334438"/>
            <a:ext cx="1689978" cy="3885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 descr="Михайловский_ГОК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091" y="5164271"/>
            <a:ext cx="861536" cy="714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rcRect l="23769" t="6877" r="54962" b="84500"/>
          <a:stretch>
            <a:fillRect/>
          </a:stretch>
        </p:blipFill>
        <p:spPr bwMode="auto">
          <a:xfrm>
            <a:off x="1209630" y="4305300"/>
            <a:ext cx="2139321" cy="48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kp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4971" y="7272995"/>
            <a:ext cx="1057046" cy="1057046"/>
          </a:xfrm>
          <a:prstGeom prst="rect">
            <a:avLst/>
          </a:prstGeom>
        </p:spPr>
      </p:pic>
      <p:pic>
        <p:nvPicPr>
          <p:cNvPr id="39" name="Рисунок 38" descr="juvzh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8244" y="6262177"/>
            <a:ext cx="1927565" cy="485569"/>
          </a:xfrm>
          <a:prstGeom prst="rect">
            <a:avLst/>
          </a:prstGeom>
        </p:spPr>
      </p:pic>
      <p:pic>
        <p:nvPicPr>
          <p:cNvPr id="41" name="Рисунок 40" descr="1920px-Gazprom-Logo-rus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5229" y="7552946"/>
            <a:ext cx="1102819" cy="540270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3" name="Picture 6" descr="gerb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1920px-Sberbank_Logo_2020.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4410" y="6336467"/>
            <a:ext cx="1645920" cy="258890"/>
          </a:xfrm>
          <a:prstGeom prst="rect">
            <a:avLst/>
          </a:prstGeom>
        </p:spPr>
      </p:pic>
      <p:sp>
        <p:nvSpPr>
          <p:cNvPr id="45" name="Овал 4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42" name="AutoShape 2" descr="Изображение логоти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7044" name="AutoShape 4" descr="Изображение логоти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2" name="Рисунок 41" descr="Логотип_Росэнергоатом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7578" y="5167064"/>
            <a:ext cx="1828800" cy="70866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/>
          <a:srcRect l="14928" t="8242" r="73125" b="82967"/>
          <a:stretch>
            <a:fillRect/>
          </a:stretch>
        </p:blipFill>
        <p:spPr bwMode="auto">
          <a:xfrm>
            <a:off x="2738322" y="6990903"/>
            <a:ext cx="1420164" cy="58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www.buhonline.ru/Files/Modules/Publication/14048_o_l_1x.png?t=154201228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534" t="13997" r="15943" b="20170"/>
          <a:stretch>
            <a:fillRect/>
          </a:stretch>
        </p:blipFill>
        <p:spPr bwMode="auto">
          <a:xfrm>
            <a:off x="361507" y="3125962"/>
            <a:ext cx="6359326" cy="52146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Закон Курской области от 26.11.2003 № 57-ЗКО </a:t>
            </a: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«О налоге на имущество организаций»</a:t>
            </a:r>
          </a:p>
          <a:p>
            <a:pPr algn="ctr"/>
            <a:endParaRPr lang="ru-RU" sz="1200" b="1" u="sng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u="sng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СТАВКА НАЛОГА – </a:t>
            </a:r>
            <a:r>
              <a:rPr lang="ru-RU" sz="13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2,2 %</a:t>
            </a:r>
          </a:p>
          <a:p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150" b="1" u="sng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5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Исключения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endParaRPr lang="ru-RU" sz="1150" b="1" u="sng" dirty="0" smtClean="0">
              <a:solidFill>
                <a:srgbClr val="0070C0"/>
              </a:solidFill>
              <a:uFill>
                <a:solidFill>
                  <a:srgbClr val="003399"/>
                </a:solidFill>
              </a:u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• в отношении объектов недвижимого имущества, налоговая база по которым определяется как кадастровая стоимость имущества - </a:t>
            </a:r>
            <a:r>
              <a:rPr lang="ru-RU" sz="1150" b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2 %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• 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имущества, находящегося на балансе организаций, реализовавших инвестиционные проекты по строительству молочных комплексов (ферм) в рамках государственных программ Российской Федерации и государственных программ Курской области – </a:t>
            </a: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1,5</a:t>
            </a:r>
            <a:r>
              <a:rPr lang="ru-RU" sz="115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• в отношении имущества, находящегося на балансе организаций, реализовавших      в рамках государственных программ Российской Федерации и государственных программ Курской области инвестиционные проекты по строительству молочных комплексов (ферм), рассчитанных на 12 тысяч и более голов крупного рогатого  скота, – </a:t>
            </a: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1,0 %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15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15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1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ctr">
              <a:defRPr/>
            </a:pPr>
            <a:endParaRPr lang="ru-RU" sz="115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 уплаты налога освобождаются:</a:t>
            </a:r>
            <a:endParaRPr lang="ru-RU" sz="11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организации, осуществляющие на территории Курской области инвестиционные проекты в режиме наибольшего благоприятствования на 3 или 5 налоговых периодов в зависимости от объема инвестиций;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общественные объединения пожарной охраны (в целях оказания поддержки деятельности добровольной пожарной охраны в области);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 – в отношении автомобильных дорог общего пользования регионального и межмуниципального значения;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 – в отношении недвижимого имущества, относящегося                               к мемориальным сооружениями объектам, увековечивающим память погибших       при защите Отечества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другие (статья 4 Закона Курской области от 26.11.2003 № 57-ЗКО).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1268"/>
            <a:ext cx="6858000" cy="90252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имущество организаций</a:t>
            </a:r>
            <a:r>
              <a:rPr lang="ru-RU" sz="2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30 Налогового кодекса Российской Федерации)</a:t>
            </a:r>
            <a:br>
              <a:rPr lang="ru-RU" sz="1200" b="1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5941" y="618146"/>
          <a:ext cx="6276781" cy="774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4501"/>
                <a:gridCol w="272280"/>
              </a:tblGrid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ВВОДНАЯ ЧАСТЬ…………………………………………………………………………………………………………………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вопросы о бюджете…………………………………………………………………………………………………..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cap="non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Административно-территориальное устройство Курской области………………………………………………………..</a:t>
                      </a:r>
                      <a:endParaRPr lang="ru-RU" sz="900" b="0" cap="none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u="non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Основные показатели социально-экономического развития Курской области…………………………………………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БЮДЖЕТНЫЙ ПРОЦЕСС………………………………………………………………………………………………………..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График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подготовки и исполнения областного бюджета……………………………………………………………………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направления бюджетной политики 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 области на 2023 год и на плановый период 2024           и 2025 годов……………………………………………………………………………………………………………………...…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направления налоговой политики 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 области на 2023 год и на плановый период 2024             и 2025 годов………………………………………………………………………………………………………………………...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КОНСОЛИДИРОВАННЫЙ БЮДЖЕТ КУРСКОЙ ОБЛАСТИ………………………………………………………………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параметры консолидированного бюджета……………………………………………………………………….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Распределение налоговых доходов между бюджетами на территории Курской области……………………………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лица – налогоплательщики……………………………………………………………………………………….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Юридические лица – налогоплательщики…………………………………………………………………………………….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льготы. Сведения об объеме выпадающих доходов бюджета в 2021 году……………………………….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БЮДЖЕТ КУРСКОЙ</a:t>
                      </a:r>
                      <a:r>
                        <a:rPr lang="ru-RU" sz="9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ОБЛАСТИ………………………………………………………………………………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параметры областного бюджета………………………………………………………………………………......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lang="ru-RU" sz="9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БЮДЖЕТА…………………………………………………………………………………………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планируемых поступлениях в бюджет………………………………………………………………………….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областного бюджета в расчете на 1 жителя в Центральном Федеральном округе в 2022 году………......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 …………………………………………………………………..………………………...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Объем и динамика безвозмездных поступлений в областной бюджет.………………………………………………….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Структура безвозмездных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поступлений на 2023 год………………………………………………………………………...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ОБЛАСТНОГО БЮДЖЕТА………………………………………………………………………………………..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разрезе основных функций государственных органов.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разрезе государственных программ                            и непрограммных направлений</a:t>
                      </a:r>
                      <a:r>
                        <a:rPr kumimoji="0" lang="ru-RU" sz="9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деятельности..……………………………………………………………………………...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областного бюджета  в расчете на 1 жителя в Центральном Федеральном округе в 2022 году………...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Реализация национальных проектов в Курской области……………………………………….………….……………….</a:t>
                      </a:r>
                      <a:endParaRPr lang="ru-RU" sz="900" b="0" i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ГОСУДАРСТВЕННЫЕ ПРОГРАММЫ КУРСКОЙ ОБЛАСТИ……………………………………………………………...</a:t>
                      </a:r>
                      <a:endParaRPr lang="ru-RU" sz="900" b="1" i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«Программная» структура расходов областного бюджета…………………………………………………………………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здравоохранения в Курской области….…………………………………………….……………………...……...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образования в Курской области….……………………………………………….………………………………...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Социальная поддержка граждан в Курской области………………………………………………………………………...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Обеспечение доступности приоритетных объектов и услуг в приоритетных сферах жизнедеятельности инвалидов и других маломобильных групп населения в Курской области..…………………………………………….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Обеспечение доступным и комфортным жильем и коммунальными услугами граждан в Курской области………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Содействие занятости населения в Курской области....……………………………………………………………………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условий для эффективного исполнения полномочий в сфере юстиции…………………………………….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Комплексное развитие сельских территорий Курской области….………………………………………………………...</a:t>
                      </a:r>
                      <a:endParaRPr lang="ru-RU" sz="9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Защита населения и территорий от чрезвычайных ситуаций, обеспечение пожарной безопасности                   и безопасности людей на водных объектах….……………………………………………………………………….………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культуры в Курской области…………………………………………………………………………………………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физической культуры и спорта в Курской области………………………………………..…….………………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Повышение эффективности реализации молодежной политики, создание благоприятных условий                для развития туризма и развитие системы оздоровления и отдыха детей в Курской области…..…...…………</a:t>
                      </a:r>
                      <a:r>
                        <a:rPr lang="ru-RU" sz="9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….</a:t>
                      </a:r>
                      <a:endParaRPr lang="ru-RU" sz="9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6056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148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Налоговые льготы. Сведения об объеме выпадающих доходов бюджета в 2021 году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Схема 17"/>
          <p:cNvGraphicFramePr/>
          <p:nvPr/>
        </p:nvGraphicFramePr>
        <p:xfrm>
          <a:off x="-1" y="1579418"/>
          <a:ext cx="7196448" cy="450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8548" y="6263938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предоставляемые отдельным категориям налогоплательщиков преимущества по сравнению с другими налогоплательщиками, включая возможность не уплачивать налоги либо уплачивать их в меньшем размере.</a:t>
            </a:r>
          </a:p>
          <a:p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«Выпадающие доходы»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доходы, недополученные бюджетом в результате предоставления налоговых льгот.</a:t>
            </a:r>
          </a:p>
          <a:p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результате предоставления в 2021 году налоговых льгот гражданам              и юридическим лицам объем выпадающих доходов областного бюджета Курской области составил 1</a:t>
            </a:r>
            <a:r>
              <a:rPr lang="ru-RU" sz="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742 млн.рублей, объем выпадающих доходов местных бюджетов – 90 млн.рублей.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48680" y="4785756"/>
            <a:ext cx="6192688" cy="3746684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196752" y="5890160"/>
          <a:ext cx="4572000" cy="259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48680" y="1199408"/>
            <a:ext cx="6192688" cy="3538847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1113625" y="2006930"/>
          <a:ext cx="4572000" cy="278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9"/>
            <a:ext cx="6858000" cy="6887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параметры 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/>
          <p:nvPr/>
        </p:nvGraphicFramePr>
        <p:xfrm>
          <a:off x="1420897" y="6056416"/>
          <a:ext cx="5716173" cy="127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291294" y="1611868"/>
          <a:ext cx="6677025" cy="114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78103" y="261914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821" y="5960670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895330" y="1579417"/>
            <a:ext cx="3162341" cy="335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dirty="0" smtClean="0">
                <a:solidFill>
                  <a:schemeClr val="accent6"/>
                </a:solidFill>
              </a:rPr>
              <a:t>Доходы областного бюджета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87859" y="5381530"/>
            <a:ext cx="3326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dirty="0" smtClean="0">
                <a:solidFill>
                  <a:schemeClr val="accent6"/>
                </a:solidFill>
              </a:rPr>
              <a:t>Расходы областного бюджета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Областной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74814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Сведения о планируемых поступлениях в бюджет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395139" y="1456555"/>
          <a:ext cx="6264696" cy="700770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7286"/>
                <a:gridCol w="866754"/>
                <a:gridCol w="866754"/>
                <a:gridCol w="870985"/>
                <a:gridCol w="958085"/>
                <a:gridCol w="824832"/>
              </a:tblGrid>
              <a:tr h="53876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800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109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  <a:endParaRPr lang="ru-RU" sz="800" b="1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 </a:t>
                      </a: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335,5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92 871,5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82 726,4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79 867,6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78 132,2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ДОХОДЫ</a:t>
                      </a:r>
                      <a:endParaRPr lang="ru-RU" sz="800" b="1" i="1" dirty="0"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67 250,1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54 767,5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59 453,3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63 804,1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66 460,9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r>
                        <a:rPr lang="ru-RU" sz="8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 прибыль организаций 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39 345,3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21 299,1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25 050,5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27 536,9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28 165,7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 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13 478,8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15 967,8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16 661,4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18 055,3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19 039,1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кцизы </a:t>
                      </a:r>
                      <a:endParaRPr lang="ru-RU" sz="800" b="1" i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5 073,9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5 660,8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5 254,6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5 537,8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6 455,6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6225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</a:p>
                    <a:p>
                      <a:endParaRPr lang="ru-RU" sz="500" b="1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</a:p>
                    <a:p>
                      <a:endParaRPr lang="ru-RU" sz="500" b="0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</a:t>
                      </a:r>
                      <a:r>
                        <a:rPr lang="ru-RU" sz="800" b="0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системы налогообложения</a:t>
                      </a:r>
                    </a:p>
                    <a:p>
                      <a:endParaRPr lang="ru-RU" sz="500" b="0" i="1" baseline="0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профессиональный доход</a:t>
                      </a:r>
                      <a:endParaRPr lang="ru-RU" sz="800" b="0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2 985,7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2 953,5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32,2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3 816,2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3 753,0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3 944,0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3 881,1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4 058,6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3 992,8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4 172,9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4 104,4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r>
                        <a:rPr lang="ru-RU" sz="8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на имущество организаций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4 278,7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4 737,4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4 754,2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4 754,2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4 754,2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Транспортный налог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1 366,9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1 369,9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1 444,0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800" b="1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477,7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1 488,2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игорный бизнес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добычу полезных ископаемых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554,0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1 770,8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2 192,3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2 230,8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2 231,4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Сбор за пользование объектами животного мира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164,4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143,2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151,6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</a:t>
                      </a:r>
                      <a:endParaRPr lang="ru-RU" sz="800" b="1" i="1" dirty="0"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1 702,8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2 140,1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921,8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955,3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972,7</a:t>
                      </a:r>
                      <a:endParaRPr lang="ru-RU" sz="800" b="1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использования имущества, находящегося в государственной собственности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797,7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1 449,0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латежи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 пользовании природными ресурсами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оказания платных услуг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компенсации затрат государства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147,3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280,6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296,7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продажи материальных и нематериальных активов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дминистративные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платежи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сборы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трафы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санкции, возмещение ущерба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643,1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539,8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525,6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528,0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528,9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рочие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неналоговые доходы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-0,5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28 382,7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35 963,9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22 351,2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15 108,3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10 698,6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05499" y="125051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19291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Доходы областного бюджета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расчете на 1 жителя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Центральном Федеральном округе в 2022 году</a:t>
            </a:r>
            <a:r>
              <a:rPr lang="ru-RU" sz="2000" b="1" baseline="300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ru-RU" sz="2000" b="1" baseline="300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240582" y="2424222"/>
          <a:ext cx="6396880" cy="433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664" y="8144540"/>
            <a:ext cx="645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 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информация подготовлена с использованием сайта Федеральной службы государственной статистики </a:t>
            </a:r>
            <a:r>
              <a:rPr lang="en-US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rosstat.gov.ru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единого портала бюджетной системы РФ «Электронный бюджет»     по состоянию на 17.12.2022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71251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Налоговые и неналоговые доходы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Диаграмма 13"/>
          <p:cNvGraphicFramePr/>
          <p:nvPr/>
        </p:nvGraphicFramePr>
        <p:xfrm>
          <a:off x="548680" y="5004048"/>
          <a:ext cx="6192688" cy="3336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"/>
          <p:cNvSpPr txBox="1"/>
          <p:nvPr/>
        </p:nvSpPr>
        <p:spPr>
          <a:xfrm>
            <a:off x="532910" y="1280265"/>
            <a:ext cx="6172190" cy="4320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/>
                </a:solidFill>
                <a:effectLst/>
                <a:latin typeface="Arial" pitchFamily="34" charset="0"/>
                <a:cs typeface="Arial" pitchFamily="34" charset="0"/>
              </a:rPr>
              <a:t>Динамика налоговых и неналоговых доходов </a:t>
            </a:r>
            <a:endParaRPr lang="ru-RU" sz="1400" b="1" dirty="0"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1240298" y="1991499"/>
          <a:ext cx="5617701" cy="293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87628" y="334304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1455089" y="1540235"/>
          <a:ext cx="5402911" cy="1052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652017b700bf6a367f067a61d4ada063&amp;n=1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947" t="23034" r="18302" b="20473"/>
          <a:stretch>
            <a:fillRect/>
          </a:stretch>
        </p:blipFill>
        <p:spPr bwMode="auto">
          <a:xfrm>
            <a:off x="4015024" y="6947063"/>
            <a:ext cx="2842976" cy="1808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9"/>
            <a:ext cx="6858000" cy="89065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Объем и динамика безвозмездных поступлений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областной бюджет 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548680" y="1403648"/>
            <a:ext cx="6192688" cy="3456384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196752" y="2030819"/>
          <a:ext cx="4572000" cy="285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412776" y="1497894"/>
          <a:ext cx="5445224" cy="1432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7201" y="5135432"/>
            <a:ext cx="616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Снижение объема безвозмездных поступлений в очередном 2023 году                 и в плановом периоде 2024 и 2025 годов связано с неполным распределением средств на федеральном уровне. 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map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634" y="5807627"/>
            <a:ext cx="3200400" cy="18836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1896" y="6531429"/>
            <a:ext cx="232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Федеральный бюджет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7616" y="7671459"/>
            <a:ext cx="242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Бюджет Курской области</a:t>
            </a:r>
          </a:p>
        </p:txBody>
      </p:sp>
      <p:sp>
        <p:nvSpPr>
          <p:cNvPr id="30" name="Стрелка вправо 29"/>
          <p:cNvSpPr/>
          <p:nvPr/>
        </p:nvSpPr>
        <p:spPr>
          <a:xfrm rot="1701633">
            <a:off x="3477384" y="7092043"/>
            <a:ext cx="712520" cy="540680"/>
          </a:xfrm>
          <a:prstGeom prst="rightArrow">
            <a:avLst/>
          </a:prstGeom>
          <a:solidFill>
            <a:srgbClr val="1D7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06382" y="2666153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2112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Структура безвозмездных поступлений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 2023 год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Диаграмма 13"/>
          <p:cNvGraphicFramePr/>
          <p:nvPr/>
        </p:nvGraphicFramePr>
        <p:xfrm>
          <a:off x="476672" y="1763688"/>
          <a:ext cx="6264696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0083" y="3621974"/>
            <a:ext cx="1175657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22 351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2"/>
          <p:cNvSpPr txBox="1">
            <a:spLocks/>
          </p:cNvSpPr>
          <p:nvPr/>
        </p:nvSpPr>
        <p:spPr>
          <a:xfrm>
            <a:off x="332656" y="5284519"/>
            <a:ext cx="6326460" cy="3175912"/>
          </a:xfrm>
          <a:prstGeom prst="rect">
            <a:avLst/>
          </a:prstGeom>
          <a:ln w="25400" cap="flat" cmpd="sng" algn="ctr"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365678" y="5134920"/>
          <a:ext cx="6285288" cy="345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Содержимое 2"/>
          <p:cNvSpPr txBox="1">
            <a:spLocks/>
          </p:cNvSpPr>
          <p:nvPr/>
        </p:nvSpPr>
        <p:spPr>
          <a:xfrm>
            <a:off x="332656" y="5443292"/>
            <a:ext cx="632646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разрезе государственных программ и непрограммных направлений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деятельности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404664" y="1691680"/>
          <a:ext cx="6192688" cy="345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" y="391886"/>
            <a:ext cx="6858000" cy="121363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разрезе основных функций государственных органов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921986" y="1847849"/>
          <a:ext cx="1683327" cy="32848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1109"/>
                <a:gridCol w="561109"/>
                <a:gridCol w="561109"/>
              </a:tblGrid>
              <a:tr h="19322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7 070,2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4 226,2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4 418,2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43,6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1 052,9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1 048,5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1 049,4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17 282,1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18 366,4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19 012,3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2 883,0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2 395,5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1 527,4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1 864,0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440,3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193,3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25 985,1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24 879,7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23 417,3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2 544,8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1 691,3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1 196,0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10 812,1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9 703,5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6 953,8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19 846,4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18 636,4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18 804,5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1 310,9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1 334,3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184,4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538,1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652,5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826,0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572,7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567,3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1 788,6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3 665,8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t"/>
                      <a:endParaRPr lang="ru-RU" sz="300" b="1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t"/>
                      <a:r>
                        <a:rPr lang="ru-RU" sz="600" b="1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92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065,8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300" b="1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t"/>
                      <a:r>
                        <a:rPr lang="ru-RU" sz="600" b="1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85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939,1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300" b="1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t"/>
                      <a:r>
                        <a:rPr lang="ru-RU" sz="600" b="1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83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193,6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9608" y="4550735"/>
            <a:ext cx="6166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</a:t>
            </a:r>
          </a:p>
          <a:p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</a:t>
            </a:r>
          </a:p>
          <a:p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</a:t>
            </a:r>
            <a:endParaRPr lang="ru-RU" sz="7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582176" y="6137455"/>
          <a:ext cx="1779105" cy="185325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93035"/>
                <a:gridCol w="593035"/>
                <a:gridCol w="593035"/>
              </a:tblGrid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3517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86 376,1</a:t>
                      </a: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81 897,3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77 160,1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3517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5 689,8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2 253,2</a:t>
                      </a: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2 367,7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312010"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788,6</a:t>
                      </a:r>
                    </a:p>
                    <a:p>
                      <a:pPr algn="ctr" rtl="0" fontAlgn="b"/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  <a:p>
                      <a:pPr algn="ctr" rtl="0" fontAlgn="b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3 665,8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3517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92 065,8</a:t>
                      </a: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85 939,1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83 193,6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Ctr="1"/>
                </a:tc>
              </a:tr>
            </a:tbl>
          </a:graphicData>
        </a:graphic>
      </p:graphicFrame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3"/>
          <p:cNvSpPr txBox="1"/>
          <p:nvPr/>
        </p:nvSpPr>
        <p:spPr>
          <a:xfrm>
            <a:off x="5998483" y="1655389"/>
            <a:ext cx="6504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6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18104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Расходы областного бюджета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расчете на 1 жителя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Центральном Федеральном округе в 2022 году</a:t>
            </a:r>
            <a:r>
              <a:rPr lang="ru-RU" sz="2000" b="1" baseline="300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ru-RU" sz="2000" b="1" baseline="300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272480" y="2360427"/>
          <a:ext cx="6396880" cy="431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4664" y="8091378"/>
            <a:ext cx="645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 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информация подготовлена с использованием сайта Федеральной службы государственной статистики </a:t>
            </a:r>
            <a:r>
              <a:rPr lang="en-US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rosstat.gov.ru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единого портала бюджетной системы РФ «Электронный бюджет»     по состоянию на 17.12.2022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/>
          <p:nvPr/>
        </p:nvPicPr>
        <p:blipFill>
          <a:blip r:embed="rId2" cstate="print"/>
          <a:srcRect l="42549" t="51336" r="44095" b="29248"/>
          <a:stretch>
            <a:fillRect/>
          </a:stretch>
        </p:blipFill>
        <p:spPr bwMode="auto">
          <a:xfrm>
            <a:off x="2544874" y="6353251"/>
            <a:ext cx="1236624" cy="100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" name="Таблица 44"/>
          <p:cNvGraphicFramePr>
            <a:graphicFrameLocks noGrp="1"/>
          </p:cNvGraphicFramePr>
          <p:nvPr/>
        </p:nvGraphicFramePr>
        <p:xfrm>
          <a:off x="430619" y="1718930"/>
          <a:ext cx="6204096" cy="60853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8032"/>
                <a:gridCol w="2068032"/>
                <a:gridCol w="2068032"/>
              </a:tblGrid>
              <a:tr h="1521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1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1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13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77590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 национальных проектов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rcRect l="63520" t="36939" r="30021" b="51595"/>
          <a:stretch>
            <a:fillRect/>
          </a:stretch>
        </p:blipFill>
        <p:spPr bwMode="auto">
          <a:xfrm>
            <a:off x="6066581" y="7792920"/>
            <a:ext cx="791419" cy="79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rcRect l="21452" t="28039" r="64262" b="52272"/>
          <a:stretch>
            <a:fillRect/>
          </a:stretch>
        </p:blipFill>
        <p:spPr bwMode="auto">
          <a:xfrm>
            <a:off x="500128" y="1801917"/>
            <a:ext cx="1332438" cy="103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rcRect l="43330" t="28088" r="43568" b="52408"/>
          <a:stretch>
            <a:fillRect/>
          </a:stretch>
        </p:blipFill>
        <p:spPr bwMode="auto">
          <a:xfrm>
            <a:off x="2548289" y="1796149"/>
            <a:ext cx="1222008" cy="102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rcRect l="65203" t="27809" r="21303" b="52362"/>
          <a:stretch>
            <a:fillRect/>
          </a:stretch>
        </p:blipFill>
        <p:spPr bwMode="auto">
          <a:xfrm>
            <a:off x="4605098" y="1782154"/>
            <a:ext cx="1258569" cy="10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21468" t="60674" r="65127" b="19938"/>
          <a:stretch>
            <a:fillRect/>
          </a:stretch>
        </p:blipFill>
        <p:spPr bwMode="auto">
          <a:xfrm>
            <a:off x="486885" y="3305620"/>
            <a:ext cx="1250268" cy="101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rcRect l="43320" t="60676" r="41734" b="19942"/>
          <a:stretch>
            <a:fillRect/>
          </a:stretch>
        </p:blipFill>
        <p:spPr bwMode="auto">
          <a:xfrm>
            <a:off x="2555562" y="3301609"/>
            <a:ext cx="1393995" cy="101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/>
          <a:srcRect l="64561" t="60955" r="20923" b="19382"/>
          <a:stretch>
            <a:fillRect/>
          </a:stretch>
        </p:blipFill>
        <p:spPr bwMode="auto">
          <a:xfrm>
            <a:off x="4615034" y="3300912"/>
            <a:ext cx="1353890" cy="103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/>
          <a:srcRect l="20598" t="12236" r="66076" b="68343"/>
          <a:stretch>
            <a:fillRect/>
          </a:stretch>
        </p:blipFill>
        <p:spPr bwMode="auto">
          <a:xfrm>
            <a:off x="492904" y="4835303"/>
            <a:ext cx="1242900" cy="10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rcRect l="42549" t="12236" r="43172" b="68343"/>
          <a:stretch>
            <a:fillRect/>
          </a:stretch>
        </p:blipFill>
        <p:spPr bwMode="auto">
          <a:xfrm>
            <a:off x="2561848" y="4847942"/>
            <a:ext cx="1331785" cy="10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/>
          <a:srcRect l="64153" t="12236" r="20812" b="68343"/>
          <a:stretch>
            <a:fillRect/>
          </a:stretch>
        </p:blipFill>
        <p:spPr bwMode="auto">
          <a:xfrm>
            <a:off x="4630437" y="4833299"/>
            <a:ext cx="1402297" cy="10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/>
          <a:srcRect l="20677" t="51336" r="65127" b="29640"/>
          <a:stretch>
            <a:fillRect/>
          </a:stretch>
        </p:blipFill>
        <p:spPr bwMode="auto">
          <a:xfrm>
            <a:off x="471442" y="6350885"/>
            <a:ext cx="1324044" cy="99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/>
          <a:srcRect l="63124" t="51336" r="21524" b="28748"/>
          <a:stretch>
            <a:fillRect/>
          </a:stretch>
        </p:blipFill>
        <p:spPr bwMode="auto">
          <a:xfrm>
            <a:off x="4607505" y="6348473"/>
            <a:ext cx="1431863" cy="10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044997" y="2585920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5 466,7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4 468,6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1 777,2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584510" y="1378320"/>
            <a:ext cx="12734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21890" y="2600096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904,5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2 433,7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470,7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77518" y="2593008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1 808,0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1 908,9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1 702,8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37909" y="4109920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973,2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538,9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1 650,0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14802" y="4102832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2 633,8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2 839,9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3 677,1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81063" y="4117009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774,8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441,5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8,7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04170" y="5623287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151,8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151,9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40,2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4365" y="5626831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1 584,2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260,6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198,3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73974" y="5630375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23,5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30,2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1,0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37909" y="7161464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157,9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56,3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0,0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66886" y="7154375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1,3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0,0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0,0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04170" y="7143742"/>
            <a:ext cx="1453653" cy="6463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 – 0,0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 – 4,0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2025 год – 0,0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5941" y="618146"/>
          <a:ext cx="6296831" cy="6537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4501"/>
                <a:gridCol w="292330"/>
              </a:tblGrid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архивного дела в Курской области…………………………………………………………………………………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экономики и внешних связей  Курской области………………………………………………………………….</a:t>
                      </a:r>
                      <a:endParaRPr lang="ru-RU" sz="9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промышленности в Курской области и повышение ее конкурентоспособности….………………………..</a:t>
                      </a:r>
                      <a:endParaRPr lang="ru-RU" sz="9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информационного общества в Курской области….……………………………………………………………..</a:t>
                      </a:r>
                      <a:endParaRPr lang="ru-RU" sz="9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транспортной системы, обеспечение перевозки пассажиров в Курской области и безопасности дорожного движения...……………………………………………………………………………………………………………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сельского хозяйства и регулирование рынков сельскохозяйственной продукции, сырья                       и продовольствия в Курской области………………………………..………………………………………..………………..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содействия добровольному переселению в Курскую область соотечественников, проживающих     за рубежом……................................................................................................................................................................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Воспроизводство и использование природных ресурсов, охрана окружающей среды в Курской области….……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лесного хозяйства в Курской области….……………………………………………………..……………………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</a:t>
                      </a:r>
                      <a:r>
                        <a:rPr lang="ru-RU" sz="9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энергоэффективности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 развитие энергетики </a:t>
                      </a: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Курской области….…………………………………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…..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Реализация государственной политики в сфере печати и массовой информации в Курской области….…………</a:t>
                      </a:r>
                      <a:endParaRPr lang="ru-RU" sz="900" b="0" cap="all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области..………………......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имуществом Курской области….………………………..………………………………………………..……..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Профилактика правонарушений в Курской области……………………………………………………..………………….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современной городской среды в Курской области………………………………………..……………...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новых мест в общеобразовательных организациях Курской области в соответствии                            с прогнозируемой потребностью  и современными условиями обучения..……….…………………………………….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 значимые объекты Курской области………………………………………………………………………….....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ОТНОШЕНИЯ…………………………………………………………………………………………….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Эффективность выравнивания бюджетной обеспеченности муниципальных образований Курской области……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Оказание финансовой помощи местным бюджетам в 2023 году и в плановом периоде 2024 и 2025 годов……...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654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Реализация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проекта «Народный бюджет» в Курской области………………………………………………………..…...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cap="all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Государственный долг Курской области………………………………………………………………………...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ДОПОЛНИТЕЛЬНАЯ ИНФОРМАЦИЯ…………………………………………………………………………………………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Дорожный фонд Курской области на 2023 год……………………………………………………………………………….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Информация о повышении финансовой грамотности населения Курской области…………………………………...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 региональном конкурсе по «Бюджету для граждан», проведенном в 2022 году…………………………………….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Публичные слушания…………………………………………………………………………………………………………......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Курской области по качеству управления региональными финансами ………………………………………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66353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Курской области по уровню открытости бюджетных данных (ЦФО)…………………………….………….....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663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</a:t>
                      </a: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область в рейтинге социально-экономического положения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регионов Российской Федерации…………………………………………………………………………………………………………………..………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опроса мнения граждан (заинтересованных пользователей) о «Бюджете для граждан»….…………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9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Информация о бюджете в социальных сетях………………………………………………………………………………..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en-US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Контактная информация для взаимодействия с гражданами…………………………………………………..…………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6056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7333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«Программная» структура расходов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265814" y="1414142"/>
          <a:ext cx="6449679" cy="70600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08205"/>
                <a:gridCol w="659218"/>
                <a:gridCol w="648586"/>
                <a:gridCol w="633670"/>
              </a:tblGrid>
              <a:tr h="271667">
                <a:tc>
                  <a:txBody>
                    <a:bodyPr/>
                    <a:lstStyle/>
                    <a:p>
                      <a:pPr marL="0"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0136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ОБЛАСТНОГО БЮДЖЕТА, ВСЕГО</a:t>
                      </a:r>
                      <a:endParaRPr kumimoji="0" lang="ru-RU" sz="8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 </a:t>
                      </a:r>
                      <a:r>
                        <a:rPr lang="ru-RU" sz="8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065,8</a:t>
                      </a:r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 </a:t>
                      </a:r>
                      <a:r>
                        <a:rPr lang="ru-RU" sz="8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939,1</a:t>
                      </a:r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</a:t>
                      </a:r>
                      <a:r>
                        <a:rPr lang="ru-RU" sz="8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193,6</a:t>
                      </a:r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195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6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реализацию государственных программ Курской области</a:t>
                      </a: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86 376,1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81 897,3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77 160,1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здравоохранения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16 502,8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15 830,5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13 470,8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образования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24 353,3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22 789,0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22 891,6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поддержка граждан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12 199,3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10 644,9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10 401,1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доступности приоритетных объектов и услуг в приоритетных сферах жизнедеятельности инвалидов и других маломобильных групп населения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доступным и комфортным жильем и коммунальными услугами граждан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2 397,4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2 160,4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1 892,4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4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Содействие занятости населения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682,3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666,6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8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671,7</a:t>
                      </a:r>
                      <a:endParaRPr lang="ru-RU" sz="8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условий для эффективного исполнения полномочий в сфере юстиции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432,9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434,9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437,2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Комплексное развитие сельских территорий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1 165,6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626,7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372,4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1 077,4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1 093,1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1 066,3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культуры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2 515,8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1 776,5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1 264,8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физической культуры и спорта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880,1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1 218,0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1 077,4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политики, создание благоприятных условий для развития туризма и развитие системы оздоровления        и отдыха детей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627,6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628,1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628,1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архивного дела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109,8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экономики и внешних связей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985,5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916,1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908,4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4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промышленности и повышение ее конкурентоспособности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228,6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информационного общества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242,0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210,1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транспортной системы, обеспечение перевозки пассажиров и безопасности дорожного движения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11 580,7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13 860,6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14 982,7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сельского хозяйства и регулирование рынков сельскохозяйственной продукции, сырья и продовольствия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3 495,0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2 887,2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2 481,9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содействия добровольному переселению в Курскую область соотечественников, проживающих за рубежом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Воспроизводство и использование природных ресурсов, охрана окружающей среды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2 192,5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800,3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523,9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4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лесного хозяйства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226,0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241,8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44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энергоэффективности и развитие энергетики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158,2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181,0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Реализация государственной политики в сфере печати и массовой информации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2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условий для эффективного и ответственного управления региональными                   и муниципальными финансами, государственным долгом и повышения устойчивости бюджетов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1 942,6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1 644,6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1 812,6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имуществом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216,4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214,0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343,7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Профилактика правонарушений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570,0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588,7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588,7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современной городской среды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594,8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380,7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68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новых мест в общеобразовательных организациях Курской области            </a:t>
                      </a:r>
                      <a:r>
                        <a:rPr lang="ru-RU" sz="8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 с прогнозируемой потребностью и современными условиями обучения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991,9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1 761,3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281,3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36000" marT="9525" marB="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непрограммную деятельность</a:t>
                      </a:r>
                    </a:p>
                  </a:txBody>
                  <a:tcPr marL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5 689,8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2 253,2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2 367,7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</a:p>
                  </a:txBody>
                  <a:tcPr marL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  <a:sym typeface="Symbol"/>
                        </a:rPr>
                        <a:t>×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1 788,6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3 665,8</a:t>
                      </a:r>
                      <a:endParaRPr lang="ru-RU" sz="8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5890437" y="1200398"/>
            <a:ext cx="967563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5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508165" y="1615045"/>
            <a:ext cx="18560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доступности медицинской помощи и повышение эффективности медицинских услуг, объемы, виды и качество которых должны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соответствовать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уровню заболеваемости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потребностям населения Курской области 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405114" y="1673106"/>
          <a:ext cx="3172000" cy="1084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400"/>
                <a:gridCol w="634400"/>
                <a:gridCol w="634400"/>
                <a:gridCol w="634400"/>
                <a:gridCol w="634400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19 131,1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17 854,6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16 502,8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15 830,5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13 470,8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Рисунок 15" descr="medicinal-clipart-doctor-symbol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856" y="1742673"/>
            <a:ext cx="1070845" cy="1066107"/>
          </a:xfrm>
          <a:prstGeom prst="rect">
            <a:avLst/>
          </a:prstGeom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0643" y="2859387"/>
          <a:ext cx="6056409" cy="3135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1731898"/>
                <a:gridCol w="1144332"/>
                <a:gridCol w="627797"/>
                <a:gridCol w="545911"/>
                <a:gridCol w="539086"/>
                <a:gridCol w="537127"/>
                <a:gridCol w="550349"/>
              </a:tblGrid>
              <a:tr h="17101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смертность от всех причин 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на 1000 населения 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21,4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17,2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16,2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14,4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13,9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материнская смертность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случаев на 100 тыс. родившихся живыми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11,3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14,9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14,8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14,7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случаев на 1000 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родившихся живыми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смертность детей в возрасте 0 - 4 года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случаев на 1000 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родившихся живыми</a:t>
                      </a:r>
                      <a:endParaRPr lang="ru-RU" sz="6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100 тыс. населения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765,6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540,0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смертность  от ДТП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100 тыс. населения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12,3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13,32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12,32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11,68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смертность от новообразований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100 тыс. населения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238,9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197,0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189,0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смертность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от туберкулеза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коэффициент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(на 100 тыс. населения)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51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потребление алкогольной</a:t>
                      </a: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продукции </a:t>
                      </a:r>
                    </a:p>
                    <a:p>
                      <a:pPr algn="l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(в перерасчете на абсолютный алкоголь) 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литров на душу населения 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4,83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9,3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распространенность потребления табака среди взрослого населения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23,7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51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зарегистрировано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больных </a:t>
                      </a:r>
                    </a:p>
                    <a:p>
                      <a:pPr algn="l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диагнозом, установленным впервые в жизни, - активный туберкулез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коэффициент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(на 100 тыс. населения)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0" algn="l"/>
                        </a:tabLs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обеспеченность врачами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 тыс. населения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43,7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45,1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45,1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01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лет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70,52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72,78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74,1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302150" y="6312090"/>
            <a:ext cx="5144493" cy="20451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приоритета профилактики в сфере охраны здоровья и развития первичной медико-санитарной помощи;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оказания специализированной (включая высокотехнологичную) медицинской помощи, скорой (в том числе скорой специализированной) медицинской помощи, медицинской эвакуации;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 внедрение инновационных методов диагностики, профилактики и лечения, а также основ персонализированной медицины;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службы родовспоможения и детства;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медицинской реабилитации населения, в том числе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системы здравоохранения высококвалифицированными и мотивированными кадрами;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и прозрачности контрольно-надзорных функций в сфере охраны здоровья;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системности организации охраны здоровья;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материально-технической базы учреждений здравоохранения;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информационных технологий в здравоохранении;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паллиативной медицинской помощи;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оптимизация сети лечебных учреждений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Gundler_Sensor-based Diagnostics_Theme Image-m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8463" y="6549305"/>
            <a:ext cx="1699537" cy="1135435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5" cstate="print"/>
          <a:srcRect l="62416" t="40352" r="28252" b="43571"/>
          <a:stretch>
            <a:fillRect/>
          </a:stretch>
        </p:blipFill>
        <p:spPr bwMode="auto">
          <a:xfrm>
            <a:off x="6304294" y="8048270"/>
            <a:ext cx="553706" cy="53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8764" y="1702820"/>
            <a:ext cx="5118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1147" y="2624093"/>
          <a:ext cx="6093821" cy="535032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90656"/>
                <a:gridCol w="819094"/>
                <a:gridCol w="2227818"/>
              </a:tblGrid>
              <a:tr h="77973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295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областных государственных</a:t>
                      </a:r>
                      <a:r>
                        <a:rPr lang="ru-RU" sz="8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учреждений и пенсионеры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69597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врачам,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прибывшим (переехавшим) на работу в сельские населенные пункты, либо рабочие поселки, либо поселки городского типа, либо города с населением до 50 тыс. человек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7 000,00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1 000 000,0 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336">
                <a:tc v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25 500,00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1 500 000,0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4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фельдшерам,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прибывшим (переехавшим) на работу в сельские населенные пункты, либо рабочие поселки, либо поселки городского типа, либо города с населением до 50 тыс. человек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2 500,00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500 000,0 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873">
                <a:tc v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14 250,00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750 000,0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29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льготного зубопротезирования пожилым людям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3 950,00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индивидуально 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виде возмещения затрат </a:t>
                      </a: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изготовлению и ремонту зубных протезов (за исключением изготовления и ремонта зубных протезов из драгоценных металлов, металлокерамических и других дорогостоящих материалов, приравненных по стоимости к драгоценным металлам)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размере 50 %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71748_x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2668" y="1661077"/>
            <a:ext cx="878205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94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8107" y="1979226"/>
            <a:ext cx="3742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14671" y="2977115"/>
          <a:ext cx="6093821" cy="54757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77236"/>
                <a:gridCol w="809625"/>
                <a:gridCol w="704850"/>
                <a:gridCol w="2502110"/>
              </a:tblGrid>
              <a:tr h="570629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091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 граждан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3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 на уплату процентов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кредитам и займам, полученным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российских кредитных организациях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ипотечных агентствах на приобретение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жилья (работники здравоохранения)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 </a:t>
                      </a: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305,737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 (займа), увеличенной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3 пункта, ежемесячно при условии своевременной уплаты заемщиком процентов, начисленных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кредитным договором (договором займа), заключенным с кредитной организацией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материальное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лиц из числа детей-сирот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обучающихся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воспитывающихся в областных государственных образовательных учреждениях всех типов и видов, лечебно-профилактических учреждениях, учреждениях социального обслуживания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57,600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48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исходя из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 сирот и детей, оставшихся без попечения родителей, лиц из числа детей сирот и детей, оставшихся без попечения родителей, обучающихся и воспитывающихся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областных государственных образовательных организациях,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деятельность»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 в зависимости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возраста и пола детей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71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выплаты </a:t>
                      </a:r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социального пособия </a:t>
                      </a:r>
                      <a:endParaRPr lang="ru-RU" sz="750" b="0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</a:t>
                      </a:r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погребение и оказание услуг </a:t>
                      </a:r>
                      <a:endParaRPr lang="ru-RU" sz="750" b="0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</a:t>
                      </a:r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погребению согласно гарантированному перечню этих услуг в рамках полномочий Курской области </a:t>
                      </a: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(Министерство </a:t>
                      </a:r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здравоохранения Курской области)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494,723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71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установлен Постановлением Администрации г. Курска от 4 февраля 2022 года</a:t>
                      </a:r>
                      <a:b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№ 65 «Об утверждении размера стоимости услуг, предоставляемых согласно гарантированному перечню услуг по погребению МУП «Спецтрест города Курска» – 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6 964,68 рублей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поддержки в период обучения граждан, заключивших договор </a:t>
                      </a: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 целевом обучении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3 995,000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799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Ежегодные денежные выплаты в период обучения граждан, заключивших договор о целевом обучении: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5000,00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ординаторам, обучающимся по очной форме обучения;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2000,00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обучающимся по очно-заочной и заочной формам обучения</a:t>
                      </a:r>
                      <a:endParaRPr lang="ru-RU" sz="7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Рисунок 16" descr="4-44613_medicare-advantage-insurance-clip-art-medicare-advantage-insurance-clip-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6116" y="1997720"/>
            <a:ext cx="831646" cy="852096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9975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5013" y="1736512"/>
            <a:ext cx="610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[3]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7397" y="2683471"/>
          <a:ext cx="6093821" cy="3579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1465144"/>
                <a:gridCol w="1351128"/>
                <a:gridCol w="122129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получателей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бесплатными лекарственными средствами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изделиями медицинского назначения отдельных групп населения, предусмотренных действующим законодательством при амбулаторном лечении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1 392 629,181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91 067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реализация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отдельных полномочий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области  лекарственного обеспечения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99 102,300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25 558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отдельным категориям граждан социальной услуги по обеспечению лекарственными препаратами для медицинского применения по рецептам </a:t>
                      </a: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лекарственные препараты, медицинскими изделиями по рецептам на медицинские изделия, а также специализированными продуктами лечебного питания для детей-инвалидов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333 167,900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25 558</a:t>
                      </a:r>
                      <a:endParaRPr lang="ru-RU" sz="9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1619800359_10-phonoteka_org-p-aptechka-fon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2206" y="6599297"/>
            <a:ext cx="2687003" cy="1994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646823" y="7668632"/>
          <a:ext cx="3328060" cy="839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267805"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7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600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5824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20 724,1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23 660,5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24 353,3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22 789,0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22 891,6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42102" y="2332394"/>
          <a:ext cx="6056409" cy="35699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540085"/>
                <a:gridCol w="634621"/>
                <a:gridCol w="582410"/>
                <a:gridCol w="478465"/>
                <a:gridCol w="478466"/>
                <a:gridCol w="489097"/>
                <a:gridCol w="473356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населения в возрасте 5 - 18 лет, охваченного общим и профессиональным образованием,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населения в возрасте 5 - 18 лет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доступность дошкольного образования (отношение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получение в текущем году дошкольного образования)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обучающихся в государственных и муниципальных общеобразовательных организациях, которым предоставлена возможность обучаться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соответствии с основными современными требованиями (с учетом федеральных государственных образовательных стандартов), в общей численности обучающихся государственных и муниципальных общеобразовательных организаций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после окончания обучения по полученной специальности (профессии),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их численности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72,92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обучающихся, занимающихся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одну смену, в общей численности обучающихся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общеобразовательных организациях, в том числе обучающихся по программам начального общего, основного общего, среднего общего образования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438150" y="1446183"/>
            <a:ext cx="6218939" cy="82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36000" bIns="36000">
            <a:spAutoFit/>
          </a:bodyPr>
          <a:lstStyle/>
          <a:p>
            <a:pPr algn="l"/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высокого качества российского образования в соответствии с меняющимися запросами населения и перспективными задачами развития российского общества и экономики;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в Курской области новых мест в общеобразовательных организациях в соответствии с прогнозируемой потребностью                        и современными требованиями к условиям обучения (с 01.01.2018 – в рамках государственной программы Курской  области 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обучения») 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785" y="5909483"/>
            <a:ext cx="6462215" cy="171406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инфраструктуры и организационно-экономических механизмов, обеспечивающих максимально равную доступность услуг дошкольного, общего, дополнительного образования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модернизация образовательных программ в системах дошкольного, общего и дополнительного образования детей, направленная на достижение современного качества учебных результатов и результатов социализации;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существенное увеличение вклада профессионального образования в социально-экономическую модернизацию Курской области, ориентация на востребованность экономикой и обществом каждого обучающегося;</a:t>
            </a:r>
          </a:p>
          <a:p>
            <a:pPr marL="1971675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современной системы оценки качества образования на основе принципов открытости, объективности, прозрачности, общественно-профессионального участия;</a:t>
            </a:r>
          </a:p>
          <a:p>
            <a:pPr marL="1971675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односменного режима обучения в 1 – 11-х (12-х) классах общеобразовательных организаций (с 01.01.2018 – в рамках государственной программы Курской области «Создание новых мест в общеобразовательных организациях Курской области в соответствии                           с прогнозируемой потребностью и современными условиями обучения»)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1433861_1519810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68" y="7033001"/>
            <a:ext cx="1954339" cy="130320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/>
          <a:srcRect l="62989" t="40301" r="28857" b="45263"/>
          <a:stretch>
            <a:fillRect/>
          </a:stretch>
        </p:blipFill>
        <p:spPr bwMode="auto">
          <a:xfrm>
            <a:off x="6372952" y="8115660"/>
            <a:ext cx="485048" cy="48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03315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57663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7646" y="2594069"/>
          <a:ext cx="6093821" cy="591197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12948"/>
                <a:gridCol w="637953"/>
                <a:gridCol w="2486667"/>
              </a:tblGrid>
              <a:tr h="35499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56986">
                <a:tc>
                  <a:txBody>
                    <a:bodyPr/>
                    <a:lstStyle/>
                    <a:p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академическая стипендия  и (или) государственная социальная стипендия студентам, государственная стипендия аспирантам, обучающимся по очной форме обучения за счет средств областного бюджета; </a:t>
                      </a:r>
                    </a:p>
                    <a:p>
                      <a:endParaRPr lang="ru-RU" sz="65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стипендия обучающимся по программам профессиональной подготовки по профессиям рабочих, должностям служащих в профессиональных образовательных организациях Курской области          за счет средств областного бюджета; </a:t>
                      </a:r>
                    </a:p>
                    <a:p>
                      <a:endParaRPr lang="ru-RU" sz="65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материальная поддержка  нуждающимся студентам, обучающимся по программам среднего профессионального образования;</a:t>
                      </a:r>
                    </a:p>
                    <a:p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единовременная  материальная помощь и ежегодное пособие студентам и аспирантам, обучающимся по образовательным программам высшего образования в соответствии с законодательством Курской области</a:t>
                      </a:r>
                      <a:endParaRPr lang="ru-RU" sz="6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106 711,0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r>
                        <a:rPr lang="ru-RU" sz="65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241</a:t>
                      </a:r>
                      <a:endParaRPr lang="ru-RU" sz="65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академическая стипендия обучающимся      по очной форме обучения по программам профессиональной подготовки по профессиям рабочих, должностям служащих; студентам, обучающимся по очной форме обучения                по образовательным программам среднего профессионального образования (программы подготовки квалифицированных рабочих, служащих, программы подготовки специалистов среднего звена)  -  </a:t>
                      </a: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396 рублей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при отсутствии по итогам промежуточной аттестации оценки «удовлетворительно» и отсутствии академической задолженности;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академическая стипендия студентам, обучающимся по очной форме обучения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образовательным программам высшего образования (программы бакалавриата, программы специалитета, программы магистратуры)  -  </a:t>
                      </a: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1 127 рублей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отсутствии по итогам промежуточной аттестации оценки «удовлетворительно» и отсутствии академической задолженности;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академическая стипендия аспирантам, обучающимся по очной форме обучения по образовательным программам высшего образования (программы подготовки научно-педагогических кадров)  -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1 877 рублей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 при отсутствии по итогам промежуточной аттестации оценки «удовлетворительно»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отсутствии академической задолженности;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государственной социальной стипендии категориям обучающихся, установленных Федеральным законом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29.12.2013 № 273-ФЗ «Об образовании в Российской Федерации» (с изменениями и дополнениями),  - не менее полуторакратного размера государственной академической стипендии, установленного  по каждому уровню профессионального образования и категориям обучающихся;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и порядок оказания материальной поддержки  студентам, обучающимся по программам подготовки  специалистов среднего звена, определяется в соответствии    с федеральным законодательством локальными нормативными актами  профессиональных образовательных организаций, принимаемыми с учетом мнения советов обучающихся и представительных органов обучающихся;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размеры и порядок оказания единовременной материальной помощи и выплаты ежегодного пособия студентам                     и аспирантам государственной образовательной организации высшего образования Курской области определяется               в соответствии с федеральным законодательством локальными нормативными актами образовательной организации высшего образования, принимаемыми с учетом мнения совета обучающихся и представительного органа обучающихся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828" y="1651704"/>
            <a:ext cx="813151" cy="81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778652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6380" y="2923127"/>
          <a:ext cx="6093821" cy="5408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92780"/>
                <a:gridCol w="666750"/>
                <a:gridCol w="714375"/>
                <a:gridCol w="1819916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именные стипендии Губернатора Курской области для обучающихся общеобразовательных организаций области, добившихся успехов в учебной деятельности, научной (научно-исследовательской) деятельности и ставших победителями и призерами международных олимпиад школьников, победителями и призерами заключительного этапа всероссийской олимпиады школьников, победителями регионального этапа всероссийской олимпиады школьников, победителями областной олимпиады школьников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561,6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именной стипендии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специальные стипендии Губернатора Курской области для обучающихся организаций дополнительного образования, добившихся успехов в творческой деятельности, физкультурно-спортивной деятельности и ставших победителями или лауреатами международных и всероссийских соревнований, смотров, конкурсов по видам деятельности в соответствии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 также на пропаганду научных знаний, творческих и спортивных достижений, утверждаемым ежегодно Минпросвещения Российской Федерации 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64,8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специальной стипендии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премии обучающимся 11-х классов общеобразовательных организаций, ставшим победителями и призерами международных олимпиад школьников, победителями и призерами заключительного этапа всероссийской олимпиады школьников, победителями и призерами регионального этапа всероссийской олимпиады школьников и областной олимпиады школьников, обучающимся общеобразовательных организаций, ставшим призерами регионального этапа всероссийской олимпиады школьников и областной олимпиады школьников, обучающимся организаций дополнительного образования и общеобразовательных организаций, являющимся обучающимися 11-х классов общеобразовательных организаций, ставшим победителями или лауреатами и призерами международных и всероссийских соревнований, смотров, конкурсов по видам деятельности в соответствии 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 также на пропаганду научных знаний, творческих и спортивных достижений, утверждаемым ежегодно </a:t>
                      </a:r>
                      <a:r>
                        <a:rPr lang="ru-RU" sz="6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Минпросвещения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Российской Федерации, иных социально значимых всероссийских и международных мероприятий, проводимых в сфере дополнительного образования детей, обучающимся организаций дополнительного образования, ставшим призерами международных и всероссийских соревнований, смотров, конкурсов по видам деятельности в соответствии 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 также на пропаганду научных знаний, творческих и спортивных достижений, утверждаемым ежегодно </a:t>
                      </a:r>
                      <a:r>
                        <a:rPr lang="ru-RU" sz="6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Минпросвещения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Российской Федерации,  иных социально значимых всероссийских и международных мероприятий, проводимых в сфере дополнительного образования детей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1 092,0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397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77e51c74c3d32035c201694f8836a3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6939" y="1638742"/>
            <a:ext cx="1645920" cy="123444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03315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8858" y="2033833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[3]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65114" y="3093248"/>
          <a:ext cx="6245788" cy="52749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98812"/>
                <a:gridCol w="649048"/>
                <a:gridCol w="701286"/>
                <a:gridCol w="1596642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0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для студентов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аспирантов очной формы обучения, обучающихся в образовательных организациях высшего образования, расположенных на территории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330,0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аспирантов - 4  именные стипендии в размере </a:t>
                      </a:r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4 500 рублей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каждая;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студентов – 6 именных стипендий в размере </a:t>
                      </a:r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2 500 рублей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каждая             (на один учебный год –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1 сентября по 30 июня)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для студентов, слушателей, курсантов, аспирантов и адъюнктов – жителей Курской области, обучающихся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образовательных организациях высшего образования МЧС России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50,0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именные стипендии в размере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1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2 500 рублей </a:t>
                      </a: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месяц каждая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(на один учебный год –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 1 сентября по 30 июня)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специальные стипендии Губернатора Курской области для обучающихся отделений дополнительного образования профессиональных образовательных организаций сферы культуры и искусства Курской области, организаций дополнительного образования сферы культуры и искусства Курской области, которым до 31 мая (включительно) предыдущего года исполнилось 12 лет и которые добились успехов в творческой деятельности и стали победителями (обладателями Гран-при и лауреатами I степени) не менее трех международных (межнациональных), всероссийских (российских), межрегиональных (областных, зональных) конкурсов, олимпиад, конкурсов-фестивалей молодых исполнителей по видам искусства классического и народного направлений, организованных органами исполнительной власти в области культуры, образовательными организациями высшего образования сферы культуры и искусства (консерватория, академия, институт), профессиональными образовательными организациями сферы культуры и искусства (колледж, техникум)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2 160,0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111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специальной  стипендии определяется   в соответствии с постановлением Губернатора Курской области от 10.10.1997   № 1011      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одаренными детьми»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обучающимся отделений дополнительного образования профессиональных образовательных организаций сферы культуры и искусства Курской области, организаций дополнительного образования сферы культуры и искусства Курской области, добившимся успехов в творческой деятельности, ставшим победителями (обладателями Гран-при и лауреатами I степени) не менее трех международных (межнациональных), всероссийских (российских), межрегиональных (областных, зональных) конкурсов, конкурсов-фестивалей молодых исполнителей по видам искусства эстрадного направления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150,0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 в соответствии       с постановлением Губернатора Курской области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10.10.1997 № 1011                 «О развитии системы работы       с одаренными детьми»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5d93381f67282784672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184" y="1701941"/>
            <a:ext cx="1510665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734" y="2295781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[4]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24491" y="3940262"/>
          <a:ext cx="6093821" cy="28483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65165"/>
                <a:gridCol w="733647"/>
                <a:gridCol w="776176"/>
                <a:gridCol w="2018833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стипендия Губернатора Курской области «Надежда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Курского края» для студентов профессиональных образовательных организаций культуры и искусства Курской области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120,0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каждая (на один учебный год - с 1 сентября по 30 июня)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имени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Г.В. Свиридова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обучающихся профессиональных образовательных организаций сферы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культуры 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искусства Курской области  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каждая (на один учебный год - с 1 сентября по 30 июня)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в период обучения граждан, заключивших договор о целевом обучении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40,0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endParaRPr lang="ru-RU" sz="8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ежегодные денежные выплаты в период обучения граждан, заключивших договор о целевом обучении: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студентам, ординаторам, обучающимся по очной форме обучения;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студентам, обучающимся по очно-заочной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заочной формам обучения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456713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764" y="1702413"/>
            <a:ext cx="1836512" cy="201151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10639"/>
            <a:ext cx="6858000" cy="8930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вопросы о бюджете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0" name="Овал 9"/>
            <p:cNvSpPr>
              <a:spLocks/>
            </p:cNvSpPr>
            <p:nvPr/>
          </p:nvSpPr>
          <p:spPr>
            <a:xfrm>
              <a:off x="8640000" y="6467622"/>
              <a:ext cx="504000" cy="3903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ru-RU" sz="1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42900" y="1403649"/>
            <a:ext cx="6172200" cy="6764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 такое бюджет?</a:t>
            </a:r>
          </a:p>
          <a:p>
            <a:pPr marL="0" indent="0" algn="just">
              <a:buNone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БЮДЖЕТ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форма образования и расходования денежных средств, предназначенных для финансового обеспечения задач и функций государства          и местного самоуправления, или проще говоря – это план доходов и расходов        на определенный период.</a:t>
            </a:r>
          </a:p>
          <a:p>
            <a:pPr>
              <a:buNone/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9080" y="5550394"/>
            <a:ext cx="2708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82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РАСХОДЫ БЮДЖЕТА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</a:p>
          <a:p>
            <a:pPr defTabSz="936382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выплачиваемые из бюджета денежные средства. </a:t>
            </a:r>
          </a:p>
          <a:p>
            <a:pPr defTabSz="936382">
              <a:defRPr/>
            </a:pP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936382">
              <a:buFont typeface="Wingdings" pitchFamily="2" charset="2"/>
              <a:buChar char="ü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Расходная часть бюджета формируется исходя из принципа обеспечения всех социальных обязательств и поддержки муниципальных образований области.</a:t>
            </a:r>
          </a:p>
          <a:p>
            <a:pPr defTabSz="936382">
              <a:defRPr/>
            </a:pPr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936382">
              <a:buFont typeface="Wingdings" pitchFamily="2" charset="2"/>
              <a:buChar char="ü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Расходы областного бюджета планируются по ведомственной структуре, т.е. по органам власти,    а также в разрезе государственных программ Курской области.</a:t>
            </a:r>
            <a:endParaRPr lang="ru-RU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531" y="2891531"/>
            <a:ext cx="3816424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Какой бывает бюджет?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Дефицитный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превышают доходы.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Профицитный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доходы превышают расходы.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Сбалансированный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расходы равны доходам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 такое «доходы»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«расходы»?</a:t>
            </a:r>
          </a:p>
          <a:p>
            <a:endParaRPr lang="ru-RU" sz="7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ДОХОДЫ БЮДЖЕТА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поступающие в бюджет денежные средства.</a:t>
            </a:r>
          </a:p>
          <a:p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НАЛОГОВЫЕ ДОХОДЫ – поступления от уплаты налогов, предусмотренных Налоговым кодексом РФ (налоги на прибыль, налоги на имущество         и др.).</a:t>
            </a:r>
          </a:p>
          <a:p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НЕНАЛОГОВЫЕ ДОХОДЫ – платежи в виде штрафов, санкций за нарушение законодательства, платежи за пользование имуществом государства, средства самообложения граждан.</a:t>
            </a:r>
          </a:p>
          <a:p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БЕЗВОЗМЕЗДНЫЕ ПОСТУПЛЕНИЯ – средства,  поступающие из других бюджетов бюджетной системы РФ, а также безвозмездные перечисления от физических и юридических лиц, от государственных организаций.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бюджет_весы.png"/>
          <p:cNvPicPr>
            <a:picLocks noChangeAspect="1"/>
          </p:cNvPicPr>
          <p:nvPr/>
        </p:nvPicPr>
        <p:blipFill>
          <a:blip r:embed="rId3" cstate="print"/>
          <a:srcRect l="9854" t="20077" r="8571" b="3732"/>
          <a:stretch>
            <a:fillRect/>
          </a:stretch>
        </p:blipFill>
        <p:spPr>
          <a:xfrm>
            <a:off x="4073236" y="3087591"/>
            <a:ext cx="2784764" cy="1625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7409" y="1992089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педагогических работников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5916" y="3077474"/>
          <a:ext cx="6093821" cy="5258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14034"/>
                <a:gridCol w="619125"/>
                <a:gridCol w="781050"/>
                <a:gridCol w="1779612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денежное поощрение лучшим учителям образовательных организаций, реализующих образовательные программы начального общего, основного общего и среднего общего образования, расположенных на территории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25 000,0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единовременно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компенсационные выплаты учителям, прибывшим (переехавшим) на работу  в сельские населенные пункты, либо рабочие поселки, либо поселки городского</a:t>
                      </a:r>
                      <a:r>
                        <a:rPr lang="ru-RU" sz="6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типа, либо города с населением до 50 тысяч человек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3 000,0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1 000 000,0 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единовременно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стоимости проезда  к месту работы 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обратно педагогическим работникам, осуществляющим педагогическую деятельность в образовательных организациях, расположенных в сельских населенных пунктах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3 615,2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2 264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ежемесячно в размере стоимости проезда к месту работы и обратно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единовременное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в размере 6 должностных окладов (ставок) выпускникам  профессиональных  образовательных организаций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(или) образовательных организаций высшего образования, прибывшим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работу в образовательные организации, расположенные в сельских населенных пунктах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628,9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выплачивается единовременно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размере 6 должностных окладов (ставок)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учителям общеобразовательных организаций, педагогам и тренерам-преподавателям организаций дополнительного образования, подготовившим победителей и призеров международных олимпиад школьников, победителей и призеров заключительного этапа всероссийской олимпиады школьников, победителей и призеров регионального этапа всероссийской олимпиады школьников, победителей и призеров  областной олимпиады школьников, победителей или лауреатов, призеров  международных и всероссийских соревнований, смотров, конкурсов по видам деятельности в соответствии 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 также на пропаганду научных знаний, творческих и спортивных достижений, утверждаемым ежегодно </a:t>
                      </a:r>
                      <a:r>
                        <a:rPr lang="ru-RU" sz="6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Минпросвещения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Российской Федерации, победителей  и призеров иных социально значимых всероссийских и международных мероприятий, проводимых в сфере дополнительного образования детей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1 504,2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298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преподавателям организаций дополнительного образования сферы культуры и искусства Курской области, отделений дополнительного образования профессиональных образовательных организаций сферы культуры и искусства Курской области, подготовившим победителей (обладателей Гран-при и лауреатов I степени) не менее трех международных (межнациональных), всероссийских (российских), межрегиональных (областных, зональных) конкурсов, конкурсов-фестивалей молодых исполнителей по видам искусства классического и народного направлений, организованных органами исполнительной власти в области культуры, образовательными организациями высшего образования сферы культуры и искусства (консерватория, академия, институт), профессиональными образовательными организациями сферы культуры и искусства (колледж, техникум), эстрадного направления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Рисунок 16" descr="depositphotos_82646812-stock-illustration-female-tea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97" y="1636083"/>
            <a:ext cx="1356429" cy="135642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33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4929" y="151479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8663" y="2359477"/>
          <a:ext cx="6241114" cy="6086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98453"/>
                <a:gridCol w="733647"/>
                <a:gridCol w="669851"/>
                <a:gridCol w="2339163"/>
              </a:tblGrid>
              <a:tr h="39768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47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</a:t>
                      </a:r>
                      <a:r>
                        <a:rPr lang="ru-RU" sz="7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граждан</a:t>
                      </a:r>
                      <a:endParaRPr lang="ru-RU" sz="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7132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материальное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и детей, оставшихся без попечения родителей, лиц из числа  детей-сирот и детей, оставшихся без попечения родителей, обучающихся и воспитывающихся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областных государственных организациях, осуществляющих образовательную 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148 566,8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916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 определяется исходя из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детей-сирот и детей, оставшихся  без попечения родителей, лиц из числа детей-сирот  и детей, оставшихся без попечения родителей, обучающихся и воспитывающихся            в областных государственных  организациях, осуществляющих образовательную 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деятельность»  (с изменениями      и дополнениями) в зависимости от возраста и пола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06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работникам  образовательных организаций, признанным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установленном порядке нуждающимися 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получении жилья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или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улучшении жилищных условий, затрат  на уплату процентов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кредитам и займам, полученным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российских кредитных организациях  или иных организациях, имеющих право выдавать  гражданам кредиты (займы) на приобретение или строительство жилья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(субсидия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муниципальным образованиям)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1 298,9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137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кредита, увеличенной на 3 пункта,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не более  процентной ставки по кредиту, ежемесячно  при условии своевременной уплаты заемщиком процентов, начисленных в соответствии   с кредитным договором, заключенным с кредитной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069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 на уплату процентов по кредитам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займам, полученным в российских кредитных организациях и ипотечных агентствах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и строительство жилья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образования)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3 900,0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кредита, увеличенной на 3 пункта,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не более  процентной ставки по кредиту, ежемесячно при условии своевременной уплаты заемщиком процентов, начисленных в соответствии  с кредитным договором, заключенным с кредитной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18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компенсации части родительской платы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присмотр и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уход за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281 640,8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36 958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компенсация одному  из родителей (законных представителей), внесших родительскую плату  за присмотр и уход за детьми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соответствующей образовательной организации,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размере </a:t>
                      </a:r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20 процентов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среднего размера родительской платы  за присмотр и уход за детьми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государственных  и муниципальных образовательных организациях, реализующих образовательную программу дошкольного образования, находящихся на территории Курской области,  на первого ребенка; </a:t>
                      </a:r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50 процентов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размера такой платы на второго ребенка; </a:t>
                      </a:r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70 процентов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размера такой платы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третьего ребенка  и последующих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photo.jpg"/>
          <p:cNvPicPr>
            <a:picLocks noChangeAspect="1"/>
          </p:cNvPicPr>
          <p:nvPr/>
        </p:nvPicPr>
        <p:blipFill>
          <a:blip r:embed="rId3" cstate="print"/>
          <a:srcRect t="3529" b="12779"/>
          <a:stretch>
            <a:fillRect/>
          </a:stretch>
        </p:blipFill>
        <p:spPr>
          <a:xfrm>
            <a:off x="4690886" y="1310629"/>
            <a:ext cx="1644423" cy="917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94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935264" y="1830511"/>
            <a:ext cx="463137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2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рост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благосостояния граждан - получателей мер социальной поддержки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доступности социального обслуживания населения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улучшение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демографической ситуации</a:t>
            </a:r>
          </a:p>
        </p:txBody>
      </p:sp>
      <p:pic>
        <p:nvPicPr>
          <p:cNvPr id="20" name="Рисунок 19" descr="160120172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2301" y="1529706"/>
            <a:ext cx="1085778" cy="1085778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528214" y="7359455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13 058,6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13 240,6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12 199,3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10 644,9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10 401,1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01733" y="2660372"/>
          <a:ext cx="6056409" cy="22174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72109"/>
                <a:gridCol w="688909"/>
                <a:gridCol w="658545"/>
                <a:gridCol w="548640"/>
                <a:gridCol w="534009"/>
                <a:gridCol w="541325"/>
                <a:gridCol w="532963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 получением социальных услуг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учреждения социального обслуживания населения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получивших социальную поддержку и государственные социальные гарантии, в общей численности граждан, имеющих право на их получение и обратившихся за их получением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44385" y="4999511"/>
            <a:ext cx="3087584" cy="233943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выполнение обязательств государства по социальной поддержке граждан;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потребностей граждан пожилого возраста, инвалидов, семей и детей в социальном обслуживании;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и укрепление института семьи;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благоприятных условий для жизнедеятельности семьи, рождения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профилактика семейного и детского неблагополучия;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роли сектора негосударственных некоммерческих организаций в предоставлении социальных услуг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socialnaya-rabota-tehnologii-organizacii-i-realizacii-socialnogo-obsluzhivaniya-naseleni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0133" y="5422497"/>
            <a:ext cx="3507867" cy="14710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62566" t="40150" r="28451" b="43760"/>
          <a:stretch>
            <a:fillRect/>
          </a:stretch>
        </p:blipFill>
        <p:spPr bwMode="auto">
          <a:xfrm>
            <a:off x="6379170" y="8109662"/>
            <a:ext cx="478830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775" y="1720067"/>
            <a:ext cx="39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9747" y="2700897"/>
          <a:ext cx="6093821" cy="565252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779566"/>
                <a:gridCol w="760021"/>
                <a:gridCol w="2497981"/>
              </a:tblGrid>
              <a:tr h="44110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484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областных государственных</a:t>
                      </a:r>
                      <a:r>
                        <a:rPr lang="ru-RU" sz="7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учреждений и пенсионеры</a:t>
                      </a:r>
                      <a:endParaRPr lang="ru-RU" sz="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7254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пенсий за выслугу лет и доплат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пенсиям государственных гражданских служащих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141 957,36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893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доплаты за выслугу лет определяется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01.02.2017 № 1-ЗКО «О пенсионном обеспечении лиц, замещавших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должности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государственной гражданской службы Курской области» (с изменениями 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32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работникам областных учреждений мер социальной поддержки</a:t>
                      </a: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оплате жилого помещения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коммунальных услуг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26 716,40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1 363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размер ежемесячной компенсации расходов на оплату жилых помещений и коммунальных услуг определяется </a:t>
                      </a:r>
                    </a:p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соответствии с Законом Курской области от 14.12.2021</a:t>
                      </a:r>
                    </a:p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№ 125-ЗКО «О мерах социальной поддержки </a:t>
                      </a:r>
                    </a:p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установлении ежемесячной денежной выплаты, связанной с компенсацией расходов на оплату жилых помещений и коммунальных услуг работникам областных государственных организаций социального обслуживания, внесении изменений в отдельные законодательные акты Курской области по вопросам установления ежемесячной денежной выплаты, связанной с компенсацией расходов на оплату жилых помещений и коммунальных услуг отдельным категориям граждан, и особенностях применения законодательства Курской области о предоставлении социальной поддержки отдельным категориям граждан по оплате жилого помещения и коммунальных услуг» </a:t>
                      </a:r>
                    </a:p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7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84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Учащиеся и студенты</a:t>
                      </a:r>
                      <a:endParaRPr lang="ru-RU" sz="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328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жемесячное </a:t>
                      </a:r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пособие малоимущим семьям, имеющим детей, у которых оба родителя являются студентами (обучающимися), </a:t>
                      </a:r>
                      <a:endParaRPr lang="ru-RU" sz="700" b="0" i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fontAlgn="t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студентам (обучающимся), являющимся одинокими родителями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3 736,80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87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3 375,58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38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атериальное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лиц из числа детей-сирот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обучающихся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воспитывающихся в областных государственных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организациях, осуществляющих образовательную</a:t>
                      </a: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2 576,53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 определяется исходя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детей-сирот и детей, оставшихся без попечения родителей, лиц из числа детей-сирот и детей, оставшихся без попечения родителей, обучающихся и воспитывающихся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областных государственных образовательных организациях, медицинских организациях, организациях, оказывающих социальные услуги» (с изменениями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 в зависимости от возраста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пола детей</a:t>
                      </a:r>
                      <a:endParaRPr lang="ru-RU" sz="7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3718" y="1793805"/>
            <a:ext cx="1039100" cy="831604"/>
          </a:xfrm>
          <a:prstGeom prst="rect">
            <a:avLst/>
          </a:prstGeom>
        </p:spPr>
      </p:pic>
      <p:pic>
        <p:nvPicPr>
          <p:cNvPr id="23" name="Рисунок 22" descr="sample_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443" y="1806895"/>
            <a:ext cx="793750" cy="793750"/>
          </a:xfrm>
          <a:prstGeom prst="rect">
            <a:avLst/>
          </a:prstGeom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569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0098" y="1969435"/>
            <a:ext cx="609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5680" y="3138396"/>
          <a:ext cx="6093821" cy="220945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28822"/>
                <a:gridCol w="765544"/>
                <a:gridCol w="846554"/>
                <a:gridCol w="2352901"/>
              </a:tblGrid>
              <a:tr h="50954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891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Инвалиды</a:t>
                      </a:r>
                      <a:r>
                        <a:rPr lang="ru-RU" sz="9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 семьи с детьми-инвалидами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937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лицам, проходившим службу по призыву, ставшим инвалидами вследствие военной травмы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4 615,77</a:t>
                      </a:r>
                      <a:endParaRPr lang="ru-RU" sz="8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 денежной компенсации лицам, проходившим службу по призыву, ставшим инвалидами вследствие военной травмы определяется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от 29.12.2003 № 64-ЗКО «Об установлении ежемесячной  денежной компенсации лицам, проходившим службу по призыву, ставшим инвалидами вследствие военной травмы»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z3.jpg"/>
          <p:cNvPicPr>
            <a:picLocks noChangeAspect="1"/>
          </p:cNvPicPr>
          <p:nvPr/>
        </p:nvPicPr>
        <p:blipFill>
          <a:blip r:embed="rId3" cstate="print"/>
          <a:srcRect b="3206"/>
          <a:stretch>
            <a:fillRect/>
          </a:stretch>
        </p:blipFill>
        <p:spPr>
          <a:xfrm>
            <a:off x="1274244" y="5929985"/>
            <a:ext cx="4063228" cy="2059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7321" y="1555207"/>
            <a:ext cx="4199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marshsemey.jpg"/>
          <p:cNvPicPr>
            <a:picLocks noChangeAspect="1"/>
          </p:cNvPicPr>
          <p:nvPr/>
        </p:nvPicPr>
        <p:blipFill>
          <a:blip r:embed="rId3" cstate="print"/>
          <a:srcRect l="16623" t="8442" r="16537" b="17778"/>
          <a:stretch>
            <a:fillRect/>
          </a:stretch>
        </p:blipFill>
        <p:spPr>
          <a:xfrm>
            <a:off x="5104819" y="1591312"/>
            <a:ext cx="760925" cy="794117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9272" y="2399567"/>
          <a:ext cx="6093821" cy="61161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88287"/>
                <a:gridCol w="914400"/>
                <a:gridCol w="732791"/>
                <a:gridCol w="275834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50" b="1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Охрана семьи и детства</a:t>
                      </a:r>
                      <a:endParaRPr lang="ru-RU" sz="750" b="1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еры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многодетным семьям (компенсационная выплата)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67 433,94</a:t>
                      </a:r>
                      <a:endParaRPr lang="ru-RU" sz="7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4 394</a:t>
                      </a:r>
                      <a:endParaRPr lang="ru-RU" sz="7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в связи с расходами по оплате жилого помещения и коммунальных услуг устанавливается       в расчете на всех членов многодетных семей в размере:</a:t>
                      </a:r>
                    </a:p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 процентов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от 3 до 5 детей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возрасте до 18 лет;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 процентов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от 6 до 8 детей в возрасте до 18 лет;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процентов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семей, имеющих от 9 до 10 детей в возрасте до 18 лет;</a:t>
                      </a:r>
                    </a:p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процентов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11 и более детей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возрасте до 18 лет.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Многодетным семьям, проживающим в домах, не имеющих центрального отопления, компенсация расходов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приобретение твердого топлива в пределах норм, установленных для продажи населению, и оплату транспортных услуг для доставки этого топлива устанавливается в размере 100 процентов произведенных расходов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на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71 885,13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24 880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ежемесячного пособия на ребенка </a:t>
                      </a:r>
                      <a:r>
                        <a:rPr lang="ru-RU" sz="75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увеличивается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100 процентов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детей одиноких матерей;  </a:t>
                      </a:r>
                    </a:p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50 процентов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детей, родители которых уклоняются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уплаты алиментов, либо в других случаях, предусмотренных законодательством Российской Федерации, когда взыскание алиментов невозможно,  а также на детей военнослужащих, проходящих службу по призыву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семьям при рождении третьего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каждого последующего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5 140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115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750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3 000,0</a:t>
                      </a:r>
                      <a:endParaRPr lang="ru-RU" sz="750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усыновлении (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удочерении) второго, третьего и каждого последующего ребенка до достижения ими возраста трех лет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240,00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усыновлении (удочерении) второго ребенка –  </a:t>
                      </a:r>
                    </a:p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 рублей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третьего и каждого последующего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 рублей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пособие </a:t>
                      </a: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рождении второго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315 747,60</a:t>
                      </a:r>
                      <a:endParaRPr lang="ru-RU" sz="7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13 157</a:t>
                      </a:r>
                      <a:endParaRPr lang="ru-RU" sz="7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многодетным семьям,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воспитывающим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более детей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8 468,62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</a:t>
                      </a:r>
                      <a:endParaRPr lang="ru-RU" sz="75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9 262,29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выплаты  при усыновлении (удочерении)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5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20 000,0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выплаты  семьям при одновременном рождении трех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более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200,00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100 000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0" y="1628392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1234.jpg"/>
          <p:cNvPicPr>
            <a:picLocks noChangeAspect="1"/>
          </p:cNvPicPr>
          <p:nvPr/>
        </p:nvPicPr>
        <p:blipFill>
          <a:blip r:embed="rId2" cstate="print"/>
          <a:srcRect l="19567" t="5209" r="14978" b="24834"/>
          <a:stretch>
            <a:fillRect/>
          </a:stretch>
        </p:blipFill>
        <p:spPr>
          <a:xfrm>
            <a:off x="4631383" y="1591294"/>
            <a:ext cx="1085317" cy="834372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77397" y="2457840"/>
          <a:ext cx="6093821" cy="58267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06777"/>
                <a:gridCol w="667026"/>
                <a:gridCol w="717550"/>
                <a:gridCol w="2602468"/>
              </a:tblGrid>
              <a:tr h="48414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70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материнский капитал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90 437,25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280/ 936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в соответствии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Законом Курской области от 10.12.2008 № 108-ЗКО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государственной поддержке семей,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имеющих детей, в Курской области»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семьям при рождении третьего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каждого последующего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ребенка до достижения ими возраста трех лет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660 590,30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4 292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12 826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выплата на приобретение наборов для новорожденных детей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27 000,00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10 800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2 500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на обеспечение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школьной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формой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либо заменяющего ее комплекта детской одежды для посещения школьных занятий,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также спортивной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формой</a:t>
                      </a:r>
                      <a:r>
                        <a:rPr lang="ru-RU" sz="7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 детей, обучающихся в общеобразовательных организациях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11 595,03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318 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10.12.2008 №108-ЗКО «О государственной поддержке семей, имеющих детей, в Курской области»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содержание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ребенка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семье опекуна и приемной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семье, а также вознаграждение, причитающееся приемному родителю 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479 610,50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2 143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21 июня 2006 года № 30-ЗКО «О размере и порядке выплаты денежных средств на содержание ребенка, находящегося под опекой (попечительством)»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 vMerge="1">
                  <a:txBody>
                    <a:bodyPr/>
                    <a:lstStyle/>
                    <a:p>
                      <a:pPr algn="l" fontAlgn="ctr"/>
                      <a:endParaRPr lang="ru-RU" sz="75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5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3 113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23.04.2013 № 35-ЗКО «О вознаграждении, причитающемся приемному родителю, и мерах социальной поддержки, предоставляемых приемной семье, размере денежных средств на содержание ребенка (детей), переданного на воспитание в приемную семью»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дополнительной меры социальной поддержки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виде единовременной денежной выплаты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ремонта жилых помещений, расположенных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территории Курской области, закрепленных на праве собственности за детьми-сиротами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детьми, оставшимися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попечения родителей, а также лицами из числа детей-сирот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родителей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412,45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24.11.2011 № 92-ЗКО «О предоставлении дополнительной меры социальной поддержки в виде единовременной денежной выплаты на проведение ремонта жилых помещений, расположенных на территории Курской области, закрепленных на праве собственности за детьми-сиротами и детьми, оставшимися без попечения родителей, а также лицами из числа детей-сирот и детей, оставшихся без попечения родителей»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ыплаты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денежных средств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содержание усыновленного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41 512,62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339</a:t>
                      </a:r>
                      <a:endParaRPr lang="ru-RU" sz="7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17 августа 2012 года  № 78-ЗКО «О выплате денежных средств на содержание усыновленного ребенка»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диновременное </a:t>
                      </a:r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денежное поощрение </a:t>
                      </a: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 </a:t>
                      </a:r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счет средств областного бюджета </a:t>
                      </a: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 </a:t>
                      </a:r>
                      <a:r>
                        <a:rPr lang="ru-RU" sz="7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награждении орденом </a:t>
                      </a: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«Родительская слава»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220,0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4/2</a:t>
                      </a:r>
                      <a:endParaRPr lang="ru-RU" sz="7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30 000/ 50 000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выплата</a:t>
                      </a:r>
                      <a:r>
                        <a:rPr lang="ru-RU" sz="7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детей в возрасте от 3 до 7 лет включительно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1 165 267,70</a:t>
                      </a:r>
                      <a:endParaRPr lang="ru-RU" sz="700" b="0" i="0" u="none" strike="noStrike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19 113</a:t>
                      </a:r>
                      <a:endParaRPr lang="ru-RU" sz="700" b="0" i="0" u="none" strike="noStrike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12 826/6 413/ 9 619,5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0" y="1628392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91d556ab-d9c1-4333-a845-00b4b93d35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883" y="1695450"/>
            <a:ext cx="1003463" cy="755904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51997" y="2673740"/>
          <a:ext cx="6209153" cy="415512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46649"/>
                <a:gridCol w="836704"/>
                <a:gridCol w="825500"/>
                <a:gridCol w="2400300"/>
              </a:tblGrid>
              <a:tr h="67906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778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ежемесячная денежная выплата на приобретение продуктов питания беременным женщинам, кормящим матерям, а также детям в возрасте до трех лет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348,04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340,98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604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предоставление многодетным семьям единовременной компенсационной выплаты взамен предоставления им земельного участка в собственность бесплатно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50 000,00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604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ежемесячное пособие в связи с рождением и воспитанием ребенка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456 794,20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47 082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12 826 /6 413 /9 619,5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618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ежемесячная денежная выплата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ребенка в возрасте от восьми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 семнадцати лет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362 270,60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39 525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12 826 /6 413 /9 619,5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4503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3943" y="1922927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DMT_7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428" y="1658679"/>
            <a:ext cx="1954800" cy="1303200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511780" y="3074391"/>
          <a:ext cx="6093821" cy="52911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65302"/>
                <a:gridCol w="832513"/>
                <a:gridCol w="791570"/>
                <a:gridCol w="2804436"/>
              </a:tblGrid>
              <a:tr h="52273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327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 граждан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ополнительное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материальное обеспечение участникам разминирования территории Курской области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1943-1948 гг.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201,84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2 372,98</a:t>
                      </a:r>
                      <a:endParaRPr lang="ru-RU" sz="8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1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оплата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трудовой пенсии лицам, удостоенным звания «Почётный гражданин 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области»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246,60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и льготы лицам, удостоенным почетных званий Курской области, определяется в соответствии с Законом Курской области от 17.12.2020 № 114-ЗКО «О наградах Курской области»(с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гражданам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удостоенным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почетных званий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31 343,24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513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и льготы лицам, удостоенным почетных званий Курской области, определяется в соответствии с Законом Курской области от 30.04.1998г. №11-ЗКО "О почетных званиях Курской области"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ополнительная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компенсация Героям Советского Союза, Героям Российской Федерации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полным кавалерам ордена Славы, Героям Социалистического Труда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379,13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7 510,53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особие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погребение лиц,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работавших 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являющихся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пенсионерами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10 590,84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1 519/10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7 389,53</a:t>
                      </a:r>
                      <a:r>
                        <a:rPr lang="ru-RU" sz="850" b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5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/ 7</a:t>
                      </a:r>
                      <a:r>
                        <a:rPr lang="ru-RU" sz="850" b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5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389,53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еры </a:t>
                      </a:r>
                      <a:r>
                        <a:rPr lang="ru-RU" sz="8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гражданам, имеющим звание </a:t>
                      </a:r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«Ветеран </a:t>
                      </a:r>
                      <a:r>
                        <a:rPr lang="ru-RU" sz="85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труда Курской </a:t>
                      </a:r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области»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576 675,08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35 994</a:t>
                      </a:r>
                      <a:endParaRPr lang="ru-RU" sz="85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ветеранам труда Курской области определяется в соответствии с Законом Курской области от 09.06.2007 № 42-ЗКО «О звании ветеран труда Курской области»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пенсионеры1.png"/>
          <p:cNvPicPr>
            <a:picLocks noChangeAspect="1"/>
          </p:cNvPicPr>
          <p:nvPr/>
        </p:nvPicPr>
        <p:blipFill>
          <a:blip r:embed="rId2" cstate="print"/>
          <a:srcRect l="69839" t="42408" r="3434" b="20184"/>
          <a:stretch>
            <a:fillRect/>
          </a:stretch>
        </p:blipFill>
        <p:spPr>
          <a:xfrm>
            <a:off x="1043158" y="1564523"/>
            <a:ext cx="1062396" cy="1049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22225" y="1684520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9273" y="2612219"/>
          <a:ext cx="6093821" cy="5746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828675"/>
                <a:gridCol w="781050"/>
                <a:gridCol w="2427843"/>
              </a:tblGrid>
              <a:tr h="19343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беспечение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реабилитированных лиц и лиц, признанных пострадавшими от политических репрессий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17 814,13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663/22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реабилитированных лиц и лиц, признанных пострадавшими от политических репрессий, определяется  в соответствии с Законом Курской области от 01.12.2004 № 59-ЗКО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социальной поддержке реабилитированных лиц и лиц, пострадавших от политических репрессий» (с изменениями и дополнениями)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казание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адресной социальной помощи на проведение работ по газификации жилья отдельным категориям граждан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3 711,80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размеры утверждены постановлением Администрации Курской области от 29.03.2013 №172-па «Об утверждении Правил предоставления адресной социальной помощи отдельным категориям граждан на проведение работ по газификации домовладений (квартир)»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гражданам субсидий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оплату жилого помещения и коммунальных услуг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172 644,92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13 029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субсидии определяется в соответствии со статьей 159 Жилищного кодекса РФ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беспечение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ветеранов труда и тружеников тыла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1 173 197,95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82 762/ 3 383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ветеранам труда и труженикам тыла, определяется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01.12.2004 №  58-ЗКО «О социальной поддержке лиц, проработавших в тылу в период с 22 июня 1941 года по 9 мая 1945 года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шести месяцев, исключая период работы на временно оккупированных территориях СССР, либо награжденных орденами или медалями СССР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самоотверженный труд в период Великой Отечественной войны, и ветеранов труда»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отдельным категориям граждан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обеспечению продовольственными товарами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52 073,62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3 352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1 271,70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расходов на бензин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или другие виды топлива, ремонт транспортных средств и на запчасти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ним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1,67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835,00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9025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Административно-территориальное устройство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1430424"/>
            <a:ext cx="6326460" cy="1336527"/>
          </a:xfrm>
        </p:spPr>
        <p:txBody>
          <a:bodyPr>
            <a:normAutofit/>
          </a:bodyPr>
          <a:lstStyle/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Курская область расположена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 центральной части России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входит в состав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Центрального федерального округа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Административный центр –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город Курск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Территория –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30,0 тыс. км</a:t>
            </a:r>
            <a:r>
              <a:rPr lang="ru-RU" sz="1400" b="1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Население (на 01.01.2022) – </a:t>
            </a:r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1 083 584 человек</a:t>
            </a:r>
            <a:endParaRPr lang="ru-RU" sz="1400" b="1" baseline="30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431472" y="7374577"/>
            <a:ext cx="3086100" cy="1246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состав области входят: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городских округов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28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муниципальных районов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городских поселений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287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сельских поселений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Рисунок 12" descr="flag-kurskoy-oblasti.jpg"/>
          <p:cNvPicPr>
            <a:picLocks noChangeAspect="1"/>
          </p:cNvPicPr>
          <p:nvPr/>
        </p:nvPicPr>
        <p:blipFill>
          <a:blip r:embed="rId2" cstate="print"/>
          <a:srcRect t="15730" b="16737"/>
          <a:stretch>
            <a:fillRect/>
          </a:stretch>
        </p:blipFill>
        <p:spPr>
          <a:xfrm>
            <a:off x="452934" y="7433964"/>
            <a:ext cx="1623138" cy="1096154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623" y="7375261"/>
            <a:ext cx="1171575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 l="37414" t="41543" r="16321" b="5307"/>
          <a:stretch>
            <a:fillRect/>
          </a:stretch>
        </p:blipFill>
        <p:spPr bwMode="auto">
          <a:xfrm>
            <a:off x="432668" y="3431239"/>
            <a:ext cx="6091879" cy="393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791335" y="2711000"/>
            <a:ext cx="2055383" cy="787729"/>
            <a:chOff x="3077335" y="2700367"/>
            <a:chExt cx="2055383" cy="787729"/>
          </a:xfrm>
        </p:grpSpPr>
        <p:graphicFrame>
          <p:nvGraphicFramePr>
            <p:cNvPr id="15" name="Диаграмма 14"/>
            <p:cNvGraphicFramePr/>
            <p:nvPr/>
          </p:nvGraphicFramePr>
          <p:xfrm>
            <a:off x="3077335" y="2700367"/>
            <a:ext cx="1897082" cy="787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4261450" y="2915729"/>
              <a:ext cx="87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городское население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45390" y="2993442"/>
              <a:ext cx="4381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69 %</a:t>
              </a:r>
              <a:endParaRPr lang="ru-RU" sz="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165100" y="2715517"/>
            <a:ext cx="2102100" cy="777833"/>
            <a:chOff x="4451100" y="2704884"/>
            <a:chExt cx="2102100" cy="777833"/>
          </a:xfrm>
        </p:grpSpPr>
        <p:graphicFrame>
          <p:nvGraphicFramePr>
            <p:cNvPr id="21" name="Диаграмма 20"/>
            <p:cNvGraphicFramePr/>
            <p:nvPr/>
          </p:nvGraphicFramePr>
          <p:xfrm>
            <a:off x="4451100" y="2704884"/>
            <a:ext cx="2005939" cy="7778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5681932" y="2921478"/>
              <a:ext cx="87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сельское население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5559" y="2986641"/>
              <a:ext cx="4381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31 %</a:t>
              </a:r>
              <a:endParaRPr lang="ru-RU" sz="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532" y="1757084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s://avatars.mds.yandex.net/get-zen_doc/3453969/pub_602d16d6bc490b6725429c46_602d176f3ad6ee787c5c3622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566" y="1371602"/>
            <a:ext cx="1954800" cy="1303200"/>
          </a:xfrm>
          <a:prstGeom prst="rect">
            <a:avLst/>
          </a:prstGeom>
          <a:noFill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77397" y="2709293"/>
          <a:ext cx="6093821" cy="5846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90656"/>
                <a:gridCol w="747771"/>
                <a:gridCol w="229914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выплаты ветеранам и участникам войн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вооруженных конфликтов и их семьям (адресная социальная помощь участникам войны в Афганистане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других вооруженных конфликтах)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222,30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247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900,00</a:t>
                      </a:r>
                      <a:endParaRPr lang="ru-RU" sz="8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протезно-ортопедическая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помощь лицам, не являющимся инвалидами,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медицинским показаниям нуждающимся в этих изделиях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841,72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лиц, не являющихся инвалидами, но по медицинским показаниям нуждающихся в протезно-ортопедических изделиях в соответствии с  Законом Курской области от 06.04.2007 № 22-ЗКО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«Об обеспечении протезно-ортопедическими изделиями лиц, не являющихся инвалидами,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по медицинским показаниям нуждающихся в этих изделиях» (с изменениями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отдельным категориям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взноса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капитальный ремонт общего имущества в многоквартирном доме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1 830,81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772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50 %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одиноко проживающим неработающим собственникам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а также проживающим в составе семьи, состоящей только из совместно проживающих неработающих граждан пенсионного возраста и (или) неработающих инвалидов I и (или) II групп, собственникам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достигшим возраста семидесяти лет;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100 %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одиноко проживающим неработающим собственникам жилых помещений в многоквартирных домах,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также проживающим в составе семьи, состоящей только из совместно проживающих неработающих граждан пенсионного возраста и (или) неработающих инвалидов I и (или) II групп, собственников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достигшим возраста восьмидесяти лет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существление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ежегодной денежной выплаты лицам, награжденным нагрудным знаком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«Почетный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донор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России» (переданное полномочие РФ)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105 169,40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6 250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РФ от 20.07.2012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125-ФЗ «О донорстве крови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ее компонентов»(с изменениями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23177" y="2144967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db4da2baf2e61380516fc03ce8f34e0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034" y="1915189"/>
            <a:ext cx="1440000" cy="108000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56131" y="3188864"/>
          <a:ext cx="6093821" cy="4402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27653"/>
                <a:gridCol w="914400"/>
                <a:gridCol w="819150"/>
                <a:gridCol w="253261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8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государственного единовременного пособия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ежемесячной денежной компенсации гражданам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возникновении поствакцинальных осложнений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134,00</a:t>
                      </a:r>
                      <a:endParaRPr lang="ru-RU" sz="800" b="0" i="0" u="none" strike="noStrike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800" b="0" i="0" u="none" strike="noStrike" kern="1200" dirty="0">
                        <a:solidFill>
                          <a:srgbClr val="0020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0" i="0" u="none" strike="noStrike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1 484,24/ 10 000,00/ 30 </a:t>
                      </a:r>
                      <a:r>
                        <a:rPr lang="ru-RU" sz="800" b="0" i="0" u="none" strike="noStrike" kern="1200" dirty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000,00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плата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жилищно-коммунальных услуг отдельным категориям граждан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866 077,68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117 798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по оплате жилищно-коммунальных услуг определяется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 соответствии с Федеральным Законом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ветеранах»,  Федеральным Законом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социальной защите граждан, подвергшихся воздействию радиации вследствие катастрофы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Чернобыльской АЭС»,  Федеральным Законом «О социальных гарантиях гражданам, подвергшимся радиационному воздействию вследствие ядерных испытаний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Семипалатинском полигоне», от 26 ноября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1998 года № 175-ФЗ «О защите граждан Российской Федерации, подвергшихся воздействию радиации вследствие аварии в 1957 году на производственном объединении «Маяк»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сбросов радиоактивных отходов в реку Теча»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349 545,40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1 742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13 632/ 200 000/ 350 000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детям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войны в Курской области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 </a:t>
                      </a:r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822,50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7 818</a:t>
                      </a:r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1 687,79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3315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доступности приоритетных объектов и услуг </a:t>
            </a:r>
            <a:b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приоритетных сферах жизнедеятельности инвалидов и других маломобильных групп населения в Курской области»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935126" y="1656557"/>
            <a:ext cx="182935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9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уровня доступности приоритетных объектов и услуг                     в приоритетных сферах  жизнедеятельности инвалидов и других маломобильных групп населения</a:t>
            </a:r>
            <a:endParaRPr lang="ru-RU" sz="950" b="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93445" y="3041405"/>
          <a:ext cx="6201889" cy="3398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1727"/>
                <a:gridCol w="2410691"/>
                <a:gridCol w="654296"/>
                <a:gridCol w="657134"/>
                <a:gridCol w="566174"/>
                <a:gridCol w="544398"/>
                <a:gridCol w="544398"/>
                <a:gridCol w="513071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инвалидов, положительно оценивающих уровень доступности приоритетных объектов     и услуг  в приоритетных сферах жизнедеятельности, в общей численности опрошенных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инвалидов в Курской области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  в общем количестве приоритетных объектов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инвалидов, в отношении которых осуществлялись мероприятия по реабилитации и (или) абилитации, в общей численности инвалидов Курской области, имеющих такие рекомендации в индивидуальной программе реабилитации или абилитации (взрослые)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инвалидов, в отношении которых осуществлялись мероприятия по реабилитации и (или) абилитации, в общей численности инвалидов Курской области, имеющих такие рекомендации в индивидуальной программе реабилитации или абилитации (дети)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619013" y="1745141"/>
          <a:ext cx="3065605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121"/>
                <a:gridCol w="613121"/>
                <a:gridCol w="613121"/>
                <a:gridCol w="613121"/>
                <a:gridCol w="613121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33954" y="6424551"/>
            <a:ext cx="6524045" cy="213755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условий для просвещенности граждан в вопросах инвалидности и устранения отношенческих барьеров;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оценка состояния доступности приоритетных объектов и услуг и формирование нормативной правовой             и методической базы по обеспечению доступности приоритетных объектов и услуг в приоритетных сферах жизнедеятельности инвалидов и других маломобильных групп населения;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условий для беспрепятственного доступа инвалидов и других маломобильных групп населения к приоритетным объектам и услугам в сфере социальной защиты, здравоохранения, культуры, образования, транспорта, информации и связи, физической культуры и спорта;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обеспеченности инвалидов, в том числе детей-инвалидов,                        реабилитационными и </a:t>
            </a:r>
            <a:r>
              <a:rPr lang="ru-RU" sz="9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абилитационными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услугами, ранней помощью, а также уровня </a:t>
            </a:r>
          </a:p>
          <a:p>
            <a:pPr>
              <a:buClr>
                <a:schemeClr val="accent6"/>
              </a:buClr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профессионального развития и занятости, включая содействие занятости, инвалидов, </a:t>
            </a:r>
          </a:p>
          <a:p>
            <a:pPr>
              <a:buClr>
                <a:schemeClr val="accent6"/>
              </a:buClr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детей-инвалидов, в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интеграция инвалидов в общество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ostup_logot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472" y="1666725"/>
            <a:ext cx="1422992" cy="998740"/>
          </a:xfrm>
          <a:prstGeom prst="rect">
            <a:avLst/>
          </a:prstGeom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rcRect l="61721" t="40301" r="27591" b="40902"/>
          <a:stretch>
            <a:fillRect/>
          </a:stretch>
        </p:blipFill>
        <p:spPr bwMode="auto">
          <a:xfrm>
            <a:off x="6369644" y="8096342"/>
            <a:ext cx="488356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19496" y="1628669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0" y="513856"/>
            <a:ext cx="6858000" cy="1018061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доступности приоритетных объектов и услуг </a:t>
            </a:r>
            <a:b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приоритетных сферах жизнедеятельности инвалидов и других маломобильных групп населения в Курской области»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Овал 2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71861e21c8190ee2c7bab0979157e88c.jpg"/>
          <p:cNvPicPr>
            <a:picLocks noChangeAspect="1"/>
          </p:cNvPicPr>
          <p:nvPr/>
        </p:nvPicPr>
        <p:blipFill>
          <a:blip r:embed="rId3" cstate="print"/>
          <a:srcRect t="53591" b="5880"/>
          <a:stretch>
            <a:fillRect/>
          </a:stretch>
        </p:blipFill>
        <p:spPr>
          <a:xfrm>
            <a:off x="655655" y="6460177"/>
            <a:ext cx="5831698" cy="1876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81152" y="2587225"/>
          <a:ext cx="6233403" cy="3496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55934"/>
                <a:gridCol w="802985"/>
                <a:gridCol w="894423"/>
                <a:gridCol w="2280061"/>
              </a:tblGrid>
              <a:tr h="5095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120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для инвалидов и детей-инвалидов в соответствии с рекомендациями в индивидуальных программах реабилитации технических средств реабилитации,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входящих в перечень технических средств реабилитации,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выдаваемых инвалидам 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460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2,00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граждан ТСР осуществляется на основании соответствующих рекомендаций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индивидуальной программе реабилитации или абилитации инвалида (ребенка-инвалида),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постановлением Администрации Курской области от 10.06.2011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237-па «Об обеспечении техническими средствами реабилитации, не входящими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Федеральный перечень реабилитационных мероприятий, технических средств реабилитации и услуг, выдаваемыми инвалидами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счет средств областного бюджета»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27499" y="3201191"/>
          <a:ext cx="6056409" cy="21938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321777"/>
                <a:gridCol w="649146"/>
                <a:gridCol w="548640"/>
                <a:gridCol w="550471"/>
                <a:gridCol w="532178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жилищного строительства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 кв. м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565,6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594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ввода в многоквартирных  домах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 кв. м</a:t>
                      </a:r>
                      <a:endParaRPr lang="ru-RU" sz="7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246,6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семей граждан, улучшивших жилищные условия, в том числе с использованием средств социальных выплат за счет средств федерального, областного и местных бюджетов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семей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157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67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семей, улучшивших жилищные условия 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семей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23,9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24,5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27,8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капитально отремонтированных многоквартирных домов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4,06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3,45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4,39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6,12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твердых коммунальных отходов, направленных на обработку (сортировку), в общем объеме образованных твердых коммунальных отходов</a:t>
                      </a:r>
                      <a:endParaRPr lang="ru-RU" sz="7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доступным и комфортным жильем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коммунальными услугами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 descr="d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289" y="1778395"/>
            <a:ext cx="1847711" cy="1038675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74516" y="1607517"/>
            <a:ext cx="482138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9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доступности жилья и качества жилищного обеспечения населения Курской области, в том числе с учетом исполнения государственных обязательств по обеспечению жильем отдельных категорий граждан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в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соответствии с федеральным законодательством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законодательством Курской области, обеспечение комфортной среды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обитания и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жизнедеятельности; </a:t>
            </a:r>
            <a:endParaRPr lang="ru-RU" sz="950" b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качества и надежности предоставления жилищно-коммунальных услуг населению</a:t>
            </a:r>
          </a:p>
        </p:txBody>
      </p:sp>
      <p:pic>
        <p:nvPicPr>
          <p:cNvPr id="17" name="Рисунок 16" descr="2f7ec91274d6cb929f716238902308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213" y="7023569"/>
            <a:ext cx="1460450" cy="133276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257209" y="7107238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2 501,9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3 743,5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2 397,4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2 160,4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1 892,4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428625" y="5651380"/>
            <a:ext cx="6305550" cy="11049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комфортным жильем категорий граждан в соответствии с федеральным законодательством и законодательством Курской области, в том числе гражданам из числа детей-сирот   и детей, оставшихся без попечения родителей, предоставление государственной поддержки молодым семьям на приобретение жилья;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эффективности, качества и надежности предоставления жилищно-коммунальных услуг;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и обеспечение функционирования системы обращения с отходами, в том числе с твердыми коммунальными отходами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61721" t="40150" r="27591" b="40903"/>
          <a:stretch>
            <a:fillRect/>
          </a:stretch>
        </p:blipFill>
        <p:spPr bwMode="auto">
          <a:xfrm>
            <a:off x="6373521" y="8083199"/>
            <a:ext cx="484479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доступным и комфортным жильем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коммунальными услугами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342" y="1533137"/>
            <a:ext cx="377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9468" y="2506277"/>
          <a:ext cx="6085157" cy="6009073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1938184"/>
                <a:gridCol w="823102"/>
                <a:gridCol w="736413"/>
                <a:gridCol w="2587458"/>
              </a:tblGrid>
              <a:tr h="57657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8067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содействия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приобретения жилья государственными служащими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6 495,050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выплата предоставляется в размере от 5 до 70 процентов расчетной стоимости жилья  в зависимости от стажа государственной гражданской службы, соотношения месячного совокупного дохода семьи к сумме величин прожиточных минимумов членов семьи гражданского служащего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92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жильём ветеранов, инвалидов  и семей, имеющих детей-инвалидов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11 216,000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размер единовременной выплаты, рассчитывается исходя из общей площади жилого помещения 18 квадратных метров на 1 человека и средней рыночной стоимости 1 кв. м общей площади жилья по Курской области</a:t>
                      </a:r>
                      <a:endParaRPr lang="ru-RU" sz="75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337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полномочий Российской Федерации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обеспечению жильём ветеранов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инвалидов Великой Отечественной войны, членов семей погибших (умерших) инвалидов, участников Великой Отечественной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войны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19 501,600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размер </a:t>
                      </a:r>
                      <a:r>
                        <a:rPr lang="ru-RU" sz="75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единовременной выплаты,  рассчитывается исходя из общей площади </a:t>
                      </a: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ж</a:t>
                      </a: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илого </a:t>
                      </a:r>
                      <a:r>
                        <a:rPr lang="ru-RU" sz="75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помещения </a:t>
                      </a: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36 </a:t>
                      </a:r>
                      <a:r>
                        <a:rPr lang="ru-RU" sz="75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квадратных метров </a:t>
                      </a: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</a:t>
                      </a:r>
                      <a:r>
                        <a:rPr lang="ru-RU" sz="75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средней рыночной стоимости 1 кв. м общей площади жилья по Курской области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92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поддержка молодых семей в улучшении жилищных условий 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территории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54 090,800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120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предоставляется в расчете на 1 семью исходя из расчетной стоимости приобретения жилья, которая определяется из размера общей площади жилого помещения, установленного для семей разной численности и стоимости 1 кв.м общей площади жилья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617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дополнительная социальная выплата за счет средств областного бюджета при рождении (усыновлении) ребенка участникам мероприятия по обеспечению жильем молодых семей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937,800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дополнительная социальная выплата предоставляется в размере 5 процентов расчетной (средней) стоимости жилья, исчисленной в соответствии с Постановлением Правительства Российской Федерации от 17 декабря 2010 г. № 1050, за счет средств областного бюджета, предусмотренных комитету строительства Курской области в пределах бюджетных ассигнований на соответствующий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392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системы ипотечного жилищного кредитования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45 421,878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социальной выплаты предоставляется исходя из размера общей площади жилого помещения, установленной для семей разной численности, количества членов семьи, наличия имеющейся общей площади жилья, средней рыночной стоимости 1 кв. м общей площади жилья по Курской области, устанавливаемой федеральным органом исполнительной власти, уполномоченным Правительством Российской Федерации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249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137 663,128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</a:t>
                      </a:r>
                      <a:endParaRPr lang="ru-RU" sz="8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5230139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9898" y="1232773"/>
            <a:ext cx="1215152" cy="1215152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«Содействие занятости населения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86941" y="1609364"/>
            <a:ext cx="4158996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условий развития эффективного рынка труда Курской области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государственных гарантий по содействию реализации прав граждан на полную, продуктивную и свободно избранную занятость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государственной политики в области социального партнерства и трудовых отношений, улучшение условий и охраны труда, снижение профессиональных рисков работников организаций Курской области</a:t>
            </a:r>
          </a:p>
        </p:txBody>
      </p:sp>
      <p:pic>
        <p:nvPicPr>
          <p:cNvPr id="16" name="Рисунок 15" descr="OJ0mgAaL_4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722" y="1526968"/>
            <a:ext cx="1943100" cy="194310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579677" y="7289574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679,7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682,3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666,6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671,7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491" y="3373457"/>
          <a:ext cx="6056409" cy="28744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99063"/>
                <a:gridCol w="761511"/>
                <a:gridCol w="658989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безработицы в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регистрируемой безработицы в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0,66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коэффициент напряженности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рынке труда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отношение численности граждан, снятых с регистрационного учета </a:t>
                      </a:r>
                    </a:p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связи с трудоустройством, к общей численности граждан, обратившихся в органы службы занятости населения за содействием в поиске подходящей работы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50,6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коэффициент частоты производственного травматизма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04563" y="6382550"/>
            <a:ext cx="5862258" cy="79877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рынка труда Курской области, повышение эффективности занятости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государственной политики в области развития социально-трудовых отношений;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необходимых условий для эффективной реализации государственной программы;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организация сопровождения инвалидов молодого возраста при их трудоустройстве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f4cf438be941eb7cbdbb6455152bdd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651" y="7249909"/>
            <a:ext cx="1894523" cy="12630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62566" t="40150" r="28451" b="43760"/>
          <a:stretch>
            <a:fillRect/>
          </a:stretch>
        </p:blipFill>
        <p:spPr bwMode="auto">
          <a:xfrm>
            <a:off x="6379170" y="8098829"/>
            <a:ext cx="478830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6888"/>
            <a:ext cx="6857999" cy="9975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«Содействие занятости населения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8819" y="1906777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1524" y="2972685"/>
          <a:ext cx="6093821" cy="525888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654606"/>
                <a:gridCol w="1127051"/>
                <a:gridCol w="813169"/>
                <a:gridCol w="149899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единовременной финансовой помощи при государственной регистрации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качестве юридического лица, индивидуального предпринимателя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либо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крестьянского (фермерского) хозяйства гражданам, признанным в установленном порядке безработными, и гражданам, признанным в установленном порядке безработными, прошедшим профессиональное обучение или получившим дополнительное профессиональное образование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направлению органов службы занятости,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также единовременной финансовой помощи на подготовку документов для соответствующей государственной регистрации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6 600,0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финансовой поддержки безработным гражданам при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переезде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финансовой поддержки безработным гражданам и членам их семей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переселении в другую местность для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трудоустройства по направлению органов службы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занятости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единовременная выплата по переселению и переезду - 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 рублей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человека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(в т.ч. члена семьи)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социальных выплат гражданам, признанным в установленном порядке безработными (выплата пособий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безработице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368 594,9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4 100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минимальный размер -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1500 рублей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 максимальный размер -  в течении трех месяцев из расчета 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75 % среднего заработка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не более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12 792 рублей, последующие три месяца из расчета 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60 % среднего заработка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но не более 5000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социальных выплат гражданам, признанным в установленном порядке безработными (выплата досрочных пенсий)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10 103 – 23 029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383 210,4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estudo_de_viabilidade_econom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4764" y="1725464"/>
            <a:ext cx="1582327" cy="107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7999" cy="96190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условий для эффективного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исполнения полномочий в сфере юстиции»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6567" y="1602674"/>
            <a:ext cx="62166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  <a:defRPr/>
            </a:pPr>
            <a:r>
              <a:rPr lang="ru-RU" sz="8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8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надлежащих условий для осуществления правосудия мировыми судьями Курской области;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государственной регистрации актов гражданского состояния на территории Курской области                   в соответствии с законодательством Российской Федерации;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предоставления государственных услуг  в сфере государственной регистрации актов гражданского состояния, в том числе в электронном виде;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своевременное обеспечение федеральных судов общей юрисдикции в Российской Федерации кандидатами               в присяжные заседатели от Курской области</a:t>
            </a:r>
          </a:p>
        </p:txBody>
      </p:sp>
      <p:pic>
        <p:nvPicPr>
          <p:cNvPr id="15" name="Рисунок 14" descr="0000031490-zak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9713" y="2869758"/>
            <a:ext cx="1488134" cy="1118532"/>
          </a:xfrm>
          <a:prstGeom prst="rect">
            <a:avLst/>
          </a:prstGeom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1269" y="4187415"/>
          <a:ext cx="6112815" cy="24528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3447"/>
                <a:gridCol w="2118612"/>
                <a:gridCol w="823807"/>
                <a:gridCol w="609923"/>
                <a:gridCol w="553750"/>
                <a:gridCol w="538982"/>
                <a:gridCol w="546367"/>
                <a:gridCol w="537927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мировых судей Курской области организационным и материально-техническим обеспечением их деятельности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населения услугами в сфере государственной регистрации актов гражданского состояния*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числа опрошенных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укомплектованность списков кандидатов в присяжные заседатели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Курской области для Курского областного суда, районных судов 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09987" y="3002065"/>
          <a:ext cx="3328060" cy="103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0050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054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3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408,5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432,9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434,9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437,2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92687" y="7040526"/>
            <a:ext cx="5627114" cy="139064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организационного и материально-технического обеспечения деятельности мировых судей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выполнение полномочий по государственной регистрации актов гражданского состояния                   на территории Курской области;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функционирования органов ЗАГС на основе применения информационных  и телекоммуникационных технологий;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своевременное составление списков кандидатов в присяжные заседатели от Курской области                 для федеральных судов общей юрисдикции в Российской Федерации, своевременное внесение изменений в указанные списки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43523" y="6634350"/>
            <a:ext cx="6187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значения целевых показателей на 2023 год и последующие годы будут внесены после их утверждения Министерством юстиции Российской Федерации</a:t>
            </a:r>
          </a:p>
        </p:txBody>
      </p:sp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 l="62137" t="40000" r="27944" b="42256"/>
          <a:stretch>
            <a:fillRect/>
          </a:stretch>
        </p:blipFill>
        <p:spPr bwMode="auto">
          <a:xfrm>
            <a:off x="6377986" y="8103293"/>
            <a:ext cx="480014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3471" y="1381497"/>
            <a:ext cx="6197803" cy="220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5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  <a:endParaRPr lang="ru-RU" sz="5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жилищных условий граждан путем осуществления строительства (приобретения) жилья гражданами, проживающими на сельских территориях или изъявившими желание постоянно проживать на сельских территориях и нуждающимися в улучшении жилищных условий, которым предоставлены социальные выплаты, обустройство объектами инженерной инфраструктуры и благоустройство площадок, расположенных на сельских территориях, под компактную жилищную застройку;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направление на обучение граждан Российской Федерации для сельскохозяйственных товаропроизводителей и организаций, осуществляющих переработку сельскохозяйственной продукции, на сельских территориях, а также привлечение обучающихся для прохождения практики и осуществления трудовой деятельности к сельскохозяйственным товаропроизводителям и организациям, осуществляющим переработку сельскохозяйственной продукции, на сельских территориях;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проектов комплексного развития сельских территорий (агломераций), а также создание рабочих мест (заполнение штатных единиц) в период реализации проектов, отобранных для субсидирования, начиная с отбора 2019 года и проектов по благоустройству общественных пространств на сельских территориях, строительство (реконструкция)         и ремонт автомобильных дорог на сельских территориях, обеспечение ввода в действие распределительных газовых сетей, локальных водопроводов;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приближение условий жизнедеятельности в сельских поселениях к городским стандартам при сохранении особенностей сельского расселения, застройки и образа жизни;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расширение социально-экономических и трудовых связей села с малыми городами и поселками городского типа, формирование единых </a:t>
            </a:r>
            <a:r>
              <a:rPr lang="ru-RU" sz="55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сельско-городских</a:t>
            </a: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рынков труда, систем социально-культурного и торгово-бытового обслуживания населения;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занятости сельского населения, содействие созданию новых рабочих мест путем формирования благоприятных инфраструктурных условий для развития сельскохозяйственной и альтернативной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и диверсификация источников доходов сельского населения, снижение масштабов бедности на сельских территориях;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жилищных условий сельского населения на основе развития институтов субсидирования строительства и покупки жилья, а также ипотечного кредитования, с учетом преимуществ сельского образа жизни;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предоставляемых сельским гражданам социально-культурных, торгово-бытовых и государственных услуг путем развития дорожно-транспортных и информационно-телекоммуникационных сетей, мобильных и дистанционных форм обслуживания, укрепления и модернизации материально-технической базы образования, здравоохранения, культуры, физкультуры и спорта;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экологически безопасных условий жизнедеятельности в сельских поселениях, сохранение, восстановление и наращивание человеческого, культурного и природного потенциала сельских территорий;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привлекательности жизни в сельской местности для переселения горожан и соотечественников из-за рубежа;</a:t>
            </a:r>
          </a:p>
          <a:p>
            <a:pPr>
              <a:buFont typeface="Arial" pitchFamily="34" charset="0"/>
              <a:buChar char="•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научно-информационного и методического обеспечения комплексного развития сельских территорий.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«Комплексное развитие сельских территорий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34393" y="3589699"/>
          <a:ext cx="6056409" cy="113401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3246"/>
                <a:gridCol w="2779129"/>
                <a:gridCol w="826618"/>
                <a:gridCol w="431597"/>
                <a:gridCol w="424281"/>
                <a:gridCol w="431597"/>
                <a:gridCol w="431597"/>
                <a:gridCol w="418344"/>
              </a:tblGrid>
              <a:tr h="32365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сельского населения в общей численности населения Курской области</a:t>
                      </a:r>
                      <a:endParaRPr lang="ru-RU" sz="65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соотношение среднемесячных располагаемых ресурсов сельского     и городского домохозяйств</a:t>
                      </a:r>
                      <a:endParaRPr lang="ru-RU" sz="65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общей площади благоустроенных жилых помещений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сельских населенных пунктах</a:t>
                      </a:r>
                      <a:endParaRPr lang="ru-RU" sz="65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903189" y="7262780"/>
          <a:ext cx="2864515" cy="755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903"/>
                <a:gridCol w="572903"/>
                <a:gridCol w="572903"/>
                <a:gridCol w="572903"/>
                <a:gridCol w="572903"/>
              </a:tblGrid>
              <a:tr h="295233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3427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72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63,4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1 165,6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626,7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372,4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492125" y="5816600"/>
            <a:ext cx="6207098" cy="134503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5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приближение условий жизнедеятельности в сельских поселениях к городским стандартам при сохранении особенностей сельского расселения, застройки и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расширение социально-экономических и трудовых связей села с малыми городами и поселками городского типа, формирование единых </a:t>
            </a:r>
            <a:r>
              <a:rPr lang="ru-RU" sz="55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сельско-городских</a:t>
            </a: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рынков труда, систем социально-культурного и торгово-бытового обслуживания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занятости сельского населения, содействие созданию новых рабочих мест путем формирования благоприятных инфраструктурных условий для развития сельскохозяйственной и альтернативной деятельности;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и диверсификация источников доходов сельского населения, снижение масштабов бедности на сельских территориях;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жилищных условий сельского населения на основе развития институтов субсидирования строительства и покупки жилья, а также ипотечного кредитования, с учетом преимуществ сельского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предоставляемых сельским гражданам социально-культурных, торгово-бытовых и государственных услуг путем развития дорожно-транспортных и информационно-телекоммуникационных сетей, мобильных и дистанционных форм обслуживания, укрепления и модернизации материально-технической базы образования, здравоохранения, культуры, физкультуры и спорта;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экологически безопасных условий жизнедеятельности в сельских поселениях, сохранение, восстановление и наращивание человеческого, культурного и природного потенциала сельских территорий;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привлекательности жизни в сельской местности для переселения горожан и соотечественников из-за рубежа;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5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научно-информационного и методического обеспечения комплексного развития сельских территорий.</a:t>
            </a:r>
          </a:p>
        </p:txBody>
      </p:sp>
      <p:pic>
        <p:nvPicPr>
          <p:cNvPr id="22" name="Рисунок 21" descr="D_CP9YpXYAAHwAU.jpg"/>
          <p:cNvPicPr>
            <a:picLocks noChangeAspect="1"/>
          </p:cNvPicPr>
          <p:nvPr/>
        </p:nvPicPr>
        <p:blipFill>
          <a:blip r:embed="rId2" cstate="print"/>
          <a:srcRect l="1145" t="4008" r="1268" b="60619"/>
          <a:stretch>
            <a:fillRect/>
          </a:stretch>
        </p:blipFill>
        <p:spPr>
          <a:xfrm>
            <a:off x="509397" y="7732600"/>
            <a:ext cx="3312796" cy="81671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535679" y="4771663"/>
          <a:ext cx="6059327" cy="96696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1507320"/>
                <a:gridCol w="880811"/>
                <a:gridCol w="644034"/>
                <a:gridCol w="3027162"/>
              </a:tblGrid>
              <a:tr h="331499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2023 году,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9384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социальных выплат на улучшение жилищных условий граждан, проживающих на сельских территориях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30 715,9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6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предоставляется в расчете на 1 семью исходя из расчетной стоимости строительства (приобретения) жилья, которая определяется из размера общей площади жилого помещения, установленного для семей разной численности и стоимости 1 кв.метра общей площади жилья в сельской местности, утвержденной органом исполнительной власти на очередной финансовый год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 l="62533" t="40114" r="28274" b="43536"/>
          <a:stretch>
            <a:fillRect/>
          </a:stretch>
        </p:blipFill>
        <p:spPr bwMode="auto">
          <a:xfrm>
            <a:off x="6375600" y="8089900"/>
            <a:ext cx="482400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548680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2130"/>
            <a:ext cx="6858000" cy="12474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показатели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 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Содержимое 2"/>
          <p:cNvSpPr txBox="1">
            <a:spLocks/>
          </p:cNvSpPr>
          <p:nvPr/>
        </p:nvSpPr>
        <p:spPr>
          <a:xfrm>
            <a:off x="3717032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48680" y="4097205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48680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717033" y="4097205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743420" y="191958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538950" y="4101764"/>
          <a:ext cx="2953785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Содержимое 14"/>
          <p:cNvGraphicFramePr>
            <a:graphicFrameLocks/>
          </p:cNvGraphicFramePr>
          <p:nvPr/>
        </p:nvGraphicFramePr>
        <p:xfrm>
          <a:off x="3733482" y="4109837"/>
          <a:ext cx="2941638" cy="2016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Содержимое 2"/>
          <p:cNvSpPr txBox="1">
            <a:spLocks/>
          </p:cNvSpPr>
          <p:nvPr/>
        </p:nvSpPr>
        <p:spPr>
          <a:xfrm>
            <a:off x="3717032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0" name="Содержимое 14"/>
          <p:cNvGraphicFramePr>
            <a:graphicFrameLocks/>
          </p:cNvGraphicFramePr>
          <p:nvPr/>
        </p:nvGraphicFramePr>
        <p:xfrm>
          <a:off x="558140" y="6312069"/>
          <a:ext cx="2941638" cy="2016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3729665" y="6312067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554170" y="1923435"/>
          <a:ext cx="2929270" cy="20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85652"/>
          </a:xfrm>
        </p:spPr>
        <p:txBody>
          <a:bodyPr>
            <a:noAutofit/>
          </a:bodyPr>
          <a:lstStyle/>
          <a:p>
            <a: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«Защита населения и территорий от чрезвычайных ситуаций, обеспечение пожарной безопасности </a:t>
            </a:r>
            <a:b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людей на водных объектах»</a:t>
            </a:r>
            <a:endParaRPr lang="ru-RU" sz="19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1277" y="3537762"/>
          <a:ext cx="6056409" cy="1965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51061"/>
                <a:gridCol w="664440"/>
                <a:gridCol w="548640"/>
                <a:gridCol w="534009"/>
                <a:gridCol w="541325"/>
                <a:gridCol w="532963"/>
              </a:tblGrid>
              <a:tr h="20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061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гибели людей при чрезвычайных ситуациях и на воде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пожаров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случаи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2385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6 596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6 528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6 460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6 392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9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погибших при пожарах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99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числа лиц, спасенных в дорожно-транспортных происшествиях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26060" y="2373401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1 032,6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1 081,7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1 077,4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1 093,1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1 066,3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1728" y="1649527"/>
            <a:ext cx="6188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комплексной безопасности, минимизация социального, экономического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и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экологического ущерба, наносимого населению, экономике и природной среде Курской области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от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чрезвычайных ситуаций природного и техногенного характера, пожаров, происшествий на водных объектах, биологической и химической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опасности</a:t>
            </a:r>
            <a:endParaRPr lang="ru-RU" sz="10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2715" y="5581404"/>
            <a:ext cx="5973706" cy="293320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предупреждения и ликвидации чрезвычайных ситуаций природного                     и техногенного характера, пожаров, происшествий на водных объектах;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и поддержание высокой готовности сил и средств систем гражданской обороны, защиты населения и территорий от чрезвычайных ситуаций природного и техногенного характера, обеспечения пожарной безопасности и безопасности людей на водных объектах;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100% обеспечение средствами индивидуальной защиты, медицинскими средствами индивидуальной защиты населения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комплексной системы обеспечения безопасности жизнедеятельности населения Курской области АПК «Безопасный город»;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предупреждение возникновения источников и очагов химического и биологического поражения (заражения) путем систематического мониторинга опасных биологических факторов, а также защита от заражения персонала, занятого в диагностических исследованиях особо опасных инфекционных заболеваний;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деятельности и выполнение функций комитета региональной безопасности Курской области как ответственного исполнителя программы и подведомственных ему областных учреждений;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на территории Курской области организационно-правовых и кадровых условий эффективного использования спутниковых навигационных технологий и других результатов космической деятельности (далее - РКД), а также создание целевых систем мониторинга                       и управления в интересах органов исполнительной власти Курской области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s0010ry156588658237609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6995" y="2170339"/>
            <a:ext cx="1781175" cy="13159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rcRect l="61785" t="40114" r="27487" b="40875"/>
          <a:stretch>
            <a:fillRect/>
          </a:stretch>
        </p:blipFill>
        <p:spPr bwMode="auto">
          <a:xfrm>
            <a:off x="6373188" y="8092854"/>
            <a:ext cx="484812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культуры 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3608" y="2711439"/>
          <a:ext cx="6056409" cy="269539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93371"/>
                <a:gridCol w="622130"/>
                <a:gridCol w="548640"/>
                <a:gridCol w="534009"/>
                <a:gridCol w="541325"/>
                <a:gridCol w="532963"/>
              </a:tblGrid>
              <a:tr h="30090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893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регионального, местного значения и выявленных объектов культурного наследия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73,1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90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посещений организаций культуры по отношению к уровню 2017 года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135,1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1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зданий учреждений культуры, находящихся в удовлетворительном состоянии, в общем количестве зданий данных учреждений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9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общероссийской гражданской идентичности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95,94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475905" y="7140303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1 777,64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2 474,7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2 515,8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1 776,5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1 264,8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5367" y="1450631"/>
            <a:ext cx="489263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</a:t>
            </a:r>
            <a:r>
              <a:rPr lang="ru-RU" sz="9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стратегической роли культуры как духовно-нравственного основания развития личности и государственного единства российского </a:t>
            </a: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общества;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гармонизация межконфессиональных и межнациональных (межэтнических) отношений, укрепление общероссийского гражданского самосознания и духовной общности многонационального народа Российской Федерации (российской нации);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благоприятных условий для развития туризма.</a:t>
            </a:r>
          </a:p>
          <a:p>
            <a:pPr algn="l">
              <a:spcAft>
                <a:spcPts val="300"/>
              </a:spcAft>
            </a:pPr>
            <a:endParaRPr lang="ru-RU" sz="900" b="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1528451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85" y="1619040"/>
            <a:ext cx="1586858" cy="88293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00065" y="5489693"/>
            <a:ext cx="4373815" cy="155969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сохранение культурного и исторического наследия народа, обеспечение доступа граждан к культурным ценностям;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доступа граждан к участию в культурной жизни, реализация творческого потенциала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благоприятных условий для устойчивого развития сферы культуры;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гражданского единства, обеспечение межнационального      и межконфессионального согласия на территории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и продвижение качественного и конкурентоспособного туристского продукта</a:t>
            </a: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1_0c9939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0754" y="5574329"/>
            <a:ext cx="1905000" cy="1270635"/>
          </a:xfrm>
          <a:prstGeom prst="rect">
            <a:avLst/>
          </a:prstGeom>
        </p:spPr>
      </p:pic>
      <p:pic>
        <p:nvPicPr>
          <p:cNvPr id="29" name="Рисунок 28" descr="dronyaevo_opt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390" y="7148943"/>
            <a:ext cx="1664208" cy="1319845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rcRect l="63068" t="40304" r="28766" b="45247"/>
          <a:stretch>
            <a:fillRect/>
          </a:stretch>
        </p:blipFill>
        <p:spPr bwMode="auto">
          <a:xfrm>
            <a:off x="6372225" y="8083993"/>
            <a:ext cx="4857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культуры 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3217" y="205590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3874" y="3517742"/>
          <a:ext cx="6093821" cy="3721258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335629"/>
                <a:gridCol w="875722"/>
                <a:gridCol w="899915"/>
                <a:gridCol w="1982555"/>
              </a:tblGrid>
              <a:tr h="76031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7031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пособия </a:t>
                      </a:r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курским писателям </a:t>
                      </a:r>
                      <a:endParaRPr lang="ru-RU" sz="10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соответствии с постановлением Губернатора Курской области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</a:t>
                      </a:r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мерах по государственной поддержке курских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писателей»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676,8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согласно постановлению Губернатора Курской области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22.11.2016 № 324-пг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мерах по государственной поддержке курских писателей»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в виде единовременной материальной помощи членам региональных творческих союзов, находящимся на пенсии либо оказавшимся в трудной жизненной ситуации.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согласно постановлению Администрации Курской области от 21.03.2018 № 229-па «О мерах по социальной защите членов творческих союзов»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31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886,8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3_7891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8740" y="1919245"/>
            <a:ext cx="1550194" cy="133826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физической культуры и спорта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706753" y="7696199"/>
          <a:ext cx="332806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329336"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7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042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9117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1 333,3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2 474,7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880,1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1 218,0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1 077,4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27513" y="1330036"/>
            <a:ext cx="3871356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условий, обеспечивающих повышение мотивации жителей Курской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 к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регулярным занятиям физической культурой и спортом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ведению здорового образа жизни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условий для успешного выступления спортсменов Курской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 на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межрегиональных, всероссийских и международных спортивных соревнованиях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7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совершенствование системы подготовки спортивного резерва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0051" y="4875722"/>
            <a:ext cx="6319032" cy="76307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мотивации жителей Курской области к регулярным занятиям физической культурой и спортом и ведению здорового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успешного выступления спортсменов Курской области на межрегиональных, всероссийских и международных спортивных соревнованиях;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подготовки спортивного резерва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31551" y="2310765"/>
          <a:ext cx="6056409" cy="2547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904003"/>
                <a:gridCol w="611498"/>
                <a:gridCol w="548640"/>
                <a:gridCol w="534009"/>
                <a:gridCol w="541325"/>
                <a:gridCol w="532963"/>
              </a:tblGrid>
              <a:tr h="27338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043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жителей Курской области, систематически занимающихся физической культурой и спортом,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населения Курской области в возрасте 3 - 79 лет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50,8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52,5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54,5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56,4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58,7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180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спортсменов Курской области, ставших победителями и призерами межрегиональных, всероссийских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международных спортивных соревнований, в общем количестве участвовавших спортсменов Курской области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46,0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46,5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47,0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80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обеспеченности населения Курской области спортивными сооружениями исходя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 единовременной пропускной способности объектов спорта, в том числе для лиц с ограниченными возможностями здоровья и инвалидов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56,0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58,0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60,0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60,8</a:t>
                      </a:r>
                    </a:p>
                  </a:txBody>
                  <a:tcPr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531974" y="5670392"/>
          <a:ext cx="6030380" cy="192288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697001"/>
                <a:gridCol w="723900"/>
                <a:gridCol w="676275"/>
                <a:gridCol w="1933204"/>
              </a:tblGrid>
              <a:tr h="367345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2023 году,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8472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дополнительное  материальное обеспечение за  выдающиеся   достижения и особые  заслуги перед Российской Федерацией </a:t>
                      </a:r>
                    </a:p>
                    <a:p>
                      <a:pPr algn="l" fontAlgn="t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области физической культуры и спорта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286,7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выплаты ежегодно корректируется в связи с ежегодной индексацией размера фиксированной выплаты к страховой пенсии по старости;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01.06.2022 года ежемесячный размер выплаты составляет </a:t>
                      </a:r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21 662,22 рублей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17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стипендии  Администрации  Курской области  ведущим спортсменам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5 124,0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данный показатель носит</a:t>
                      </a:r>
                      <a:r>
                        <a:rPr lang="ru-RU" sz="7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заявительный характер</a:t>
                      </a:r>
                      <a:endParaRPr lang="ru-RU" sz="7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3 000,0 – 20 000,0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(размер выплаты зависит от наивысшего достигнутого спортсменом результата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году, предшествующем году назначения стипендии)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jz2tvjbjyea_1200x700_28a.jpg"/>
          <p:cNvPicPr>
            <a:picLocks noChangeAspect="1"/>
          </p:cNvPicPr>
          <p:nvPr/>
        </p:nvPicPr>
        <p:blipFill>
          <a:blip r:embed="rId3" cstate="print"/>
          <a:srcRect l="2944" t="10223" r="2857" b="16753"/>
          <a:stretch>
            <a:fillRect/>
          </a:stretch>
        </p:blipFill>
        <p:spPr>
          <a:xfrm>
            <a:off x="4415646" y="1346507"/>
            <a:ext cx="2002652" cy="9060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rcRect l="62559" t="40127" r="28459" b="43769"/>
          <a:stretch>
            <a:fillRect/>
          </a:stretch>
        </p:blipFill>
        <p:spPr bwMode="auto">
          <a:xfrm>
            <a:off x="6379169" y="8109662"/>
            <a:ext cx="478831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743200" y="1570009"/>
            <a:ext cx="3835021" cy="139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эффективности реализации молодежной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политики;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благоприятных условий для развития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туризма;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системы оздоровления и отдыха детей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в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1768" y="5933794"/>
            <a:ext cx="3212037" cy="210441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вовлечение молодежи                               в общественную деятельность;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внутреннего и въездного туризма в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в оздоровлении и отдыхе детей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эффективных финансово-экономических механизмов управления молодежной политикой, развитием туризма, системой оздоровления и отдыха детей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69258" y="5810347"/>
          <a:ext cx="3328060" cy="97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30534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989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697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497,8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646,5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627,6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628,1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628,1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6014" y="3339893"/>
          <a:ext cx="6056409" cy="21023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24923"/>
                <a:gridCol w="690578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детей, направленных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отдых и оздоровление в рамках мер социальной поддержки,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детей школьного возраста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33,2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удельный вес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численности молодых людей в возрасте от 14 до 35 лет, участвующих в деятельности молодежных общественных объединений, в общей численности молодых людей от 14 до 35 лет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31,09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605" y="1689845"/>
            <a:ext cx="1949318" cy="1297808"/>
          </a:xfrm>
          <a:prstGeom prst="rect">
            <a:avLst/>
          </a:prstGeom>
        </p:spPr>
      </p:pic>
      <p:pic>
        <p:nvPicPr>
          <p:cNvPr id="28" name="Рисунок 27" descr="5DpYlwl1M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2854" y="7812833"/>
            <a:ext cx="2995907" cy="7533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61636" t="40150" r="27507" b="40903"/>
          <a:stretch>
            <a:fillRect/>
          </a:stretch>
        </p:blipFill>
        <p:spPr bwMode="auto">
          <a:xfrm>
            <a:off x="6365905" y="8093831"/>
            <a:ext cx="492095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219" y="1889652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1998" y="2971477"/>
          <a:ext cx="6093821" cy="537504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654606"/>
                <a:gridCol w="1127051"/>
                <a:gridCol w="1169582"/>
                <a:gridCol w="114258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осударственная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молодежных и детских общественных объединений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осударственная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талантливой молодежи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в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том числе: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10 874,5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70 053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поддержки талантливой молодежи: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180975" indent="0" algn="l" fontAlgn="ctr">
                        <a:tabLst>
                          <a:tab pos="180975" algn="l"/>
                        </a:tabLst>
                      </a:pP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победителям и призерам международных, всероссийских конкурсных мероприятий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>
                        <a:tabLst>
                          <a:tab pos="180975" algn="l"/>
                        </a:tabLst>
                      </a:pPr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молодежью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победителям и призерам региональных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/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межрегиональных конкурсных мероприятий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/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молодежью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в области науки и инноваций для молодых ученых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специалистов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для молодых специалистов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аправление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учебу, стажировки, отечественные и зарубежные конкурсы, соревнования, фестивали, конференции, форумы, турниры, чемпионаты, выставки и другие мероприятия по поддержке талантливой молодежи; организация и проведение концертов, выставок творческой молодежи и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по поддержке талантливой молодежи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вручение оргтехники, музыкальных инструментов, книг и спортинвентаря, а также кубков, медалей 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других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подарков участникам указанных мероприятий.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10 074,5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роведение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мероприятий, направленных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вовлечение молодежи в предпринимательскую деятельность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здоровление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отдых детей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477 073,8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37 195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490 848,3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881" y="1650670"/>
            <a:ext cx="1097280" cy="1170432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архивного дела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6432" y="4290757"/>
          <a:ext cx="6056409" cy="1859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786247"/>
                <a:gridCol w="729254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государственных услуг   в сфере архивного дела, предоставленных заявителям в установленные законодательством сроки,    от общего количества предоставленных государственных услуг            в сфере архивного дела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40195" y="2977460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117,6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109,8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160077" y="1622263"/>
            <a:ext cx="343480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300"/>
              </a:spcAft>
              <a:buFontTx/>
              <a:buNone/>
              <a:defRPr/>
            </a:pPr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r>
              <a:rPr lang="ru-RU" sz="10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эффективной системы организации хранения, комплектования, учета        и использования документов Архивного фонда Курской области и иных архивных документов        в соответствии с законодательством Российской Федерации в интересах граждан, общества             и государства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2309" y="6317673"/>
            <a:ext cx="5599103" cy="223256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сохранности, комплектования, учета и использования документов Архивного фонда Курской области и иных архивных документов;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удовлетворение потребностей граждан на получение информации, содержащейся в документах Архивного фонда Курской области и иных архивных документах, хранящихся в государственных и муниципальных архивах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внедрение информационных продуктов и технологий в архивную отрасль            с целью повышения качества и доступности государственных услуг в сфере архивного дела, обеспечения доступа граждан к документам Архивного фонда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системы управления архивным делом в Курской области </a:t>
            </a:r>
          </a:p>
        </p:txBody>
      </p:sp>
      <p:pic>
        <p:nvPicPr>
          <p:cNvPr id="21" name="Рисунок 20" descr="depositphotos_26551503-stock-photo-laptop-and-archive-folders.jpg"/>
          <p:cNvPicPr>
            <a:picLocks noChangeAspect="1"/>
          </p:cNvPicPr>
          <p:nvPr/>
        </p:nvPicPr>
        <p:blipFill>
          <a:blip r:embed="rId2" cstate="print"/>
          <a:srcRect l="9673" t="4134" r="10933" b="7748"/>
          <a:stretch>
            <a:fillRect/>
          </a:stretch>
        </p:blipFill>
        <p:spPr>
          <a:xfrm>
            <a:off x="541659" y="1818166"/>
            <a:ext cx="2477988" cy="206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 l="62566" t="40150" r="28451" b="43760"/>
          <a:stretch>
            <a:fillRect/>
          </a:stretch>
        </p:blipFill>
        <p:spPr bwMode="auto">
          <a:xfrm>
            <a:off x="6379169" y="8109662"/>
            <a:ext cx="478831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/>
          <p:nvPr/>
        </p:nvPicPr>
        <p:blipFill>
          <a:blip r:embed="rId2" cstate="print"/>
          <a:srcRect l="35818" t="40000" r="38081" b="30217"/>
          <a:stretch>
            <a:fillRect/>
          </a:stretch>
        </p:blipFill>
        <p:spPr bwMode="auto">
          <a:xfrm>
            <a:off x="4951675" y="1379551"/>
            <a:ext cx="1550504" cy="9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1" y="1522760"/>
            <a:ext cx="6156250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00"/>
              </a:spcAft>
              <a:defRPr/>
            </a:pPr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SymbolPS" pitchFamily="18" charset="2"/>
            </a:endParaRP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благоприятного предпринимательского климата и условий для ведения бизнеса;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 для развития обрабатывающих отраслей в сфере промышленности;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и доступности государственных и муниципальных услуг;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сотрудничества с зарубежными странами и регионами Российской Федерации,                                                          создание условий для продвижения продукции на рынок зарубежных стран;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международных, внешнеэкономических связей и создание благоприятных условий для обеспечения участия           Курской области в реализации единой государственной политики в отношении соотечественников, проживающих за рубежом;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условий для эффективного использования инновационных технологий в интересах социально-экономического                        и инновационного развития Курской области;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государственного и муниципального управления.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экономики и внешних связей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bezimeni-1_5.jpg"/>
          <p:cNvPicPr>
            <a:picLocks noChangeAspect="1"/>
          </p:cNvPicPr>
          <p:nvPr/>
        </p:nvPicPr>
        <p:blipFill>
          <a:blip r:embed="rId3" cstate="print"/>
          <a:srcRect l="19809" t="30426" r="16633" b="32541"/>
          <a:stretch>
            <a:fillRect/>
          </a:stretch>
        </p:blipFill>
        <p:spPr>
          <a:xfrm>
            <a:off x="650123" y="7846828"/>
            <a:ext cx="1412593" cy="595423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291788" y="7675172"/>
          <a:ext cx="33280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180097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790,1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2 105,2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985,5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916,1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908,4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69662" y="5439914"/>
            <a:ext cx="6488338" cy="211455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18000" bIns="36000" rtlCol="0" anchor="ctr"/>
          <a:lstStyle/>
          <a:p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привлечения инвестиций в экономику Курской области, в том числе путем формирования особой экономической зоны промышленно-производственного типа;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благоприятной конкурентной среды;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предпринимательской активности и развитие малого и среднего предпринимательства;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государственных и муниципальных услуг;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развития международного и межрегионального сотрудничества и обеспечение реализации комплекса мер по поддержке экспорта продукции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связей с соотечественниками и их общественными объединениями за рубежом, в том числе в регионах-партнерах в рамках подписанных соглашений о сотрудничестве и протоколов о намерениях;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взаимодействие Курской области с Федеральным агентством по делам Содружества Независимых Государств, соотечественников, проживающих за рубежом, и по международному гуманитарному сотрудничеству для эффективного использования ресурсов российских центров науки и культуры за рубежом, получения информационной и организационной поддержки при проведении мероприятий региона;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базовых условий для создания и обеспечения эффективного функционирования областной системы комплексного использования спутниковых навигационных технологий с использованием системы ГЛОНАСС и других результатов космической деятельности в интересах социально-экономического и инновационного развития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совершенствование системы и повышение качества государственного и муниципального управления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rcRect l="63353" t="36794" r="29809" b="51145"/>
          <a:stretch>
            <a:fillRect/>
          </a:stretch>
        </p:blipFill>
        <p:spPr bwMode="auto">
          <a:xfrm>
            <a:off x="6007638" y="7745395"/>
            <a:ext cx="850362" cy="8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531757" y="3103109"/>
          <a:ext cx="6127094" cy="22111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4343"/>
                <a:gridCol w="3327243"/>
                <a:gridCol w="553050"/>
                <a:gridCol w="420203"/>
                <a:gridCol w="356538"/>
                <a:gridCol w="346902"/>
                <a:gridCol w="366174"/>
                <a:gridCol w="372641"/>
              </a:tblGrid>
              <a:tr h="25656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86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 </a:t>
                      </a:r>
                    </a:p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(к 2020 году)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103,2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107,9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121,5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86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резидентов особой экономической зоны промышленно-производственного типа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10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численность занятых в сфере малого и среднего предпринимательства, включая индивидуальных предпринимателей и самозанятых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 человек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135,0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137,4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140,2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140,2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56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граждан Курской области качеством предоставления государственных и муниципальных услуг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98,94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56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внедренных в Курской области направлений регионального  экспортного стандарта  2.0 (нарастающим итогом)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59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международных культурно-массовых мероприятий с участием соотечественников в общем количестве мероприятий, проводимых органами исполнительной власти Курской области за рубежом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промышленности в Курской области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повышение ее конкурентоспособности»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49517" y="3559282"/>
          <a:ext cx="6098933" cy="33558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8510"/>
                <a:gridCol w="2475781"/>
                <a:gridCol w="698740"/>
                <a:gridCol w="569343"/>
                <a:gridCol w="534838"/>
                <a:gridCol w="500332"/>
                <a:gridCol w="508959"/>
                <a:gridCol w="502430"/>
              </a:tblGrid>
              <a:tr h="35341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1774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промышленного производства обрабатывающих производств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121,1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73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инвестиций в основной капитал промышленных предприятий обрабатывающего комплекса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млн. руб.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366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инвестиций в основной капитал по видам экономической деятельности раздела «Обрабатывающие производства» Общероссийского классификатора видов экономической деятельности (накопленным итогом), за исключением видов деятельности, не относящихся к сфере ведения Министерства промышленности и торговли Российской Федерации (по инвестиционным проектам промышленных предприятий Курской области, реализация которых осуществляется           с привлечением мер государственной поддержки)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млн. руб.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657,9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760,01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1 360,01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530,01</a:t>
                      </a:r>
                      <a:endParaRPr lang="ru-RU" sz="7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1 630,01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73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новых рабочих мест               на промышленных предприятиях обрабатывающего комплекса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algn="ctr"/>
                      <a:r>
                        <a:rPr lang="en-US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рабочих мест (накопленным итогом) (по инвестиционным проектам промышленных предприятий Курской области, реализация которых осуществляется     </a:t>
                      </a:r>
                      <a:r>
                        <a:rPr lang="en-US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</a:t>
                      </a: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с привлечением мер государственной поддержки) 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7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111</a:t>
                      </a:r>
                      <a:endParaRPr lang="ru-RU" sz="7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118</a:t>
                      </a:r>
                      <a:endParaRPr lang="ru-RU" sz="7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34872" y="2163910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122,4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228,6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2506" y="1607635"/>
            <a:ext cx="61276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 algn="just">
              <a:defRPr/>
            </a:pPr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условий для развития промышленного комплекса Курской области за счет опережающего роста обрабатывающих отраслей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45169" y="7218301"/>
            <a:ext cx="4471893" cy="136237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ускоренное развитие и повышение конкурентоспособности промышленных предприятий обрабатывающего комплекса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в Курской области производств по выпуску современных конкурентоспособных энергосберегающих строительных               материалов, изделий и конструкций для обеспечения жилищного, социально-культурного, коммунального и промышленного            строительства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64691_53_52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7329" y="2042199"/>
            <a:ext cx="1962466" cy="1303200"/>
          </a:xfrm>
          <a:prstGeom prst="rect">
            <a:avLst/>
          </a:prstGeom>
        </p:spPr>
      </p:pic>
      <p:pic>
        <p:nvPicPr>
          <p:cNvPr id="28" name="Рисунок 27" descr="1603201-1024x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48" y="7252535"/>
            <a:ext cx="1737600" cy="13032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rcRect l="61636" t="40000" r="27507" b="40752"/>
          <a:stretch>
            <a:fillRect/>
          </a:stretch>
        </p:blipFill>
        <p:spPr bwMode="auto">
          <a:xfrm>
            <a:off x="6373597" y="8098552"/>
            <a:ext cx="484403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информационного общества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25929" y="159019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92343" y="4195598"/>
          <a:ext cx="6056409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04864"/>
                <a:gridCol w="737634"/>
                <a:gridCol w="677065"/>
                <a:gridCol w="548640"/>
                <a:gridCol w="534009"/>
                <a:gridCol w="541325"/>
                <a:gridCol w="532963"/>
              </a:tblGrid>
              <a:tr h="33899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308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использующих механизм получения государственных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муниципальных услуг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электронном виде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84,6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031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объектов информатизации органов исполнительной власти Курской области, обрабатывающих информацию с ограниченным доступом, оснащенных сертифицированными средствами защиты информации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04888" y="2566239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391,5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359,3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242,0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210,1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205,1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7811" y="1839617"/>
            <a:ext cx="61975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инфраструктуры информационного общества и электронного правительства в Курской области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75368" y="6507126"/>
            <a:ext cx="3413052" cy="190322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endParaRPr lang="ru-RU" sz="3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технической и технологической основы становления информационного общества;</a:t>
            </a:r>
          </a:p>
          <a:p>
            <a:endParaRPr lang="ru-RU" sz="3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информационной безопасности информационно-телекоммуникационной инфраструктуры информационных систем Курской области</a:t>
            </a:r>
          </a:p>
        </p:txBody>
      </p:sp>
      <p:pic>
        <p:nvPicPr>
          <p:cNvPr id="22" name="Рисунок 21" descr="02.08.1.jpg"/>
          <p:cNvPicPr>
            <a:picLocks noChangeAspect="1"/>
          </p:cNvPicPr>
          <p:nvPr/>
        </p:nvPicPr>
        <p:blipFill>
          <a:blip r:embed="rId2" cstate="print"/>
          <a:srcRect l="17662" t="6977" r="25526" b="7752"/>
          <a:stretch>
            <a:fillRect/>
          </a:stretch>
        </p:blipFill>
        <p:spPr>
          <a:xfrm>
            <a:off x="628693" y="6799304"/>
            <a:ext cx="1312371" cy="1374395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img2.jpg"/>
          <p:cNvPicPr>
            <a:picLocks noChangeAspect="1"/>
          </p:cNvPicPr>
          <p:nvPr/>
        </p:nvPicPr>
        <p:blipFill>
          <a:blip r:embed="rId4" cstate="print"/>
          <a:srcRect l="6822" t="31189" r="3566" b="7003"/>
          <a:stretch>
            <a:fillRect/>
          </a:stretch>
        </p:blipFill>
        <p:spPr>
          <a:xfrm>
            <a:off x="503759" y="2562465"/>
            <a:ext cx="2526521" cy="130696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/>
          <a:srcRect l="62554" t="40238" r="28365" b="43572"/>
          <a:stretch>
            <a:fillRect/>
          </a:stretch>
        </p:blipFill>
        <p:spPr bwMode="auto">
          <a:xfrm>
            <a:off x="6375821" y="8102131"/>
            <a:ext cx="482179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548680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2131"/>
            <a:ext cx="6858000" cy="12474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показатели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Содержимое 2"/>
          <p:cNvSpPr txBox="1">
            <a:spLocks/>
          </p:cNvSpPr>
          <p:nvPr/>
        </p:nvSpPr>
        <p:spPr>
          <a:xfrm>
            <a:off x="3717032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48680" y="4104520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48680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717031" y="4126466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728907" y="191958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605641" y="4116396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Содержимое 2"/>
          <p:cNvSpPr txBox="1">
            <a:spLocks/>
          </p:cNvSpPr>
          <p:nvPr/>
        </p:nvSpPr>
        <p:spPr>
          <a:xfrm>
            <a:off x="3717032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558208" y="1911559"/>
          <a:ext cx="2929270" cy="20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735012" y="4133328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/>
          <p:nvPr/>
        </p:nvGraphicFramePr>
        <p:xfrm>
          <a:off x="620871" y="630787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/>
          <p:nvPr/>
        </p:nvGraphicFramePr>
        <p:xfrm>
          <a:off x="3714578" y="6303083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5" name="Picture 6" descr="gerb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транспортной системы, обеспечение перевозки пассажиров в Курской области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дорожного движения»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4241" y="3935032"/>
          <a:ext cx="6209935" cy="34990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1451"/>
                <a:gridCol w="2420433"/>
                <a:gridCol w="752475"/>
                <a:gridCol w="619125"/>
                <a:gridCol w="533400"/>
                <a:gridCol w="523875"/>
                <a:gridCol w="533400"/>
                <a:gridCol w="485776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протяженности автомобильных дорог общего пользования регионального или межмуниципального значения и местного значения, соответствующих  нормативным требованиям к транспортно-эксплуатационным показателям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31 декабря отчетного года в их общей протяженности, </a:t>
                      </a: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42,8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автомобильных дорог общего пользования регионального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или межмуниципального 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53,778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автомобильных дорог общего пользования местного 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35,95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83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выполнение рейсов транспортом общего пользования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7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число погибших в дорожно-транспортных происшествиях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17015" y="2767956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9 464,0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11 108,4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11 580,7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13 860,6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14 982,7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9" y="1586370"/>
            <a:ext cx="4436666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р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азвитие современной и эффективной транспортной инфраструктуры, обеспечивающей ускорение товародвижения и снижение транспортных издержек в экономике;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услуг транспортного комплекса            для населения;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безопасности дорожного движения</a:t>
            </a:r>
            <a:endParaRPr lang="ru-RU" sz="9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3175" y="7421526"/>
            <a:ext cx="5362201" cy="112705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требуемого технического состояния сети автомобильных дорог области,           их пропускной способности, эффективно содействующей развитию экономики, улучшению качества жизни населения области, созданию безопасных условий движения;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удовлетворение потребностей населения Курской области в безопасных и качественных перевозках автомобильным, железнодорожным и воздушным транспортом;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снижение числа погибших в результате дорожно-транспортных происшествий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111707_53_112934.jpg"/>
          <p:cNvPicPr>
            <a:picLocks noChangeAspect="1"/>
          </p:cNvPicPr>
          <p:nvPr/>
        </p:nvPicPr>
        <p:blipFill>
          <a:blip r:embed="rId3" cstate="print"/>
          <a:srcRect l="44961" t="28569" r="2791" b="25140"/>
          <a:stretch>
            <a:fillRect/>
          </a:stretch>
        </p:blipFill>
        <p:spPr>
          <a:xfrm>
            <a:off x="4306195" y="2264742"/>
            <a:ext cx="2293227" cy="14698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/>
          <a:srcRect l="61751" t="40000" r="27588" b="40714"/>
          <a:stretch>
            <a:fillRect/>
          </a:stretch>
        </p:blipFill>
        <p:spPr bwMode="auto">
          <a:xfrm>
            <a:off x="6383914" y="8107597"/>
            <a:ext cx="474086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транспортной системы, обеспечение перевозки пассажиров в Курской области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дорожного движения»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992937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2023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0756" y="3024088"/>
          <a:ext cx="6093821" cy="3812035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335629"/>
                <a:gridCol w="978195"/>
                <a:gridCol w="918682"/>
                <a:gridCol w="1861315"/>
              </a:tblGrid>
              <a:tr h="49948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71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 по оплате проезда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поездах пригородного сообщения отдельным категориям граждан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4 108,2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данный показатель носит</a:t>
                      </a:r>
                      <a:r>
                        <a:rPr lang="ru-RU" sz="9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заявительный характер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льгота по оплате проезда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поездах пригородного сообщения отдельным категориям граждан предоставляется в размере 50% и 100% от стоимости проездного билета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508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проезда по льготному месячному проездному билету и льготным проездным документам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УЭК с региональным транспортным приложением и транспортная карта студента) обучающимся очной формы обучения профессиональных образовательных организаций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образовательных организаций высшего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образования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4 659,8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льготы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проезд в автомобильном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городском электрическом транспорте общего пользования городского и пригородного сообщений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равной доступности услуг общественного транспорта на территории области для отдельных категорий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172 690,8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3064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181 458,8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tran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386" y="1743875"/>
            <a:ext cx="1707849" cy="1280886"/>
          </a:xfrm>
          <a:prstGeom prst="rect">
            <a:avLst/>
          </a:prstGeom>
          <a:effectLst/>
        </p:spPr>
      </p:pic>
      <p:pic>
        <p:nvPicPr>
          <p:cNvPr id="17" name="Рисунок 16" descr="trolleb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584" y="7013740"/>
            <a:ext cx="1794472" cy="1497776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30402" y="5858539"/>
            <a:ext cx="3818517" cy="271130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стимулирование роста производства основных видов          сельскохозяйственной продукции, производства пищевых                          продуктов, направленное на импортозамещение;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осуществление противоэпизоотических мероприятий                                              в отношении карантинных и особо опасных болезней животных;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поддержка развития инфраструктуры агропродовольственного                      рынка региона;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поддержка малых форм хозяйствования;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рентабельности в сельском хозяйстве для обеспечения       его устойчивого развития;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качества жизни сельского населения;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стимулирование инновационной деятельности и инновационного развития агропромышленного комплекса;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биотехнологий;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эффективного использования земель сельскохозяйственного назначения;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мелиорации земель сельскохозяйственного назначения;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предупреждение и ликвидация болезней животных;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защита населения от болезней, общих для человека и животных;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безопасности продуктов животноводства в ветеринарно-санитарном отношении и осуществление регионального государственного ветеринарного надзора;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материально-технической базы областных бюджетных учреждений ветеринарии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сельского хозяйства и регулирование рынков сельскохозяйственной продукции, сырья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продовольствия 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8711" y="2968444"/>
          <a:ext cx="6056409" cy="2803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3246"/>
                <a:gridCol w="2779129"/>
                <a:gridCol w="759791"/>
                <a:gridCol w="498424"/>
                <a:gridCol w="424281"/>
                <a:gridCol w="431597"/>
                <a:gridCol w="431597"/>
                <a:gridCol w="418344"/>
              </a:tblGrid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563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растениеводства  в хозяйствах всех категорий (в сопоставимых ценах)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животноводства в хозяйствах всех категорий (в сопоставимых ценах) </a:t>
                      </a: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пищевых продуктов (в сопоставимых ценах),             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110,8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напитков (в сопоставимых ценах) </a:t>
                      </a: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113,9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36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физического объема инвестиций в основной капитал сельского хозяйства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 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0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производительности труда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783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высокопроизводительных рабочих мест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24100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11 319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11 524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11 695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11 820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располагаемые ресурсы домашних хозяйств (в среднем на 1 члена домашнего хозяйства в месяц) в сельской местности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23650,0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18 900,0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19 300,0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19 500,0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359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рентабельность сельскохозяйственных организаций  (с учетом субсидий)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среднемесячная  заработная плата работников сельского хозяйства      (без субъектов малого предпринимательства)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41 600,0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31 900,0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32 300,0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32 500,0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316405" y="5973689"/>
          <a:ext cx="3263615" cy="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723"/>
                <a:gridCol w="652723"/>
                <a:gridCol w="652723"/>
                <a:gridCol w="652723"/>
                <a:gridCol w="652723"/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3427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72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7 206,0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5 384,1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3 495,0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2 887,2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2 481,9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222206" y="1554425"/>
            <a:ext cx="4455042" cy="144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продовольственной независимости региона;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конкурентоспособности сельскохозяйственной продукции, производимой на территории Курской области,    на внутреннем и внешнем рынках в рамках вступления России во Всемирную торговую организацию;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устойчивое развитие сельских территорий; 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финансовой устойчивости предприятий агропромышленного комплекса;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воспроизводство и повышение эффективности использования в сельском хозяйстве земельных      и других ресурсов, экологизация производства;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стойкого эпизоотического и ветеринарно-санитарного благополучия территории Курской области путем комплексного проведения ветеринарных мероприятий на территории Курской области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95548_53_88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730" y="1606847"/>
            <a:ext cx="1737600" cy="1303200"/>
          </a:xfrm>
          <a:prstGeom prst="rect">
            <a:avLst/>
          </a:prstGeom>
        </p:spPr>
      </p:pic>
      <p:pic>
        <p:nvPicPr>
          <p:cNvPr id="27" name="Рисунок 26" descr="83601_53_73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11" y="7013039"/>
            <a:ext cx="1950720" cy="13030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rcRect l="61617" t="40238" r="27454" b="40714"/>
          <a:stretch>
            <a:fillRect/>
          </a:stretch>
        </p:blipFill>
        <p:spPr bwMode="auto">
          <a:xfrm>
            <a:off x="6365172" y="8102048"/>
            <a:ext cx="492828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Оказание содействия добровольному переселению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Курскую область соотечественников,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проживающих за рубежом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385218" y="7327153"/>
          <a:ext cx="3225095" cy="109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019"/>
                <a:gridCol w="645019"/>
                <a:gridCol w="645019"/>
                <a:gridCol w="645019"/>
                <a:gridCol w="645019"/>
              </a:tblGrid>
              <a:tr h="45020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137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8137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5273" y="1546758"/>
            <a:ext cx="6136502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реализации Государственной программы по оказанию содействия добровольному переселению в Российскую Федерацию соотечественников, проживающих за рубежом;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социально-экономического развития Курской области;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демографической ситуации в Курской области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43893" y="5886228"/>
            <a:ext cx="6225512" cy="133583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информационных условий, способствующих добровольному переселению соотечественников, проживающих за рубежом, в Курскую область для постоянного проживания, быстрому их включению в трудовые и социальные связи региона;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обеспечению потребности Курской области квалифицированными кадрами, сокращение дефицита трудовых ресурсов, участие в реализации экономических и инвестиционных проектов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кадрового потенциала в системе здравоохранения;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заселение и развитие территорий Курской области, в том числе сельских</a:t>
            </a:r>
          </a:p>
        </p:txBody>
      </p:sp>
      <p:pic>
        <p:nvPicPr>
          <p:cNvPr id="16" name="Рисунок 15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336" y="7279221"/>
            <a:ext cx="1658112" cy="1204722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489" y="2442972"/>
          <a:ext cx="6093821" cy="3374516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870860"/>
                <a:gridCol w="1092530"/>
                <a:gridCol w="1056904"/>
                <a:gridCol w="107352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 бюджета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2023 год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единовременная выплата семьям, переселившимся 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рамках программы,  для компенсации затрат 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первоначальный период прибытия в Курскую область, 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 включающих расходы на первичное медицинское обследование, диспансеризацию, признание ученых степеней, ученых званий, образования и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(или) квалификации, полученных в иностранном государстве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1 050,0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единовременная выплата семьям, переселившимся 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сельскую местность Курской области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232,0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единовременная выплата семьям, имеющим двух и более несовершеннолетних членов семьи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168,0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компенсации найма жилья на срок не менее шести месяцев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городской местности  - </a:t>
                      </a:r>
                    </a:p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 54 000 рублей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 </a:t>
                      </a:r>
                    </a:p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сельской местности  - </a:t>
                      </a:r>
                    </a:p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 30 000 рублей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2 070,0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 l="61751" t="40000" r="27454" b="40714"/>
          <a:stretch>
            <a:fillRect/>
          </a:stretch>
        </p:blipFill>
        <p:spPr bwMode="auto">
          <a:xfrm>
            <a:off x="6377956" y="8098072"/>
            <a:ext cx="480044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«Воспроизводство и использование природных ресурсов, охрана окружающей среды 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5649" y="4000473"/>
          <a:ext cx="6056409" cy="256816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4926"/>
                <a:gridCol w="2209800"/>
                <a:gridCol w="764743"/>
                <a:gridCol w="620003"/>
                <a:gridCol w="548640"/>
                <a:gridCol w="534009"/>
                <a:gridCol w="541325"/>
                <a:gridCol w="532963"/>
              </a:tblGrid>
              <a:tr h="29776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5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особо охраняемых природных территорий регионального значения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17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утилизированных ядохимикатов и других опасных отходов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тонны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14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гидротехнических сооружений </a:t>
                      </a:r>
                    </a:p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 неудовлетворительным и опасным уровнем безопасности, приведенных </a:t>
                      </a:r>
                    </a:p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безопасное техническое состояние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штуки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2,59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5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территории, занятая особо охраняемыми природными территориями регионального и местного значения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0,40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0,43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5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98,4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6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качество окружающей среды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106,3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82614" y="2374119"/>
          <a:ext cx="3328060" cy="1321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53410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383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9383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629,9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2 594,6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2 192,5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800,3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523,9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1729" y="1649527"/>
            <a:ext cx="60815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1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сохранение, восстановление и рациональное использование природных ресурсов и объектов животного мира, охрана окружающей среды в Курской области, повышение уровня экологической безопасности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2425" y="6715125"/>
            <a:ext cx="6264275" cy="163475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сети и обеспечение функционирования особо охраняемых природных территорий регионального 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снижение негативного воздействия отходов производства и потребления на окружающую среду;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охраны объектов животного мира и среды их обитания;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сокращение негативного антропогенного воздействия на водные объекты;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восстановление и экологическая реабилитация водных объектов и мониторинг водных объектов;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эксплуатационной надежности гидротехнических сооружений путем их приведения к безопасному техническому состоянию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slide-1.jpg"/>
          <p:cNvPicPr>
            <a:picLocks noChangeAspect="1"/>
          </p:cNvPicPr>
          <p:nvPr/>
        </p:nvPicPr>
        <p:blipFill>
          <a:blip r:embed="rId3" cstate="print"/>
          <a:srcRect l="25558" t="33854" r="27942" b="9750"/>
          <a:stretch>
            <a:fillRect/>
          </a:stretch>
        </p:blipFill>
        <p:spPr>
          <a:xfrm>
            <a:off x="861250" y="2328765"/>
            <a:ext cx="1712576" cy="15557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/>
          <a:srcRect l="61758" t="40238" r="27583" b="40714"/>
          <a:stretch>
            <a:fillRect/>
          </a:stretch>
        </p:blipFill>
        <p:spPr bwMode="auto">
          <a:xfrm>
            <a:off x="6377987" y="8102048"/>
            <a:ext cx="480013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лесного хозяйства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5807" y="3004554"/>
          <a:ext cx="6056409" cy="2651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95498"/>
                <a:gridCol w="620003"/>
                <a:gridCol w="548640"/>
                <a:gridCol w="534009"/>
                <a:gridCol w="541325"/>
                <a:gridCol w="532963"/>
              </a:tblGrid>
              <a:tr h="17899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лесистость территории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9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площади земель лесного фонда, переданных в пользование,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площади земель лесного фонда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49,7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29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платежей в бюджетную систему Российской Федерации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использования лесов, расположенных на землях лесного фонда, в расчете на 1 гектар земель лесного фонда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рубли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167,4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155,2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161,5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168,0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29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отношение фактического объема заготовки древесины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 установленному допустимому объему изъятия древесины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422288" y="7204550"/>
          <a:ext cx="3328060" cy="101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37577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70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770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172,0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165,8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226,0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241,8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358446" y="5752107"/>
            <a:ext cx="6180578" cy="13697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сокращение потерь лесного хозяйства от пожаров и вредных организмов, эффективное использование лесов при сохранении защитных, экологических функций и биологического разнообразия с обеспечением баланса выбытия и восстановления лесов Курской области, а также осуществление федерального государственного лесного надзора (лесной охраны) и федерального государственного пожарного надзора     в лесах;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управления лесами в Курской области и устойчивого развития лесного сектора экономики</a:t>
            </a:r>
          </a:p>
        </p:txBody>
      </p:sp>
      <p:pic>
        <p:nvPicPr>
          <p:cNvPr id="20" name="Рисунок 19" descr="news_1315569764_45CYET8.jpg"/>
          <p:cNvPicPr>
            <a:picLocks noChangeAspect="1"/>
          </p:cNvPicPr>
          <p:nvPr/>
        </p:nvPicPr>
        <p:blipFill>
          <a:blip r:embed="rId2" cstate="print"/>
          <a:srcRect l="23552" t="11130" r="23552" b="11130"/>
          <a:stretch>
            <a:fillRect/>
          </a:stretch>
        </p:blipFill>
        <p:spPr>
          <a:xfrm>
            <a:off x="478467" y="1585802"/>
            <a:ext cx="1477926" cy="1382232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038134" y="1591539"/>
            <a:ext cx="4550734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эффективное исполнение переданных Российской Федерацией отдельных полномочий в области лесных отношений;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вклада лесов в социально-экономическое развитие Курской области, стабильное удовлетворение общественных потребностей         в ресурсах и полезных свойствах леса, сохранение его глобальных функций и ресурсно-экологического потенциала и биологического разнообразия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4" cstate="print"/>
          <a:srcRect l="20374" t="47328" r="60386" b="29618"/>
          <a:stretch>
            <a:fillRect/>
          </a:stretch>
        </p:blipFill>
        <p:spPr bwMode="auto">
          <a:xfrm>
            <a:off x="519538" y="7182709"/>
            <a:ext cx="1778552" cy="120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rcRect l="62560" t="40238" r="28358" b="43864"/>
          <a:stretch>
            <a:fillRect/>
          </a:stretch>
        </p:blipFill>
        <p:spPr bwMode="auto">
          <a:xfrm>
            <a:off x="6366958" y="8108102"/>
            <a:ext cx="491042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«Повышение </a:t>
            </a:r>
            <a:r>
              <a:rPr lang="ru-RU" sz="2000" b="1" dirty="0" err="1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энергоэффективности</a:t>
            </a: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и развитие энергетики 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392307" y="1374669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05482" y="3900420"/>
          <a:ext cx="5906528" cy="10175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28767"/>
                <a:gridCol w="888291"/>
                <a:gridCol w="645127"/>
                <a:gridCol w="570872"/>
                <a:gridCol w="555649"/>
                <a:gridCol w="563262"/>
                <a:gridCol w="554560"/>
              </a:tblGrid>
              <a:tr h="373109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4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</a:t>
                      </a:r>
                      <a:r>
                        <a:rPr lang="ru-RU" sz="800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энергоэффективных</a:t>
                      </a: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уличных светильников в общем объеме уличных светильников на территории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64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141138" y="6790860"/>
          <a:ext cx="3014965" cy="1174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93"/>
                <a:gridCol w="602993"/>
                <a:gridCol w="602993"/>
                <a:gridCol w="602993"/>
                <a:gridCol w="602993"/>
              </a:tblGrid>
              <a:tr h="38645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6467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84960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117,1</a:t>
                      </a:r>
                      <a:endParaRPr lang="ru-RU" sz="9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172,0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165,8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226,0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455913" y="5010701"/>
            <a:ext cx="6258697" cy="166194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энергетической эффективности секторов экономики и бюджетной сферы Курской области;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объемов внедрения и инновационных технологий для решения задач энергосбережения и повышения энергетической эффективности;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информационного обеспечения мероприятий по энергосбережению и повышению энергетической эффективности;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масштабная модернизация электроэнергетики и перевод ее на новый технологический уровень;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экономической и энергетической эффективности электроэнергетики;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надежности функционирования электроэнергетики.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075205" y="1430901"/>
            <a:ext cx="4653049" cy="243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проведение эффективной энергосберегающей политики в Курской области;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инвестиционно-инновационное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обновление отрасли энергетики, направленное на обеспечение высокой энергетической, экономической и экологической эффективности производства, передачи, распределения и потребления электрической энергии;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условий, обеспечивающих максимально эффективное использование потенциала энергетического сектора и топливно-энергетических ресурсов для роста экономики и повышения качества жизни населения Курской области;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надежное снабжение потребителей Курской области топливно-энергетическими ресурсами, повышение эффективности их использования и снижение антропогенного воздействия ТЭК на окружающую среду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t3z2FiyhL-Y5eE-7dzZsps5RiVW93mb_pe1jfJ4ETeKmMDXfJhqEBHD1sPOZlr0JUu8s2miy_CZtw8kuyW0c-8T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805" y="1717588"/>
            <a:ext cx="1563131" cy="1804087"/>
          </a:xfrm>
          <a:prstGeom prst="rect">
            <a:avLst/>
          </a:prstGeom>
        </p:spPr>
      </p:pic>
      <p:pic>
        <p:nvPicPr>
          <p:cNvPr id="27" name="Рисунок 26" descr="Курска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481" y="6759144"/>
            <a:ext cx="2452816" cy="1505340"/>
          </a:xfrm>
          <a:prstGeom prst="rect">
            <a:avLst/>
          </a:prstGeom>
        </p:spPr>
      </p:pic>
      <p:pic>
        <p:nvPicPr>
          <p:cNvPr id="20" name="Рисунок 19" descr="загруженное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7784" y="7852892"/>
            <a:ext cx="710216" cy="710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10324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«Реализация государственной политики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сфере печати и массовой информации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600714" y="2701416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180,1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170,2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192,7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07238" y="6655982"/>
            <a:ext cx="5749748" cy="175649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информационное обеспечение деятельности Губернатора Курской области, органов исполнительной власти Курской области и интеграция Курской области   в российское и мировое информационное пространство, укрепление положительного имиджа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сохранение и развитие государственных средств массовой информации            в целях обеспечения права жителей Курской области на получение информации;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государственной политики в сфере печати и массовой  информации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7199" y="3976865"/>
          <a:ext cx="6056409" cy="1402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48021"/>
                <a:gridCol w="854144"/>
                <a:gridCol w="617398"/>
                <a:gridCol w="548640"/>
                <a:gridCol w="534009"/>
                <a:gridCol w="541325"/>
                <a:gridCol w="532963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населения Курской области информационным освещением деятельности государственных органов власти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8" y="1586370"/>
            <a:ext cx="6127668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конституционного права граждан на получение объективной информации    о деятельности Губернатора Курской области и органов исполнительной власти Курской области;</a:t>
            </a: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сохранение и развитие государственного информационного ресурса Курской области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Овал 3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/>
          <a:srcRect l="62751" t="36794" r="29208" b="48855"/>
          <a:stretch>
            <a:fillRect/>
          </a:stretch>
        </p:blipFill>
        <p:spPr bwMode="auto">
          <a:xfrm>
            <a:off x="6019793" y="7749007"/>
            <a:ext cx="838207" cy="8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Мир_ТВ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825" y="2657475"/>
            <a:ext cx="1170432" cy="1170432"/>
          </a:xfrm>
          <a:prstGeom prst="rect">
            <a:avLst/>
          </a:prstGeom>
        </p:spPr>
      </p:pic>
      <p:pic>
        <p:nvPicPr>
          <p:cNvPr id="30" name="Рисунок 29" descr="622017b4e789477fb5864a87cc6bc815.png"/>
          <p:cNvPicPr>
            <a:picLocks noChangeAspect="1"/>
          </p:cNvPicPr>
          <p:nvPr/>
        </p:nvPicPr>
        <p:blipFill>
          <a:blip r:embed="rId5" cstate="print"/>
          <a:srcRect t="35833" b="35972"/>
          <a:stretch>
            <a:fillRect/>
          </a:stretch>
        </p:blipFill>
        <p:spPr>
          <a:xfrm>
            <a:off x="3566018" y="6394171"/>
            <a:ext cx="1585729" cy="4470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/>
          <a:srcRect l="20869" t="11476" r="60318" b="78832"/>
          <a:stretch>
            <a:fillRect/>
          </a:stretch>
        </p:blipFill>
        <p:spPr bwMode="auto">
          <a:xfrm>
            <a:off x="4277201" y="5502597"/>
            <a:ext cx="2408365" cy="69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rcRect l="17620" t="9228" r="16032" b="68763"/>
          <a:stretch>
            <a:fillRect/>
          </a:stretch>
        </p:blipFill>
        <p:spPr bwMode="auto">
          <a:xfrm>
            <a:off x="512597" y="5596934"/>
            <a:ext cx="3761454" cy="7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4966"/>
            <a:ext cx="6857999" cy="979449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3607" y="2888623"/>
          <a:ext cx="6056409" cy="1645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26131"/>
                <a:gridCol w="776942"/>
                <a:gridCol w="616490"/>
                <a:gridCol w="548640"/>
                <a:gridCol w="534009"/>
                <a:gridCol w="541325"/>
                <a:gridCol w="532963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охват бюджетных ассигнований областного бюджета показателями, характеризующими цели </a:t>
                      </a:r>
                    </a:p>
                    <a:p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результаты их использования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97,7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просроченной кредиторской задолженности Курской области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расходах консолидированного бюджета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743297" y="4874149"/>
          <a:ext cx="332806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2 827,4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3 097,4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1 942,6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1 644,6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1 812,6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36498" y="6412675"/>
            <a:ext cx="5661965" cy="19050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нормативно-методическое обеспечение бюджетного процесса в Курской области, организация планирования и исполнения областного бюджета, совершенствование кассового обслуживания исполнения областного бюджета, ведение бюджетного учета   и формирование бюджетной отчетности;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эффективное управление государственным долгом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межбюджетных отношений в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контроля за соблюдением бюджетного законодательства                          и законодательства в сфере закупок товаров, работ, услуг для обеспечения государственных и муниципальных нужд Курской области</a:t>
            </a:r>
          </a:p>
        </p:txBody>
      </p:sp>
      <p:pic>
        <p:nvPicPr>
          <p:cNvPr id="16" name="Picture 2" descr="F:\Obmen\Безуглова\Инна\БГ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69" y="4760152"/>
            <a:ext cx="1809750" cy="1447800"/>
          </a:xfrm>
          <a:prstGeom prst="rect">
            <a:avLst/>
          </a:prstGeom>
          <a:noFill/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8" y="1586370"/>
            <a:ext cx="6142377" cy="114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долгосрочной сбалансированности и устойчивости бюджетной системы Курской области, оптимальной налоговой и долговой нагрузки, повышения эффективности использования бюджетных средств;</a:t>
            </a: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устойчивому исполнению бюджетов муниципальных образований Курской области и повышению качества управления муниципальными финансами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 l="61616" t="40268" r="27553" b="40772"/>
          <a:stretch>
            <a:fillRect/>
          </a:stretch>
        </p:blipFill>
        <p:spPr bwMode="auto">
          <a:xfrm>
            <a:off x="6368104" y="8093398"/>
            <a:ext cx="489896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«Управление имуществом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2363" y="3366607"/>
          <a:ext cx="6056409" cy="1554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38007"/>
                <a:gridCol w="754912"/>
                <a:gridCol w="626644"/>
                <a:gridCol w="548640"/>
                <a:gridCol w="534009"/>
                <a:gridCol w="541325"/>
                <a:gridCol w="532963"/>
              </a:tblGrid>
              <a:tr h="3606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643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 поступления доходов, администрируемых комитетом по управлению имуществом Курской области, подлежащих зачислению в областной бюджет (к ожидаемым поступлениям)</a:t>
                      </a:r>
                      <a:endParaRPr lang="ru-RU" sz="10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100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108,12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437283" y="1747585"/>
          <a:ext cx="309228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56"/>
                <a:gridCol w="618456"/>
                <a:gridCol w="618456"/>
                <a:gridCol w="618456"/>
                <a:gridCol w="618456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524,7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216,4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343,7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241402" y="4869712"/>
            <a:ext cx="6370938" cy="353000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оптимального состава и структуры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управления, целевого использования и сохранности объектов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учета и мониторинга областного имущества путем развертывания единой системы учета и управления областным имуществом, обеспечивающей механизмы сбора, консолидации и представления информации для принятия и анализа эффективности управленческих решений в отношении объектов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рационального, эффективного использования находящихся в областной собственности земельных участков;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рынка земли на территории города Курска, право государственной собственности на которую не разграничено;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предоставления в собственность бесплатно земельных участков отдельным категориям граждан;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кадастровой оценки объектов недвижимости;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поступлений в бюджет Курской области средств от использования           и продажи областных объектов недвижимого имущества и земельных участков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9" y="1747977"/>
            <a:ext cx="19000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управления                    и распоряжения государственным имуществом, земельными ресурсами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40E9E8B29EAED3957BC6D7BE409F9F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6918" y="1628624"/>
            <a:ext cx="1346601" cy="1346601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 l="62560" t="40268" r="28386" b="43740"/>
          <a:stretch>
            <a:fillRect/>
          </a:stretch>
        </p:blipFill>
        <p:spPr bwMode="auto">
          <a:xfrm>
            <a:off x="6372532" y="8101356"/>
            <a:ext cx="485468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843147" y="1689321"/>
            <a:ext cx="583409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Май – октябрь </a:t>
            </a:r>
          </a:p>
          <a:p>
            <a:pPr marL="228600" indent="-228600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Составление проекта закона о бюджете</a:t>
            </a:r>
            <a:endParaRPr lang="ru-RU" sz="11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Октябрь – декабрь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Рассмотрение проекта закона о бюджете</a:t>
            </a:r>
            <a:endParaRPr lang="ru-RU" sz="11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Ноябрь – декабрь 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Утверждение проекта закона о бюджете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Январь – декабрь 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Исполнение бюджета и внесение изменений в Закон о бюджете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Май, август, ноябрь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и утверждение ежеквартальной отчетности об исполнении бюджета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Апрель – июнь 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и утверждение годового отчета об исполнении бюджета (Закона    об исполнении областного бюджета)</a:t>
            </a:r>
          </a:p>
        </p:txBody>
      </p:sp>
      <p:sp>
        <p:nvSpPr>
          <p:cNvPr id="88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8431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График подготовки и исполнения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Заголовок 1"/>
          <p:cNvSpPr txBox="1">
            <a:spLocks/>
          </p:cNvSpPr>
          <p:nvPr/>
        </p:nvSpPr>
        <p:spPr>
          <a:xfrm>
            <a:off x="332656" y="5295150"/>
            <a:ext cx="6525344" cy="2088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7587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Документы, на основе которых составляется проект областного бюджета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900" b="1" dirty="0" smtClean="0">
              <a:solidFill>
                <a:schemeClr val="accent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Овал 8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3" name="Группа 11"/>
          <p:cNvGrpSpPr>
            <a:grpSpLocks noChangeAspect="1"/>
          </p:cNvGrpSpPr>
          <p:nvPr/>
        </p:nvGrpSpPr>
        <p:grpSpPr>
          <a:xfrm>
            <a:off x="392995" y="1738000"/>
            <a:ext cx="352020" cy="352020"/>
            <a:chOff x="5079463" y="3787223"/>
            <a:chExt cx="838144" cy="838144"/>
          </a:xfrm>
        </p:grpSpPr>
        <p:sp>
          <p:nvSpPr>
            <p:cNvPr id="104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05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06" name="Группа 11"/>
          <p:cNvGrpSpPr>
            <a:grpSpLocks noChangeAspect="1"/>
          </p:cNvGrpSpPr>
          <p:nvPr/>
        </p:nvGrpSpPr>
        <p:grpSpPr>
          <a:xfrm>
            <a:off x="391015" y="2286015"/>
            <a:ext cx="352020" cy="352020"/>
            <a:chOff x="5079463" y="3787223"/>
            <a:chExt cx="838144" cy="838144"/>
          </a:xfrm>
        </p:grpSpPr>
        <p:sp>
          <p:nvSpPr>
            <p:cNvPr id="107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08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1" name="Группа 11"/>
          <p:cNvGrpSpPr>
            <a:grpSpLocks noChangeAspect="1"/>
          </p:cNvGrpSpPr>
          <p:nvPr/>
        </p:nvGrpSpPr>
        <p:grpSpPr>
          <a:xfrm>
            <a:off x="389772" y="2837249"/>
            <a:ext cx="352020" cy="352020"/>
            <a:chOff x="5079463" y="3787223"/>
            <a:chExt cx="838144" cy="838144"/>
          </a:xfrm>
        </p:grpSpPr>
        <p:sp>
          <p:nvSpPr>
            <p:cNvPr id="122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3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4" name="Группа 11"/>
          <p:cNvGrpSpPr>
            <a:grpSpLocks noChangeAspect="1"/>
          </p:cNvGrpSpPr>
          <p:nvPr/>
        </p:nvGrpSpPr>
        <p:grpSpPr>
          <a:xfrm>
            <a:off x="387792" y="3430279"/>
            <a:ext cx="352020" cy="352020"/>
            <a:chOff x="5079463" y="3787223"/>
            <a:chExt cx="838144" cy="838144"/>
          </a:xfrm>
        </p:grpSpPr>
        <p:sp>
          <p:nvSpPr>
            <p:cNvPr id="125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6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7" name="Группа 11"/>
          <p:cNvGrpSpPr>
            <a:grpSpLocks noChangeAspect="1"/>
          </p:cNvGrpSpPr>
          <p:nvPr/>
        </p:nvGrpSpPr>
        <p:grpSpPr>
          <a:xfrm>
            <a:off x="389772" y="3972865"/>
            <a:ext cx="352020" cy="352020"/>
            <a:chOff x="5079463" y="3787223"/>
            <a:chExt cx="838144" cy="838144"/>
          </a:xfrm>
        </p:grpSpPr>
        <p:sp>
          <p:nvSpPr>
            <p:cNvPr id="128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9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30" name="Группа 11"/>
          <p:cNvGrpSpPr>
            <a:grpSpLocks noChangeAspect="1"/>
          </p:cNvGrpSpPr>
          <p:nvPr/>
        </p:nvGrpSpPr>
        <p:grpSpPr>
          <a:xfrm>
            <a:off x="387792" y="4540762"/>
            <a:ext cx="352020" cy="352020"/>
            <a:chOff x="5079463" y="3787223"/>
            <a:chExt cx="838144" cy="838144"/>
          </a:xfrm>
        </p:grpSpPr>
        <p:sp>
          <p:nvSpPr>
            <p:cNvPr id="131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32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Текст 6"/>
          <p:cNvSpPr txBox="1">
            <a:spLocks/>
          </p:cNvSpPr>
          <p:nvPr/>
        </p:nvSpPr>
        <p:spPr>
          <a:xfrm>
            <a:off x="563525" y="6075177"/>
            <a:ext cx="3030280" cy="2484032"/>
          </a:xfrm>
          <a:prstGeom prst="rect">
            <a:avLst/>
          </a:prstGeom>
        </p:spPr>
        <p:txBody>
          <a:bodyPr/>
          <a:lstStyle/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Положения Послания Президента РФ Федеральному Собранию РФ, определяющие бюджетную политику в Российской Федерации</a:t>
            </a: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Указ Президента РФ от 07.05.2018     № 204 «О национальных целях           и стратегических задачах Российской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Федерации на период до 2024 года»</a:t>
            </a: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Указ Президента РФ от 21.07.2020     № 474 «О национальных целях Российской Федерации на период   до 2030 года»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3943" y="6126124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Текст 7"/>
          <p:cNvSpPr txBox="1">
            <a:spLocks/>
          </p:cNvSpPr>
          <p:nvPr/>
        </p:nvSpPr>
        <p:spPr>
          <a:xfrm>
            <a:off x="3963851" y="6071615"/>
            <a:ext cx="2894149" cy="2526119"/>
          </a:xfrm>
          <a:prstGeom prst="rect">
            <a:avLst/>
          </a:prstGeom>
        </p:spPr>
        <p:txBody>
          <a:bodyPr/>
          <a:lstStyle/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Основные направления бюджетной </a:t>
            </a: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 налоговой политики Курской области</a:t>
            </a: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Прогноз социально-экономического развития Курской области</a:t>
            </a: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Бюджетный прогноз Курской области  на долгосрочный период</a:t>
            </a: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Государственные программы </a:t>
            </a:r>
          </a:p>
          <a:p>
            <a:pPr marL="174625" marR="0" lvl="0" indent="-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Курской области</a:t>
            </a: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4292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68368" y="6947727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60626" y="7776381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737533" y="6114211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3744848" y="6838660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3734638" y="7393325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747058" y="7983120"/>
            <a:ext cx="400050" cy="409575"/>
          </a:xfrm>
          <a:prstGeom prst="ellipse">
            <a:avLst/>
          </a:prstGeom>
          <a:noFill/>
          <a:ln>
            <a:solidFill>
              <a:srgbClr val="1D7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«Профилактика правонарушений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0684" y="1342920"/>
            <a:ext cx="6407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государственной политики в сфере профилактики правонарушений, обеспечения общественного порядка, противодействия преступности, терроризму и экстремизму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17048" y="5884905"/>
            <a:ext cx="4379678" cy="17907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 для безопасной жизнедеятельности населения и территорий Курской области, обеспечение надежной защиты личности, общества                       и государства от преступных посягательств, обеспечение общественного порядка на территории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комплексной системы мер по профилактике немедицинского потребления наркотиков;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 формированием у населения антинаркотического мировоззрения, нетерпимого отношения    к незаконному потреблению наркотических средств и психотропных веществ, наркомании, установок на ведение здорового образа жизни;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профилактики безнадзорности, беспризорности, правонарушений среди несовершеннолетних;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мер по противодействию терроризму и экстремизму на территории Курской области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58345" y="7593226"/>
          <a:ext cx="3398110" cy="916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622"/>
                <a:gridCol w="679622"/>
                <a:gridCol w="679622"/>
                <a:gridCol w="679622"/>
                <a:gridCol w="679622"/>
              </a:tblGrid>
              <a:tr h="291773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3375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1514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541,8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639,9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588,7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588,7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7254" y="1764295"/>
          <a:ext cx="6056409" cy="204222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1896"/>
                <a:gridCol w="2447925"/>
                <a:gridCol w="611011"/>
                <a:gridCol w="548640"/>
                <a:gridCol w="548640"/>
                <a:gridCol w="534009"/>
                <a:gridCol w="541325"/>
                <a:gridCol w="532963"/>
              </a:tblGrid>
              <a:tr h="260455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08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совершенных преступлений </a:t>
                      </a:r>
                      <a:endParaRPr lang="ru-RU" sz="6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тысяч населения Курской области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1 235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657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l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молодых людей,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вовлеченных в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проекты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программы в сфере социальной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адаптации и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профилактики асоциального поведения, в общем количестве молодежи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325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подростков, проживающих на территории Курской области и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вовлеченных в профилактические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мероприятия незаконного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потребления наркотических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средств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психотропных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веществ, наркомании,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числа подростков,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проживающих    </a:t>
                      </a:r>
                      <a:r>
                        <a:rPr lang="ru-RU" sz="6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территории Курской области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04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65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проведенных заседаний Совета            по межнациональным и межконфессиональным отношениям при Губернаторе Курской области, «круглых столов» по вопросам профилактики </a:t>
                      </a:r>
                      <a:r>
                        <a:rPr lang="ru-RU" sz="650" b="0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этноконфессионального</a:t>
                      </a:r>
                      <a:r>
                        <a:rPr lang="ru-RU" sz="65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экстремизма, противодействия распространению идеологии терроризма</a:t>
                      </a:r>
                      <a:endParaRPr lang="ru-RU" sz="6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25163" y="3932605"/>
          <a:ext cx="6067167" cy="196860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932934"/>
                <a:gridCol w="901585"/>
                <a:gridCol w="617583"/>
                <a:gridCol w="3615065"/>
              </a:tblGrid>
              <a:tr h="324298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на 2023 год,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0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Бесплатная юридическая помощь в Курской области 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4 162,48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960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определяется в соответствии с Законом Курской области от 27.11.2012  №106-ЗКО «О бесплатной юридической помощи в Курской области в рамках государственной системы бесплатной юридической помощи»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32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работникам областных учреждений мер социальной поддержки по оплате жилого помещения и коммунальных услуг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6 768,00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218,00</a:t>
                      </a:r>
                      <a:endParaRPr lang="ru-RU" sz="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расходов на оплату жилых помещений и коммунальных услуг определяется в соответствии с Законом Курской области от 14.12.2021 № 125-ЗКО «О мерах социальной поддержки и установлении ежемесячной денежной выплаты, связанной с компенсацией расходов на оплату жилых помещений и коммунальных услуг работникам областных государственных организаций социального обслуживания, внесении изменений в отдельные законодательные акты Курской области по вопросам установления ежемесячной денежной выплаты, связанной с компенсацией расходов на оплату жилых помещений и коммунальных услуг отдельным категориям граждан, и особенностях применения законодательства Курской области о предоставлении социальной поддержки отдельным категориям граждан по оплате жилого помещения и коммунальных услуг»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btglaiqalbnhgb fhcazgwvrv 1 o4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648" y="7563205"/>
            <a:ext cx="1508249" cy="1003354"/>
          </a:xfrm>
          <a:prstGeom prst="rect">
            <a:avLst/>
          </a:prstGeom>
        </p:spPr>
      </p:pic>
      <p:pic>
        <p:nvPicPr>
          <p:cNvPr id="31" name="Рисунок 30" descr="Schigry_1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471" y="6125123"/>
            <a:ext cx="1769364" cy="13270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rcRect l="62560" t="40268" r="28435" b="43792"/>
          <a:stretch>
            <a:fillRect/>
          </a:stretch>
        </p:blipFill>
        <p:spPr bwMode="auto">
          <a:xfrm>
            <a:off x="6377610" y="8090722"/>
            <a:ext cx="480390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7999" cy="96190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«Формирование современной городской среды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067" y="1474333"/>
            <a:ext cx="6188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и комфорта городской среды на территориях муниципальных образований Курской области,       в том числе в малых городах и исторических поселениях - победителях Всероссийского конкурса лучших проектов создания комфортной городской среды</a:t>
            </a:r>
          </a:p>
        </p:txBody>
      </p:sp>
      <p:pic>
        <p:nvPicPr>
          <p:cNvPr id="14" name="Рисунок 13" descr="0_G5Dy9qn2li_q1cQD-768x414.jpg"/>
          <p:cNvPicPr>
            <a:picLocks noChangeAspect="1"/>
          </p:cNvPicPr>
          <p:nvPr/>
        </p:nvPicPr>
        <p:blipFill>
          <a:blip r:embed="rId2" cstate="print"/>
          <a:srcRect r="2795"/>
          <a:stretch>
            <a:fillRect/>
          </a:stretch>
        </p:blipFill>
        <p:spPr>
          <a:xfrm>
            <a:off x="790831" y="6595306"/>
            <a:ext cx="1919900" cy="1064705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8891" y="1955164"/>
          <a:ext cx="6056409" cy="46102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2154"/>
                <a:gridCol w="3196424"/>
                <a:gridCol w="548640"/>
                <a:gridCol w="469127"/>
                <a:gridCol w="405517"/>
                <a:gridCol w="398692"/>
                <a:gridCol w="404389"/>
                <a:gridCol w="411466"/>
              </a:tblGrid>
              <a:tr h="28814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2771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реализованных мероприятий по благоустройству общественных территорий по Курской области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25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spcAft>
                          <a:spcPts val="0"/>
                        </a:spcAft>
                      </a:pP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среднее значение индекса качества городской среды по Курской области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87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(количество) городов Курской области с благоприятной средой от общего количества городов по Курской области 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234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         в муниципальных образованиях Курской области, на территории которых реализуются проекты по созданию комфортной городской среды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492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показатель реализации муниципальными образованиями мероприятий             по</a:t>
                      </a: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цифровизации городского хозяйства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648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ед., нарастающим итогом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 нанесенных имен (воинских званий, фамилий и инициалов) погибших при защите Отечества на мемориальные сооружения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воинских захоронений по месту захоронения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012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восстановительных работ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068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установленных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мемориальных знаков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98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объема закупок оборудования, имеющего российское происхождение,       в том числе оборудования, закупаемого при выполнении работ, в общем объеме оборудования, закупленного в рамках реализации мероприятий государственных (муниципальных) программ современной городской среды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83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качество городской среды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512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реализованы мероприятия по благоустройству общественных территорий (набережные, центральные площади, парки и др.) и иные мероприятия, предусмотренные государственными (муниципальными) программами формирования современной городской среды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1126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1296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1396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93827" y="7655456"/>
            <a:ext cx="5400918" cy="8825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формирования единых подходов и ключевых приоритетов формирования комфортной городской среды на территории Курской области с учетом приоритетов территориального развития;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вовлечения граждан, организаций в реализацию мероприятий по благоустройству территорий муниципальных образований;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проведения мероприятий по благоустройству территорий муниципальных образований                    в соответствии с едиными требованиями</a:t>
            </a:r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351276" y="6773156"/>
          <a:ext cx="302826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652"/>
                <a:gridCol w="605652"/>
                <a:gridCol w="605652"/>
                <a:gridCol w="605652"/>
                <a:gridCol w="605652"/>
              </a:tblGrid>
              <a:tr h="209008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9000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2350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616,4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651,2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594,8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380,7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 l="62560" t="40436" r="28481" b="43792"/>
          <a:stretch>
            <a:fillRect/>
          </a:stretch>
        </p:blipFill>
        <p:spPr bwMode="auto">
          <a:xfrm>
            <a:off x="6370561" y="8103961"/>
            <a:ext cx="487439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1159" y="1614512"/>
            <a:ext cx="6254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создание в Курской области новых мест в общеобразовательных организациях в соответствии с прогнозируемой потребностью и современными требованиями к условиям обучения</a:t>
            </a:r>
            <a:endParaRPr lang="ru-RU" sz="1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14153" y="6715126"/>
            <a:ext cx="4248521" cy="192405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обеспечение односменного режима обучения в 1 - 11 (12) классах общеобразовательных организаций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(в том числе путем создания дополнительных мест в общеобразовательных организациях в связи          с ростом числа обучающихся, вызванным демографическим фактором;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дополнительных мест для ликвидации двухсменного режима обучения в функционирующих общеобразовательных организациях)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перевод обучающихся общеобразовательных организаций из зданий     с износом 50 процентов и свыше в новые здания общеобразовательных организаций;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ликвидация проблемы отсутствия санитарно-гигиенических помещений в школьных зданиях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09451" y="5519736"/>
          <a:ext cx="309228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56"/>
                <a:gridCol w="618456"/>
                <a:gridCol w="618456"/>
                <a:gridCol w="618456"/>
                <a:gridCol w="618456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708,9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1 349,0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991,9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1 761,3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281,3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8204" y="2074538"/>
          <a:ext cx="6056409" cy="32284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205944"/>
                <a:gridCol w="680501"/>
                <a:gridCol w="633118"/>
                <a:gridCol w="548640"/>
                <a:gridCol w="534009"/>
                <a:gridCol w="541325"/>
                <a:gridCol w="532963"/>
              </a:tblGrid>
              <a:tr h="22977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243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90844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новых мест в общеобразовательных организациях в Курской области (всего)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удельный вес численности обучающихся, занимающихся в одну смену, в общей численности обучающихся                          в общеобразовательных организациях (всего)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92,1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52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90844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удельный вес численности обучающихся  в общеобразовательных организациях      в соответствии с федеральными государственными образовательными стандартами в общей численности обучающихся в общеобразовательных организациях общего образования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98,95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0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удельный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вес численности обучающихся, занимающихся в зданиях, требующих капитального ремонта или реконструкции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19,54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7,98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удельный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вес численности обучающихся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в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зданиях общеобразовательных организаций, имеющих все виды благоустройства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95,0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94,16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Рисунок 21" descr="298019-1024x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22" y="7189777"/>
            <a:ext cx="1629960" cy="1222470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499c849f4eb7022a9d9c8f2db5e977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0375" y="5541290"/>
            <a:ext cx="1943100" cy="12954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/>
          <a:srcRect l="61710" t="40268" r="27560" b="40772"/>
          <a:stretch>
            <a:fillRect/>
          </a:stretch>
        </p:blipFill>
        <p:spPr bwMode="auto">
          <a:xfrm>
            <a:off x="6372778" y="8104032"/>
            <a:ext cx="485222" cy="48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87105" y="1625173"/>
          <a:ext cx="6537916" cy="6768856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168899"/>
                <a:gridCol w="1004835"/>
                <a:gridCol w="406959"/>
                <a:gridCol w="406958"/>
                <a:gridCol w="422031"/>
                <a:gridCol w="482320"/>
                <a:gridCol w="517491"/>
                <a:gridCol w="457200"/>
                <a:gridCol w="577780"/>
                <a:gridCol w="1093443"/>
              </a:tblGrid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социально значимых мероприятий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объекта/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место реализации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Стоимость (остаточная стоимость) </a:t>
                      </a:r>
                    </a:p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строительства объекта, тыс. рублей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Срок ввода </a:t>
                      </a:r>
                    </a:p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эксплуатацию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Ожидаемый </a:t>
                      </a:r>
                    </a:p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т.ч. средства областного</a:t>
                      </a:r>
                      <a:r>
                        <a:rPr lang="ru-RU" sz="4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бюджета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4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 «Развитие здравоохранения в Курской области», </a:t>
                      </a:r>
                    </a:p>
                    <a:p>
                      <a:pPr algn="ctr"/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подпрограмма «</a:t>
                      </a: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Охрана здоровья матери и ребенка</a:t>
                      </a:r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4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799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Новое строительство или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реконструкция детских больниц (корпусов)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Многопрофильная областная детская клиническая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больница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уровня / г. Курск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2 621 233,3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2 981 181,6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340 760,3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901 731,6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</a:t>
                      </a:r>
                      <a:r>
                        <a:rPr lang="ru-RU" sz="4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Ввод в действие поликлинического отделения  на  320 койко-мест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здравоохранения в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«Профилактика заболеваний и формирование здорового образа жизни. Развитие первичной медико-санитарной помощи»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449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фельдшерско-акушерских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пунктов в рамках реализации мероприятий региональной программы «Модернизация первичного звена здравоохранения Курской области»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Фельдшерско-акушерские пункты/ территория Курской области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458 043,2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409 729,7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476 854,5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292 608,7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275,1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217 100,0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2025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в сельской местности фельдшерско-акушерских пунктов на 20 посещений в смену  на один пункт (строительство ФАП : 2023 год – 19; 2024 год – 54; 2025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 – 76)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449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взрослой поликлиники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территории Курской области в рамках реализации мероприятий региональной программы «Модернизация первичного звена здравоохранения Курской области»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Взрослая поликлиника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ОБУЗ «Обоянская центральная районная больница»/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Курская область, г. Обоянь,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ул. Луначарского, дом 77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320 112,5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320 112,5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взрослой поликлиники на 250 посещений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смену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«Комплексное развитие сельских территорий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«Создание и развитие инфраструктуры на сельских территориях»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фельдшерско-акушерского пункта с. Болото Горшеченский район в рамках реализации проекта комплексного развития сельских территорий (агломераций) 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Фельдшерско-акушерский пункт/ Горшеченский район,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с. Болото 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11 386,9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227,8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 в сельской местности фельдшерско-акушерского пункта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с. Болото Горшеченский район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муниципальных дошкольных образовательных организаций в рамках реализации проектов комплексного развития сельских территорий (агломераций) 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Дошкольные учреждения - детские сады/ территория Курской области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116 104,0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64 792,5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2 322,1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19 847,3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2023-2024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годы</a:t>
                      </a:r>
                      <a:endParaRPr lang="ru-RU" sz="4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в сельской местности 2 детских садов: в 2023 году – на 35 мест, в 2024 году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60 мест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объектов спортивной инфраструктуры муниципальной собственности для занятий физической культурой и спортом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рамках реализации проектов комплексного развития сельских территорий (агломераций) 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многофункциональный физкультурно-оздовительный комплекс/ Железногорский район, п. Долгая Щека 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50 501,6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92 949,5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1 010,0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43 457,9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2023-2024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годы</a:t>
                      </a:r>
                      <a:endParaRPr lang="ru-RU" sz="4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4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муниципального многофункционального физкультурно-оздовительного комплекса в п. Долгая Щека Железногорского района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«Государственная программа Курской области «Создание новых мест в общеобразовательных организациях Курской области </a:t>
                      </a:r>
                    </a:p>
                    <a:p>
                      <a:pPr algn="ctr"/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соответствии с прогнозируемой потребностью и современными условиями обучения»</a:t>
                      </a:r>
                      <a:endParaRPr lang="ru-RU" sz="450" b="1" dirty="0" smtClean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Создание новых мест </a:t>
                      </a: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</a:t>
                      </a:r>
                      <a:r>
                        <a:rPr lang="ru-RU" sz="4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общеобразовательных организациях Курской области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Общеобразовательные </a:t>
                      </a: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организации/ территория </a:t>
                      </a:r>
                      <a:r>
                        <a:rPr lang="ru-RU" sz="4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Курской области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906 030,1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995 180,7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278 337,7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550 573,1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577 534,0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278 337,7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2023-2025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годы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Увеличение количества мест         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общеобразовательных учреждениях, ликвидация второй  смены обучения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«Развитие культуры в Курской области», подпрограмма «Наследие»</a:t>
                      </a:r>
                      <a:endParaRPr lang="ru-RU" sz="450" dirty="0" smtClean="0">
                        <a:solidFill>
                          <a:schemeClr val="accent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Сохранение культурного  и исторического наследия, расширение доступа населения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 культурным ценностям                   и информации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Экспозиционный корпус Курского областного краеведческого музея               в объекте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культурного наследия регионального значения «Здание мужской классической гимназии, 1836-1842 гг.»/ Курская обл.,            г. Курск, ул. Луначарского, 8В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613 590,2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368 967,7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500 000,0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368 967,7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Расширение разнообразия музейных услуг и форм музейной деятельности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«Развитие культуры в Курской области», подпрограмма «Искусство»</a:t>
                      </a:r>
                      <a:endParaRPr lang="ru-RU" sz="450" dirty="0" smtClean="0">
                        <a:solidFill>
                          <a:schemeClr val="accent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6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Сохранение и развитие традиционной народной культуры    и нематериального культурного наследия в Курской области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Центры культурного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развития/ </a:t>
                      </a: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территория Курской области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175 577,1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23 769,7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новых  возможностей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для творческой самореализации,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духовного обогащения и культурного развития населения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«Социальная</a:t>
                      </a:r>
                      <a:r>
                        <a:rPr lang="ru-RU" sz="450" b="1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поддержка граждан</a:t>
                      </a: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в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«Модернизация и развитие социального обслуживания населения»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394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доступности социального обслуживания населения; улучшение демографической ситуации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Дома-интернаты/ территория Курской области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366 583,2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460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469,5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195 714,8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492,9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9 826,8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195 714,8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2025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Удовлетворение потребностей граждан пожилого</a:t>
                      </a: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возраста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инвалидов в постоянном постороннем уходе в сфере социального обслуживания населения 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физической культуры и спорта в Курской области», </a:t>
                      </a:r>
                    </a:p>
                    <a:p>
                      <a:pPr algn="ctr"/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подпрограмма «Развитие физической культуры и массового спорта в Курской области»</a:t>
                      </a:r>
                      <a:endParaRPr lang="ru-RU" sz="4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2249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и </a:t>
                      </a: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модернизация объектов спортивной инфраструктуры региональной собственности (муниципальной собственности)    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занятий физической культурой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спортом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Крытый футбольный манеж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г. Курск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168 024,6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480 522,9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400 277,5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3 660,5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391 715,5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400 277,5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2025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условий  для успешного выступления спортсменов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Курской области на межрегиональных, всероссийских  и международных спортивных соревнованиях                                и совершенствование системы подготовки спортивного резерва</a:t>
                      </a: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4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образования в Курской области», </a:t>
                      </a:r>
                    </a:p>
                    <a:p>
                      <a:pPr algn="ctr"/>
                      <a:r>
                        <a:rPr lang="ru-RU" sz="45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подпрограмма «Развитие дошкольного и общего образования детей»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мест    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детей в общеобразовательных организациях, осуществляющих образовательную деятельность       </a:t>
                      </a:r>
                    </a:p>
                    <a:p>
                      <a:pPr algn="l" fontAlgn="t"/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образовательным программам дошкольного образования</a:t>
                      </a:r>
                      <a:endParaRPr lang="ru-RU" sz="4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Дошкольные образовательные организации/ г. Курск,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п. Северный 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680 000,0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680</a:t>
                      </a:r>
                      <a:r>
                        <a:rPr lang="ru-RU" sz="4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000,0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год</a:t>
                      </a:r>
                      <a:endParaRPr lang="ru-RU" sz="4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Доступность дошкольного образования для детей в новых микрорайонах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г. Курска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6833"/>
            <a:ext cx="6857999" cy="81666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 значимые объекты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Овал 3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Эффективность выравнивания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бюджетной обеспеченности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муниципальных образований Курской области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Текст 5"/>
          <p:cNvSpPr txBox="1">
            <a:spLocks/>
          </p:cNvSpPr>
          <p:nvPr/>
        </p:nvSpPr>
        <p:spPr>
          <a:xfrm>
            <a:off x="498764" y="1628775"/>
            <a:ext cx="2695698" cy="3323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Предоставление из област-ного бюджета дотаций          на выравнивание бюджетной обеспеченности муниципаль-ных районов и городских округов способствовало сокращению различий            в уровне средней расчетной бюджетной обеспеченности между 5 наиболее обеспе-ченными и 5 наименее обес-печенными муниципальными районами (городскими окру-гами).  </a:t>
            </a:r>
          </a:p>
        </p:txBody>
      </p:sp>
      <p:sp>
        <p:nvSpPr>
          <p:cNvPr id="21" name="Текст 5"/>
          <p:cNvSpPr txBox="1">
            <a:spLocks/>
          </p:cNvSpPr>
          <p:nvPr/>
        </p:nvSpPr>
        <p:spPr bwMode="auto">
          <a:xfrm>
            <a:off x="499940" y="5131559"/>
            <a:ext cx="2682647" cy="32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/>
          <a:lstStyle/>
          <a:p>
            <a:pPr algn="just" defTabSz="935038" eaLnBrk="0" hangingPunct="0">
              <a:spcBef>
                <a:spcPct val="20000"/>
              </a:spcBef>
              <a:defRPr/>
            </a:pP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Выравнивание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финансовых возможностей городских поселений (включая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город-ские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округа) и сельских поселений по осуществлению органами местного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самоуп-равления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указанных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муници-пальных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полно-мочий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решению вопросов местного значения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осуществ-лялось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исходя из единого критерия -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184 рубля на 1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жителя городского поселения, 280 рублей на 1 жителя сельского поселения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135086" y="1634835"/>
          <a:ext cx="3423062" cy="315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Стрелка вправо 23"/>
          <p:cNvSpPr/>
          <p:nvPr/>
        </p:nvSpPr>
        <p:spPr>
          <a:xfrm rot="19871928">
            <a:off x="5294065" y="2562481"/>
            <a:ext cx="435470" cy="24713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00" b="1" dirty="0" smtClean="0">
                <a:latin typeface="Arial" pitchFamily="34" charset="0"/>
                <a:cs typeface="Arial" pitchFamily="34" charset="0"/>
              </a:rPr>
              <a:t>в 2,1 раза</a:t>
            </a:r>
            <a:endParaRPr lang="ru-RU" sz="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98118" y="5157756"/>
          <a:ext cx="3209008" cy="315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Оказание финансовой помощи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местным бюджетам в 2023 году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в плановом периоде 2024 и 2025 годов 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72712" y="5557652"/>
          <a:ext cx="6077470" cy="279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77979" y="1658587"/>
          <a:ext cx="6112825" cy="356240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45130"/>
                <a:gridCol w="1222565"/>
                <a:gridCol w="1222565"/>
                <a:gridCol w="12225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Финансовая помощь местным бюджетам – всего,</a:t>
                      </a:r>
                    </a:p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411,0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25 674,5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24 766,1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33,0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29,9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29,8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527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  <a:p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645,6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233,3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227,8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9 038,9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097,3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4 192,0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20 460,6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20 339,6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20 342,0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265,9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Единые и дополнительные</a:t>
                      </a:r>
                      <a:r>
                        <a:rPr lang="ru-RU" sz="1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(дифференцированные) нормативы  отчислений от НДФЛ, </a:t>
                      </a:r>
                      <a:r>
                        <a:rPr lang="ru-RU" sz="1000" b="1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10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5 703,9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5 823,7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6 149,8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 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422c473adac03a8fc3715adad82b0e7.jpg"/>
          <p:cNvPicPr>
            <a:picLocks noChangeAspect="1"/>
          </p:cNvPicPr>
          <p:nvPr/>
        </p:nvPicPr>
        <p:blipFill>
          <a:blip r:embed="rId2" cstate="print"/>
          <a:srcRect r="6905" b="9896"/>
          <a:stretch>
            <a:fillRect/>
          </a:stretch>
        </p:blipFill>
        <p:spPr>
          <a:xfrm>
            <a:off x="4455961" y="1623836"/>
            <a:ext cx="1788808" cy="9309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6728" y="1583140"/>
            <a:ext cx="391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Проект "Народный бюджет" 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Курской области   (далее - проект) направлен на определение и реализацию социально значимых проектов на территориях муниципальных образований Курской области с привлечением граждан               и организаций к деятельности органов местного самоуправления по решению проблем местного значения.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715" y="2456481"/>
            <a:ext cx="61824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Целью проекта 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является развитие потенциала органов местного самоуправления Курской области, активное участие населения муниципальных образований Курской области в выявлении          и определении степени приоритетности проблем местного значения, в подготовке, реализации, контроле качества и в приемке работ, выполняемых в рамках программ, а также в последующем содержании и обеспечении сохранности объектов; повышение эффективности бюджетных расходов   за счет вовлечения населения в процессы принятия решений на местном уровне и усиления общественного контроля за действиями органов местного самоуправления.</a:t>
            </a:r>
          </a:p>
          <a:p>
            <a:pPr indent="450850" algn="just"/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50850" algn="just"/>
            <a:r>
              <a:rPr lang="ru-RU" sz="9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достижения целей в рамках проекта</a:t>
            </a:r>
            <a:r>
              <a:rPr lang="ru-RU" sz="9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решаются задачи </a:t>
            </a:r>
            <a:r>
              <a:rPr lang="ru-RU" sz="9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сохранению и развитию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 жилищно-коммунальной инфраструктуры муниципальной собственности (объектов </a:t>
            </a:r>
            <a:r>
              <a:rPr lang="ru-RU" sz="9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-, тепло-, </a:t>
            </a:r>
            <a:r>
              <a:rPr lang="ru-RU" sz="9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газо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и водоснабжения, объектов водоотведения);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автомобильных дорог местного значения, искусственных дорожных сооружений, тротуаров, придомовых территорий, находящихся в муниципальной собственности;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территорий населенных пунктов, площадей, парков, мест массового отдыха;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детских игровых площадок;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 спорта и спортивных площадок;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муниципальных учреждений культуры;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муниципальных образовательных организаций;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мест погребения;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объектов, предназначенных для организации отдыха детей и их оздоровления, находящихся              в муниципальной собственности;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объектов, входящих в инфраструктуру молодежной политики, находящихся в муниципальной собственности;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объектов, предназначенных для организации досуга и обеспечения жителей муниципального образования услугами организаций культуры, находящихся в муниципальной собственности.</a:t>
            </a:r>
          </a:p>
          <a:p>
            <a:pPr algn="just"/>
            <a:endParaRPr lang="ru-RU" sz="5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46088" algn="just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Задачи проекта решаются через реализацию отобранных на конкурсной основе проектов (программ) муниципальных образований Курской области, инициированных населением.</a:t>
            </a:r>
          </a:p>
          <a:p>
            <a:pPr indent="446088" algn="just"/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50850" algn="just" eaLnBrk="0" hangingPunct="0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Участниками реализации проекта являются органы местного самоуправления Курской области, население муниципальных образований Курской области, юридические  лица, индивидуальные предприниматели, 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Ассоциация «Совет муниципальных образований Курской области», департамент внутренней политики Администрации Курской области, 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а также отраслевые органы исполнительной власти Курской области.</a:t>
            </a:r>
          </a:p>
          <a:p>
            <a:pPr lvl="0" indent="450850" algn="just" eaLnBrk="0" hangingPunct="0"/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hangingPunct="0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Уровень софинансирования за счет средств областного бюджета расходного обязательства муниципального образования Курской области на реализацию проектов устанавливается в размере    не более </a:t>
            </a:r>
            <a:r>
              <a:rPr lang="ru-RU" sz="90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60 %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за счет средств местного бюджета, добровольных пожертвований населения и (или) юридических лиц и индивидуальных предпринимателей - в размере не менее</a:t>
            </a:r>
            <a:r>
              <a:rPr lang="ru-RU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90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40 %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при этом сумма средств добровольных пожертвований юридических лиц, индивидуальных предпринимателей и (или) населения устанавливается в размере не менее </a:t>
            </a:r>
            <a:r>
              <a:rPr lang="ru-RU" sz="90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2 %</a:t>
            </a:r>
            <a:r>
              <a:rPr lang="ru-RU" sz="9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(участие населения в софинансировании является обязательным условием).</a:t>
            </a:r>
          </a:p>
          <a:p>
            <a:pPr lvl="0" indent="450850" algn="just" eaLnBrk="0" hangingPunct="0"/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hangingPunct="0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Механизм инициативного бюджетирования позволяет самим гражданам решать, что важно,                а что второстепенно.  В рамках проекта жители той или иной территории будут принимать решение, какой проект  конкретному населенному пункту более важен.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7991" y="3012011"/>
          <a:ext cx="6134985" cy="2655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67493"/>
                <a:gridCol w="1533746"/>
                <a:gridCol w="1533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муниципальных образований – участников проекта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«Народный бюджет»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Курской области»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проектов, реализуемых в рамках проекта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«Народный бюджет» </a:t>
                      </a:r>
                      <a:r>
                        <a:rPr lang="ru-RU" sz="12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Курской области»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344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240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Общая стоимость проектов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</a:t>
                      </a:r>
                      <a:r>
                        <a:rPr lang="ru-RU" sz="1100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рублей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1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том числе :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825,1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788,4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счет средств субсидий из областного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бюджета,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</a:t>
                      </a:r>
                      <a:r>
                        <a:rPr lang="ru-RU" sz="1100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рублей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396,1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399,8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4537" y="2157342"/>
            <a:ext cx="61384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Субсидии местным бюджетам </a:t>
            </a: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 реализацию проекта</a:t>
            </a:r>
            <a:endParaRPr lang="ru-RU" sz="14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https://pbs.twimg.com/media/DYprGFNWsAA4AY5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68" b="6321"/>
          <a:stretch/>
        </p:blipFill>
        <p:spPr bwMode="auto">
          <a:xfrm>
            <a:off x="838772" y="7043307"/>
            <a:ext cx="5338577" cy="1397834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39310" y="7075965"/>
            <a:ext cx="4953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79562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62" y="1484645"/>
            <a:ext cx="616329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Результаты реализации проекта в 2022 году</a:t>
            </a:r>
            <a:endParaRPr lang="ru-RU" sz="1600" b="1" u="sng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Двойная стрелка влево/вправо 40"/>
          <p:cNvSpPr/>
          <p:nvPr/>
        </p:nvSpPr>
        <p:spPr>
          <a:xfrm>
            <a:off x="1682494" y="7090173"/>
            <a:ext cx="2240920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Ремонт спортзала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Черкасскопореченской СОШ,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Суджанский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Двойная стрелка влево/вправо 42"/>
          <p:cNvSpPr/>
          <p:nvPr/>
        </p:nvSpPr>
        <p:spPr>
          <a:xfrm>
            <a:off x="3795825" y="4584372"/>
            <a:ext cx="1741250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Ремонт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Замостянской СОШ,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Суджанский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Двойная стрелка влево/вправо 44"/>
          <p:cNvSpPr/>
          <p:nvPr/>
        </p:nvSpPr>
        <p:spPr>
          <a:xfrm>
            <a:off x="1885418" y="1855372"/>
            <a:ext cx="1878508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Замена окон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Благодатенской СОШ,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Кореневский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Прямая соединительная линия 46"/>
          <p:cNvCxnSpPr>
            <a:cxnSpLocks noChangeAspect="1"/>
          </p:cNvCxnSpPr>
          <p:nvPr/>
        </p:nvCxnSpPr>
        <p:spPr>
          <a:xfrm>
            <a:off x="5050185" y="4763515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cxnSpLocks noChangeAspect="1"/>
          </p:cNvCxnSpPr>
          <p:nvPr/>
        </p:nvCxnSpPr>
        <p:spPr>
          <a:xfrm flipH="1">
            <a:off x="5048803" y="5036624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cxnSpLocks noChangeAspect="1"/>
          </p:cNvCxnSpPr>
          <p:nvPr/>
        </p:nvCxnSpPr>
        <p:spPr>
          <a:xfrm flipH="1">
            <a:off x="2023287" y="2026221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cxnSpLocks noChangeAspect="1"/>
          </p:cNvCxnSpPr>
          <p:nvPr/>
        </p:nvCxnSpPr>
        <p:spPr>
          <a:xfrm>
            <a:off x="2023286" y="2304264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 descr="замена окон в Благодатенской средней школе Кореневского рай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306" y="1976622"/>
            <a:ext cx="1783629" cy="1188000"/>
          </a:xfrm>
          <a:prstGeom prst="rect">
            <a:avLst/>
          </a:prstGeom>
        </p:spPr>
      </p:pic>
      <p:pic>
        <p:nvPicPr>
          <p:cNvPr id="57" name="Рисунок 56" descr="ремонт в Замостянской школе Суджанского райо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4130" y="4275832"/>
            <a:ext cx="1257300" cy="1676400"/>
          </a:xfrm>
          <a:prstGeom prst="rect">
            <a:avLst/>
          </a:prstGeom>
        </p:spPr>
      </p:pic>
      <p:pic>
        <p:nvPicPr>
          <p:cNvPr id="59" name="Рисунок 58" descr="дорога в деревне 2-я Моква Курского райо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4937" y="1948447"/>
            <a:ext cx="1584000" cy="1188000"/>
          </a:xfrm>
          <a:prstGeom prst="rect">
            <a:avLst/>
          </a:prstGeom>
        </p:spPr>
      </p:pic>
      <p:sp>
        <p:nvSpPr>
          <p:cNvPr id="61" name="Двойная стрелка влево/вправо 60"/>
          <p:cNvSpPr/>
          <p:nvPr/>
        </p:nvSpPr>
        <p:spPr>
          <a:xfrm>
            <a:off x="3572539" y="1844805"/>
            <a:ext cx="1714016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Дорога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д. 2-я Моква,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Прямая соединительная линия 61"/>
          <p:cNvCxnSpPr>
            <a:cxnSpLocks noChangeAspect="1"/>
          </p:cNvCxnSpPr>
          <p:nvPr/>
        </p:nvCxnSpPr>
        <p:spPr>
          <a:xfrm>
            <a:off x="4719968" y="2013408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cxnSpLocks noChangeAspect="1"/>
          </p:cNvCxnSpPr>
          <p:nvPr/>
        </p:nvCxnSpPr>
        <p:spPr>
          <a:xfrm flipH="1">
            <a:off x="4718749" y="2290328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Будановская СОШ Золотухинского райо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2883" y="2965346"/>
            <a:ext cx="1258200" cy="1677600"/>
          </a:xfrm>
          <a:prstGeom prst="rect">
            <a:avLst/>
          </a:prstGeom>
        </p:spPr>
      </p:pic>
      <p:sp>
        <p:nvSpPr>
          <p:cNvPr id="65" name="Двойная стрелка влево/вправо 64"/>
          <p:cNvSpPr/>
          <p:nvPr/>
        </p:nvSpPr>
        <p:spPr>
          <a:xfrm>
            <a:off x="3871775" y="3090546"/>
            <a:ext cx="1742216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Ремонт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Будановской СОШ,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Золотухинский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Прямая соединительная линия 65"/>
          <p:cNvCxnSpPr>
            <a:cxnSpLocks noChangeAspect="1"/>
          </p:cNvCxnSpPr>
          <p:nvPr/>
        </p:nvCxnSpPr>
        <p:spPr>
          <a:xfrm flipH="1">
            <a:off x="4041448" y="3293200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>
            <a:cxnSpLocks noChangeAspect="1"/>
          </p:cNvCxnSpPr>
          <p:nvPr/>
        </p:nvCxnSpPr>
        <p:spPr>
          <a:xfrm>
            <a:off x="4041447" y="3571243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Рисунок 67" descr="Дмитриевская СОШ Золотухинского райо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942" y="4402157"/>
            <a:ext cx="1258200" cy="1677600"/>
          </a:xfrm>
          <a:prstGeom prst="rect">
            <a:avLst/>
          </a:prstGeom>
        </p:spPr>
      </p:pic>
      <p:sp>
        <p:nvSpPr>
          <p:cNvPr id="69" name="Двойная стрелка влево/вправо 68"/>
          <p:cNvSpPr/>
          <p:nvPr/>
        </p:nvSpPr>
        <p:spPr>
          <a:xfrm>
            <a:off x="1413817" y="4730049"/>
            <a:ext cx="1977970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Благоустройство территории  Дмитриевской СОШ,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Золотухинский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Прямая соединительная линия 69"/>
          <p:cNvCxnSpPr>
            <a:cxnSpLocks noChangeAspect="1"/>
          </p:cNvCxnSpPr>
          <p:nvPr/>
        </p:nvCxnSpPr>
        <p:spPr>
          <a:xfrm>
            <a:off x="4376064" y="7753144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cxnSpLocks noChangeAspect="1"/>
          </p:cNvCxnSpPr>
          <p:nvPr/>
        </p:nvCxnSpPr>
        <p:spPr>
          <a:xfrm flipH="1">
            <a:off x="4374520" y="8030065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 descr="Бобрышево дет.площадка Пристенский район.jpg"/>
          <p:cNvPicPr>
            <a:picLocks noChangeAspect="1"/>
          </p:cNvPicPr>
          <p:nvPr/>
        </p:nvPicPr>
        <p:blipFill>
          <a:blip r:embed="rId8" cstate="print"/>
          <a:srcRect l="10397"/>
          <a:stretch>
            <a:fillRect/>
          </a:stretch>
        </p:blipFill>
        <p:spPr>
          <a:xfrm>
            <a:off x="4766379" y="7170089"/>
            <a:ext cx="1892410" cy="1188000"/>
          </a:xfrm>
          <a:prstGeom prst="rect">
            <a:avLst/>
          </a:prstGeom>
        </p:spPr>
      </p:pic>
      <p:sp>
        <p:nvSpPr>
          <p:cNvPr id="73" name="Двойная стрелка влево/вправо 72"/>
          <p:cNvSpPr/>
          <p:nvPr/>
        </p:nvSpPr>
        <p:spPr>
          <a:xfrm>
            <a:off x="3040912" y="7571619"/>
            <a:ext cx="1775638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Детская площадка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с. Бобрышево,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Пристенский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Рисунок 75" descr="Дорога_Пристенский район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49658" y="5380777"/>
            <a:ext cx="1257300" cy="1676400"/>
          </a:xfrm>
          <a:prstGeom prst="rect">
            <a:avLst/>
          </a:prstGeom>
        </p:spPr>
      </p:pic>
      <p:sp>
        <p:nvSpPr>
          <p:cNvPr id="77" name="Двойная стрелка влево/вправо 76"/>
          <p:cNvSpPr/>
          <p:nvPr/>
        </p:nvSpPr>
        <p:spPr>
          <a:xfrm>
            <a:off x="1584253" y="5980124"/>
            <a:ext cx="1738196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Дорога, </a:t>
            </a:r>
          </a:p>
          <a:p>
            <a:pPr algn="ctr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Пристенский район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Рисунок 79" descr="Черкасскопореченская СОШ_спортзал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6893" y="7182831"/>
            <a:ext cx="1583999" cy="1188000"/>
          </a:xfrm>
          <a:prstGeom prst="rect">
            <a:avLst/>
          </a:prstGeom>
        </p:spPr>
      </p:pic>
      <p:cxnSp>
        <p:nvCxnSpPr>
          <p:cNvPr id="81" name="Прямая соединительная линия 80"/>
          <p:cNvCxnSpPr>
            <a:cxnSpLocks noChangeAspect="1"/>
          </p:cNvCxnSpPr>
          <p:nvPr/>
        </p:nvCxnSpPr>
        <p:spPr>
          <a:xfrm flipH="1">
            <a:off x="1547876" y="4891624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cxnSpLocks noChangeAspect="1"/>
          </p:cNvCxnSpPr>
          <p:nvPr/>
        </p:nvCxnSpPr>
        <p:spPr>
          <a:xfrm>
            <a:off x="1547875" y="5169667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cxnSpLocks noChangeAspect="1"/>
          </p:cNvCxnSpPr>
          <p:nvPr/>
        </p:nvCxnSpPr>
        <p:spPr>
          <a:xfrm flipH="1">
            <a:off x="1885161" y="7249582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cxnSpLocks noChangeAspect="1"/>
          </p:cNvCxnSpPr>
          <p:nvPr/>
        </p:nvCxnSpPr>
        <p:spPr>
          <a:xfrm>
            <a:off x="1885160" y="7527625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cxnSpLocks noChangeAspect="1"/>
          </p:cNvCxnSpPr>
          <p:nvPr/>
        </p:nvCxnSpPr>
        <p:spPr>
          <a:xfrm>
            <a:off x="2905952" y="6149290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cxnSpLocks noChangeAspect="1"/>
          </p:cNvCxnSpPr>
          <p:nvPr/>
        </p:nvCxnSpPr>
        <p:spPr>
          <a:xfrm flipH="1">
            <a:off x="2904570" y="6422399"/>
            <a:ext cx="277323" cy="277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/>
          <p:nvPr/>
        </p:nvGraphicFramePr>
        <p:xfrm>
          <a:off x="-1" y="2219324"/>
          <a:ext cx="4905375" cy="3400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Государственный долг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45460" y="2240370"/>
            <a:ext cx="41932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Структура и динамика государственного долга</a:t>
            </a:r>
            <a:endParaRPr lang="ru-RU" sz="13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894" y="5567362"/>
            <a:ext cx="52737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Сопоставление государственного долга с ограничениями,</a:t>
            </a:r>
          </a:p>
          <a:p>
            <a:pPr algn="ctr"/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установленными Минфином России</a:t>
            </a:r>
            <a:endParaRPr lang="ru-RU" sz="13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3550" y="6003925"/>
            <a:ext cx="2711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Отношение объема долговых обязательств                    по кредитам, полученным от кредитных организаций, и государственным ценным бумагам к общему годовому объему доходов бюджета в отчетном финансовом году (без учета объемов безвозмездных поступлений), % </a:t>
            </a:r>
            <a:endParaRPr lang="ru-RU" sz="7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1750" y="6124575"/>
            <a:ext cx="26606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Отношение объема государственного долга </a:t>
            </a:r>
          </a:p>
          <a:p>
            <a:pPr algn="ctr"/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Курской области к общему объему доходов бюджета (без учета безвозмездных поступлений), % </a:t>
            </a:r>
            <a:endParaRPr lang="ru-RU" sz="7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Государственный долг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4112371" y="6664291"/>
          <a:ext cx="2288429" cy="192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Диаграмма 31"/>
          <p:cNvGraphicFramePr/>
          <p:nvPr/>
        </p:nvGraphicFramePr>
        <p:xfrm>
          <a:off x="614271" y="6667499"/>
          <a:ext cx="2303253" cy="193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 Box 69"/>
          <p:cNvSpPr txBox="1">
            <a:spLocks noChangeArrowheads="1"/>
          </p:cNvSpPr>
          <p:nvPr/>
        </p:nvSpPr>
        <p:spPr bwMode="auto">
          <a:xfrm>
            <a:off x="409575" y="1510699"/>
            <a:ext cx="6315075" cy="556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3636" tIns="46818" rIns="93636" bIns="46818">
            <a:spAutoFit/>
          </a:bodyPr>
          <a:lstStyle/>
          <a:p>
            <a:pPr algn="just" defTabSz="935038"/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ГОСУДАРСТВЕННЫЙ </a:t>
            </a:r>
            <a:r>
              <a:rPr lang="ru-RU" sz="1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ДОЛГ 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обязательства, возникающие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государственных заимствований (т.е. кредитов, государственных ценных бумаг), гарантий по обязательствам третьих лиц, другие обязательства, принятые на себя субъектом Российской Федерации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24374" y="2409825"/>
            <a:ext cx="2209801" cy="2092881"/>
          </a:xfrm>
          <a:prstGeom prst="rect">
            <a:avLst/>
          </a:prstGeom>
          <a:noFill/>
        </p:spPr>
        <p:txBody>
          <a:bodyPr wrap="square" lIns="36000" rIns="72000" rtlCol="0">
            <a:spAutoFit/>
          </a:bodyPr>
          <a:lstStyle/>
          <a:p>
            <a:pPr indent="893763" algn="just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 ноября 2022 года Аналитическое Кредитное Рейтинговое Агентство АКРА подтвердило кредитный рейтинг Курской области          на уровне A+(RU), прогноз «Позитивный», и ее облигаций – на уровне A+(RU).</a:t>
            </a:r>
          </a:p>
          <a:p>
            <a:pPr indent="180975" algn="just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«Позитивный» прогноз предполагает с высокой долей вероятности повышение рейтинга на горизонте 12–18 месяцев.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/>
          <a:srcRect l="18373" t="10640" r="75363" b="84713"/>
          <a:stretch>
            <a:fillRect/>
          </a:stretch>
        </p:blipFill>
        <p:spPr bwMode="auto">
          <a:xfrm>
            <a:off x="4592233" y="2277889"/>
            <a:ext cx="767525" cy="32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5"/>
            <a:ext cx="6858000" cy="1128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направления бюджетной политики Курской области на 2023 год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на плановый период 2024 и 2025 годов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3898" y="7870882"/>
            <a:ext cx="6281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_____________________________</a:t>
            </a: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Полный перечень основных направлений бюджетной политики Курской области на 2023 год и на плановый период 2024 и 2025 годов утвержден распоряжением Администрации Курской области от  09.09.2022 № 706-ра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5898" y="265490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долгосрочной сбалансированности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устойчивости бюджетной системы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59024" y="2670810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Стратегическая приоритизация расходов бюджета на реализацию национальных целей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37764" y="2678347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Финансовое обеспечение принятых расходных обязательств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9935" y="455112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мер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повышению эффективности использования бюджетных средств</a:t>
            </a:r>
          </a:p>
          <a:p>
            <a:pPr algn="ctr"/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70206" y="4550797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Продолжение работы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совершенствованию государственной социальной поддержки граждан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37186" y="4539699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Недопущение возникновения просроченной кредиторской задолженности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социальным обязательствам региона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9997" y="6466648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Продолжение реализации практики инициативного бюджетирования</a:t>
            </a:r>
          </a:p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81222" y="6476173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открытости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прозрачности бюджетного процесса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52922" y="6476173"/>
            <a:ext cx="2000250" cy="962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мероприятий, направленных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повышение уровня финансовой грамотности населения</a:t>
            </a:r>
          </a:p>
        </p:txBody>
      </p:sp>
      <p:pic>
        <p:nvPicPr>
          <p:cNvPr id="40" name="Рисунок 39" descr="ruble_PNG26.pn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415" y="4094128"/>
            <a:ext cx="432000" cy="432000"/>
          </a:xfrm>
          <a:prstGeom prst="rect">
            <a:avLst/>
          </a:prstGeom>
        </p:spPr>
      </p:pic>
      <p:sp>
        <p:nvSpPr>
          <p:cNvPr id="41" name="Freeform 425"/>
          <p:cNvSpPr>
            <a:spLocks noChangeAspect="1" noEditPoints="1"/>
          </p:cNvSpPr>
          <p:nvPr/>
        </p:nvSpPr>
        <p:spPr bwMode="auto">
          <a:xfrm>
            <a:off x="4690837" y="2216517"/>
            <a:ext cx="482326" cy="432000"/>
          </a:xfrm>
          <a:custGeom>
            <a:avLst/>
            <a:gdLst>
              <a:gd name="T0" fmla="*/ 1438 w 3450"/>
              <a:gd name="T1" fmla="*/ 2689 h 3097"/>
              <a:gd name="T2" fmla="*/ 2503 w 3450"/>
              <a:gd name="T3" fmla="*/ 2645 h 3097"/>
              <a:gd name="T4" fmla="*/ 2703 w 3450"/>
              <a:gd name="T5" fmla="*/ 2892 h 3097"/>
              <a:gd name="T6" fmla="*/ 3039 w 3450"/>
              <a:gd name="T7" fmla="*/ 2518 h 3097"/>
              <a:gd name="T8" fmla="*/ 313 w 3450"/>
              <a:gd name="T9" fmla="*/ 2735 h 3097"/>
              <a:gd name="T10" fmla="*/ 2916 w 3450"/>
              <a:gd name="T11" fmla="*/ 2262 h 3097"/>
              <a:gd name="T12" fmla="*/ 2091 w 3450"/>
              <a:gd name="T13" fmla="*/ 2441 h 3097"/>
              <a:gd name="T14" fmla="*/ 610 w 3450"/>
              <a:gd name="T15" fmla="*/ 2385 h 3097"/>
              <a:gd name="T16" fmla="*/ 604 w 3450"/>
              <a:gd name="T17" fmla="*/ 2456 h 3097"/>
              <a:gd name="T18" fmla="*/ 1923 w 3450"/>
              <a:gd name="T19" fmla="*/ 2578 h 3097"/>
              <a:gd name="T20" fmla="*/ 3106 w 3450"/>
              <a:gd name="T21" fmla="*/ 2357 h 3097"/>
              <a:gd name="T22" fmla="*/ 1658 w 3450"/>
              <a:gd name="T23" fmla="*/ 2064 h 3097"/>
              <a:gd name="T24" fmla="*/ 1495 w 3450"/>
              <a:gd name="T25" fmla="*/ 2065 h 3097"/>
              <a:gd name="T26" fmla="*/ 984 w 3450"/>
              <a:gd name="T27" fmla="*/ 2323 h 3097"/>
              <a:gd name="T28" fmla="*/ 690 w 3450"/>
              <a:gd name="T29" fmla="*/ 2283 h 3097"/>
              <a:gd name="T30" fmla="*/ 408 w 3450"/>
              <a:gd name="T31" fmla="*/ 2220 h 3097"/>
              <a:gd name="T32" fmla="*/ 2964 w 3450"/>
              <a:gd name="T33" fmla="*/ 2100 h 3097"/>
              <a:gd name="T34" fmla="*/ 288 w 3450"/>
              <a:gd name="T35" fmla="*/ 1906 h 3097"/>
              <a:gd name="T36" fmla="*/ 116 w 3450"/>
              <a:gd name="T37" fmla="*/ 1668 h 3097"/>
              <a:gd name="T38" fmla="*/ 953 w 3450"/>
              <a:gd name="T39" fmla="*/ 1919 h 3097"/>
              <a:gd name="T40" fmla="*/ 2324 w 3450"/>
              <a:gd name="T41" fmla="*/ 1897 h 3097"/>
              <a:gd name="T42" fmla="*/ 2244 w 3450"/>
              <a:gd name="T43" fmla="*/ 1825 h 3097"/>
              <a:gd name="T44" fmla="*/ 997 w 3450"/>
              <a:gd name="T45" fmla="*/ 1761 h 3097"/>
              <a:gd name="T46" fmla="*/ 2098 w 3450"/>
              <a:gd name="T47" fmla="*/ 1431 h 3097"/>
              <a:gd name="T48" fmla="*/ 1792 w 3450"/>
              <a:gd name="T49" fmla="*/ 1433 h 3097"/>
              <a:gd name="T50" fmla="*/ 1327 w 3450"/>
              <a:gd name="T51" fmla="*/ 1693 h 3097"/>
              <a:gd name="T52" fmla="*/ 2757 w 3450"/>
              <a:gd name="T53" fmla="*/ 1653 h 3097"/>
              <a:gd name="T54" fmla="*/ 2875 w 3450"/>
              <a:gd name="T55" fmla="*/ 1351 h 3097"/>
              <a:gd name="T56" fmla="*/ 748 w 3450"/>
              <a:gd name="T57" fmla="*/ 1310 h 3097"/>
              <a:gd name="T58" fmla="*/ 460 w 3450"/>
              <a:gd name="T59" fmla="*/ 1196 h 3097"/>
              <a:gd name="T60" fmla="*/ 3003 w 3450"/>
              <a:gd name="T61" fmla="*/ 896 h 3097"/>
              <a:gd name="T62" fmla="*/ 2475 w 3450"/>
              <a:gd name="T63" fmla="*/ 1070 h 3097"/>
              <a:gd name="T64" fmla="*/ 1206 w 3450"/>
              <a:gd name="T65" fmla="*/ 1137 h 3097"/>
              <a:gd name="T66" fmla="*/ 461 w 3450"/>
              <a:gd name="T67" fmla="*/ 1038 h 3097"/>
              <a:gd name="T68" fmla="*/ 1298 w 3450"/>
              <a:gd name="T69" fmla="*/ 1288 h 3097"/>
              <a:gd name="T70" fmla="*/ 2695 w 3450"/>
              <a:gd name="T71" fmla="*/ 1262 h 3097"/>
              <a:gd name="T72" fmla="*/ 3326 w 3450"/>
              <a:gd name="T73" fmla="*/ 1022 h 3097"/>
              <a:gd name="T74" fmla="*/ 1673 w 3450"/>
              <a:gd name="T75" fmla="*/ 1032 h 3097"/>
              <a:gd name="T76" fmla="*/ 2042 w 3450"/>
              <a:gd name="T77" fmla="*/ 726 h 3097"/>
              <a:gd name="T78" fmla="*/ 2243 w 3450"/>
              <a:gd name="T79" fmla="*/ 990 h 3097"/>
              <a:gd name="T80" fmla="*/ 2530 w 3450"/>
              <a:gd name="T81" fmla="*/ 941 h 3097"/>
              <a:gd name="T82" fmla="*/ 2953 w 3450"/>
              <a:gd name="T83" fmla="*/ 530 h 3097"/>
              <a:gd name="T84" fmla="*/ 115 w 3450"/>
              <a:gd name="T85" fmla="*/ 746 h 3097"/>
              <a:gd name="T86" fmla="*/ 1306 w 3450"/>
              <a:gd name="T87" fmla="*/ 119 h 3097"/>
              <a:gd name="T88" fmla="*/ 167 w 3450"/>
              <a:gd name="T89" fmla="*/ 297 h 3097"/>
              <a:gd name="T90" fmla="*/ 580 w 3450"/>
              <a:gd name="T91" fmla="*/ 541 h 3097"/>
              <a:gd name="T92" fmla="*/ 1931 w 3450"/>
              <a:gd name="T93" fmla="*/ 619 h 3097"/>
              <a:gd name="T94" fmla="*/ 2972 w 3450"/>
              <a:gd name="T95" fmla="*/ 377 h 3097"/>
              <a:gd name="T96" fmla="*/ 2401 w 3450"/>
              <a:gd name="T97" fmla="*/ 164 h 3097"/>
              <a:gd name="T98" fmla="*/ 1772 w 3450"/>
              <a:gd name="T99" fmla="*/ 4 h 3097"/>
              <a:gd name="T100" fmla="*/ 2709 w 3450"/>
              <a:gd name="T101" fmla="*/ 102 h 3097"/>
              <a:gd name="T102" fmla="*/ 3092 w 3450"/>
              <a:gd name="T103" fmla="*/ 799 h 3097"/>
              <a:gd name="T104" fmla="*/ 3399 w 3450"/>
              <a:gd name="T105" fmla="*/ 1542 h 3097"/>
              <a:gd name="T106" fmla="*/ 3263 w 3450"/>
              <a:gd name="T107" fmla="*/ 2244 h 3097"/>
              <a:gd name="T108" fmla="*/ 2858 w 3450"/>
              <a:gd name="T109" fmla="*/ 2973 h 3097"/>
              <a:gd name="T110" fmla="*/ 2070 w 3450"/>
              <a:gd name="T111" fmla="*/ 3087 h 3097"/>
              <a:gd name="T112" fmla="*/ 1093 w 3450"/>
              <a:gd name="T113" fmla="*/ 3063 h 3097"/>
              <a:gd name="T114" fmla="*/ 290 w 3450"/>
              <a:gd name="T115" fmla="*/ 2855 h 3097"/>
              <a:gd name="T116" fmla="*/ 13 w 3450"/>
              <a:gd name="T117" fmla="*/ 2120 h 3097"/>
              <a:gd name="T118" fmla="*/ 346 w 3450"/>
              <a:gd name="T119" fmla="*/ 1033 h 3097"/>
              <a:gd name="T120" fmla="*/ 17 w 3450"/>
              <a:gd name="T121" fmla="*/ 290 h 3097"/>
              <a:gd name="T122" fmla="*/ 757 w 3450"/>
              <a:gd name="T123" fmla="*/ 43 h 3097"/>
              <a:gd name="T124" fmla="*/ 1536 w 3450"/>
              <a:gd name="T125" fmla="*/ 0 h 3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50" h="3097">
                <a:moveTo>
                  <a:pt x="2013" y="2689"/>
                </a:moveTo>
                <a:lnTo>
                  <a:pt x="1839" y="2695"/>
                </a:lnTo>
                <a:lnTo>
                  <a:pt x="1830" y="2695"/>
                </a:lnTo>
                <a:lnTo>
                  <a:pt x="1783" y="2696"/>
                </a:lnTo>
                <a:lnTo>
                  <a:pt x="1783" y="2982"/>
                </a:lnTo>
                <a:lnTo>
                  <a:pt x="1900" y="2980"/>
                </a:lnTo>
                <a:lnTo>
                  <a:pt x="2013" y="2975"/>
                </a:lnTo>
                <a:lnTo>
                  <a:pt x="2013" y="2689"/>
                </a:lnTo>
                <a:close/>
                <a:moveTo>
                  <a:pt x="1438" y="2689"/>
                </a:moveTo>
                <a:lnTo>
                  <a:pt x="1438" y="2976"/>
                </a:lnTo>
                <a:lnTo>
                  <a:pt x="1550" y="2980"/>
                </a:lnTo>
                <a:lnTo>
                  <a:pt x="1668" y="2982"/>
                </a:lnTo>
                <a:lnTo>
                  <a:pt x="1668" y="2696"/>
                </a:lnTo>
                <a:lnTo>
                  <a:pt x="1620" y="2695"/>
                </a:lnTo>
                <a:lnTo>
                  <a:pt x="1611" y="2695"/>
                </a:lnTo>
                <a:lnTo>
                  <a:pt x="1438" y="2689"/>
                </a:lnTo>
                <a:close/>
                <a:moveTo>
                  <a:pt x="2300" y="2669"/>
                </a:moveTo>
                <a:lnTo>
                  <a:pt x="2214" y="2676"/>
                </a:lnTo>
                <a:lnTo>
                  <a:pt x="2128" y="2682"/>
                </a:lnTo>
                <a:lnTo>
                  <a:pt x="2128" y="2969"/>
                </a:lnTo>
                <a:lnTo>
                  <a:pt x="2215" y="2962"/>
                </a:lnTo>
                <a:lnTo>
                  <a:pt x="2300" y="2953"/>
                </a:lnTo>
                <a:lnTo>
                  <a:pt x="2300" y="2669"/>
                </a:lnTo>
                <a:close/>
                <a:moveTo>
                  <a:pt x="1150" y="2669"/>
                </a:moveTo>
                <a:lnTo>
                  <a:pt x="1150" y="2953"/>
                </a:lnTo>
                <a:lnTo>
                  <a:pt x="1235" y="2962"/>
                </a:lnTo>
                <a:lnTo>
                  <a:pt x="1323" y="2969"/>
                </a:lnTo>
                <a:lnTo>
                  <a:pt x="1323" y="2683"/>
                </a:lnTo>
                <a:lnTo>
                  <a:pt x="1236" y="2676"/>
                </a:lnTo>
                <a:lnTo>
                  <a:pt x="1150" y="2669"/>
                </a:lnTo>
                <a:close/>
                <a:moveTo>
                  <a:pt x="2588" y="2632"/>
                </a:moveTo>
                <a:lnTo>
                  <a:pt x="2503" y="2645"/>
                </a:lnTo>
                <a:lnTo>
                  <a:pt x="2415" y="2656"/>
                </a:lnTo>
                <a:lnTo>
                  <a:pt x="2415" y="2940"/>
                </a:lnTo>
                <a:lnTo>
                  <a:pt x="2504" y="2927"/>
                </a:lnTo>
                <a:lnTo>
                  <a:pt x="2588" y="2914"/>
                </a:lnTo>
                <a:lnTo>
                  <a:pt x="2588" y="2632"/>
                </a:lnTo>
                <a:close/>
                <a:moveTo>
                  <a:pt x="863" y="2632"/>
                </a:moveTo>
                <a:lnTo>
                  <a:pt x="863" y="2914"/>
                </a:lnTo>
                <a:lnTo>
                  <a:pt x="946" y="2927"/>
                </a:lnTo>
                <a:lnTo>
                  <a:pt x="1035" y="2940"/>
                </a:lnTo>
                <a:lnTo>
                  <a:pt x="1035" y="2656"/>
                </a:lnTo>
                <a:lnTo>
                  <a:pt x="947" y="2645"/>
                </a:lnTo>
                <a:lnTo>
                  <a:pt x="863" y="2632"/>
                </a:lnTo>
                <a:close/>
                <a:moveTo>
                  <a:pt x="2875" y="2573"/>
                </a:moveTo>
                <a:lnTo>
                  <a:pt x="2791" y="2592"/>
                </a:lnTo>
                <a:lnTo>
                  <a:pt x="2703" y="2611"/>
                </a:lnTo>
                <a:lnTo>
                  <a:pt x="2703" y="2892"/>
                </a:lnTo>
                <a:lnTo>
                  <a:pt x="2764" y="2878"/>
                </a:lnTo>
                <a:lnTo>
                  <a:pt x="2822" y="2863"/>
                </a:lnTo>
                <a:lnTo>
                  <a:pt x="2875" y="2849"/>
                </a:lnTo>
                <a:lnTo>
                  <a:pt x="2875" y="2573"/>
                </a:lnTo>
                <a:close/>
                <a:moveTo>
                  <a:pt x="575" y="2573"/>
                </a:moveTo>
                <a:lnTo>
                  <a:pt x="575" y="2849"/>
                </a:lnTo>
                <a:lnTo>
                  <a:pt x="628" y="2863"/>
                </a:lnTo>
                <a:lnTo>
                  <a:pt x="686" y="2878"/>
                </a:lnTo>
                <a:lnTo>
                  <a:pt x="748" y="2892"/>
                </a:lnTo>
                <a:lnTo>
                  <a:pt x="748" y="2611"/>
                </a:lnTo>
                <a:lnTo>
                  <a:pt x="659" y="2592"/>
                </a:lnTo>
                <a:lnTo>
                  <a:pt x="575" y="2573"/>
                </a:lnTo>
                <a:close/>
                <a:moveTo>
                  <a:pt x="3163" y="2458"/>
                </a:moveTo>
                <a:lnTo>
                  <a:pt x="3126" y="2480"/>
                </a:lnTo>
                <a:lnTo>
                  <a:pt x="3085" y="2500"/>
                </a:lnTo>
                <a:lnTo>
                  <a:pt x="3039" y="2518"/>
                </a:lnTo>
                <a:lnTo>
                  <a:pt x="2990" y="2537"/>
                </a:lnTo>
                <a:lnTo>
                  <a:pt x="2990" y="2811"/>
                </a:lnTo>
                <a:lnTo>
                  <a:pt x="3030" y="2796"/>
                </a:lnTo>
                <a:lnTo>
                  <a:pt x="3064" y="2780"/>
                </a:lnTo>
                <a:lnTo>
                  <a:pt x="3094" y="2765"/>
                </a:lnTo>
                <a:lnTo>
                  <a:pt x="3119" y="2750"/>
                </a:lnTo>
                <a:lnTo>
                  <a:pt x="3137" y="2735"/>
                </a:lnTo>
                <a:lnTo>
                  <a:pt x="3151" y="2722"/>
                </a:lnTo>
                <a:lnTo>
                  <a:pt x="3159" y="2708"/>
                </a:lnTo>
                <a:lnTo>
                  <a:pt x="3163" y="2696"/>
                </a:lnTo>
                <a:lnTo>
                  <a:pt x="3163" y="2458"/>
                </a:lnTo>
                <a:close/>
                <a:moveTo>
                  <a:pt x="288" y="2458"/>
                </a:moveTo>
                <a:lnTo>
                  <a:pt x="288" y="2696"/>
                </a:lnTo>
                <a:lnTo>
                  <a:pt x="291" y="2708"/>
                </a:lnTo>
                <a:lnTo>
                  <a:pt x="299" y="2722"/>
                </a:lnTo>
                <a:lnTo>
                  <a:pt x="313" y="2735"/>
                </a:lnTo>
                <a:lnTo>
                  <a:pt x="331" y="2750"/>
                </a:lnTo>
                <a:lnTo>
                  <a:pt x="357" y="2765"/>
                </a:lnTo>
                <a:lnTo>
                  <a:pt x="386" y="2780"/>
                </a:lnTo>
                <a:lnTo>
                  <a:pt x="420" y="2796"/>
                </a:lnTo>
                <a:lnTo>
                  <a:pt x="460" y="2811"/>
                </a:lnTo>
                <a:lnTo>
                  <a:pt x="460" y="2537"/>
                </a:lnTo>
                <a:lnTo>
                  <a:pt x="411" y="2518"/>
                </a:lnTo>
                <a:lnTo>
                  <a:pt x="365" y="2500"/>
                </a:lnTo>
                <a:lnTo>
                  <a:pt x="324" y="2480"/>
                </a:lnTo>
                <a:lnTo>
                  <a:pt x="288" y="2458"/>
                </a:lnTo>
                <a:close/>
                <a:moveTo>
                  <a:pt x="3013" y="2208"/>
                </a:moveTo>
                <a:lnTo>
                  <a:pt x="3005" y="2213"/>
                </a:lnTo>
                <a:lnTo>
                  <a:pt x="2996" y="2218"/>
                </a:lnTo>
                <a:lnTo>
                  <a:pt x="2977" y="2230"/>
                </a:lnTo>
                <a:lnTo>
                  <a:pt x="2962" y="2239"/>
                </a:lnTo>
                <a:lnTo>
                  <a:pt x="2916" y="2262"/>
                </a:lnTo>
                <a:lnTo>
                  <a:pt x="2865" y="2285"/>
                </a:lnTo>
                <a:lnTo>
                  <a:pt x="2809" y="2305"/>
                </a:lnTo>
                <a:lnTo>
                  <a:pt x="2749" y="2324"/>
                </a:lnTo>
                <a:lnTo>
                  <a:pt x="2684" y="2342"/>
                </a:lnTo>
                <a:lnTo>
                  <a:pt x="2616" y="2359"/>
                </a:lnTo>
                <a:lnTo>
                  <a:pt x="2545" y="2374"/>
                </a:lnTo>
                <a:lnTo>
                  <a:pt x="2538" y="2376"/>
                </a:lnTo>
                <a:lnTo>
                  <a:pt x="2532" y="2378"/>
                </a:lnTo>
                <a:lnTo>
                  <a:pt x="2478" y="2388"/>
                </a:lnTo>
                <a:lnTo>
                  <a:pt x="2386" y="2404"/>
                </a:lnTo>
                <a:lnTo>
                  <a:pt x="2289" y="2418"/>
                </a:lnTo>
                <a:lnTo>
                  <a:pt x="2188" y="2431"/>
                </a:lnTo>
                <a:lnTo>
                  <a:pt x="2187" y="2431"/>
                </a:lnTo>
                <a:lnTo>
                  <a:pt x="2185" y="2431"/>
                </a:lnTo>
                <a:lnTo>
                  <a:pt x="2184" y="2431"/>
                </a:lnTo>
                <a:lnTo>
                  <a:pt x="2091" y="2441"/>
                </a:lnTo>
                <a:lnTo>
                  <a:pt x="1996" y="2450"/>
                </a:lnTo>
                <a:lnTo>
                  <a:pt x="1899" y="2456"/>
                </a:lnTo>
                <a:lnTo>
                  <a:pt x="1898" y="2456"/>
                </a:lnTo>
                <a:lnTo>
                  <a:pt x="1774" y="2462"/>
                </a:lnTo>
                <a:lnTo>
                  <a:pt x="1650" y="2465"/>
                </a:lnTo>
                <a:lnTo>
                  <a:pt x="1553" y="2466"/>
                </a:lnTo>
                <a:lnTo>
                  <a:pt x="1480" y="2466"/>
                </a:lnTo>
                <a:lnTo>
                  <a:pt x="1342" y="2462"/>
                </a:lnTo>
                <a:lnTo>
                  <a:pt x="1208" y="2456"/>
                </a:lnTo>
                <a:lnTo>
                  <a:pt x="1208" y="2456"/>
                </a:lnTo>
                <a:lnTo>
                  <a:pt x="1100" y="2449"/>
                </a:lnTo>
                <a:lnTo>
                  <a:pt x="995" y="2439"/>
                </a:lnTo>
                <a:lnTo>
                  <a:pt x="894" y="2429"/>
                </a:lnTo>
                <a:lnTo>
                  <a:pt x="795" y="2415"/>
                </a:lnTo>
                <a:lnTo>
                  <a:pt x="700" y="2401"/>
                </a:lnTo>
                <a:lnTo>
                  <a:pt x="610" y="2385"/>
                </a:lnTo>
                <a:lnTo>
                  <a:pt x="523" y="2367"/>
                </a:lnTo>
                <a:lnTo>
                  <a:pt x="442" y="2347"/>
                </a:lnTo>
                <a:lnTo>
                  <a:pt x="414" y="2340"/>
                </a:lnTo>
                <a:lnTo>
                  <a:pt x="395" y="2335"/>
                </a:lnTo>
                <a:lnTo>
                  <a:pt x="347" y="2321"/>
                </a:lnTo>
                <a:lnTo>
                  <a:pt x="342" y="2320"/>
                </a:lnTo>
                <a:lnTo>
                  <a:pt x="289" y="2303"/>
                </a:lnTo>
                <a:lnTo>
                  <a:pt x="297" y="2317"/>
                </a:lnTo>
                <a:lnTo>
                  <a:pt x="312" y="2333"/>
                </a:lnTo>
                <a:lnTo>
                  <a:pt x="334" y="2349"/>
                </a:lnTo>
                <a:lnTo>
                  <a:pt x="362" y="2367"/>
                </a:lnTo>
                <a:lnTo>
                  <a:pt x="396" y="2384"/>
                </a:lnTo>
                <a:lnTo>
                  <a:pt x="438" y="2402"/>
                </a:lnTo>
                <a:lnTo>
                  <a:pt x="486" y="2419"/>
                </a:lnTo>
                <a:lnTo>
                  <a:pt x="539" y="2437"/>
                </a:lnTo>
                <a:lnTo>
                  <a:pt x="604" y="2456"/>
                </a:lnTo>
                <a:lnTo>
                  <a:pt x="675" y="2475"/>
                </a:lnTo>
                <a:lnTo>
                  <a:pt x="753" y="2491"/>
                </a:lnTo>
                <a:lnTo>
                  <a:pt x="837" y="2508"/>
                </a:lnTo>
                <a:lnTo>
                  <a:pt x="927" y="2524"/>
                </a:lnTo>
                <a:lnTo>
                  <a:pt x="1024" y="2537"/>
                </a:lnTo>
                <a:lnTo>
                  <a:pt x="1126" y="2550"/>
                </a:lnTo>
                <a:lnTo>
                  <a:pt x="1234" y="2560"/>
                </a:lnTo>
                <a:lnTo>
                  <a:pt x="1347" y="2568"/>
                </a:lnTo>
                <a:lnTo>
                  <a:pt x="1465" y="2575"/>
                </a:lnTo>
                <a:lnTo>
                  <a:pt x="1527" y="2578"/>
                </a:lnTo>
                <a:lnTo>
                  <a:pt x="1580" y="2579"/>
                </a:lnTo>
                <a:lnTo>
                  <a:pt x="1652" y="2581"/>
                </a:lnTo>
                <a:lnTo>
                  <a:pt x="1725" y="2581"/>
                </a:lnTo>
                <a:lnTo>
                  <a:pt x="1798" y="2581"/>
                </a:lnTo>
                <a:lnTo>
                  <a:pt x="1870" y="2580"/>
                </a:lnTo>
                <a:lnTo>
                  <a:pt x="1923" y="2578"/>
                </a:lnTo>
                <a:lnTo>
                  <a:pt x="1985" y="2576"/>
                </a:lnTo>
                <a:lnTo>
                  <a:pt x="2103" y="2569"/>
                </a:lnTo>
                <a:lnTo>
                  <a:pt x="2216" y="2560"/>
                </a:lnTo>
                <a:lnTo>
                  <a:pt x="2324" y="2550"/>
                </a:lnTo>
                <a:lnTo>
                  <a:pt x="2427" y="2537"/>
                </a:lnTo>
                <a:lnTo>
                  <a:pt x="2523" y="2524"/>
                </a:lnTo>
                <a:lnTo>
                  <a:pt x="2613" y="2508"/>
                </a:lnTo>
                <a:lnTo>
                  <a:pt x="2697" y="2491"/>
                </a:lnTo>
                <a:lnTo>
                  <a:pt x="2775" y="2475"/>
                </a:lnTo>
                <a:lnTo>
                  <a:pt x="2846" y="2456"/>
                </a:lnTo>
                <a:lnTo>
                  <a:pt x="2911" y="2437"/>
                </a:lnTo>
                <a:lnTo>
                  <a:pt x="2960" y="2421"/>
                </a:lnTo>
                <a:lnTo>
                  <a:pt x="3005" y="2405"/>
                </a:lnTo>
                <a:lnTo>
                  <a:pt x="3043" y="2388"/>
                </a:lnTo>
                <a:lnTo>
                  <a:pt x="3078" y="2372"/>
                </a:lnTo>
                <a:lnTo>
                  <a:pt x="3106" y="2357"/>
                </a:lnTo>
                <a:lnTo>
                  <a:pt x="3129" y="2341"/>
                </a:lnTo>
                <a:lnTo>
                  <a:pt x="3146" y="2327"/>
                </a:lnTo>
                <a:lnTo>
                  <a:pt x="3156" y="2312"/>
                </a:lnTo>
                <a:lnTo>
                  <a:pt x="3161" y="2298"/>
                </a:lnTo>
                <a:lnTo>
                  <a:pt x="3159" y="2292"/>
                </a:lnTo>
                <a:lnTo>
                  <a:pt x="3153" y="2284"/>
                </a:lnTo>
                <a:lnTo>
                  <a:pt x="3143" y="2274"/>
                </a:lnTo>
                <a:lnTo>
                  <a:pt x="3129" y="2263"/>
                </a:lnTo>
                <a:lnTo>
                  <a:pt x="3109" y="2250"/>
                </a:lnTo>
                <a:lnTo>
                  <a:pt x="3084" y="2237"/>
                </a:lnTo>
                <a:lnTo>
                  <a:pt x="3052" y="2222"/>
                </a:lnTo>
                <a:lnTo>
                  <a:pt x="3013" y="2208"/>
                </a:lnTo>
                <a:close/>
                <a:moveTo>
                  <a:pt x="1840" y="2059"/>
                </a:moveTo>
                <a:lnTo>
                  <a:pt x="1753" y="2062"/>
                </a:lnTo>
                <a:lnTo>
                  <a:pt x="1666" y="2064"/>
                </a:lnTo>
                <a:lnTo>
                  <a:pt x="1658" y="2064"/>
                </a:lnTo>
                <a:lnTo>
                  <a:pt x="1610" y="2065"/>
                </a:lnTo>
                <a:lnTo>
                  <a:pt x="1610" y="2352"/>
                </a:lnTo>
                <a:lnTo>
                  <a:pt x="1673" y="2350"/>
                </a:lnTo>
                <a:lnTo>
                  <a:pt x="1698" y="2349"/>
                </a:lnTo>
                <a:lnTo>
                  <a:pt x="1803" y="2346"/>
                </a:lnTo>
                <a:lnTo>
                  <a:pt x="1840" y="2344"/>
                </a:lnTo>
                <a:lnTo>
                  <a:pt x="1840" y="2059"/>
                </a:lnTo>
                <a:close/>
                <a:moveTo>
                  <a:pt x="1265" y="2059"/>
                </a:moveTo>
                <a:lnTo>
                  <a:pt x="1265" y="2344"/>
                </a:lnTo>
                <a:lnTo>
                  <a:pt x="1358" y="2348"/>
                </a:lnTo>
                <a:lnTo>
                  <a:pt x="1369" y="2348"/>
                </a:lnTo>
                <a:lnTo>
                  <a:pt x="1447" y="2350"/>
                </a:lnTo>
                <a:lnTo>
                  <a:pt x="1454" y="2350"/>
                </a:lnTo>
                <a:lnTo>
                  <a:pt x="1462" y="2350"/>
                </a:lnTo>
                <a:lnTo>
                  <a:pt x="1495" y="2352"/>
                </a:lnTo>
                <a:lnTo>
                  <a:pt x="1495" y="2065"/>
                </a:lnTo>
                <a:lnTo>
                  <a:pt x="1448" y="2064"/>
                </a:lnTo>
                <a:lnTo>
                  <a:pt x="1439" y="2064"/>
                </a:lnTo>
                <a:lnTo>
                  <a:pt x="1352" y="2062"/>
                </a:lnTo>
                <a:lnTo>
                  <a:pt x="1265" y="2059"/>
                </a:lnTo>
                <a:close/>
                <a:moveTo>
                  <a:pt x="2128" y="2038"/>
                </a:moveTo>
                <a:lnTo>
                  <a:pt x="2042" y="2045"/>
                </a:lnTo>
                <a:lnTo>
                  <a:pt x="1955" y="2052"/>
                </a:lnTo>
                <a:lnTo>
                  <a:pt x="1955" y="2338"/>
                </a:lnTo>
                <a:lnTo>
                  <a:pt x="1994" y="2335"/>
                </a:lnTo>
                <a:lnTo>
                  <a:pt x="2019" y="2333"/>
                </a:lnTo>
                <a:lnTo>
                  <a:pt x="2073" y="2328"/>
                </a:lnTo>
                <a:lnTo>
                  <a:pt x="2128" y="2322"/>
                </a:lnTo>
                <a:lnTo>
                  <a:pt x="2128" y="2038"/>
                </a:lnTo>
                <a:close/>
                <a:moveTo>
                  <a:pt x="978" y="2038"/>
                </a:moveTo>
                <a:lnTo>
                  <a:pt x="978" y="2322"/>
                </a:lnTo>
                <a:lnTo>
                  <a:pt x="984" y="2323"/>
                </a:lnTo>
                <a:lnTo>
                  <a:pt x="990" y="2324"/>
                </a:lnTo>
                <a:lnTo>
                  <a:pt x="1008" y="2325"/>
                </a:lnTo>
                <a:lnTo>
                  <a:pt x="1078" y="2332"/>
                </a:lnTo>
                <a:lnTo>
                  <a:pt x="1150" y="2338"/>
                </a:lnTo>
                <a:lnTo>
                  <a:pt x="1150" y="2052"/>
                </a:lnTo>
                <a:lnTo>
                  <a:pt x="1063" y="2045"/>
                </a:lnTo>
                <a:lnTo>
                  <a:pt x="978" y="2038"/>
                </a:lnTo>
                <a:close/>
                <a:moveTo>
                  <a:pt x="2415" y="2001"/>
                </a:moveTo>
                <a:lnTo>
                  <a:pt x="2330" y="2014"/>
                </a:lnTo>
                <a:lnTo>
                  <a:pt x="2243" y="2025"/>
                </a:lnTo>
                <a:lnTo>
                  <a:pt x="2243" y="2309"/>
                </a:lnTo>
                <a:lnTo>
                  <a:pt x="2331" y="2296"/>
                </a:lnTo>
                <a:lnTo>
                  <a:pt x="2415" y="2283"/>
                </a:lnTo>
                <a:lnTo>
                  <a:pt x="2415" y="2001"/>
                </a:lnTo>
                <a:close/>
                <a:moveTo>
                  <a:pt x="690" y="2001"/>
                </a:moveTo>
                <a:lnTo>
                  <a:pt x="690" y="2283"/>
                </a:lnTo>
                <a:lnTo>
                  <a:pt x="774" y="2296"/>
                </a:lnTo>
                <a:lnTo>
                  <a:pt x="863" y="2309"/>
                </a:lnTo>
                <a:lnTo>
                  <a:pt x="863" y="2025"/>
                </a:lnTo>
                <a:lnTo>
                  <a:pt x="775" y="2014"/>
                </a:lnTo>
                <a:lnTo>
                  <a:pt x="690" y="2001"/>
                </a:lnTo>
                <a:close/>
                <a:moveTo>
                  <a:pt x="2703" y="1941"/>
                </a:moveTo>
                <a:lnTo>
                  <a:pt x="2619" y="1962"/>
                </a:lnTo>
                <a:lnTo>
                  <a:pt x="2530" y="1980"/>
                </a:lnTo>
                <a:lnTo>
                  <a:pt x="2530" y="2261"/>
                </a:lnTo>
                <a:lnTo>
                  <a:pt x="2592" y="2247"/>
                </a:lnTo>
                <a:lnTo>
                  <a:pt x="2649" y="2233"/>
                </a:lnTo>
                <a:lnTo>
                  <a:pt x="2703" y="2218"/>
                </a:lnTo>
                <a:lnTo>
                  <a:pt x="2703" y="1941"/>
                </a:lnTo>
                <a:close/>
                <a:moveTo>
                  <a:pt x="403" y="1941"/>
                </a:moveTo>
                <a:lnTo>
                  <a:pt x="403" y="2218"/>
                </a:lnTo>
                <a:lnTo>
                  <a:pt x="408" y="2220"/>
                </a:lnTo>
                <a:lnTo>
                  <a:pt x="430" y="2225"/>
                </a:lnTo>
                <a:lnTo>
                  <a:pt x="499" y="2243"/>
                </a:lnTo>
                <a:lnTo>
                  <a:pt x="575" y="2261"/>
                </a:lnTo>
                <a:lnTo>
                  <a:pt x="575" y="1981"/>
                </a:lnTo>
                <a:lnTo>
                  <a:pt x="486" y="1962"/>
                </a:lnTo>
                <a:lnTo>
                  <a:pt x="403" y="1941"/>
                </a:lnTo>
                <a:close/>
                <a:moveTo>
                  <a:pt x="2990" y="1827"/>
                </a:moveTo>
                <a:lnTo>
                  <a:pt x="2953" y="1848"/>
                </a:lnTo>
                <a:lnTo>
                  <a:pt x="2913" y="1869"/>
                </a:lnTo>
                <a:lnTo>
                  <a:pt x="2867" y="1888"/>
                </a:lnTo>
                <a:lnTo>
                  <a:pt x="2818" y="1906"/>
                </a:lnTo>
                <a:lnTo>
                  <a:pt x="2818" y="2179"/>
                </a:lnTo>
                <a:lnTo>
                  <a:pt x="2865" y="2160"/>
                </a:lnTo>
                <a:lnTo>
                  <a:pt x="2904" y="2140"/>
                </a:lnTo>
                <a:lnTo>
                  <a:pt x="2938" y="2120"/>
                </a:lnTo>
                <a:lnTo>
                  <a:pt x="2964" y="2100"/>
                </a:lnTo>
                <a:lnTo>
                  <a:pt x="2984" y="2084"/>
                </a:lnTo>
                <a:lnTo>
                  <a:pt x="2989" y="2074"/>
                </a:lnTo>
                <a:lnTo>
                  <a:pt x="2990" y="2065"/>
                </a:lnTo>
                <a:lnTo>
                  <a:pt x="2990" y="1827"/>
                </a:lnTo>
                <a:close/>
                <a:moveTo>
                  <a:pt x="115" y="1827"/>
                </a:moveTo>
                <a:lnTo>
                  <a:pt x="115" y="2065"/>
                </a:lnTo>
                <a:lnTo>
                  <a:pt x="118" y="2077"/>
                </a:lnTo>
                <a:lnTo>
                  <a:pt x="127" y="2091"/>
                </a:lnTo>
                <a:lnTo>
                  <a:pt x="141" y="2105"/>
                </a:lnTo>
                <a:lnTo>
                  <a:pt x="161" y="2120"/>
                </a:lnTo>
                <a:lnTo>
                  <a:pt x="187" y="2136"/>
                </a:lnTo>
                <a:lnTo>
                  <a:pt x="217" y="2151"/>
                </a:lnTo>
                <a:lnTo>
                  <a:pt x="254" y="2167"/>
                </a:lnTo>
                <a:lnTo>
                  <a:pt x="255" y="2167"/>
                </a:lnTo>
                <a:lnTo>
                  <a:pt x="288" y="2179"/>
                </a:lnTo>
                <a:lnTo>
                  <a:pt x="288" y="1906"/>
                </a:lnTo>
                <a:lnTo>
                  <a:pt x="238" y="1888"/>
                </a:lnTo>
                <a:lnTo>
                  <a:pt x="192" y="1869"/>
                </a:lnTo>
                <a:lnTo>
                  <a:pt x="152" y="1848"/>
                </a:lnTo>
                <a:lnTo>
                  <a:pt x="115" y="1827"/>
                </a:lnTo>
                <a:close/>
                <a:moveTo>
                  <a:pt x="394" y="1539"/>
                </a:moveTo>
                <a:lnTo>
                  <a:pt x="339" y="1554"/>
                </a:lnTo>
                <a:lnTo>
                  <a:pt x="292" y="1567"/>
                </a:lnTo>
                <a:lnTo>
                  <a:pt x="252" y="1582"/>
                </a:lnTo>
                <a:lnTo>
                  <a:pt x="217" y="1596"/>
                </a:lnTo>
                <a:lnTo>
                  <a:pt x="189" y="1608"/>
                </a:lnTo>
                <a:lnTo>
                  <a:pt x="166" y="1621"/>
                </a:lnTo>
                <a:lnTo>
                  <a:pt x="148" y="1632"/>
                </a:lnTo>
                <a:lnTo>
                  <a:pt x="135" y="1643"/>
                </a:lnTo>
                <a:lnTo>
                  <a:pt x="124" y="1652"/>
                </a:lnTo>
                <a:lnTo>
                  <a:pt x="119" y="1660"/>
                </a:lnTo>
                <a:lnTo>
                  <a:pt x="116" y="1668"/>
                </a:lnTo>
                <a:lnTo>
                  <a:pt x="120" y="1680"/>
                </a:lnTo>
                <a:lnTo>
                  <a:pt x="132" y="1695"/>
                </a:lnTo>
                <a:lnTo>
                  <a:pt x="148" y="1709"/>
                </a:lnTo>
                <a:lnTo>
                  <a:pt x="170" y="1725"/>
                </a:lnTo>
                <a:lnTo>
                  <a:pt x="199" y="1742"/>
                </a:lnTo>
                <a:lnTo>
                  <a:pt x="233" y="1757"/>
                </a:lnTo>
                <a:lnTo>
                  <a:pt x="272" y="1774"/>
                </a:lnTo>
                <a:lnTo>
                  <a:pt x="317" y="1791"/>
                </a:lnTo>
                <a:lnTo>
                  <a:pt x="367" y="1806"/>
                </a:lnTo>
                <a:lnTo>
                  <a:pt x="432" y="1825"/>
                </a:lnTo>
                <a:lnTo>
                  <a:pt x="503" y="1844"/>
                </a:lnTo>
                <a:lnTo>
                  <a:pt x="580" y="1860"/>
                </a:lnTo>
                <a:lnTo>
                  <a:pt x="665" y="1877"/>
                </a:lnTo>
                <a:lnTo>
                  <a:pt x="755" y="1893"/>
                </a:lnTo>
                <a:lnTo>
                  <a:pt x="851" y="1906"/>
                </a:lnTo>
                <a:lnTo>
                  <a:pt x="953" y="1919"/>
                </a:lnTo>
                <a:lnTo>
                  <a:pt x="1061" y="1929"/>
                </a:lnTo>
                <a:lnTo>
                  <a:pt x="1174" y="1938"/>
                </a:lnTo>
                <a:lnTo>
                  <a:pt x="1292" y="1945"/>
                </a:lnTo>
                <a:lnTo>
                  <a:pt x="1355" y="1947"/>
                </a:lnTo>
                <a:lnTo>
                  <a:pt x="1407" y="1948"/>
                </a:lnTo>
                <a:lnTo>
                  <a:pt x="1478" y="1950"/>
                </a:lnTo>
                <a:lnTo>
                  <a:pt x="1553" y="1950"/>
                </a:lnTo>
                <a:lnTo>
                  <a:pt x="1608" y="1950"/>
                </a:lnTo>
                <a:lnTo>
                  <a:pt x="1662" y="1949"/>
                </a:lnTo>
                <a:lnTo>
                  <a:pt x="1705" y="1948"/>
                </a:lnTo>
                <a:lnTo>
                  <a:pt x="1744" y="1947"/>
                </a:lnTo>
                <a:lnTo>
                  <a:pt x="1872" y="1942"/>
                </a:lnTo>
                <a:lnTo>
                  <a:pt x="1994" y="1933"/>
                </a:lnTo>
                <a:lnTo>
                  <a:pt x="2111" y="1923"/>
                </a:lnTo>
                <a:lnTo>
                  <a:pt x="2221" y="1910"/>
                </a:lnTo>
                <a:lnTo>
                  <a:pt x="2324" y="1897"/>
                </a:lnTo>
                <a:lnTo>
                  <a:pt x="2420" y="1880"/>
                </a:lnTo>
                <a:lnTo>
                  <a:pt x="2511" y="1864"/>
                </a:lnTo>
                <a:lnTo>
                  <a:pt x="2594" y="1845"/>
                </a:lnTo>
                <a:lnTo>
                  <a:pt x="2669" y="1826"/>
                </a:lnTo>
                <a:lnTo>
                  <a:pt x="2738" y="1806"/>
                </a:lnTo>
                <a:lnTo>
                  <a:pt x="2788" y="1790"/>
                </a:lnTo>
                <a:lnTo>
                  <a:pt x="2834" y="1774"/>
                </a:lnTo>
                <a:lnTo>
                  <a:pt x="2874" y="1757"/>
                </a:lnTo>
                <a:lnTo>
                  <a:pt x="2907" y="1741"/>
                </a:lnTo>
                <a:lnTo>
                  <a:pt x="2808" y="1760"/>
                </a:lnTo>
                <a:lnTo>
                  <a:pt x="2704" y="1778"/>
                </a:lnTo>
                <a:lnTo>
                  <a:pt x="2595" y="1793"/>
                </a:lnTo>
                <a:lnTo>
                  <a:pt x="2481" y="1806"/>
                </a:lnTo>
                <a:lnTo>
                  <a:pt x="2364" y="1817"/>
                </a:lnTo>
                <a:lnTo>
                  <a:pt x="2244" y="1825"/>
                </a:lnTo>
                <a:lnTo>
                  <a:pt x="2244" y="1825"/>
                </a:lnTo>
                <a:lnTo>
                  <a:pt x="2243" y="1825"/>
                </a:lnTo>
                <a:lnTo>
                  <a:pt x="2241" y="1825"/>
                </a:lnTo>
                <a:lnTo>
                  <a:pt x="2132" y="1830"/>
                </a:lnTo>
                <a:lnTo>
                  <a:pt x="2019" y="1834"/>
                </a:lnTo>
                <a:lnTo>
                  <a:pt x="1958" y="1835"/>
                </a:lnTo>
                <a:lnTo>
                  <a:pt x="1898" y="1835"/>
                </a:lnTo>
                <a:lnTo>
                  <a:pt x="1845" y="1835"/>
                </a:lnTo>
                <a:lnTo>
                  <a:pt x="1792" y="1834"/>
                </a:lnTo>
                <a:lnTo>
                  <a:pt x="1671" y="1831"/>
                </a:lnTo>
                <a:lnTo>
                  <a:pt x="1553" y="1825"/>
                </a:lnTo>
                <a:lnTo>
                  <a:pt x="1553" y="1825"/>
                </a:lnTo>
                <a:lnTo>
                  <a:pt x="1432" y="1817"/>
                </a:lnTo>
                <a:lnTo>
                  <a:pt x="1317" y="1806"/>
                </a:lnTo>
                <a:lnTo>
                  <a:pt x="1205" y="1794"/>
                </a:lnTo>
                <a:lnTo>
                  <a:pt x="1099" y="1779"/>
                </a:lnTo>
                <a:lnTo>
                  <a:pt x="997" y="1761"/>
                </a:lnTo>
                <a:lnTo>
                  <a:pt x="901" y="1743"/>
                </a:lnTo>
                <a:lnTo>
                  <a:pt x="855" y="1733"/>
                </a:lnTo>
                <a:lnTo>
                  <a:pt x="842" y="1730"/>
                </a:lnTo>
                <a:lnTo>
                  <a:pt x="775" y="1714"/>
                </a:lnTo>
                <a:lnTo>
                  <a:pt x="712" y="1697"/>
                </a:lnTo>
                <a:lnTo>
                  <a:pt x="653" y="1678"/>
                </a:lnTo>
                <a:lnTo>
                  <a:pt x="598" y="1658"/>
                </a:lnTo>
                <a:lnTo>
                  <a:pt x="548" y="1637"/>
                </a:lnTo>
                <a:lnTo>
                  <a:pt x="502" y="1615"/>
                </a:lnTo>
                <a:lnTo>
                  <a:pt x="461" y="1592"/>
                </a:lnTo>
                <a:lnTo>
                  <a:pt x="426" y="1567"/>
                </a:lnTo>
                <a:lnTo>
                  <a:pt x="396" y="1542"/>
                </a:lnTo>
                <a:lnTo>
                  <a:pt x="395" y="1540"/>
                </a:lnTo>
                <a:lnTo>
                  <a:pt x="394" y="1539"/>
                </a:lnTo>
                <a:close/>
                <a:moveTo>
                  <a:pt x="2185" y="1428"/>
                </a:moveTo>
                <a:lnTo>
                  <a:pt x="2098" y="1431"/>
                </a:lnTo>
                <a:lnTo>
                  <a:pt x="2011" y="1433"/>
                </a:lnTo>
                <a:lnTo>
                  <a:pt x="2002" y="1433"/>
                </a:lnTo>
                <a:lnTo>
                  <a:pt x="1955" y="1434"/>
                </a:lnTo>
                <a:lnTo>
                  <a:pt x="1955" y="1720"/>
                </a:lnTo>
                <a:lnTo>
                  <a:pt x="2071" y="1718"/>
                </a:lnTo>
                <a:lnTo>
                  <a:pt x="2185" y="1713"/>
                </a:lnTo>
                <a:lnTo>
                  <a:pt x="2185" y="1428"/>
                </a:lnTo>
                <a:close/>
                <a:moveTo>
                  <a:pt x="1610" y="1428"/>
                </a:moveTo>
                <a:lnTo>
                  <a:pt x="1610" y="1713"/>
                </a:lnTo>
                <a:lnTo>
                  <a:pt x="1616" y="1714"/>
                </a:lnTo>
                <a:lnTo>
                  <a:pt x="1744" y="1719"/>
                </a:lnTo>
                <a:lnTo>
                  <a:pt x="1756" y="1720"/>
                </a:lnTo>
                <a:lnTo>
                  <a:pt x="1798" y="1720"/>
                </a:lnTo>
                <a:lnTo>
                  <a:pt x="1840" y="1721"/>
                </a:lnTo>
                <a:lnTo>
                  <a:pt x="1840" y="1434"/>
                </a:lnTo>
                <a:lnTo>
                  <a:pt x="1792" y="1433"/>
                </a:lnTo>
                <a:lnTo>
                  <a:pt x="1788" y="1433"/>
                </a:lnTo>
                <a:lnTo>
                  <a:pt x="1784" y="1433"/>
                </a:lnTo>
                <a:lnTo>
                  <a:pt x="1610" y="1428"/>
                </a:lnTo>
                <a:close/>
                <a:moveTo>
                  <a:pt x="2473" y="1407"/>
                </a:moveTo>
                <a:lnTo>
                  <a:pt x="2387" y="1414"/>
                </a:lnTo>
                <a:lnTo>
                  <a:pt x="2300" y="1420"/>
                </a:lnTo>
                <a:lnTo>
                  <a:pt x="2300" y="1706"/>
                </a:lnTo>
                <a:lnTo>
                  <a:pt x="2366" y="1702"/>
                </a:lnTo>
                <a:lnTo>
                  <a:pt x="2371" y="1702"/>
                </a:lnTo>
                <a:lnTo>
                  <a:pt x="2422" y="1697"/>
                </a:lnTo>
                <a:lnTo>
                  <a:pt x="2473" y="1692"/>
                </a:lnTo>
                <a:lnTo>
                  <a:pt x="2473" y="1407"/>
                </a:lnTo>
                <a:close/>
                <a:moveTo>
                  <a:pt x="1323" y="1407"/>
                </a:moveTo>
                <a:lnTo>
                  <a:pt x="1323" y="1692"/>
                </a:lnTo>
                <a:lnTo>
                  <a:pt x="1325" y="1693"/>
                </a:lnTo>
                <a:lnTo>
                  <a:pt x="1327" y="1693"/>
                </a:lnTo>
                <a:lnTo>
                  <a:pt x="1350" y="1695"/>
                </a:lnTo>
                <a:lnTo>
                  <a:pt x="1457" y="1704"/>
                </a:lnTo>
                <a:lnTo>
                  <a:pt x="1480" y="1706"/>
                </a:lnTo>
                <a:lnTo>
                  <a:pt x="1495" y="1707"/>
                </a:lnTo>
                <a:lnTo>
                  <a:pt x="1495" y="1420"/>
                </a:lnTo>
                <a:lnTo>
                  <a:pt x="1408" y="1414"/>
                </a:lnTo>
                <a:lnTo>
                  <a:pt x="1323" y="1407"/>
                </a:lnTo>
                <a:close/>
                <a:moveTo>
                  <a:pt x="2760" y="1370"/>
                </a:moveTo>
                <a:lnTo>
                  <a:pt x="2675" y="1383"/>
                </a:lnTo>
                <a:lnTo>
                  <a:pt x="2588" y="1394"/>
                </a:lnTo>
                <a:lnTo>
                  <a:pt x="2588" y="1678"/>
                </a:lnTo>
                <a:lnTo>
                  <a:pt x="2632" y="1673"/>
                </a:lnTo>
                <a:lnTo>
                  <a:pt x="2677" y="1665"/>
                </a:lnTo>
                <a:lnTo>
                  <a:pt x="2716" y="1659"/>
                </a:lnTo>
                <a:lnTo>
                  <a:pt x="2755" y="1653"/>
                </a:lnTo>
                <a:lnTo>
                  <a:pt x="2757" y="1653"/>
                </a:lnTo>
                <a:lnTo>
                  <a:pt x="2760" y="1652"/>
                </a:lnTo>
                <a:lnTo>
                  <a:pt x="2760" y="1370"/>
                </a:lnTo>
                <a:close/>
                <a:moveTo>
                  <a:pt x="1035" y="1370"/>
                </a:moveTo>
                <a:lnTo>
                  <a:pt x="1035" y="1652"/>
                </a:lnTo>
                <a:lnTo>
                  <a:pt x="1067" y="1657"/>
                </a:lnTo>
                <a:lnTo>
                  <a:pt x="1101" y="1663"/>
                </a:lnTo>
                <a:lnTo>
                  <a:pt x="1103" y="1663"/>
                </a:lnTo>
                <a:lnTo>
                  <a:pt x="1105" y="1663"/>
                </a:lnTo>
                <a:lnTo>
                  <a:pt x="1155" y="1672"/>
                </a:lnTo>
                <a:lnTo>
                  <a:pt x="1208" y="1678"/>
                </a:lnTo>
                <a:lnTo>
                  <a:pt x="1208" y="1394"/>
                </a:lnTo>
                <a:lnTo>
                  <a:pt x="1120" y="1383"/>
                </a:lnTo>
                <a:lnTo>
                  <a:pt x="1035" y="1370"/>
                </a:lnTo>
                <a:close/>
                <a:moveTo>
                  <a:pt x="3048" y="1310"/>
                </a:moveTo>
                <a:lnTo>
                  <a:pt x="2964" y="1331"/>
                </a:lnTo>
                <a:lnTo>
                  <a:pt x="2875" y="1351"/>
                </a:lnTo>
                <a:lnTo>
                  <a:pt x="2875" y="1630"/>
                </a:lnTo>
                <a:lnTo>
                  <a:pt x="2882" y="1628"/>
                </a:lnTo>
                <a:lnTo>
                  <a:pt x="2889" y="1627"/>
                </a:lnTo>
                <a:lnTo>
                  <a:pt x="2933" y="1617"/>
                </a:lnTo>
                <a:lnTo>
                  <a:pt x="2979" y="1606"/>
                </a:lnTo>
                <a:lnTo>
                  <a:pt x="3022" y="1595"/>
                </a:lnTo>
                <a:lnTo>
                  <a:pt x="3048" y="1587"/>
                </a:lnTo>
                <a:lnTo>
                  <a:pt x="3048" y="1310"/>
                </a:lnTo>
                <a:close/>
                <a:moveTo>
                  <a:pt x="748" y="1310"/>
                </a:moveTo>
                <a:lnTo>
                  <a:pt x="748" y="1586"/>
                </a:lnTo>
                <a:lnTo>
                  <a:pt x="801" y="1601"/>
                </a:lnTo>
                <a:lnTo>
                  <a:pt x="858" y="1615"/>
                </a:lnTo>
                <a:lnTo>
                  <a:pt x="920" y="1630"/>
                </a:lnTo>
                <a:lnTo>
                  <a:pt x="920" y="1351"/>
                </a:lnTo>
                <a:lnTo>
                  <a:pt x="831" y="1331"/>
                </a:lnTo>
                <a:lnTo>
                  <a:pt x="748" y="1310"/>
                </a:lnTo>
                <a:close/>
                <a:moveTo>
                  <a:pt x="3335" y="1196"/>
                </a:moveTo>
                <a:lnTo>
                  <a:pt x="3298" y="1217"/>
                </a:lnTo>
                <a:lnTo>
                  <a:pt x="3258" y="1238"/>
                </a:lnTo>
                <a:lnTo>
                  <a:pt x="3212" y="1257"/>
                </a:lnTo>
                <a:lnTo>
                  <a:pt x="3163" y="1275"/>
                </a:lnTo>
                <a:lnTo>
                  <a:pt x="3163" y="1550"/>
                </a:lnTo>
                <a:lnTo>
                  <a:pt x="3202" y="1534"/>
                </a:lnTo>
                <a:lnTo>
                  <a:pt x="3237" y="1518"/>
                </a:lnTo>
                <a:lnTo>
                  <a:pt x="3266" y="1503"/>
                </a:lnTo>
                <a:lnTo>
                  <a:pt x="3291" y="1488"/>
                </a:lnTo>
                <a:lnTo>
                  <a:pt x="3310" y="1474"/>
                </a:lnTo>
                <a:lnTo>
                  <a:pt x="3324" y="1460"/>
                </a:lnTo>
                <a:lnTo>
                  <a:pt x="3332" y="1446"/>
                </a:lnTo>
                <a:lnTo>
                  <a:pt x="3335" y="1434"/>
                </a:lnTo>
                <a:lnTo>
                  <a:pt x="3335" y="1196"/>
                </a:lnTo>
                <a:close/>
                <a:moveTo>
                  <a:pt x="460" y="1196"/>
                </a:moveTo>
                <a:lnTo>
                  <a:pt x="460" y="1434"/>
                </a:lnTo>
                <a:lnTo>
                  <a:pt x="460" y="1437"/>
                </a:lnTo>
                <a:lnTo>
                  <a:pt x="461" y="1439"/>
                </a:lnTo>
                <a:lnTo>
                  <a:pt x="465" y="1445"/>
                </a:lnTo>
                <a:lnTo>
                  <a:pt x="478" y="1462"/>
                </a:lnTo>
                <a:lnTo>
                  <a:pt x="497" y="1479"/>
                </a:lnTo>
                <a:lnTo>
                  <a:pt x="522" y="1496"/>
                </a:lnTo>
                <a:lnTo>
                  <a:pt x="553" y="1513"/>
                </a:lnTo>
                <a:lnTo>
                  <a:pt x="590" y="1530"/>
                </a:lnTo>
                <a:lnTo>
                  <a:pt x="633" y="1548"/>
                </a:lnTo>
                <a:lnTo>
                  <a:pt x="633" y="1275"/>
                </a:lnTo>
                <a:lnTo>
                  <a:pt x="583" y="1257"/>
                </a:lnTo>
                <a:lnTo>
                  <a:pt x="537" y="1238"/>
                </a:lnTo>
                <a:lnTo>
                  <a:pt x="497" y="1217"/>
                </a:lnTo>
                <a:lnTo>
                  <a:pt x="460" y="1196"/>
                </a:lnTo>
                <a:close/>
                <a:moveTo>
                  <a:pt x="3003" y="896"/>
                </a:moveTo>
                <a:lnTo>
                  <a:pt x="2997" y="899"/>
                </a:lnTo>
                <a:lnTo>
                  <a:pt x="2991" y="903"/>
                </a:lnTo>
                <a:lnTo>
                  <a:pt x="2971" y="915"/>
                </a:lnTo>
                <a:lnTo>
                  <a:pt x="2953" y="925"/>
                </a:lnTo>
                <a:lnTo>
                  <a:pt x="2930" y="937"/>
                </a:lnTo>
                <a:lnTo>
                  <a:pt x="2907" y="947"/>
                </a:lnTo>
                <a:lnTo>
                  <a:pt x="2901" y="950"/>
                </a:lnTo>
                <a:lnTo>
                  <a:pt x="2895" y="953"/>
                </a:lnTo>
                <a:lnTo>
                  <a:pt x="2848" y="972"/>
                </a:lnTo>
                <a:lnTo>
                  <a:pt x="2837" y="975"/>
                </a:lnTo>
                <a:lnTo>
                  <a:pt x="2778" y="996"/>
                </a:lnTo>
                <a:lnTo>
                  <a:pt x="2756" y="1003"/>
                </a:lnTo>
                <a:lnTo>
                  <a:pt x="2719" y="1014"/>
                </a:lnTo>
                <a:lnTo>
                  <a:pt x="2643" y="1034"/>
                </a:lnTo>
                <a:lnTo>
                  <a:pt x="2561" y="1052"/>
                </a:lnTo>
                <a:lnTo>
                  <a:pt x="2475" y="1070"/>
                </a:lnTo>
                <a:lnTo>
                  <a:pt x="2383" y="1086"/>
                </a:lnTo>
                <a:lnTo>
                  <a:pt x="2287" y="1100"/>
                </a:lnTo>
                <a:lnTo>
                  <a:pt x="2187" y="1113"/>
                </a:lnTo>
                <a:lnTo>
                  <a:pt x="2085" y="1123"/>
                </a:lnTo>
                <a:lnTo>
                  <a:pt x="1978" y="1132"/>
                </a:lnTo>
                <a:lnTo>
                  <a:pt x="1869" y="1139"/>
                </a:lnTo>
                <a:lnTo>
                  <a:pt x="1758" y="1144"/>
                </a:lnTo>
                <a:lnTo>
                  <a:pt x="1645" y="1146"/>
                </a:lnTo>
                <a:lnTo>
                  <a:pt x="1553" y="1147"/>
                </a:lnTo>
                <a:lnTo>
                  <a:pt x="1489" y="1147"/>
                </a:lnTo>
                <a:lnTo>
                  <a:pt x="1423" y="1146"/>
                </a:lnTo>
                <a:lnTo>
                  <a:pt x="1315" y="1142"/>
                </a:lnTo>
                <a:lnTo>
                  <a:pt x="1209" y="1137"/>
                </a:lnTo>
                <a:lnTo>
                  <a:pt x="1209" y="1137"/>
                </a:lnTo>
                <a:lnTo>
                  <a:pt x="1208" y="1137"/>
                </a:lnTo>
                <a:lnTo>
                  <a:pt x="1206" y="1137"/>
                </a:lnTo>
                <a:lnTo>
                  <a:pt x="1205" y="1137"/>
                </a:lnTo>
                <a:lnTo>
                  <a:pt x="1108" y="1131"/>
                </a:lnTo>
                <a:lnTo>
                  <a:pt x="1013" y="1122"/>
                </a:lnTo>
                <a:lnTo>
                  <a:pt x="920" y="1113"/>
                </a:lnTo>
                <a:lnTo>
                  <a:pt x="920" y="1113"/>
                </a:lnTo>
                <a:lnTo>
                  <a:pt x="919" y="1112"/>
                </a:lnTo>
                <a:lnTo>
                  <a:pt x="919" y="1112"/>
                </a:lnTo>
                <a:lnTo>
                  <a:pt x="820" y="1099"/>
                </a:lnTo>
                <a:lnTo>
                  <a:pt x="723" y="1086"/>
                </a:lnTo>
                <a:lnTo>
                  <a:pt x="631" y="1070"/>
                </a:lnTo>
                <a:lnTo>
                  <a:pt x="543" y="1052"/>
                </a:lnTo>
                <a:lnTo>
                  <a:pt x="474" y="1037"/>
                </a:lnTo>
                <a:lnTo>
                  <a:pt x="468" y="1036"/>
                </a:lnTo>
                <a:lnTo>
                  <a:pt x="462" y="1034"/>
                </a:lnTo>
                <a:lnTo>
                  <a:pt x="461" y="1036"/>
                </a:lnTo>
                <a:lnTo>
                  <a:pt x="461" y="1038"/>
                </a:lnTo>
                <a:lnTo>
                  <a:pt x="466" y="1050"/>
                </a:lnTo>
                <a:lnTo>
                  <a:pt x="477" y="1065"/>
                </a:lnTo>
                <a:lnTo>
                  <a:pt x="495" y="1079"/>
                </a:lnTo>
                <a:lnTo>
                  <a:pt x="516" y="1095"/>
                </a:lnTo>
                <a:lnTo>
                  <a:pt x="545" y="1111"/>
                </a:lnTo>
                <a:lnTo>
                  <a:pt x="579" y="1127"/>
                </a:lnTo>
                <a:lnTo>
                  <a:pt x="618" y="1143"/>
                </a:lnTo>
                <a:lnTo>
                  <a:pt x="663" y="1160"/>
                </a:lnTo>
                <a:lnTo>
                  <a:pt x="712" y="1175"/>
                </a:lnTo>
                <a:lnTo>
                  <a:pt x="777" y="1194"/>
                </a:lnTo>
                <a:lnTo>
                  <a:pt x="848" y="1212"/>
                </a:lnTo>
                <a:lnTo>
                  <a:pt x="925" y="1230"/>
                </a:lnTo>
                <a:lnTo>
                  <a:pt x="1010" y="1246"/>
                </a:lnTo>
                <a:lnTo>
                  <a:pt x="1100" y="1262"/>
                </a:lnTo>
                <a:lnTo>
                  <a:pt x="1196" y="1275"/>
                </a:lnTo>
                <a:lnTo>
                  <a:pt x="1298" y="1288"/>
                </a:lnTo>
                <a:lnTo>
                  <a:pt x="1406" y="1298"/>
                </a:lnTo>
                <a:lnTo>
                  <a:pt x="1519" y="1307"/>
                </a:lnTo>
                <a:lnTo>
                  <a:pt x="1637" y="1314"/>
                </a:lnTo>
                <a:lnTo>
                  <a:pt x="1700" y="1316"/>
                </a:lnTo>
                <a:lnTo>
                  <a:pt x="1752" y="1317"/>
                </a:lnTo>
                <a:lnTo>
                  <a:pt x="1823" y="1319"/>
                </a:lnTo>
                <a:lnTo>
                  <a:pt x="1898" y="1319"/>
                </a:lnTo>
                <a:lnTo>
                  <a:pt x="1972" y="1319"/>
                </a:lnTo>
                <a:lnTo>
                  <a:pt x="2043" y="1317"/>
                </a:lnTo>
                <a:lnTo>
                  <a:pt x="2095" y="1316"/>
                </a:lnTo>
                <a:lnTo>
                  <a:pt x="2158" y="1314"/>
                </a:lnTo>
                <a:lnTo>
                  <a:pt x="2276" y="1307"/>
                </a:lnTo>
                <a:lnTo>
                  <a:pt x="2389" y="1298"/>
                </a:lnTo>
                <a:lnTo>
                  <a:pt x="2497" y="1288"/>
                </a:lnTo>
                <a:lnTo>
                  <a:pt x="2599" y="1275"/>
                </a:lnTo>
                <a:lnTo>
                  <a:pt x="2695" y="1262"/>
                </a:lnTo>
                <a:lnTo>
                  <a:pt x="2785" y="1246"/>
                </a:lnTo>
                <a:lnTo>
                  <a:pt x="2870" y="1230"/>
                </a:lnTo>
                <a:lnTo>
                  <a:pt x="2947" y="1213"/>
                </a:lnTo>
                <a:lnTo>
                  <a:pt x="3018" y="1194"/>
                </a:lnTo>
                <a:lnTo>
                  <a:pt x="3083" y="1175"/>
                </a:lnTo>
                <a:lnTo>
                  <a:pt x="3133" y="1160"/>
                </a:lnTo>
                <a:lnTo>
                  <a:pt x="3177" y="1143"/>
                </a:lnTo>
                <a:lnTo>
                  <a:pt x="3217" y="1126"/>
                </a:lnTo>
                <a:lnTo>
                  <a:pt x="3251" y="1111"/>
                </a:lnTo>
                <a:lnTo>
                  <a:pt x="3280" y="1095"/>
                </a:lnTo>
                <a:lnTo>
                  <a:pt x="3302" y="1079"/>
                </a:lnTo>
                <a:lnTo>
                  <a:pt x="3318" y="1064"/>
                </a:lnTo>
                <a:lnTo>
                  <a:pt x="3330" y="1050"/>
                </a:lnTo>
                <a:lnTo>
                  <a:pt x="3334" y="1037"/>
                </a:lnTo>
                <a:lnTo>
                  <a:pt x="3332" y="1029"/>
                </a:lnTo>
                <a:lnTo>
                  <a:pt x="3326" y="1022"/>
                </a:lnTo>
                <a:lnTo>
                  <a:pt x="3316" y="1013"/>
                </a:lnTo>
                <a:lnTo>
                  <a:pt x="3303" y="1002"/>
                </a:lnTo>
                <a:lnTo>
                  <a:pt x="3285" y="991"/>
                </a:lnTo>
                <a:lnTo>
                  <a:pt x="3263" y="978"/>
                </a:lnTo>
                <a:lnTo>
                  <a:pt x="3235" y="966"/>
                </a:lnTo>
                <a:lnTo>
                  <a:pt x="3201" y="952"/>
                </a:lnTo>
                <a:lnTo>
                  <a:pt x="3163" y="938"/>
                </a:lnTo>
                <a:lnTo>
                  <a:pt x="3115" y="924"/>
                </a:lnTo>
                <a:lnTo>
                  <a:pt x="3063" y="911"/>
                </a:lnTo>
                <a:lnTo>
                  <a:pt x="3003" y="896"/>
                </a:lnTo>
                <a:close/>
                <a:moveTo>
                  <a:pt x="1840" y="740"/>
                </a:moveTo>
                <a:lnTo>
                  <a:pt x="1666" y="745"/>
                </a:lnTo>
                <a:lnTo>
                  <a:pt x="1657" y="745"/>
                </a:lnTo>
                <a:lnTo>
                  <a:pt x="1610" y="746"/>
                </a:lnTo>
                <a:lnTo>
                  <a:pt x="1610" y="1033"/>
                </a:lnTo>
                <a:lnTo>
                  <a:pt x="1673" y="1032"/>
                </a:lnTo>
                <a:lnTo>
                  <a:pt x="1691" y="1030"/>
                </a:lnTo>
                <a:lnTo>
                  <a:pt x="1809" y="1027"/>
                </a:lnTo>
                <a:lnTo>
                  <a:pt x="1810" y="1027"/>
                </a:lnTo>
                <a:lnTo>
                  <a:pt x="1811" y="1027"/>
                </a:lnTo>
                <a:lnTo>
                  <a:pt x="1840" y="1025"/>
                </a:lnTo>
                <a:lnTo>
                  <a:pt x="1840" y="740"/>
                </a:lnTo>
                <a:close/>
                <a:moveTo>
                  <a:pt x="1265" y="740"/>
                </a:moveTo>
                <a:lnTo>
                  <a:pt x="1265" y="1025"/>
                </a:lnTo>
                <a:lnTo>
                  <a:pt x="1379" y="1029"/>
                </a:lnTo>
                <a:lnTo>
                  <a:pt x="1495" y="1033"/>
                </a:lnTo>
                <a:lnTo>
                  <a:pt x="1495" y="746"/>
                </a:lnTo>
                <a:lnTo>
                  <a:pt x="1448" y="745"/>
                </a:lnTo>
                <a:lnTo>
                  <a:pt x="1439" y="745"/>
                </a:lnTo>
                <a:lnTo>
                  <a:pt x="1265" y="740"/>
                </a:lnTo>
                <a:close/>
                <a:moveTo>
                  <a:pt x="2128" y="719"/>
                </a:moveTo>
                <a:lnTo>
                  <a:pt x="2042" y="726"/>
                </a:lnTo>
                <a:lnTo>
                  <a:pt x="1955" y="733"/>
                </a:lnTo>
                <a:lnTo>
                  <a:pt x="1955" y="1019"/>
                </a:lnTo>
                <a:lnTo>
                  <a:pt x="2043" y="1012"/>
                </a:lnTo>
                <a:lnTo>
                  <a:pt x="2128" y="1003"/>
                </a:lnTo>
                <a:lnTo>
                  <a:pt x="2128" y="719"/>
                </a:lnTo>
                <a:close/>
                <a:moveTo>
                  <a:pt x="978" y="719"/>
                </a:moveTo>
                <a:lnTo>
                  <a:pt x="978" y="1003"/>
                </a:lnTo>
                <a:lnTo>
                  <a:pt x="1063" y="1012"/>
                </a:lnTo>
                <a:lnTo>
                  <a:pt x="1150" y="1018"/>
                </a:lnTo>
                <a:lnTo>
                  <a:pt x="1150" y="733"/>
                </a:lnTo>
                <a:lnTo>
                  <a:pt x="1063" y="726"/>
                </a:lnTo>
                <a:lnTo>
                  <a:pt x="978" y="719"/>
                </a:lnTo>
                <a:close/>
                <a:moveTo>
                  <a:pt x="2415" y="682"/>
                </a:moveTo>
                <a:lnTo>
                  <a:pt x="2330" y="695"/>
                </a:lnTo>
                <a:lnTo>
                  <a:pt x="2243" y="706"/>
                </a:lnTo>
                <a:lnTo>
                  <a:pt x="2243" y="990"/>
                </a:lnTo>
                <a:lnTo>
                  <a:pt x="2331" y="977"/>
                </a:lnTo>
                <a:lnTo>
                  <a:pt x="2415" y="964"/>
                </a:lnTo>
                <a:lnTo>
                  <a:pt x="2415" y="682"/>
                </a:lnTo>
                <a:close/>
                <a:moveTo>
                  <a:pt x="690" y="682"/>
                </a:moveTo>
                <a:lnTo>
                  <a:pt x="690" y="964"/>
                </a:lnTo>
                <a:lnTo>
                  <a:pt x="709" y="967"/>
                </a:lnTo>
                <a:lnTo>
                  <a:pt x="806" y="983"/>
                </a:lnTo>
                <a:lnTo>
                  <a:pt x="828" y="986"/>
                </a:lnTo>
                <a:lnTo>
                  <a:pt x="863" y="990"/>
                </a:lnTo>
                <a:lnTo>
                  <a:pt x="863" y="706"/>
                </a:lnTo>
                <a:lnTo>
                  <a:pt x="775" y="695"/>
                </a:lnTo>
                <a:lnTo>
                  <a:pt x="690" y="682"/>
                </a:lnTo>
                <a:close/>
                <a:moveTo>
                  <a:pt x="2703" y="623"/>
                </a:moveTo>
                <a:lnTo>
                  <a:pt x="2619" y="643"/>
                </a:lnTo>
                <a:lnTo>
                  <a:pt x="2530" y="661"/>
                </a:lnTo>
                <a:lnTo>
                  <a:pt x="2530" y="941"/>
                </a:lnTo>
                <a:lnTo>
                  <a:pt x="2592" y="927"/>
                </a:lnTo>
                <a:lnTo>
                  <a:pt x="2649" y="914"/>
                </a:lnTo>
                <a:lnTo>
                  <a:pt x="2703" y="899"/>
                </a:lnTo>
                <a:lnTo>
                  <a:pt x="2703" y="623"/>
                </a:lnTo>
                <a:close/>
                <a:moveTo>
                  <a:pt x="403" y="623"/>
                </a:moveTo>
                <a:lnTo>
                  <a:pt x="403" y="899"/>
                </a:lnTo>
                <a:lnTo>
                  <a:pt x="433" y="907"/>
                </a:lnTo>
                <a:lnTo>
                  <a:pt x="464" y="916"/>
                </a:lnTo>
                <a:lnTo>
                  <a:pt x="508" y="927"/>
                </a:lnTo>
                <a:lnTo>
                  <a:pt x="554" y="938"/>
                </a:lnTo>
                <a:lnTo>
                  <a:pt x="575" y="942"/>
                </a:lnTo>
                <a:lnTo>
                  <a:pt x="575" y="661"/>
                </a:lnTo>
                <a:lnTo>
                  <a:pt x="486" y="643"/>
                </a:lnTo>
                <a:lnTo>
                  <a:pt x="403" y="623"/>
                </a:lnTo>
                <a:close/>
                <a:moveTo>
                  <a:pt x="2990" y="508"/>
                </a:moveTo>
                <a:lnTo>
                  <a:pt x="2953" y="530"/>
                </a:lnTo>
                <a:lnTo>
                  <a:pt x="2913" y="550"/>
                </a:lnTo>
                <a:lnTo>
                  <a:pt x="2867" y="569"/>
                </a:lnTo>
                <a:lnTo>
                  <a:pt x="2818" y="587"/>
                </a:lnTo>
                <a:lnTo>
                  <a:pt x="2818" y="861"/>
                </a:lnTo>
                <a:lnTo>
                  <a:pt x="2859" y="843"/>
                </a:lnTo>
                <a:lnTo>
                  <a:pt x="2897" y="825"/>
                </a:lnTo>
                <a:lnTo>
                  <a:pt x="2928" y="807"/>
                </a:lnTo>
                <a:lnTo>
                  <a:pt x="2954" y="790"/>
                </a:lnTo>
                <a:lnTo>
                  <a:pt x="2975" y="773"/>
                </a:lnTo>
                <a:lnTo>
                  <a:pt x="2976" y="774"/>
                </a:lnTo>
                <a:lnTo>
                  <a:pt x="2984" y="764"/>
                </a:lnTo>
                <a:lnTo>
                  <a:pt x="2989" y="754"/>
                </a:lnTo>
                <a:lnTo>
                  <a:pt x="2990" y="746"/>
                </a:lnTo>
                <a:lnTo>
                  <a:pt x="2990" y="508"/>
                </a:lnTo>
                <a:close/>
                <a:moveTo>
                  <a:pt x="115" y="508"/>
                </a:moveTo>
                <a:lnTo>
                  <a:pt x="115" y="746"/>
                </a:lnTo>
                <a:lnTo>
                  <a:pt x="118" y="758"/>
                </a:lnTo>
                <a:lnTo>
                  <a:pt x="127" y="772"/>
                </a:lnTo>
                <a:lnTo>
                  <a:pt x="140" y="785"/>
                </a:lnTo>
                <a:lnTo>
                  <a:pt x="159" y="800"/>
                </a:lnTo>
                <a:lnTo>
                  <a:pt x="184" y="816"/>
                </a:lnTo>
                <a:lnTo>
                  <a:pt x="213" y="830"/>
                </a:lnTo>
                <a:lnTo>
                  <a:pt x="248" y="846"/>
                </a:lnTo>
                <a:lnTo>
                  <a:pt x="288" y="862"/>
                </a:lnTo>
                <a:lnTo>
                  <a:pt x="288" y="587"/>
                </a:lnTo>
                <a:lnTo>
                  <a:pt x="238" y="569"/>
                </a:lnTo>
                <a:lnTo>
                  <a:pt x="192" y="550"/>
                </a:lnTo>
                <a:lnTo>
                  <a:pt x="152" y="530"/>
                </a:lnTo>
                <a:lnTo>
                  <a:pt x="115" y="508"/>
                </a:lnTo>
                <a:close/>
                <a:moveTo>
                  <a:pt x="1553" y="115"/>
                </a:moveTo>
                <a:lnTo>
                  <a:pt x="1426" y="116"/>
                </a:lnTo>
                <a:lnTo>
                  <a:pt x="1306" y="119"/>
                </a:lnTo>
                <a:lnTo>
                  <a:pt x="1191" y="123"/>
                </a:lnTo>
                <a:lnTo>
                  <a:pt x="1082" y="129"/>
                </a:lnTo>
                <a:lnTo>
                  <a:pt x="979" y="136"/>
                </a:lnTo>
                <a:lnTo>
                  <a:pt x="881" y="144"/>
                </a:lnTo>
                <a:lnTo>
                  <a:pt x="790" y="154"/>
                </a:lnTo>
                <a:lnTo>
                  <a:pt x="705" y="164"/>
                </a:lnTo>
                <a:lnTo>
                  <a:pt x="624" y="175"/>
                </a:lnTo>
                <a:lnTo>
                  <a:pt x="550" y="188"/>
                </a:lnTo>
                <a:lnTo>
                  <a:pt x="482" y="200"/>
                </a:lnTo>
                <a:lnTo>
                  <a:pt x="419" y="214"/>
                </a:lnTo>
                <a:lnTo>
                  <a:pt x="363" y="228"/>
                </a:lnTo>
                <a:lnTo>
                  <a:pt x="313" y="241"/>
                </a:lnTo>
                <a:lnTo>
                  <a:pt x="268" y="256"/>
                </a:lnTo>
                <a:lnTo>
                  <a:pt x="228" y="269"/>
                </a:lnTo>
                <a:lnTo>
                  <a:pt x="194" y="284"/>
                </a:lnTo>
                <a:lnTo>
                  <a:pt x="167" y="297"/>
                </a:lnTo>
                <a:lnTo>
                  <a:pt x="146" y="311"/>
                </a:lnTo>
                <a:lnTo>
                  <a:pt x="130" y="325"/>
                </a:lnTo>
                <a:lnTo>
                  <a:pt x="120" y="337"/>
                </a:lnTo>
                <a:lnTo>
                  <a:pt x="116" y="350"/>
                </a:lnTo>
                <a:lnTo>
                  <a:pt x="121" y="363"/>
                </a:lnTo>
                <a:lnTo>
                  <a:pt x="133" y="377"/>
                </a:lnTo>
                <a:lnTo>
                  <a:pt x="150" y="391"/>
                </a:lnTo>
                <a:lnTo>
                  <a:pt x="173" y="407"/>
                </a:lnTo>
                <a:lnTo>
                  <a:pt x="201" y="423"/>
                </a:lnTo>
                <a:lnTo>
                  <a:pt x="234" y="439"/>
                </a:lnTo>
                <a:lnTo>
                  <a:pt x="273" y="455"/>
                </a:lnTo>
                <a:lnTo>
                  <a:pt x="318" y="472"/>
                </a:lnTo>
                <a:lnTo>
                  <a:pt x="367" y="487"/>
                </a:lnTo>
                <a:lnTo>
                  <a:pt x="432" y="506"/>
                </a:lnTo>
                <a:lnTo>
                  <a:pt x="503" y="525"/>
                </a:lnTo>
                <a:lnTo>
                  <a:pt x="580" y="541"/>
                </a:lnTo>
                <a:lnTo>
                  <a:pt x="665" y="558"/>
                </a:lnTo>
                <a:lnTo>
                  <a:pt x="755" y="574"/>
                </a:lnTo>
                <a:lnTo>
                  <a:pt x="851" y="587"/>
                </a:lnTo>
                <a:lnTo>
                  <a:pt x="953" y="600"/>
                </a:lnTo>
                <a:lnTo>
                  <a:pt x="1061" y="610"/>
                </a:lnTo>
                <a:lnTo>
                  <a:pt x="1174" y="619"/>
                </a:lnTo>
                <a:lnTo>
                  <a:pt x="1292" y="626"/>
                </a:lnTo>
                <a:lnTo>
                  <a:pt x="1355" y="628"/>
                </a:lnTo>
                <a:lnTo>
                  <a:pt x="1407" y="629"/>
                </a:lnTo>
                <a:lnTo>
                  <a:pt x="1478" y="631"/>
                </a:lnTo>
                <a:lnTo>
                  <a:pt x="1553" y="631"/>
                </a:lnTo>
                <a:lnTo>
                  <a:pt x="1627" y="631"/>
                </a:lnTo>
                <a:lnTo>
                  <a:pt x="1698" y="629"/>
                </a:lnTo>
                <a:lnTo>
                  <a:pt x="1750" y="628"/>
                </a:lnTo>
                <a:lnTo>
                  <a:pt x="1813" y="626"/>
                </a:lnTo>
                <a:lnTo>
                  <a:pt x="1931" y="619"/>
                </a:lnTo>
                <a:lnTo>
                  <a:pt x="2044" y="610"/>
                </a:lnTo>
                <a:lnTo>
                  <a:pt x="2152" y="600"/>
                </a:lnTo>
                <a:lnTo>
                  <a:pt x="2254" y="587"/>
                </a:lnTo>
                <a:lnTo>
                  <a:pt x="2350" y="574"/>
                </a:lnTo>
                <a:lnTo>
                  <a:pt x="2440" y="558"/>
                </a:lnTo>
                <a:lnTo>
                  <a:pt x="2525" y="541"/>
                </a:lnTo>
                <a:lnTo>
                  <a:pt x="2602" y="525"/>
                </a:lnTo>
                <a:lnTo>
                  <a:pt x="2673" y="506"/>
                </a:lnTo>
                <a:lnTo>
                  <a:pt x="2738" y="487"/>
                </a:lnTo>
                <a:lnTo>
                  <a:pt x="2787" y="472"/>
                </a:lnTo>
                <a:lnTo>
                  <a:pt x="2831" y="455"/>
                </a:lnTo>
                <a:lnTo>
                  <a:pt x="2871" y="439"/>
                </a:lnTo>
                <a:lnTo>
                  <a:pt x="2904" y="423"/>
                </a:lnTo>
                <a:lnTo>
                  <a:pt x="2933" y="407"/>
                </a:lnTo>
                <a:lnTo>
                  <a:pt x="2956" y="391"/>
                </a:lnTo>
                <a:lnTo>
                  <a:pt x="2972" y="377"/>
                </a:lnTo>
                <a:lnTo>
                  <a:pt x="2984" y="363"/>
                </a:lnTo>
                <a:lnTo>
                  <a:pt x="2989" y="350"/>
                </a:lnTo>
                <a:lnTo>
                  <a:pt x="2985" y="337"/>
                </a:lnTo>
                <a:lnTo>
                  <a:pt x="2975" y="325"/>
                </a:lnTo>
                <a:lnTo>
                  <a:pt x="2960" y="311"/>
                </a:lnTo>
                <a:lnTo>
                  <a:pt x="2938" y="297"/>
                </a:lnTo>
                <a:lnTo>
                  <a:pt x="2911" y="284"/>
                </a:lnTo>
                <a:lnTo>
                  <a:pt x="2877" y="269"/>
                </a:lnTo>
                <a:lnTo>
                  <a:pt x="2837" y="256"/>
                </a:lnTo>
                <a:lnTo>
                  <a:pt x="2792" y="241"/>
                </a:lnTo>
                <a:lnTo>
                  <a:pt x="2742" y="228"/>
                </a:lnTo>
                <a:lnTo>
                  <a:pt x="2686" y="214"/>
                </a:lnTo>
                <a:lnTo>
                  <a:pt x="2623" y="200"/>
                </a:lnTo>
                <a:lnTo>
                  <a:pt x="2555" y="188"/>
                </a:lnTo>
                <a:lnTo>
                  <a:pt x="2481" y="175"/>
                </a:lnTo>
                <a:lnTo>
                  <a:pt x="2401" y="164"/>
                </a:lnTo>
                <a:lnTo>
                  <a:pt x="2316" y="154"/>
                </a:lnTo>
                <a:lnTo>
                  <a:pt x="2224" y="144"/>
                </a:lnTo>
                <a:lnTo>
                  <a:pt x="2126" y="136"/>
                </a:lnTo>
                <a:lnTo>
                  <a:pt x="2023" y="129"/>
                </a:lnTo>
                <a:lnTo>
                  <a:pt x="1914" y="123"/>
                </a:lnTo>
                <a:lnTo>
                  <a:pt x="1799" y="119"/>
                </a:lnTo>
                <a:lnTo>
                  <a:pt x="1679" y="116"/>
                </a:lnTo>
                <a:lnTo>
                  <a:pt x="1553" y="115"/>
                </a:lnTo>
                <a:close/>
                <a:moveTo>
                  <a:pt x="1553" y="0"/>
                </a:moveTo>
                <a:lnTo>
                  <a:pt x="1569" y="0"/>
                </a:lnTo>
                <a:lnTo>
                  <a:pt x="1591" y="0"/>
                </a:lnTo>
                <a:lnTo>
                  <a:pt x="1618" y="1"/>
                </a:lnTo>
                <a:lnTo>
                  <a:pt x="1651" y="1"/>
                </a:lnTo>
                <a:lnTo>
                  <a:pt x="1687" y="2"/>
                </a:lnTo>
                <a:lnTo>
                  <a:pt x="1728" y="2"/>
                </a:lnTo>
                <a:lnTo>
                  <a:pt x="1772" y="4"/>
                </a:lnTo>
                <a:lnTo>
                  <a:pt x="1820" y="6"/>
                </a:lnTo>
                <a:lnTo>
                  <a:pt x="1871" y="8"/>
                </a:lnTo>
                <a:lnTo>
                  <a:pt x="1926" y="10"/>
                </a:lnTo>
                <a:lnTo>
                  <a:pt x="1981" y="13"/>
                </a:lnTo>
                <a:lnTo>
                  <a:pt x="2040" y="17"/>
                </a:lnTo>
                <a:lnTo>
                  <a:pt x="2099" y="20"/>
                </a:lnTo>
                <a:lnTo>
                  <a:pt x="2161" y="25"/>
                </a:lnTo>
                <a:lnTo>
                  <a:pt x="2223" y="31"/>
                </a:lnTo>
                <a:lnTo>
                  <a:pt x="2285" y="37"/>
                </a:lnTo>
                <a:lnTo>
                  <a:pt x="2348" y="43"/>
                </a:lnTo>
                <a:lnTo>
                  <a:pt x="2411" y="51"/>
                </a:lnTo>
                <a:lnTo>
                  <a:pt x="2474" y="60"/>
                </a:lnTo>
                <a:lnTo>
                  <a:pt x="2534" y="69"/>
                </a:lnTo>
                <a:lnTo>
                  <a:pt x="2595" y="79"/>
                </a:lnTo>
                <a:lnTo>
                  <a:pt x="2652" y="90"/>
                </a:lnTo>
                <a:lnTo>
                  <a:pt x="2709" y="102"/>
                </a:lnTo>
                <a:lnTo>
                  <a:pt x="2763" y="116"/>
                </a:lnTo>
                <a:lnTo>
                  <a:pt x="2815" y="131"/>
                </a:lnTo>
                <a:lnTo>
                  <a:pt x="2864" y="145"/>
                </a:lnTo>
                <a:lnTo>
                  <a:pt x="2908" y="162"/>
                </a:lnTo>
                <a:lnTo>
                  <a:pt x="2950" y="181"/>
                </a:lnTo>
                <a:lnTo>
                  <a:pt x="2987" y="199"/>
                </a:lnTo>
                <a:lnTo>
                  <a:pt x="3020" y="220"/>
                </a:lnTo>
                <a:lnTo>
                  <a:pt x="3048" y="242"/>
                </a:lnTo>
                <a:lnTo>
                  <a:pt x="3071" y="265"/>
                </a:lnTo>
                <a:lnTo>
                  <a:pt x="3088" y="290"/>
                </a:lnTo>
                <a:lnTo>
                  <a:pt x="3099" y="316"/>
                </a:lnTo>
                <a:lnTo>
                  <a:pt x="3104" y="344"/>
                </a:lnTo>
                <a:lnTo>
                  <a:pt x="3105" y="344"/>
                </a:lnTo>
                <a:lnTo>
                  <a:pt x="3105" y="746"/>
                </a:lnTo>
                <a:lnTo>
                  <a:pt x="3102" y="773"/>
                </a:lnTo>
                <a:lnTo>
                  <a:pt x="3092" y="799"/>
                </a:lnTo>
                <a:lnTo>
                  <a:pt x="3159" y="818"/>
                </a:lnTo>
                <a:lnTo>
                  <a:pt x="3219" y="837"/>
                </a:lnTo>
                <a:lnTo>
                  <a:pt x="3272" y="857"/>
                </a:lnTo>
                <a:lnTo>
                  <a:pt x="3317" y="878"/>
                </a:lnTo>
                <a:lnTo>
                  <a:pt x="3357" y="901"/>
                </a:lnTo>
                <a:lnTo>
                  <a:pt x="3388" y="925"/>
                </a:lnTo>
                <a:lnTo>
                  <a:pt x="3414" y="950"/>
                </a:lnTo>
                <a:lnTo>
                  <a:pt x="3432" y="976"/>
                </a:lnTo>
                <a:lnTo>
                  <a:pt x="3445" y="1003"/>
                </a:lnTo>
                <a:lnTo>
                  <a:pt x="3449" y="1033"/>
                </a:lnTo>
                <a:lnTo>
                  <a:pt x="3450" y="1033"/>
                </a:lnTo>
                <a:lnTo>
                  <a:pt x="3450" y="1434"/>
                </a:lnTo>
                <a:lnTo>
                  <a:pt x="3447" y="1463"/>
                </a:lnTo>
                <a:lnTo>
                  <a:pt x="3436" y="1490"/>
                </a:lnTo>
                <a:lnTo>
                  <a:pt x="3421" y="1517"/>
                </a:lnTo>
                <a:lnTo>
                  <a:pt x="3399" y="1542"/>
                </a:lnTo>
                <a:lnTo>
                  <a:pt x="3371" y="1566"/>
                </a:lnTo>
                <a:lnTo>
                  <a:pt x="3338" y="1590"/>
                </a:lnTo>
                <a:lnTo>
                  <a:pt x="3299" y="1612"/>
                </a:lnTo>
                <a:lnTo>
                  <a:pt x="3258" y="1633"/>
                </a:lnTo>
                <a:lnTo>
                  <a:pt x="3211" y="1653"/>
                </a:lnTo>
                <a:lnTo>
                  <a:pt x="3159" y="1672"/>
                </a:lnTo>
                <a:lnTo>
                  <a:pt x="3105" y="1689"/>
                </a:lnTo>
                <a:lnTo>
                  <a:pt x="3105" y="2065"/>
                </a:lnTo>
                <a:lnTo>
                  <a:pt x="3102" y="2091"/>
                </a:lnTo>
                <a:lnTo>
                  <a:pt x="3094" y="2116"/>
                </a:lnTo>
                <a:lnTo>
                  <a:pt x="3135" y="2135"/>
                </a:lnTo>
                <a:lnTo>
                  <a:pt x="3172" y="2154"/>
                </a:lnTo>
                <a:lnTo>
                  <a:pt x="3202" y="2175"/>
                </a:lnTo>
                <a:lnTo>
                  <a:pt x="3228" y="2197"/>
                </a:lnTo>
                <a:lnTo>
                  <a:pt x="3248" y="2220"/>
                </a:lnTo>
                <a:lnTo>
                  <a:pt x="3263" y="2244"/>
                </a:lnTo>
                <a:lnTo>
                  <a:pt x="3272" y="2268"/>
                </a:lnTo>
                <a:lnTo>
                  <a:pt x="3276" y="2294"/>
                </a:lnTo>
                <a:lnTo>
                  <a:pt x="3278" y="2294"/>
                </a:lnTo>
                <a:lnTo>
                  <a:pt x="3278" y="2696"/>
                </a:lnTo>
                <a:lnTo>
                  <a:pt x="3274" y="2725"/>
                </a:lnTo>
                <a:lnTo>
                  <a:pt x="3264" y="2753"/>
                </a:lnTo>
                <a:lnTo>
                  <a:pt x="3247" y="2780"/>
                </a:lnTo>
                <a:lnTo>
                  <a:pt x="3224" y="2806"/>
                </a:lnTo>
                <a:lnTo>
                  <a:pt x="3195" y="2831"/>
                </a:lnTo>
                <a:lnTo>
                  <a:pt x="3160" y="2855"/>
                </a:lnTo>
                <a:lnTo>
                  <a:pt x="3121" y="2877"/>
                </a:lnTo>
                <a:lnTo>
                  <a:pt x="3077" y="2899"/>
                </a:lnTo>
                <a:lnTo>
                  <a:pt x="3028" y="2919"/>
                </a:lnTo>
                <a:lnTo>
                  <a:pt x="2975" y="2938"/>
                </a:lnTo>
                <a:lnTo>
                  <a:pt x="2918" y="2956"/>
                </a:lnTo>
                <a:lnTo>
                  <a:pt x="2858" y="2973"/>
                </a:lnTo>
                <a:lnTo>
                  <a:pt x="2795" y="2989"/>
                </a:lnTo>
                <a:lnTo>
                  <a:pt x="2729" y="3003"/>
                </a:lnTo>
                <a:lnTo>
                  <a:pt x="2661" y="3017"/>
                </a:lnTo>
                <a:lnTo>
                  <a:pt x="2590" y="3029"/>
                </a:lnTo>
                <a:lnTo>
                  <a:pt x="2517" y="3041"/>
                </a:lnTo>
                <a:lnTo>
                  <a:pt x="2443" y="3051"/>
                </a:lnTo>
                <a:lnTo>
                  <a:pt x="2368" y="3061"/>
                </a:lnTo>
                <a:lnTo>
                  <a:pt x="2365" y="3061"/>
                </a:lnTo>
                <a:lnTo>
                  <a:pt x="2361" y="3062"/>
                </a:lnTo>
                <a:lnTo>
                  <a:pt x="2358" y="3063"/>
                </a:lnTo>
                <a:lnTo>
                  <a:pt x="2356" y="3062"/>
                </a:lnTo>
                <a:lnTo>
                  <a:pt x="2354" y="3062"/>
                </a:lnTo>
                <a:lnTo>
                  <a:pt x="2215" y="3075"/>
                </a:lnTo>
                <a:lnTo>
                  <a:pt x="2075" y="3086"/>
                </a:lnTo>
                <a:lnTo>
                  <a:pt x="2073" y="3087"/>
                </a:lnTo>
                <a:lnTo>
                  <a:pt x="2070" y="3087"/>
                </a:lnTo>
                <a:lnTo>
                  <a:pt x="2069" y="3087"/>
                </a:lnTo>
                <a:lnTo>
                  <a:pt x="2067" y="3087"/>
                </a:lnTo>
                <a:lnTo>
                  <a:pt x="1950" y="3092"/>
                </a:lnTo>
                <a:lnTo>
                  <a:pt x="1836" y="3096"/>
                </a:lnTo>
                <a:lnTo>
                  <a:pt x="1725" y="3097"/>
                </a:lnTo>
                <a:lnTo>
                  <a:pt x="1614" y="3096"/>
                </a:lnTo>
                <a:lnTo>
                  <a:pt x="1500" y="3092"/>
                </a:lnTo>
                <a:lnTo>
                  <a:pt x="1383" y="3087"/>
                </a:lnTo>
                <a:lnTo>
                  <a:pt x="1381" y="3087"/>
                </a:lnTo>
                <a:lnTo>
                  <a:pt x="1380" y="3087"/>
                </a:lnTo>
                <a:lnTo>
                  <a:pt x="1377" y="3087"/>
                </a:lnTo>
                <a:lnTo>
                  <a:pt x="1375" y="3086"/>
                </a:lnTo>
                <a:lnTo>
                  <a:pt x="1235" y="3075"/>
                </a:lnTo>
                <a:lnTo>
                  <a:pt x="1096" y="3062"/>
                </a:lnTo>
                <a:lnTo>
                  <a:pt x="1094" y="3062"/>
                </a:lnTo>
                <a:lnTo>
                  <a:pt x="1093" y="3063"/>
                </a:lnTo>
                <a:lnTo>
                  <a:pt x="1089" y="3062"/>
                </a:lnTo>
                <a:lnTo>
                  <a:pt x="1085" y="3062"/>
                </a:lnTo>
                <a:lnTo>
                  <a:pt x="1082" y="3061"/>
                </a:lnTo>
                <a:lnTo>
                  <a:pt x="1007" y="3051"/>
                </a:lnTo>
                <a:lnTo>
                  <a:pt x="933" y="3041"/>
                </a:lnTo>
                <a:lnTo>
                  <a:pt x="860" y="3029"/>
                </a:lnTo>
                <a:lnTo>
                  <a:pt x="789" y="3017"/>
                </a:lnTo>
                <a:lnTo>
                  <a:pt x="721" y="3003"/>
                </a:lnTo>
                <a:lnTo>
                  <a:pt x="656" y="2989"/>
                </a:lnTo>
                <a:lnTo>
                  <a:pt x="592" y="2973"/>
                </a:lnTo>
                <a:lnTo>
                  <a:pt x="532" y="2956"/>
                </a:lnTo>
                <a:lnTo>
                  <a:pt x="475" y="2939"/>
                </a:lnTo>
                <a:lnTo>
                  <a:pt x="422" y="2919"/>
                </a:lnTo>
                <a:lnTo>
                  <a:pt x="373" y="2899"/>
                </a:lnTo>
                <a:lnTo>
                  <a:pt x="329" y="2878"/>
                </a:lnTo>
                <a:lnTo>
                  <a:pt x="290" y="2855"/>
                </a:lnTo>
                <a:lnTo>
                  <a:pt x="255" y="2831"/>
                </a:lnTo>
                <a:lnTo>
                  <a:pt x="226" y="2807"/>
                </a:lnTo>
                <a:lnTo>
                  <a:pt x="203" y="2781"/>
                </a:lnTo>
                <a:lnTo>
                  <a:pt x="186" y="2754"/>
                </a:lnTo>
                <a:lnTo>
                  <a:pt x="176" y="2726"/>
                </a:lnTo>
                <a:lnTo>
                  <a:pt x="173" y="2696"/>
                </a:lnTo>
                <a:lnTo>
                  <a:pt x="173" y="2294"/>
                </a:lnTo>
                <a:lnTo>
                  <a:pt x="174" y="2294"/>
                </a:lnTo>
                <a:lnTo>
                  <a:pt x="176" y="2276"/>
                </a:lnTo>
                <a:lnTo>
                  <a:pt x="181" y="2259"/>
                </a:lnTo>
                <a:lnTo>
                  <a:pt x="141" y="2238"/>
                </a:lnTo>
                <a:lnTo>
                  <a:pt x="106" y="2216"/>
                </a:lnTo>
                <a:lnTo>
                  <a:pt x="74" y="2194"/>
                </a:lnTo>
                <a:lnTo>
                  <a:pt x="48" y="2170"/>
                </a:lnTo>
                <a:lnTo>
                  <a:pt x="28" y="2145"/>
                </a:lnTo>
                <a:lnTo>
                  <a:pt x="13" y="2120"/>
                </a:lnTo>
                <a:lnTo>
                  <a:pt x="3" y="2093"/>
                </a:lnTo>
                <a:lnTo>
                  <a:pt x="0" y="2065"/>
                </a:lnTo>
                <a:lnTo>
                  <a:pt x="0" y="1663"/>
                </a:lnTo>
                <a:lnTo>
                  <a:pt x="1" y="1663"/>
                </a:lnTo>
                <a:lnTo>
                  <a:pt x="5" y="1635"/>
                </a:lnTo>
                <a:lnTo>
                  <a:pt x="17" y="1608"/>
                </a:lnTo>
                <a:lnTo>
                  <a:pt x="35" y="1582"/>
                </a:lnTo>
                <a:lnTo>
                  <a:pt x="60" y="1558"/>
                </a:lnTo>
                <a:lnTo>
                  <a:pt x="90" y="1534"/>
                </a:lnTo>
                <a:lnTo>
                  <a:pt x="128" y="1512"/>
                </a:lnTo>
                <a:lnTo>
                  <a:pt x="173" y="1490"/>
                </a:lnTo>
                <a:lnTo>
                  <a:pt x="223" y="1470"/>
                </a:lnTo>
                <a:lnTo>
                  <a:pt x="280" y="1452"/>
                </a:lnTo>
                <a:lnTo>
                  <a:pt x="345" y="1433"/>
                </a:lnTo>
                <a:lnTo>
                  <a:pt x="345" y="1033"/>
                </a:lnTo>
                <a:lnTo>
                  <a:pt x="346" y="1033"/>
                </a:lnTo>
                <a:lnTo>
                  <a:pt x="351" y="1003"/>
                </a:lnTo>
                <a:lnTo>
                  <a:pt x="296" y="986"/>
                </a:lnTo>
                <a:lnTo>
                  <a:pt x="244" y="967"/>
                </a:lnTo>
                <a:lnTo>
                  <a:pt x="197" y="947"/>
                </a:lnTo>
                <a:lnTo>
                  <a:pt x="153" y="925"/>
                </a:lnTo>
                <a:lnTo>
                  <a:pt x="114" y="903"/>
                </a:lnTo>
                <a:lnTo>
                  <a:pt x="81" y="880"/>
                </a:lnTo>
                <a:lnTo>
                  <a:pt x="52" y="855"/>
                </a:lnTo>
                <a:lnTo>
                  <a:pt x="30" y="829"/>
                </a:lnTo>
                <a:lnTo>
                  <a:pt x="14" y="803"/>
                </a:lnTo>
                <a:lnTo>
                  <a:pt x="3" y="775"/>
                </a:lnTo>
                <a:lnTo>
                  <a:pt x="0" y="746"/>
                </a:lnTo>
                <a:lnTo>
                  <a:pt x="0" y="344"/>
                </a:lnTo>
                <a:lnTo>
                  <a:pt x="1" y="344"/>
                </a:lnTo>
                <a:lnTo>
                  <a:pt x="6" y="316"/>
                </a:lnTo>
                <a:lnTo>
                  <a:pt x="17" y="290"/>
                </a:lnTo>
                <a:lnTo>
                  <a:pt x="35" y="265"/>
                </a:lnTo>
                <a:lnTo>
                  <a:pt x="58" y="242"/>
                </a:lnTo>
                <a:lnTo>
                  <a:pt x="85" y="220"/>
                </a:lnTo>
                <a:lnTo>
                  <a:pt x="118" y="199"/>
                </a:lnTo>
                <a:lnTo>
                  <a:pt x="155" y="181"/>
                </a:lnTo>
                <a:lnTo>
                  <a:pt x="197" y="162"/>
                </a:lnTo>
                <a:lnTo>
                  <a:pt x="242" y="145"/>
                </a:lnTo>
                <a:lnTo>
                  <a:pt x="290" y="131"/>
                </a:lnTo>
                <a:lnTo>
                  <a:pt x="342" y="116"/>
                </a:lnTo>
                <a:lnTo>
                  <a:pt x="395" y="102"/>
                </a:lnTo>
                <a:lnTo>
                  <a:pt x="453" y="90"/>
                </a:lnTo>
                <a:lnTo>
                  <a:pt x="510" y="79"/>
                </a:lnTo>
                <a:lnTo>
                  <a:pt x="571" y="69"/>
                </a:lnTo>
                <a:lnTo>
                  <a:pt x="631" y="60"/>
                </a:lnTo>
                <a:lnTo>
                  <a:pt x="694" y="51"/>
                </a:lnTo>
                <a:lnTo>
                  <a:pt x="757" y="43"/>
                </a:lnTo>
                <a:lnTo>
                  <a:pt x="820" y="37"/>
                </a:lnTo>
                <a:lnTo>
                  <a:pt x="882" y="31"/>
                </a:lnTo>
                <a:lnTo>
                  <a:pt x="944" y="25"/>
                </a:lnTo>
                <a:lnTo>
                  <a:pt x="1006" y="20"/>
                </a:lnTo>
                <a:lnTo>
                  <a:pt x="1065" y="17"/>
                </a:lnTo>
                <a:lnTo>
                  <a:pt x="1124" y="13"/>
                </a:lnTo>
                <a:lnTo>
                  <a:pt x="1179" y="10"/>
                </a:lnTo>
                <a:lnTo>
                  <a:pt x="1234" y="8"/>
                </a:lnTo>
                <a:lnTo>
                  <a:pt x="1285" y="6"/>
                </a:lnTo>
                <a:lnTo>
                  <a:pt x="1333" y="4"/>
                </a:lnTo>
                <a:lnTo>
                  <a:pt x="1377" y="2"/>
                </a:lnTo>
                <a:lnTo>
                  <a:pt x="1418" y="2"/>
                </a:lnTo>
                <a:lnTo>
                  <a:pt x="1454" y="1"/>
                </a:lnTo>
                <a:lnTo>
                  <a:pt x="1487" y="1"/>
                </a:lnTo>
                <a:lnTo>
                  <a:pt x="1514" y="0"/>
                </a:lnTo>
                <a:lnTo>
                  <a:pt x="1536" y="0"/>
                </a:lnTo>
                <a:lnTo>
                  <a:pt x="1553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500"/>
          <p:cNvGrpSpPr>
            <a:grpSpLocks noChangeAspect="1"/>
          </p:cNvGrpSpPr>
          <p:nvPr/>
        </p:nvGrpSpPr>
        <p:grpSpPr>
          <a:xfrm flipH="1">
            <a:off x="4648721" y="4063769"/>
            <a:ext cx="410470" cy="432000"/>
            <a:chOff x="5054600" y="3946526"/>
            <a:chExt cx="454025" cy="477837"/>
          </a:xfrm>
          <a:solidFill>
            <a:schemeClr val="accent3">
              <a:lumMod val="75000"/>
            </a:schemeClr>
          </a:solidFill>
        </p:grpSpPr>
        <p:sp>
          <p:nvSpPr>
            <p:cNvPr id="44" name="Freeform 340"/>
            <p:cNvSpPr>
              <a:spLocks/>
            </p:cNvSpPr>
            <p:nvPr/>
          </p:nvSpPr>
          <p:spPr bwMode="auto">
            <a:xfrm>
              <a:off x="5054600" y="3946526"/>
              <a:ext cx="376238" cy="444500"/>
            </a:xfrm>
            <a:custGeom>
              <a:avLst/>
              <a:gdLst>
                <a:gd name="T0" fmla="*/ 179 w 2604"/>
                <a:gd name="T1" fmla="*/ 0 h 3074"/>
                <a:gd name="T2" fmla="*/ 2424 w 2604"/>
                <a:gd name="T3" fmla="*/ 0 h 3074"/>
                <a:gd name="T4" fmla="*/ 2457 w 2604"/>
                <a:gd name="T5" fmla="*/ 3 h 3074"/>
                <a:gd name="T6" fmla="*/ 2487 w 2604"/>
                <a:gd name="T7" fmla="*/ 12 h 3074"/>
                <a:gd name="T8" fmla="*/ 2515 w 2604"/>
                <a:gd name="T9" fmla="*/ 25 h 3074"/>
                <a:gd name="T10" fmla="*/ 2540 w 2604"/>
                <a:gd name="T11" fmla="*/ 43 h 3074"/>
                <a:gd name="T12" fmla="*/ 2561 w 2604"/>
                <a:gd name="T13" fmla="*/ 65 h 3074"/>
                <a:gd name="T14" fmla="*/ 2579 w 2604"/>
                <a:gd name="T15" fmla="*/ 90 h 3074"/>
                <a:gd name="T16" fmla="*/ 2592 w 2604"/>
                <a:gd name="T17" fmla="*/ 118 h 3074"/>
                <a:gd name="T18" fmla="*/ 2601 w 2604"/>
                <a:gd name="T19" fmla="*/ 149 h 3074"/>
                <a:gd name="T20" fmla="*/ 2604 w 2604"/>
                <a:gd name="T21" fmla="*/ 181 h 3074"/>
                <a:gd name="T22" fmla="*/ 2604 w 2604"/>
                <a:gd name="T23" fmla="*/ 2037 h 3074"/>
                <a:gd name="T24" fmla="*/ 2245 w 2604"/>
                <a:gd name="T25" fmla="*/ 2335 h 3074"/>
                <a:gd name="T26" fmla="*/ 2245 w 2604"/>
                <a:gd name="T27" fmla="*/ 362 h 3074"/>
                <a:gd name="T28" fmla="*/ 359 w 2604"/>
                <a:gd name="T29" fmla="*/ 362 h 3074"/>
                <a:gd name="T30" fmla="*/ 359 w 2604"/>
                <a:gd name="T31" fmla="*/ 2712 h 3074"/>
                <a:gd name="T32" fmla="*/ 1492 w 2604"/>
                <a:gd name="T33" fmla="*/ 2712 h 3074"/>
                <a:gd name="T34" fmla="*/ 1746 w 2604"/>
                <a:gd name="T35" fmla="*/ 3074 h 3074"/>
                <a:gd name="T36" fmla="*/ 179 w 2604"/>
                <a:gd name="T37" fmla="*/ 3074 h 3074"/>
                <a:gd name="T38" fmla="*/ 147 w 2604"/>
                <a:gd name="T39" fmla="*/ 3070 h 3074"/>
                <a:gd name="T40" fmla="*/ 117 w 2604"/>
                <a:gd name="T41" fmla="*/ 3062 h 3074"/>
                <a:gd name="T42" fmla="*/ 89 w 2604"/>
                <a:gd name="T43" fmla="*/ 3049 h 3074"/>
                <a:gd name="T44" fmla="*/ 63 w 2604"/>
                <a:gd name="T45" fmla="*/ 3031 h 3074"/>
                <a:gd name="T46" fmla="*/ 41 w 2604"/>
                <a:gd name="T47" fmla="*/ 3009 h 3074"/>
                <a:gd name="T48" fmla="*/ 24 w 2604"/>
                <a:gd name="T49" fmla="*/ 2984 h 3074"/>
                <a:gd name="T50" fmla="*/ 10 w 2604"/>
                <a:gd name="T51" fmla="*/ 2956 h 3074"/>
                <a:gd name="T52" fmla="*/ 2 w 2604"/>
                <a:gd name="T53" fmla="*/ 2925 h 3074"/>
                <a:gd name="T54" fmla="*/ 0 w 2604"/>
                <a:gd name="T55" fmla="*/ 2893 h 3074"/>
                <a:gd name="T56" fmla="*/ 0 w 2604"/>
                <a:gd name="T57" fmla="*/ 181 h 3074"/>
                <a:gd name="T58" fmla="*/ 2 w 2604"/>
                <a:gd name="T59" fmla="*/ 149 h 3074"/>
                <a:gd name="T60" fmla="*/ 10 w 2604"/>
                <a:gd name="T61" fmla="*/ 118 h 3074"/>
                <a:gd name="T62" fmla="*/ 24 w 2604"/>
                <a:gd name="T63" fmla="*/ 90 h 3074"/>
                <a:gd name="T64" fmla="*/ 41 w 2604"/>
                <a:gd name="T65" fmla="*/ 65 h 3074"/>
                <a:gd name="T66" fmla="*/ 63 w 2604"/>
                <a:gd name="T67" fmla="*/ 43 h 3074"/>
                <a:gd name="T68" fmla="*/ 89 w 2604"/>
                <a:gd name="T69" fmla="*/ 25 h 3074"/>
                <a:gd name="T70" fmla="*/ 117 w 2604"/>
                <a:gd name="T71" fmla="*/ 12 h 3074"/>
                <a:gd name="T72" fmla="*/ 147 w 2604"/>
                <a:gd name="T73" fmla="*/ 3 h 3074"/>
                <a:gd name="T74" fmla="*/ 179 w 2604"/>
                <a:gd name="T75" fmla="*/ 0 h 3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04" h="3074">
                  <a:moveTo>
                    <a:pt x="179" y="0"/>
                  </a:moveTo>
                  <a:lnTo>
                    <a:pt x="2424" y="0"/>
                  </a:lnTo>
                  <a:lnTo>
                    <a:pt x="2457" y="3"/>
                  </a:lnTo>
                  <a:lnTo>
                    <a:pt x="2487" y="12"/>
                  </a:lnTo>
                  <a:lnTo>
                    <a:pt x="2515" y="25"/>
                  </a:lnTo>
                  <a:lnTo>
                    <a:pt x="2540" y="43"/>
                  </a:lnTo>
                  <a:lnTo>
                    <a:pt x="2561" y="65"/>
                  </a:lnTo>
                  <a:lnTo>
                    <a:pt x="2579" y="90"/>
                  </a:lnTo>
                  <a:lnTo>
                    <a:pt x="2592" y="118"/>
                  </a:lnTo>
                  <a:lnTo>
                    <a:pt x="2601" y="149"/>
                  </a:lnTo>
                  <a:lnTo>
                    <a:pt x="2604" y="181"/>
                  </a:lnTo>
                  <a:lnTo>
                    <a:pt x="2604" y="2037"/>
                  </a:lnTo>
                  <a:lnTo>
                    <a:pt x="2245" y="2335"/>
                  </a:lnTo>
                  <a:lnTo>
                    <a:pt x="2245" y="362"/>
                  </a:lnTo>
                  <a:lnTo>
                    <a:pt x="359" y="362"/>
                  </a:lnTo>
                  <a:lnTo>
                    <a:pt x="359" y="2712"/>
                  </a:lnTo>
                  <a:lnTo>
                    <a:pt x="1492" y="2712"/>
                  </a:lnTo>
                  <a:lnTo>
                    <a:pt x="1746" y="3074"/>
                  </a:lnTo>
                  <a:lnTo>
                    <a:pt x="179" y="3074"/>
                  </a:lnTo>
                  <a:lnTo>
                    <a:pt x="147" y="3070"/>
                  </a:lnTo>
                  <a:lnTo>
                    <a:pt x="117" y="3062"/>
                  </a:lnTo>
                  <a:lnTo>
                    <a:pt x="89" y="3049"/>
                  </a:lnTo>
                  <a:lnTo>
                    <a:pt x="63" y="3031"/>
                  </a:lnTo>
                  <a:lnTo>
                    <a:pt x="41" y="3009"/>
                  </a:lnTo>
                  <a:lnTo>
                    <a:pt x="24" y="2984"/>
                  </a:lnTo>
                  <a:lnTo>
                    <a:pt x="10" y="2956"/>
                  </a:lnTo>
                  <a:lnTo>
                    <a:pt x="2" y="2925"/>
                  </a:lnTo>
                  <a:lnTo>
                    <a:pt x="0" y="2893"/>
                  </a:lnTo>
                  <a:lnTo>
                    <a:pt x="0" y="181"/>
                  </a:lnTo>
                  <a:lnTo>
                    <a:pt x="2" y="149"/>
                  </a:lnTo>
                  <a:lnTo>
                    <a:pt x="10" y="118"/>
                  </a:lnTo>
                  <a:lnTo>
                    <a:pt x="24" y="90"/>
                  </a:lnTo>
                  <a:lnTo>
                    <a:pt x="41" y="65"/>
                  </a:lnTo>
                  <a:lnTo>
                    <a:pt x="63" y="43"/>
                  </a:lnTo>
                  <a:lnTo>
                    <a:pt x="89" y="25"/>
                  </a:lnTo>
                  <a:lnTo>
                    <a:pt x="117" y="12"/>
                  </a:lnTo>
                  <a:lnTo>
                    <a:pt x="147" y="3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41"/>
            <p:cNvSpPr>
              <a:spLocks/>
            </p:cNvSpPr>
            <p:nvPr/>
          </p:nvSpPr>
          <p:spPr bwMode="auto">
            <a:xfrm>
              <a:off x="5270500" y="4224338"/>
              <a:ext cx="238125" cy="200025"/>
            </a:xfrm>
            <a:custGeom>
              <a:avLst/>
              <a:gdLst>
                <a:gd name="T0" fmla="*/ 1569 w 1656"/>
                <a:gd name="T1" fmla="*/ 0 h 1391"/>
                <a:gd name="T2" fmla="*/ 1590 w 1656"/>
                <a:gd name="T3" fmla="*/ 3 h 1391"/>
                <a:gd name="T4" fmla="*/ 1610 w 1656"/>
                <a:gd name="T5" fmla="*/ 12 h 1391"/>
                <a:gd name="T6" fmla="*/ 1628 w 1656"/>
                <a:gd name="T7" fmla="*/ 25 h 1391"/>
                <a:gd name="T8" fmla="*/ 1642 w 1656"/>
                <a:gd name="T9" fmla="*/ 42 h 1391"/>
                <a:gd name="T10" fmla="*/ 1651 w 1656"/>
                <a:gd name="T11" fmla="*/ 62 h 1391"/>
                <a:gd name="T12" fmla="*/ 1656 w 1656"/>
                <a:gd name="T13" fmla="*/ 82 h 1391"/>
                <a:gd name="T14" fmla="*/ 1655 w 1656"/>
                <a:gd name="T15" fmla="*/ 104 h 1391"/>
                <a:gd name="T16" fmla="*/ 1650 w 1656"/>
                <a:gd name="T17" fmla="*/ 125 h 1391"/>
                <a:gd name="T18" fmla="*/ 1639 w 1656"/>
                <a:gd name="T19" fmla="*/ 144 h 1391"/>
                <a:gd name="T20" fmla="*/ 757 w 1656"/>
                <a:gd name="T21" fmla="*/ 1353 h 1391"/>
                <a:gd name="T22" fmla="*/ 743 w 1656"/>
                <a:gd name="T23" fmla="*/ 1369 h 1391"/>
                <a:gd name="T24" fmla="*/ 725 w 1656"/>
                <a:gd name="T25" fmla="*/ 1380 h 1391"/>
                <a:gd name="T26" fmla="*/ 706 w 1656"/>
                <a:gd name="T27" fmla="*/ 1388 h 1391"/>
                <a:gd name="T28" fmla="*/ 685 w 1656"/>
                <a:gd name="T29" fmla="*/ 1391 h 1391"/>
                <a:gd name="T30" fmla="*/ 684 w 1656"/>
                <a:gd name="T31" fmla="*/ 1391 h 1391"/>
                <a:gd name="T32" fmla="*/ 663 w 1656"/>
                <a:gd name="T33" fmla="*/ 1388 h 1391"/>
                <a:gd name="T34" fmla="*/ 644 w 1656"/>
                <a:gd name="T35" fmla="*/ 1379 h 1391"/>
                <a:gd name="T36" fmla="*/ 626 w 1656"/>
                <a:gd name="T37" fmla="*/ 1368 h 1391"/>
                <a:gd name="T38" fmla="*/ 612 w 1656"/>
                <a:gd name="T39" fmla="*/ 1351 h 1391"/>
                <a:gd name="T40" fmla="*/ 17 w 1656"/>
                <a:gd name="T41" fmla="*/ 505 h 1391"/>
                <a:gd name="T42" fmla="*/ 7 w 1656"/>
                <a:gd name="T43" fmla="*/ 486 h 1391"/>
                <a:gd name="T44" fmla="*/ 1 w 1656"/>
                <a:gd name="T45" fmla="*/ 466 h 1391"/>
                <a:gd name="T46" fmla="*/ 0 w 1656"/>
                <a:gd name="T47" fmla="*/ 446 h 1391"/>
                <a:gd name="T48" fmla="*/ 4 w 1656"/>
                <a:gd name="T49" fmla="*/ 427 h 1391"/>
                <a:gd name="T50" fmla="*/ 12 w 1656"/>
                <a:gd name="T51" fmla="*/ 408 h 1391"/>
                <a:gd name="T52" fmla="*/ 24 w 1656"/>
                <a:gd name="T53" fmla="*/ 391 h 1391"/>
                <a:gd name="T54" fmla="*/ 40 w 1656"/>
                <a:gd name="T55" fmla="*/ 377 h 1391"/>
                <a:gd name="T56" fmla="*/ 58 w 1656"/>
                <a:gd name="T57" fmla="*/ 367 h 1391"/>
                <a:gd name="T58" fmla="*/ 78 w 1656"/>
                <a:gd name="T59" fmla="*/ 363 h 1391"/>
                <a:gd name="T60" fmla="*/ 97 w 1656"/>
                <a:gd name="T61" fmla="*/ 362 h 1391"/>
                <a:gd name="T62" fmla="*/ 118 w 1656"/>
                <a:gd name="T63" fmla="*/ 366 h 1391"/>
                <a:gd name="T64" fmla="*/ 136 w 1656"/>
                <a:gd name="T65" fmla="*/ 375 h 1391"/>
                <a:gd name="T66" fmla="*/ 685 w 1656"/>
                <a:gd name="T67" fmla="*/ 706 h 1391"/>
                <a:gd name="T68" fmla="*/ 1510 w 1656"/>
                <a:gd name="T69" fmla="*/ 21 h 1391"/>
                <a:gd name="T70" fmla="*/ 1528 w 1656"/>
                <a:gd name="T71" fmla="*/ 10 h 1391"/>
                <a:gd name="T72" fmla="*/ 1548 w 1656"/>
                <a:gd name="T73" fmla="*/ 2 h 1391"/>
                <a:gd name="T74" fmla="*/ 1569 w 1656"/>
                <a:gd name="T75" fmla="*/ 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6" h="1391">
                  <a:moveTo>
                    <a:pt x="1569" y="0"/>
                  </a:moveTo>
                  <a:lnTo>
                    <a:pt x="1590" y="3"/>
                  </a:lnTo>
                  <a:lnTo>
                    <a:pt x="1610" y="12"/>
                  </a:lnTo>
                  <a:lnTo>
                    <a:pt x="1628" y="25"/>
                  </a:lnTo>
                  <a:lnTo>
                    <a:pt x="1642" y="42"/>
                  </a:lnTo>
                  <a:lnTo>
                    <a:pt x="1651" y="62"/>
                  </a:lnTo>
                  <a:lnTo>
                    <a:pt x="1656" y="82"/>
                  </a:lnTo>
                  <a:lnTo>
                    <a:pt x="1655" y="104"/>
                  </a:lnTo>
                  <a:lnTo>
                    <a:pt x="1650" y="125"/>
                  </a:lnTo>
                  <a:lnTo>
                    <a:pt x="1639" y="144"/>
                  </a:lnTo>
                  <a:lnTo>
                    <a:pt x="757" y="1353"/>
                  </a:lnTo>
                  <a:lnTo>
                    <a:pt x="743" y="1369"/>
                  </a:lnTo>
                  <a:lnTo>
                    <a:pt x="725" y="1380"/>
                  </a:lnTo>
                  <a:lnTo>
                    <a:pt x="706" y="1388"/>
                  </a:lnTo>
                  <a:lnTo>
                    <a:pt x="685" y="1391"/>
                  </a:lnTo>
                  <a:lnTo>
                    <a:pt x="684" y="1391"/>
                  </a:lnTo>
                  <a:lnTo>
                    <a:pt x="663" y="1388"/>
                  </a:lnTo>
                  <a:lnTo>
                    <a:pt x="644" y="1379"/>
                  </a:lnTo>
                  <a:lnTo>
                    <a:pt x="626" y="1368"/>
                  </a:lnTo>
                  <a:lnTo>
                    <a:pt x="612" y="1351"/>
                  </a:lnTo>
                  <a:lnTo>
                    <a:pt x="17" y="505"/>
                  </a:lnTo>
                  <a:lnTo>
                    <a:pt x="7" y="486"/>
                  </a:lnTo>
                  <a:lnTo>
                    <a:pt x="1" y="466"/>
                  </a:lnTo>
                  <a:lnTo>
                    <a:pt x="0" y="446"/>
                  </a:lnTo>
                  <a:lnTo>
                    <a:pt x="4" y="427"/>
                  </a:lnTo>
                  <a:lnTo>
                    <a:pt x="12" y="408"/>
                  </a:lnTo>
                  <a:lnTo>
                    <a:pt x="24" y="391"/>
                  </a:lnTo>
                  <a:lnTo>
                    <a:pt x="40" y="377"/>
                  </a:lnTo>
                  <a:lnTo>
                    <a:pt x="58" y="367"/>
                  </a:lnTo>
                  <a:lnTo>
                    <a:pt x="78" y="363"/>
                  </a:lnTo>
                  <a:lnTo>
                    <a:pt x="97" y="362"/>
                  </a:lnTo>
                  <a:lnTo>
                    <a:pt x="118" y="366"/>
                  </a:lnTo>
                  <a:lnTo>
                    <a:pt x="136" y="375"/>
                  </a:lnTo>
                  <a:lnTo>
                    <a:pt x="685" y="706"/>
                  </a:lnTo>
                  <a:lnTo>
                    <a:pt x="1510" y="21"/>
                  </a:lnTo>
                  <a:lnTo>
                    <a:pt x="1528" y="10"/>
                  </a:lnTo>
                  <a:lnTo>
                    <a:pt x="1548" y="2"/>
                  </a:lnTo>
                  <a:lnTo>
                    <a:pt x="15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42"/>
            <p:cNvSpPr>
              <a:spLocks/>
            </p:cNvSpPr>
            <p:nvPr/>
          </p:nvSpPr>
          <p:spPr bwMode="auto">
            <a:xfrm>
              <a:off x="5138738" y="4038601"/>
              <a:ext cx="207963" cy="52388"/>
            </a:xfrm>
            <a:custGeom>
              <a:avLst/>
              <a:gdLst>
                <a:gd name="T0" fmla="*/ 179 w 1436"/>
                <a:gd name="T1" fmla="*/ 0 h 362"/>
                <a:gd name="T2" fmla="*/ 1257 w 1436"/>
                <a:gd name="T3" fmla="*/ 0 h 362"/>
                <a:gd name="T4" fmla="*/ 1289 w 1436"/>
                <a:gd name="T5" fmla="*/ 3 h 362"/>
                <a:gd name="T6" fmla="*/ 1319 w 1436"/>
                <a:gd name="T7" fmla="*/ 11 h 362"/>
                <a:gd name="T8" fmla="*/ 1347 w 1436"/>
                <a:gd name="T9" fmla="*/ 25 h 362"/>
                <a:gd name="T10" fmla="*/ 1372 w 1436"/>
                <a:gd name="T11" fmla="*/ 42 h 362"/>
                <a:gd name="T12" fmla="*/ 1394 w 1436"/>
                <a:gd name="T13" fmla="*/ 64 h 362"/>
                <a:gd name="T14" fmla="*/ 1411 w 1436"/>
                <a:gd name="T15" fmla="*/ 89 h 362"/>
                <a:gd name="T16" fmla="*/ 1425 w 1436"/>
                <a:gd name="T17" fmla="*/ 117 h 362"/>
                <a:gd name="T18" fmla="*/ 1433 w 1436"/>
                <a:gd name="T19" fmla="*/ 148 h 362"/>
                <a:gd name="T20" fmla="*/ 1436 w 1436"/>
                <a:gd name="T21" fmla="*/ 181 h 362"/>
                <a:gd name="T22" fmla="*/ 1433 w 1436"/>
                <a:gd name="T23" fmla="*/ 213 h 362"/>
                <a:gd name="T24" fmla="*/ 1425 w 1436"/>
                <a:gd name="T25" fmla="*/ 244 h 362"/>
                <a:gd name="T26" fmla="*/ 1411 w 1436"/>
                <a:gd name="T27" fmla="*/ 272 h 362"/>
                <a:gd name="T28" fmla="*/ 1394 w 1436"/>
                <a:gd name="T29" fmla="*/ 297 h 362"/>
                <a:gd name="T30" fmla="*/ 1372 w 1436"/>
                <a:gd name="T31" fmla="*/ 319 h 362"/>
                <a:gd name="T32" fmla="*/ 1347 w 1436"/>
                <a:gd name="T33" fmla="*/ 337 h 362"/>
                <a:gd name="T34" fmla="*/ 1319 w 1436"/>
                <a:gd name="T35" fmla="*/ 350 h 362"/>
                <a:gd name="T36" fmla="*/ 1288 w 1436"/>
                <a:gd name="T37" fmla="*/ 358 h 362"/>
                <a:gd name="T38" fmla="*/ 1256 w 1436"/>
                <a:gd name="T39" fmla="*/ 362 h 362"/>
                <a:gd name="T40" fmla="*/ 179 w 1436"/>
                <a:gd name="T41" fmla="*/ 362 h 362"/>
                <a:gd name="T42" fmla="*/ 146 w 1436"/>
                <a:gd name="T43" fmla="*/ 358 h 362"/>
                <a:gd name="T44" fmla="*/ 117 w 1436"/>
                <a:gd name="T45" fmla="*/ 350 h 362"/>
                <a:gd name="T46" fmla="*/ 89 w 1436"/>
                <a:gd name="T47" fmla="*/ 337 h 362"/>
                <a:gd name="T48" fmla="*/ 63 w 1436"/>
                <a:gd name="T49" fmla="*/ 319 h 362"/>
                <a:gd name="T50" fmla="*/ 41 w 1436"/>
                <a:gd name="T51" fmla="*/ 297 h 362"/>
                <a:gd name="T52" fmla="*/ 24 w 1436"/>
                <a:gd name="T53" fmla="*/ 272 h 362"/>
                <a:gd name="T54" fmla="*/ 10 w 1436"/>
                <a:gd name="T55" fmla="*/ 244 h 362"/>
                <a:gd name="T56" fmla="*/ 2 w 1436"/>
                <a:gd name="T57" fmla="*/ 213 h 362"/>
                <a:gd name="T58" fmla="*/ 0 w 1436"/>
                <a:gd name="T59" fmla="*/ 181 h 362"/>
                <a:gd name="T60" fmla="*/ 2 w 1436"/>
                <a:gd name="T61" fmla="*/ 148 h 362"/>
                <a:gd name="T62" fmla="*/ 10 w 1436"/>
                <a:gd name="T63" fmla="*/ 117 h 362"/>
                <a:gd name="T64" fmla="*/ 24 w 1436"/>
                <a:gd name="T65" fmla="*/ 89 h 362"/>
                <a:gd name="T66" fmla="*/ 41 w 1436"/>
                <a:gd name="T67" fmla="*/ 64 h 362"/>
                <a:gd name="T68" fmla="*/ 63 w 1436"/>
                <a:gd name="T69" fmla="*/ 42 h 362"/>
                <a:gd name="T70" fmla="*/ 89 w 1436"/>
                <a:gd name="T71" fmla="*/ 25 h 362"/>
                <a:gd name="T72" fmla="*/ 117 w 1436"/>
                <a:gd name="T73" fmla="*/ 11 h 362"/>
                <a:gd name="T74" fmla="*/ 146 w 1436"/>
                <a:gd name="T75" fmla="*/ 3 h 362"/>
                <a:gd name="T76" fmla="*/ 179 w 1436"/>
                <a:gd name="T7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36" h="362">
                  <a:moveTo>
                    <a:pt x="179" y="0"/>
                  </a:moveTo>
                  <a:lnTo>
                    <a:pt x="1257" y="0"/>
                  </a:lnTo>
                  <a:lnTo>
                    <a:pt x="1289" y="3"/>
                  </a:lnTo>
                  <a:lnTo>
                    <a:pt x="1319" y="11"/>
                  </a:lnTo>
                  <a:lnTo>
                    <a:pt x="1347" y="25"/>
                  </a:lnTo>
                  <a:lnTo>
                    <a:pt x="1372" y="42"/>
                  </a:lnTo>
                  <a:lnTo>
                    <a:pt x="1394" y="64"/>
                  </a:lnTo>
                  <a:lnTo>
                    <a:pt x="1411" y="89"/>
                  </a:lnTo>
                  <a:lnTo>
                    <a:pt x="1425" y="117"/>
                  </a:lnTo>
                  <a:lnTo>
                    <a:pt x="1433" y="148"/>
                  </a:lnTo>
                  <a:lnTo>
                    <a:pt x="1436" y="181"/>
                  </a:lnTo>
                  <a:lnTo>
                    <a:pt x="1433" y="213"/>
                  </a:lnTo>
                  <a:lnTo>
                    <a:pt x="1425" y="244"/>
                  </a:lnTo>
                  <a:lnTo>
                    <a:pt x="1411" y="272"/>
                  </a:lnTo>
                  <a:lnTo>
                    <a:pt x="1394" y="297"/>
                  </a:lnTo>
                  <a:lnTo>
                    <a:pt x="1372" y="319"/>
                  </a:lnTo>
                  <a:lnTo>
                    <a:pt x="1347" y="337"/>
                  </a:lnTo>
                  <a:lnTo>
                    <a:pt x="1319" y="350"/>
                  </a:lnTo>
                  <a:lnTo>
                    <a:pt x="1288" y="358"/>
                  </a:lnTo>
                  <a:lnTo>
                    <a:pt x="1256" y="362"/>
                  </a:lnTo>
                  <a:lnTo>
                    <a:pt x="179" y="362"/>
                  </a:lnTo>
                  <a:lnTo>
                    <a:pt x="146" y="358"/>
                  </a:lnTo>
                  <a:lnTo>
                    <a:pt x="117" y="350"/>
                  </a:lnTo>
                  <a:lnTo>
                    <a:pt x="89" y="337"/>
                  </a:lnTo>
                  <a:lnTo>
                    <a:pt x="63" y="319"/>
                  </a:lnTo>
                  <a:lnTo>
                    <a:pt x="41" y="297"/>
                  </a:lnTo>
                  <a:lnTo>
                    <a:pt x="24" y="272"/>
                  </a:lnTo>
                  <a:lnTo>
                    <a:pt x="10" y="244"/>
                  </a:lnTo>
                  <a:lnTo>
                    <a:pt x="2" y="213"/>
                  </a:lnTo>
                  <a:lnTo>
                    <a:pt x="0" y="181"/>
                  </a:lnTo>
                  <a:lnTo>
                    <a:pt x="2" y="148"/>
                  </a:lnTo>
                  <a:lnTo>
                    <a:pt x="10" y="117"/>
                  </a:lnTo>
                  <a:lnTo>
                    <a:pt x="24" y="89"/>
                  </a:lnTo>
                  <a:lnTo>
                    <a:pt x="41" y="64"/>
                  </a:lnTo>
                  <a:lnTo>
                    <a:pt x="63" y="42"/>
                  </a:lnTo>
                  <a:lnTo>
                    <a:pt x="89" y="25"/>
                  </a:lnTo>
                  <a:lnTo>
                    <a:pt x="117" y="11"/>
                  </a:lnTo>
                  <a:lnTo>
                    <a:pt x="146" y="3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43"/>
            <p:cNvSpPr>
              <a:spLocks/>
            </p:cNvSpPr>
            <p:nvPr/>
          </p:nvSpPr>
          <p:spPr bwMode="auto">
            <a:xfrm>
              <a:off x="5138738" y="4116388"/>
              <a:ext cx="207963" cy="52388"/>
            </a:xfrm>
            <a:custGeom>
              <a:avLst/>
              <a:gdLst>
                <a:gd name="T0" fmla="*/ 179 w 1436"/>
                <a:gd name="T1" fmla="*/ 0 h 360"/>
                <a:gd name="T2" fmla="*/ 1257 w 1436"/>
                <a:gd name="T3" fmla="*/ 0 h 360"/>
                <a:gd name="T4" fmla="*/ 1289 w 1436"/>
                <a:gd name="T5" fmla="*/ 2 h 360"/>
                <a:gd name="T6" fmla="*/ 1319 w 1436"/>
                <a:gd name="T7" fmla="*/ 11 h 360"/>
                <a:gd name="T8" fmla="*/ 1347 w 1436"/>
                <a:gd name="T9" fmla="*/ 23 h 360"/>
                <a:gd name="T10" fmla="*/ 1372 w 1436"/>
                <a:gd name="T11" fmla="*/ 42 h 360"/>
                <a:gd name="T12" fmla="*/ 1394 w 1436"/>
                <a:gd name="T13" fmla="*/ 64 h 360"/>
                <a:gd name="T14" fmla="*/ 1411 w 1436"/>
                <a:gd name="T15" fmla="*/ 89 h 360"/>
                <a:gd name="T16" fmla="*/ 1425 w 1436"/>
                <a:gd name="T17" fmla="*/ 117 h 360"/>
                <a:gd name="T18" fmla="*/ 1433 w 1436"/>
                <a:gd name="T19" fmla="*/ 147 h 360"/>
                <a:gd name="T20" fmla="*/ 1436 w 1436"/>
                <a:gd name="T21" fmla="*/ 179 h 360"/>
                <a:gd name="T22" fmla="*/ 1433 w 1436"/>
                <a:gd name="T23" fmla="*/ 213 h 360"/>
                <a:gd name="T24" fmla="*/ 1425 w 1436"/>
                <a:gd name="T25" fmla="*/ 243 h 360"/>
                <a:gd name="T26" fmla="*/ 1411 w 1436"/>
                <a:gd name="T27" fmla="*/ 271 h 360"/>
                <a:gd name="T28" fmla="*/ 1394 w 1436"/>
                <a:gd name="T29" fmla="*/ 297 h 360"/>
                <a:gd name="T30" fmla="*/ 1372 w 1436"/>
                <a:gd name="T31" fmla="*/ 318 h 360"/>
                <a:gd name="T32" fmla="*/ 1347 w 1436"/>
                <a:gd name="T33" fmla="*/ 337 h 360"/>
                <a:gd name="T34" fmla="*/ 1319 w 1436"/>
                <a:gd name="T35" fmla="*/ 349 h 360"/>
                <a:gd name="T36" fmla="*/ 1288 w 1436"/>
                <a:gd name="T37" fmla="*/ 358 h 360"/>
                <a:gd name="T38" fmla="*/ 1256 w 1436"/>
                <a:gd name="T39" fmla="*/ 360 h 360"/>
                <a:gd name="T40" fmla="*/ 179 w 1436"/>
                <a:gd name="T41" fmla="*/ 360 h 360"/>
                <a:gd name="T42" fmla="*/ 146 w 1436"/>
                <a:gd name="T43" fmla="*/ 358 h 360"/>
                <a:gd name="T44" fmla="*/ 117 w 1436"/>
                <a:gd name="T45" fmla="*/ 349 h 360"/>
                <a:gd name="T46" fmla="*/ 89 w 1436"/>
                <a:gd name="T47" fmla="*/ 337 h 360"/>
                <a:gd name="T48" fmla="*/ 63 w 1436"/>
                <a:gd name="T49" fmla="*/ 318 h 360"/>
                <a:gd name="T50" fmla="*/ 41 w 1436"/>
                <a:gd name="T51" fmla="*/ 297 h 360"/>
                <a:gd name="T52" fmla="*/ 24 w 1436"/>
                <a:gd name="T53" fmla="*/ 271 h 360"/>
                <a:gd name="T54" fmla="*/ 10 w 1436"/>
                <a:gd name="T55" fmla="*/ 243 h 360"/>
                <a:gd name="T56" fmla="*/ 2 w 1436"/>
                <a:gd name="T57" fmla="*/ 213 h 360"/>
                <a:gd name="T58" fmla="*/ 0 w 1436"/>
                <a:gd name="T59" fmla="*/ 179 h 360"/>
                <a:gd name="T60" fmla="*/ 2 w 1436"/>
                <a:gd name="T61" fmla="*/ 147 h 360"/>
                <a:gd name="T62" fmla="*/ 10 w 1436"/>
                <a:gd name="T63" fmla="*/ 117 h 360"/>
                <a:gd name="T64" fmla="*/ 24 w 1436"/>
                <a:gd name="T65" fmla="*/ 89 h 360"/>
                <a:gd name="T66" fmla="*/ 41 w 1436"/>
                <a:gd name="T67" fmla="*/ 64 h 360"/>
                <a:gd name="T68" fmla="*/ 63 w 1436"/>
                <a:gd name="T69" fmla="*/ 42 h 360"/>
                <a:gd name="T70" fmla="*/ 89 w 1436"/>
                <a:gd name="T71" fmla="*/ 23 h 360"/>
                <a:gd name="T72" fmla="*/ 117 w 1436"/>
                <a:gd name="T73" fmla="*/ 11 h 360"/>
                <a:gd name="T74" fmla="*/ 146 w 1436"/>
                <a:gd name="T75" fmla="*/ 2 h 360"/>
                <a:gd name="T76" fmla="*/ 179 w 1436"/>
                <a:gd name="T7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36" h="360">
                  <a:moveTo>
                    <a:pt x="179" y="0"/>
                  </a:moveTo>
                  <a:lnTo>
                    <a:pt x="1257" y="0"/>
                  </a:lnTo>
                  <a:lnTo>
                    <a:pt x="1289" y="2"/>
                  </a:lnTo>
                  <a:lnTo>
                    <a:pt x="1319" y="11"/>
                  </a:lnTo>
                  <a:lnTo>
                    <a:pt x="1347" y="23"/>
                  </a:lnTo>
                  <a:lnTo>
                    <a:pt x="1372" y="42"/>
                  </a:lnTo>
                  <a:lnTo>
                    <a:pt x="1394" y="64"/>
                  </a:lnTo>
                  <a:lnTo>
                    <a:pt x="1411" y="89"/>
                  </a:lnTo>
                  <a:lnTo>
                    <a:pt x="1425" y="117"/>
                  </a:lnTo>
                  <a:lnTo>
                    <a:pt x="1433" y="147"/>
                  </a:lnTo>
                  <a:lnTo>
                    <a:pt x="1436" y="179"/>
                  </a:lnTo>
                  <a:lnTo>
                    <a:pt x="1433" y="213"/>
                  </a:lnTo>
                  <a:lnTo>
                    <a:pt x="1425" y="243"/>
                  </a:lnTo>
                  <a:lnTo>
                    <a:pt x="1411" y="271"/>
                  </a:lnTo>
                  <a:lnTo>
                    <a:pt x="1394" y="297"/>
                  </a:lnTo>
                  <a:lnTo>
                    <a:pt x="1372" y="318"/>
                  </a:lnTo>
                  <a:lnTo>
                    <a:pt x="1347" y="337"/>
                  </a:lnTo>
                  <a:lnTo>
                    <a:pt x="1319" y="349"/>
                  </a:lnTo>
                  <a:lnTo>
                    <a:pt x="1288" y="358"/>
                  </a:lnTo>
                  <a:lnTo>
                    <a:pt x="1256" y="360"/>
                  </a:lnTo>
                  <a:lnTo>
                    <a:pt x="179" y="360"/>
                  </a:lnTo>
                  <a:lnTo>
                    <a:pt x="146" y="358"/>
                  </a:lnTo>
                  <a:lnTo>
                    <a:pt x="117" y="349"/>
                  </a:lnTo>
                  <a:lnTo>
                    <a:pt x="89" y="337"/>
                  </a:lnTo>
                  <a:lnTo>
                    <a:pt x="63" y="318"/>
                  </a:lnTo>
                  <a:lnTo>
                    <a:pt x="41" y="297"/>
                  </a:lnTo>
                  <a:lnTo>
                    <a:pt x="24" y="271"/>
                  </a:lnTo>
                  <a:lnTo>
                    <a:pt x="10" y="243"/>
                  </a:lnTo>
                  <a:lnTo>
                    <a:pt x="2" y="213"/>
                  </a:lnTo>
                  <a:lnTo>
                    <a:pt x="0" y="179"/>
                  </a:lnTo>
                  <a:lnTo>
                    <a:pt x="2" y="147"/>
                  </a:lnTo>
                  <a:lnTo>
                    <a:pt x="10" y="117"/>
                  </a:lnTo>
                  <a:lnTo>
                    <a:pt x="24" y="89"/>
                  </a:lnTo>
                  <a:lnTo>
                    <a:pt x="41" y="64"/>
                  </a:lnTo>
                  <a:lnTo>
                    <a:pt x="63" y="42"/>
                  </a:lnTo>
                  <a:lnTo>
                    <a:pt x="89" y="23"/>
                  </a:lnTo>
                  <a:lnTo>
                    <a:pt x="117" y="11"/>
                  </a:lnTo>
                  <a:lnTo>
                    <a:pt x="14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44"/>
            <p:cNvSpPr>
              <a:spLocks/>
            </p:cNvSpPr>
            <p:nvPr/>
          </p:nvSpPr>
          <p:spPr bwMode="auto">
            <a:xfrm>
              <a:off x="5138738" y="4194176"/>
              <a:ext cx="207963" cy="52388"/>
            </a:xfrm>
            <a:custGeom>
              <a:avLst/>
              <a:gdLst>
                <a:gd name="T0" fmla="*/ 179 w 1436"/>
                <a:gd name="T1" fmla="*/ 0 h 362"/>
                <a:gd name="T2" fmla="*/ 1257 w 1436"/>
                <a:gd name="T3" fmla="*/ 0 h 362"/>
                <a:gd name="T4" fmla="*/ 1289 w 1436"/>
                <a:gd name="T5" fmla="*/ 4 h 362"/>
                <a:gd name="T6" fmla="*/ 1319 w 1436"/>
                <a:gd name="T7" fmla="*/ 12 h 362"/>
                <a:gd name="T8" fmla="*/ 1347 w 1436"/>
                <a:gd name="T9" fmla="*/ 25 h 362"/>
                <a:gd name="T10" fmla="*/ 1372 w 1436"/>
                <a:gd name="T11" fmla="*/ 43 h 362"/>
                <a:gd name="T12" fmla="*/ 1394 w 1436"/>
                <a:gd name="T13" fmla="*/ 65 h 362"/>
                <a:gd name="T14" fmla="*/ 1411 w 1436"/>
                <a:gd name="T15" fmla="*/ 90 h 362"/>
                <a:gd name="T16" fmla="*/ 1425 w 1436"/>
                <a:gd name="T17" fmla="*/ 118 h 362"/>
                <a:gd name="T18" fmla="*/ 1433 w 1436"/>
                <a:gd name="T19" fmla="*/ 149 h 362"/>
                <a:gd name="T20" fmla="*/ 1436 w 1436"/>
                <a:gd name="T21" fmla="*/ 181 h 362"/>
                <a:gd name="T22" fmla="*/ 1433 w 1436"/>
                <a:gd name="T23" fmla="*/ 214 h 362"/>
                <a:gd name="T24" fmla="*/ 1425 w 1436"/>
                <a:gd name="T25" fmla="*/ 245 h 362"/>
                <a:gd name="T26" fmla="*/ 1411 w 1436"/>
                <a:gd name="T27" fmla="*/ 273 h 362"/>
                <a:gd name="T28" fmla="*/ 1394 w 1436"/>
                <a:gd name="T29" fmla="*/ 298 h 362"/>
                <a:gd name="T30" fmla="*/ 1372 w 1436"/>
                <a:gd name="T31" fmla="*/ 320 h 362"/>
                <a:gd name="T32" fmla="*/ 1347 w 1436"/>
                <a:gd name="T33" fmla="*/ 337 h 362"/>
                <a:gd name="T34" fmla="*/ 1319 w 1436"/>
                <a:gd name="T35" fmla="*/ 351 h 362"/>
                <a:gd name="T36" fmla="*/ 1288 w 1436"/>
                <a:gd name="T37" fmla="*/ 359 h 362"/>
                <a:gd name="T38" fmla="*/ 1256 w 1436"/>
                <a:gd name="T39" fmla="*/ 362 h 362"/>
                <a:gd name="T40" fmla="*/ 179 w 1436"/>
                <a:gd name="T41" fmla="*/ 362 h 362"/>
                <a:gd name="T42" fmla="*/ 146 w 1436"/>
                <a:gd name="T43" fmla="*/ 359 h 362"/>
                <a:gd name="T44" fmla="*/ 117 w 1436"/>
                <a:gd name="T45" fmla="*/ 351 h 362"/>
                <a:gd name="T46" fmla="*/ 89 w 1436"/>
                <a:gd name="T47" fmla="*/ 337 h 362"/>
                <a:gd name="T48" fmla="*/ 63 w 1436"/>
                <a:gd name="T49" fmla="*/ 320 h 362"/>
                <a:gd name="T50" fmla="*/ 41 w 1436"/>
                <a:gd name="T51" fmla="*/ 298 h 362"/>
                <a:gd name="T52" fmla="*/ 24 w 1436"/>
                <a:gd name="T53" fmla="*/ 273 h 362"/>
                <a:gd name="T54" fmla="*/ 10 w 1436"/>
                <a:gd name="T55" fmla="*/ 245 h 362"/>
                <a:gd name="T56" fmla="*/ 2 w 1436"/>
                <a:gd name="T57" fmla="*/ 214 h 362"/>
                <a:gd name="T58" fmla="*/ 0 w 1436"/>
                <a:gd name="T59" fmla="*/ 181 h 362"/>
                <a:gd name="T60" fmla="*/ 2 w 1436"/>
                <a:gd name="T61" fmla="*/ 149 h 362"/>
                <a:gd name="T62" fmla="*/ 10 w 1436"/>
                <a:gd name="T63" fmla="*/ 118 h 362"/>
                <a:gd name="T64" fmla="*/ 24 w 1436"/>
                <a:gd name="T65" fmla="*/ 90 h 362"/>
                <a:gd name="T66" fmla="*/ 41 w 1436"/>
                <a:gd name="T67" fmla="*/ 65 h 362"/>
                <a:gd name="T68" fmla="*/ 63 w 1436"/>
                <a:gd name="T69" fmla="*/ 43 h 362"/>
                <a:gd name="T70" fmla="*/ 89 w 1436"/>
                <a:gd name="T71" fmla="*/ 25 h 362"/>
                <a:gd name="T72" fmla="*/ 117 w 1436"/>
                <a:gd name="T73" fmla="*/ 12 h 362"/>
                <a:gd name="T74" fmla="*/ 146 w 1436"/>
                <a:gd name="T75" fmla="*/ 4 h 362"/>
                <a:gd name="T76" fmla="*/ 179 w 1436"/>
                <a:gd name="T7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36" h="362">
                  <a:moveTo>
                    <a:pt x="179" y="0"/>
                  </a:moveTo>
                  <a:lnTo>
                    <a:pt x="1257" y="0"/>
                  </a:lnTo>
                  <a:lnTo>
                    <a:pt x="1289" y="4"/>
                  </a:lnTo>
                  <a:lnTo>
                    <a:pt x="1319" y="12"/>
                  </a:lnTo>
                  <a:lnTo>
                    <a:pt x="1347" y="25"/>
                  </a:lnTo>
                  <a:lnTo>
                    <a:pt x="1372" y="43"/>
                  </a:lnTo>
                  <a:lnTo>
                    <a:pt x="1394" y="65"/>
                  </a:lnTo>
                  <a:lnTo>
                    <a:pt x="1411" y="90"/>
                  </a:lnTo>
                  <a:lnTo>
                    <a:pt x="1425" y="118"/>
                  </a:lnTo>
                  <a:lnTo>
                    <a:pt x="1433" y="149"/>
                  </a:lnTo>
                  <a:lnTo>
                    <a:pt x="1436" y="181"/>
                  </a:lnTo>
                  <a:lnTo>
                    <a:pt x="1433" y="214"/>
                  </a:lnTo>
                  <a:lnTo>
                    <a:pt x="1425" y="245"/>
                  </a:lnTo>
                  <a:lnTo>
                    <a:pt x="1411" y="273"/>
                  </a:lnTo>
                  <a:lnTo>
                    <a:pt x="1394" y="298"/>
                  </a:lnTo>
                  <a:lnTo>
                    <a:pt x="1372" y="320"/>
                  </a:lnTo>
                  <a:lnTo>
                    <a:pt x="1347" y="337"/>
                  </a:lnTo>
                  <a:lnTo>
                    <a:pt x="1319" y="351"/>
                  </a:lnTo>
                  <a:lnTo>
                    <a:pt x="1288" y="359"/>
                  </a:lnTo>
                  <a:lnTo>
                    <a:pt x="1256" y="362"/>
                  </a:lnTo>
                  <a:lnTo>
                    <a:pt x="179" y="362"/>
                  </a:lnTo>
                  <a:lnTo>
                    <a:pt x="146" y="359"/>
                  </a:lnTo>
                  <a:lnTo>
                    <a:pt x="117" y="351"/>
                  </a:lnTo>
                  <a:lnTo>
                    <a:pt x="89" y="337"/>
                  </a:lnTo>
                  <a:lnTo>
                    <a:pt x="63" y="320"/>
                  </a:lnTo>
                  <a:lnTo>
                    <a:pt x="41" y="298"/>
                  </a:lnTo>
                  <a:lnTo>
                    <a:pt x="24" y="273"/>
                  </a:lnTo>
                  <a:lnTo>
                    <a:pt x="10" y="245"/>
                  </a:lnTo>
                  <a:lnTo>
                    <a:pt x="2" y="214"/>
                  </a:lnTo>
                  <a:lnTo>
                    <a:pt x="0" y="181"/>
                  </a:lnTo>
                  <a:lnTo>
                    <a:pt x="2" y="149"/>
                  </a:lnTo>
                  <a:lnTo>
                    <a:pt x="10" y="118"/>
                  </a:lnTo>
                  <a:lnTo>
                    <a:pt x="24" y="90"/>
                  </a:lnTo>
                  <a:lnTo>
                    <a:pt x="41" y="65"/>
                  </a:lnTo>
                  <a:lnTo>
                    <a:pt x="63" y="43"/>
                  </a:lnTo>
                  <a:lnTo>
                    <a:pt x="89" y="25"/>
                  </a:lnTo>
                  <a:lnTo>
                    <a:pt x="117" y="12"/>
                  </a:lnTo>
                  <a:lnTo>
                    <a:pt x="146" y="4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Freeform 444"/>
          <p:cNvSpPr>
            <a:spLocks noChangeAspect="1" noEditPoints="1"/>
          </p:cNvSpPr>
          <p:nvPr/>
        </p:nvSpPr>
        <p:spPr bwMode="auto">
          <a:xfrm>
            <a:off x="342887" y="2169292"/>
            <a:ext cx="505398" cy="432000"/>
          </a:xfrm>
          <a:custGeom>
            <a:avLst/>
            <a:gdLst>
              <a:gd name="T0" fmla="*/ 1823 w 4066"/>
              <a:gd name="T1" fmla="*/ 3202 h 3459"/>
              <a:gd name="T2" fmla="*/ 2034 w 4066"/>
              <a:gd name="T3" fmla="*/ 3083 h 3459"/>
              <a:gd name="T4" fmla="*/ 3217 w 4066"/>
              <a:gd name="T5" fmla="*/ 2347 h 3459"/>
              <a:gd name="T6" fmla="*/ 3529 w 4066"/>
              <a:gd name="T7" fmla="*/ 2385 h 3459"/>
              <a:gd name="T8" fmla="*/ 3780 w 4066"/>
              <a:gd name="T9" fmla="*/ 2164 h 3459"/>
              <a:gd name="T10" fmla="*/ 368 w 4066"/>
              <a:gd name="T11" fmla="*/ 2287 h 3459"/>
              <a:gd name="T12" fmla="*/ 656 w 4066"/>
              <a:gd name="T13" fmla="*/ 2399 h 3459"/>
              <a:gd name="T14" fmla="*/ 959 w 4066"/>
              <a:gd name="T15" fmla="*/ 2249 h 3459"/>
              <a:gd name="T16" fmla="*/ 3729 w 4066"/>
              <a:gd name="T17" fmla="*/ 1859 h 3459"/>
              <a:gd name="T18" fmla="*/ 2063 w 4066"/>
              <a:gd name="T19" fmla="*/ 4 h 3459"/>
              <a:gd name="T20" fmla="*/ 2162 w 4066"/>
              <a:gd name="T21" fmla="*/ 459 h 3459"/>
              <a:gd name="T22" fmla="*/ 2597 w 4066"/>
              <a:gd name="T23" fmla="*/ 269 h 3459"/>
              <a:gd name="T24" fmla="*/ 3041 w 4066"/>
              <a:gd name="T25" fmla="*/ 363 h 3459"/>
              <a:gd name="T26" fmla="*/ 3344 w 4066"/>
              <a:gd name="T27" fmla="*/ 594 h 3459"/>
              <a:gd name="T28" fmla="*/ 3595 w 4066"/>
              <a:gd name="T29" fmla="*/ 557 h 3459"/>
              <a:gd name="T30" fmla="*/ 3761 w 4066"/>
              <a:gd name="T31" fmla="*/ 505 h 3459"/>
              <a:gd name="T32" fmla="*/ 3839 w 4066"/>
              <a:gd name="T33" fmla="*/ 648 h 3459"/>
              <a:gd name="T34" fmla="*/ 3637 w 4066"/>
              <a:gd name="T35" fmla="*/ 826 h 3459"/>
              <a:gd name="T36" fmla="*/ 4018 w 4066"/>
              <a:gd name="T37" fmla="*/ 1888 h 3459"/>
              <a:gd name="T38" fmla="*/ 4052 w 4066"/>
              <a:gd name="T39" fmla="*/ 2154 h 3459"/>
              <a:gd name="T40" fmla="*/ 3805 w 4066"/>
              <a:gd name="T41" fmla="*/ 2534 h 3459"/>
              <a:gd name="T42" fmla="*/ 3411 w 4066"/>
              <a:gd name="T43" fmla="*/ 2657 h 3459"/>
              <a:gd name="T44" fmla="*/ 2982 w 4066"/>
              <a:gd name="T45" fmla="*/ 2492 h 3459"/>
              <a:gd name="T46" fmla="*/ 2775 w 4066"/>
              <a:gd name="T47" fmla="*/ 2086 h 3459"/>
              <a:gd name="T48" fmla="*/ 2843 w 4066"/>
              <a:gd name="T49" fmla="*/ 1873 h 3459"/>
              <a:gd name="T50" fmla="*/ 3164 w 4066"/>
              <a:gd name="T51" fmla="*/ 792 h 3459"/>
              <a:gd name="T52" fmla="*/ 2878 w 4066"/>
              <a:gd name="T53" fmla="*/ 568 h 3459"/>
              <a:gd name="T54" fmla="*/ 2498 w 4066"/>
              <a:gd name="T55" fmla="*/ 553 h 3459"/>
              <a:gd name="T56" fmla="*/ 2214 w 4066"/>
              <a:gd name="T57" fmla="*/ 808 h 3459"/>
              <a:gd name="T58" fmla="*/ 2272 w 4066"/>
              <a:gd name="T59" fmla="*/ 2887 h 3459"/>
              <a:gd name="T60" fmla="*/ 2520 w 4066"/>
              <a:gd name="T61" fmla="*/ 3202 h 3459"/>
              <a:gd name="T62" fmla="*/ 2794 w 4066"/>
              <a:gd name="T63" fmla="*/ 3301 h 3459"/>
              <a:gd name="T64" fmla="*/ 2699 w 4066"/>
              <a:gd name="T65" fmla="*/ 3455 h 3459"/>
              <a:gd name="T66" fmla="*/ 1282 w 4066"/>
              <a:gd name="T67" fmla="*/ 3387 h 3459"/>
              <a:gd name="T68" fmla="*/ 1341 w 4066"/>
              <a:gd name="T69" fmla="*/ 3214 h 3459"/>
              <a:gd name="T70" fmla="*/ 1657 w 4066"/>
              <a:gd name="T71" fmla="*/ 2996 h 3459"/>
              <a:gd name="T72" fmla="*/ 1902 w 4066"/>
              <a:gd name="T73" fmla="*/ 972 h 3459"/>
              <a:gd name="T74" fmla="*/ 1714 w 4066"/>
              <a:gd name="T75" fmla="*/ 635 h 3459"/>
              <a:gd name="T76" fmla="*/ 1344 w 4066"/>
              <a:gd name="T77" fmla="*/ 526 h 3459"/>
              <a:gd name="T78" fmla="*/ 1016 w 4066"/>
              <a:gd name="T79" fmla="*/ 695 h 3459"/>
              <a:gd name="T80" fmla="*/ 1141 w 4066"/>
              <a:gd name="T81" fmla="*/ 1859 h 3459"/>
              <a:gd name="T82" fmla="*/ 1292 w 4066"/>
              <a:gd name="T83" fmla="*/ 1958 h 3459"/>
              <a:gd name="T84" fmla="*/ 1208 w 4066"/>
              <a:gd name="T85" fmla="*/ 2340 h 3459"/>
              <a:gd name="T86" fmla="*/ 858 w 4066"/>
              <a:gd name="T87" fmla="*/ 2624 h 3459"/>
              <a:gd name="T88" fmla="*/ 437 w 4066"/>
              <a:gd name="T89" fmla="*/ 2624 h 3459"/>
              <a:gd name="T90" fmla="*/ 88 w 4066"/>
              <a:gd name="T91" fmla="*/ 2340 h 3459"/>
              <a:gd name="T92" fmla="*/ 4 w 4066"/>
              <a:gd name="T93" fmla="*/ 1958 h 3459"/>
              <a:gd name="T94" fmla="*/ 154 w 4066"/>
              <a:gd name="T95" fmla="*/ 1859 h 3459"/>
              <a:gd name="T96" fmla="*/ 263 w 4066"/>
              <a:gd name="T97" fmla="*/ 715 h 3459"/>
              <a:gd name="T98" fmla="*/ 246 w 4066"/>
              <a:gd name="T99" fmla="*/ 553 h 3459"/>
              <a:gd name="T100" fmla="*/ 403 w 4066"/>
              <a:gd name="T101" fmla="*/ 505 h 3459"/>
              <a:gd name="T102" fmla="*/ 604 w 4066"/>
              <a:gd name="T103" fmla="*/ 609 h 3459"/>
              <a:gd name="T104" fmla="*/ 869 w 4066"/>
              <a:gd name="T105" fmla="*/ 478 h 3459"/>
              <a:gd name="T106" fmla="*/ 1267 w 4066"/>
              <a:gd name="T107" fmla="*/ 278 h 3459"/>
              <a:gd name="T108" fmla="*/ 1736 w 4066"/>
              <a:gd name="T109" fmla="*/ 346 h 3459"/>
              <a:gd name="T110" fmla="*/ 1933 w 4066"/>
              <a:gd name="T111" fmla="*/ 48 h 3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66" h="3459">
                <a:moveTo>
                  <a:pt x="2034" y="3083"/>
                </a:moveTo>
                <a:lnTo>
                  <a:pt x="1989" y="3087"/>
                </a:lnTo>
                <a:lnTo>
                  <a:pt x="1949" y="3098"/>
                </a:lnTo>
                <a:lnTo>
                  <a:pt x="1912" y="3117"/>
                </a:lnTo>
                <a:lnTo>
                  <a:pt x="1877" y="3140"/>
                </a:lnTo>
                <a:lnTo>
                  <a:pt x="1847" y="3169"/>
                </a:lnTo>
                <a:lnTo>
                  <a:pt x="1823" y="3202"/>
                </a:lnTo>
                <a:lnTo>
                  <a:pt x="2244" y="3202"/>
                </a:lnTo>
                <a:lnTo>
                  <a:pt x="2219" y="3169"/>
                </a:lnTo>
                <a:lnTo>
                  <a:pt x="2189" y="3140"/>
                </a:lnTo>
                <a:lnTo>
                  <a:pt x="2155" y="3117"/>
                </a:lnTo>
                <a:lnTo>
                  <a:pt x="2118" y="3098"/>
                </a:lnTo>
                <a:lnTo>
                  <a:pt x="2077" y="3087"/>
                </a:lnTo>
                <a:lnTo>
                  <a:pt x="2034" y="3083"/>
                </a:lnTo>
                <a:close/>
                <a:moveTo>
                  <a:pt x="3041" y="2116"/>
                </a:moveTo>
                <a:lnTo>
                  <a:pt x="3057" y="2164"/>
                </a:lnTo>
                <a:lnTo>
                  <a:pt x="3080" y="2209"/>
                </a:lnTo>
                <a:lnTo>
                  <a:pt x="3107" y="2249"/>
                </a:lnTo>
                <a:lnTo>
                  <a:pt x="3140" y="2287"/>
                </a:lnTo>
                <a:lnTo>
                  <a:pt x="3176" y="2319"/>
                </a:lnTo>
                <a:lnTo>
                  <a:pt x="3217" y="2347"/>
                </a:lnTo>
                <a:lnTo>
                  <a:pt x="3261" y="2369"/>
                </a:lnTo>
                <a:lnTo>
                  <a:pt x="3309" y="2385"/>
                </a:lnTo>
                <a:lnTo>
                  <a:pt x="3359" y="2396"/>
                </a:lnTo>
                <a:lnTo>
                  <a:pt x="3411" y="2399"/>
                </a:lnTo>
                <a:lnTo>
                  <a:pt x="3427" y="2399"/>
                </a:lnTo>
                <a:lnTo>
                  <a:pt x="3479" y="2396"/>
                </a:lnTo>
                <a:lnTo>
                  <a:pt x="3529" y="2385"/>
                </a:lnTo>
                <a:lnTo>
                  <a:pt x="3576" y="2369"/>
                </a:lnTo>
                <a:lnTo>
                  <a:pt x="3621" y="2347"/>
                </a:lnTo>
                <a:lnTo>
                  <a:pt x="3661" y="2319"/>
                </a:lnTo>
                <a:lnTo>
                  <a:pt x="3698" y="2287"/>
                </a:lnTo>
                <a:lnTo>
                  <a:pt x="3730" y="2249"/>
                </a:lnTo>
                <a:lnTo>
                  <a:pt x="3758" y="2209"/>
                </a:lnTo>
                <a:lnTo>
                  <a:pt x="3780" y="2164"/>
                </a:lnTo>
                <a:lnTo>
                  <a:pt x="3796" y="2116"/>
                </a:lnTo>
                <a:lnTo>
                  <a:pt x="3041" y="2116"/>
                </a:lnTo>
                <a:close/>
                <a:moveTo>
                  <a:pt x="270" y="2116"/>
                </a:moveTo>
                <a:lnTo>
                  <a:pt x="286" y="2164"/>
                </a:lnTo>
                <a:lnTo>
                  <a:pt x="309" y="2209"/>
                </a:lnTo>
                <a:lnTo>
                  <a:pt x="336" y="2249"/>
                </a:lnTo>
                <a:lnTo>
                  <a:pt x="368" y="2287"/>
                </a:lnTo>
                <a:lnTo>
                  <a:pt x="405" y="2319"/>
                </a:lnTo>
                <a:lnTo>
                  <a:pt x="446" y="2347"/>
                </a:lnTo>
                <a:lnTo>
                  <a:pt x="490" y="2369"/>
                </a:lnTo>
                <a:lnTo>
                  <a:pt x="537" y="2385"/>
                </a:lnTo>
                <a:lnTo>
                  <a:pt x="588" y="2396"/>
                </a:lnTo>
                <a:lnTo>
                  <a:pt x="640" y="2399"/>
                </a:lnTo>
                <a:lnTo>
                  <a:pt x="656" y="2399"/>
                </a:lnTo>
                <a:lnTo>
                  <a:pt x="708" y="2396"/>
                </a:lnTo>
                <a:lnTo>
                  <a:pt x="758" y="2385"/>
                </a:lnTo>
                <a:lnTo>
                  <a:pt x="805" y="2369"/>
                </a:lnTo>
                <a:lnTo>
                  <a:pt x="850" y="2347"/>
                </a:lnTo>
                <a:lnTo>
                  <a:pt x="890" y="2319"/>
                </a:lnTo>
                <a:lnTo>
                  <a:pt x="927" y="2287"/>
                </a:lnTo>
                <a:lnTo>
                  <a:pt x="959" y="2249"/>
                </a:lnTo>
                <a:lnTo>
                  <a:pt x="987" y="2209"/>
                </a:lnTo>
                <a:lnTo>
                  <a:pt x="1009" y="2164"/>
                </a:lnTo>
                <a:lnTo>
                  <a:pt x="1025" y="2116"/>
                </a:lnTo>
                <a:lnTo>
                  <a:pt x="270" y="2116"/>
                </a:lnTo>
                <a:close/>
                <a:moveTo>
                  <a:pt x="3419" y="1020"/>
                </a:moveTo>
                <a:lnTo>
                  <a:pt x="3108" y="1859"/>
                </a:lnTo>
                <a:lnTo>
                  <a:pt x="3729" y="1859"/>
                </a:lnTo>
                <a:lnTo>
                  <a:pt x="3419" y="1020"/>
                </a:lnTo>
                <a:close/>
                <a:moveTo>
                  <a:pt x="648" y="1020"/>
                </a:moveTo>
                <a:lnTo>
                  <a:pt x="337" y="1859"/>
                </a:lnTo>
                <a:lnTo>
                  <a:pt x="958" y="1859"/>
                </a:lnTo>
                <a:lnTo>
                  <a:pt x="648" y="1020"/>
                </a:lnTo>
                <a:close/>
                <a:moveTo>
                  <a:pt x="2034" y="0"/>
                </a:moveTo>
                <a:lnTo>
                  <a:pt x="2063" y="4"/>
                </a:lnTo>
                <a:lnTo>
                  <a:pt x="2089" y="14"/>
                </a:lnTo>
                <a:lnTo>
                  <a:pt x="2114" y="28"/>
                </a:lnTo>
                <a:lnTo>
                  <a:pt x="2134" y="48"/>
                </a:lnTo>
                <a:lnTo>
                  <a:pt x="2149" y="73"/>
                </a:lnTo>
                <a:lnTo>
                  <a:pt x="2159" y="100"/>
                </a:lnTo>
                <a:lnTo>
                  <a:pt x="2162" y="128"/>
                </a:lnTo>
                <a:lnTo>
                  <a:pt x="2162" y="459"/>
                </a:lnTo>
                <a:lnTo>
                  <a:pt x="2214" y="416"/>
                </a:lnTo>
                <a:lnTo>
                  <a:pt x="2271" y="379"/>
                </a:lnTo>
                <a:lnTo>
                  <a:pt x="2330" y="346"/>
                </a:lnTo>
                <a:lnTo>
                  <a:pt x="2393" y="317"/>
                </a:lnTo>
                <a:lnTo>
                  <a:pt x="2459" y="295"/>
                </a:lnTo>
                <a:lnTo>
                  <a:pt x="2527" y="279"/>
                </a:lnTo>
                <a:lnTo>
                  <a:pt x="2597" y="269"/>
                </a:lnTo>
                <a:lnTo>
                  <a:pt x="2670" y="267"/>
                </a:lnTo>
                <a:lnTo>
                  <a:pt x="2735" y="269"/>
                </a:lnTo>
                <a:lnTo>
                  <a:pt x="2799" y="278"/>
                </a:lnTo>
                <a:lnTo>
                  <a:pt x="2862" y="291"/>
                </a:lnTo>
                <a:lnTo>
                  <a:pt x="2924" y="310"/>
                </a:lnTo>
                <a:lnTo>
                  <a:pt x="2983" y="333"/>
                </a:lnTo>
                <a:lnTo>
                  <a:pt x="3041" y="363"/>
                </a:lnTo>
                <a:lnTo>
                  <a:pt x="3097" y="396"/>
                </a:lnTo>
                <a:lnTo>
                  <a:pt x="3149" y="435"/>
                </a:lnTo>
                <a:lnTo>
                  <a:pt x="3197" y="478"/>
                </a:lnTo>
                <a:lnTo>
                  <a:pt x="3243" y="525"/>
                </a:lnTo>
                <a:lnTo>
                  <a:pt x="3274" y="555"/>
                </a:lnTo>
                <a:lnTo>
                  <a:pt x="3307" y="577"/>
                </a:lnTo>
                <a:lnTo>
                  <a:pt x="3344" y="594"/>
                </a:lnTo>
                <a:lnTo>
                  <a:pt x="3383" y="606"/>
                </a:lnTo>
                <a:lnTo>
                  <a:pt x="3425" y="610"/>
                </a:lnTo>
                <a:lnTo>
                  <a:pt x="3463" y="609"/>
                </a:lnTo>
                <a:lnTo>
                  <a:pt x="3498" y="603"/>
                </a:lnTo>
                <a:lnTo>
                  <a:pt x="3532" y="592"/>
                </a:lnTo>
                <a:lnTo>
                  <a:pt x="3565" y="577"/>
                </a:lnTo>
                <a:lnTo>
                  <a:pt x="3595" y="557"/>
                </a:lnTo>
                <a:lnTo>
                  <a:pt x="3622" y="532"/>
                </a:lnTo>
                <a:lnTo>
                  <a:pt x="3642" y="516"/>
                </a:lnTo>
                <a:lnTo>
                  <a:pt x="3665" y="505"/>
                </a:lnTo>
                <a:lnTo>
                  <a:pt x="3688" y="498"/>
                </a:lnTo>
                <a:lnTo>
                  <a:pt x="3713" y="495"/>
                </a:lnTo>
                <a:lnTo>
                  <a:pt x="3738" y="498"/>
                </a:lnTo>
                <a:lnTo>
                  <a:pt x="3761" y="505"/>
                </a:lnTo>
                <a:lnTo>
                  <a:pt x="3784" y="516"/>
                </a:lnTo>
                <a:lnTo>
                  <a:pt x="3805" y="532"/>
                </a:lnTo>
                <a:lnTo>
                  <a:pt x="3821" y="553"/>
                </a:lnTo>
                <a:lnTo>
                  <a:pt x="3832" y="576"/>
                </a:lnTo>
                <a:lnTo>
                  <a:pt x="3839" y="599"/>
                </a:lnTo>
                <a:lnTo>
                  <a:pt x="3842" y="624"/>
                </a:lnTo>
                <a:lnTo>
                  <a:pt x="3839" y="648"/>
                </a:lnTo>
                <a:lnTo>
                  <a:pt x="3832" y="672"/>
                </a:lnTo>
                <a:lnTo>
                  <a:pt x="3821" y="694"/>
                </a:lnTo>
                <a:lnTo>
                  <a:pt x="3805" y="715"/>
                </a:lnTo>
                <a:lnTo>
                  <a:pt x="3766" y="749"/>
                </a:lnTo>
                <a:lnTo>
                  <a:pt x="3726" y="779"/>
                </a:lnTo>
                <a:lnTo>
                  <a:pt x="3682" y="805"/>
                </a:lnTo>
                <a:lnTo>
                  <a:pt x="3637" y="826"/>
                </a:lnTo>
                <a:lnTo>
                  <a:pt x="3590" y="844"/>
                </a:lnTo>
                <a:lnTo>
                  <a:pt x="3542" y="857"/>
                </a:lnTo>
                <a:lnTo>
                  <a:pt x="3912" y="1859"/>
                </a:lnTo>
                <a:lnTo>
                  <a:pt x="3938" y="1859"/>
                </a:lnTo>
                <a:lnTo>
                  <a:pt x="3968" y="1863"/>
                </a:lnTo>
                <a:lnTo>
                  <a:pt x="3995" y="1873"/>
                </a:lnTo>
                <a:lnTo>
                  <a:pt x="4018" y="1888"/>
                </a:lnTo>
                <a:lnTo>
                  <a:pt x="4038" y="1907"/>
                </a:lnTo>
                <a:lnTo>
                  <a:pt x="4054" y="1931"/>
                </a:lnTo>
                <a:lnTo>
                  <a:pt x="4063" y="1958"/>
                </a:lnTo>
                <a:lnTo>
                  <a:pt x="4066" y="1988"/>
                </a:lnTo>
                <a:lnTo>
                  <a:pt x="4066" y="2017"/>
                </a:lnTo>
                <a:lnTo>
                  <a:pt x="4063" y="2086"/>
                </a:lnTo>
                <a:lnTo>
                  <a:pt x="4052" y="2154"/>
                </a:lnTo>
                <a:lnTo>
                  <a:pt x="4034" y="2219"/>
                </a:lnTo>
                <a:lnTo>
                  <a:pt x="4010" y="2282"/>
                </a:lnTo>
                <a:lnTo>
                  <a:pt x="3979" y="2340"/>
                </a:lnTo>
                <a:lnTo>
                  <a:pt x="3943" y="2395"/>
                </a:lnTo>
                <a:lnTo>
                  <a:pt x="3902" y="2446"/>
                </a:lnTo>
                <a:lnTo>
                  <a:pt x="3855" y="2492"/>
                </a:lnTo>
                <a:lnTo>
                  <a:pt x="3805" y="2534"/>
                </a:lnTo>
                <a:lnTo>
                  <a:pt x="3749" y="2569"/>
                </a:lnTo>
                <a:lnTo>
                  <a:pt x="3691" y="2600"/>
                </a:lnTo>
                <a:lnTo>
                  <a:pt x="3629" y="2624"/>
                </a:lnTo>
                <a:lnTo>
                  <a:pt x="3564" y="2642"/>
                </a:lnTo>
                <a:lnTo>
                  <a:pt x="3497" y="2653"/>
                </a:lnTo>
                <a:lnTo>
                  <a:pt x="3427" y="2657"/>
                </a:lnTo>
                <a:lnTo>
                  <a:pt x="3411" y="2657"/>
                </a:lnTo>
                <a:lnTo>
                  <a:pt x="3342" y="2653"/>
                </a:lnTo>
                <a:lnTo>
                  <a:pt x="3274" y="2642"/>
                </a:lnTo>
                <a:lnTo>
                  <a:pt x="3209" y="2624"/>
                </a:lnTo>
                <a:lnTo>
                  <a:pt x="3146" y="2600"/>
                </a:lnTo>
                <a:lnTo>
                  <a:pt x="3088" y="2569"/>
                </a:lnTo>
                <a:lnTo>
                  <a:pt x="3033" y="2534"/>
                </a:lnTo>
                <a:lnTo>
                  <a:pt x="2982" y="2492"/>
                </a:lnTo>
                <a:lnTo>
                  <a:pt x="2936" y="2446"/>
                </a:lnTo>
                <a:lnTo>
                  <a:pt x="2894" y="2395"/>
                </a:lnTo>
                <a:lnTo>
                  <a:pt x="2859" y="2340"/>
                </a:lnTo>
                <a:lnTo>
                  <a:pt x="2828" y="2282"/>
                </a:lnTo>
                <a:lnTo>
                  <a:pt x="2804" y="2219"/>
                </a:lnTo>
                <a:lnTo>
                  <a:pt x="2786" y="2154"/>
                </a:lnTo>
                <a:lnTo>
                  <a:pt x="2775" y="2086"/>
                </a:lnTo>
                <a:lnTo>
                  <a:pt x="2771" y="2017"/>
                </a:lnTo>
                <a:lnTo>
                  <a:pt x="2771" y="1988"/>
                </a:lnTo>
                <a:lnTo>
                  <a:pt x="2775" y="1958"/>
                </a:lnTo>
                <a:lnTo>
                  <a:pt x="2785" y="1931"/>
                </a:lnTo>
                <a:lnTo>
                  <a:pt x="2799" y="1907"/>
                </a:lnTo>
                <a:lnTo>
                  <a:pt x="2819" y="1888"/>
                </a:lnTo>
                <a:lnTo>
                  <a:pt x="2843" y="1873"/>
                </a:lnTo>
                <a:lnTo>
                  <a:pt x="2870" y="1863"/>
                </a:lnTo>
                <a:lnTo>
                  <a:pt x="2899" y="1859"/>
                </a:lnTo>
                <a:lnTo>
                  <a:pt x="2925" y="1859"/>
                </a:lnTo>
                <a:lnTo>
                  <a:pt x="3300" y="850"/>
                </a:lnTo>
                <a:lnTo>
                  <a:pt x="3251" y="835"/>
                </a:lnTo>
                <a:lnTo>
                  <a:pt x="3207" y="815"/>
                </a:lnTo>
                <a:lnTo>
                  <a:pt x="3164" y="792"/>
                </a:lnTo>
                <a:lnTo>
                  <a:pt x="3123" y="763"/>
                </a:lnTo>
                <a:lnTo>
                  <a:pt x="3085" y="731"/>
                </a:lnTo>
                <a:lnTo>
                  <a:pt x="3050" y="695"/>
                </a:lnTo>
                <a:lnTo>
                  <a:pt x="3012" y="657"/>
                </a:lnTo>
                <a:lnTo>
                  <a:pt x="2970" y="623"/>
                </a:lnTo>
                <a:lnTo>
                  <a:pt x="2925" y="593"/>
                </a:lnTo>
                <a:lnTo>
                  <a:pt x="2878" y="568"/>
                </a:lnTo>
                <a:lnTo>
                  <a:pt x="2828" y="550"/>
                </a:lnTo>
                <a:lnTo>
                  <a:pt x="2777" y="535"/>
                </a:lnTo>
                <a:lnTo>
                  <a:pt x="2724" y="526"/>
                </a:lnTo>
                <a:lnTo>
                  <a:pt x="2670" y="524"/>
                </a:lnTo>
                <a:lnTo>
                  <a:pt x="2610" y="527"/>
                </a:lnTo>
                <a:lnTo>
                  <a:pt x="2554" y="537"/>
                </a:lnTo>
                <a:lnTo>
                  <a:pt x="2498" y="553"/>
                </a:lnTo>
                <a:lnTo>
                  <a:pt x="2446" y="576"/>
                </a:lnTo>
                <a:lnTo>
                  <a:pt x="2398" y="603"/>
                </a:lnTo>
                <a:lnTo>
                  <a:pt x="2352" y="635"/>
                </a:lnTo>
                <a:lnTo>
                  <a:pt x="2310" y="673"/>
                </a:lnTo>
                <a:lnTo>
                  <a:pt x="2273" y="714"/>
                </a:lnTo>
                <a:lnTo>
                  <a:pt x="2241" y="760"/>
                </a:lnTo>
                <a:lnTo>
                  <a:pt x="2214" y="808"/>
                </a:lnTo>
                <a:lnTo>
                  <a:pt x="2192" y="861"/>
                </a:lnTo>
                <a:lnTo>
                  <a:pt x="2176" y="915"/>
                </a:lnTo>
                <a:lnTo>
                  <a:pt x="2166" y="972"/>
                </a:lnTo>
                <a:lnTo>
                  <a:pt x="2162" y="1031"/>
                </a:lnTo>
                <a:lnTo>
                  <a:pt x="2162" y="2842"/>
                </a:lnTo>
                <a:lnTo>
                  <a:pt x="2219" y="2862"/>
                </a:lnTo>
                <a:lnTo>
                  <a:pt x="2272" y="2887"/>
                </a:lnTo>
                <a:lnTo>
                  <a:pt x="2323" y="2918"/>
                </a:lnTo>
                <a:lnTo>
                  <a:pt x="2368" y="2954"/>
                </a:lnTo>
                <a:lnTo>
                  <a:pt x="2409" y="2996"/>
                </a:lnTo>
                <a:lnTo>
                  <a:pt x="2446" y="3041"/>
                </a:lnTo>
                <a:lnTo>
                  <a:pt x="2477" y="3091"/>
                </a:lnTo>
                <a:lnTo>
                  <a:pt x="2502" y="3145"/>
                </a:lnTo>
                <a:lnTo>
                  <a:pt x="2520" y="3202"/>
                </a:lnTo>
                <a:lnTo>
                  <a:pt x="2670" y="3202"/>
                </a:lnTo>
                <a:lnTo>
                  <a:pt x="2699" y="3204"/>
                </a:lnTo>
                <a:lnTo>
                  <a:pt x="2727" y="3214"/>
                </a:lnTo>
                <a:lnTo>
                  <a:pt x="2750" y="3230"/>
                </a:lnTo>
                <a:lnTo>
                  <a:pt x="2770" y="3250"/>
                </a:lnTo>
                <a:lnTo>
                  <a:pt x="2785" y="3274"/>
                </a:lnTo>
                <a:lnTo>
                  <a:pt x="2794" y="3301"/>
                </a:lnTo>
                <a:lnTo>
                  <a:pt x="2798" y="3330"/>
                </a:lnTo>
                <a:lnTo>
                  <a:pt x="2794" y="3360"/>
                </a:lnTo>
                <a:lnTo>
                  <a:pt x="2785" y="3387"/>
                </a:lnTo>
                <a:lnTo>
                  <a:pt x="2770" y="3411"/>
                </a:lnTo>
                <a:lnTo>
                  <a:pt x="2750" y="3430"/>
                </a:lnTo>
                <a:lnTo>
                  <a:pt x="2727" y="3447"/>
                </a:lnTo>
                <a:lnTo>
                  <a:pt x="2699" y="3455"/>
                </a:lnTo>
                <a:lnTo>
                  <a:pt x="2670" y="3459"/>
                </a:lnTo>
                <a:lnTo>
                  <a:pt x="1397" y="3459"/>
                </a:lnTo>
                <a:lnTo>
                  <a:pt x="1368" y="3455"/>
                </a:lnTo>
                <a:lnTo>
                  <a:pt x="1341" y="3447"/>
                </a:lnTo>
                <a:lnTo>
                  <a:pt x="1316" y="3430"/>
                </a:lnTo>
                <a:lnTo>
                  <a:pt x="1297" y="3411"/>
                </a:lnTo>
                <a:lnTo>
                  <a:pt x="1282" y="3387"/>
                </a:lnTo>
                <a:lnTo>
                  <a:pt x="1272" y="3360"/>
                </a:lnTo>
                <a:lnTo>
                  <a:pt x="1268" y="3330"/>
                </a:lnTo>
                <a:lnTo>
                  <a:pt x="1272" y="3301"/>
                </a:lnTo>
                <a:lnTo>
                  <a:pt x="1282" y="3274"/>
                </a:lnTo>
                <a:lnTo>
                  <a:pt x="1297" y="3250"/>
                </a:lnTo>
                <a:lnTo>
                  <a:pt x="1316" y="3230"/>
                </a:lnTo>
                <a:lnTo>
                  <a:pt x="1341" y="3214"/>
                </a:lnTo>
                <a:lnTo>
                  <a:pt x="1368" y="3204"/>
                </a:lnTo>
                <a:lnTo>
                  <a:pt x="1397" y="3202"/>
                </a:lnTo>
                <a:lnTo>
                  <a:pt x="1546" y="3202"/>
                </a:lnTo>
                <a:lnTo>
                  <a:pt x="1565" y="3145"/>
                </a:lnTo>
                <a:lnTo>
                  <a:pt x="1590" y="3091"/>
                </a:lnTo>
                <a:lnTo>
                  <a:pt x="1621" y="3041"/>
                </a:lnTo>
                <a:lnTo>
                  <a:pt x="1657" y="2996"/>
                </a:lnTo>
                <a:lnTo>
                  <a:pt x="1698" y="2954"/>
                </a:lnTo>
                <a:lnTo>
                  <a:pt x="1745" y="2918"/>
                </a:lnTo>
                <a:lnTo>
                  <a:pt x="1794" y="2887"/>
                </a:lnTo>
                <a:lnTo>
                  <a:pt x="1847" y="2862"/>
                </a:lnTo>
                <a:lnTo>
                  <a:pt x="1904" y="2842"/>
                </a:lnTo>
                <a:lnTo>
                  <a:pt x="1904" y="1031"/>
                </a:lnTo>
                <a:lnTo>
                  <a:pt x="1902" y="972"/>
                </a:lnTo>
                <a:lnTo>
                  <a:pt x="1892" y="915"/>
                </a:lnTo>
                <a:lnTo>
                  <a:pt x="1875" y="861"/>
                </a:lnTo>
                <a:lnTo>
                  <a:pt x="1854" y="808"/>
                </a:lnTo>
                <a:lnTo>
                  <a:pt x="1825" y="760"/>
                </a:lnTo>
                <a:lnTo>
                  <a:pt x="1793" y="714"/>
                </a:lnTo>
                <a:lnTo>
                  <a:pt x="1756" y="673"/>
                </a:lnTo>
                <a:lnTo>
                  <a:pt x="1714" y="635"/>
                </a:lnTo>
                <a:lnTo>
                  <a:pt x="1670" y="603"/>
                </a:lnTo>
                <a:lnTo>
                  <a:pt x="1620" y="576"/>
                </a:lnTo>
                <a:lnTo>
                  <a:pt x="1568" y="553"/>
                </a:lnTo>
                <a:lnTo>
                  <a:pt x="1514" y="537"/>
                </a:lnTo>
                <a:lnTo>
                  <a:pt x="1456" y="527"/>
                </a:lnTo>
                <a:lnTo>
                  <a:pt x="1397" y="524"/>
                </a:lnTo>
                <a:lnTo>
                  <a:pt x="1344" y="526"/>
                </a:lnTo>
                <a:lnTo>
                  <a:pt x="1290" y="535"/>
                </a:lnTo>
                <a:lnTo>
                  <a:pt x="1239" y="550"/>
                </a:lnTo>
                <a:lnTo>
                  <a:pt x="1188" y="568"/>
                </a:lnTo>
                <a:lnTo>
                  <a:pt x="1141" y="593"/>
                </a:lnTo>
                <a:lnTo>
                  <a:pt x="1097" y="623"/>
                </a:lnTo>
                <a:lnTo>
                  <a:pt x="1055" y="657"/>
                </a:lnTo>
                <a:lnTo>
                  <a:pt x="1016" y="695"/>
                </a:lnTo>
                <a:lnTo>
                  <a:pt x="982" y="731"/>
                </a:lnTo>
                <a:lnTo>
                  <a:pt x="943" y="763"/>
                </a:lnTo>
                <a:lnTo>
                  <a:pt x="903" y="792"/>
                </a:lnTo>
                <a:lnTo>
                  <a:pt x="859" y="815"/>
                </a:lnTo>
                <a:lnTo>
                  <a:pt x="815" y="835"/>
                </a:lnTo>
                <a:lnTo>
                  <a:pt x="768" y="850"/>
                </a:lnTo>
                <a:lnTo>
                  <a:pt x="1141" y="1859"/>
                </a:lnTo>
                <a:lnTo>
                  <a:pt x="1167" y="1859"/>
                </a:lnTo>
                <a:lnTo>
                  <a:pt x="1197" y="1863"/>
                </a:lnTo>
                <a:lnTo>
                  <a:pt x="1224" y="1873"/>
                </a:lnTo>
                <a:lnTo>
                  <a:pt x="1247" y="1888"/>
                </a:lnTo>
                <a:lnTo>
                  <a:pt x="1267" y="1907"/>
                </a:lnTo>
                <a:lnTo>
                  <a:pt x="1283" y="1931"/>
                </a:lnTo>
                <a:lnTo>
                  <a:pt x="1292" y="1958"/>
                </a:lnTo>
                <a:lnTo>
                  <a:pt x="1295" y="1988"/>
                </a:lnTo>
                <a:lnTo>
                  <a:pt x="1295" y="2017"/>
                </a:lnTo>
                <a:lnTo>
                  <a:pt x="1292" y="2086"/>
                </a:lnTo>
                <a:lnTo>
                  <a:pt x="1281" y="2154"/>
                </a:lnTo>
                <a:lnTo>
                  <a:pt x="1263" y="2219"/>
                </a:lnTo>
                <a:lnTo>
                  <a:pt x="1239" y="2282"/>
                </a:lnTo>
                <a:lnTo>
                  <a:pt x="1208" y="2340"/>
                </a:lnTo>
                <a:lnTo>
                  <a:pt x="1172" y="2395"/>
                </a:lnTo>
                <a:lnTo>
                  <a:pt x="1130" y="2446"/>
                </a:lnTo>
                <a:lnTo>
                  <a:pt x="1084" y="2492"/>
                </a:lnTo>
                <a:lnTo>
                  <a:pt x="1034" y="2534"/>
                </a:lnTo>
                <a:lnTo>
                  <a:pt x="978" y="2569"/>
                </a:lnTo>
                <a:lnTo>
                  <a:pt x="920" y="2600"/>
                </a:lnTo>
                <a:lnTo>
                  <a:pt x="858" y="2624"/>
                </a:lnTo>
                <a:lnTo>
                  <a:pt x="793" y="2642"/>
                </a:lnTo>
                <a:lnTo>
                  <a:pt x="725" y="2653"/>
                </a:lnTo>
                <a:lnTo>
                  <a:pt x="656" y="2657"/>
                </a:lnTo>
                <a:lnTo>
                  <a:pt x="640" y="2657"/>
                </a:lnTo>
                <a:lnTo>
                  <a:pt x="571" y="2653"/>
                </a:lnTo>
                <a:lnTo>
                  <a:pt x="503" y="2642"/>
                </a:lnTo>
                <a:lnTo>
                  <a:pt x="437" y="2624"/>
                </a:lnTo>
                <a:lnTo>
                  <a:pt x="375" y="2600"/>
                </a:lnTo>
                <a:lnTo>
                  <a:pt x="317" y="2569"/>
                </a:lnTo>
                <a:lnTo>
                  <a:pt x="262" y="2534"/>
                </a:lnTo>
                <a:lnTo>
                  <a:pt x="211" y="2492"/>
                </a:lnTo>
                <a:lnTo>
                  <a:pt x="165" y="2446"/>
                </a:lnTo>
                <a:lnTo>
                  <a:pt x="123" y="2395"/>
                </a:lnTo>
                <a:lnTo>
                  <a:pt x="88" y="2340"/>
                </a:lnTo>
                <a:lnTo>
                  <a:pt x="57" y="2282"/>
                </a:lnTo>
                <a:lnTo>
                  <a:pt x="32" y="2219"/>
                </a:lnTo>
                <a:lnTo>
                  <a:pt x="15" y="2154"/>
                </a:lnTo>
                <a:lnTo>
                  <a:pt x="4" y="2086"/>
                </a:lnTo>
                <a:lnTo>
                  <a:pt x="0" y="2017"/>
                </a:lnTo>
                <a:lnTo>
                  <a:pt x="0" y="1988"/>
                </a:lnTo>
                <a:lnTo>
                  <a:pt x="4" y="1958"/>
                </a:lnTo>
                <a:lnTo>
                  <a:pt x="14" y="1931"/>
                </a:lnTo>
                <a:lnTo>
                  <a:pt x="28" y="1907"/>
                </a:lnTo>
                <a:lnTo>
                  <a:pt x="48" y="1888"/>
                </a:lnTo>
                <a:lnTo>
                  <a:pt x="72" y="1873"/>
                </a:lnTo>
                <a:lnTo>
                  <a:pt x="99" y="1863"/>
                </a:lnTo>
                <a:lnTo>
                  <a:pt x="128" y="1859"/>
                </a:lnTo>
                <a:lnTo>
                  <a:pt x="154" y="1859"/>
                </a:lnTo>
                <a:lnTo>
                  <a:pt x="525" y="857"/>
                </a:lnTo>
                <a:lnTo>
                  <a:pt x="477" y="844"/>
                </a:lnTo>
                <a:lnTo>
                  <a:pt x="430" y="826"/>
                </a:lnTo>
                <a:lnTo>
                  <a:pt x="384" y="805"/>
                </a:lnTo>
                <a:lnTo>
                  <a:pt x="341" y="779"/>
                </a:lnTo>
                <a:lnTo>
                  <a:pt x="300" y="749"/>
                </a:lnTo>
                <a:lnTo>
                  <a:pt x="263" y="715"/>
                </a:lnTo>
                <a:lnTo>
                  <a:pt x="246" y="694"/>
                </a:lnTo>
                <a:lnTo>
                  <a:pt x="235" y="672"/>
                </a:lnTo>
                <a:lnTo>
                  <a:pt x="227" y="648"/>
                </a:lnTo>
                <a:lnTo>
                  <a:pt x="225" y="624"/>
                </a:lnTo>
                <a:lnTo>
                  <a:pt x="227" y="599"/>
                </a:lnTo>
                <a:lnTo>
                  <a:pt x="235" y="576"/>
                </a:lnTo>
                <a:lnTo>
                  <a:pt x="246" y="553"/>
                </a:lnTo>
                <a:lnTo>
                  <a:pt x="263" y="532"/>
                </a:lnTo>
                <a:lnTo>
                  <a:pt x="283" y="516"/>
                </a:lnTo>
                <a:lnTo>
                  <a:pt x="305" y="505"/>
                </a:lnTo>
                <a:lnTo>
                  <a:pt x="328" y="498"/>
                </a:lnTo>
                <a:lnTo>
                  <a:pt x="353" y="495"/>
                </a:lnTo>
                <a:lnTo>
                  <a:pt x="378" y="498"/>
                </a:lnTo>
                <a:lnTo>
                  <a:pt x="403" y="505"/>
                </a:lnTo>
                <a:lnTo>
                  <a:pt x="425" y="516"/>
                </a:lnTo>
                <a:lnTo>
                  <a:pt x="445" y="532"/>
                </a:lnTo>
                <a:lnTo>
                  <a:pt x="472" y="557"/>
                </a:lnTo>
                <a:lnTo>
                  <a:pt x="503" y="577"/>
                </a:lnTo>
                <a:lnTo>
                  <a:pt x="535" y="592"/>
                </a:lnTo>
                <a:lnTo>
                  <a:pt x="569" y="603"/>
                </a:lnTo>
                <a:lnTo>
                  <a:pt x="604" y="609"/>
                </a:lnTo>
                <a:lnTo>
                  <a:pt x="641" y="610"/>
                </a:lnTo>
                <a:lnTo>
                  <a:pt x="683" y="605"/>
                </a:lnTo>
                <a:lnTo>
                  <a:pt x="722" y="594"/>
                </a:lnTo>
                <a:lnTo>
                  <a:pt x="759" y="577"/>
                </a:lnTo>
                <a:lnTo>
                  <a:pt x="794" y="555"/>
                </a:lnTo>
                <a:lnTo>
                  <a:pt x="824" y="525"/>
                </a:lnTo>
                <a:lnTo>
                  <a:pt x="869" y="478"/>
                </a:lnTo>
                <a:lnTo>
                  <a:pt x="917" y="435"/>
                </a:lnTo>
                <a:lnTo>
                  <a:pt x="971" y="396"/>
                </a:lnTo>
                <a:lnTo>
                  <a:pt x="1025" y="363"/>
                </a:lnTo>
                <a:lnTo>
                  <a:pt x="1083" y="333"/>
                </a:lnTo>
                <a:lnTo>
                  <a:pt x="1142" y="310"/>
                </a:lnTo>
                <a:lnTo>
                  <a:pt x="1204" y="291"/>
                </a:lnTo>
                <a:lnTo>
                  <a:pt x="1267" y="278"/>
                </a:lnTo>
                <a:lnTo>
                  <a:pt x="1331" y="269"/>
                </a:lnTo>
                <a:lnTo>
                  <a:pt x="1397" y="267"/>
                </a:lnTo>
                <a:lnTo>
                  <a:pt x="1469" y="269"/>
                </a:lnTo>
                <a:lnTo>
                  <a:pt x="1540" y="279"/>
                </a:lnTo>
                <a:lnTo>
                  <a:pt x="1608" y="295"/>
                </a:lnTo>
                <a:lnTo>
                  <a:pt x="1673" y="317"/>
                </a:lnTo>
                <a:lnTo>
                  <a:pt x="1736" y="346"/>
                </a:lnTo>
                <a:lnTo>
                  <a:pt x="1795" y="379"/>
                </a:lnTo>
                <a:lnTo>
                  <a:pt x="1852" y="416"/>
                </a:lnTo>
                <a:lnTo>
                  <a:pt x="1904" y="459"/>
                </a:lnTo>
                <a:lnTo>
                  <a:pt x="1904" y="128"/>
                </a:lnTo>
                <a:lnTo>
                  <a:pt x="1908" y="100"/>
                </a:lnTo>
                <a:lnTo>
                  <a:pt x="1918" y="73"/>
                </a:lnTo>
                <a:lnTo>
                  <a:pt x="1933" y="48"/>
                </a:lnTo>
                <a:lnTo>
                  <a:pt x="1952" y="28"/>
                </a:lnTo>
                <a:lnTo>
                  <a:pt x="1977" y="14"/>
                </a:lnTo>
                <a:lnTo>
                  <a:pt x="2004" y="4"/>
                </a:lnTo>
                <a:lnTo>
                  <a:pt x="203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4" name="Group 1133"/>
          <p:cNvGrpSpPr>
            <a:grpSpLocks noChangeAspect="1"/>
          </p:cNvGrpSpPr>
          <p:nvPr/>
        </p:nvGrpSpPr>
        <p:grpSpPr bwMode="auto">
          <a:xfrm>
            <a:off x="2516679" y="4086947"/>
            <a:ext cx="440627" cy="432000"/>
            <a:chOff x="-2797" y="-3650"/>
            <a:chExt cx="3066" cy="3006"/>
          </a:xfrm>
          <a:solidFill>
            <a:schemeClr val="accent6">
              <a:lumMod val="75000"/>
            </a:schemeClr>
          </a:solidFill>
        </p:grpSpPr>
        <p:sp>
          <p:nvSpPr>
            <p:cNvPr id="75" name="Freeform 1135"/>
            <p:cNvSpPr>
              <a:spLocks noEditPoints="1"/>
            </p:cNvSpPr>
            <p:nvPr/>
          </p:nvSpPr>
          <p:spPr bwMode="auto">
            <a:xfrm>
              <a:off x="-2797" y="-2969"/>
              <a:ext cx="3066" cy="2325"/>
            </a:xfrm>
            <a:custGeom>
              <a:avLst/>
              <a:gdLst>
                <a:gd name="T0" fmla="*/ 4595 w 6133"/>
                <a:gd name="T1" fmla="*/ 4316 h 4649"/>
                <a:gd name="T2" fmla="*/ 4602 w 6133"/>
                <a:gd name="T3" fmla="*/ 4332 h 4649"/>
                <a:gd name="T4" fmla="*/ 4714 w 6133"/>
                <a:gd name="T5" fmla="*/ 4338 h 4649"/>
                <a:gd name="T6" fmla="*/ 4733 w 6133"/>
                <a:gd name="T7" fmla="*/ 4329 h 4649"/>
                <a:gd name="T8" fmla="*/ 4735 w 6133"/>
                <a:gd name="T9" fmla="*/ 4312 h 4649"/>
                <a:gd name="T10" fmla="*/ 2458 w 6133"/>
                <a:gd name="T11" fmla="*/ 0 h 4649"/>
                <a:gd name="T12" fmla="*/ 2592 w 6133"/>
                <a:gd name="T13" fmla="*/ 72 h 4649"/>
                <a:gd name="T14" fmla="*/ 3312 w 6133"/>
                <a:gd name="T15" fmla="*/ 1066 h 4649"/>
                <a:gd name="T16" fmla="*/ 3295 w 6133"/>
                <a:gd name="T17" fmla="*/ 1131 h 4649"/>
                <a:gd name="T18" fmla="*/ 3234 w 6133"/>
                <a:gd name="T19" fmla="*/ 1174 h 4649"/>
                <a:gd name="T20" fmla="*/ 2901 w 6133"/>
                <a:gd name="T21" fmla="*/ 4338 h 4649"/>
                <a:gd name="T22" fmla="*/ 3928 w 6133"/>
                <a:gd name="T23" fmla="*/ 4332 h 4649"/>
                <a:gd name="T24" fmla="*/ 3938 w 6133"/>
                <a:gd name="T25" fmla="*/ 4319 h 4649"/>
                <a:gd name="T26" fmla="*/ 3936 w 6133"/>
                <a:gd name="T27" fmla="*/ 1750 h 4649"/>
                <a:gd name="T28" fmla="*/ 3735 w 6133"/>
                <a:gd name="T29" fmla="*/ 2124 h 4649"/>
                <a:gd name="T30" fmla="*/ 3550 w 6133"/>
                <a:gd name="T31" fmla="*/ 2187 h 4649"/>
                <a:gd name="T32" fmla="*/ 3390 w 6133"/>
                <a:gd name="T33" fmla="*/ 2141 h 4649"/>
                <a:gd name="T34" fmla="*/ 3273 w 6133"/>
                <a:gd name="T35" fmla="*/ 1999 h 4649"/>
                <a:gd name="T36" fmla="*/ 3277 w 6133"/>
                <a:gd name="T37" fmla="*/ 1770 h 4649"/>
                <a:gd name="T38" fmla="*/ 3928 w 6133"/>
                <a:gd name="T39" fmla="*/ 326 h 4649"/>
                <a:gd name="T40" fmla="*/ 4089 w 6133"/>
                <a:gd name="T41" fmla="*/ 259 h 4649"/>
                <a:gd name="T42" fmla="*/ 4189 w 6133"/>
                <a:gd name="T43" fmla="*/ 259 h 4649"/>
                <a:gd name="T44" fmla="*/ 4427 w 6133"/>
                <a:gd name="T45" fmla="*/ 257 h 4649"/>
                <a:gd name="T46" fmla="*/ 4725 w 6133"/>
                <a:gd name="T47" fmla="*/ 257 h 4649"/>
                <a:gd name="T48" fmla="*/ 5003 w 6133"/>
                <a:gd name="T49" fmla="*/ 257 h 4649"/>
                <a:gd name="T50" fmla="*/ 5181 w 6133"/>
                <a:gd name="T51" fmla="*/ 255 h 4649"/>
                <a:gd name="T52" fmla="*/ 5306 w 6133"/>
                <a:gd name="T53" fmla="*/ 272 h 4649"/>
                <a:gd name="T54" fmla="*/ 5463 w 6133"/>
                <a:gd name="T55" fmla="*/ 391 h 4649"/>
                <a:gd name="T56" fmla="*/ 6086 w 6133"/>
                <a:gd name="T57" fmla="*/ 1884 h 4649"/>
                <a:gd name="T58" fmla="*/ 6017 w 6133"/>
                <a:gd name="T59" fmla="*/ 2079 h 4649"/>
                <a:gd name="T60" fmla="*/ 5868 w 6133"/>
                <a:gd name="T61" fmla="*/ 2176 h 4649"/>
                <a:gd name="T62" fmla="*/ 5690 w 6133"/>
                <a:gd name="T63" fmla="*/ 2171 h 4649"/>
                <a:gd name="T64" fmla="*/ 5537 w 6133"/>
                <a:gd name="T65" fmla="*/ 2051 h 4649"/>
                <a:gd name="T66" fmla="*/ 5394 w 6133"/>
                <a:gd name="T67" fmla="*/ 4316 h 4649"/>
                <a:gd name="T68" fmla="*/ 5431 w 6133"/>
                <a:gd name="T69" fmla="*/ 4338 h 4649"/>
                <a:gd name="T70" fmla="*/ 6086 w 6133"/>
                <a:gd name="T71" fmla="*/ 4383 h 4649"/>
                <a:gd name="T72" fmla="*/ 6127 w 6133"/>
                <a:gd name="T73" fmla="*/ 4536 h 4649"/>
                <a:gd name="T74" fmla="*/ 6017 w 6133"/>
                <a:gd name="T75" fmla="*/ 4644 h 4649"/>
                <a:gd name="T76" fmla="*/ 76 w 6133"/>
                <a:gd name="T77" fmla="*/ 4629 h 4649"/>
                <a:gd name="T78" fmla="*/ 0 w 6133"/>
                <a:gd name="T79" fmla="*/ 4495 h 4649"/>
                <a:gd name="T80" fmla="*/ 76 w 6133"/>
                <a:gd name="T81" fmla="*/ 4359 h 4649"/>
                <a:gd name="T82" fmla="*/ 514 w 6133"/>
                <a:gd name="T83" fmla="*/ 2387 h 4649"/>
                <a:gd name="T84" fmla="*/ 158 w 6133"/>
                <a:gd name="T85" fmla="*/ 2370 h 4649"/>
                <a:gd name="T86" fmla="*/ 114 w 6133"/>
                <a:gd name="T87" fmla="*/ 2324 h 4649"/>
                <a:gd name="T88" fmla="*/ 108 w 6133"/>
                <a:gd name="T89" fmla="*/ 2245 h 4649"/>
                <a:gd name="T90" fmla="*/ 851 w 6133"/>
                <a:gd name="T91" fmla="*/ 1246 h 4649"/>
                <a:gd name="T92" fmla="*/ 994 w 6133"/>
                <a:gd name="T93" fmla="*/ 1211 h 4649"/>
                <a:gd name="T94" fmla="*/ 1774 w 6133"/>
                <a:gd name="T95" fmla="*/ 2186 h 4649"/>
                <a:gd name="T96" fmla="*/ 1810 w 6133"/>
                <a:gd name="T97" fmla="*/ 2292 h 4649"/>
                <a:gd name="T98" fmla="*/ 1785 w 6133"/>
                <a:gd name="T99" fmla="*/ 2346 h 4649"/>
                <a:gd name="T100" fmla="*/ 1707 w 6133"/>
                <a:gd name="T101" fmla="*/ 2385 h 4649"/>
                <a:gd name="T102" fmla="*/ 2014 w 6133"/>
                <a:gd name="T103" fmla="*/ 4338 h 4649"/>
                <a:gd name="T104" fmla="*/ 1681 w 6133"/>
                <a:gd name="T105" fmla="*/ 1174 h 4649"/>
                <a:gd name="T106" fmla="*/ 1620 w 6133"/>
                <a:gd name="T107" fmla="*/ 1131 h 4649"/>
                <a:gd name="T108" fmla="*/ 1603 w 6133"/>
                <a:gd name="T109" fmla="*/ 1066 h 4649"/>
                <a:gd name="T110" fmla="*/ 2324 w 6133"/>
                <a:gd name="T111" fmla="*/ 72 h 4649"/>
                <a:gd name="T112" fmla="*/ 2458 w 6133"/>
                <a:gd name="T113" fmla="*/ 0 h 4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33" h="4649">
                  <a:moveTo>
                    <a:pt x="4595" y="2562"/>
                  </a:moveTo>
                  <a:lnTo>
                    <a:pt x="4595" y="4308"/>
                  </a:lnTo>
                  <a:lnTo>
                    <a:pt x="4595" y="4312"/>
                  </a:lnTo>
                  <a:lnTo>
                    <a:pt x="4595" y="4316"/>
                  </a:lnTo>
                  <a:lnTo>
                    <a:pt x="4595" y="4321"/>
                  </a:lnTo>
                  <a:lnTo>
                    <a:pt x="4597" y="4325"/>
                  </a:lnTo>
                  <a:lnTo>
                    <a:pt x="4599" y="4329"/>
                  </a:lnTo>
                  <a:lnTo>
                    <a:pt x="4602" y="4332"/>
                  </a:lnTo>
                  <a:lnTo>
                    <a:pt x="4606" y="4336"/>
                  </a:lnTo>
                  <a:lnTo>
                    <a:pt x="4614" y="4338"/>
                  </a:lnTo>
                  <a:lnTo>
                    <a:pt x="4621" y="4338"/>
                  </a:lnTo>
                  <a:lnTo>
                    <a:pt x="4714" y="4338"/>
                  </a:lnTo>
                  <a:lnTo>
                    <a:pt x="4722" y="4338"/>
                  </a:lnTo>
                  <a:lnTo>
                    <a:pt x="4727" y="4336"/>
                  </a:lnTo>
                  <a:lnTo>
                    <a:pt x="4731" y="4332"/>
                  </a:lnTo>
                  <a:lnTo>
                    <a:pt x="4733" y="4329"/>
                  </a:lnTo>
                  <a:lnTo>
                    <a:pt x="4735" y="4325"/>
                  </a:lnTo>
                  <a:lnTo>
                    <a:pt x="4735" y="4321"/>
                  </a:lnTo>
                  <a:lnTo>
                    <a:pt x="4735" y="4316"/>
                  </a:lnTo>
                  <a:lnTo>
                    <a:pt x="4735" y="4312"/>
                  </a:lnTo>
                  <a:lnTo>
                    <a:pt x="4735" y="4308"/>
                  </a:lnTo>
                  <a:lnTo>
                    <a:pt x="4735" y="2562"/>
                  </a:lnTo>
                  <a:lnTo>
                    <a:pt x="4595" y="2562"/>
                  </a:lnTo>
                  <a:close/>
                  <a:moveTo>
                    <a:pt x="2458" y="0"/>
                  </a:moveTo>
                  <a:lnTo>
                    <a:pt x="2495" y="5"/>
                  </a:lnTo>
                  <a:lnTo>
                    <a:pt x="2530" y="20"/>
                  </a:lnTo>
                  <a:lnTo>
                    <a:pt x="2564" y="43"/>
                  </a:lnTo>
                  <a:lnTo>
                    <a:pt x="2592" y="72"/>
                  </a:lnTo>
                  <a:lnTo>
                    <a:pt x="3275" y="980"/>
                  </a:lnTo>
                  <a:lnTo>
                    <a:pt x="3295" y="1012"/>
                  </a:lnTo>
                  <a:lnTo>
                    <a:pt x="3307" y="1040"/>
                  </a:lnTo>
                  <a:lnTo>
                    <a:pt x="3312" y="1066"/>
                  </a:lnTo>
                  <a:lnTo>
                    <a:pt x="3310" y="1088"/>
                  </a:lnTo>
                  <a:lnTo>
                    <a:pt x="3307" y="1105"/>
                  </a:lnTo>
                  <a:lnTo>
                    <a:pt x="3301" y="1120"/>
                  </a:lnTo>
                  <a:lnTo>
                    <a:pt x="3295" y="1131"/>
                  </a:lnTo>
                  <a:lnTo>
                    <a:pt x="3286" y="1142"/>
                  </a:lnTo>
                  <a:lnTo>
                    <a:pt x="3273" y="1153"/>
                  </a:lnTo>
                  <a:lnTo>
                    <a:pt x="3256" y="1164"/>
                  </a:lnTo>
                  <a:lnTo>
                    <a:pt x="3234" y="1174"/>
                  </a:lnTo>
                  <a:lnTo>
                    <a:pt x="3208" y="1179"/>
                  </a:lnTo>
                  <a:lnTo>
                    <a:pt x="3174" y="1181"/>
                  </a:lnTo>
                  <a:lnTo>
                    <a:pt x="2901" y="1181"/>
                  </a:lnTo>
                  <a:lnTo>
                    <a:pt x="2901" y="4338"/>
                  </a:lnTo>
                  <a:lnTo>
                    <a:pt x="3908" y="4338"/>
                  </a:lnTo>
                  <a:lnTo>
                    <a:pt x="3917" y="4338"/>
                  </a:lnTo>
                  <a:lnTo>
                    <a:pt x="3925" y="4336"/>
                  </a:lnTo>
                  <a:lnTo>
                    <a:pt x="3928" y="4332"/>
                  </a:lnTo>
                  <a:lnTo>
                    <a:pt x="3932" y="4331"/>
                  </a:lnTo>
                  <a:lnTo>
                    <a:pt x="3936" y="4327"/>
                  </a:lnTo>
                  <a:lnTo>
                    <a:pt x="3936" y="4323"/>
                  </a:lnTo>
                  <a:lnTo>
                    <a:pt x="3938" y="4319"/>
                  </a:lnTo>
                  <a:lnTo>
                    <a:pt x="3938" y="4316"/>
                  </a:lnTo>
                  <a:lnTo>
                    <a:pt x="3936" y="4312"/>
                  </a:lnTo>
                  <a:lnTo>
                    <a:pt x="3936" y="4308"/>
                  </a:lnTo>
                  <a:lnTo>
                    <a:pt x="3936" y="1750"/>
                  </a:lnTo>
                  <a:lnTo>
                    <a:pt x="3826" y="2007"/>
                  </a:lnTo>
                  <a:lnTo>
                    <a:pt x="3802" y="2051"/>
                  </a:lnTo>
                  <a:lnTo>
                    <a:pt x="3770" y="2091"/>
                  </a:lnTo>
                  <a:lnTo>
                    <a:pt x="3735" y="2124"/>
                  </a:lnTo>
                  <a:lnTo>
                    <a:pt x="3694" y="2150"/>
                  </a:lnTo>
                  <a:lnTo>
                    <a:pt x="3649" y="2171"/>
                  </a:lnTo>
                  <a:lnTo>
                    <a:pt x="3601" y="2184"/>
                  </a:lnTo>
                  <a:lnTo>
                    <a:pt x="3550" y="2187"/>
                  </a:lnTo>
                  <a:lnTo>
                    <a:pt x="3511" y="2184"/>
                  </a:lnTo>
                  <a:lnTo>
                    <a:pt x="3470" y="2176"/>
                  </a:lnTo>
                  <a:lnTo>
                    <a:pt x="3433" y="2163"/>
                  </a:lnTo>
                  <a:lnTo>
                    <a:pt x="3390" y="2141"/>
                  </a:lnTo>
                  <a:lnTo>
                    <a:pt x="3353" y="2113"/>
                  </a:lnTo>
                  <a:lnTo>
                    <a:pt x="3321" y="2079"/>
                  </a:lnTo>
                  <a:lnTo>
                    <a:pt x="3294" y="2040"/>
                  </a:lnTo>
                  <a:lnTo>
                    <a:pt x="3273" y="1999"/>
                  </a:lnTo>
                  <a:lnTo>
                    <a:pt x="3256" y="1942"/>
                  </a:lnTo>
                  <a:lnTo>
                    <a:pt x="3253" y="1884"/>
                  </a:lnTo>
                  <a:lnTo>
                    <a:pt x="3258" y="1826"/>
                  </a:lnTo>
                  <a:lnTo>
                    <a:pt x="3277" y="1770"/>
                  </a:lnTo>
                  <a:lnTo>
                    <a:pt x="3852" y="436"/>
                  </a:lnTo>
                  <a:lnTo>
                    <a:pt x="3873" y="397"/>
                  </a:lnTo>
                  <a:lnTo>
                    <a:pt x="3899" y="357"/>
                  </a:lnTo>
                  <a:lnTo>
                    <a:pt x="3928" y="326"/>
                  </a:lnTo>
                  <a:lnTo>
                    <a:pt x="3962" y="298"/>
                  </a:lnTo>
                  <a:lnTo>
                    <a:pt x="4001" y="277"/>
                  </a:lnTo>
                  <a:lnTo>
                    <a:pt x="4042" y="262"/>
                  </a:lnTo>
                  <a:lnTo>
                    <a:pt x="4089" y="259"/>
                  </a:lnTo>
                  <a:lnTo>
                    <a:pt x="4096" y="259"/>
                  </a:lnTo>
                  <a:lnTo>
                    <a:pt x="4116" y="259"/>
                  </a:lnTo>
                  <a:lnTo>
                    <a:pt x="4146" y="259"/>
                  </a:lnTo>
                  <a:lnTo>
                    <a:pt x="4189" y="259"/>
                  </a:lnTo>
                  <a:lnTo>
                    <a:pt x="4237" y="259"/>
                  </a:lnTo>
                  <a:lnTo>
                    <a:pt x="4295" y="259"/>
                  </a:lnTo>
                  <a:lnTo>
                    <a:pt x="4359" y="259"/>
                  </a:lnTo>
                  <a:lnTo>
                    <a:pt x="4427" y="257"/>
                  </a:lnTo>
                  <a:lnTo>
                    <a:pt x="4500" y="257"/>
                  </a:lnTo>
                  <a:lnTo>
                    <a:pt x="4574" y="257"/>
                  </a:lnTo>
                  <a:lnTo>
                    <a:pt x="4649" y="257"/>
                  </a:lnTo>
                  <a:lnTo>
                    <a:pt x="4725" y="257"/>
                  </a:lnTo>
                  <a:lnTo>
                    <a:pt x="4800" y="257"/>
                  </a:lnTo>
                  <a:lnTo>
                    <a:pt x="4872" y="257"/>
                  </a:lnTo>
                  <a:lnTo>
                    <a:pt x="4939" y="257"/>
                  </a:lnTo>
                  <a:lnTo>
                    <a:pt x="5003" y="257"/>
                  </a:lnTo>
                  <a:lnTo>
                    <a:pt x="5060" y="257"/>
                  </a:lnTo>
                  <a:lnTo>
                    <a:pt x="5109" y="257"/>
                  </a:lnTo>
                  <a:lnTo>
                    <a:pt x="5150" y="255"/>
                  </a:lnTo>
                  <a:lnTo>
                    <a:pt x="5181" y="255"/>
                  </a:lnTo>
                  <a:lnTo>
                    <a:pt x="5200" y="255"/>
                  </a:lnTo>
                  <a:lnTo>
                    <a:pt x="5208" y="255"/>
                  </a:lnTo>
                  <a:lnTo>
                    <a:pt x="5258" y="261"/>
                  </a:lnTo>
                  <a:lnTo>
                    <a:pt x="5306" y="272"/>
                  </a:lnTo>
                  <a:lnTo>
                    <a:pt x="5353" y="292"/>
                  </a:lnTo>
                  <a:lnTo>
                    <a:pt x="5394" y="318"/>
                  </a:lnTo>
                  <a:lnTo>
                    <a:pt x="5431" y="352"/>
                  </a:lnTo>
                  <a:lnTo>
                    <a:pt x="5463" y="391"/>
                  </a:lnTo>
                  <a:lnTo>
                    <a:pt x="5487" y="436"/>
                  </a:lnTo>
                  <a:lnTo>
                    <a:pt x="6062" y="1770"/>
                  </a:lnTo>
                  <a:lnTo>
                    <a:pt x="6081" y="1826"/>
                  </a:lnTo>
                  <a:lnTo>
                    <a:pt x="6086" y="1884"/>
                  </a:lnTo>
                  <a:lnTo>
                    <a:pt x="6083" y="1942"/>
                  </a:lnTo>
                  <a:lnTo>
                    <a:pt x="6066" y="1999"/>
                  </a:lnTo>
                  <a:lnTo>
                    <a:pt x="6045" y="2040"/>
                  </a:lnTo>
                  <a:lnTo>
                    <a:pt x="6017" y="2079"/>
                  </a:lnTo>
                  <a:lnTo>
                    <a:pt x="5986" y="2113"/>
                  </a:lnTo>
                  <a:lnTo>
                    <a:pt x="5949" y="2141"/>
                  </a:lnTo>
                  <a:lnTo>
                    <a:pt x="5906" y="2163"/>
                  </a:lnTo>
                  <a:lnTo>
                    <a:pt x="5868" y="2176"/>
                  </a:lnTo>
                  <a:lnTo>
                    <a:pt x="5829" y="2184"/>
                  </a:lnTo>
                  <a:lnTo>
                    <a:pt x="5788" y="2187"/>
                  </a:lnTo>
                  <a:lnTo>
                    <a:pt x="5738" y="2184"/>
                  </a:lnTo>
                  <a:lnTo>
                    <a:pt x="5690" y="2171"/>
                  </a:lnTo>
                  <a:lnTo>
                    <a:pt x="5645" y="2150"/>
                  </a:lnTo>
                  <a:lnTo>
                    <a:pt x="5604" y="2124"/>
                  </a:lnTo>
                  <a:lnTo>
                    <a:pt x="5569" y="2091"/>
                  </a:lnTo>
                  <a:lnTo>
                    <a:pt x="5537" y="2051"/>
                  </a:lnTo>
                  <a:lnTo>
                    <a:pt x="5513" y="2007"/>
                  </a:lnTo>
                  <a:lnTo>
                    <a:pt x="5392" y="1727"/>
                  </a:lnTo>
                  <a:lnTo>
                    <a:pt x="5392" y="4308"/>
                  </a:lnTo>
                  <a:lnTo>
                    <a:pt x="5394" y="4316"/>
                  </a:lnTo>
                  <a:lnTo>
                    <a:pt x="5396" y="4323"/>
                  </a:lnTo>
                  <a:lnTo>
                    <a:pt x="5401" y="4331"/>
                  </a:lnTo>
                  <a:lnTo>
                    <a:pt x="5414" y="4336"/>
                  </a:lnTo>
                  <a:lnTo>
                    <a:pt x="5431" y="4338"/>
                  </a:lnTo>
                  <a:lnTo>
                    <a:pt x="5976" y="4338"/>
                  </a:lnTo>
                  <a:lnTo>
                    <a:pt x="6017" y="4344"/>
                  </a:lnTo>
                  <a:lnTo>
                    <a:pt x="6055" y="4359"/>
                  </a:lnTo>
                  <a:lnTo>
                    <a:pt x="6086" y="4383"/>
                  </a:lnTo>
                  <a:lnTo>
                    <a:pt x="6110" y="4414"/>
                  </a:lnTo>
                  <a:lnTo>
                    <a:pt x="6127" y="4452"/>
                  </a:lnTo>
                  <a:lnTo>
                    <a:pt x="6133" y="4495"/>
                  </a:lnTo>
                  <a:lnTo>
                    <a:pt x="6127" y="4536"/>
                  </a:lnTo>
                  <a:lnTo>
                    <a:pt x="6110" y="4573"/>
                  </a:lnTo>
                  <a:lnTo>
                    <a:pt x="6086" y="4605"/>
                  </a:lnTo>
                  <a:lnTo>
                    <a:pt x="6055" y="4629"/>
                  </a:lnTo>
                  <a:lnTo>
                    <a:pt x="6017" y="4644"/>
                  </a:lnTo>
                  <a:lnTo>
                    <a:pt x="5976" y="4649"/>
                  </a:lnTo>
                  <a:lnTo>
                    <a:pt x="156" y="4649"/>
                  </a:lnTo>
                  <a:lnTo>
                    <a:pt x="114" y="4644"/>
                  </a:lnTo>
                  <a:lnTo>
                    <a:pt x="76" y="4629"/>
                  </a:lnTo>
                  <a:lnTo>
                    <a:pt x="47" y="4605"/>
                  </a:lnTo>
                  <a:lnTo>
                    <a:pt x="20" y="4573"/>
                  </a:lnTo>
                  <a:lnTo>
                    <a:pt x="6" y="4536"/>
                  </a:lnTo>
                  <a:lnTo>
                    <a:pt x="0" y="4495"/>
                  </a:lnTo>
                  <a:lnTo>
                    <a:pt x="6" y="4452"/>
                  </a:lnTo>
                  <a:lnTo>
                    <a:pt x="20" y="4414"/>
                  </a:lnTo>
                  <a:lnTo>
                    <a:pt x="47" y="4383"/>
                  </a:lnTo>
                  <a:lnTo>
                    <a:pt x="76" y="4359"/>
                  </a:lnTo>
                  <a:lnTo>
                    <a:pt x="114" y="4344"/>
                  </a:lnTo>
                  <a:lnTo>
                    <a:pt x="156" y="4338"/>
                  </a:lnTo>
                  <a:lnTo>
                    <a:pt x="514" y="4338"/>
                  </a:lnTo>
                  <a:lnTo>
                    <a:pt x="514" y="2387"/>
                  </a:lnTo>
                  <a:lnTo>
                    <a:pt x="240" y="2387"/>
                  </a:lnTo>
                  <a:lnTo>
                    <a:pt x="207" y="2385"/>
                  </a:lnTo>
                  <a:lnTo>
                    <a:pt x="181" y="2379"/>
                  </a:lnTo>
                  <a:lnTo>
                    <a:pt x="158" y="2370"/>
                  </a:lnTo>
                  <a:lnTo>
                    <a:pt x="141" y="2359"/>
                  </a:lnTo>
                  <a:lnTo>
                    <a:pt x="128" y="2346"/>
                  </a:lnTo>
                  <a:lnTo>
                    <a:pt x="119" y="2335"/>
                  </a:lnTo>
                  <a:lnTo>
                    <a:pt x="114" y="2324"/>
                  </a:lnTo>
                  <a:lnTo>
                    <a:pt x="108" y="2310"/>
                  </a:lnTo>
                  <a:lnTo>
                    <a:pt x="102" y="2292"/>
                  </a:lnTo>
                  <a:lnTo>
                    <a:pt x="102" y="2271"/>
                  </a:lnTo>
                  <a:lnTo>
                    <a:pt x="108" y="2245"/>
                  </a:lnTo>
                  <a:lnTo>
                    <a:pt x="119" y="2217"/>
                  </a:lnTo>
                  <a:lnTo>
                    <a:pt x="140" y="2186"/>
                  </a:lnTo>
                  <a:lnTo>
                    <a:pt x="823" y="1278"/>
                  </a:lnTo>
                  <a:lnTo>
                    <a:pt x="851" y="1246"/>
                  </a:lnTo>
                  <a:lnTo>
                    <a:pt x="883" y="1224"/>
                  </a:lnTo>
                  <a:lnTo>
                    <a:pt x="920" y="1211"/>
                  </a:lnTo>
                  <a:lnTo>
                    <a:pt x="957" y="1205"/>
                  </a:lnTo>
                  <a:lnTo>
                    <a:pt x="994" y="1211"/>
                  </a:lnTo>
                  <a:lnTo>
                    <a:pt x="1030" y="1224"/>
                  </a:lnTo>
                  <a:lnTo>
                    <a:pt x="1063" y="1246"/>
                  </a:lnTo>
                  <a:lnTo>
                    <a:pt x="1091" y="1278"/>
                  </a:lnTo>
                  <a:lnTo>
                    <a:pt x="1774" y="2186"/>
                  </a:lnTo>
                  <a:lnTo>
                    <a:pt x="1795" y="2217"/>
                  </a:lnTo>
                  <a:lnTo>
                    <a:pt x="1806" y="2245"/>
                  </a:lnTo>
                  <a:lnTo>
                    <a:pt x="1812" y="2271"/>
                  </a:lnTo>
                  <a:lnTo>
                    <a:pt x="1810" y="2292"/>
                  </a:lnTo>
                  <a:lnTo>
                    <a:pt x="1806" y="2310"/>
                  </a:lnTo>
                  <a:lnTo>
                    <a:pt x="1800" y="2324"/>
                  </a:lnTo>
                  <a:lnTo>
                    <a:pt x="1795" y="2335"/>
                  </a:lnTo>
                  <a:lnTo>
                    <a:pt x="1785" y="2346"/>
                  </a:lnTo>
                  <a:lnTo>
                    <a:pt x="1772" y="2359"/>
                  </a:lnTo>
                  <a:lnTo>
                    <a:pt x="1756" y="2370"/>
                  </a:lnTo>
                  <a:lnTo>
                    <a:pt x="1733" y="2379"/>
                  </a:lnTo>
                  <a:lnTo>
                    <a:pt x="1707" y="2385"/>
                  </a:lnTo>
                  <a:lnTo>
                    <a:pt x="1674" y="2387"/>
                  </a:lnTo>
                  <a:lnTo>
                    <a:pt x="1400" y="2387"/>
                  </a:lnTo>
                  <a:lnTo>
                    <a:pt x="1400" y="4338"/>
                  </a:lnTo>
                  <a:lnTo>
                    <a:pt x="2014" y="4338"/>
                  </a:lnTo>
                  <a:lnTo>
                    <a:pt x="2014" y="1181"/>
                  </a:lnTo>
                  <a:lnTo>
                    <a:pt x="1741" y="1181"/>
                  </a:lnTo>
                  <a:lnTo>
                    <a:pt x="1707" y="1179"/>
                  </a:lnTo>
                  <a:lnTo>
                    <a:pt x="1681" y="1174"/>
                  </a:lnTo>
                  <a:lnTo>
                    <a:pt x="1659" y="1164"/>
                  </a:lnTo>
                  <a:lnTo>
                    <a:pt x="1642" y="1153"/>
                  </a:lnTo>
                  <a:lnTo>
                    <a:pt x="1629" y="1142"/>
                  </a:lnTo>
                  <a:lnTo>
                    <a:pt x="1620" y="1131"/>
                  </a:lnTo>
                  <a:lnTo>
                    <a:pt x="1614" y="1120"/>
                  </a:lnTo>
                  <a:lnTo>
                    <a:pt x="1609" y="1105"/>
                  </a:lnTo>
                  <a:lnTo>
                    <a:pt x="1603" y="1088"/>
                  </a:lnTo>
                  <a:lnTo>
                    <a:pt x="1603" y="1066"/>
                  </a:lnTo>
                  <a:lnTo>
                    <a:pt x="1609" y="1040"/>
                  </a:lnTo>
                  <a:lnTo>
                    <a:pt x="1620" y="1012"/>
                  </a:lnTo>
                  <a:lnTo>
                    <a:pt x="1640" y="980"/>
                  </a:lnTo>
                  <a:lnTo>
                    <a:pt x="2324" y="72"/>
                  </a:lnTo>
                  <a:lnTo>
                    <a:pt x="2351" y="43"/>
                  </a:lnTo>
                  <a:lnTo>
                    <a:pt x="2383" y="20"/>
                  </a:lnTo>
                  <a:lnTo>
                    <a:pt x="2420" y="5"/>
                  </a:lnTo>
                  <a:lnTo>
                    <a:pt x="24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36"/>
            <p:cNvSpPr>
              <a:spLocks/>
            </p:cNvSpPr>
            <p:nvPr/>
          </p:nvSpPr>
          <p:spPr bwMode="auto">
            <a:xfrm>
              <a:off x="-856" y="-3650"/>
              <a:ext cx="753" cy="754"/>
            </a:xfrm>
            <a:custGeom>
              <a:avLst/>
              <a:gdLst>
                <a:gd name="T0" fmla="*/ 754 w 1506"/>
                <a:gd name="T1" fmla="*/ 0 h 1510"/>
                <a:gd name="T2" fmla="*/ 847 w 1506"/>
                <a:gd name="T3" fmla="*/ 8 h 1510"/>
                <a:gd name="T4" fmla="*/ 938 w 1506"/>
                <a:gd name="T5" fmla="*/ 25 h 1510"/>
                <a:gd name="T6" fmla="*/ 1026 w 1506"/>
                <a:gd name="T7" fmla="*/ 53 h 1510"/>
                <a:gd name="T8" fmla="*/ 1108 w 1506"/>
                <a:gd name="T9" fmla="*/ 90 h 1510"/>
                <a:gd name="T10" fmla="*/ 1184 w 1506"/>
                <a:gd name="T11" fmla="*/ 136 h 1510"/>
                <a:gd name="T12" fmla="*/ 1253 w 1506"/>
                <a:gd name="T13" fmla="*/ 192 h 1510"/>
                <a:gd name="T14" fmla="*/ 1316 w 1506"/>
                <a:gd name="T15" fmla="*/ 254 h 1510"/>
                <a:gd name="T16" fmla="*/ 1372 w 1506"/>
                <a:gd name="T17" fmla="*/ 325 h 1510"/>
                <a:gd name="T18" fmla="*/ 1419 w 1506"/>
                <a:gd name="T19" fmla="*/ 401 h 1510"/>
                <a:gd name="T20" fmla="*/ 1456 w 1506"/>
                <a:gd name="T21" fmla="*/ 483 h 1510"/>
                <a:gd name="T22" fmla="*/ 1484 w 1506"/>
                <a:gd name="T23" fmla="*/ 571 h 1510"/>
                <a:gd name="T24" fmla="*/ 1501 w 1506"/>
                <a:gd name="T25" fmla="*/ 660 h 1510"/>
                <a:gd name="T26" fmla="*/ 1506 w 1506"/>
                <a:gd name="T27" fmla="*/ 755 h 1510"/>
                <a:gd name="T28" fmla="*/ 1501 w 1506"/>
                <a:gd name="T29" fmla="*/ 850 h 1510"/>
                <a:gd name="T30" fmla="*/ 1484 w 1506"/>
                <a:gd name="T31" fmla="*/ 942 h 1510"/>
                <a:gd name="T32" fmla="*/ 1456 w 1506"/>
                <a:gd name="T33" fmla="*/ 1027 h 1510"/>
                <a:gd name="T34" fmla="*/ 1419 w 1506"/>
                <a:gd name="T35" fmla="*/ 1109 h 1510"/>
                <a:gd name="T36" fmla="*/ 1372 w 1506"/>
                <a:gd name="T37" fmla="*/ 1186 h 1510"/>
                <a:gd name="T38" fmla="*/ 1316 w 1506"/>
                <a:gd name="T39" fmla="*/ 1256 h 1510"/>
                <a:gd name="T40" fmla="*/ 1253 w 1506"/>
                <a:gd name="T41" fmla="*/ 1318 h 1510"/>
                <a:gd name="T42" fmla="*/ 1184 w 1506"/>
                <a:gd name="T43" fmla="*/ 1374 h 1510"/>
                <a:gd name="T44" fmla="*/ 1108 w 1506"/>
                <a:gd name="T45" fmla="*/ 1420 h 1510"/>
                <a:gd name="T46" fmla="*/ 1026 w 1506"/>
                <a:gd name="T47" fmla="*/ 1458 h 1510"/>
                <a:gd name="T48" fmla="*/ 938 w 1506"/>
                <a:gd name="T49" fmla="*/ 1486 h 1510"/>
                <a:gd name="T50" fmla="*/ 847 w 1506"/>
                <a:gd name="T51" fmla="*/ 1502 h 1510"/>
                <a:gd name="T52" fmla="*/ 754 w 1506"/>
                <a:gd name="T53" fmla="*/ 1510 h 1510"/>
                <a:gd name="T54" fmla="*/ 659 w 1506"/>
                <a:gd name="T55" fmla="*/ 1502 h 1510"/>
                <a:gd name="T56" fmla="*/ 568 w 1506"/>
                <a:gd name="T57" fmla="*/ 1486 h 1510"/>
                <a:gd name="T58" fmla="*/ 482 w 1506"/>
                <a:gd name="T59" fmla="*/ 1458 h 1510"/>
                <a:gd name="T60" fmla="*/ 400 w 1506"/>
                <a:gd name="T61" fmla="*/ 1420 h 1510"/>
                <a:gd name="T62" fmla="*/ 324 w 1506"/>
                <a:gd name="T63" fmla="*/ 1374 h 1510"/>
                <a:gd name="T64" fmla="*/ 253 w 1506"/>
                <a:gd name="T65" fmla="*/ 1318 h 1510"/>
                <a:gd name="T66" fmla="*/ 190 w 1506"/>
                <a:gd name="T67" fmla="*/ 1256 h 1510"/>
                <a:gd name="T68" fmla="*/ 136 w 1506"/>
                <a:gd name="T69" fmla="*/ 1186 h 1510"/>
                <a:gd name="T70" fmla="*/ 89 w 1506"/>
                <a:gd name="T71" fmla="*/ 1109 h 1510"/>
                <a:gd name="T72" fmla="*/ 50 w 1506"/>
                <a:gd name="T73" fmla="*/ 1027 h 1510"/>
                <a:gd name="T74" fmla="*/ 22 w 1506"/>
                <a:gd name="T75" fmla="*/ 942 h 1510"/>
                <a:gd name="T76" fmla="*/ 5 w 1506"/>
                <a:gd name="T77" fmla="*/ 850 h 1510"/>
                <a:gd name="T78" fmla="*/ 0 w 1506"/>
                <a:gd name="T79" fmla="*/ 755 h 1510"/>
                <a:gd name="T80" fmla="*/ 5 w 1506"/>
                <a:gd name="T81" fmla="*/ 660 h 1510"/>
                <a:gd name="T82" fmla="*/ 22 w 1506"/>
                <a:gd name="T83" fmla="*/ 571 h 1510"/>
                <a:gd name="T84" fmla="*/ 50 w 1506"/>
                <a:gd name="T85" fmla="*/ 483 h 1510"/>
                <a:gd name="T86" fmla="*/ 89 w 1506"/>
                <a:gd name="T87" fmla="*/ 401 h 1510"/>
                <a:gd name="T88" fmla="*/ 136 w 1506"/>
                <a:gd name="T89" fmla="*/ 325 h 1510"/>
                <a:gd name="T90" fmla="*/ 190 w 1506"/>
                <a:gd name="T91" fmla="*/ 254 h 1510"/>
                <a:gd name="T92" fmla="*/ 253 w 1506"/>
                <a:gd name="T93" fmla="*/ 192 h 1510"/>
                <a:gd name="T94" fmla="*/ 324 w 1506"/>
                <a:gd name="T95" fmla="*/ 136 h 1510"/>
                <a:gd name="T96" fmla="*/ 400 w 1506"/>
                <a:gd name="T97" fmla="*/ 90 h 1510"/>
                <a:gd name="T98" fmla="*/ 482 w 1506"/>
                <a:gd name="T99" fmla="*/ 53 h 1510"/>
                <a:gd name="T100" fmla="*/ 568 w 1506"/>
                <a:gd name="T101" fmla="*/ 25 h 1510"/>
                <a:gd name="T102" fmla="*/ 659 w 1506"/>
                <a:gd name="T103" fmla="*/ 8 h 1510"/>
                <a:gd name="T104" fmla="*/ 754 w 1506"/>
                <a:gd name="T105" fmla="*/ 0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6" h="1510">
                  <a:moveTo>
                    <a:pt x="754" y="0"/>
                  </a:moveTo>
                  <a:lnTo>
                    <a:pt x="847" y="8"/>
                  </a:lnTo>
                  <a:lnTo>
                    <a:pt x="938" y="25"/>
                  </a:lnTo>
                  <a:lnTo>
                    <a:pt x="1026" y="53"/>
                  </a:lnTo>
                  <a:lnTo>
                    <a:pt x="1108" y="90"/>
                  </a:lnTo>
                  <a:lnTo>
                    <a:pt x="1184" y="136"/>
                  </a:lnTo>
                  <a:lnTo>
                    <a:pt x="1253" y="192"/>
                  </a:lnTo>
                  <a:lnTo>
                    <a:pt x="1316" y="254"/>
                  </a:lnTo>
                  <a:lnTo>
                    <a:pt x="1372" y="325"/>
                  </a:lnTo>
                  <a:lnTo>
                    <a:pt x="1419" y="401"/>
                  </a:lnTo>
                  <a:lnTo>
                    <a:pt x="1456" y="483"/>
                  </a:lnTo>
                  <a:lnTo>
                    <a:pt x="1484" y="571"/>
                  </a:lnTo>
                  <a:lnTo>
                    <a:pt x="1501" y="660"/>
                  </a:lnTo>
                  <a:lnTo>
                    <a:pt x="1506" y="755"/>
                  </a:lnTo>
                  <a:lnTo>
                    <a:pt x="1501" y="850"/>
                  </a:lnTo>
                  <a:lnTo>
                    <a:pt x="1484" y="942"/>
                  </a:lnTo>
                  <a:lnTo>
                    <a:pt x="1456" y="1027"/>
                  </a:lnTo>
                  <a:lnTo>
                    <a:pt x="1419" y="1109"/>
                  </a:lnTo>
                  <a:lnTo>
                    <a:pt x="1372" y="1186"/>
                  </a:lnTo>
                  <a:lnTo>
                    <a:pt x="1316" y="1256"/>
                  </a:lnTo>
                  <a:lnTo>
                    <a:pt x="1253" y="1318"/>
                  </a:lnTo>
                  <a:lnTo>
                    <a:pt x="1184" y="1374"/>
                  </a:lnTo>
                  <a:lnTo>
                    <a:pt x="1108" y="1420"/>
                  </a:lnTo>
                  <a:lnTo>
                    <a:pt x="1026" y="1458"/>
                  </a:lnTo>
                  <a:lnTo>
                    <a:pt x="938" y="1486"/>
                  </a:lnTo>
                  <a:lnTo>
                    <a:pt x="847" y="1502"/>
                  </a:lnTo>
                  <a:lnTo>
                    <a:pt x="754" y="1510"/>
                  </a:lnTo>
                  <a:lnTo>
                    <a:pt x="659" y="1502"/>
                  </a:lnTo>
                  <a:lnTo>
                    <a:pt x="568" y="1486"/>
                  </a:lnTo>
                  <a:lnTo>
                    <a:pt x="482" y="1458"/>
                  </a:lnTo>
                  <a:lnTo>
                    <a:pt x="400" y="1420"/>
                  </a:lnTo>
                  <a:lnTo>
                    <a:pt x="324" y="1374"/>
                  </a:lnTo>
                  <a:lnTo>
                    <a:pt x="253" y="1318"/>
                  </a:lnTo>
                  <a:lnTo>
                    <a:pt x="190" y="1256"/>
                  </a:lnTo>
                  <a:lnTo>
                    <a:pt x="136" y="1186"/>
                  </a:lnTo>
                  <a:lnTo>
                    <a:pt x="89" y="1109"/>
                  </a:lnTo>
                  <a:lnTo>
                    <a:pt x="50" y="1027"/>
                  </a:lnTo>
                  <a:lnTo>
                    <a:pt x="22" y="942"/>
                  </a:lnTo>
                  <a:lnTo>
                    <a:pt x="5" y="850"/>
                  </a:lnTo>
                  <a:lnTo>
                    <a:pt x="0" y="755"/>
                  </a:lnTo>
                  <a:lnTo>
                    <a:pt x="5" y="660"/>
                  </a:lnTo>
                  <a:lnTo>
                    <a:pt x="22" y="571"/>
                  </a:lnTo>
                  <a:lnTo>
                    <a:pt x="50" y="483"/>
                  </a:lnTo>
                  <a:lnTo>
                    <a:pt x="89" y="401"/>
                  </a:lnTo>
                  <a:lnTo>
                    <a:pt x="136" y="325"/>
                  </a:lnTo>
                  <a:lnTo>
                    <a:pt x="190" y="254"/>
                  </a:lnTo>
                  <a:lnTo>
                    <a:pt x="253" y="192"/>
                  </a:lnTo>
                  <a:lnTo>
                    <a:pt x="324" y="136"/>
                  </a:lnTo>
                  <a:lnTo>
                    <a:pt x="400" y="90"/>
                  </a:lnTo>
                  <a:lnTo>
                    <a:pt x="482" y="53"/>
                  </a:lnTo>
                  <a:lnTo>
                    <a:pt x="568" y="25"/>
                  </a:lnTo>
                  <a:lnTo>
                    <a:pt x="659" y="8"/>
                  </a:lnTo>
                  <a:lnTo>
                    <a:pt x="7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Freeform 1218"/>
          <p:cNvSpPr>
            <a:spLocks noChangeAspect="1"/>
          </p:cNvSpPr>
          <p:nvPr/>
        </p:nvSpPr>
        <p:spPr bwMode="auto">
          <a:xfrm>
            <a:off x="2551687" y="2271711"/>
            <a:ext cx="446257" cy="341320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8" name="Freeform 1120"/>
          <p:cNvSpPr>
            <a:spLocks noChangeAspect="1" noEditPoints="1"/>
          </p:cNvSpPr>
          <p:nvPr/>
        </p:nvSpPr>
        <p:spPr bwMode="auto">
          <a:xfrm>
            <a:off x="2503175" y="6000326"/>
            <a:ext cx="545733" cy="432000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9" name="Group 377"/>
          <p:cNvGrpSpPr>
            <a:grpSpLocks noChangeAspect="1"/>
          </p:cNvGrpSpPr>
          <p:nvPr/>
        </p:nvGrpSpPr>
        <p:grpSpPr bwMode="auto">
          <a:xfrm>
            <a:off x="362457" y="6014822"/>
            <a:ext cx="431451" cy="432000"/>
            <a:chOff x="2649" y="3117"/>
            <a:chExt cx="785" cy="786"/>
          </a:xfrm>
          <a:solidFill>
            <a:schemeClr val="accent3">
              <a:lumMod val="75000"/>
            </a:schemeClr>
          </a:solidFill>
        </p:grpSpPr>
        <p:sp>
          <p:nvSpPr>
            <p:cNvPr id="80" name="Freeform 379"/>
            <p:cNvSpPr>
              <a:spLocks/>
            </p:cNvSpPr>
            <p:nvPr/>
          </p:nvSpPr>
          <p:spPr bwMode="auto">
            <a:xfrm>
              <a:off x="2696" y="3117"/>
              <a:ext cx="155" cy="155"/>
            </a:xfrm>
            <a:custGeom>
              <a:avLst/>
              <a:gdLst>
                <a:gd name="T0" fmla="*/ 388 w 776"/>
                <a:gd name="T1" fmla="*/ 0 h 776"/>
                <a:gd name="T2" fmla="*/ 441 w 776"/>
                <a:gd name="T3" fmla="*/ 4 h 776"/>
                <a:gd name="T4" fmla="*/ 491 w 776"/>
                <a:gd name="T5" fmla="*/ 13 h 776"/>
                <a:gd name="T6" fmla="*/ 539 w 776"/>
                <a:gd name="T7" fmla="*/ 30 h 776"/>
                <a:gd name="T8" fmla="*/ 584 w 776"/>
                <a:gd name="T9" fmla="*/ 53 h 776"/>
                <a:gd name="T10" fmla="*/ 624 w 776"/>
                <a:gd name="T11" fmla="*/ 81 h 776"/>
                <a:gd name="T12" fmla="*/ 662 w 776"/>
                <a:gd name="T13" fmla="*/ 113 h 776"/>
                <a:gd name="T14" fmla="*/ 694 w 776"/>
                <a:gd name="T15" fmla="*/ 150 h 776"/>
                <a:gd name="T16" fmla="*/ 723 w 776"/>
                <a:gd name="T17" fmla="*/ 191 h 776"/>
                <a:gd name="T18" fmla="*/ 744 w 776"/>
                <a:gd name="T19" fmla="*/ 237 h 776"/>
                <a:gd name="T20" fmla="*/ 761 w 776"/>
                <a:gd name="T21" fmla="*/ 285 h 776"/>
                <a:gd name="T22" fmla="*/ 772 w 776"/>
                <a:gd name="T23" fmla="*/ 336 h 776"/>
                <a:gd name="T24" fmla="*/ 776 w 776"/>
                <a:gd name="T25" fmla="*/ 387 h 776"/>
                <a:gd name="T26" fmla="*/ 772 w 776"/>
                <a:gd name="T27" fmla="*/ 440 h 776"/>
                <a:gd name="T28" fmla="*/ 761 w 776"/>
                <a:gd name="T29" fmla="*/ 491 h 776"/>
                <a:gd name="T30" fmla="*/ 744 w 776"/>
                <a:gd name="T31" fmla="*/ 539 h 776"/>
                <a:gd name="T32" fmla="*/ 723 w 776"/>
                <a:gd name="T33" fmla="*/ 584 h 776"/>
                <a:gd name="T34" fmla="*/ 694 w 776"/>
                <a:gd name="T35" fmla="*/ 626 h 776"/>
                <a:gd name="T36" fmla="*/ 662 w 776"/>
                <a:gd name="T37" fmla="*/ 662 h 776"/>
                <a:gd name="T38" fmla="*/ 624 w 776"/>
                <a:gd name="T39" fmla="*/ 696 h 776"/>
                <a:gd name="T40" fmla="*/ 584 w 776"/>
                <a:gd name="T41" fmla="*/ 723 h 776"/>
                <a:gd name="T42" fmla="*/ 539 w 776"/>
                <a:gd name="T43" fmla="*/ 746 h 776"/>
                <a:gd name="T44" fmla="*/ 491 w 776"/>
                <a:gd name="T45" fmla="*/ 762 h 776"/>
                <a:gd name="T46" fmla="*/ 441 w 776"/>
                <a:gd name="T47" fmla="*/ 773 h 776"/>
                <a:gd name="T48" fmla="*/ 388 w 776"/>
                <a:gd name="T49" fmla="*/ 776 h 776"/>
                <a:gd name="T50" fmla="*/ 335 w 776"/>
                <a:gd name="T51" fmla="*/ 773 h 776"/>
                <a:gd name="T52" fmla="*/ 285 w 776"/>
                <a:gd name="T53" fmla="*/ 762 h 776"/>
                <a:gd name="T54" fmla="*/ 237 w 776"/>
                <a:gd name="T55" fmla="*/ 746 h 776"/>
                <a:gd name="T56" fmla="*/ 192 w 776"/>
                <a:gd name="T57" fmla="*/ 723 h 776"/>
                <a:gd name="T58" fmla="*/ 152 w 776"/>
                <a:gd name="T59" fmla="*/ 696 h 776"/>
                <a:gd name="T60" fmla="*/ 114 w 776"/>
                <a:gd name="T61" fmla="*/ 662 h 776"/>
                <a:gd name="T62" fmla="*/ 82 w 776"/>
                <a:gd name="T63" fmla="*/ 626 h 776"/>
                <a:gd name="T64" fmla="*/ 53 w 776"/>
                <a:gd name="T65" fmla="*/ 584 h 776"/>
                <a:gd name="T66" fmla="*/ 31 w 776"/>
                <a:gd name="T67" fmla="*/ 539 h 776"/>
                <a:gd name="T68" fmla="*/ 15 w 776"/>
                <a:gd name="T69" fmla="*/ 491 h 776"/>
                <a:gd name="T70" fmla="*/ 4 w 776"/>
                <a:gd name="T71" fmla="*/ 440 h 776"/>
                <a:gd name="T72" fmla="*/ 0 w 776"/>
                <a:gd name="T73" fmla="*/ 387 h 776"/>
                <a:gd name="T74" fmla="*/ 4 w 776"/>
                <a:gd name="T75" fmla="*/ 336 h 776"/>
                <a:gd name="T76" fmla="*/ 15 w 776"/>
                <a:gd name="T77" fmla="*/ 285 h 776"/>
                <a:gd name="T78" fmla="*/ 31 w 776"/>
                <a:gd name="T79" fmla="*/ 237 h 776"/>
                <a:gd name="T80" fmla="*/ 53 w 776"/>
                <a:gd name="T81" fmla="*/ 191 h 776"/>
                <a:gd name="T82" fmla="*/ 82 w 776"/>
                <a:gd name="T83" fmla="*/ 150 h 776"/>
                <a:gd name="T84" fmla="*/ 114 w 776"/>
                <a:gd name="T85" fmla="*/ 113 h 776"/>
                <a:gd name="T86" fmla="*/ 152 w 776"/>
                <a:gd name="T87" fmla="*/ 81 h 776"/>
                <a:gd name="T88" fmla="*/ 192 w 776"/>
                <a:gd name="T89" fmla="*/ 53 h 776"/>
                <a:gd name="T90" fmla="*/ 237 w 776"/>
                <a:gd name="T91" fmla="*/ 30 h 776"/>
                <a:gd name="T92" fmla="*/ 285 w 776"/>
                <a:gd name="T93" fmla="*/ 13 h 776"/>
                <a:gd name="T94" fmla="*/ 335 w 776"/>
                <a:gd name="T95" fmla="*/ 4 h 776"/>
                <a:gd name="T96" fmla="*/ 388 w 776"/>
                <a:gd name="T9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6" h="776">
                  <a:moveTo>
                    <a:pt x="388" y="0"/>
                  </a:moveTo>
                  <a:lnTo>
                    <a:pt x="441" y="4"/>
                  </a:lnTo>
                  <a:lnTo>
                    <a:pt x="491" y="13"/>
                  </a:lnTo>
                  <a:lnTo>
                    <a:pt x="539" y="30"/>
                  </a:lnTo>
                  <a:lnTo>
                    <a:pt x="584" y="53"/>
                  </a:lnTo>
                  <a:lnTo>
                    <a:pt x="624" y="81"/>
                  </a:lnTo>
                  <a:lnTo>
                    <a:pt x="662" y="113"/>
                  </a:lnTo>
                  <a:lnTo>
                    <a:pt x="694" y="150"/>
                  </a:lnTo>
                  <a:lnTo>
                    <a:pt x="723" y="191"/>
                  </a:lnTo>
                  <a:lnTo>
                    <a:pt x="744" y="237"/>
                  </a:lnTo>
                  <a:lnTo>
                    <a:pt x="761" y="285"/>
                  </a:lnTo>
                  <a:lnTo>
                    <a:pt x="772" y="336"/>
                  </a:lnTo>
                  <a:lnTo>
                    <a:pt x="776" y="387"/>
                  </a:lnTo>
                  <a:lnTo>
                    <a:pt x="772" y="440"/>
                  </a:lnTo>
                  <a:lnTo>
                    <a:pt x="761" y="491"/>
                  </a:lnTo>
                  <a:lnTo>
                    <a:pt x="744" y="539"/>
                  </a:lnTo>
                  <a:lnTo>
                    <a:pt x="723" y="584"/>
                  </a:lnTo>
                  <a:lnTo>
                    <a:pt x="694" y="626"/>
                  </a:lnTo>
                  <a:lnTo>
                    <a:pt x="662" y="662"/>
                  </a:lnTo>
                  <a:lnTo>
                    <a:pt x="624" y="696"/>
                  </a:lnTo>
                  <a:lnTo>
                    <a:pt x="584" y="723"/>
                  </a:lnTo>
                  <a:lnTo>
                    <a:pt x="539" y="746"/>
                  </a:lnTo>
                  <a:lnTo>
                    <a:pt x="491" y="762"/>
                  </a:lnTo>
                  <a:lnTo>
                    <a:pt x="441" y="773"/>
                  </a:lnTo>
                  <a:lnTo>
                    <a:pt x="388" y="776"/>
                  </a:lnTo>
                  <a:lnTo>
                    <a:pt x="335" y="773"/>
                  </a:lnTo>
                  <a:lnTo>
                    <a:pt x="285" y="762"/>
                  </a:lnTo>
                  <a:lnTo>
                    <a:pt x="237" y="746"/>
                  </a:lnTo>
                  <a:lnTo>
                    <a:pt x="192" y="723"/>
                  </a:lnTo>
                  <a:lnTo>
                    <a:pt x="152" y="696"/>
                  </a:lnTo>
                  <a:lnTo>
                    <a:pt x="114" y="662"/>
                  </a:lnTo>
                  <a:lnTo>
                    <a:pt x="82" y="626"/>
                  </a:lnTo>
                  <a:lnTo>
                    <a:pt x="53" y="584"/>
                  </a:lnTo>
                  <a:lnTo>
                    <a:pt x="31" y="539"/>
                  </a:lnTo>
                  <a:lnTo>
                    <a:pt x="15" y="491"/>
                  </a:lnTo>
                  <a:lnTo>
                    <a:pt x="4" y="440"/>
                  </a:lnTo>
                  <a:lnTo>
                    <a:pt x="0" y="387"/>
                  </a:lnTo>
                  <a:lnTo>
                    <a:pt x="4" y="336"/>
                  </a:lnTo>
                  <a:lnTo>
                    <a:pt x="15" y="285"/>
                  </a:lnTo>
                  <a:lnTo>
                    <a:pt x="31" y="237"/>
                  </a:lnTo>
                  <a:lnTo>
                    <a:pt x="53" y="191"/>
                  </a:lnTo>
                  <a:lnTo>
                    <a:pt x="82" y="150"/>
                  </a:lnTo>
                  <a:lnTo>
                    <a:pt x="114" y="113"/>
                  </a:lnTo>
                  <a:lnTo>
                    <a:pt x="152" y="81"/>
                  </a:lnTo>
                  <a:lnTo>
                    <a:pt x="192" y="53"/>
                  </a:lnTo>
                  <a:lnTo>
                    <a:pt x="237" y="30"/>
                  </a:lnTo>
                  <a:lnTo>
                    <a:pt x="285" y="13"/>
                  </a:lnTo>
                  <a:lnTo>
                    <a:pt x="335" y="4"/>
                  </a:lnTo>
                  <a:lnTo>
                    <a:pt x="3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80"/>
            <p:cNvSpPr>
              <a:spLocks/>
            </p:cNvSpPr>
            <p:nvPr/>
          </p:nvSpPr>
          <p:spPr bwMode="auto">
            <a:xfrm>
              <a:off x="2649" y="3301"/>
              <a:ext cx="249" cy="436"/>
            </a:xfrm>
            <a:custGeom>
              <a:avLst/>
              <a:gdLst>
                <a:gd name="T0" fmla="*/ 1056 w 1248"/>
                <a:gd name="T1" fmla="*/ 0 h 2179"/>
                <a:gd name="T2" fmla="*/ 1123 w 1248"/>
                <a:gd name="T3" fmla="*/ 12 h 2179"/>
                <a:gd name="T4" fmla="*/ 1180 w 1248"/>
                <a:gd name="T5" fmla="*/ 45 h 2179"/>
                <a:gd name="T6" fmla="*/ 1222 w 1248"/>
                <a:gd name="T7" fmla="*/ 95 h 2179"/>
                <a:gd name="T8" fmla="*/ 1245 w 1248"/>
                <a:gd name="T9" fmla="*/ 157 h 2179"/>
                <a:gd name="T10" fmla="*/ 1248 w 1248"/>
                <a:gd name="T11" fmla="*/ 269 h 2179"/>
                <a:gd name="T12" fmla="*/ 1153 w 1248"/>
                <a:gd name="T13" fmla="*/ 324 h 2179"/>
                <a:gd name="T14" fmla="*/ 1073 w 1248"/>
                <a:gd name="T15" fmla="*/ 399 h 2179"/>
                <a:gd name="T16" fmla="*/ 1013 w 1248"/>
                <a:gd name="T17" fmla="*/ 490 h 2179"/>
                <a:gd name="T18" fmla="*/ 973 w 1248"/>
                <a:gd name="T19" fmla="*/ 595 h 2179"/>
                <a:gd name="T20" fmla="*/ 960 w 1248"/>
                <a:gd name="T21" fmla="*/ 708 h 2179"/>
                <a:gd name="T22" fmla="*/ 962 w 1248"/>
                <a:gd name="T23" fmla="*/ 1764 h 2179"/>
                <a:gd name="T24" fmla="*/ 982 w 1248"/>
                <a:gd name="T25" fmla="*/ 1856 h 2179"/>
                <a:gd name="T26" fmla="*/ 1018 w 1248"/>
                <a:gd name="T27" fmla="*/ 1940 h 2179"/>
                <a:gd name="T28" fmla="*/ 1014 w 1248"/>
                <a:gd name="T29" fmla="*/ 2020 h 2179"/>
                <a:gd name="T30" fmla="*/ 991 w 1248"/>
                <a:gd name="T31" fmla="*/ 2082 h 2179"/>
                <a:gd name="T32" fmla="*/ 949 w 1248"/>
                <a:gd name="T33" fmla="*/ 2133 h 2179"/>
                <a:gd name="T34" fmla="*/ 893 w 1248"/>
                <a:gd name="T35" fmla="*/ 2167 h 2179"/>
                <a:gd name="T36" fmla="*/ 826 w 1248"/>
                <a:gd name="T37" fmla="*/ 2179 h 2179"/>
                <a:gd name="T38" fmla="*/ 388 w 1248"/>
                <a:gd name="T39" fmla="*/ 2175 h 2179"/>
                <a:gd name="T40" fmla="*/ 325 w 1248"/>
                <a:gd name="T41" fmla="*/ 2152 h 2179"/>
                <a:gd name="T42" fmla="*/ 276 w 1248"/>
                <a:gd name="T43" fmla="*/ 2110 h 2179"/>
                <a:gd name="T44" fmla="*/ 242 w 1248"/>
                <a:gd name="T45" fmla="*/ 2052 h 2179"/>
                <a:gd name="T46" fmla="*/ 230 w 1248"/>
                <a:gd name="T47" fmla="*/ 1986 h 2179"/>
                <a:gd name="T48" fmla="*/ 192 w 1248"/>
                <a:gd name="T49" fmla="*/ 1216 h 2179"/>
                <a:gd name="T50" fmla="*/ 123 w 1248"/>
                <a:gd name="T51" fmla="*/ 1204 h 2179"/>
                <a:gd name="T52" fmla="*/ 67 w 1248"/>
                <a:gd name="T53" fmla="*/ 1170 h 2179"/>
                <a:gd name="T54" fmla="*/ 25 w 1248"/>
                <a:gd name="T55" fmla="*/ 1120 h 2179"/>
                <a:gd name="T56" fmla="*/ 2 w 1248"/>
                <a:gd name="T57" fmla="*/ 1057 h 2179"/>
                <a:gd name="T58" fmla="*/ 0 w 1248"/>
                <a:gd name="T59" fmla="*/ 192 h 2179"/>
                <a:gd name="T60" fmla="*/ 12 w 1248"/>
                <a:gd name="T61" fmla="*/ 125 h 2179"/>
                <a:gd name="T62" fmla="*/ 45 w 1248"/>
                <a:gd name="T63" fmla="*/ 68 h 2179"/>
                <a:gd name="T64" fmla="*/ 95 w 1248"/>
                <a:gd name="T65" fmla="*/ 26 h 2179"/>
                <a:gd name="T66" fmla="*/ 157 w 1248"/>
                <a:gd name="T67" fmla="*/ 3 h 2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8" h="2179">
                  <a:moveTo>
                    <a:pt x="192" y="0"/>
                  </a:moveTo>
                  <a:lnTo>
                    <a:pt x="1056" y="0"/>
                  </a:lnTo>
                  <a:lnTo>
                    <a:pt x="1091" y="3"/>
                  </a:lnTo>
                  <a:lnTo>
                    <a:pt x="1123" y="12"/>
                  </a:lnTo>
                  <a:lnTo>
                    <a:pt x="1153" y="26"/>
                  </a:lnTo>
                  <a:lnTo>
                    <a:pt x="1180" y="45"/>
                  </a:lnTo>
                  <a:lnTo>
                    <a:pt x="1203" y="68"/>
                  </a:lnTo>
                  <a:lnTo>
                    <a:pt x="1222" y="95"/>
                  </a:lnTo>
                  <a:lnTo>
                    <a:pt x="1236" y="125"/>
                  </a:lnTo>
                  <a:lnTo>
                    <a:pt x="1245" y="157"/>
                  </a:lnTo>
                  <a:lnTo>
                    <a:pt x="1248" y="192"/>
                  </a:lnTo>
                  <a:lnTo>
                    <a:pt x="1248" y="269"/>
                  </a:lnTo>
                  <a:lnTo>
                    <a:pt x="1199" y="294"/>
                  </a:lnTo>
                  <a:lnTo>
                    <a:pt x="1153" y="324"/>
                  </a:lnTo>
                  <a:lnTo>
                    <a:pt x="1111" y="359"/>
                  </a:lnTo>
                  <a:lnTo>
                    <a:pt x="1073" y="399"/>
                  </a:lnTo>
                  <a:lnTo>
                    <a:pt x="1041" y="444"/>
                  </a:lnTo>
                  <a:lnTo>
                    <a:pt x="1013" y="490"/>
                  </a:lnTo>
                  <a:lnTo>
                    <a:pt x="990" y="541"/>
                  </a:lnTo>
                  <a:lnTo>
                    <a:pt x="973" y="595"/>
                  </a:lnTo>
                  <a:lnTo>
                    <a:pt x="964" y="651"/>
                  </a:lnTo>
                  <a:lnTo>
                    <a:pt x="960" y="708"/>
                  </a:lnTo>
                  <a:lnTo>
                    <a:pt x="960" y="1717"/>
                  </a:lnTo>
                  <a:lnTo>
                    <a:pt x="962" y="1764"/>
                  </a:lnTo>
                  <a:lnTo>
                    <a:pt x="970" y="1811"/>
                  </a:lnTo>
                  <a:lnTo>
                    <a:pt x="982" y="1856"/>
                  </a:lnTo>
                  <a:lnTo>
                    <a:pt x="999" y="1900"/>
                  </a:lnTo>
                  <a:lnTo>
                    <a:pt x="1018" y="1940"/>
                  </a:lnTo>
                  <a:lnTo>
                    <a:pt x="1018" y="1986"/>
                  </a:lnTo>
                  <a:lnTo>
                    <a:pt x="1014" y="2020"/>
                  </a:lnTo>
                  <a:lnTo>
                    <a:pt x="1006" y="2052"/>
                  </a:lnTo>
                  <a:lnTo>
                    <a:pt x="991" y="2082"/>
                  </a:lnTo>
                  <a:lnTo>
                    <a:pt x="972" y="2110"/>
                  </a:lnTo>
                  <a:lnTo>
                    <a:pt x="949" y="2133"/>
                  </a:lnTo>
                  <a:lnTo>
                    <a:pt x="923" y="2152"/>
                  </a:lnTo>
                  <a:lnTo>
                    <a:pt x="893" y="2167"/>
                  </a:lnTo>
                  <a:lnTo>
                    <a:pt x="860" y="2175"/>
                  </a:lnTo>
                  <a:lnTo>
                    <a:pt x="826" y="2179"/>
                  </a:lnTo>
                  <a:lnTo>
                    <a:pt x="422" y="2179"/>
                  </a:lnTo>
                  <a:lnTo>
                    <a:pt x="388" y="2175"/>
                  </a:lnTo>
                  <a:lnTo>
                    <a:pt x="355" y="2167"/>
                  </a:lnTo>
                  <a:lnTo>
                    <a:pt x="325" y="2152"/>
                  </a:lnTo>
                  <a:lnTo>
                    <a:pt x="299" y="2133"/>
                  </a:lnTo>
                  <a:lnTo>
                    <a:pt x="276" y="2110"/>
                  </a:lnTo>
                  <a:lnTo>
                    <a:pt x="257" y="2082"/>
                  </a:lnTo>
                  <a:lnTo>
                    <a:pt x="242" y="2052"/>
                  </a:lnTo>
                  <a:lnTo>
                    <a:pt x="234" y="2020"/>
                  </a:lnTo>
                  <a:lnTo>
                    <a:pt x="230" y="1986"/>
                  </a:lnTo>
                  <a:lnTo>
                    <a:pt x="230" y="1216"/>
                  </a:lnTo>
                  <a:lnTo>
                    <a:pt x="192" y="1216"/>
                  </a:lnTo>
                  <a:lnTo>
                    <a:pt x="157" y="1212"/>
                  </a:lnTo>
                  <a:lnTo>
                    <a:pt x="123" y="1204"/>
                  </a:lnTo>
                  <a:lnTo>
                    <a:pt x="93" y="1190"/>
                  </a:lnTo>
                  <a:lnTo>
                    <a:pt x="67" y="1170"/>
                  </a:lnTo>
                  <a:lnTo>
                    <a:pt x="44" y="1147"/>
                  </a:lnTo>
                  <a:lnTo>
                    <a:pt x="25" y="1120"/>
                  </a:lnTo>
                  <a:lnTo>
                    <a:pt x="12" y="1090"/>
                  </a:lnTo>
                  <a:lnTo>
                    <a:pt x="2" y="1057"/>
                  </a:lnTo>
                  <a:lnTo>
                    <a:pt x="0" y="1024"/>
                  </a:lnTo>
                  <a:lnTo>
                    <a:pt x="0" y="192"/>
                  </a:lnTo>
                  <a:lnTo>
                    <a:pt x="3" y="157"/>
                  </a:lnTo>
                  <a:lnTo>
                    <a:pt x="12" y="125"/>
                  </a:lnTo>
                  <a:lnTo>
                    <a:pt x="26" y="95"/>
                  </a:lnTo>
                  <a:lnTo>
                    <a:pt x="45" y="68"/>
                  </a:lnTo>
                  <a:lnTo>
                    <a:pt x="68" y="45"/>
                  </a:lnTo>
                  <a:lnTo>
                    <a:pt x="95" y="26"/>
                  </a:lnTo>
                  <a:lnTo>
                    <a:pt x="125" y="12"/>
                  </a:lnTo>
                  <a:lnTo>
                    <a:pt x="157" y="3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81"/>
            <p:cNvSpPr>
              <a:spLocks/>
            </p:cNvSpPr>
            <p:nvPr/>
          </p:nvSpPr>
          <p:spPr bwMode="auto">
            <a:xfrm>
              <a:off x="3233" y="3117"/>
              <a:ext cx="154" cy="155"/>
            </a:xfrm>
            <a:custGeom>
              <a:avLst/>
              <a:gdLst>
                <a:gd name="T0" fmla="*/ 388 w 774"/>
                <a:gd name="T1" fmla="*/ 0 h 776"/>
                <a:gd name="T2" fmla="*/ 439 w 774"/>
                <a:gd name="T3" fmla="*/ 4 h 776"/>
                <a:gd name="T4" fmla="*/ 490 w 774"/>
                <a:gd name="T5" fmla="*/ 13 h 776"/>
                <a:gd name="T6" fmla="*/ 538 w 774"/>
                <a:gd name="T7" fmla="*/ 30 h 776"/>
                <a:gd name="T8" fmla="*/ 583 w 774"/>
                <a:gd name="T9" fmla="*/ 53 h 776"/>
                <a:gd name="T10" fmla="*/ 624 w 774"/>
                <a:gd name="T11" fmla="*/ 81 h 776"/>
                <a:gd name="T12" fmla="*/ 661 w 774"/>
                <a:gd name="T13" fmla="*/ 113 h 776"/>
                <a:gd name="T14" fmla="*/ 694 w 774"/>
                <a:gd name="T15" fmla="*/ 150 h 776"/>
                <a:gd name="T16" fmla="*/ 722 w 774"/>
                <a:gd name="T17" fmla="*/ 191 h 776"/>
                <a:gd name="T18" fmla="*/ 744 w 774"/>
                <a:gd name="T19" fmla="*/ 237 h 776"/>
                <a:gd name="T20" fmla="*/ 761 w 774"/>
                <a:gd name="T21" fmla="*/ 285 h 776"/>
                <a:gd name="T22" fmla="*/ 771 w 774"/>
                <a:gd name="T23" fmla="*/ 336 h 776"/>
                <a:gd name="T24" fmla="*/ 774 w 774"/>
                <a:gd name="T25" fmla="*/ 387 h 776"/>
                <a:gd name="T26" fmla="*/ 771 w 774"/>
                <a:gd name="T27" fmla="*/ 440 h 776"/>
                <a:gd name="T28" fmla="*/ 761 w 774"/>
                <a:gd name="T29" fmla="*/ 491 h 776"/>
                <a:gd name="T30" fmla="*/ 744 w 774"/>
                <a:gd name="T31" fmla="*/ 539 h 776"/>
                <a:gd name="T32" fmla="*/ 722 w 774"/>
                <a:gd name="T33" fmla="*/ 584 h 776"/>
                <a:gd name="T34" fmla="*/ 694 w 774"/>
                <a:gd name="T35" fmla="*/ 626 h 776"/>
                <a:gd name="T36" fmla="*/ 661 w 774"/>
                <a:gd name="T37" fmla="*/ 662 h 776"/>
                <a:gd name="T38" fmla="*/ 624 w 774"/>
                <a:gd name="T39" fmla="*/ 696 h 776"/>
                <a:gd name="T40" fmla="*/ 583 w 774"/>
                <a:gd name="T41" fmla="*/ 723 h 776"/>
                <a:gd name="T42" fmla="*/ 538 w 774"/>
                <a:gd name="T43" fmla="*/ 746 h 776"/>
                <a:gd name="T44" fmla="*/ 490 w 774"/>
                <a:gd name="T45" fmla="*/ 762 h 776"/>
                <a:gd name="T46" fmla="*/ 439 w 774"/>
                <a:gd name="T47" fmla="*/ 773 h 776"/>
                <a:gd name="T48" fmla="*/ 388 w 774"/>
                <a:gd name="T49" fmla="*/ 776 h 776"/>
                <a:gd name="T50" fmla="*/ 335 w 774"/>
                <a:gd name="T51" fmla="*/ 773 h 776"/>
                <a:gd name="T52" fmla="*/ 285 w 774"/>
                <a:gd name="T53" fmla="*/ 762 h 776"/>
                <a:gd name="T54" fmla="*/ 237 w 774"/>
                <a:gd name="T55" fmla="*/ 746 h 776"/>
                <a:gd name="T56" fmla="*/ 192 w 774"/>
                <a:gd name="T57" fmla="*/ 723 h 776"/>
                <a:gd name="T58" fmla="*/ 151 w 774"/>
                <a:gd name="T59" fmla="*/ 696 h 776"/>
                <a:gd name="T60" fmla="*/ 114 w 774"/>
                <a:gd name="T61" fmla="*/ 662 h 776"/>
                <a:gd name="T62" fmla="*/ 81 w 774"/>
                <a:gd name="T63" fmla="*/ 626 h 776"/>
                <a:gd name="T64" fmla="*/ 53 w 774"/>
                <a:gd name="T65" fmla="*/ 584 h 776"/>
                <a:gd name="T66" fmla="*/ 30 w 774"/>
                <a:gd name="T67" fmla="*/ 539 h 776"/>
                <a:gd name="T68" fmla="*/ 14 w 774"/>
                <a:gd name="T69" fmla="*/ 491 h 776"/>
                <a:gd name="T70" fmla="*/ 4 w 774"/>
                <a:gd name="T71" fmla="*/ 440 h 776"/>
                <a:gd name="T72" fmla="*/ 0 w 774"/>
                <a:gd name="T73" fmla="*/ 387 h 776"/>
                <a:gd name="T74" fmla="*/ 4 w 774"/>
                <a:gd name="T75" fmla="*/ 336 h 776"/>
                <a:gd name="T76" fmla="*/ 14 w 774"/>
                <a:gd name="T77" fmla="*/ 285 h 776"/>
                <a:gd name="T78" fmla="*/ 30 w 774"/>
                <a:gd name="T79" fmla="*/ 237 h 776"/>
                <a:gd name="T80" fmla="*/ 53 w 774"/>
                <a:gd name="T81" fmla="*/ 191 h 776"/>
                <a:gd name="T82" fmla="*/ 81 w 774"/>
                <a:gd name="T83" fmla="*/ 150 h 776"/>
                <a:gd name="T84" fmla="*/ 114 w 774"/>
                <a:gd name="T85" fmla="*/ 113 h 776"/>
                <a:gd name="T86" fmla="*/ 151 w 774"/>
                <a:gd name="T87" fmla="*/ 81 h 776"/>
                <a:gd name="T88" fmla="*/ 192 w 774"/>
                <a:gd name="T89" fmla="*/ 53 h 776"/>
                <a:gd name="T90" fmla="*/ 237 w 774"/>
                <a:gd name="T91" fmla="*/ 30 h 776"/>
                <a:gd name="T92" fmla="*/ 285 w 774"/>
                <a:gd name="T93" fmla="*/ 13 h 776"/>
                <a:gd name="T94" fmla="*/ 335 w 774"/>
                <a:gd name="T95" fmla="*/ 4 h 776"/>
                <a:gd name="T96" fmla="*/ 388 w 774"/>
                <a:gd name="T97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4" h="776">
                  <a:moveTo>
                    <a:pt x="388" y="0"/>
                  </a:moveTo>
                  <a:lnTo>
                    <a:pt x="439" y="4"/>
                  </a:lnTo>
                  <a:lnTo>
                    <a:pt x="490" y="13"/>
                  </a:lnTo>
                  <a:lnTo>
                    <a:pt x="538" y="30"/>
                  </a:lnTo>
                  <a:lnTo>
                    <a:pt x="583" y="53"/>
                  </a:lnTo>
                  <a:lnTo>
                    <a:pt x="624" y="81"/>
                  </a:lnTo>
                  <a:lnTo>
                    <a:pt x="661" y="113"/>
                  </a:lnTo>
                  <a:lnTo>
                    <a:pt x="694" y="150"/>
                  </a:lnTo>
                  <a:lnTo>
                    <a:pt x="722" y="191"/>
                  </a:lnTo>
                  <a:lnTo>
                    <a:pt x="744" y="237"/>
                  </a:lnTo>
                  <a:lnTo>
                    <a:pt x="761" y="285"/>
                  </a:lnTo>
                  <a:lnTo>
                    <a:pt x="771" y="336"/>
                  </a:lnTo>
                  <a:lnTo>
                    <a:pt x="774" y="387"/>
                  </a:lnTo>
                  <a:lnTo>
                    <a:pt x="771" y="440"/>
                  </a:lnTo>
                  <a:lnTo>
                    <a:pt x="761" y="491"/>
                  </a:lnTo>
                  <a:lnTo>
                    <a:pt x="744" y="539"/>
                  </a:lnTo>
                  <a:lnTo>
                    <a:pt x="722" y="584"/>
                  </a:lnTo>
                  <a:lnTo>
                    <a:pt x="694" y="626"/>
                  </a:lnTo>
                  <a:lnTo>
                    <a:pt x="661" y="662"/>
                  </a:lnTo>
                  <a:lnTo>
                    <a:pt x="624" y="696"/>
                  </a:lnTo>
                  <a:lnTo>
                    <a:pt x="583" y="723"/>
                  </a:lnTo>
                  <a:lnTo>
                    <a:pt x="538" y="746"/>
                  </a:lnTo>
                  <a:lnTo>
                    <a:pt x="490" y="762"/>
                  </a:lnTo>
                  <a:lnTo>
                    <a:pt x="439" y="773"/>
                  </a:lnTo>
                  <a:lnTo>
                    <a:pt x="388" y="776"/>
                  </a:lnTo>
                  <a:lnTo>
                    <a:pt x="335" y="773"/>
                  </a:lnTo>
                  <a:lnTo>
                    <a:pt x="285" y="762"/>
                  </a:lnTo>
                  <a:lnTo>
                    <a:pt x="237" y="746"/>
                  </a:lnTo>
                  <a:lnTo>
                    <a:pt x="192" y="723"/>
                  </a:lnTo>
                  <a:lnTo>
                    <a:pt x="151" y="696"/>
                  </a:lnTo>
                  <a:lnTo>
                    <a:pt x="114" y="662"/>
                  </a:lnTo>
                  <a:lnTo>
                    <a:pt x="81" y="626"/>
                  </a:lnTo>
                  <a:lnTo>
                    <a:pt x="53" y="584"/>
                  </a:lnTo>
                  <a:lnTo>
                    <a:pt x="30" y="539"/>
                  </a:lnTo>
                  <a:lnTo>
                    <a:pt x="14" y="491"/>
                  </a:lnTo>
                  <a:lnTo>
                    <a:pt x="4" y="440"/>
                  </a:lnTo>
                  <a:lnTo>
                    <a:pt x="0" y="387"/>
                  </a:lnTo>
                  <a:lnTo>
                    <a:pt x="4" y="336"/>
                  </a:lnTo>
                  <a:lnTo>
                    <a:pt x="14" y="285"/>
                  </a:lnTo>
                  <a:lnTo>
                    <a:pt x="30" y="237"/>
                  </a:lnTo>
                  <a:lnTo>
                    <a:pt x="53" y="191"/>
                  </a:lnTo>
                  <a:lnTo>
                    <a:pt x="81" y="150"/>
                  </a:lnTo>
                  <a:lnTo>
                    <a:pt x="114" y="113"/>
                  </a:lnTo>
                  <a:lnTo>
                    <a:pt x="151" y="81"/>
                  </a:lnTo>
                  <a:lnTo>
                    <a:pt x="192" y="53"/>
                  </a:lnTo>
                  <a:lnTo>
                    <a:pt x="237" y="30"/>
                  </a:lnTo>
                  <a:lnTo>
                    <a:pt x="285" y="13"/>
                  </a:lnTo>
                  <a:lnTo>
                    <a:pt x="335" y="4"/>
                  </a:lnTo>
                  <a:lnTo>
                    <a:pt x="3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82"/>
            <p:cNvSpPr>
              <a:spLocks/>
            </p:cNvSpPr>
            <p:nvPr/>
          </p:nvSpPr>
          <p:spPr bwMode="auto">
            <a:xfrm>
              <a:off x="3185" y="3300"/>
              <a:ext cx="249" cy="435"/>
            </a:xfrm>
            <a:custGeom>
              <a:avLst/>
              <a:gdLst>
                <a:gd name="T0" fmla="*/ 1056 w 1248"/>
                <a:gd name="T1" fmla="*/ 0 h 2175"/>
                <a:gd name="T2" fmla="*/ 1124 w 1248"/>
                <a:gd name="T3" fmla="*/ 12 h 2175"/>
                <a:gd name="T4" fmla="*/ 1180 w 1248"/>
                <a:gd name="T5" fmla="*/ 46 h 2175"/>
                <a:gd name="T6" fmla="*/ 1222 w 1248"/>
                <a:gd name="T7" fmla="*/ 96 h 2175"/>
                <a:gd name="T8" fmla="*/ 1245 w 1248"/>
                <a:gd name="T9" fmla="*/ 159 h 2175"/>
                <a:gd name="T10" fmla="*/ 1248 w 1248"/>
                <a:gd name="T11" fmla="*/ 1020 h 2175"/>
                <a:gd name="T12" fmla="*/ 1236 w 1248"/>
                <a:gd name="T13" fmla="*/ 1088 h 2175"/>
                <a:gd name="T14" fmla="*/ 1203 w 1248"/>
                <a:gd name="T15" fmla="*/ 1144 h 2175"/>
                <a:gd name="T16" fmla="*/ 1154 w 1248"/>
                <a:gd name="T17" fmla="*/ 1186 h 2175"/>
                <a:gd name="T18" fmla="*/ 1091 w 1248"/>
                <a:gd name="T19" fmla="*/ 1210 h 2175"/>
                <a:gd name="T20" fmla="*/ 1018 w 1248"/>
                <a:gd name="T21" fmla="*/ 1213 h 2175"/>
                <a:gd name="T22" fmla="*/ 1014 w 1248"/>
                <a:gd name="T23" fmla="*/ 2018 h 2175"/>
                <a:gd name="T24" fmla="*/ 992 w 1248"/>
                <a:gd name="T25" fmla="*/ 2080 h 2175"/>
                <a:gd name="T26" fmla="*/ 949 w 1248"/>
                <a:gd name="T27" fmla="*/ 2131 h 2175"/>
                <a:gd name="T28" fmla="*/ 893 w 1248"/>
                <a:gd name="T29" fmla="*/ 2163 h 2175"/>
                <a:gd name="T30" fmla="*/ 826 w 1248"/>
                <a:gd name="T31" fmla="*/ 2175 h 2175"/>
                <a:gd name="T32" fmla="*/ 388 w 1248"/>
                <a:gd name="T33" fmla="*/ 2173 h 2175"/>
                <a:gd name="T34" fmla="*/ 325 w 1248"/>
                <a:gd name="T35" fmla="*/ 2149 h 2175"/>
                <a:gd name="T36" fmla="*/ 276 w 1248"/>
                <a:gd name="T37" fmla="*/ 2107 h 2175"/>
                <a:gd name="T38" fmla="*/ 242 w 1248"/>
                <a:gd name="T39" fmla="*/ 2050 h 2175"/>
                <a:gd name="T40" fmla="*/ 230 w 1248"/>
                <a:gd name="T41" fmla="*/ 1983 h 2175"/>
                <a:gd name="T42" fmla="*/ 251 w 1248"/>
                <a:gd name="T43" fmla="*/ 1896 h 2175"/>
                <a:gd name="T44" fmla="*/ 278 w 1248"/>
                <a:gd name="T45" fmla="*/ 1808 h 2175"/>
                <a:gd name="T46" fmla="*/ 288 w 1248"/>
                <a:gd name="T47" fmla="*/ 1713 h 2175"/>
                <a:gd name="T48" fmla="*/ 284 w 1248"/>
                <a:gd name="T49" fmla="*/ 652 h 2175"/>
                <a:gd name="T50" fmla="*/ 258 w 1248"/>
                <a:gd name="T51" fmla="*/ 543 h 2175"/>
                <a:gd name="T52" fmla="*/ 208 w 1248"/>
                <a:gd name="T53" fmla="*/ 444 h 2175"/>
                <a:gd name="T54" fmla="*/ 137 w 1248"/>
                <a:gd name="T55" fmla="*/ 361 h 2175"/>
                <a:gd name="T56" fmla="*/ 49 w 1248"/>
                <a:gd name="T57" fmla="*/ 295 h 2175"/>
                <a:gd name="T58" fmla="*/ 0 w 1248"/>
                <a:gd name="T59" fmla="*/ 192 h 2175"/>
                <a:gd name="T60" fmla="*/ 12 w 1248"/>
                <a:gd name="T61" fmla="*/ 126 h 2175"/>
                <a:gd name="T62" fmla="*/ 46 w 1248"/>
                <a:gd name="T63" fmla="*/ 69 h 2175"/>
                <a:gd name="T64" fmla="*/ 95 w 1248"/>
                <a:gd name="T65" fmla="*/ 26 h 2175"/>
                <a:gd name="T66" fmla="*/ 157 w 1248"/>
                <a:gd name="T67" fmla="*/ 4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8" h="2175">
                  <a:moveTo>
                    <a:pt x="192" y="0"/>
                  </a:moveTo>
                  <a:lnTo>
                    <a:pt x="1056" y="0"/>
                  </a:lnTo>
                  <a:lnTo>
                    <a:pt x="1091" y="4"/>
                  </a:lnTo>
                  <a:lnTo>
                    <a:pt x="1124" y="12"/>
                  </a:lnTo>
                  <a:lnTo>
                    <a:pt x="1154" y="26"/>
                  </a:lnTo>
                  <a:lnTo>
                    <a:pt x="1180" y="46"/>
                  </a:lnTo>
                  <a:lnTo>
                    <a:pt x="1203" y="69"/>
                  </a:lnTo>
                  <a:lnTo>
                    <a:pt x="1222" y="96"/>
                  </a:lnTo>
                  <a:lnTo>
                    <a:pt x="1236" y="126"/>
                  </a:lnTo>
                  <a:lnTo>
                    <a:pt x="1245" y="159"/>
                  </a:lnTo>
                  <a:lnTo>
                    <a:pt x="1248" y="192"/>
                  </a:lnTo>
                  <a:lnTo>
                    <a:pt x="1248" y="1020"/>
                  </a:lnTo>
                  <a:lnTo>
                    <a:pt x="1245" y="1055"/>
                  </a:lnTo>
                  <a:lnTo>
                    <a:pt x="1236" y="1088"/>
                  </a:lnTo>
                  <a:lnTo>
                    <a:pt x="1222" y="1118"/>
                  </a:lnTo>
                  <a:lnTo>
                    <a:pt x="1203" y="1144"/>
                  </a:lnTo>
                  <a:lnTo>
                    <a:pt x="1180" y="1168"/>
                  </a:lnTo>
                  <a:lnTo>
                    <a:pt x="1154" y="1186"/>
                  </a:lnTo>
                  <a:lnTo>
                    <a:pt x="1124" y="1201"/>
                  </a:lnTo>
                  <a:lnTo>
                    <a:pt x="1091" y="1210"/>
                  </a:lnTo>
                  <a:lnTo>
                    <a:pt x="1056" y="1213"/>
                  </a:lnTo>
                  <a:lnTo>
                    <a:pt x="1018" y="1213"/>
                  </a:lnTo>
                  <a:lnTo>
                    <a:pt x="1018" y="1983"/>
                  </a:lnTo>
                  <a:lnTo>
                    <a:pt x="1014" y="2018"/>
                  </a:lnTo>
                  <a:lnTo>
                    <a:pt x="1006" y="2050"/>
                  </a:lnTo>
                  <a:lnTo>
                    <a:pt x="992" y="2080"/>
                  </a:lnTo>
                  <a:lnTo>
                    <a:pt x="972" y="2107"/>
                  </a:lnTo>
                  <a:lnTo>
                    <a:pt x="949" y="2131"/>
                  </a:lnTo>
                  <a:lnTo>
                    <a:pt x="923" y="2149"/>
                  </a:lnTo>
                  <a:lnTo>
                    <a:pt x="893" y="2163"/>
                  </a:lnTo>
                  <a:lnTo>
                    <a:pt x="861" y="2173"/>
                  </a:lnTo>
                  <a:lnTo>
                    <a:pt x="826" y="2175"/>
                  </a:lnTo>
                  <a:lnTo>
                    <a:pt x="423" y="2175"/>
                  </a:lnTo>
                  <a:lnTo>
                    <a:pt x="388" y="2173"/>
                  </a:lnTo>
                  <a:lnTo>
                    <a:pt x="355" y="2163"/>
                  </a:lnTo>
                  <a:lnTo>
                    <a:pt x="325" y="2149"/>
                  </a:lnTo>
                  <a:lnTo>
                    <a:pt x="299" y="2131"/>
                  </a:lnTo>
                  <a:lnTo>
                    <a:pt x="276" y="2107"/>
                  </a:lnTo>
                  <a:lnTo>
                    <a:pt x="257" y="2080"/>
                  </a:lnTo>
                  <a:lnTo>
                    <a:pt x="242" y="2050"/>
                  </a:lnTo>
                  <a:lnTo>
                    <a:pt x="234" y="2018"/>
                  </a:lnTo>
                  <a:lnTo>
                    <a:pt x="230" y="1983"/>
                  </a:lnTo>
                  <a:lnTo>
                    <a:pt x="230" y="1938"/>
                  </a:lnTo>
                  <a:lnTo>
                    <a:pt x="251" y="1896"/>
                  </a:lnTo>
                  <a:lnTo>
                    <a:pt x="268" y="1853"/>
                  </a:lnTo>
                  <a:lnTo>
                    <a:pt x="278" y="1808"/>
                  </a:lnTo>
                  <a:lnTo>
                    <a:pt x="286" y="1762"/>
                  </a:lnTo>
                  <a:lnTo>
                    <a:pt x="288" y="1713"/>
                  </a:lnTo>
                  <a:lnTo>
                    <a:pt x="288" y="710"/>
                  </a:lnTo>
                  <a:lnTo>
                    <a:pt x="284" y="652"/>
                  </a:lnTo>
                  <a:lnTo>
                    <a:pt x="275" y="596"/>
                  </a:lnTo>
                  <a:lnTo>
                    <a:pt x="258" y="543"/>
                  </a:lnTo>
                  <a:lnTo>
                    <a:pt x="235" y="491"/>
                  </a:lnTo>
                  <a:lnTo>
                    <a:pt x="208" y="444"/>
                  </a:lnTo>
                  <a:lnTo>
                    <a:pt x="175" y="401"/>
                  </a:lnTo>
                  <a:lnTo>
                    <a:pt x="137" y="361"/>
                  </a:lnTo>
                  <a:lnTo>
                    <a:pt x="95" y="325"/>
                  </a:lnTo>
                  <a:lnTo>
                    <a:pt x="49" y="295"/>
                  </a:lnTo>
                  <a:lnTo>
                    <a:pt x="0" y="269"/>
                  </a:lnTo>
                  <a:lnTo>
                    <a:pt x="0" y="192"/>
                  </a:lnTo>
                  <a:lnTo>
                    <a:pt x="4" y="159"/>
                  </a:lnTo>
                  <a:lnTo>
                    <a:pt x="12" y="126"/>
                  </a:lnTo>
                  <a:lnTo>
                    <a:pt x="26" y="96"/>
                  </a:lnTo>
                  <a:lnTo>
                    <a:pt x="46" y="69"/>
                  </a:lnTo>
                  <a:lnTo>
                    <a:pt x="68" y="46"/>
                  </a:lnTo>
                  <a:lnTo>
                    <a:pt x="95" y="26"/>
                  </a:lnTo>
                  <a:lnTo>
                    <a:pt x="125" y="12"/>
                  </a:lnTo>
                  <a:lnTo>
                    <a:pt x="157" y="4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83"/>
            <p:cNvSpPr>
              <a:spLocks/>
            </p:cNvSpPr>
            <p:nvPr/>
          </p:nvSpPr>
          <p:spPr bwMode="auto">
            <a:xfrm>
              <a:off x="2899" y="3404"/>
              <a:ext cx="286" cy="499"/>
            </a:xfrm>
            <a:custGeom>
              <a:avLst/>
              <a:gdLst>
                <a:gd name="T0" fmla="*/ 192 w 1431"/>
                <a:gd name="T1" fmla="*/ 0 h 2493"/>
                <a:gd name="T2" fmla="*/ 1239 w 1431"/>
                <a:gd name="T3" fmla="*/ 0 h 2493"/>
                <a:gd name="T4" fmla="*/ 1272 w 1431"/>
                <a:gd name="T5" fmla="*/ 3 h 2493"/>
                <a:gd name="T6" fmla="*/ 1305 w 1431"/>
                <a:gd name="T7" fmla="*/ 12 h 2493"/>
                <a:gd name="T8" fmla="*/ 1335 w 1431"/>
                <a:gd name="T9" fmla="*/ 26 h 2493"/>
                <a:gd name="T10" fmla="*/ 1362 w 1431"/>
                <a:gd name="T11" fmla="*/ 45 h 2493"/>
                <a:gd name="T12" fmla="*/ 1385 w 1431"/>
                <a:gd name="T13" fmla="*/ 68 h 2493"/>
                <a:gd name="T14" fmla="*/ 1404 w 1431"/>
                <a:gd name="T15" fmla="*/ 96 h 2493"/>
                <a:gd name="T16" fmla="*/ 1419 w 1431"/>
                <a:gd name="T17" fmla="*/ 126 h 2493"/>
                <a:gd name="T18" fmla="*/ 1427 w 1431"/>
                <a:gd name="T19" fmla="*/ 159 h 2493"/>
                <a:gd name="T20" fmla="*/ 1431 w 1431"/>
                <a:gd name="T21" fmla="*/ 192 h 2493"/>
                <a:gd name="T22" fmla="*/ 1431 w 1431"/>
                <a:gd name="T23" fmla="*/ 1197 h 2493"/>
                <a:gd name="T24" fmla="*/ 1427 w 1431"/>
                <a:gd name="T25" fmla="*/ 1232 h 2493"/>
                <a:gd name="T26" fmla="*/ 1419 w 1431"/>
                <a:gd name="T27" fmla="*/ 1264 h 2493"/>
                <a:gd name="T28" fmla="*/ 1404 w 1431"/>
                <a:gd name="T29" fmla="*/ 1295 h 2493"/>
                <a:gd name="T30" fmla="*/ 1385 w 1431"/>
                <a:gd name="T31" fmla="*/ 1321 h 2493"/>
                <a:gd name="T32" fmla="*/ 1362 w 1431"/>
                <a:gd name="T33" fmla="*/ 1344 h 2493"/>
                <a:gd name="T34" fmla="*/ 1335 w 1431"/>
                <a:gd name="T35" fmla="*/ 1363 h 2493"/>
                <a:gd name="T36" fmla="*/ 1305 w 1431"/>
                <a:gd name="T37" fmla="*/ 1378 h 2493"/>
                <a:gd name="T38" fmla="*/ 1272 w 1431"/>
                <a:gd name="T39" fmla="*/ 1386 h 2493"/>
                <a:gd name="T40" fmla="*/ 1239 w 1431"/>
                <a:gd name="T41" fmla="*/ 1390 h 2493"/>
                <a:gd name="T42" fmla="*/ 1164 w 1431"/>
                <a:gd name="T43" fmla="*/ 1390 h 2493"/>
                <a:gd name="T44" fmla="*/ 1164 w 1431"/>
                <a:gd name="T45" fmla="*/ 2300 h 2493"/>
                <a:gd name="T46" fmla="*/ 1162 w 1431"/>
                <a:gd name="T47" fmla="*/ 2335 h 2493"/>
                <a:gd name="T48" fmla="*/ 1152 w 1431"/>
                <a:gd name="T49" fmla="*/ 2368 h 2493"/>
                <a:gd name="T50" fmla="*/ 1138 w 1431"/>
                <a:gd name="T51" fmla="*/ 2398 h 2493"/>
                <a:gd name="T52" fmla="*/ 1120 w 1431"/>
                <a:gd name="T53" fmla="*/ 2424 h 2493"/>
                <a:gd name="T54" fmla="*/ 1096 w 1431"/>
                <a:gd name="T55" fmla="*/ 2448 h 2493"/>
                <a:gd name="T56" fmla="*/ 1069 w 1431"/>
                <a:gd name="T57" fmla="*/ 2467 h 2493"/>
                <a:gd name="T58" fmla="*/ 1039 w 1431"/>
                <a:gd name="T59" fmla="*/ 2481 h 2493"/>
                <a:gd name="T60" fmla="*/ 1007 w 1431"/>
                <a:gd name="T61" fmla="*/ 2491 h 2493"/>
                <a:gd name="T62" fmla="*/ 972 w 1431"/>
                <a:gd name="T63" fmla="*/ 2493 h 2493"/>
                <a:gd name="T64" fmla="*/ 457 w 1431"/>
                <a:gd name="T65" fmla="*/ 2493 h 2493"/>
                <a:gd name="T66" fmla="*/ 422 w 1431"/>
                <a:gd name="T67" fmla="*/ 2491 h 2493"/>
                <a:gd name="T68" fmla="*/ 390 w 1431"/>
                <a:gd name="T69" fmla="*/ 2481 h 2493"/>
                <a:gd name="T70" fmla="*/ 360 w 1431"/>
                <a:gd name="T71" fmla="*/ 2467 h 2493"/>
                <a:gd name="T72" fmla="*/ 333 w 1431"/>
                <a:gd name="T73" fmla="*/ 2448 h 2493"/>
                <a:gd name="T74" fmla="*/ 311 w 1431"/>
                <a:gd name="T75" fmla="*/ 2424 h 2493"/>
                <a:gd name="T76" fmla="*/ 291 w 1431"/>
                <a:gd name="T77" fmla="*/ 2398 h 2493"/>
                <a:gd name="T78" fmla="*/ 277 w 1431"/>
                <a:gd name="T79" fmla="*/ 2368 h 2493"/>
                <a:gd name="T80" fmla="*/ 269 w 1431"/>
                <a:gd name="T81" fmla="*/ 2335 h 2493"/>
                <a:gd name="T82" fmla="*/ 265 w 1431"/>
                <a:gd name="T83" fmla="*/ 2300 h 2493"/>
                <a:gd name="T84" fmla="*/ 265 w 1431"/>
                <a:gd name="T85" fmla="*/ 1393 h 2493"/>
                <a:gd name="T86" fmla="*/ 192 w 1431"/>
                <a:gd name="T87" fmla="*/ 1393 h 2493"/>
                <a:gd name="T88" fmla="*/ 157 w 1431"/>
                <a:gd name="T89" fmla="*/ 1390 h 2493"/>
                <a:gd name="T90" fmla="*/ 125 w 1431"/>
                <a:gd name="T91" fmla="*/ 1381 h 2493"/>
                <a:gd name="T92" fmla="*/ 95 w 1431"/>
                <a:gd name="T93" fmla="*/ 1367 h 2493"/>
                <a:gd name="T94" fmla="*/ 68 w 1431"/>
                <a:gd name="T95" fmla="*/ 1347 h 2493"/>
                <a:gd name="T96" fmla="*/ 44 w 1431"/>
                <a:gd name="T97" fmla="*/ 1325 h 2493"/>
                <a:gd name="T98" fmla="*/ 26 w 1431"/>
                <a:gd name="T99" fmla="*/ 1297 h 2493"/>
                <a:gd name="T100" fmla="*/ 12 w 1431"/>
                <a:gd name="T101" fmla="*/ 1267 h 2493"/>
                <a:gd name="T102" fmla="*/ 2 w 1431"/>
                <a:gd name="T103" fmla="*/ 1234 h 2493"/>
                <a:gd name="T104" fmla="*/ 0 w 1431"/>
                <a:gd name="T105" fmla="*/ 1201 h 2493"/>
                <a:gd name="T106" fmla="*/ 0 w 1431"/>
                <a:gd name="T107" fmla="*/ 192 h 2493"/>
                <a:gd name="T108" fmla="*/ 2 w 1431"/>
                <a:gd name="T109" fmla="*/ 159 h 2493"/>
                <a:gd name="T110" fmla="*/ 11 w 1431"/>
                <a:gd name="T111" fmla="*/ 126 h 2493"/>
                <a:gd name="T112" fmla="*/ 25 w 1431"/>
                <a:gd name="T113" fmla="*/ 96 h 2493"/>
                <a:gd name="T114" fmla="*/ 44 w 1431"/>
                <a:gd name="T115" fmla="*/ 68 h 2493"/>
                <a:gd name="T116" fmla="*/ 67 w 1431"/>
                <a:gd name="T117" fmla="*/ 45 h 2493"/>
                <a:gd name="T118" fmla="*/ 93 w 1431"/>
                <a:gd name="T119" fmla="*/ 26 h 2493"/>
                <a:gd name="T120" fmla="*/ 123 w 1431"/>
                <a:gd name="T121" fmla="*/ 12 h 2493"/>
                <a:gd name="T122" fmla="*/ 156 w 1431"/>
                <a:gd name="T123" fmla="*/ 3 h 2493"/>
                <a:gd name="T124" fmla="*/ 192 w 1431"/>
                <a:gd name="T125" fmla="*/ 0 h 2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2493">
                  <a:moveTo>
                    <a:pt x="192" y="0"/>
                  </a:moveTo>
                  <a:lnTo>
                    <a:pt x="1239" y="0"/>
                  </a:lnTo>
                  <a:lnTo>
                    <a:pt x="1272" y="3"/>
                  </a:lnTo>
                  <a:lnTo>
                    <a:pt x="1305" y="12"/>
                  </a:lnTo>
                  <a:lnTo>
                    <a:pt x="1335" y="26"/>
                  </a:lnTo>
                  <a:lnTo>
                    <a:pt x="1362" y="45"/>
                  </a:lnTo>
                  <a:lnTo>
                    <a:pt x="1385" y="68"/>
                  </a:lnTo>
                  <a:lnTo>
                    <a:pt x="1404" y="96"/>
                  </a:lnTo>
                  <a:lnTo>
                    <a:pt x="1419" y="126"/>
                  </a:lnTo>
                  <a:lnTo>
                    <a:pt x="1427" y="159"/>
                  </a:lnTo>
                  <a:lnTo>
                    <a:pt x="1431" y="192"/>
                  </a:lnTo>
                  <a:lnTo>
                    <a:pt x="1431" y="1197"/>
                  </a:lnTo>
                  <a:lnTo>
                    <a:pt x="1427" y="1232"/>
                  </a:lnTo>
                  <a:lnTo>
                    <a:pt x="1419" y="1264"/>
                  </a:lnTo>
                  <a:lnTo>
                    <a:pt x="1404" y="1295"/>
                  </a:lnTo>
                  <a:lnTo>
                    <a:pt x="1385" y="1321"/>
                  </a:lnTo>
                  <a:lnTo>
                    <a:pt x="1362" y="1344"/>
                  </a:lnTo>
                  <a:lnTo>
                    <a:pt x="1335" y="1363"/>
                  </a:lnTo>
                  <a:lnTo>
                    <a:pt x="1305" y="1378"/>
                  </a:lnTo>
                  <a:lnTo>
                    <a:pt x="1272" y="1386"/>
                  </a:lnTo>
                  <a:lnTo>
                    <a:pt x="1239" y="1390"/>
                  </a:lnTo>
                  <a:lnTo>
                    <a:pt x="1164" y="1390"/>
                  </a:lnTo>
                  <a:lnTo>
                    <a:pt x="1164" y="2300"/>
                  </a:lnTo>
                  <a:lnTo>
                    <a:pt x="1162" y="2335"/>
                  </a:lnTo>
                  <a:lnTo>
                    <a:pt x="1152" y="2368"/>
                  </a:lnTo>
                  <a:lnTo>
                    <a:pt x="1138" y="2398"/>
                  </a:lnTo>
                  <a:lnTo>
                    <a:pt x="1120" y="2424"/>
                  </a:lnTo>
                  <a:lnTo>
                    <a:pt x="1096" y="2448"/>
                  </a:lnTo>
                  <a:lnTo>
                    <a:pt x="1069" y="2467"/>
                  </a:lnTo>
                  <a:lnTo>
                    <a:pt x="1039" y="2481"/>
                  </a:lnTo>
                  <a:lnTo>
                    <a:pt x="1007" y="2491"/>
                  </a:lnTo>
                  <a:lnTo>
                    <a:pt x="972" y="2493"/>
                  </a:lnTo>
                  <a:lnTo>
                    <a:pt x="457" y="2493"/>
                  </a:lnTo>
                  <a:lnTo>
                    <a:pt x="422" y="2491"/>
                  </a:lnTo>
                  <a:lnTo>
                    <a:pt x="390" y="2481"/>
                  </a:lnTo>
                  <a:lnTo>
                    <a:pt x="360" y="2467"/>
                  </a:lnTo>
                  <a:lnTo>
                    <a:pt x="333" y="2448"/>
                  </a:lnTo>
                  <a:lnTo>
                    <a:pt x="311" y="2424"/>
                  </a:lnTo>
                  <a:lnTo>
                    <a:pt x="291" y="2398"/>
                  </a:lnTo>
                  <a:lnTo>
                    <a:pt x="277" y="2368"/>
                  </a:lnTo>
                  <a:lnTo>
                    <a:pt x="269" y="2335"/>
                  </a:lnTo>
                  <a:lnTo>
                    <a:pt x="265" y="2300"/>
                  </a:lnTo>
                  <a:lnTo>
                    <a:pt x="265" y="1393"/>
                  </a:lnTo>
                  <a:lnTo>
                    <a:pt x="192" y="1393"/>
                  </a:lnTo>
                  <a:lnTo>
                    <a:pt x="157" y="1390"/>
                  </a:lnTo>
                  <a:lnTo>
                    <a:pt x="125" y="1381"/>
                  </a:lnTo>
                  <a:lnTo>
                    <a:pt x="95" y="1367"/>
                  </a:lnTo>
                  <a:lnTo>
                    <a:pt x="68" y="1347"/>
                  </a:lnTo>
                  <a:lnTo>
                    <a:pt x="44" y="1325"/>
                  </a:lnTo>
                  <a:lnTo>
                    <a:pt x="26" y="1297"/>
                  </a:lnTo>
                  <a:lnTo>
                    <a:pt x="12" y="1267"/>
                  </a:lnTo>
                  <a:lnTo>
                    <a:pt x="2" y="1234"/>
                  </a:lnTo>
                  <a:lnTo>
                    <a:pt x="0" y="1201"/>
                  </a:lnTo>
                  <a:lnTo>
                    <a:pt x="0" y="192"/>
                  </a:lnTo>
                  <a:lnTo>
                    <a:pt x="2" y="159"/>
                  </a:lnTo>
                  <a:lnTo>
                    <a:pt x="11" y="126"/>
                  </a:lnTo>
                  <a:lnTo>
                    <a:pt x="25" y="96"/>
                  </a:lnTo>
                  <a:lnTo>
                    <a:pt x="44" y="68"/>
                  </a:lnTo>
                  <a:lnTo>
                    <a:pt x="67" y="45"/>
                  </a:lnTo>
                  <a:lnTo>
                    <a:pt x="93" y="26"/>
                  </a:lnTo>
                  <a:lnTo>
                    <a:pt x="123" y="12"/>
                  </a:lnTo>
                  <a:lnTo>
                    <a:pt x="156" y="3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84"/>
            <p:cNvSpPr>
              <a:spLocks/>
            </p:cNvSpPr>
            <p:nvPr/>
          </p:nvSpPr>
          <p:spPr bwMode="auto">
            <a:xfrm>
              <a:off x="2953" y="3194"/>
              <a:ext cx="178" cy="178"/>
            </a:xfrm>
            <a:custGeom>
              <a:avLst/>
              <a:gdLst>
                <a:gd name="T0" fmla="*/ 444 w 889"/>
                <a:gd name="T1" fmla="*/ 0 h 892"/>
                <a:gd name="T2" fmla="*/ 500 w 889"/>
                <a:gd name="T3" fmla="*/ 4 h 892"/>
                <a:gd name="T4" fmla="*/ 554 w 889"/>
                <a:gd name="T5" fmla="*/ 13 h 892"/>
                <a:gd name="T6" fmla="*/ 605 w 889"/>
                <a:gd name="T7" fmla="*/ 30 h 892"/>
                <a:gd name="T8" fmla="*/ 654 w 889"/>
                <a:gd name="T9" fmla="*/ 52 h 892"/>
                <a:gd name="T10" fmla="*/ 698 w 889"/>
                <a:gd name="T11" fmla="*/ 79 h 892"/>
                <a:gd name="T12" fmla="*/ 739 w 889"/>
                <a:gd name="T13" fmla="*/ 112 h 892"/>
                <a:gd name="T14" fmla="*/ 776 w 889"/>
                <a:gd name="T15" fmla="*/ 149 h 892"/>
                <a:gd name="T16" fmla="*/ 810 w 889"/>
                <a:gd name="T17" fmla="*/ 191 h 892"/>
                <a:gd name="T18" fmla="*/ 838 w 889"/>
                <a:gd name="T19" fmla="*/ 236 h 892"/>
                <a:gd name="T20" fmla="*/ 859 w 889"/>
                <a:gd name="T21" fmla="*/ 284 h 892"/>
                <a:gd name="T22" fmla="*/ 876 w 889"/>
                <a:gd name="T23" fmla="*/ 336 h 892"/>
                <a:gd name="T24" fmla="*/ 886 w 889"/>
                <a:gd name="T25" fmla="*/ 390 h 892"/>
                <a:gd name="T26" fmla="*/ 889 w 889"/>
                <a:gd name="T27" fmla="*/ 445 h 892"/>
                <a:gd name="T28" fmla="*/ 886 w 889"/>
                <a:gd name="T29" fmla="*/ 502 h 892"/>
                <a:gd name="T30" fmla="*/ 876 w 889"/>
                <a:gd name="T31" fmla="*/ 556 h 892"/>
                <a:gd name="T32" fmla="*/ 859 w 889"/>
                <a:gd name="T33" fmla="*/ 607 h 892"/>
                <a:gd name="T34" fmla="*/ 838 w 889"/>
                <a:gd name="T35" fmla="*/ 656 h 892"/>
                <a:gd name="T36" fmla="*/ 810 w 889"/>
                <a:gd name="T37" fmla="*/ 700 h 892"/>
                <a:gd name="T38" fmla="*/ 776 w 889"/>
                <a:gd name="T39" fmla="*/ 742 h 892"/>
                <a:gd name="T40" fmla="*/ 739 w 889"/>
                <a:gd name="T41" fmla="*/ 779 h 892"/>
                <a:gd name="T42" fmla="*/ 698 w 889"/>
                <a:gd name="T43" fmla="*/ 812 h 892"/>
                <a:gd name="T44" fmla="*/ 654 w 889"/>
                <a:gd name="T45" fmla="*/ 840 h 892"/>
                <a:gd name="T46" fmla="*/ 605 w 889"/>
                <a:gd name="T47" fmla="*/ 862 h 892"/>
                <a:gd name="T48" fmla="*/ 554 w 889"/>
                <a:gd name="T49" fmla="*/ 878 h 892"/>
                <a:gd name="T50" fmla="*/ 500 w 889"/>
                <a:gd name="T51" fmla="*/ 888 h 892"/>
                <a:gd name="T52" fmla="*/ 444 w 889"/>
                <a:gd name="T53" fmla="*/ 892 h 892"/>
                <a:gd name="T54" fmla="*/ 389 w 889"/>
                <a:gd name="T55" fmla="*/ 888 h 892"/>
                <a:gd name="T56" fmla="*/ 335 w 889"/>
                <a:gd name="T57" fmla="*/ 878 h 892"/>
                <a:gd name="T58" fmla="*/ 283 w 889"/>
                <a:gd name="T59" fmla="*/ 862 h 892"/>
                <a:gd name="T60" fmla="*/ 235 w 889"/>
                <a:gd name="T61" fmla="*/ 840 h 892"/>
                <a:gd name="T62" fmla="*/ 191 w 889"/>
                <a:gd name="T63" fmla="*/ 812 h 892"/>
                <a:gd name="T64" fmla="*/ 149 w 889"/>
                <a:gd name="T65" fmla="*/ 779 h 892"/>
                <a:gd name="T66" fmla="*/ 111 w 889"/>
                <a:gd name="T67" fmla="*/ 742 h 892"/>
                <a:gd name="T68" fmla="*/ 79 w 889"/>
                <a:gd name="T69" fmla="*/ 700 h 892"/>
                <a:gd name="T70" fmla="*/ 51 w 889"/>
                <a:gd name="T71" fmla="*/ 656 h 892"/>
                <a:gd name="T72" fmla="*/ 30 w 889"/>
                <a:gd name="T73" fmla="*/ 607 h 892"/>
                <a:gd name="T74" fmla="*/ 13 w 889"/>
                <a:gd name="T75" fmla="*/ 556 h 892"/>
                <a:gd name="T76" fmla="*/ 3 w 889"/>
                <a:gd name="T77" fmla="*/ 502 h 892"/>
                <a:gd name="T78" fmla="*/ 0 w 889"/>
                <a:gd name="T79" fmla="*/ 445 h 892"/>
                <a:gd name="T80" fmla="*/ 3 w 889"/>
                <a:gd name="T81" fmla="*/ 390 h 892"/>
                <a:gd name="T82" fmla="*/ 13 w 889"/>
                <a:gd name="T83" fmla="*/ 336 h 892"/>
                <a:gd name="T84" fmla="*/ 30 w 889"/>
                <a:gd name="T85" fmla="*/ 284 h 892"/>
                <a:gd name="T86" fmla="*/ 51 w 889"/>
                <a:gd name="T87" fmla="*/ 236 h 892"/>
                <a:gd name="T88" fmla="*/ 79 w 889"/>
                <a:gd name="T89" fmla="*/ 191 h 892"/>
                <a:gd name="T90" fmla="*/ 111 w 889"/>
                <a:gd name="T91" fmla="*/ 149 h 892"/>
                <a:gd name="T92" fmla="*/ 149 w 889"/>
                <a:gd name="T93" fmla="*/ 112 h 892"/>
                <a:gd name="T94" fmla="*/ 191 w 889"/>
                <a:gd name="T95" fmla="*/ 79 h 892"/>
                <a:gd name="T96" fmla="*/ 235 w 889"/>
                <a:gd name="T97" fmla="*/ 52 h 892"/>
                <a:gd name="T98" fmla="*/ 283 w 889"/>
                <a:gd name="T99" fmla="*/ 30 h 892"/>
                <a:gd name="T100" fmla="*/ 335 w 889"/>
                <a:gd name="T101" fmla="*/ 13 h 892"/>
                <a:gd name="T102" fmla="*/ 389 w 889"/>
                <a:gd name="T103" fmla="*/ 4 h 892"/>
                <a:gd name="T104" fmla="*/ 444 w 889"/>
                <a:gd name="T105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9" h="892">
                  <a:moveTo>
                    <a:pt x="444" y="0"/>
                  </a:moveTo>
                  <a:lnTo>
                    <a:pt x="500" y="4"/>
                  </a:lnTo>
                  <a:lnTo>
                    <a:pt x="554" y="13"/>
                  </a:lnTo>
                  <a:lnTo>
                    <a:pt x="605" y="30"/>
                  </a:lnTo>
                  <a:lnTo>
                    <a:pt x="654" y="52"/>
                  </a:lnTo>
                  <a:lnTo>
                    <a:pt x="698" y="79"/>
                  </a:lnTo>
                  <a:lnTo>
                    <a:pt x="739" y="112"/>
                  </a:lnTo>
                  <a:lnTo>
                    <a:pt x="776" y="149"/>
                  </a:lnTo>
                  <a:lnTo>
                    <a:pt x="810" y="191"/>
                  </a:lnTo>
                  <a:lnTo>
                    <a:pt x="838" y="236"/>
                  </a:lnTo>
                  <a:lnTo>
                    <a:pt x="859" y="284"/>
                  </a:lnTo>
                  <a:lnTo>
                    <a:pt x="876" y="336"/>
                  </a:lnTo>
                  <a:lnTo>
                    <a:pt x="886" y="390"/>
                  </a:lnTo>
                  <a:lnTo>
                    <a:pt x="889" y="445"/>
                  </a:lnTo>
                  <a:lnTo>
                    <a:pt x="886" y="502"/>
                  </a:lnTo>
                  <a:lnTo>
                    <a:pt x="876" y="556"/>
                  </a:lnTo>
                  <a:lnTo>
                    <a:pt x="859" y="607"/>
                  </a:lnTo>
                  <a:lnTo>
                    <a:pt x="838" y="656"/>
                  </a:lnTo>
                  <a:lnTo>
                    <a:pt x="810" y="700"/>
                  </a:lnTo>
                  <a:lnTo>
                    <a:pt x="776" y="742"/>
                  </a:lnTo>
                  <a:lnTo>
                    <a:pt x="739" y="779"/>
                  </a:lnTo>
                  <a:lnTo>
                    <a:pt x="698" y="812"/>
                  </a:lnTo>
                  <a:lnTo>
                    <a:pt x="654" y="840"/>
                  </a:lnTo>
                  <a:lnTo>
                    <a:pt x="605" y="862"/>
                  </a:lnTo>
                  <a:lnTo>
                    <a:pt x="554" y="878"/>
                  </a:lnTo>
                  <a:lnTo>
                    <a:pt x="500" y="888"/>
                  </a:lnTo>
                  <a:lnTo>
                    <a:pt x="444" y="892"/>
                  </a:lnTo>
                  <a:lnTo>
                    <a:pt x="389" y="888"/>
                  </a:lnTo>
                  <a:lnTo>
                    <a:pt x="335" y="878"/>
                  </a:lnTo>
                  <a:lnTo>
                    <a:pt x="283" y="862"/>
                  </a:lnTo>
                  <a:lnTo>
                    <a:pt x="235" y="840"/>
                  </a:lnTo>
                  <a:lnTo>
                    <a:pt x="191" y="812"/>
                  </a:lnTo>
                  <a:lnTo>
                    <a:pt x="149" y="779"/>
                  </a:lnTo>
                  <a:lnTo>
                    <a:pt x="111" y="742"/>
                  </a:lnTo>
                  <a:lnTo>
                    <a:pt x="79" y="700"/>
                  </a:lnTo>
                  <a:lnTo>
                    <a:pt x="51" y="656"/>
                  </a:lnTo>
                  <a:lnTo>
                    <a:pt x="30" y="607"/>
                  </a:lnTo>
                  <a:lnTo>
                    <a:pt x="13" y="556"/>
                  </a:lnTo>
                  <a:lnTo>
                    <a:pt x="3" y="502"/>
                  </a:lnTo>
                  <a:lnTo>
                    <a:pt x="0" y="445"/>
                  </a:lnTo>
                  <a:lnTo>
                    <a:pt x="3" y="390"/>
                  </a:lnTo>
                  <a:lnTo>
                    <a:pt x="13" y="336"/>
                  </a:lnTo>
                  <a:lnTo>
                    <a:pt x="30" y="284"/>
                  </a:lnTo>
                  <a:lnTo>
                    <a:pt x="51" y="236"/>
                  </a:lnTo>
                  <a:lnTo>
                    <a:pt x="79" y="191"/>
                  </a:lnTo>
                  <a:lnTo>
                    <a:pt x="111" y="149"/>
                  </a:lnTo>
                  <a:lnTo>
                    <a:pt x="149" y="112"/>
                  </a:lnTo>
                  <a:lnTo>
                    <a:pt x="191" y="79"/>
                  </a:lnTo>
                  <a:lnTo>
                    <a:pt x="235" y="52"/>
                  </a:lnTo>
                  <a:lnTo>
                    <a:pt x="283" y="30"/>
                  </a:lnTo>
                  <a:lnTo>
                    <a:pt x="335" y="13"/>
                  </a:lnTo>
                  <a:lnTo>
                    <a:pt x="389" y="4"/>
                  </a:lnTo>
                  <a:lnTo>
                    <a:pt x="4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888"/>
          <p:cNvGrpSpPr>
            <a:grpSpLocks noChangeAspect="1"/>
          </p:cNvGrpSpPr>
          <p:nvPr/>
        </p:nvGrpSpPr>
        <p:grpSpPr bwMode="auto">
          <a:xfrm>
            <a:off x="4668163" y="5988358"/>
            <a:ext cx="432000" cy="432000"/>
            <a:chOff x="5038" y="2071"/>
            <a:chExt cx="746" cy="746"/>
          </a:xfrm>
          <a:solidFill>
            <a:schemeClr val="accent5">
              <a:lumMod val="75000"/>
            </a:schemeClr>
          </a:solidFill>
        </p:grpSpPr>
        <p:sp>
          <p:nvSpPr>
            <p:cNvPr id="87" name="Freeform 890"/>
            <p:cNvSpPr>
              <a:spLocks noEditPoints="1"/>
            </p:cNvSpPr>
            <p:nvPr/>
          </p:nvSpPr>
          <p:spPr bwMode="auto">
            <a:xfrm>
              <a:off x="5202" y="2195"/>
              <a:ext cx="420" cy="622"/>
            </a:xfrm>
            <a:custGeom>
              <a:avLst/>
              <a:gdLst>
                <a:gd name="T0" fmla="*/ 724 w 2101"/>
                <a:gd name="T1" fmla="*/ 2866 h 3111"/>
                <a:gd name="T2" fmla="*/ 802 w 2101"/>
                <a:gd name="T3" fmla="*/ 2941 h 3111"/>
                <a:gd name="T4" fmla="*/ 1286 w 2101"/>
                <a:gd name="T5" fmla="*/ 2949 h 3111"/>
                <a:gd name="T6" fmla="*/ 1377 w 2101"/>
                <a:gd name="T7" fmla="*/ 2889 h 3111"/>
                <a:gd name="T8" fmla="*/ 1402 w 2101"/>
                <a:gd name="T9" fmla="*/ 2809 h 3111"/>
                <a:gd name="T10" fmla="*/ 969 w 2101"/>
                <a:gd name="T11" fmla="*/ 162 h 3111"/>
                <a:gd name="T12" fmla="*/ 684 w 2101"/>
                <a:gd name="T13" fmla="*/ 234 h 3111"/>
                <a:gd name="T14" fmla="*/ 449 w 2101"/>
                <a:gd name="T15" fmla="*/ 386 h 3111"/>
                <a:gd name="T16" fmla="*/ 275 w 2101"/>
                <a:gd name="T17" fmla="*/ 593 h 3111"/>
                <a:gd name="T18" fmla="*/ 176 w 2101"/>
                <a:gd name="T19" fmla="*/ 835 h 3111"/>
                <a:gd name="T20" fmla="*/ 160 w 2101"/>
                <a:gd name="T21" fmla="*/ 1102 h 3111"/>
                <a:gd name="T22" fmla="*/ 230 w 2101"/>
                <a:gd name="T23" fmla="*/ 1360 h 3111"/>
                <a:gd name="T24" fmla="*/ 383 w 2101"/>
                <a:gd name="T25" fmla="*/ 1587 h 3111"/>
                <a:gd name="T26" fmla="*/ 569 w 2101"/>
                <a:gd name="T27" fmla="*/ 1855 h 3111"/>
                <a:gd name="T28" fmla="*/ 680 w 2101"/>
                <a:gd name="T29" fmla="*/ 2158 h 3111"/>
                <a:gd name="T30" fmla="*/ 707 w 2101"/>
                <a:gd name="T31" fmla="*/ 2469 h 3111"/>
                <a:gd name="T32" fmla="*/ 1405 w 2101"/>
                <a:gd name="T33" fmla="*/ 2230 h 3111"/>
                <a:gd name="T34" fmla="*/ 1488 w 2101"/>
                <a:gd name="T35" fmla="*/ 1921 h 3111"/>
                <a:gd name="T36" fmla="*/ 1651 w 2101"/>
                <a:gd name="T37" fmla="*/ 1654 h 3111"/>
                <a:gd name="T38" fmla="*/ 1833 w 2101"/>
                <a:gd name="T39" fmla="*/ 1422 h 3111"/>
                <a:gd name="T40" fmla="*/ 1927 w 2101"/>
                <a:gd name="T41" fmla="*/ 1157 h 3111"/>
                <a:gd name="T42" fmla="*/ 1924 w 2101"/>
                <a:gd name="T43" fmla="*/ 864 h 3111"/>
                <a:gd name="T44" fmla="*/ 1818 w 2101"/>
                <a:gd name="T45" fmla="*/ 586 h 3111"/>
                <a:gd name="T46" fmla="*/ 1622 w 2101"/>
                <a:gd name="T47" fmla="*/ 362 h 3111"/>
                <a:gd name="T48" fmla="*/ 1359 w 2101"/>
                <a:gd name="T49" fmla="*/ 213 h 3111"/>
                <a:gd name="T50" fmla="*/ 1047 w 2101"/>
                <a:gd name="T51" fmla="*/ 159 h 3111"/>
                <a:gd name="T52" fmla="*/ 1297 w 2101"/>
                <a:gd name="T53" fmla="*/ 30 h 3111"/>
                <a:gd name="T54" fmla="*/ 1599 w 2101"/>
                <a:gd name="T55" fmla="*/ 152 h 3111"/>
                <a:gd name="T56" fmla="*/ 1844 w 2101"/>
                <a:gd name="T57" fmla="*/ 353 h 3111"/>
                <a:gd name="T58" fmla="*/ 2017 w 2101"/>
                <a:gd name="T59" fmla="*/ 620 h 3111"/>
                <a:gd name="T60" fmla="*/ 2097 w 2101"/>
                <a:gd name="T61" fmla="*/ 933 h 3111"/>
                <a:gd name="T62" fmla="*/ 2075 w 2101"/>
                <a:gd name="T63" fmla="*/ 1241 h 3111"/>
                <a:gd name="T64" fmla="*/ 1960 w 2101"/>
                <a:gd name="T65" fmla="*/ 1522 h 3111"/>
                <a:gd name="T66" fmla="*/ 1773 w 2101"/>
                <a:gd name="T67" fmla="*/ 1756 h 3111"/>
                <a:gd name="T68" fmla="*/ 1636 w 2101"/>
                <a:gd name="T69" fmla="*/ 1984 h 3111"/>
                <a:gd name="T70" fmla="*/ 1566 w 2101"/>
                <a:gd name="T71" fmla="*/ 2253 h 3111"/>
                <a:gd name="T72" fmla="*/ 1554 w 2101"/>
                <a:gd name="T73" fmla="*/ 2854 h 3111"/>
                <a:gd name="T74" fmla="*/ 1481 w 2101"/>
                <a:gd name="T75" fmla="*/ 3007 h 3111"/>
                <a:gd name="T76" fmla="*/ 1338 w 2101"/>
                <a:gd name="T77" fmla="*/ 3099 h 3111"/>
                <a:gd name="T78" fmla="*/ 805 w 2101"/>
                <a:gd name="T79" fmla="*/ 3108 h 3111"/>
                <a:gd name="T80" fmla="*/ 649 w 2101"/>
                <a:gd name="T81" fmla="*/ 3038 h 3111"/>
                <a:gd name="T82" fmla="*/ 555 w 2101"/>
                <a:gd name="T83" fmla="*/ 2896 h 3111"/>
                <a:gd name="T84" fmla="*/ 541 w 2101"/>
                <a:gd name="T85" fmla="*/ 2319 h 3111"/>
                <a:gd name="T86" fmla="*/ 473 w 2101"/>
                <a:gd name="T87" fmla="*/ 2017 h 3111"/>
                <a:gd name="T88" fmla="*/ 319 w 2101"/>
                <a:gd name="T89" fmla="*/ 1749 h 3111"/>
                <a:gd name="T90" fmla="*/ 126 w 2101"/>
                <a:gd name="T91" fmla="*/ 1494 h 3111"/>
                <a:gd name="T92" fmla="*/ 17 w 2101"/>
                <a:gd name="T93" fmla="*/ 1196 h 3111"/>
                <a:gd name="T94" fmla="*/ 8 w 2101"/>
                <a:gd name="T95" fmla="*/ 873 h 3111"/>
                <a:gd name="T96" fmla="*/ 88 w 2101"/>
                <a:gd name="T97" fmla="*/ 609 h 3111"/>
                <a:gd name="T98" fmla="*/ 239 w 2101"/>
                <a:gd name="T99" fmla="*/ 370 h 3111"/>
                <a:gd name="T100" fmla="*/ 456 w 2101"/>
                <a:gd name="T101" fmla="*/ 177 h 3111"/>
                <a:gd name="T102" fmla="*/ 727 w 2101"/>
                <a:gd name="T103" fmla="*/ 47 h 3111"/>
                <a:gd name="T104" fmla="*/ 1046 w 2101"/>
                <a:gd name="T105" fmla="*/ 0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01" h="3111">
                  <a:moveTo>
                    <a:pt x="713" y="2627"/>
                  </a:moveTo>
                  <a:lnTo>
                    <a:pt x="713" y="2809"/>
                  </a:lnTo>
                  <a:lnTo>
                    <a:pt x="716" y="2839"/>
                  </a:lnTo>
                  <a:lnTo>
                    <a:pt x="724" y="2866"/>
                  </a:lnTo>
                  <a:lnTo>
                    <a:pt x="737" y="2889"/>
                  </a:lnTo>
                  <a:lnTo>
                    <a:pt x="756" y="2911"/>
                  </a:lnTo>
                  <a:lnTo>
                    <a:pt x="777" y="2928"/>
                  </a:lnTo>
                  <a:lnTo>
                    <a:pt x="802" y="2941"/>
                  </a:lnTo>
                  <a:lnTo>
                    <a:pt x="829" y="2949"/>
                  </a:lnTo>
                  <a:lnTo>
                    <a:pt x="858" y="2953"/>
                  </a:lnTo>
                  <a:lnTo>
                    <a:pt x="1256" y="2953"/>
                  </a:lnTo>
                  <a:lnTo>
                    <a:pt x="1286" y="2949"/>
                  </a:lnTo>
                  <a:lnTo>
                    <a:pt x="1313" y="2941"/>
                  </a:lnTo>
                  <a:lnTo>
                    <a:pt x="1338" y="2928"/>
                  </a:lnTo>
                  <a:lnTo>
                    <a:pt x="1360" y="2911"/>
                  </a:lnTo>
                  <a:lnTo>
                    <a:pt x="1377" y="2889"/>
                  </a:lnTo>
                  <a:lnTo>
                    <a:pt x="1391" y="2866"/>
                  </a:lnTo>
                  <a:lnTo>
                    <a:pt x="1400" y="2839"/>
                  </a:lnTo>
                  <a:lnTo>
                    <a:pt x="1402" y="2809"/>
                  </a:lnTo>
                  <a:lnTo>
                    <a:pt x="1402" y="2809"/>
                  </a:lnTo>
                  <a:lnTo>
                    <a:pt x="1402" y="2627"/>
                  </a:lnTo>
                  <a:lnTo>
                    <a:pt x="713" y="2627"/>
                  </a:lnTo>
                  <a:close/>
                  <a:moveTo>
                    <a:pt x="1047" y="159"/>
                  </a:moveTo>
                  <a:lnTo>
                    <a:pt x="969" y="162"/>
                  </a:lnTo>
                  <a:lnTo>
                    <a:pt x="893" y="172"/>
                  </a:lnTo>
                  <a:lnTo>
                    <a:pt x="821" y="187"/>
                  </a:lnTo>
                  <a:lnTo>
                    <a:pt x="751" y="208"/>
                  </a:lnTo>
                  <a:lnTo>
                    <a:pt x="684" y="234"/>
                  </a:lnTo>
                  <a:lnTo>
                    <a:pt x="620" y="266"/>
                  </a:lnTo>
                  <a:lnTo>
                    <a:pt x="560" y="301"/>
                  </a:lnTo>
                  <a:lnTo>
                    <a:pt x="502" y="342"/>
                  </a:lnTo>
                  <a:lnTo>
                    <a:pt x="449" y="386"/>
                  </a:lnTo>
                  <a:lnTo>
                    <a:pt x="399" y="433"/>
                  </a:lnTo>
                  <a:lnTo>
                    <a:pt x="354" y="483"/>
                  </a:lnTo>
                  <a:lnTo>
                    <a:pt x="312" y="537"/>
                  </a:lnTo>
                  <a:lnTo>
                    <a:pt x="275" y="593"/>
                  </a:lnTo>
                  <a:lnTo>
                    <a:pt x="243" y="650"/>
                  </a:lnTo>
                  <a:lnTo>
                    <a:pt x="215" y="710"/>
                  </a:lnTo>
                  <a:lnTo>
                    <a:pt x="193" y="771"/>
                  </a:lnTo>
                  <a:lnTo>
                    <a:pt x="176" y="835"/>
                  </a:lnTo>
                  <a:lnTo>
                    <a:pt x="163" y="898"/>
                  </a:lnTo>
                  <a:lnTo>
                    <a:pt x="156" y="967"/>
                  </a:lnTo>
                  <a:lnTo>
                    <a:pt x="156" y="1035"/>
                  </a:lnTo>
                  <a:lnTo>
                    <a:pt x="160" y="1102"/>
                  </a:lnTo>
                  <a:lnTo>
                    <a:pt x="170" y="1169"/>
                  </a:lnTo>
                  <a:lnTo>
                    <a:pt x="185" y="1235"/>
                  </a:lnTo>
                  <a:lnTo>
                    <a:pt x="204" y="1298"/>
                  </a:lnTo>
                  <a:lnTo>
                    <a:pt x="230" y="1360"/>
                  </a:lnTo>
                  <a:lnTo>
                    <a:pt x="260" y="1421"/>
                  </a:lnTo>
                  <a:lnTo>
                    <a:pt x="295" y="1479"/>
                  </a:lnTo>
                  <a:lnTo>
                    <a:pt x="336" y="1534"/>
                  </a:lnTo>
                  <a:lnTo>
                    <a:pt x="383" y="1587"/>
                  </a:lnTo>
                  <a:lnTo>
                    <a:pt x="436" y="1651"/>
                  </a:lnTo>
                  <a:lnTo>
                    <a:pt x="484" y="1716"/>
                  </a:lnTo>
                  <a:lnTo>
                    <a:pt x="529" y="1784"/>
                  </a:lnTo>
                  <a:lnTo>
                    <a:pt x="569" y="1855"/>
                  </a:lnTo>
                  <a:lnTo>
                    <a:pt x="604" y="1929"/>
                  </a:lnTo>
                  <a:lnTo>
                    <a:pt x="635" y="2003"/>
                  </a:lnTo>
                  <a:lnTo>
                    <a:pt x="661" y="2080"/>
                  </a:lnTo>
                  <a:lnTo>
                    <a:pt x="680" y="2158"/>
                  </a:lnTo>
                  <a:lnTo>
                    <a:pt x="694" y="2237"/>
                  </a:lnTo>
                  <a:lnTo>
                    <a:pt x="704" y="2316"/>
                  </a:lnTo>
                  <a:lnTo>
                    <a:pt x="707" y="2397"/>
                  </a:lnTo>
                  <a:lnTo>
                    <a:pt x="707" y="2469"/>
                  </a:lnTo>
                  <a:lnTo>
                    <a:pt x="1395" y="2469"/>
                  </a:lnTo>
                  <a:lnTo>
                    <a:pt x="1395" y="2397"/>
                  </a:lnTo>
                  <a:lnTo>
                    <a:pt x="1398" y="2313"/>
                  </a:lnTo>
                  <a:lnTo>
                    <a:pt x="1405" y="2230"/>
                  </a:lnTo>
                  <a:lnTo>
                    <a:pt x="1419" y="2150"/>
                  </a:lnTo>
                  <a:lnTo>
                    <a:pt x="1437" y="2071"/>
                  </a:lnTo>
                  <a:lnTo>
                    <a:pt x="1460" y="1994"/>
                  </a:lnTo>
                  <a:lnTo>
                    <a:pt x="1488" y="1921"/>
                  </a:lnTo>
                  <a:lnTo>
                    <a:pt x="1522" y="1850"/>
                  </a:lnTo>
                  <a:lnTo>
                    <a:pt x="1560" y="1781"/>
                  </a:lnTo>
                  <a:lnTo>
                    <a:pt x="1603" y="1715"/>
                  </a:lnTo>
                  <a:lnTo>
                    <a:pt x="1651" y="1654"/>
                  </a:lnTo>
                  <a:lnTo>
                    <a:pt x="1704" y="1595"/>
                  </a:lnTo>
                  <a:lnTo>
                    <a:pt x="1752" y="1541"/>
                  </a:lnTo>
                  <a:lnTo>
                    <a:pt x="1795" y="1482"/>
                  </a:lnTo>
                  <a:lnTo>
                    <a:pt x="1833" y="1422"/>
                  </a:lnTo>
                  <a:lnTo>
                    <a:pt x="1865" y="1359"/>
                  </a:lnTo>
                  <a:lnTo>
                    <a:pt x="1891" y="1293"/>
                  </a:lnTo>
                  <a:lnTo>
                    <a:pt x="1912" y="1226"/>
                  </a:lnTo>
                  <a:lnTo>
                    <a:pt x="1927" y="1157"/>
                  </a:lnTo>
                  <a:lnTo>
                    <a:pt x="1936" y="1087"/>
                  </a:lnTo>
                  <a:lnTo>
                    <a:pt x="1939" y="1017"/>
                  </a:lnTo>
                  <a:lnTo>
                    <a:pt x="1936" y="939"/>
                  </a:lnTo>
                  <a:lnTo>
                    <a:pt x="1924" y="864"/>
                  </a:lnTo>
                  <a:lnTo>
                    <a:pt x="1907" y="790"/>
                  </a:lnTo>
                  <a:lnTo>
                    <a:pt x="1884" y="719"/>
                  </a:lnTo>
                  <a:lnTo>
                    <a:pt x="1853" y="651"/>
                  </a:lnTo>
                  <a:lnTo>
                    <a:pt x="1818" y="586"/>
                  </a:lnTo>
                  <a:lnTo>
                    <a:pt x="1776" y="524"/>
                  </a:lnTo>
                  <a:lnTo>
                    <a:pt x="1730" y="466"/>
                  </a:lnTo>
                  <a:lnTo>
                    <a:pt x="1678" y="412"/>
                  </a:lnTo>
                  <a:lnTo>
                    <a:pt x="1622" y="362"/>
                  </a:lnTo>
                  <a:lnTo>
                    <a:pt x="1563" y="317"/>
                  </a:lnTo>
                  <a:lnTo>
                    <a:pt x="1498" y="277"/>
                  </a:lnTo>
                  <a:lnTo>
                    <a:pt x="1430" y="242"/>
                  </a:lnTo>
                  <a:lnTo>
                    <a:pt x="1359" y="213"/>
                  </a:lnTo>
                  <a:lnTo>
                    <a:pt x="1284" y="190"/>
                  </a:lnTo>
                  <a:lnTo>
                    <a:pt x="1208" y="173"/>
                  </a:lnTo>
                  <a:lnTo>
                    <a:pt x="1129" y="162"/>
                  </a:lnTo>
                  <a:lnTo>
                    <a:pt x="1047" y="159"/>
                  </a:lnTo>
                  <a:close/>
                  <a:moveTo>
                    <a:pt x="1046" y="0"/>
                  </a:moveTo>
                  <a:lnTo>
                    <a:pt x="1132" y="3"/>
                  </a:lnTo>
                  <a:lnTo>
                    <a:pt x="1216" y="13"/>
                  </a:lnTo>
                  <a:lnTo>
                    <a:pt x="1297" y="30"/>
                  </a:lnTo>
                  <a:lnTo>
                    <a:pt x="1377" y="51"/>
                  </a:lnTo>
                  <a:lnTo>
                    <a:pt x="1454" y="80"/>
                  </a:lnTo>
                  <a:lnTo>
                    <a:pt x="1528" y="112"/>
                  </a:lnTo>
                  <a:lnTo>
                    <a:pt x="1599" y="152"/>
                  </a:lnTo>
                  <a:lnTo>
                    <a:pt x="1665" y="195"/>
                  </a:lnTo>
                  <a:lnTo>
                    <a:pt x="1730" y="243"/>
                  </a:lnTo>
                  <a:lnTo>
                    <a:pt x="1789" y="297"/>
                  </a:lnTo>
                  <a:lnTo>
                    <a:pt x="1844" y="353"/>
                  </a:lnTo>
                  <a:lnTo>
                    <a:pt x="1895" y="415"/>
                  </a:lnTo>
                  <a:lnTo>
                    <a:pt x="1941" y="480"/>
                  </a:lnTo>
                  <a:lnTo>
                    <a:pt x="1982" y="547"/>
                  </a:lnTo>
                  <a:lnTo>
                    <a:pt x="2017" y="620"/>
                  </a:lnTo>
                  <a:lnTo>
                    <a:pt x="2046" y="693"/>
                  </a:lnTo>
                  <a:lnTo>
                    <a:pt x="2070" y="771"/>
                  </a:lnTo>
                  <a:lnTo>
                    <a:pt x="2087" y="850"/>
                  </a:lnTo>
                  <a:lnTo>
                    <a:pt x="2097" y="933"/>
                  </a:lnTo>
                  <a:lnTo>
                    <a:pt x="2101" y="1017"/>
                  </a:lnTo>
                  <a:lnTo>
                    <a:pt x="2098" y="1092"/>
                  </a:lnTo>
                  <a:lnTo>
                    <a:pt x="2089" y="1167"/>
                  </a:lnTo>
                  <a:lnTo>
                    <a:pt x="2075" y="1241"/>
                  </a:lnTo>
                  <a:lnTo>
                    <a:pt x="2055" y="1314"/>
                  </a:lnTo>
                  <a:lnTo>
                    <a:pt x="2029" y="1385"/>
                  </a:lnTo>
                  <a:lnTo>
                    <a:pt x="1998" y="1454"/>
                  </a:lnTo>
                  <a:lnTo>
                    <a:pt x="1960" y="1522"/>
                  </a:lnTo>
                  <a:lnTo>
                    <a:pt x="1919" y="1586"/>
                  </a:lnTo>
                  <a:lnTo>
                    <a:pt x="1870" y="1647"/>
                  </a:lnTo>
                  <a:lnTo>
                    <a:pt x="1817" y="1706"/>
                  </a:lnTo>
                  <a:lnTo>
                    <a:pt x="1773" y="1756"/>
                  </a:lnTo>
                  <a:lnTo>
                    <a:pt x="1732" y="1809"/>
                  </a:lnTo>
                  <a:lnTo>
                    <a:pt x="1696" y="1864"/>
                  </a:lnTo>
                  <a:lnTo>
                    <a:pt x="1664" y="1923"/>
                  </a:lnTo>
                  <a:lnTo>
                    <a:pt x="1636" y="1984"/>
                  </a:lnTo>
                  <a:lnTo>
                    <a:pt x="1612" y="2049"/>
                  </a:lnTo>
                  <a:lnTo>
                    <a:pt x="1593" y="2114"/>
                  </a:lnTo>
                  <a:lnTo>
                    <a:pt x="1577" y="2183"/>
                  </a:lnTo>
                  <a:lnTo>
                    <a:pt x="1566" y="2253"/>
                  </a:lnTo>
                  <a:lnTo>
                    <a:pt x="1560" y="2324"/>
                  </a:lnTo>
                  <a:lnTo>
                    <a:pt x="1558" y="2397"/>
                  </a:lnTo>
                  <a:lnTo>
                    <a:pt x="1557" y="2809"/>
                  </a:lnTo>
                  <a:lnTo>
                    <a:pt x="1554" y="2854"/>
                  </a:lnTo>
                  <a:lnTo>
                    <a:pt x="1543" y="2896"/>
                  </a:lnTo>
                  <a:lnTo>
                    <a:pt x="1529" y="2937"/>
                  </a:lnTo>
                  <a:lnTo>
                    <a:pt x="1507" y="2974"/>
                  </a:lnTo>
                  <a:lnTo>
                    <a:pt x="1481" y="3007"/>
                  </a:lnTo>
                  <a:lnTo>
                    <a:pt x="1451" y="3038"/>
                  </a:lnTo>
                  <a:lnTo>
                    <a:pt x="1417" y="3062"/>
                  </a:lnTo>
                  <a:lnTo>
                    <a:pt x="1378" y="3083"/>
                  </a:lnTo>
                  <a:lnTo>
                    <a:pt x="1338" y="3099"/>
                  </a:lnTo>
                  <a:lnTo>
                    <a:pt x="1295" y="3108"/>
                  </a:lnTo>
                  <a:lnTo>
                    <a:pt x="1248" y="3111"/>
                  </a:lnTo>
                  <a:lnTo>
                    <a:pt x="852" y="3111"/>
                  </a:lnTo>
                  <a:lnTo>
                    <a:pt x="805" y="3108"/>
                  </a:lnTo>
                  <a:lnTo>
                    <a:pt x="762" y="3099"/>
                  </a:lnTo>
                  <a:lnTo>
                    <a:pt x="722" y="3083"/>
                  </a:lnTo>
                  <a:lnTo>
                    <a:pt x="683" y="3062"/>
                  </a:lnTo>
                  <a:lnTo>
                    <a:pt x="649" y="3038"/>
                  </a:lnTo>
                  <a:lnTo>
                    <a:pt x="619" y="3007"/>
                  </a:lnTo>
                  <a:lnTo>
                    <a:pt x="593" y="2974"/>
                  </a:lnTo>
                  <a:lnTo>
                    <a:pt x="571" y="2937"/>
                  </a:lnTo>
                  <a:lnTo>
                    <a:pt x="555" y="2896"/>
                  </a:lnTo>
                  <a:lnTo>
                    <a:pt x="546" y="2854"/>
                  </a:lnTo>
                  <a:lnTo>
                    <a:pt x="543" y="2809"/>
                  </a:lnTo>
                  <a:lnTo>
                    <a:pt x="544" y="2397"/>
                  </a:lnTo>
                  <a:lnTo>
                    <a:pt x="541" y="2319"/>
                  </a:lnTo>
                  <a:lnTo>
                    <a:pt x="532" y="2241"/>
                  </a:lnTo>
                  <a:lnTo>
                    <a:pt x="518" y="2165"/>
                  </a:lnTo>
                  <a:lnTo>
                    <a:pt x="498" y="2090"/>
                  </a:lnTo>
                  <a:lnTo>
                    <a:pt x="473" y="2017"/>
                  </a:lnTo>
                  <a:lnTo>
                    <a:pt x="442" y="1946"/>
                  </a:lnTo>
                  <a:lnTo>
                    <a:pt x="406" y="1878"/>
                  </a:lnTo>
                  <a:lnTo>
                    <a:pt x="366" y="1812"/>
                  </a:lnTo>
                  <a:lnTo>
                    <a:pt x="319" y="1749"/>
                  </a:lnTo>
                  <a:lnTo>
                    <a:pt x="268" y="1690"/>
                  </a:lnTo>
                  <a:lnTo>
                    <a:pt x="215" y="1628"/>
                  </a:lnTo>
                  <a:lnTo>
                    <a:pt x="168" y="1562"/>
                  </a:lnTo>
                  <a:lnTo>
                    <a:pt x="126" y="1494"/>
                  </a:lnTo>
                  <a:lnTo>
                    <a:pt x="91" y="1422"/>
                  </a:lnTo>
                  <a:lnTo>
                    <a:pt x="60" y="1349"/>
                  </a:lnTo>
                  <a:lnTo>
                    <a:pt x="36" y="1273"/>
                  </a:lnTo>
                  <a:lnTo>
                    <a:pt x="17" y="1196"/>
                  </a:lnTo>
                  <a:lnTo>
                    <a:pt x="5" y="1117"/>
                  </a:lnTo>
                  <a:lnTo>
                    <a:pt x="0" y="1036"/>
                  </a:lnTo>
                  <a:lnTo>
                    <a:pt x="0" y="956"/>
                  </a:lnTo>
                  <a:lnTo>
                    <a:pt x="8" y="873"/>
                  </a:lnTo>
                  <a:lnTo>
                    <a:pt x="21" y="805"/>
                  </a:lnTo>
                  <a:lnTo>
                    <a:pt x="38" y="738"/>
                  </a:lnTo>
                  <a:lnTo>
                    <a:pt x="60" y="673"/>
                  </a:lnTo>
                  <a:lnTo>
                    <a:pt x="88" y="609"/>
                  </a:lnTo>
                  <a:lnTo>
                    <a:pt x="118" y="546"/>
                  </a:lnTo>
                  <a:lnTo>
                    <a:pt x="154" y="485"/>
                  </a:lnTo>
                  <a:lnTo>
                    <a:pt x="195" y="427"/>
                  </a:lnTo>
                  <a:lnTo>
                    <a:pt x="239" y="370"/>
                  </a:lnTo>
                  <a:lnTo>
                    <a:pt x="288" y="317"/>
                  </a:lnTo>
                  <a:lnTo>
                    <a:pt x="340" y="267"/>
                  </a:lnTo>
                  <a:lnTo>
                    <a:pt x="396" y="220"/>
                  </a:lnTo>
                  <a:lnTo>
                    <a:pt x="456" y="177"/>
                  </a:lnTo>
                  <a:lnTo>
                    <a:pt x="518" y="138"/>
                  </a:lnTo>
                  <a:lnTo>
                    <a:pt x="585" y="103"/>
                  </a:lnTo>
                  <a:lnTo>
                    <a:pt x="655" y="73"/>
                  </a:lnTo>
                  <a:lnTo>
                    <a:pt x="727" y="47"/>
                  </a:lnTo>
                  <a:lnTo>
                    <a:pt x="803" y="26"/>
                  </a:lnTo>
                  <a:lnTo>
                    <a:pt x="881" y="12"/>
                  </a:lnTo>
                  <a:lnTo>
                    <a:pt x="962" y="3"/>
                  </a:lnTo>
                  <a:lnTo>
                    <a:pt x="1046" y="0"/>
                  </a:lnTo>
                  <a:close/>
                </a:path>
              </a:pathLst>
            </a:cu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88" name="Rectangle 891"/>
            <p:cNvSpPr>
              <a:spLocks noChangeArrowheads="1"/>
            </p:cNvSpPr>
            <p:nvPr/>
          </p:nvSpPr>
          <p:spPr bwMode="auto">
            <a:xfrm>
              <a:off x="5395" y="2071"/>
              <a:ext cx="32" cy="76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89" name="Freeform 892"/>
            <p:cNvSpPr>
              <a:spLocks/>
            </p:cNvSpPr>
            <p:nvPr/>
          </p:nvSpPr>
          <p:spPr bwMode="auto">
            <a:xfrm>
              <a:off x="5607" y="2164"/>
              <a:ext cx="79" cy="77"/>
            </a:xfrm>
            <a:custGeom>
              <a:avLst/>
              <a:gdLst>
                <a:gd name="T0" fmla="*/ 278 w 392"/>
                <a:gd name="T1" fmla="*/ 0 h 381"/>
                <a:gd name="T2" fmla="*/ 392 w 392"/>
                <a:gd name="T3" fmla="*/ 113 h 381"/>
                <a:gd name="T4" fmla="*/ 114 w 392"/>
                <a:gd name="T5" fmla="*/ 381 h 381"/>
                <a:gd name="T6" fmla="*/ 0 w 392"/>
                <a:gd name="T7" fmla="*/ 267 h 381"/>
                <a:gd name="T8" fmla="*/ 278 w 392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381">
                  <a:moveTo>
                    <a:pt x="278" y="0"/>
                  </a:moveTo>
                  <a:lnTo>
                    <a:pt x="392" y="113"/>
                  </a:lnTo>
                  <a:lnTo>
                    <a:pt x="114" y="381"/>
                  </a:lnTo>
                  <a:lnTo>
                    <a:pt x="0" y="267"/>
                  </a:lnTo>
                  <a:lnTo>
                    <a:pt x="278" y="0"/>
                  </a:lnTo>
                  <a:close/>
                </a:path>
              </a:pathLst>
            </a:cu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0" name="Rectangle 893"/>
            <p:cNvSpPr>
              <a:spLocks noChangeArrowheads="1"/>
            </p:cNvSpPr>
            <p:nvPr/>
          </p:nvSpPr>
          <p:spPr bwMode="auto">
            <a:xfrm>
              <a:off x="5704" y="2414"/>
              <a:ext cx="80" cy="32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1" name="Rectangle 894"/>
            <p:cNvSpPr>
              <a:spLocks noChangeArrowheads="1"/>
            </p:cNvSpPr>
            <p:nvPr/>
          </p:nvSpPr>
          <p:spPr bwMode="auto">
            <a:xfrm>
              <a:off x="5038" y="2414"/>
              <a:ext cx="80" cy="32"/>
            </a:xfrm>
            <a:prstGeom prst="rect">
              <a:avLst/>
            </a:pr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  <p:sp>
          <p:nvSpPr>
            <p:cNvPr id="92" name="Freeform 895"/>
            <p:cNvSpPr>
              <a:spLocks/>
            </p:cNvSpPr>
            <p:nvPr/>
          </p:nvSpPr>
          <p:spPr bwMode="auto">
            <a:xfrm>
              <a:off x="5136" y="2164"/>
              <a:ext cx="78" cy="76"/>
            </a:xfrm>
            <a:custGeom>
              <a:avLst/>
              <a:gdLst>
                <a:gd name="T0" fmla="*/ 114 w 391"/>
                <a:gd name="T1" fmla="*/ 0 h 381"/>
                <a:gd name="T2" fmla="*/ 391 w 391"/>
                <a:gd name="T3" fmla="*/ 268 h 381"/>
                <a:gd name="T4" fmla="*/ 278 w 391"/>
                <a:gd name="T5" fmla="*/ 381 h 381"/>
                <a:gd name="T6" fmla="*/ 0 w 391"/>
                <a:gd name="T7" fmla="*/ 114 h 381"/>
                <a:gd name="T8" fmla="*/ 114 w 391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81">
                  <a:moveTo>
                    <a:pt x="114" y="0"/>
                  </a:moveTo>
                  <a:lnTo>
                    <a:pt x="391" y="268"/>
                  </a:lnTo>
                  <a:lnTo>
                    <a:pt x="278" y="381"/>
                  </a:lnTo>
                  <a:lnTo>
                    <a:pt x="0" y="114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12700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/>
        </p:nvGraphicFramePr>
        <p:xfrm>
          <a:off x="2571749" y="4105274"/>
          <a:ext cx="4081623" cy="439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425103" y="2877754"/>
          <a:ext cx="3423884" cy="351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Дорожный фонд Курской области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 2023 год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013" y="1650299"/>
            <a:ext cx="602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Дорожный фонд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часть средств областного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1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425427" y="2965156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Доходы</a:t>
            </a:r>
            <a:endParaRPr lang="ru-RU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3364" y="4647757"/>
            <a:ext cx="1352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.mycdn.me/i?r=AzEPZsRbOZEKgBhR0XGMT1RkGjWzFHf0Tdw18YcxpwEsRKaKTM5SRkZCeTgDn6uOyic"/>
          <p:cNvPicPr>
            <a:picLocks noChangeAspect="1" noChangeArrowheads="1"/>
          </p:cNvPicPr>
          <p:nvPr/>
        </p:nvPicPr>
        <p:blipFill>
          <a:blip r:embed="rId5" cstate="print"/>
          <a:srcRect l="1432" t="10938" b="11979"/>
          <a:stretch>
            <a:fillRect/>
          </a:stretch>
        </p:blipFill>
        <p:spPr bwMode="auto">
          <a:xfrm>
            <a:off x="4168406" y="2860381"/>
            <a:ext cx="1922786" cy="1127755"/>
          </a:xfrm>
          <a:prstGeom prst="rect">
            <a:avLst/>
          </a:prstGeom>
          <a:noFill/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rcRect l="46690" t="45191" r="34532" b="41221"/>
          <a:stretch>
            <a:fillRect/>
          </a:stretch>
        </p:blipFill>
        <p:spPr bwMode="auto">
          <a:xfrm>
            <a:off x="353790" y="7526464"/>
            <a:ext cx="2438226" cy="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9387" y="1378644"/>
            <a:ext cx="6175169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39863" indent="357188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Курской области осуществляются мероприятия по повышению уровня финансовой грамотности, нацеленные на разные категории граждан. </a:t>
            </a:r>
          </a:p>
          <a:p>
            <a:pPr indent="355600" algn="just"/>
            <a:endParaRPr lang="ru-RU" sz="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площадках АНО «Центр компетенций в агропромышленном комплексе Курской области» и Центра «Мой бизнес» организована работа по финансовому просвещению субъектов малого и среднего предпринимательства      в части оказания информационно-консультационных услуг по вопросам получения средств государственной поддержки, существующим видам бюджетного и налогового законодательства, а также проведения обучающих семинаров. </a:t>
            </a:r>
          </a:p>
          <a:p>
            <a:pPr indent="355600" algn="just"/>
            <a:endParaRPr lang="ru-RU" sz="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филиалах АУ КО «МФЦ» и на 130 мониторах, установленных в городском общественном транспорте, размещены информационные видеоматериалы и плакаты, направленные на повышение финансовой грамотности населения.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Курской области в образовательных организациях внедрены дополнительные образовательные программы, связанные с изучением финансовой культуры. Общая численность педагогических работников, освоивших дополнительные программы повышения квалификации по тематике финансовой грамотности за 2022 год, составила 392 человека. В этот же период 65 человек стали консультантами финансовой сферы.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регионе ежегодно реализуются следующие проекты: Всероссийский чемпионат школьников по финансовой грамотности, Всероссийский экономический диктант, Кубок Курской области по финансовым боям Всероссийского чемпионата по финансовой грамотности, Всероссийский онлайн-зачет по финансовой грамотности, онлайн-уроки финансовой грамотности от Банка России, «Финансовая грамотность от школьного до «серебряного» возраста»,  реализуемая региональным центром «серебряного» волонтерства Курской области, </a:t>
            </a:r>
            <a:r>
              <a:rPr lang="en-US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PensionFG</a:t>
            </a: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мероприятие, направленное на повышение финансовой грамотности лиц пенсионного возраста, акция «Троллейбус финансовой грамотности».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90600"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базе Ресурсного центра добровольчества Курской области был создан и действует волонтерский корпус финансового просвещения населения, в котором насчитывается более 350 волонтеров. Ежегодно на территории региона на постоянной основе проводится более 20 мероприятий.</a:t>
            </a:r>
          </a:p>
          <a:p>
            <a:pPr marL="1438275"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Работа по осуществлению финансового волонтерства ведется совместно с Отделением по Курской области Главного управления Центрального банка Российской Федерации по Центральному федеральному округу. Ежегодно проходит Форум волонтеров финансового просвещения Курской области.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числе основных проектов добровольческих организаций и Отделения Курск Банка России по финансовой грамотности можно выделить молодежный проект «Киберпатруль». Проект направлен на решение проблем информационной безопасности детей и молодежи в информационно-телекоммуникационной сети «Интернет» посредством мониторинга незаконного контента.  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2022 году проводилась активная работа по повышению финансовой культуры населения с помощью социальных сетей ВКонтакте Министерства  финансов и бюджетного контроля Курской области. На данной цифровой платформе публикуются новостные статьи, экспертные мнения с привлечением спикеров из различных ведомственных структур, проводятся опросы и конкурсы.  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Впервые в этом году на территории региона прошли два крупных фестиваля: семейный финансовый фестиваль «ФинФест46», собравший более 3000 участников, и студенческий финансовый  фестиваль «ФинСтуд46», задача которых привлечь внимание населения к вопросам разумного финансового потребления.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Работа по повышению финансовой грамотности на протяжении года велась в дошкольных образовательных учреждениях в рамках проекта «Финансовые ясли». Начальные знания получили 400 детей.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всей территории Курской области в 2022 году прошли открытые уроки по финансовой грамотности. Представителями финансовых органов, а также другими заинтересованными организациями были проведены около 300 открытых уроков по финансовой грамотности для школьников 3-11 классов.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рамках проекта «Ваш финансовый помощник» прошла серия выездных мероприятий в муниципальные образования Курской области с целью информирования и консультирования граждан в сфере финансов. К этой работе были привлечены спикеры из разных структур, которые дали рекомендации по безопасному и грамотному управлению личными финансами.</a:t>
            </a:r>
          </a:p>
          <a:p>
            <a:pPr indent="355600" algn="just"/>
            <a:endParaRPr lang="ru-RU" sz="2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Два новых проекта – социальный ролик «ФинЗож» с участием Губернатора Курской области и «Финансы на пальцах» для детей с особенностями слуха были включены в Каталог лучших региональных практик 2022 года Минфина России. </a:t>
            </a:r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79456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Информация о повышении финансовой грамотности населения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1457611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493" y="1206665"/>
            <a:ext cx="1321973" cy="515389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rcRect l="54108" t="38998" r="15786" b="31397"/>
          <a:stretch>
            <a:fillRect/>
          </a:stretch>
        </p:blipFill>
        <p:spPr bwMode="auto">
          <a:xfrm>
            <a:off x="515264" y="4412519"/>
            <a:ext cx="982830" cy="54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 региональном конкурсе по «Бюджету для граждан»,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проведенном в 2022 году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15297" y="1388176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Комитетом финансов Курской области совместно с Курским филиалом Финансового университета при Правительстве Российской Федерации с 20 сентября по 20 ноября 2022 года проводился V открытый региональный конкурс на разработку предложений формирования «Бюджета для граждан».</a:t>
            </a: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конкурсе приняли участие школьники, преподаватели,       а также муниципальные образования Курской области.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Отбор лучших проектов «Бюджета для граждан» производился среди следующих номинаций: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 лучший проект местного бюджета;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 бюджет глазами детей;</a:t>
            </a:r>
          </a:p>
          <a:p>
            <a:pPr marL="1881188" indent="180975" algn="just">
              <a:tabLst>
                <a:tab pos="2066925" algn="l"/>
                <a:tab pos="2238375" algn="l"/>
                <a:tab pos="2333625" algn="l"/>
              </a:tabLst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лучшее образовательное мероприятие по проекту «Бюджет для граждан»;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бюджетная терминология в доступной и понятной форме.</a:t>
            </a:r>
          </a:p>
          <a:p>
            <a:pPr indent="180975" algn="just"/>
            <a:endParaRPr lang="ru-RU" sz="105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Ознакомиться подробнее с официальными результатами конкурса (протоколом конкурсной комиссии) о V Региональном конкурсе на разработку предложений формирования «Бюджета для граждан» муниципальных районов, городских округов, городских и сельских поселений Курской области, а также конкурсными работами победителей можно на сайте Курского филиала Финансового университета                        при Правительстве Российской Федерации, а также на официальном сайте Администрации Курской области (раздел «О регионе», подраздел «Экономика»/«Финансы»/ «Информация»/ «Общая информация, новости»).</a:t>
            </a: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1188"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1188"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76059" y="7157923"/>
            <a:ext cx="9569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" dirty="0" smtClean="0">
                <a:latin typeface="Arial" pitchFamily="34" charset="0"/>
                <a:cs typeface="Arial" pitchFamily="34" charset="0"/>
              </a:rPr>
              <a:t>Сайт Курского филиала Финансового университета при Правительстве Российской Федерации</a:t>
            </a:r>
            <a:endParaRPr lang="ru-RU" sz="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0173" y="7200161"/>
            <a:ext cx="9192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" dirty="0" smtClean="0">
                <a:latin typeface="Arial" pitchFamily="34" charset="0"/>
                <a:cs typeface="Arial" pitchFamily="34" charset="0"/>
              </a:rPr>
              <a:t>Официальный сайт Губернатора </a:t>
            </a:r>
          </a:p>
          <a:p>
            <a:r>
              <a:rPr lang="ru-RU" sz="550" dirty="0" smtClean="0">
                <a:latin typeface="Arial" pitchFamily="34" charset="0"/>
                <a:cs typeface="Arial" pitchFamily="34" charset="0"/>
              </a:rPr>
              <a:t>и Правительства Курской области</a:t>
            </a:r>
            <a:endParaRPr lang="ru-RU" sz="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4671" y="3723472"/>
            <a:ext cx="4100179" cy="261610"/>
          </a:xfrm>
          <a:prstGeom prst="rect">
            <a:avLst/>
          </a:prstGeom>
          <a:noFill/>
        </p:spPr>
        <p:txBody>
          <a:bodyPr wrap="square" lIns="90000" rIns="72000" rtlCol="0">
            <a:spAutoFit/>
          </a:bodyPr>
          <a:lstStyle/>
          <a:p>
            <a:pPr indent="180975" algn="just"/>
            <a:endParaRPr lang="ru-RU" sz="11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rcRect l="63499" t="36939" r="30030" b="51632"/>
          <a:stretch>
            <a:fillRect/>
          </a:stretch>
        </p:blipFill>
        <p:spPr bwMode="auto">
          <a:xfrm>
            <a:off x="435682" y="7634167"/>
            <a:ext cx="840225" cy="8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23714" y="3809628"/>
            <a:ext cx="4100179" cy="1785104"/>
          </a:xfrm>
          <a:prstGeom prst="rect">
            <a:avLst/>
          </a:prstGeom>
          <a:noFill/>
        </p:spPr>
        <p:txBody>
          <a:bodyPr wrap="square" lIns="90000" rIns="72000" rtlCol="0">
            <a:spAutoFit/>
          </a:bodyPr>
          <a:lstStyle/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 ноября 2022 года комитетом финансов Курской области совместно с Курским филиалом Финансового университета при Правительстве Российской Федерации было организовано торжественное награждение победителей дипломами и памятными подарками, а также вручение сертификатов всем участникам конкурса.</a:t>
            </a:r>
          </a:p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Авторы в доступной форме рассказывали об общественных финансах, лучших практиках представления информации о бюджете и делились опытом грамотного ведения личного бюджета.</a:t>
            </a:r>
          </a:p>
        </p:txBody>
      </p:sp>
      <p:pic>
        <p:nvPicPr>
          <p:cNvPr id="17" name="Picture 6" descr="F:\Obmen\Пенькова\Рейтинг открытости\2022\2022\Подраздел 6.7 (конкурс БДГ)\IMG_5111.jpg"/>
          <p:cNvPicPr>
            <a:picLocks noChangeAspect="1" noChangeArrowheads="1"/>
          </p:cNvPicPr>
          <p:nvPr/>
        </p:nvPicPr>
        <p:blipFill>
          <a:blip r:embed="rId4" cstate="print"/>
          <a:srcRect t="39706"/>
          <a:stretch>
            <a:fillRect/>
          </a:stretch>
        </p:blipFill>
        <p:spPr bwMode="auto">
          <a:xfrm>
            <a:off x="505247" y="2153444"/>
            <a:ext cx="1819519" cy="1520639"/>
          </a:xfrm>
          <a:prstGeom prst="rect">
            <a:avLst/>
          </a:prstGeom>
          <a:noFill/>
        </p:spPr>
      </p:pic>
      <p:pic>
        <p:nvPicPr>
          <p:cNvPr id="18" name="Picture 8" descr="https://sun9-4.userapi.com/impg/juxEOo5w56eORqzESZsp-QiM7vnvih-a5QSlIQ/ro2Z3vtXhu8.jpg?size=1440x2160&amp;quality=96&amp;sign=9ead937a003bcd271603d87fdb9e2b1b&amp;type=album"/>
          <p:cNvPicPr>
            <a:picLocks noChangeAspect="1" noChangeArrowheads="1"/>
          </p:cNvPicPr>
          <p:nvPr/>
        </p:nvPicPr>
        <p:blipFill>
          <a:blip r:embed="rId5" cstate="print"/>
          <a:srcRect t="25581" b="3488"/>
          <a:stretch>
            <a:fillRect/>
          </a:stretch>
        </p:blipFill>
        <p:spPr bwMode="auto">
          <a:xfrm>
            <a:off x="4757912" y="3800104"/>
            <a:ext cx="1814253" cy="1784457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rcRect l="62951" t="40244" r="28905" b="45386"/>
          <a:stretch>
            <a:fillRect/>
          </a:stretch>
        </p:blipFill>
        <p:spPr bwMode="auto">
          <a:xfrm>
            <a:off x="5778087" y="7618203"/>
            <a:ext cx="841490" cy="8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 descr="https://sun1-14.userapi.com/impg/Bmr9Bxz1sEzmlDMeF1ezpVSmzpnQ_9-_FjI2Ug/rzlLkZppwXI.jpg?size=604x403&amp;quality=96&amp;sign=c8e3ee6c7274285bd4f8208581037a0e&amp;c_uniq_tag=z4O0P0DTOC_q2OzlMbmHFvIHVU4yZFoGcuHGUeXyn1Y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0768" y="7164288"/>
            <a:ext cx="2088232" cy="1393307"/>
          </a:xfrm>
          <a:prstGeom prst="rect">
            <a:avLst/>
          </a:prstGeom>
          <a:noFill/>
        </p:spPr>
      </p:pic>
      <p:pic>
        <p:nvPicPr>
          <p:cNvPr id="25" name="Picture 15" descr="https://sun9-34.userapi.com/impg/t3jj-g1tZvNhH-5eOgnHCT1kcgrWfd8ngWEF2A/YmwN_T0d19Y.jpg?size=604x426&amp;quality=96&amp;sign=81794e91ca04391745f64f620c2a83bb&amp;c_uniq_tag=iEVDrkmfAh-lymYtd04aDMRmyQp9YLbLrUbrDLfq0Cw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3016" y="7164288"/>
            <a:ext cx="2088232" cy="1400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Публичные слушания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14670" y="1573619"/>
            <a:ext cx="623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Публичные слушания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форма участия населения в осуществлении местного самоуправления. В любом варианте, публичные слушания рассматриваются               в качестве средства развития местной демократии, способа привлечения граждан     к обсуждению вопросов, находящихся в компетенции муниципальной власти.</a:t>
            </a:r>
          </a:p>
        </p:txBody>
      </p:sp>
      <p:pic>
        <p:nvPicPr>
          <p:cNvPr id="30" name="Рисунок 29" descr="7.png"/>
          <p:cNvPicPr>
            <a:picLocks noChangeAspect="1"/>
          </p:cNvPicPr>
          <p:nvPr/>
        </p:nvPicPr>
        <p:blipFill>
          <a:blip r:embed="rId3" cstate="print"/>
          <a:srcRect l="4647" t="4592" r="24108" b="17022"/>
          <a:stretch>
            <a:fillRect/>
          </a:stretch>
        </p:blipFill>
        <p:spPr>
          <a:xfrm>
            <a:off x="501497" y="6245803"/>
            <a:ext cx="2219865" cy="82815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90848" y="2514601"/>
            <a:ext cx="54438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Все полученные в ходе публичных слушаний замечания и предложения рассматриваются уполномоченным органом для внесения изменений       в проект по результатам публичных слушаний.</a:t>
            </a:r>
          </a:p>
        </p:txBody>
      </p:sp>
      <p:pic>
        <p:nvPicPr>
          <p:cNvPr id="32" name="Рисунок 31" descr="13_full.jpg"/>
          <p:cNvPicPr>
            <a:picLocks noChangeAspect="1"/>
          </p:cNvPicPr>
          <p:nvPr/>
        </p:nvPicPr>
        <p:blipFill>
          <a:blip r:embed="rId4" cstate="print"/>
          <a:srcRect l="22786" t="7160" r="23503" b="8774"/>
          <a:stretch>
            <a:fillRect/>
          </a:stretch>
        </p:blipFill>
        <p:spPr>
          <a:xfrm>
            <a:off x="596090" y="2499539"/>
            <a:ext cx="523876" cy="5460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4671" y="3291663"/>
            <a:ext cx="458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 публичных слушаний: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информирование жителей и органов местного самоуправления по вопросам составления и уточнения областного бюджета;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выявление общественного мнения по вопросам составления и уточнения областного бюджета;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подготовка предложений и рекомендаций по вопросам составления и уточнения бюджета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709667" y="3625340"/>
            <a:ext cx="1820672" cy="940562"/>
            <a:chOff x="4603897" y="4352944"/>
            <a:chExt cx="1820672" cy="940562"/>
          </a:xfrm>
        </p:grpSpPr>
        <p:pic>
          <p:nvPicPr>
            <p:cNvPr id="35" name="Рисунок 34" descr="KRUGLYJ_STOL-1024x529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03897" y="4352944"/>
              <a:ext cx="1820672" cy="94056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667459" y="4645998"/>
              <a:ext cx="17132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cap="all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Примите    участие!</a:t>
              </a:r>
              <a:endParaRPr lang="ru-RU" sz="8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19100" y="4844238"/>
            <a:ext cx="6200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Рекомендации для Вас: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задайте уточняющие вопросы специалистам;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детально и понятно указывайте свое предложение по изменению проекта;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желательно письменно изложить замечания и передать своему депутату или непосредственно на публичных слушаниях;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обязательно указывайте свои контактные данные.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670" y="7410450"/>
            <a:ext cx="32639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Контактная информация: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Адрес: 305001, г. Курск, ул. С. Перовской, 24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Электронный адрес: 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post@kurskduma.ru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Телефон: +7(4712)54-86-54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Официальный сайт: 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kurskduma.ru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Рисунок 38" descr="inx960x640.jpg"/>
          <p:cNvPicPr>
            <a:picLocks noChangeAspect="1"/>
          </p:cNvPicPr>
          <p:nvPr/>
        </p:nvPicPr>
        <p:blipFill>
          <a:blip r:embed="rId6" cstate="print"/>
          <a:srcRect b="5824"/>
          <a:stretch>
            <a:fillRect/>
          </a:stretch>
        </p:blipFill>
        <p:spPr>
          <a:xfrm>
            <a:off x="4576438" y="7531622"/>
            <a:ext cx="1158716" cy="86114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21935" y="5956853"/>
            <a:ext cx="4006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Публичные слушания по проекту областного бюджета на 20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год и на плановый период 2024 и 2025 годов состоялись </a:t>
            </a:r>
            <a:r>
              <a:rPr lang="en-US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0 ноября 2022 года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здании Курской областной Думы.</a:t>
            </a:r>
          </a:p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результатам публичных слушаний  были сформированы рекомендации и составлен протокол, которые размещены на официальных сайтах Курской областной Думы и Администрации Курской области.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306285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Рейтинг Курской области</a:t>
            </a:r>
            <a:b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по качеству управления </a:t>
            </a:r>
            <a:b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региональными финансами</a:t>
            </a: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(приказ Минфина России от 03.12.2010 № 552)</a:t>
            </a:r>
            <a:endParaRPr lang="ru-RU" sz="13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886813" y="6372774"/>
          <a:ext cx="3168351" cy="1823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6117"/>
                <a:gridCol w="1056117"/>
                <a:gridCol w="1056117"/>
              </a:tblGrid>
              <a:tr h="560497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высоким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  <a:endParaRPr kumimoji="0" lang="ru-RU" sz="6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Пензенская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Ивановская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Московская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Крым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Новосибирская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Лента лицом вверх 48"/>
          <p:cNvSpPr>
            <a:spLocks noChangeAspect="1"/>
          </p:cNvSpPr>
          <p:nvPr/>
        </p:nvSpPr>
        <p:spPr bwMode="auto">
          <a:xfrm>
            <a:off x="2233300" y="8214469"/>
            <a:ext cx="2448272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25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200423" y="1820796"/>
          <a:ext cx="3096345" cy="1790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0405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надлежащим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" name="Лента лицом вверх 55"/>
          <p:cNvSpPr>
            <a:spLocks noChangeAspect="1"/>
          </p:cNvSpPr>
          <p:nvPr/>
        </p:nvSpPr>
        <p:spPr bwMode="auto">
          <a:xfrm>
            <a:off x="560464" y="3620996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47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3500398" y="1821997"/>
          <a:ext cx="3096345" cy="1790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0405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высоким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Алтай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Ростовская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Сахалинская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Омская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Свердловская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" name="Лента лицом вверх 58"/>
          <p:cNvSpPr>
            <a:spLocks noChangeAspect="1"/>
          </p:cNvSpPr>
          <p:nvPr/>
        </p:nvSpPr>
        <p:spPr bwMode="auto">
          <a:xfrm>
            <a:off x="571096" y="5983591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24 региона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212300" y="4078307"/>
          <a:ext cx="3096345" cy="1889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1776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высоким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  <a:endParaRPr kumimoji="0" lang="ru-RU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  <a:endParaRPr kumimoji="0" lang="ru-RU" sz="6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6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" name="Лента лицом вверх 60"/>
          <p:cNvSpPr>
            <a:spLocks noChangeAspect="1"/>
          </p:cNvSpPr>
          <p:nvPr/>
        </p:nvSpPr>
        <p:spPr bwMode="auto">
          <a:xfrm>
            <a:off x="3860438" y="3622197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24 региона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3515099" y="4070485"/>
          <a:ext cx="3063832" cy="1889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1276"/>
                <a:gridCol w="1056904"/>
                <a:gridCol w="985652"/>
              </a:tblGrid>
              <a:tr h="534730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надлежащим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66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66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  <a:endParaRPr kumimoji="0" lang="ru-RU" sz="6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Курганская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66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  <a:endParaRPr kumimoji="0" lang="ru-RU" sz="6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66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  <a:endParaRPr kumimoji="0" lang="ru-RU" sz="6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4" name="Лента лицом вверх 63"/>
          <p:cNvSpPr>
            <a:spLocks noChangeAspect="1"/>
          </p:cNvSpPr>
          <p:nvPr/>
        </p:nvSpPr>
        <p:spPr bwMode="auto">
          <a:xfrm>
            <a:off x="3807397" y="5970027"/>
            <a:ext cx="2448272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45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6291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Рейтинг Курской области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по уровню открытости бюджетных данных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(Центральный Федеральный округ)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nifi.ru.jpg"/>
          <p:cNvPicPr/>
          <p:nvPr/>
        </p:nvPicPr>
        <p:blipFill>
          <a:blip r:embed="rId2" cstate="print"/>
          <a:srcRect r="41873" b="83719"/>
          <a:stretch>
            <a:fillRect/>
          </a:stretch>
        </p:blipFill>
        <p:spPr>
          <a:xfrm>
            <a:off x="586080" y="1987116"/>
            <a:ext cx="2604881" cy="46603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5013" y="2551813"/>
            <a:ext cx="6163293" cy="5832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Научно-исследовательским финансовым институтом Министерства финансов Российской Федерации (г. Москва) ежегодно составляется рейтинг открытости бюджетных данных субъектов Российской Федерации. 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итогам </a:t>
            </a: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2021 года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Курская область вошла в группу субъектов с </a:t>
            </a:r>
            <a:r>
              <a:rPr lang="ru-RU" sz="1200" b="1" u="sng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chemeClr val="accent3"/>
                  </a:solidFill>
                </a:uFill>
                <a:latin typeface="Arial" pitchFamily="34" charset="0"/>
                <a:cs typeface="Arial" pitchFamily="34" charset="0"/>
              </a:rPr>
              <a:t>высоким уровнем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открытости бюджетных данных.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9581" y="3805200"/>
            <a:ext cx="5523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место </a:t>
            </a:r>
          </a:p>
          <a:p>
            <a:pPr marL="228600" indent="-228600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среди регионов Центрального федерального округа</a:t>
            </a:r>
          </a:p>
          <a:p>
            <a:pPr marL="228600" indent="-228600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уступая лишь Московской и Ивановской областям</a:t>
            </a:r>
            <a:r>
              <a:rPr lang="ru-RU" sz="1200" dirty="0" smtClean="0"/>
              <a:t>)</a:t>
            </a:r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0813"/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20-</a:t>
            </a: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место</a:t>
            </a:r>
          </a:p>
          <a:p>
            <a:pPr marL="2690813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Российской Федерации</a:t>
            </a:r>
            <a:endParaRPr lang="ru-RU" sz="12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1"/>
          <p:cNvGrpSpPr>
            <a:grpSpLocks noChangeAspect="1"/>
          </p:cNvGrpSpPr>
          <p:nvPr/>
        </p:nvGrpSpPr>
        <p:grpSpPr>
          <a:xfrm>
            <a:off x="681315" y="3891441"/>
            <a:ext cx="352020" cy="352020"/>
            <a:chOff x="5079463" y="3787223"/>
            <a:chExt cx="838144" cy="838144"/>
          </a:xfrm>
        </p:grpSpPr>
        <p:sp>
          <p:nvSpPr>
            <p:cNvPr id="22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3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24" name="Группа 11"/>
          <p:cNvGrpSpPr>
            <a:grpSpLocks noChangeAspect="1"/>
          </p:cNvGrpSpPr>
          <p:nvPr/>
        </p:nvGrpSpPr>
        <p:grpSpPr>
          <a:xfrm>
            <a:off x="3427504" y="4900381"/>
            <a:ext cx="352020" cy="352020"/>
            <a:chOff x="5079463" y="3787223"/>
            <a:chExt cx="838144" cy="838144"/>
          </a:xfrm>
        </p:grpSpPr>
        <p:sp>
          <p:nvSpPr>
            <p:cNvPr id="25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6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19" name="Заголовок 1"/>
          <p:cNvSpPr txBox="1">
            <a:spLocks/>
          </p:cNvSpPr>
          <p:nvPr/>
        </p:nvSpPr>
        <p:spPr>
          <a:xfrm>
            <a:off x="308758" y="6241000"/>
            <a:ext cx="6329548" cy="102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Курская область в рейтинге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социально-экономического положения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регионов Российской Федерации   </a:t>
            </a:r>
            <a: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(по итогам 2021 года)</a:t>
            </a:r>
            <a:endParaRPr kumimoji="0" lang="ru-RU" sz="1100" b="1" i="0" u="none" strike="noStrike" kern="1200" cap="none" spc="0" normalizeH="0" baseline="30000" noProof="0" dirty="0">
              <a:ln>
                <a:noFill/>
              </a:ln>
              <a:solidFill>
                <a:srgbClr val="1D7587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53836" y="7831105"/>
            <a:ext cx="209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19-</a:t>
            </a: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место </a:t>
            </a:r>
          </a:p>
          <a:p>
            <a:pPr marL="1793875"/>
            <a:endParaRPr lang="ru-RU" b="1" cap="all" dirty="0" smtClean="0">
              <a:solidFill>
                <a:srgbClr val="FF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Группа 11"/>
          <p:cNvGrpSpPr>
            <a:grpSpLocks noChangeAspect="1"/>
          </p:cNvGrpSpPr>
          <p:nvPr/>
        </p:nvGrpSpPr>
        <p:grpSpPr>
          <a:xfrm>
            <a:off x="2886984" y="7855677"/>
            <a:ext cx="352020" cy="352020"/>
            <a:chOff x="5079463" y="3787223"/>
            <a:chExt cx="838144" cy="838144"/>
          </a:xfrm>
        </p:grpSpPr>
        <p:sp>
          <p:nvSpPr>
            <p:cNvPr id="29" name="Oval 7">
              <a:extLst>
                <a:ext uri="{FF2B5EF4-FFF2-40B4-BE49-F238E27FC236}">
                  <a16:creationId xmlns="" xmlns:a16="http://schemas.microsoft.com/office/drawing/2014/main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30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03" t="6870" r="60289" b="81680"/>
          <a:stretch>
            <a:fillRect/>
          </a:stretch>
        </p:blipFill>
        <p:spPr bwMode="auto">
          <a:xfrm>
            <a:off x="532344" y="7562692"/>
            <a:ext cx="1765406" cy="78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Результаты опроса мнения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(заинтересованных пользователей)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 «Бюджете для граждан»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75013" y="1562986"/>
            <a:ext cx="6163293" cy="68209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целях учета мнения граждан (заинтересованных пользователей) в период               с 28 сентября по 18 октября 2022 года на официальном сайте Администрации Курской области был проведен опрос граждан (заинтересованных пользователей), направленный на выявление приоритетной для граждан (заинтересованных пользователей) информации, планируемой к представлению в составе «Бюджета для граждан» к Закону Курской области «Об областном бюджете на 2023 год и на плановый период 2024 и 2025 годов».</a:t>
            </a: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опросе приняли участие работающие граждане (97,4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пенсионеры (в том числе работающие) (0,9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студенты (0,9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безработные граждане (0,4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учащиеся школы (0,4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%).</a:t>
            </a: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Результаты данного опроса учтены при подготовке «Бюджета для граждан» к Закону Курской области «Об областном бюджете на 2022 год и на плановый период 2023 и 2024 годов».</a:t>
            </a: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После опубликования «Бюджета для граждан» к проекту закона в период с 10 ноября по 10 декабря 2022 года проведен опрос мнения граждан (заинтересованных пользователей) о содержании, понятности и достаточности представленной информации.</a:t>
            </a: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rcRect l="17319" t="32784" r="16300" b="22108"/>
          <a:stretch>
            <a:fillRect/>
          </a:stretch>
        </p:blipFill>
        <p:spPr bwMode="auto">
          <a:xfrm>
            <a:off x="1314438" y="3414272"/>
            <a:ext cx="4248915" cy="162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rcRect l="17296" t="6044" r="16376" b="19780"/>
          <a:stretch>
            <a:fillRect/>
          </a:stretch>
        </p:blipFill>
        <p:spPr bwMode="auto">
          <a:xfrm>
            <a:off x="1605966" y="6237000"/>
            <a:ext cx="3639020" cy="228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Информация о бюджете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социальных сетях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0" name="AutoShape 2" descr="VK.com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VK.com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1024px-VK.com-logo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4818" y="2879841"/>
            <a:ext cx="815019" cy="815019"/>
          </a:xfrm>
          <a:prstGeom prst="rect">
            <a:avLst/>
          </a:prstGeom>
        </p:spPr>
      </p:pic>
      <p:pic>
        <p:nvPicPr>
          <p:cNvPr id="20" name="Рисунок 19" descr="434.jpg"/>
          <p:cNvPicPr>
            <a:picLocks noChangeAspect="1"/>
          </p:cNvPicPr>
          <p:nvPr/>
        </p:nvPicPr>
        <p:blipFill>
          <a:blip r:embed="rId4" cstate="print"/>
          <a:srcRect l="35370" t="16093" r="38017" b="41054"/>
          <a:stretch>
            <a:fillRect/>
          </a:stretch>
        </p:blipFill>
        <p:spPr>
          <a:xfrm>
            <a:off x="5292605" y="1659926"/>
            <a:ext cx="801037" cy="813600"/>
          </a:xfrm>
          <a:prstGeom prst="rect">
            <a:avLst/>
          </a:prstGeom>
        </p:spPr>
      </p:pic>
      <p:pic>
        <p:nvPicPr>
          <p:cNvPr id="23" name="Рисунок 22" descr="Screenshot_2022-12-16-11-49-51-610_org.telegram.messenger.jpg"/>
          <p:cNvPicPr>
            <a:picLocks noChangeAspect="1"/>
          </p:cNvPicPr>
          <p:nvPr/>
        </p:nvPicPr>
        <p:blipFill>
          <a:blip r:embed="rId5" cstate="print"/>
          <a:srcRect t="2862" b="5167"/>
          <a:stretch>
            <a:fillRect/>
          </a:stretch>
        </p:blipFill>
        <p:spPr>
          <a:xfrm>
            <a:off x="4678323" y="4146698"/>
            <a:ext cx="1991397" cy="40722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5208" t="9074" r="23333" b="10556"/>
          <a:stretch>
            <a:fillRect/>
          </a:stretch>
        </p:blipFill>
        <p:spPr bwMode="auto">
          <a:xfrm>
            <a:off x="465176" y="4730826"/>
            <a:ext cx="3945206" cy="346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/>
          <p:nvPr/>
        </p:nvPicPr>
        <p:blipFill>
          <a:blip r:embed="rId7" cstate="print"/>
          <a:srcRect l="17210" t="9079" r="15326" b="4472"/>
          <a:stretch>
            <a:fillRect/>
          </a:stretch>
        </p:blipFill>
        <p:spPr bwMode="auto">
          <a:xfrm>
            <a:off x="426932" y="1501191"/>
            <a:ext cx="4005215" cy="28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569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Контактная информация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для взаимодействия с гражданами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553474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305000, г. Курск, ул. Марата, 9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финансов и бюджетного контроля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тел.: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(4712)51-10-46, (4712) 400-250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факс: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(4712)51-38-74, (4712)51-09-04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-mail: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kfin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46@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rkursk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kursk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График работы</a:t>
            </a:r>
            <a:r>
              <a:rPr lang="ru-RU" sz="1600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понедельник – пятница: с 9:00 до 18:00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суббота, воскресенье 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выходные дни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sz="10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График личного приема граждан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должностными лицами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Министерства финансов и бюджетного контроля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Курской области: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ежедневно с 10:00 до 13:00 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(кроме субботы, воскресенья и 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праздничных дней)</a:t>
            </a:r>
          </a:p>
          <a:p>
            <a:pPr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3" descr="M:\БЮДЖЕТЫ\БЮДЖЕТ ДЛЯ ГРАЖДАН\на 2018 год\ФОТО\Attachment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6235" y="3250594"/>
            <a:ext cx="3047619" cy="142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 descr="F:\Obmen\Безуглова\прием\7193e4d62039cea30068fad2835ce1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46" y="6753723"/>
            <a:ext cx="2257425" cy="169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2023-2025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ш">
      <a:dk1>
        <a:sysClr val="windowText" lastClr="000000"/>
      </a:dk1>
      <a:lt1>
        <a:sysClr val="window" lastClr="FFFFFF"/>
      </a:lt1>
      <a:dk2>
        <a:srgbClr val="C8C8C8"/>
      </a:dk2>
      <a:lt2>
        <a:srgbClr val="E7E6E6"/>
      </a:lt2>
      <a:accent1>
        <a:srgbClr val="3AADA5"/>
      </a:accent1>
      <a:accent2>
        <a:srgbClr val="0080B6"/>
      </a:accent2>
      <a:accent3>
        <a:srgbClr val="C00000"/>
      </a:accent3>
      <a:accent4>
        <a:srgbClr val="00ADEE"/>
      </a:accent4>
      <a:accent5>
        <a:srgbClr val="0080B6"/>
      </a:accent5>
      <a:accent6>
        <a:srgbClr val="3AADA5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37203</TotalTime>
  <Words>25900</Words>
  <Application>Microsoft Office PowerPoint</Application>
  <PresentationFormat>Экран (4:3)</PresentationFormat>
  <Paragraphs>4895</Paragraphs>
  <Slides>98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99" baseType="lpstr">
      <vt:lpstr>Тема Office</vt:lpstr>
      <vt:lpstr>Слайд 1</vt:lpstr>
      <vt:lpstr>Содержание</vt:lpstr>
      <vt:lpstr>Содержание</vt:lpstr>
      <vt:lpstr>Основные вопросы о бюджете</vt:lpstr>
      <vt:lpstr>Административно-территориальное устройство Курской области</vt:lpstr>
      <vt:lpstr>Основные показатели  социально-экономического развития  Курской области [1]</vt:lpstr>
      <vt:lpstr>Основные показатели  социально-экономического развития  Курской области [2]</vt:lpstr>
      <vt:lpstr>График подготовки и исполнения  областного бюджета</vt:lpstr>
      <vt:lpstr>Основные направления бюджетной политики Курской области на 2023 год  и на плановый период 2024 и 2025 годов</vt:lpstr>
      <vt:lpstr>Основные направления налоговой политики Курской области на 2023 год  и на плановый период 2024 и 2025 годов</vt:lpstr>
      <vt:lpstr>Основные параметры  консолидированного бюджета</vt:lpstr>
      <vt:lpstr>Распределение налоговых доходов между бюджетами на территории Курской области</vt:lpstr>
      <vt:lpstr>Физические лица - налогоплательщики</vt:lpstr>
      <vt:lpstr>Налог на доходы физических лиц  (Глава 23 Налогового кодекса Российской Федерации)</vt:lpstr>
      <vt:lpstr>Транспортный налог  (Глава 28 Налогового кодекса Российской Федерации)</vt:lpstr>
      <vt:lpstr>Налог на имущество физических лиц  (Глава 32 Налогового кодекса Российской Федерации)</vt:lpstr>
      <vt:lpstr>Земельный налог  (Глава 31 Налогового кодекса Российской Федерации)</vt:lpstr>
      <vt:lpstr>Юридические лица - налогоплательщики</vt:lpstr>
      <vt:lpstr>Налог на имущество организаций  (Глава 30 Налогового кодекса Российской Федерации) </vt:lpstr>
      <vt:lpstr>Налоговые льготы. Сведения об объеме выпадающих доходов бюджета в 2021 году</vt:lpstr>
      <vt:lpstr>Основные параметры областного бюджета</vt:lpstr>
      <vt:lpstr>Сведения о планируемых поступлениях в бюджет</vt:lpstr>
      <vt:lpstr>Доходы областного бюджета  в расчете на 1 жителя  в Центральном Федеральном округе в 2022 году</vt:lpstr>
      <vt:lpstr>Налоговые и неналоговые доходы</vt:lpstr>
      <vt:lpstr>Объем и динамика безвозмездных поступлений  в областной бюджет </vt:lpstr>
      <vt:lpstr>Структура безвозмездных поступлений  на 2023 год</vt:lpstr>
      <vt:lpstr>Расходы областного бюджета в разрезе основных функций государственных органов</vt:lpstr>
      <vt:lpstr>Расходы областного бюджета  в расчете на 1 жителя  в Центральном Федеральном округе в 2022 году</vt:lpstr>
      <vt:lpstr>Реализация  национальных проектов  в Курской области </vt:lpstr>
      <vt:lpstr>«Программная» структура расходов  областного бюджета</vt:lpstr>
      <vt:lpstr>«Развитие здравоохранения  в Курской области»</vt:lpstr>
      <vt:lpstr>«Развитие здравоохранения  в Курской области»</vt:lpstr>
      <vt:lpstr>«Развитие здравоохранения  в Курской области»</vt:lpstr>
      <vt:lpstr>«Развитие здравоохранения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в Курской области»</vt:lpstr>
      <vt:lpstr>«Развитие образования в Курской области»</vt:lpstr>
      <vt:lpstr>«Развитие образования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«Обеспечение доступности приоритетных объектов и услуг  в приоритетных сферах жизнедеятельности инвалидов и других маломобильных групп населения в Курской области»</vt:lpstr>
      <vt:lpstr>«Обеспечение доступности приоритетных объектов и услуг  в приоритетных сферах жизнедеятельности инвалидов и других маломобильных групп населения в Курской области»</vt:lpstr>
      <vt:lpstr>«Обеспечение доступным и комфортным жильем  и коммунальными услугами граждан  в Курской области»</vt:lpstr>
      <vt:lpstr>«Обеспечение доступным и комфортным жильем  и коммунальными услугами граждан  в Курской области»</vt:lpstr>
      <vt:lpstr>«Содействие занятости населения  в Курской области»</vt:lpstr>
      <vt:lpstr>«Содействие занятости населения  в Курской области»</vt:lpstr>
      <vt:lpstr>«Создание условий для эффективного  исполнения полномочий в сфере юстиции»</vt:lpstr>
      <vt:lpstr>«Комплексное развитие сельских территорий Курской области»</vt:lpstr>
      <vt:lpstr>«Защита населения и территорий от чрезвычайных ситуаций, обеспечение пожарной безопасности  и безопасности людей на водных объектах»</vt:lpstr>
      <vt:lpstr>«Развитие культуры в Курской области»</vt:lpstr>
      <vt:lpstr>«Развитие культуры в Курской области»</vt:lpstr>
      <vt:lpstr>«Развитие физической культуры и спорта  в Курской области»</vt:lpstr>
      <vt:lpstr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vt:lpstr>
      <vt:lpstr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vt:lpstr>
      <vt:lpstr>«Развитие архивного дела  в Курской области»</vt:lpstr>
      <vt:lpstr>«Развитие экономики и внешних связей  Курской области»</vt:lpstr>
      <vt:lpstr>«Развитие промышленности в Курской области  и повышение ее конкурентоспособности»</vt:lpstr>
      <vt:lpstr>«Развитие информационного общества  в Курской области»</vt:lpstr>
      <vt:lpstr>«Развитие транспортной системы, обеспечение перевозки пассажиров в Курской области  и безопасности дорожного движения»</vt:lpstr>
      <vt:lpstr>«Развитие транспортной системы, обеспечение перевозки пассажиров в Курской области  и безопасности дорожного движения»</vt:lpstr>
      <vt:lpstr>«Развитие сельского хозяйства и регулирование рынков сельскохозяйственной продукции, сырья  и продовольствия в Курской области»</vt:lpstr>
      <vt:lpstr>Оказание содействия добровольному переселению  в Курскую область соотечественников,  проживающих за рубежом</vt:lpstr>
      <vt:lpstr>«Воспроизводство и использование природных ресурсов, охрана окружающей среды в Курской области»</vt:lpstr>
      <vt:lpstr>«Развитие лесного хозяйства  в Курской области»</vt:lpstr>
      <vt:lpstr>«Повышение энергоэффективности и развитие энергетики в Курской области»</vt:lpstr>
      <vt:lpstr>«Реализация государственной политики  в сфере печати и массовой информации  в Курской области»</vt:lpstr>
      <vt:lpstr>«Создание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области»</vt:lpstr>
      <vt:lpstr>«Управление имуществом Курской области»</vt:lpstr>
      <vt:lpstr>«Профилактика правонарушений  в Курской области»</vt:lpstr>
      <vt:lpstr>«Формирование современной городской среды  в Курской области»</vt:lpstr>
      <vt:lpstr>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</vt:lpstr>
      <vt:lpstr>Социально значимые объекты  Курской области</vt:lpstr>
      <vt:lpstr>Эффективность выравнивания  бюджетной обеспеченности  муниципальных образований Курской области</vt:lpstr>
      <vt:lpstr>Оказание финансовой помощи  местным бюджетам в 2023 году  и в плановом периоде 2024 и 2025 годов </vt:lpstr>
      <vt:lpstr>Реализация проекта «Народный бюджет»  в Курской области [1]</vt:lpstr>
      <vt:lpstr>Реализация проекта «Народный бюджет»  в Курской области [2]</vt:lpstr>
      <vt:lpstr>Реализация проекта «Народный бюджет»  в Курской области [3]</vt:lpstr>
      <vt:lpstr>Государственный долг Курской области</vt:lpstr>
      <vt:lpstr>Дорожный фонд Курской области на 2023 год</vt:lpstr>
      <vt:lpstr>Информация о повышении финансовой грамотности населения Курской области</vt:lpstr>
      <vt:lpstr>О региональном конкурсе по «Бюджету для граждан»,  проведенном в 2022 году</vt:lpstr>
      <vt:lpstr>Публичные слушания</vt:lpstr>
      <vt:lpstr>Рейтинг Курской области по качеству управления  региональными финансами     (приказ Минфина России от 03.12.2010 № 552)</vt:lpstr>
      <vt:lpstr>Рейтинг Курской области по уровню открытости бюджетных данных  (Центральный Федеральный округ)</vt:lpstr>
      <vt:lpstr>Результаты опроса мнения граждан  (заинтересованных пользователей)  о «Бюджете для граждан»</vt:lpstr>
      <vt:lpstr>Информация о бюджете  в социальных сетях</vt:lpstr>
      <vt:lpstr>Контактная информация  для взаимодействия с гражданами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Анна И. Митрохина</dc:creator>
  <cp:lastModifiedBy>Mitrohina_A</cp:lastModifiedBy>
  <cp:revision>4729</cp:revision>
  <dcterms:created xsi:type="dcterms:W3CDTF">2019-08-13T14:01:01Z</dcterms:created>
  <dcterms:modified xsi:type="dcterms:W3CDTF">2022-12-30T08:12:34Z</dcterms:modified>
</cp:coreProperties>
</file>