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Default Extension="gif" ContentType="image/gif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rawings/drawing8.xml" ContentType="application/vnd.openxmlformats-officedocument.drawingml.chartshape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charts/chart26.xml" ContentType="application/vnd.openxmlformats-officedocument.drawingml.char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rawings/drawing5.xml" ContentType="application/vnd.openxmlformats-officedocument.drawingml.chartshape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diagrams/colors10.xml" ContentType="application/vnd.openxmlformats-officedocument.drawingml.diagramColors+xml"/>
  <Override PartName="/ppt/charts/chart38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30.xml" ContentType="application/vnd.openxmlformats-officedocument.drawingml.char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rawings/drawing6.xml" ContentType="application/vnd.openxmlformats-officedocument.drawingml.chartshape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rawings/drawing7.xml" ContentType="application/vnd.openxmlformats-officedocument.drawingml.chartshape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256" r:id="rId2"/>
    <p:sldId id="262" r:id="rId3"/>
    <p:sldId id="383" r:id="rId4"/>
    <p:sldId id="388" r:id="rId5"/>
    <p:sldId id="389" r:id="rId6"/>
    <p:sldId id="390" r:id="rId7"/>
    <p:sldId id="391" r:id="rId8"/>
    <p:sldId id="387" r:id="rId9"/>
    <p:sldId id="393" r:id="rId10"/>
    <p:sldId id="263" r:id="rId11"/>
    <p:sldId id="272" r:id="rId12"/>
    <p:sldId id="281" r:id="rId13"/>
    <p:sldId id="283" r:id="rId14"/>
    <p:sldId id="284" r:id="rId15"/>
    <p:sldId id="287" r:id="rId16"/>
    <p:sldId id="286" r:id="rId17"/>
    <p:sldId id="285" r:id="rId18"/>
    <p:sldId id="288" r:id="rId19"/>
    <p:sldId id="290" r:id="rId20"/>
    <p:sldId id="380" r:id="rId21"/>
    <p:sldId id="275" r:id="rId22"/>
    <p:sldId id="278" r:id="rId23"/>
    <p:sldId id="291" r:id="rId24"/>
    <p:sldId id="343" r:id="rId25"/>
    <p:sldId id="280" r:id="rId26"/>
    <p:sldId id="279" r:id="rId27"/>
    <p:sldId id="261" r:id="rId28"/>
    <p:sldId id="336" r:id="rId29"/>
    <p:sldId id="378" r:id="rId30"/>
    <p:sldId id="377" r:id="rId31"/>
    <p:sldId id="379" r:id="rId32"/>
    <p:sldId id="295" r:id="rId33"/>
    <p:sldId id="297" r:id="rId34"/>
    <p:sldId id="361" r:id="rId35"/>
    <p:sldId id="362" r:id="rId36"/>
    <p:sldId id="298" r:id="rId37"/>
    <p:sldId id="348" r:id="rId38"/>
    <p:sldId id="363" r:id="rId39"/>
    <p:sldId id="364" r:id="rId40"/>
    <p:sldId id="365" r:id="rId41"/>
    <p:sldId id="366" r:id="rId42"/>
    <p:sldId id="367" r:id="rId43"/>
    <p:sldId id="300" r:id="rId44"/>
    <p:sldId id="301" r:id="rId45"/>
    <p:sldId id="381" r:id="rId46"/>
    <p:sldId id="356" r:id="rId47"/>
    <p:sldId id="357" r:id="rId48"/>
    <p:sldId id="360" r:id="rId49"/>
    <p:sldId id="353" r:id="rId50"/>
    <p:sldId id="354" r:id="rId51"/>
    <p:sldId id="355" r:id="rId52"/>
    <p:sldId id="302" r:id="rId53"/>
    <p:sldId id="368" r:id="rId54"/>
    <p:sldId id="304" r:id="rId55"/>
    <p:sldId id="305" r:id="rId56"/>
    <p:sldId id="306" r:id="rId57"/>
    <p:sldId id="307" r:id="rId58"/>
    <p:sldId id="308" r:id="rId59"/>
    <p:sldId id="374" r:id="rId60"/>
    <p:sldId id="309" r:id="rId61"/>
    <p:sldId id="310" r:id="rId62"/>
    <p:sldId id="312" r:id="rId63"/>
    <p:sldId id="311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4" r:id="rId74"/>
    <p:sldId id="325" r:id="rId75"/>
    <p:sldId id="369" r:id="rId76"/>
    <p:sldId id="327" r:id="rId77"/>
    <p:sldId id="328" r:id="rId78"/>
    <p:sldId id="329" r:id="rId79"/>
    <p:sldId id="330" r:id="rId80"/>
    <p:sldId id="331" r:id="rId81"/>
    <p:sldId id="332" r:id="rId82"/>
    <p:sldId id="340" r:id="rId83"/>
    <p:sldId id="334" r:id="rId84"/>
    <p:sldId id="335" r:id="rId85"/>
    <p:sldId id="344" r:id="rId86"/>
    <p:sldId id="345" r:id="rId87"/>
    <p:sldId id="351" r:id="rId88"/>
    <p:sldId id="338" r:id="rId89"/>
    <p:sldId id="341" r:id="rId90"/>
    <p:sldId id="371" r:id="rId91"/>
    <p:sldId id="385" r:id="rId92"/>
    <p:sldId id="386" r:id="rId93"/>
    <p:sldId id="266" r:id="rId94"/>
    <p:sldId id="265" r:id="rId95"/>
    <p:sldId id="384" r:id="rId96"/>
    <p:sldId id="370" r:id="rId97"/>
    <p:sldId id="264" r:id="rId98"/>
  </p:sldIdLst>
  <p:sldSz cx="6858000" cy="9144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1D7587"/>
    <a:srgbClr val="FF6600"/>
    <a:srgbClr val="2B817B"/>
    <a:srgbClr val="FFFFCC"/>
    <a:srgbClr val="99CCFF"/>
    <a:srgbClr val="CCECFF"/>
    <a:srgbClr val="56C6BE"/>
    <a:srgbClr val="4A7EBB"/>
    <a:srgbClr val="266186"/>
  </p:clrMru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494" autoAdjust="0"/>
    <p:restoredTop sz="99509" autoAdjust="0"/>
  </p:normalViewPr>
  <p:slideViewPr>
    <p:cSldViewPr snapToGrid="0">
      <p:cViewPr>
        <p:scale>
          <a:sx n="90" d="100"/>
          <a:sy n="90" d="100"/>
        </p:scale>
        <p:origin x="-2976" y="2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4002" y="-102"/>
      </p:cViewPr>
      <p:guideLst>
        <p:guide orient="horz" pos="3107"/>
        <p:guide pos="212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3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0.69000000000000572</c:v>
                </c:pt>
                <c:pt idx="1">
                  <c:v>0.31000000000000205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b="1" i="0" u="none" strike="noStrike" baseline="0" dirty="0" smtClean="0">
                <a:solidFill>
                  <a:schemeClr val="accent6"/>
                </a:solidFill>
              </a:rPr>
              <a:t>Величина прожиточного минимума (для трудоспособного населения)</a:t>
            </a:r>
            <a:r>
              <a:rPr lang="ru-RU" sz="1050" dirty="0" smtClean="0">
                <a:solidFill>
                  <a:schemeClr val="accent6"/>
                </a:solidFill>
              </a:rPr>
              <a:t>, </a:t>
            </a:r>
            <a:r>
              <a:rPr lang="ru-RU" sz="1050" b="0" i="1" dirty="0" smtClean="0">
                <a:solidFill>
                  <a:schemeClr val="accent6"/>
                </a:solidFill>
              </a:rPr>
              <a:t>рублей</a:t>
            </a:r>
            <a:endParaRPr lang="ru-RU" sz="1050" b="0" i="1" dirty="0">
              <a:solidFill>
                <a:schemeClr val="accent6"/>
              </a:solidFill>
            </a:endParaRP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tx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10945</c:v>
                </c:pt>
                <c:pt idx="1">
                  <c:v>11206</c:v>
                </c:pt>
                <c:pt idx="2">
                  <c:v>11685</c:v>
                </c:pt>
                <c:pt idx="3">
                  <c:v>12452</c:v>
                </c:pt>
                <c:pt idx="4">
                  <c:v>13350</c:v>
                </c:pt>
              </c:numCache>
            </c:numRef>
          </c:val>
        </c:ser>
        <c:axId val="247556352"/>
        <c:axId val="248397824"/>
      </c:barChart>
      <c:catAx>
        <c:axId val="24755635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48397824"/>
        <c:crosses val="autoZero"/>
        <c:auto val="1"/>
        <c:lblAlgn val="ctr"/>
        <c:lblOffset val="100"/>
      </c:catAx>
      <c:valAx>
        <c:axId val="248397824"/>
        <c:scaling>
          <c:orientation val="minMax"/>
        </c:scaling>
        <c:delete val="1"/>
        <c:axPos val="l"/>
        <c:numFmt formatCode="General" sourceLinked="1"/>
        <c:tickLblPos val="none"/>
        <c:crossAx val="2475563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>
                <a:solidFill>
                  <a:schemeClr val="accent6"/>
                </a:solidFill>
              </a:defRPr>
            </a:pPr>
            <a:r>
              <a:rPr lang="ru-RU" sz="1050" dirty="0" smtClean="0">
                <a:solidFill>
                  <a:schemeClr val="accent6"/>
                </a:solidFill>
              </a:rPr>
              <a:t>Среднемесячная</a:t>
            </a:r>
            <a:r>
              <a:rPr lang="ru-RU" sz="1050" baseline="0" dirty="0" smtClean="0">
                <a:solidFill>
                  <a:schemeClr val="accent6"/>
                </a:solidFill>
              </a:rPr>
              <a:t> начисленная заработная плата</a:t>
            </a:r>
            <a:r>
              <a:rPr lang="ru-RU" sz="1050" dirty="0" smtClean="0">
                <a:solidFill>
                  <a:schemeClr val="accent6"/>
                </a:solidFill>
              </a:rPr>
              <a:t>, </a:t>
            </a:r>
            <a:r>
              <a:rPr lang="ru-RU" sz="1050" b="0" i="1" dirty="0" smtClean="0">
                <a:solidFill>
                  <a:schemeClr val="accent6"/>
                </a:solidFill>
              </a:rPr>
              <a:t>рублей</a:t>
            </a:r>
            <a:endParaRPr lang="ru-RU" sz="1050" b="0" i="1" dirty="0">
              <a:solidFill>
                <a:schemeClr val="accent6"/>
              </a:solidFill>
            </a:endParaRP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30075</c:v>
                </c:pt>
                <c:pt idx="1">
                  <c:v>32831.300000000003</c:v>
                </c:pt>
                <c:pt idx="2">
                  <c:v>34990</c:v>
                </c:pt>
                <c:pt idx="3">
                  <c:v>37028</c:v>
                </c:pt>
                <c:pt idx="4">
                  <c:v>38980.9</c:v>
                </c:pt>
              </c:numCache>
            </c:numRef>
          </c:val>
        </c:ser>
        <c:axId val="248576256"/>
        <c:axId val="249405440"/>
      </c:barChart>
      <c:catAx>
        <c:axId val="24857625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49405440"/>
        <c:crosses val="autoZero"/>
        <c:auto val="1"/>
        <c:lblAlgn val="ctr"/>
        <c:lblOffset val="100"/>
      </c:catAx>
      <c:valAx>
        <c:axId val="249405440"/>
        <c:scaling>
          <c:orientation val="minMax"/>
        </c:scaling>
        <c:delete val="1"/>
        <c:axPos val="l"/>
        <c:numFmt formatCode="General" sourceLinked="1"/>
        <c:tickLblPos val="none"/>
        <c:crossAx val="248576256"/>
        <c:crosses val="autoZero"/>
        <c:crossBetween val="between"/>
      </c:valAx>
    </c:plotArea>
    <c:plotVisOnly val="1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</a:defRPr>
            </a:pPr>
            <a:r>
              <a:rPr lang="ru-RU" sz="1050" dirty="0">
                <a:solidFill>
                  <a:schemeClr val="accent6"/>
                </a:solidFill>
              </a:rPr>
              <a:t>Величина прожиточного минимума (для пенсионеров), </a:t>
            </a:r>
            <a:r>
              <a:rPr lang="ru-RU" sz="1050" b="0" i="1" dirty="0">
                <a:solidFill>
                  <a:schemeClr val="accent6"/>
                </a:solidFill>
              </a:rPr>
              <a:t>рублей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8457</c:v>
                </c:pt>
                <c:pt idx="1">
                  <c:v>8655</c:v>
                </c:pt>
                <c:pt idx="2">
                  <c:v>9373</c:v>
                </c:pt>
                <c:pt idx="3">
                  <c:v>9825</c:v>
                </c:pt>
                <c:pt idx="4">
                  <c:v>10533</c:v>
                </c:pt>
              </c:numCache>
            </c:numRef>
          </c:val>
        </c:ser>
        <c:axId val="250617856"/>
        <c:axId val="250655104"/>
      </c:barChart>
      <c:catAx>
        <c:axId val="25061785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50655104"/>
        <c:crosses val="autoZero"/>
        <c:auto val="1"/>
        <c:lblAlgn val="ctr"/>
        <c:lblOffset val="100"/>
      </c:catAx>
      <c:valAx>
        <c:axId val="250655104"/>
        <c:scaling>
          <c:orientation val="minMax"/>
        </c:scaling>
        <c:delete val="1"/>
        <c:axPos val="l"/>
        <c:numFmt formatCode="#,##0.0" sourceLinked="1"/>
        <c:tickLblPos val="none"/>
        <c:crossAx val="250617856"/>
        <c:crosses val="autoZero"/>
        <c:crossBetween val="between"/>
      </c:valAx>
    </c:plotArea>
    <c:plotVisOnly val="1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</a:defRPr>
            </a:pPr>
            <a:r>
              <a:rPr lang="ru-RU" sz="1050" dirty="0">
                <a:solidFill>
                  <a:schemeClr val="accent6"/>
                </a:solidFill>
              </a:rPr>
              <a:t>Величина прожиточного минимума (для </a:t>
            </a:r>
            <a:r>
              <a:rPr lang="ru-RU" sz="1050" dirty="0" smtClean="0">
                <a:solidFill>
                  <a:schemeClr val="accent6"/>
                </a:solidFill>
              </a:rPr>
              <a:t>детей), </a:t>
            </a:r>
            <a:r>
              <a:rPr lang="ru-RU" sz="1050" b="0" i="1" dirty="0">
                <a:solidFill>
                  <a:schemeClr val="accent6"/>
                </a:solidFill>
              </a:rPr>
              <a:t>рублей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потребительских цен на товары и услуги (среднегодовой), в % к предыдущему году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10277</c:v>
                </c:pt>
                <c:pt idx="1">
                  <c:v>10627</c:v>
                </c:pt>
                <c:pt idx="2">
                  <c:v>10893</c:v>
                </c:pt>
                <c:pt idx="3">
                  <c:v>11329</c:v>
                </c:pt>
                <c:pt idx="4">
                  <c:v>11881</c:v>
                </c:pt>
              </c:numCache>
            </c:numRef>
          </c:val>
        </c:ser>
        <c:axId val="254540416"/>
        <c:axId val="256004480"/>
      </c:barChart>
      <c:catAx>
        <c:axId val="25454041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56004480"/>
        <c:crosses val="autoZero"/>
        <c:auto val="1"/>
        <c:lblAlgn val="ctr"/>
        <c:lblOffset val="100"/>
      </c:catAx>
      <c:valAx>
        <c:axId val="256004480"/>
        <c:scaling>
          <c:orientation val="minMax"/>
        </c:scaling>
        <c:delete val="1"/>
        <c:axPos val="l"/>
        <c:numFmt formatCode="#,##0.0" sourceLinked="1"/>
        <c:tickLblPos val="none"/>
        <c:crossAx val="254540416"/>
        <c:crosses val="autoZero"/>
        <c:crossBetween val="between"/>
      </c:valAx>
    </c:plotArea>
    <c:plotVisOnly val="1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b="1" i="0" u="none" strike="noStrike" baseline="0" dirty="0" smtClean="0">
                <a:solidFill>
                  <a:schemeClr val="accent6"/>
                </a:solidFill>
              </a:rPr>
              <a:t>Ввод в эксплуатацию жилых домов</a:t>
            </a:r>
            <a:r>
              <a:rPr lang="ru-RU" sz="1050" dirty="0" smtClean="0">
                <a:solidFill>
                  <a:schemeClr val="accent6"/>
                </a:solidFill>
              </a:rPr>
              <a:t>, </a:t>
            </a:r>
            <a:r>
              <a:rPr lang="ru-RU" sz="1050" b="0" i="1" dirty="0" smtClean="0">
                <a:solidFill>
                  <a:schemeClr val="accent6"/>
                </a:solidFill>
              </a:rPr>
              <a:t>тыс. кв. м</a:t>
            </a:r>
            <a:endParaRPr lang="ru-RU" sz="1050" b="0" i="1" dirty="0">
              <a:solidFill>
                <a:schemeClr val="accent6"/>
              </a:solidFill>
            </a:endParaRP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4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522.9</c:v>
                </c:pt>
                <c:pt idx="1">
                  <c:v>597</c:v>
                </c:pt>
                <c:pt idx="2">
                  <c:v>594</c:v>
                </c:pt>
                <c:pt idx="3">
                  <c:v>650</c:v>
                </c:pt>
                <c:pt idx="4">
                  <c:v>683</c:v>
                </c:pt>
              </c:numCache>
            </c:numRef>
          </c:val>
        </c:ser>
        <c:axId val="256028672"/>
        <c:axId val="256030208"/>
      </c:barChart>
      <c:catAx>
        <c:axId val="25602867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56030208"/>
        <c:crosses val="autoZero"/>
        <c:auto val="1"/>
        <c:lblAlgn val="ctr"/>
        <c:lblOffset val="100"/>
      </c:catAx>
      <c:valAx>
        <c:axId val="256030208"/>
        <c:scaling>
          <c:orientation val="minMax"/>
        </c:scaling>
        <c:delete val="1"/>
        <c:axPos val="l"/>
        <c:numFmt formatCode="General" sourceLinked="1"/>
        <c:tickLblPos val="none"/>
        <c:crossAx val="2560286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 u="none">
                <a:solidFill>
                  <a:schemeClr val="accent1"/>
                </a:solidFill>
              </a:defRPr>
            </a:pPr>
            <a:r>
              <a:rPr lang="ru-RU" sz="1400" u="none" dirty="0" smtClean="0">
                <a:solidFill>
                  <a:schemeClr val="accent1"/>
                </a:solidFill>
              </a:rPr>
              <a:t>Динамика консолидированного бюджета</a:t>
            </a:r>
            <a:endParaRPr lang="ru-RU" sz="1400" u="none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20888288367096441"/>
          <c:y val="6.2039374169551693E-2"/>
        </c:manualLayout>
      </c:layout>
    </c:title>
    <c:plotArea>
      <c:layout>
        <c:manualLayout>
          <c:layoutTarget val="inner"/>
          <c:xMode val="edge"/>
          <c:yMode val="edge"/>
          <c:x val="2.1979391292007471E-2"/>
          <c:y val="0.19341687241095526"/>
          <c:w val="0.77150605558190011"/>
          <c:h val="0.7408943784683560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-2.4369276429628416E-3"/>
                  <c:y val="5.746759814807237E-3"/>
                </c:manualLayout>
              </c:layout>
              <c:showVal val="1"/>
            </c:dLbl>
            <c:dLbl>
              <c:idx val="1"/>
              <c:layout>
                <c:manualLayout>
                  <c:x val="-3.2166689689698824E-3"/>
                  <c:y val="1.1493519629614476E-2"/>
                </c:manualLayout>
              </c:layout>
              <c:showVal val="1"/>
            </c:dLbl>
            <c:dLbl>
              <c:idx val="2"/>
              <c:layout>
                <c:manualLayout>
                  <c:x val="-3.6554701308411002E-3"/>
                  <c:y val="1.2011041227017561E-2"/>
                </c:manualLayout>
              </c:layout>
              <c:showVal val="1"/>
            </c:dLbl>
            <c:dLbl>
              <c:idx val="3"/>
              <c:layout>
                <c:manualLayout>
                  <c:x val="-3.6554701308411002E-3"/>
                  <c:y val="6.8096761883745362E-3"/>
                </c:manualLayout>
              </c:layout>
              <c:showVal val="1"/>
            </c:dLbl>
            <c:dLbl>
              <c:idx val="4"/>
              <c:layout>
                <c:manualLayout>
                  <c:x val="-5.6535966119326923E-3"/>
                  <c:y val="2.6430669921794292E-3"/>
                </c:manualLayout>
              </c:layout>
              <c:showVal val="1"/>
            </c:dLbl>
            <c:numFmt formatCode="#,##0.0" sourceLinked="0"/>
            <c:txPr>
              <a:bodyPr rot="0" vert="horz"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83.6</c:v>
                </c:pt>
                <c:pt idx="1">
                  <c:v>95.1</c:v>
                </c:pt>
                <c:pt idx="2">
                  <c:v>85.3</c:v>
                </c:pt>
                <c:pt idx="3">
                  <c:v>83.1</c:v>
                </c:pt>
                <c:pt idx="4">
                  <c:v>84.3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dLbls>
            <c:dLbl>
              <c:idx val="0"/>
              <c:layout>
                <c:manualLayout>
                  <c:x val="5.9943794432748762E-3"/>
                  <c:y val="7.2987499023003041E-3"/>
                </c:manualLayout>
              </c:layout>
              <c:showVal val="1"/>
            </c:dLbl>
            <c:dLbl>
              <c:idx val="1"/>
              <c:layout>
                <c:manualLayout>
                  <c:x val="3.9962529621831748E-3"/>
                  <c:y val="1.0948124853450343E-2"/>
                </c:manualLayout>
              </c:layout>
              <c:showVal val="1"/>
            </c:dLbl>
            <c:dLbl>
              <c:idx val="2"/>
              <c:layout>
                <c:manualLayout>
                  <c:x val="3.9962529621831748E-3"/>
                  <c:y val="7.2987499023003041E-3"/>
                </c:manualLayout>
              </c:layout>
              <c:showVal val="1"/>
            </c:dLbl>
            <c:dLbl>
              <c:idx val="3"/>
              <c:layout>
                <c:manualLayout>
                  <c:x val="5.9943794432748762E-3"/>
                  <c:y val="7.2987499023003041E-3"/>
                </c:manualLayout>
              </c:layout>
              <c:showVal val="1"/>
            </c:dLbl>
            <c:dLbl>
              <c:idx val="4"/>
              <c:layout>
                <c:manualLayout>
                  <c:x val="9.9906324054580518E-3"/>
                  <c:y val="7.298749902300279E-3"/>
                </c:manualLayout>
              </c:layout>
              <c:showVal val="1"/>
            </c:dLbl>
            <c:numFmt formatCode="#,##0.0" sourceLinked="0"/>
            <c:txPr>
              <a:bodyPr rot="0" vert="horz"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83.2</c:v>
                </c:pt>
                <c:pt idx="1">
                  <c:v>105.6</c:v>
                </c:pt>
                <c:pt idx="2">
                  <c:v>97.1</c:v>
                </c:pt>
                <c:pt idx="3">
                  <c:v>94.5</c:v>
                </c:pt>
                <c:pt idx="4">
                  <c:v>93.5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solidFill>
              <a:schemeClr val="accent1"/>
            </a:solidFill>
          </c:spPr>
          <c:dLbls>
            <c:dLbl>
              <c:idx val="1"/>
              <c:layout>
                <c:manualLayout>
                  <c:x val="7.9925059243663894E-3"/>
                  <c:y val="0.12407932304382009"/>
                </c:manualLayout>
              </c:layout>
              <c:showVal val="1"/>
            </c:dLbl>
            <c:dLbl>
              <c:idx val="2"/>
              <c:layout>
                <c:manualLayout>
                  <c:x val="7.9925059243663513E-3"/>
                  <c:y val="0.13137778559376193"/>
                </c:manualLayout>
              </c:layout>
              <c:showVal val="1"/>
            </c:dLbl>
            <c:dLbl>
              <c:idx val="3"/>
              <c:layout>
                <c:manualLayout>
                  <c:x val="9.9906324054579686E-3"/>
                  <c:y val="0.12772812329025338"/>
                </c:manualLayout>
              </c:layout>
              <c:showVal val="1"/>
            </c:dLbl>
            <c:dLbl>
              <c:idx val="4"/>
              <c:layout>
                <c:manualLayout>
                  <c:x val="7.9925059243663513E-3"/>
                  <c:y val="0.11313062348565335"/>
                </c:manualLayout>
              </c:layout>
              <c:showVal val="1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0.4</c:v>
                </c:pt>
                <c:pt idx="1">
                  <c:v>-10.5</c:v>
                </c:pt>
                <c:pt idx="2">
                  <c:v>-11.8</c:v>
                </c:pt>
                <c:pt idx="3">
                  <c:v>-11.4</c:v>
                </c:pt>
                <c:pt idx="4">
                  <c:v>-9.2000000000000011</c:v>
                </c:pt>
              </c:numCache>
            </c:numRef>
          </c:val>
        </c:ser>
        <c:axId val="264610176"/>
        <c:axId val="264611712"/>
      </c:barChart>
      <c:catAx>
        <c:axId val="26461017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64611712"/>
        <c:crosses val="autoZero"/>
        <c:auto val="1"/>
        <c:lblAlgn val="ctr"/>
        <c:lblOffset val="100"/>
      </c:catAx>
      <c:valAx>
        <c:axId val="264611712"/>
        <c:scaling>
          <c:orientation val="minMax"/>
        </c:scaling>
        <c:delete val="1"/>
        <c:axPos val="l"/>
        <c:numFmt formatCode="#,##0.0" sourceLinked="1"/>
        <c:tickLblPos val="none"/>
        <c:crossAx val="264610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546483816591497"/>
          <c:y val="0.26146277292727937"/>
          <c:w val="0.17254640294753859"/>
          <c:h val="0.38985439281298429"/>
        </c:manualLayout>
      </c:layout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 sz="1600" u="sng">
                <a:effectLst/>
                <a:latin typeface="Arial" pitchFamily="34" charset="0"/>
                <a:cs typeface="Arial" pitchFamily="34" charset="0"/>
              </a:defRPr>
            </a:pPr>
            <a:endParaRPr lang="ru-RU" sz="1600" u="sng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090485564304462"/>
          <c:y val="0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областного бюджета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5.5555555555555558E-3"/>
                  <c:y val="-1.2499999999999956E-2"/>
                </c:manualLayout>
              </c:layout>
              <c:showVal val="1"/>
            </c:dLbl>
            <c:dLbl>
              <c:idx val="1"/>
              <c:layout>
                <c:manualLayout>
                  <c:x val="1.1111111111111125E-2"/>
                  <c:y val="-2.5000328083989692E-2"/>
                </c:manualLayout>
              </c:layout>
              <c:showVal val="1"/>
            </c:dLbl>
            <c:dLbl>
              <c:idx val="2"/>
              <c:layout>
                <c:manualLayout>
                  <c:x val="8.3333333333333367E-3"/>
                  <c:y val="-2.0833333333333412E-2"/>
                </c:manualLayout>
              </c:layout>
              <c:showVal val="1"/>
            </c:dLbl>
            <c:dLbl>
              <c:idx val="3"/>
              <c:layout>
                <c:manualLayout>
                  <c:x val="8.3333333333333367E-3"/>
                  <c:y val="-3.333333333333334E-2"/>
                </c:manualLayout>
              </c:layout>
              <c:showVal val="1"/>
            </c:dLbl>
            <c:dLbl>
              <c:idx val="4"/>
              <c:layout>
                <c:manualLayout>
                  <c:x val="8.3333333333333367E-3"/>
                  <c:y val="-3.7500000000000006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70693.7</c:v>
                </c:pt>
                <c:pt idx="1">
                  <c:v>84263.7</c:v>
                </c:pt>
                <c:pt idx="2">
                  <c:v>83934.2</c:v>
                </c:pt>
                <c:pt idx="3">
                  <c:v>81171.5</c:v>
                </c:pt>
                <c:pt idx="4">
                  <c:v>79857</c:v>
                </c:pt>
              </c:numCache>
            </c:numRef>
          </c:val>
        </c:ser>
        <c:shape val="box"/>
        <c:axId val="174110976"/>
        <c:axId val="174112768"/>
        <c:axId val="0"/>
      </c:bar3DChart>
      <c:catAx>
        <c:axId val="17411097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4112768"/>
        <c:crosses val="autoZero"/>
        <c:auto val="1"/>
        <c:lblAlgn val="ctr"/>
        <c:lblOffset val="100"/>
      </c:catAx>
      <c:valAx>
        <c:axId val="174112768"/>
        <c:scaling>
          <c:orientation val="minMax"/>
        </c:scaling>
        <c:delete val="1"/>
        <c:axPos val="l"/>
        <c:numFmt formatCode="#,##0" sourceLinked="1"/>
        <c:tickLblPos val="none"/>
        <c:crossAx val="17411097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pPr>
            <a:endParaRPr lang="ru-RU" sz="1600" u="sng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090485564304462"/>
          <c:y val="0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областного бюджета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5.5555555555555558E-3"/>
                  <c:y val="-1.2499999999999956E-2"/>
                </c:manualLayout>
              </c:layout>
              <c:showVal val="1"/>
            </c:dLbl>
            <c:dLbl>
              <c:idx val="1"/>
              <c:layout>
                <c:manualLayout>
                  <c:x val="2.7777777777779106E-3"/>
                  <c:y val="-2.1350854930735953E-2"/>
                </c:manualLayout>
              </c:layout>
              <c:showVal val="1"/>
            </c:dLbl>
            <c:dLbl>
              <c:idx val="2"/>
              <c:layout>
                <c:manualLayout>
                  <c:x val="8.3333333333333367E-3"/>
                  <c:y val="-2.0833333333333412E-2"/>
                </c:manualLayout>
              </c:layout>
              <c:showVal val="1"/>
            </c:dLbl>
            <c:dLbl>
              <c:idx val="3"/>
              <c:layout>
                <c:manualLayout>
                  <c:x val="8.3333333333333367E-3"/>
                  <c:y val="-3.333333333333334E-2"/>
                </c:manualLayout>
              </c:layout>
              <c:showVal val="1"/>
            </c:dLbl>
            <c:dLbl>
              <c:idx val="4"/>
              <c:layout>
                <c:manualLayout>
                  <c:x val="8.3333333333333367E-3"/>
                  <c:y val="-3.7500000000000006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70074.399999999994</c:v>
                </c:pt>
                <c:pt idx="1">
                  <c:v>81287.3</c:v>
                </c:pt>
                <c:pt idx="2">
                  <c:v>72087</c:v>
                </c:pt>
                <c:pt idx="3">
                  <c:v>69725.399999999994</c:v>
                </c:pt>
                <c:pt idx="4">
                  <c:v>70690</c:v>
                </c:pt>
              </c:numCache>
            </c:numRef>
          </c:val>
        </c:ser>
        <c:shape val="box"/>
        <c:axId val="174145536"/>
        <c:axId val="174147072"/>
        <c:axId val="0"/>
      </c:bar3DChart>
      <c:catAx>
        <c:axId val="17414553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74147072"/>
        <c:crosses val="autoZero"/>
        <c:auto val="1"/>
        <c:lblAlgn val="ctr"/>
        <c:lblOffset val="100"/>
      </c:catAx>
      <c:valAx>
        <c:axId val="174147072"/>
        <c:scaling>
          <c:orientation val="minMax"/>
        </c:scaling>
        <c:delete val="1"/>
        <c:axPos val="l"/>
        <c:numFmt formatCode="#,##0" sourceLinked="1"/>
        <c:tickLblPos val="none"/>
        <c:crossAx val="174145536"/>
        <c:crosses val="autoZero"/>
        <c:crossBetween val="between"/>
      </c:valAx>
    </c:plotArea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5655510223271564E-2"/>
          <c:y val="0"/>
          <c:w val="0.65442718406178402"/>
          <c:h val="0.844795022775247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pPr>
              <a:ln>
                <a:solidFill>
                  <a:srgbClr val="FF6600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0261346856652739E-2"/>
                  <c:y val="-7.3870907527487151E-2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119.2</c:v>
                </c:pt>
                <c:pt idx="2">
                  <c:v>99.6</c:v>
                </c:pt>
                <c:pt idx="3">
                  <c:v>96.7</c:v>
                </c:pt>
                <c:pt idx="4">
                  <c:v>98.4</c:v>
                </c:pt>
              </c:numCache>
            </c:numRef>
          </c:val>
        </c:ser>
        <c:marker val="1"/>
        <c:axId val="174898176"/>
        <c:axId val="174912256"/>
      </c:lineChart>
      <c:catAx>
        <c:axId val="174898176"/>
        <c:scaling>
          <c:orientation val="minMax"/>
        </c:scaling>
        <c:delete val="1"/>
        <c:axPos val="b"/>
        <c:majorTickMark val="none"/>
        <c:tickLblPos val="none"/>
        <c:crossAx val="174912256"/>
        <c:crosses val="autoZero"/>
        <c:auto val="1"/>
        <c:lblAlgn val="ctr"/>
        <c:lblOffset val="100"/>
      </c:catAx>
      <c:valAx>
        <c:axId val="17491225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7489817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 baseline="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4822112026395595"/>
          <c:y val="0.32968796379315729"/>
          <c:w val="0.28351363737363094"/>
          <c:h val="0.38597520324151496"/>
        </c:manualLayout>
      </c:layout>
      <c:txPr>
        <a:bodyPr/>
        <a:lstStyle/>
        <a:p>
          <a:pPr>
            <a:defRPr sz="80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pPr>
              <a:solidFill>
                <a:schemeClr val="accent6"/>
              </a:solidFill>
              <a:ln>
                <a:solidFill>
                  <a:srgbClr val="FF6600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1.2856923555026378E-2"/>
                  <c:y val="-9.5487591928667376E-2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116</c:v>
                </c:pt>
                <c:pt idx="2">
                  <c:v>88.7</c:v>
                </c:pt>
                <c:pt idx="3">
                  <c:v>96.7</c:v>
                </c:pt>
                <c:pt idx="4">
                  <c:v>101.4</c:v>
                </c:pt>
              </c:numCache>
            </c:numRef>
          </c:val>
        </c:ser>
        <c:marker val="1"/>
        <c:axId val="174940928"/>
        <c:axId val="174942464"/>
      </c:lineChart>
      <c:catAx>
        <c:axId val="174940928"/>
        <c:scaling>
          <c:orientation val="minMax"/>
        </c:scaling>
        <c:delete val="1"/>
        <c:axPos val="b"/>
        <c:majorTickMark val="none"/>
        <c:tickLblPos val="none"/>
        <c:crossAx val="174942464"/>
        <c:crosses val="autoZero"/>
        <c:auto val="1"/>
        <c:lblAlgn val="ctr"/>
        <c:lblOffset val="100"/>
      </c:catAx>
      <c:valAx>
        <c:axId val="17494246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7494092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 baseline="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58010566860960566"/>
          <c:y val="0.40600887034878497"/>
          <c:w val="0.23786461785001553"/>
          <c:h val="0.49758711670699535"/>
        </c:manualLayout>
      </c:layout>
      <c:txPr>
        <a:bodyPr/>
        <a:lstStyle/>
        <a:p>
          <a:pPr>
            <a:defRPr sz="80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</c:spPr>
          </c:dPt>
          <c:dPt>
            <c:idx val="1"/>
            <c:spPr>
              <a:solidFill>
                <a:schemeClr val="accent5"/>
              </a:solidFill>
            </c:spPr>
          </c:dPt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0.31000000000000205</c:v>
                </c:pt>
                <c:pt idx="1">
                  <c:v>0.69000000000000061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000" b="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</a:rPr>
              <a:t>тыс.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</a:rPr>
              <a:t>рублей </a:t>
            </a:r>
            <a:endParaRPr lang="ru-RU" sz="1000" b="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2.1193300483986644E-2"/>
          <c:y val="1.3074936118209084E-2"/>
        </c:manualLayout>
      </c:layout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solidFill>
              <a:srgbClr val="0070C0"/>
            </a:solidFill>
          </c:spPr>
          <c:dPt>
            <c:idx val="0"/>
            <c:spPr>
              <a:solidFill>
                <a:schemeClr val="accent1"/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chemeClr val="accent1"/>
              </a:solidFill>
            </c:spPr>
          </c:dPt>
          <c:dPt>
            <c:idx val="3"/>
            <c:spPr>
              <a:solidFill>
                <a:schemeClr val="accent1"/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Pt>
            <c:idx val="5"/>
            <c:spPr>
              <a:solidFill>
                <a:schemeClr val="accent1"/>
              </a:solidFill>
            </c:spPr>
          </c:dPt>
          <c:dPt>
            <c:idx val="6"/>
            <c:spPr>
              <a:solidFill>
                <a:schemeClr val="accent1"/>
              </a:solidFill>
            </c:spPr>
          </c:dPt>
          <c:dPt>
            <c:idx val="7"/>
            <c:spPr>
              <a:solidFill>
                <a:srgbClr val="FF6600"/>
              </a:solidFill>
            </c:spPr>
          </c:dPt>
          <c:dPt>
            <c:idx val="8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chemeClr val="accent1"/>
              </a:solidFill>
            </c:spPr>
          </c:dPt>
          <c:dPt>
            <c:idx val="10"/>
            <c:spPr>
              <a:solidFill>
                <a:schemeClr val="accent1"/>
              </a:solidFill>
            </c:spPr>
          </c:dPt>
          <c:dPt>
            <c:idx val="11"/>
            <c:spPr>
              <a:solidFill>
                <a:schemeClr val="accent1"/>
              </a:solidFill>
            </c:spPr>
          </c:dPt>
          <c:dPt>
            <c:idx val="12"/>
            <c:spPr>
              <a:solidFill>
                <a:schemeClr val="accent1"/>
              </a:solidFill>
            </c:spPr>
          </c:dPt>
          <c:dPt>
            <c:idx val="13"/>
            <c:spPr>
              <a:solidFill>
                <a:schemeClr val="accent1"/>
              </a:solidFill>
            </c:spPr>
          </c:dPt>
          <c:dPt>
            <c:idx val="14"/>
            <c:spPr>
              <a:solidFill>
                <a:schemeClr val="accent1"/>
              </a:solidFill>
            </c:spPr>
          </c:dPt>
          <c:dPt>
            <c:idx val="15"/>
            <c:spPr>
              <a:solidFill>
                <a:schemeClr val="accent1"/>
              </a:solidFill>
            </c:spPr>
          </c:dPt>
          <c:dLbls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ru-RU" dirty="0" smtClean="0"/>
                      <a:t>8,7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100.16945523108058</c:v>
                </c:pt>
                <c:pt idx="1">
                  <c:v>63.540954985312894</c:v>
                </c:pt>
                <c:pt idx="2">
                  <c:v>60.496241856964346</c:v>
                </c:pt>
                <c:pt idx="3">
                  <c:v>61.737734847818913</c:v>
                </c:pt>
                <c:pt idx="4">
                  <c:v>55.946990165577205</c:v>
                </c:pt>
                <c:pt idx="5">
                  <c:v>70.744098881256377</c:v>
                </c:pt>
                <c:pt idx="6">
                  <c:v>70.092635056323488</c:v>
                </c:pt>
                <c:pt idx="7">
                  <c:v>74.134232318091406</c:v>
                </c:pt>
                <c:pt idx="8">
                  <c:v>72.492720963063007</c:v>
                </c:pt>
                <c:pt idx="9">
                  <c:v>59.800900607918344</c:v>
                </c:pt>
                <c:pt idx="10">
                  <c:v>66.893892807602768</c:v>
                </c:pt>
                <c:pt idx="11">
                  <c:v>59.128586344098267</c:v>
                </c:pt>
                <c:pt idx="12">
                  <c:v>53.90198625928646</c:v>
                </c:pt>
                <c:pt idx="13">
                  <c:v>69.414796579050261</c:v>
                </c:pt>
                <c:pt idx="14">
                  <c:v>70.698217673925129</c:v>
                </c:pt>
                <c:pt idx="15">
                  <c:v>69.29258758570802</c:v>
                </c:pt>
              </c:numCache>
            </c:numRef>
          </c:val>
        </c:ser>
        <c:dLbls>
          <c:showVal val="1"/>
        </c:dLbls>
        <c:shape val="box"/>
        <c:axId val="218120192"/>
        <c:axId val="218121728"/>
        <c:axId val="0"/>
      </c:bar3DChart>
      <c:catAx>
        <c:axId val="218120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18121728"/>
        <c:crosses val="autoZero"/>
        <c:auto val="1"/>
        <c:lblAlgn val="ctr"/>
        <c:lblOffset val="100"/>
      </c:catAx>
      <c:valAx>
        <c:axId val="218121728"/>
        <c:scaling>
          <c:orientation val="minMax"/>
          <c:max val="100"/>
        </c:scaling>
        <c:axPos val="l"/>
        <c:numFmt formatCode="0.0" sourceLinked="1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18120192"/>
        <c:crosses val="autoZero"/>
        <c:crossBetween val="between"/>
        <c:majorUnit val="10"/>
      </c:valAx>
      <c:spPr>
        <a:noFill/>
        <a:ln w="25386">
          <a:noFill/>
        </a:ln>
      </c:spPr>
    </c:plotArea>
    <c:plotVisOnly val="1"/>
    <c:dispBlanksAs val="gap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8.4920958394805457E-2"/>
          <c:y val="0.20350464264131771"/>
          <c:w val="0.40347890932016361"/>
          <c:h val="0.74897932633740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4"/>
              </a:solidFill>
            </c:spPr>
          </c:dPt>
          <c:dPt>
            <c:idx val="2"/>
            <c:spPr>
              <a:solidFill>
                <a:schemeClr val="accent1"/>
              </a:solidFill>
            </c:spPr>
          </c:dPt>
          <c:dPt>
            <c:idx val="3"/>
            <c:spPr>
              <a:solidFill>
                <a:schemeClr val="tx2">
                  <a:lumMod val="75000"/>
                </a:schemeClr>
              </a:solidFill>
            </c:spPr>
          </c:dPt>
          <c:dPt>
            <c:idx val="5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6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7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sz="7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4"/>
              <c:layout>
                <c:manualLayout>
                  <c:x val="0"/>
                  <c:y val="-1.5227671677010489E-2"/>
                </c:manualLayout>
              </c:layout>
              <c:spPr/>
              <c:txPr>
                <a:bodyPr/>
                <a:lstStyle/>
                <a:p>
                  <a:pPr>
                    <a:defRPr sz="7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5"/>
              <c:layout>
                <c:manualLayout>
                  <c:x val="-4.1016114488571084E-3"/>
                  <c:y val="-4.1876097111778414E-2"/>
                </c:manualLayout>
              </c:layout>
              <c:spPr/>
              <c:txPr>
                <a:bodyPr/>
                <a:lstStyle/>
                <a:p>
                  <a:pPr>
                    <a:defRPr sz="7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6"/>
              <c:layout>
                <c:manualLayout>
                  <c:x val="-3.2296153140607498E-7"/>
                  <c:y val="-6.8524822303862795E-2"/>
                </c:manualLayout>
              </c:layout>
              <c:spPr/>
              <c:txPr>
                <a:bodyPr/>
                <a:lstStyle/>
                <a:p>
                  <a:pPr>
                    <a:defRPr sz="7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txPr>
              <a:bodyPr/>
              <a:lstStyle/>
              <a:p>
                <a:pPr>
                  <a:defRPr sz="7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налог на доходы физических лиц</c:v>
                </c:pt>
                <c:pt idx="2">
                  <c:v>акцизы</c:v>
                </c:pt>
                <c:pt idx="3">
                  <c:v>налоги на совокупный доход</c:v>
                </c:pt>
                <c:pt idx="4">
                  <c:v>налоги на имущество </c:v>
                </c:pt>
                <c:pt idx="5">
                  <c:v>прочие налоговые доходы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Лист1!$B$2:$B$8</c:f>
              <c:numCache>
                <c:formatCode>#,##0.0</c:formatCode>
                <c:ptCount val="7"/>
                <c:pt idx="0">
                  <c:v>19905.400000000001</c:v>
                </c:pt>
                <c:pt idx="1">
                  <c:v>13892.5</c:v>
                </c:pt>
                <c:pt idx="2">
                  <c:v>5141.7</c:v>
                </c:pt>
                <c:pt idx="3">
                  <c:v>2856</c:v>
                </c:pt>
                <c:pt idx="4">
                  <c:v>5826.3</c:v>
                </c:pt>
                <c:pt idx="5">
                  <c:v>564.89999999999623</c:v>
                </c:pt>
                <c:pt idx="6">
                  <c:v>635.79999999999995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51251282157292"/>
          <c:y val="0.17578068795503171"/>
          <c:w val="0.28344492730782506"/>
          <c:h val="0.74965497932874325"/>
        </c:manualLayout>
      </c:layout>
      <c:txPr>
        <a:bodyPr/>
        <a:lstStyle/>
        <a:p>
          <a:pPr>
            <a:defRPr sz="8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spPr>
    <a:ln w="25400">
      <a:noFill/>
      <a:prstDash val="sysDot"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4.6626208334709955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9.3252416669420708E-3"/>
                  <c:y val="7.9228267039624386E-17"/>
                </c:manualLayout>
              </c:layout>
              <c:showVal val="1"/>
            </c:dLbl>
            <c:dLbl>
              <c:idx val="2"/>
              <c:layout>
                <c:manualLayout>
                  <c:x val="4.6626208334710094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9939312502065136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4.6626208334710094E-3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43760.415458609998</c:v>
                </c:pt>
                <c:pt idx="1">
                  <c:v>66271</c:v>
                </c:pt>
                <c:pt idx="2">
                  <c:v>48186.7</c:v>
                </c:pt>
                <c:pt idx="3">
                  <c:v>48995.6</c:v>
                </c:pt>
                <c:pt idx="4">
                  <c:v>51729.1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4"/>
            </a:solidFill>
          </c:spPr>
          <c:dLbls>
            <c:dLbl>
              <c:idx val="0"/>
              <c:layout>
                <c:manualLayout>
                  <c:x val="1.6319172917148531E-2"/>
                  <c:y val="-7.7788651704204403E-2"/>
                </c:manualLayout>
              </c:layout>
              <c:showVal val="1"/>
            </c:dLbl>
            <c:dLbl>
              <c:idx val="1"/>
              <c:layout>
                <c:manualLayout>
                  <c:x val="1.6319172917148531E-2"/>
                  <c:y val="-8.2110243465549085E-2"/>
                </c:manualLayout>
              </c:layout>
              <c:showVal val="1"/>
            </c:dLbl>
            <c:dLbl>
              <c:idx val="2"/>
              <c:layout>
                <c:manualLayout>
                  <c:x val="1.6319172917148531E-2"/>
                  <c:y val="-6.9145468181515027E-2"/>
                </c:manualLayout>
              </c:layout>
              <c:showVal val="1"/>
            </c:dLbl>
            <c:dLbl>
              <c:idx val="3"/>
              <c:layout>
                <c:manualLayout>
                  <c:x val="1.6319172917148531E-2"/>
                  <c:y val="-6.9145468181515027E-2"/>
                </c:manualLayout>
              </c:layout>
              <c:showVal val="1"/>
            </c:dLbl>
            <c:dLbl>
              <c:idx val="4"/>
              <c:layout>
                <c:manualLayout>
                  <c:x val="1.3987862500413027E-2"/>
                  <c:y val="-6.4823876420170332E-2"/>
                </c:manualLayout>
              </c:layout>
              <c:showVal val="1"/>
            </c:dLbl>
            <c:txPr>
              <a:bodyPr/>
              <a:lstStyle/>
              <a:p>
                <a:pPr>
                  <a:defRPr sz="600" b="1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848.23598687999993</c:v>
                </c:pt>
                <c:pt idx="1">
                  <c:v>1137.0999999999999</c:v>
                </c:pt>
                <c:pt idx="2">
                  <c:v>635.79999999999995</c:v>
                </c:pt>
                <c:pt idx="3">
                  <c:v>640.4</c:v>
                </c:pt>
                <c:pt idx="4">
                  <c:v>637.29999999999995</c:v>
                </c:pt>
              </c:numCache>
            </c:numRef>
          </c:val>
        </c:ser>
        <c:shape val="box"/>
        <c:axId val="218480000"/>
        <c:axId val="218489984"/>
        <c:axId val="0"/>
      </c:bar3DChart>
      <c:catAx>
        <c:axId val="218480000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18489984"/>
        <c:crosses val="autoZero"/>
        <c:auto val="1"/>
        <c:lblAlgn val="ctr"/>
        <c:lblOffset val="100"/>
      </c:catAx>
      <c:valAx>
        <c:axId val="218489984"/>
        <c:scaling>
          <c:orientation val="minMax"/>
        </c:scaling>
        <c:delete val="1"/>
        <c:axPos val="l"/>
        <c:numFmt formatCode="#,##0.0" sourceLinked="1"/>
        <c:tickLblPos val="none"/>
        <c:crossAx val="218480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401084518263152"/>
          <c:y val="0.23705019715986494"/>
          <c:w val="0.21666391315043027"/>
          <c:h val="0.17152908125000851"/>
        </c:manualLayout>
      </c:layout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spPr>
    <a:ln>
      <a:noFill/>
    </a:ln>
  </c:spPr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3.2458440235029792E-2"/>
          <c:y val="0.12125388845683822"/>
          <c:w val="0.66123812336910326"/>
          <c:h val="0.7574922230863236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pPr>
              <a:ln>
                <a:solidFill>
                  <a:srgbClr val="FF6600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4.0900190478833191E-2"/>
                  <c:y val="-0.10176811203110572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151.1</c:v>
                </c:pt>
                <c:pt idx="2">
                  <c:v>72.7</c:v>
                </c:pt>
                <c:pt idx="3">
                  <c:v>101.7</c:v>
                </c:pt>
                <c:pt idx="4">
                  <c:v>105.5</c:v>
                </c:pt>
              </c:numCache>
            </c:numRef>
          </c:val>
        </c:ser>
        <c:marker val="1"/>
        <c:axId val="218426368"/>
        <c:axId val="218428160"/>
      </c:lineChart>
      <c:catAx>
        <c:axId val="218426368"/>
        <c:scaling>
          <c:orientation val="minMax"/>
        </c:scaling>
        <c:delete val="1"/>
        <c:axPos val="b"/>
        <c:majorTickMark val="none"/>
        <c:tickLblPos val="none"/>
        <c:crossAx val="218428160"/>
        <c:crosses val="autoZero"/>
        <c:auto val="1"/>
        <c:lblAlgn val="ctr"/>
        <c:lblOffset val="100"/>
      </c:catAx>
      <c:valAx>
        <c:axId val="21842816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21842636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 baseline="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67053149691828795"/>
          <c:y val="0.59749697950226432"/>
          <c:w val="0.30675179370306288"/>
          <c:h val="0.38597520324151546"/>
        </c:manualLayout>
      </c:layout>
      <c:txPr>
        <a:bodyPr/>
        <a:lstStyle/>
        <a:p>
          <a:pPr>
            <a:defRPr sz="80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областного бюджета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5.5555555555555558E-3"/>
                  <c:y val="-1.2499999999999956E-2"/>
                </c:manualLayout>
              </c:layout>
              <c:showVal val="1"/>
            </c:dLbl>
            <c:dLbl>
              <c:idx val="1"/>
              <c:layout>
                <c:manualLayout>
                  <c:x val="1.1111111111111125E-2"/>
                  <c:y val="-2.5000328083989692E-2"/>
                </c:manualLayout>
              </c:layout>
              <c:showVal val="1"/>
            </c:dLbl>
            <c:dLbl>
              <c:idx val="2"/>
              <c:layout>
                <c:manualLayout>
                  <c:x val="8.3333333333333367E-3"/>
                  <c:y val="-2.0833333333333412E-2"/>
                </c:manualLayout>
              </c:layout>
              <c:showVal val="1"/>
            </c:dLbl>
            <c:dLbl>
              <c:idx val="3"/>
              <c:layout>
                <c:manualLayout>
                  <c:x val="8.3333333333333367E-3"/>
                  <c:y val="-3.333333333333334E-2"/>
                </c:manualLayout>
              </c:layout>
              <c:showVal val="1"/>
            </c:dLbl>
            <c:dLbl>
              <c:idx val="4"/>
              <c:layout>
                <c:manualLayout>
                  <c:x val="1.1111111111111125E-2"/>
                  <c:y val="-2.2902557665871296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25465.7</c:v>
                </c:pt>
                <c:pt idx="1">
                  <c:v>23946.5</c:v>
                </c:pt>
                <c:pt idx="2">
                  <c:v>23264.400000000001</c:v>
                </c:pt>
                <c:pt idx="3">
                  <c:v>20089.3</c:v>
                </c:pt>
                <c:pt idx="4">
                  <c:v>18323.599999999897</c:v>
                </c:pt>
              </c:numCache>
            </c:numRef>
          </c:val>
        </c:ser>
        <c:shape val="box"/>
        <c:axId val="218368256"/>
        <c:axId val="218386816"/>
        <c:axId val="0"/>
      </c:bar3DChart>
      <c:catAx>
        <c:axId val="21836825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18386816"/>
        <c:crosses val="autoZero"/>
        <c:auto val="1"/>
        <c:lblAlgn val="ctr"/>
        <c:lblOffset val="100"/>
      </c:catAx>
      <c:valAx>
        <c:axId val="218386816"/>
        <c:scaling>
          <c:orientation val="minMax"/>
        </c:scaling>
        <c:delete val="1"/>
        <c:axPos val="l"/>
        <c:numFmt formatCode="#,##0" sourceLinked="1"/>
        <c:tickLblPos val="none"/>
        <c:crossAx val="218368256"/>
        <c:crosses val="autoZero"/>
        <c:crossBetween val="between"/>
      </c:valAx>
    </c:plotArea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5655510223271477E-2"/>
          <c:y val="0.17636929230085546"/>
          <c:w val="0.71285644080023158"/>
          <c:h val="0.5054437873126219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pPr>
              <a:ln>
                <a:solidFill>
                  <a:srgbClr val="FF6600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4.7841741680415717E-2"/>
                  <c:y val="-0.14099443496177688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94</c:v>
                </c:pt>
                <c:pt idx="2">
                  <c:v>97.1</c:v>
                </c:pt>
                <c:pt idx="3">
                  <c:v>86.4</c:v>
                </c:pt>
                <c:pt idx="4">
                  <c:v>91.2</c:v>
                </c:pt>
              </c:numCache>
            </c:numRef>
          </c:val>
        </c:ser>
        <c:marker val="1"/>
        <c:axId val="218574208"/>
        <c:axId val="218580096"/>
      </c:lineChart>
      <c:catAx>
        <c:axId val="218574208"/>
        <c:scaling>
          <c:orientation val="minMax"/>
        </c:scaling>
        <c:delete val="1"/>
        <c:axPos val="b"/>
        <c:majorTickMark val="none"/>
        <c:tickLblPos val="none"/>
        <c:crossAx val="218580096"/>
        <c:crosses val="autoZero"/>
        <c:auto val="1"/>
        <c:lblAlgn val="ctr"/>
        <c:lblOffset val="100"/>
      </c:catAx>
      <c:valAx>
        <c:axId val="21858009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21857420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 baseline="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4447424017819885"/>
          <c:y val="0.58924524673326606"/>
          <c:w val="0.21354401582010596"/>
          <c:h val="0.38597520324151552"/>
        </c:manualLayout>
      </c:layout>
      <c:txPr>
        <a:bodyPr/>
        <a:lstStyle/>
        <a:p>
          <a:pPr>
            <a:defRPr sz="800"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>
        <c:manualLayout>
          <c:layoutTarget val="inner"/>
          <c:xMode val="edge"/>
          <c:yMode val="edge"/>
          <c:x val="0.20627816577213332"/>
          <c:y val="4.1721768071169646E-2"/>
          <c:w val="0.60869418085091442"/>
          <c:h val="0.5694235885379375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dPt>
            <c:idx val="1"/>
            <c:spPr>
              <a:solidFill>
                <a:schemeClr val="accent5">
                  <a:lumMod val="75000"/>
                </a:schemeClr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spPr>
              <a:solidFill>
                <a:schemeClr val="accent5">
                  <a:lumMod val="60000"/>
                  <a:lumOff val="40000"/>
                </a:schemeClr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spPr>
              <a:solidFill>
                <a:schemeClr val="accent1">
                  <a:lumMod val="60000"/>
                  <a:lumOff val="40000"/>
                </a:schemeClr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4"/>
            <c:spPr>
              <a:solidFill>
                <a:schemeClr val="tx2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b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b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4"/>
              <c:layout>
                <c:manualLayout>
                  <c:x val="2.0272332448374314E-3"/>
                  <c:y val="-4.9872744127594022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b="1">
                      <a:solidFill>
                        <a:srgbClr val="002060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numFmt formatCode="0%" sourceLinked="0"/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дотации - межбюджетные трансферты, предоставляемые на безвозмездной и безвозвратной основе без установления направлений и (или) условий их использования, - 4 442,8 млн. рублей</c:v>
                </c:pt>
                <c:pt idx="1">
                  <c:v>субвенции - межбюджетные трансферты, предоставляемые субъектам РФ для финансового обеспечения переданных расходных обязательств РФ, - 3 137,6 млн. рублей</c:v>
                </c:pt>
                <c:pt idx="2">
                  <c:v>субсидии - межбюджетные трансферты, предоставляемые на безвозмездной и безвозвратной основе в целях софинансирования расходных обязательств, - 11 956,9 млн. рублей</c:v>
                </c:pt>
                <c:pt idx="3">
                  <c:v>иные МБТ - 3 362,4 млн. рублей</c:v>
                </c:pt>
                <c:pt idx="4">
                  <c:v>прочие безвозмездные поступления - 364,7 млн. рублей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4442.8</c:v>
                </c:pt>
                <c:pt idx="1">
                  <c:v>3137.6</c:v>
                </c:pt>
                <c:pt idx="2">
                  <c:v>11956.9</c:v>
                </c:pt>
                <c:pt idx="3">
                  <c:v>3362.4</c:v>
                </c:pt>
                <c:pt idx="4">
                  <c:v>364.7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2.027233244837529E-3"/>
          <c:y val="0.65654846594106031"/>
          <c:w val="0.98698292782282049"/>
          <c:h val="0.34345153405893969"/>
        </c:manualLayout>
      </c:layout>
      <c:txPr>
        <a:bodyPr/>
        <a:lstStyle/>
        <a:p>
          <a:pPr>
            <a:lnSpc>
              <a:spcPct val="100000"/>
            </a:lnSpc>
            <a:defRPr sz="105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spPr>
    <a:noFill/>
    <a:ln w="25400" cap="flat" cmpd="sng" algn="ctr">
      <a:noFill/>
      <a:prstDash val="sysDot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7.896247962112914E-3"/>
          <c:y val="0.25480586553003481"/>
          <c:w val="0.35478939032613949"/>
          <c:h val="0.6353360303281984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layout>
                <c:manualLayout>
                  <c:x val="1.8798835308180615E-17"/>
                  <c:y val="1.1017387809159179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layout>
                <c:manualLayout>
                  <c:x val="0"/>
                  <c:y val="-3.6724626030530567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I Новое качество жизни</c:v>
                </c:pt>
                <c:pt idx="1">
                  <c:v>II Инновационное развитие и модернизация экономики</c:v>
                </c:pt>
                <c:pt idx="2">
                  <c:v>III Эффективное государство</c:v>
                </c:pt>
                <c:pt idx="3">
                  <c:v>Непрограммные расходы</c:v>
                </c:pt>
                <c:pt idx="4">
                  <c:v>Условно утвержденные расходы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60305.3</c:v>
                </c:pt>
                <c:pt idx="1">
                  <c:v>16084.2</c:v>
                </c:pt>
                <c:pt idx="2">
                  <c:v>2944.7</c:v>
                </c:pt>
                <c:pt idx="3">
                  <c:v>4600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4"/>
              <c:layout>
                <c:manualLayout>
                  <c:x val="2.020591578301601E-3"/>
                  <c:y val="0"/>
                </c:manualLayout>
              </c:layout>
              <c:showPercent val="1"/>
            </c:dLbl>
            <c:dLbl>
              <c:idx val="5"/>
              <c:delete val="1"/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layout>
                <c:manualLayout>
                  <c:x val="0"/>
                  <c:y val="7.3449252061061066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4"/>
              <c:layout>
                <c:manualLayout>
                  <c:x val="0"/>
                  <c:y val="-7.3449252061061066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I Новое качество жизни</c:v>
                </c:pt>
                <c:pt idx="1">
                  <c:v>II Инновационное развитие и модернизация экономики</c:v>
                </c:pt>
                <c:pt idx="2">
                  <c:v>III Эффективное государство</c:v>
                </c:pt>
                <c:pt idx="3">
                  <c:v>Непрограммные расходы</c:v>
                </c:pt>
                <c:pt idx="4">
                  <c:v>Условно утвержденные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56190.1</c:v>
                </c:pt>
                <c:pt idx="1">
                  <c:v>18215.900000000001</c:v>
                </c:pt>
                <c:pt idx="2">
                  <c:v>2613.1999999999998</c:v>
                </c:pt>
                <c:pt idx="3">
                  <c:v>2591.5</c:v>
                </c:pt>
                <c:pt idx="4">
                  <c:v>1560.6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rgbClr val="0080B6">
                  <a:lumMod val="60000"/>
                  <a:lumOff val="40000"/>
                </a:srgbClr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I Новое качество жизни</c:v>
                </c:pt>
                <c:pt idx="1">
                  <c:v>II Инновационное развитие и модернизация экономики</c:v>
                </c:pt>
                <c:pt idx="2">
                  <c:v>III Эффективное государство</c:v>
                </c:pt>
                <c:pt idx="3">
                  <c:v>Непрограммные расходы</c:v>
                </c:pt>
                <c:pt idx="4">
                  <c:v>Условно утвержденные расходы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56780.6</c:v>
                </c:pt>
                <c:pt idx="1">
                  <c:v>14497.1</c:v>
                </c:pt>
                <c:pt idx="2">
                  <c:v>2639.6</c:v>
                </c:pt>
                <c:pt idx="3">
                  <c:v>2862.9</c:v>
                </c:pt>
                <c:pt idx="4">
                  <c:v>3076.7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36896749997773504"/>
          <c:y val="0.30890904727067425"/>
          <c:w val="0.35794294819956102"/>
          <c:h val="0.40986591173945169"/>
        </c:manualLayout>
      </c:layout>
      <c:txPr>
        <a:bodyPr/>
        <a:lstStyle/>
        <a:p>
          <a:pPr>
            <a:defRPr sz="65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3.7946365132556412E-3"/>
          <c:y val="0.15564937524760272"/>
          <c:w val="0.35478939032613949"/>
          <c:h val="0.635336030328197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rgbClr val="0080B6">
                  <a:lumMod val="60000"/>
                  <a:lumOff val="40000"/>
                </a:srgbClr>
              </a:solidFill>
            </c:spPr>
          </c:dPt>
          <c:dPt>
            <c:idx val="4"/>
            <c:spPr>
              <a:solidFill>
                <a:srgbClr val="00B050"/>
              </a:solidFill>
            </c:spPr>
          </c:dPt>
          <c:dPt>
            <c:idx val="9"/>
            <c:spPr>
              <a:solidFill>
                <a:srgbClr val="FF9933"/>
              </a:solidFill>
            </c:spPr>
          </c:dPt>
          <c:dLbls>
            <c:dLbl>
              <c:idx val="1"/>
              <c:delete val="1"/>
            </c:dLbl>
            <c:dLbl>
              <c:idx val="2"/>
              <c:layout>
                <c:manualLayout>
                  <c:x val="4.1016114488571084E-3"/>
                  <c:y val="3.6724626030530567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</c:dLbl>
            <c:dLbl>
              <c:idx val="6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7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8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 0100 Общегосударственный расходы</c:v>
                </c:pt>
                <c:pt idx="1">
                  <c:v> 0200 Национальная оборона</c:v>
                </c:pt>
                <c:pt idx="2">
                  <c:v> 0300 Национальная безопасность и правоохранительная деятельность</c:v>
                </c:pt>
                <c:pt idx="3">
                  <c:v> 0400 Национальная экономика</c:v>
                </c:pt>
                <c:pt idx="4">
                  <c:v> 0500 Жилищно-коммунальное хозяйство</c:v>
                </c:pt>
                <c:pt idx="5">
                  <c:v> 0600 Охрана окружающей среды</c:v>
                </c:pt>
                <c:pt idx="6">
                  <c:v> 0700 Образование</c:v>
                </c:pt>
                <c:pt idx="7">
                  <c:v> 0800 Культура, кинематография</c:v>
                </c:pt>
                <c:pt idx="8">
                  <c:v> 0900 Здравоохранение</c:v>
                </c:pt>
                <c:pt idx="9">
                  <c:v> 1000 Социальная политика</c:v>
                </c:pt>
                <c:pt idx="10">
                  <c:v> 1100 Физическая культура и спорт</c:v>
                </c:pt>
                <c:pt idx="11">
                  <c:v> 1200 Средства массовой информации</c:v>
                </c:pt>
                <c:pt idx="12">
                  <c:v> 1300 Обслуживание государственного и муниципального долга</c:v>
                </c:pt>
                <c:pt idx="13">
                  <c:v> 1400 МБТ общего характера бюджетам бюджетной системы РФ</c:v>
                </c:pt>
                <c:pt idx="14">
                  <c:v>Условно утвержденные расходы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 formatCode="#,##0.00">
                  <c:v>5747.5</c:v>
                </c:pt>
                <c:pt idx="1">
                  <c:v>33.200000000000003</c:v>
                </c:pt>
                <c:pt idx="2" formatCode="#,##0.00">
                  <c:v>1115.4000000000001</c:v>
                </c:pt>
                <c:pt idx="3" formatCode="#,##0.00">
                  <c:v>13955.3</c:v>
                </c:pt>
                <c:pt idx="4" formatCode="#,##0.00">
                  <c:v>3811.5</c:v>
                </c:pt>
                <c:pt idx="5" formatCode="#,##0.00">
                  <c:v>1554.9</c:v>
                </c:pt>
                <c:pt idx="6" formatCode="#,##0.00">
                  <c:v>22330.9</c:v>
                </c:pt>
                <c:pt idx="7" formatCode="#,##0.00">
                  <c:v>2044.1</c:v>
                </c:pt>
                <c:pt idx="8" formatCode="#,##0.00">
                  <c:v>8106.3</c:v>
                </c:pt>
                <c:pt idx="9" formatCode="#,##0.00">
                  <c:v>21996.3</c:v>
                </c:pt>
                <c:pt idx="10" formatCode="#,##0.00">
                  <c:v>1785.4</c:v>
                </c:pt>
                <c:pt idx="11">
                  <c:v>152.19999999999999</c:v>
                </c:pt>
                <c:pt idx="12">
                  <c:v>147.80000000000001</c:v>
                </c:pt>
                <c:pt idx="13" formatCode="#,##0.00">
                  <c:v>1153.4000000000001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20232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rgbClr val="0080B6">
                  <a:lumMod val="60000"/>
                  <a:lumOff val="40000"/>
                </a:srgbClr>
              </a:solidFill>
            </c:spPr>
          </c:dPt>
          <c:dPt>
            <c:idx val="4"/>
            <c:spPr>
              <a:solidFill>
                <a:srgbClr val="00B050"/>
              </a:solidFill>
            </c:spPr>
          </c:dPt>
          <c:dPt>
            <c:idx val="9"/>
            <c:spPr>
              <a:solidFill>
                <a:srgbClr val="FF9933"/>
              </a:solidFill>
            </c:spPr>
          </c:dPt>
          <c:dLbls>
            <c:dLbl>
              <c:idx val="1"/>
              <c:delete val="1"/>
            </c:dLbl>
            <c:dLbl>
              <c:idx val="2"/>
              <c:layout>
                <c:manualLayout>
                  <c:x val="4.1016114488571084E-3"/>
                  <c:y val="0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</c:dLbl>
            <c:dLbl>
              <c:idx val="6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7"/>
              <c:layout>
                <c:manualLayout>
                  <c:x val="0"/>
                  <c:y val="7.3449252061061066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8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layout>
                <c:manualLayout>
                  <c:x val="0"/>
                  <c:y val="-1.1017387809159179E-2"/>
                </c:manualLayout>
              </c:layout>
              <c:showPercent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 0100 Общегосударственный расходы</c:v>
                </c:pt>
                <c:pt idx="1">
                  <c:v> 0200 Национальная оборона</c:v>
                </c:pt>
                <c:pt idx="2">
                  <c:v> 0300 Национальная безопасность и правоохранительная деятельность</c:v>
                </c:pt>
                <c:pt idx="3">
                  <c:v> 0400 Национальная экономика</c:v>
                </c:pt>
                <c:pt idx="4">
                  <c:v> 0500 Жилищно-коммунальное хозяйство</c:v>
                </c:pt>
                <c:pt idx="5">
                  <c:v> 0600 Охрана окружающей среды</c:v>
                </c:pt>
                <c:pt idx="6">
                  <c:v> 0700 Образование</c:v>
                </c:pt>
                <c:pt idx="7">
                  <c:v> 0800 Культура, кинематография</c:v>
                </c:pt>
                <c:pt idx="8">
                  <c:v> 0900 Здравоохранение</c:v>
                </c:pt>
                <c:pt idx="9">
                  <c:v> 1000 Социальная политика</c:v>
                </c:pt>
                <c:pt idx="10">
                  <c:v> 1100 Физическая культура и спорт</c:v>
                </c:pt>
                <c:pt idx="11">
                  <c:v> 1200 Средства массовой информации</c:v>
                </c:pt>
                <c:pt idx="12">
                  <c:v> 1300 Обслуживание государственного и муниципального долга</c:v>
                </c:pt>
                <c:pt idx="13">
                  <c:v> 1400 МБТ общего характера бюджетам бюджетной системы РФ</c:v>
                </c:pt>
                <c:pt idx="14">
                  <c:v>Условно утвержденные расходы</c:v>
                </c:pt>
              </c:strCache>
            </c:strRef>
          </c:cat>
          <c:val>
            <c:numRef>
              <c:f>Лист1!$C$2:$C$16</c:f>
              <c:numCache>
                <c:formatCode>#,##0.0</c:formatCode>
                <c:ptCount val="15"/>
                <c:pt idx="0">
                  <c:v>4098.726748</c:v>
                </c:pt>
                <c:pt idx="1">
                  <c:v>34.510799999999996</c:v>
                </c:pt>
                <c:pt idx="2">
                  <c:v>1091.5269730000011</c:v>
                </c:pt>
                <c:pt idx="3">
                  <c:v>16684.623761999996</c:v>
                </c:pt>
                <c:pt idx="4">
                  <c:v>2387.9630070000012</c:v>
                </c:pt>
                <c:pt idx="5">
                  <c:v>822.8226019999978</c:v>
                </c:pt>
                <c:pt idx="6">
                  <c:v>21237.509580000002</c:v>
                </c:pt>
                <c:pt idx="7">
                  <c:v>1864.2316330000001</c:v>
                </c:pt>
                <c:pt idx="8">
                  <c:v>7334.6119720000024</c:v>
                </c:pt>
                <c:pt idx="9">
                  <c:v>21977.125930999951</c:v>
                </c:pt>
                <c:pt idx="10">
                  <c:v>898.09394999999995</c:v>
                </c:pt>
                <c:pt idx="11">
                  <c:v>152.20087999999998</c:v>
                </c:pt>
                <c:pt idx="12">
                  <c:v>444.251845</c:v>
                </c:pt>
                <c:pt idx="13">
                  <c:v>582.69493500000146</c:v>
                </c:pt>
                <c:pt idx="14">
                  <c:v>1560.6358720000001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2"/>
            <c:spPr>
              <a:solidFill>
                <a:srgbClr val="CC66FF"/>
              </a:solidFill>
            </c:spPr>
          </c:dPt>
          <c:dPt>
            <c:idx val="3"/>
            <c:spPr>
              <a:solidFill>
                <a:srgbClr val="0080B6">
                  <a:lumMod val="60000"/>
                  <a:lumOff val="40000"/>
                </a:srgbClr>
              </a:solidFill>
            </c:spPr>
          </c:dPt>
          <c:dPt>
            <c:idx val="4"/>
            <c:spPr>
              <a:solidFill>
                <a:srgbClr val="00B050"/>
              </a:solidFill>
            </c:spPr>
          </c:dPt>
          <c:dPt>
            <c:idx val="9"/>
            <c:spPr>
              <a:solidFill>
                <a:srgbClr val="FF9933"/>
              </a:solidFill>
            </c:spPr>
          </c:dPt>
          <c:dLbls>
            <c:dLbl>
              <c:idx val="1"/>
              <c:delete val="1"/>
            </c:dLbl>
            <c:dLbl>
              <c:idx val="2"/>
              <c:layout>
                <c:manualLayout>
                  <c:x val="2.0508057244285143E-3"/>
                  <c:y val="-3.3663851640301171E-17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</c:dLbl>
            <c:dLbl>
              <c:idx val="6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7"/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8"/>
              <c:layout>
                <c:manualLayout>
                  <c:x val="-4.1016114488571084E-3"/>
                  <c:y val="0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numFmt formatCode="0%" sourceLinked="0"/>
            <c:txPr>
              <a:bodyPr/>
              <a:lstStyle/>
              <a:p>
                <a:pPr>
                  <a:defRPr sz="600" b="1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 0100 Общегосударственный расходы</c:v>
                </c:pt>
                <c:pt idx="1">
                  <c:v> 0200 Национальная оборона</c:v>
                </c:pt>
                <c:pt idx="2">
                  <c:v> 0300 Национальная безопасность и правоохранительная деятельность</c:v>
                </c:pt>
                <c:pt idx="3">
                  <c:v> 0400 Национальная экономика</c:v>
                </c:pt>
                <c:pt idx="4">
                  <c:v> 0500 Жилищно-коммунальное хозяйство</c:v>
                </c:pt>
                <c:pt idx="5">
                  <c:v> 0600 Охрана окружающей среды</c:v>
                </c:pt>
                <c:pt idx="6">
                  <c:v> 0700 Образование</c:v>
                </c:pt>
                <c:pt idx="7">
                  <c:v> 0800 Культура, кинематография</c:v>
                </c:pt>
                <c:pt idx="8">
                  <c:v> 0900 Здравоохранение</c:v>
                </c:pt>
                <c:pt idx="9">
                  <c:v> 1000 Социальная политика</c:v>
                </c:pt>
                <c:pt idx="10">
                  <c:v> 1100 Физическая культура и спорт</c:v>
                </c:pt>
                <c:pt idx="11">
                  <c:v> 1200 Средства массовой информации</c:v>
                </c:pt>
                <c:pt idx="12">
                  <c:v> 1300 Обслуживание государственного и муниципального долга</c:v>
                </c:pt>
                <c:pt idx="13">
                  <c:v> 1400 МБТ общего характера бюджетам бюджетной системы РФ</c:v>
                </c:pt>
                <c:pt idx="14">
                  <c:v>Условно утвержденные расходы</c:v>
                </c:pt>
              </c:strCache>
            </c:strRef>
          </c:cat>
          <c:val>
            <c:numRef>
              <c:f>Лист1!$D$2:$D$16</c:f>
              <c:numCache>
                <c:formatCode>#,##0.0</c:formatCode>
                <c:ptCount val="15"/>
                <c:pt idx="0">
                  <c:v>4382.7333889999873</c:v>
                </c:pt>
                <c:pt idx="1">
                  <c:v>35.701600000000006</c:v>
                </c:pt>
                <c:pt idx="2">
                  <c:v>967.38782699999842</c:v>
                </c:pt>
                <c:pt idx="3">
                  <c:v>13546.965378000001</c:v>
                </c:pt>
                <c:pt idx="4">
                  <c:v>1434.718404</c:v>
                </c:pt>
                <c:pt idx="5">
                  <c:v>233.45850200000001</c:v>
                </c:pt>
                <c:pt idx="6">
                  <c:v>21187.939975999943</c:v>
                </c:pt>
                <c:pt idx="7">
                  <c:v>1587.2515969999999</c:v>
                </c:pt>
                <c:pt idx="8">
                  <c:v>9162.8948629999995</c:v>
                </c:pt>
                <c:pt idx="9">
                  <c:v>22207.707082000052</c:v>
                </c:pt>
                <c:pt idx="10">
                  <c:v>855.34390899999948</c:v>
                </c:pt>
                <c:pt idx="11">
                  <c:v>152.20087999999998</c:v>
                </c:pt>
                <c:pt idx="12">
                  <c:v>474.41777099999928</c:v>
                </c:pt>
                <c:pt idx="13">
                  <c:v>551.58168599999999</c:v>
                </c:pt>
                <c:pt idx="14">
                  <c:v>3076.669382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37545230762473758"/>
          <c:y val="0.11794099191190714"/>
          <c:w val="0.34563811385298282"/>
          <c:h val="0.83587157369361953"/>
        </c:manualLayout>
      </c:layout>
      <c:txPr>
        <a:bodyPr/>
        <a:lstStyle/>
        <a:p>
          <a:pPr>
            <a:defRPr sz="65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000" b="0">
                <a:solidFill>
                  <a:schemeClr val="accent5">
                    <a:lumMod val="50000"/>
                  </a:schemeClr>
                </a:solidFill>
              </a:defRPr>
            </a:pP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</a:rPr>
              <a:t>тыс.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</a:rPr>
              <a:t>рублей </a:t>
            </a:r>
            <a:endParaRPr lang="ru-RU" sz="1000" b="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2.1193300483986651E-2"/>
          <c:y val="1.3074936118209084E-2"/>
        </c:manualLayout>
      </c:layout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solidFill>
              <a:schemeClr val="accent1"/>
            </a:solidFill>
          </c:spPr>
          <c:dPt>
            <c:idx val="7"/>
            <c:spPr>
              <a:solidFill>
                <a:srgbClr val="FF6600"/>
              </a:solidFill>
            </c:spPr>
          </c:dPt>
          <c:dLbls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a:t>4</a:t>
                    </a:r>
                    <a:r>
                      <a:rPr lang="ru-RU" dirty="0" smtClean="0"/>
                      <a:t>8,7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Лист1!$A$2:$A$17</c:f>
              <c:strCache>
                <c:ptCount val="16"/>
                <c:pt idx="0">
                  <c:v>Белгородская область</c:v>
                </c:pt>
                <c:pt idx="1">
                  <c:v>Брянская область</c:v>
                </c:pt>
                <c:pt idx="2">
                  <c:v>Владимирская область</c:v>
                </c:pt>
                <c:pt idx="3">
                  <c:v>Воронежская область</c:v>
                </c:pt>
                <c:pt idx="4">
                  <c:v>Ивановская область</c:v>
                </c:pt>
                <c:pt idx="5">
                  <c:v>Калужская область</c:v>
                </c:pt>
                <c:pt idx="6">
                  <c:v>Костромская область</c:v>
                </c:pt>
                <c:pt idx="7">
                  <c:v>Курская область</c:v>
                </c:pt>
                <c:pt idx="8">
                  <c:v>Липецкая область</c:v>
                </c:pt>
                <c:pt idx="9">
                  <c:v>Орловская область</c:v>
                </c:pt>
                <c:pt idx="10">
                  <c:v>Рязанская область</c:v>
                </c:pt>
                <c:pt idx="11">
                  <c:v>Смоленская область</c:v>
                </c:pt>
                <c:pt idx="12">
                  <c:v>Тамбовская область</c:v>
                </c:pt>
                <c:pt idx="13">
                  <c:v>Тверская область</c:v>
                </c:pt>
                <c:pt idx="14">
                  <c:v>Тульская область</c:v>
                </c:pt>
                <c:pt idx="15">
                  <c:v>Ярославская область</c:v>
                </c:pt>
              </c:strCache>
            </c:strRef>
          </c:cat>
          <c:val>
            <c:numRef>
              <c:f>Лист1!$B$2:$B$17</c:f>
              <c:numCache>
                <c:formatCode>0.0</c:formatCode>
                <c:ptCount val="16"/>
                <c:pt idx="0">
                  <c:v>87.64638590918203</c:v>
                </c:pt>
                <c:pt idx="1">
                  <c:v>69.038847214982141</c:v>
                </c:pt>
                <c:pt idx="2">
                  <c:v>63.373955314779494</c:v>
                </c:pt>
                <c:pt idx="3">
                  <c:v>66.535473341400618</c:v>
                </c:pt>
                <c:pt idx="4">
                  <c:v>60.810695387130295</c:v>
                </c:pt>
                <c:pt idx="5">
                  <c:v>79.711549819846567</c:v>
                </c:pt>
                <c:pt idx="6">
                  <c:v>72.319115627531147</c:v>
                </c:pt>
                <c:pt idx="7">
                  <c:v>79.193882155773167</c:v>
                </c:pt>
                <c:pt idx="8">
                  <c:v>72.492720963063007</c:v>
                </c:pt>
                <c:pt idx="9">
                  <c:v>63.511969923001125</c:v>
                </c:pt>
                <c:pt idx="10">
                  <c:v>71.242577221907126</c:v>
                </c:pt>
                <c:pt idx="11">
                  <c:v>63.306646675984894</c:v>
                </c:pt>
                <c:pt idx="12">
                  <c:v>56.315534894330355</c:v>
                </c:pt>
                <c:pt idx="13">
                  <c:v>77.237989649138868</c:v>
                </c:pt>
                <c:pt idx="14">
                  <c:v>75.638870804745807</c:v>
                </c:pt>
                <c:pt idx="15">
                  <c:v>74.347854219025891</c:v>
                </c:pt>
              </c:numCache>
            </c:numRef>
          </c:val>
        </c:ser>
        <c:dLbls>
          <c:showVal val="1"/>
        </c:dLbls>
        <c:shape val="box"/>
        <c:axId val="227713792"/>
        <c:axId val="227715328"/>
        <c:axId val="0"/>
      </c:bar3DChart>
      <c:catAx>
        <c:axId val="2277137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27715328"/>
        <c:crosses val="autoZero"/>
        <c:auto val="1"/>
        <c:lblAlgn val="ctr"/>
        <c:lblOffset val="100"/>
      </c:catAx>
      <c:valAx>
        <c:axId val="227715328"/>
        <c:scaling>
          <c:orientation val="minMax"/>
        </c:scaling>
        <c:axPos val="l"/>
        <c:numFmt formatCode="0.0" sourceLinked="1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27713792"/>
        <c:crosses val="autoZero"/>
        <c:crossBetween val="between"/>
      </c:valAx>
      <c:spPr>
        <a:noFill/>
        <a:ln w="25386">
          <a:noFill/>
        </a:ln>
      </c:spPr>
    </c:plotArea>
    <c:plotVisOnly val="1"/>
    <c:dispBlanksAs val="gap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Валовой региональный продукт (в ценах соответствующих лет), </a:t>
            </a:r>
            <a:r>
              <a:rPr lang="ru-RU" sz="1050" b="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млрд. рублей</a:t>
            </a:r>
          </a:p>
        </c:rich>
      </c:tx>
      <c:layout>
        <c:manualLayout>
          <c:xMode val="edge"/>
          <c:yMode val="edge"/>
          <c:x val="0.1288415870458838"/>
          <c:y val="3.779341977875541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Валовой региональный продукт (в ценах соответствующих лет), млрд. рублей</c:v>
                </c:pt>
              </c:strCache>
            </c:strRef>
          </c:tx>
          <c:spPr>
            <a:solidFill>
              <a:schemeClr val="accent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9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501.3</c:v>
                </c:pt>
                <c:pt idx="1">
                  <c:v>586.79999999999995</c:v>
                </c:pt>
                <c:pt idx="2">
                  <c:v>617.79999999999995</c:v>
                </c:pt>
                <c:pt idx="3">
                  <c:v>661.9</c:v>
                </c:pt>
                <c:pt idx="4">
                  <c:v>706.8</c:v>
                </c:pt>
              </c:numCache>
            </c:numRef>
          </c:val>
        </c:ser>
        <c:axId val="149392000"/>
        <c:axId val="149424000"/>
      </c:barChart>
      <c:catAx>
        <c:axId val="149392000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49424000"/>
        <c:crosses val="autoZero"/>
        <c:auto val="1"/>
        <c:lblAlgn val="ctr"/>
        <c:lblOffset val="100"/>
      </c:catAx>
      <c:valAx>
        <c:axId val="149424000"/>
        <c:scaling>
          <c:orientation val="minMax"/>
        </c:scaling>
        <c:delete val="1"/>
        <c:axPos val="l"/>
        <c:numFmt formatCode="General" sourceLinked="1"/>
        <c:tickLblPos val="none"/>
        <c:crossAx val="1493920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наименее обеспеченные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3.9426521072078507E-3"/>
                  <c:y val="5.6216082225979798E-2"/>
                </c:manualLayout>
              </c:layout>
              <c:showVal val="1"/>
            </c:dLbl>
            <c:dLbl>
              <c:idx val="1"/>
              <c:layout>
                <c:manualLayout>
                  <c:x val="7.2281120301146759E-17"/>
                  <c:y val="6.4246951115405501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до выравнивания</c:v>
                </c:pt>
                <c:pt idx="1">
                  <c:v>после выравнивания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>
                  <c:v>0.15000000000000024</c:v>
                </c:pt>
                <c:pt idx="1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наиболее обеспеченные</c:v>
                </c:pt>
              </c:strCache>
            </c:strRef>
          </c:tx>
          <c:spPr>
            <a:solidFill>
              <a:schemeClr val="tx2"/>
            </a:solidFill>
          </c:spPr>
          <c:dLbls>
            <c:dLbl>
              <c:idx val="0"/>
              <c:layout>
                <c:manualLayout>
                  <c:x val="0"/>
                  <c:y val="7.6293254449544032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6.8262385560118322E-2"/>
                </c:manualLayout>
              </c:layout>
              <c:showVal val="1"/>
            </c:dLbl>
            <c:numFmt formatCode="#,##0.00" sourceLinked="0"/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до выравнивания</c:v>
                </c:pt>
                <c:pt idx="1">
                  <c:v>после выравнивания</c:v>
                </c:pt>
              </c:strCache>
            </c:strRef>
          </c:cat>
          <c:val>
            <c:numRef>
              <c:f>Лист1!$C$2:$C$3</c:f>
              <c:numCache>
                <c:formatCode>0.00</c:formatCode>
                <c:ptCount val="2"/>
                <c:pt idx="0">
                  <c:v>1.62</c:v>
                </c:pt>
                <c:pt idx="1">
                  <c:v>1.72</c:v>
                </c:pt>
              </c:numCache>
            </c:numRef>
          </c:val>
        </c:ser>
        <c:shape val="box"/>
        <c:axId val="264782592"/>
        <c:axId val="264784128"/>
        <c:axId val="0"/>
      </c:bar3DChart>
      <c:catAx>
        <c:axId val="26478259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64784128"/>
        <c:crosses val="autoZero"/>
        <c:auto val="1"/>
        <c:lblAlgn val="ctr"/>
        <c:lblOffset val="100"/>
      </c:catAx>
      <c:valAx>
        <c:axId val="264784128"/>
        <c:scaling>
          <c:orientation val="minMax"/>
        </c:scaling>
        <c:delete val="1"/>
        <c:axPos val="l"/>
        <c:numFmt formatCode="0.00" sourceLinked="1"/>
        <c:tickLblPos val="none"/>
        <c:crossAx val="264782592"/>
        <c:crosses val="autoZero"/>
        <c:crossBetween val="between"/>
      </c:valAx>
    </c:plotArea>
    <c:legend>
      <c:legendPos val="b"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городские поселения (включая городские округа)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3.942668873657562E-3"/>
                  <c:y val="8.4429890679617245E-2"/>
                </c:manualLayout>
              </c:layout>
              <c:showVal val="1"/>
            </c:dLbl>
            <c:dLbl>
              <c:idx val="1"/>
              <c:layout>
                <c:manualLayout>
                  <c:x val="7.2281120301146895E-17"/>
                  <c:y val="6.4246951115405501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критерий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сельские поселения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3.7101285340434692E-3"/>
                  <c:y val="8.0611325827805363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критерий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280</c:v>
                </c:pt>
              </c:numCache>
            </c:numRef>
          </c:val>
        </c:ser>
        <c:shape val="box"/>
        <c:axId val="264973312"/>
        <c:axId val="264987392"/>
        <c:axId val="0"/>
      </c:bar3DChart>
      <c:catAx>
        <c:axId val="264973312"/>
        <c:scaling>
          <c:orientation val="minMax"/>
        </c:scaling>
        <c:delete val="1"/>
        <c:axPos val="b"/>
        <c:tickLblPos val="none"/>
        <c:crossAx val="264987392"/>
        <c:crosses val="autoZero"/>
        <c:auto val="1"/>
        <c:lblAlgn val="ctr"/>
        <c:lblOffset val="100"/>
      </c:catAx>
      <c:valAx>
        <c:axId val="264987392"/>
        <c:scaling>
          <c:orientation val="minMax"/>
        </c:scaling>
        <c:delete val="1"/>
        <c:axPos val="l"/>
        <c:numFmt formatCode="General" sourceLinked="1"/>
        <c:tickLblPos val="none"/>
        <c:crossAx val="264973312"/>
        <c:crosses val="autoZero"/>
        <c:crossBetween val="between"/>
      </c:valAx>
    </c:plotArea>
    <c:legend>
      <c:legendPos val="b"/>
      <c:txPr>
        <a:bodyPr/>
        <a:lstStyle/>
        <a:p>
          <a:pPr>
            <a:defRPr>
              <a:solidFill>
                <a:schemeClr val="accent5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8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12886151638757568"/>
          <c:y val="7.1762626885301689E-2"/>
          <c:w val="0.4255793940570724"/>
          <c:h val="0.924293543032453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chemeClr val="tx2"/>
              </a:solidFill>
            </c:spPr>
          </c:dPt>
          <c:dPt>
            <c:idx val="4"/>
            <c:spPr>
              <a:solidFill>
                <a:srgbClr val="FFCC00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2.0896853460403812E-3"/>
                  <c:y val="1.3615433683725281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2"/>
              <c:layout>
                <c:manualLayout>
                  <c:x val="2.9255594844565254E-2"/>
                  <c:y val="5.9000212629476113E-2"/>
                </c:manualLayout>
              </c:layout>
              <c:showPercent val="1"/>
            </c:dLbl>
            <c:dLbl>
              <c:idx val="3"/>
              <c:layout>
                <c:manualLayout>
                  <c:x val="6.2690560381211497E-3"/>
                  <c:y val="-1.8153911578300357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5"/>
              <c:delete val="1"/>
            </c:dLbl>
            <c:dLbl>
              <c:idx val="9"/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10"/>
              <c:layout>
                <c:manualLayout>
                  <c:x val="1.8798835308180656E-17"/>
                  <c:y val="1.1017387809159179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layout>
                <c:manualLayout>
                  <c:x val="0"/>
                  <c:y val="-3.6724626030530567E-3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numFmt formatCode="0%" sourceLinked="0"/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 formatCode="General">
                  <c:v>816.1</c:v>
                </c:pt>
                <c:pt idx="1">
                  <c:v>9523.1</c:v>
                </c:pt>
                <c:pt idx="2">
                  <c:v>20608.5</c:v>
                </c:pt>
                <c:pt idx="3" formatCode="General">
                  <c:v>419.7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20232</c:v>
                </c:pt>
              </c:strCache>
            </c:strRef>
          </c:tx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chemeClr val="tx2"/>
              </a:solidFill>
            </c:spPr>
          </c:dPt>
          <c:dPt>
            <c:idx val="4"/>
            <c:spPr>
              <a:solidFill>
                <a:srgbClr val="FFCC00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3.9718830368557986E-3"/>
                  <c:y val="-3.5736046413978067E-7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"/>
              <c:layout>
                <c:manualLayout>
                  <c:x val="1.0448426730201877E-2"/>
                  <c:y val="1.8153911578300357E-2"/>
                </c:manualLayout>
              </c:layout>
              <c:showPercent val="1"/>
            </c:dLbl>
            <c:dLbl>
              <c:idx val="3"/>
              <c:delete val="1"/>
            </c:dLbl>
            <c:dLbl>
              <c:idx val="5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layout>
                <c:manualLayout>
                  <c:x val="0"/>
                  <c:y val="7.3449252061061066E-3"/>
                </c:manualLayout>
              </c:layout>
              <c:showPercent val="1"/>
            </c:dLbl>
            <c:dLbl>
              <c:idx val="14"/>
              <c:layout>
                <c:manualLayout>
                  <c:x val="0"/>
                  <c:y val="-7.3449252061061066E-3"/>
                </c:manualLayout>
              </c:layout>
              <c:showPercent val="1"/>
            </c:dLbl>
            <c:numFmt formatCode="0%" sourceLinked="0"/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 formatCode="General">
                  <c:v>240.1</c:v>
                </c:pt>
                <c:pt idx="1">
                  <c:v>6574.3</c:v>
                </c:pt>
                <c:pt idx="2">
                  <c:v>20666.8</c:v>
                </c:pt>
                <c:pt idx="3" formatCode="General">
                  <c:v>44.3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dPt>
            <c:idx val="1"/>
            <c:spPr>
              <a:solidFill>
                <a:schemeClr val="accent1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chemeClr val="tx2"/>
              </a:solidFill>
            </c:spPr>
          </c:dPt>
          <c:dPt>
            <c:idx val="4"/>
            <c:spPr>
              <a:solidFill>
                <a:srgbClr val="FFCC00"/>
              </a:solidFill>
            </c:spPr>
          </c:dPt>
          <c:dPt>
            <c:idx val="9"/>
            <c:spPr>
              <a:solidFill>
                <a:srgbClr val="FFCC00"/>
              </a:solidFill>
            </c:spPr>
          </c:dPt>
          <c:dLbls>
            <c:dLbl>
              <c:idx val="0"/>
              <c:layout>
                <c:manualLayout>
                  <c:x val="4.179206149927543E-3"/>
                  <c:y val="-4.5388352550392291E-3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5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1"/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</c:dLbl>
            <c:dLbl>
              <c:idx val="2"/>
              <c:layout>
                <c:manualLayout>
                  <c:x val="-2.0896853460403812E-3"/>
                  <c:y val="-4.3966057903116369E-3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showPercent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 formatCode="General">
                  <c:v>212</c:v>
                </c:pt>
                <c:pt idx="1">
                  <c:v>4532.9000000000005</c:v>
                </c:pt>
                <c:pt idx="2">
                  <c:v>20674.099999999922</c:v>
                </c:pt>
                <c:pt idx="3" formatCode="General">
                  <c:v>4.3</c:v>
                </c:pt>
              </c:numCache>
            </c:numRef>
          </c:val>
        </c:ser>
        <c:firstSliceAng val="0"/>
        <c:holeSize val="50"/>
      </c:doughnutChart>
      <c:spPr>
        <a:noFill/>
      </c:spPr>
    </c:plotArea>
    <c:legend>
      <c:legendPos val="r"/>
      <c:layout>
        <c:manualLayout>
          <c:xMode val="edge"/>
          <c:yMode val="edge"/>
          <c:x val="0.68013860303616969"/>
          <c:y val="0.28309059623806637"/>
          <c:w val="0.18821333246782876"/>
          <c:h val="0.64653833852400455"/>
        </c:manualLayout>
      </c:layout>
      <c:txPr>
        <a:bodyPr/>
        <a:lstStyle/>
        <a:p>
          <a:pPr>
            <a:defRPr sz="900" b="1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spPr>
    <a:noFill/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3.7317105779304083E-2"/>
          <c:y val="0.11098003233276298"/>
          <c:w val="0.64288686746404844"/>
          <c:h val="0.6267035276079723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роста, в % к предыдущему году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pPr>
              <a:ln>
                <a:solidFill>
                  <a:srgbClr val="FF6600"/>
                </a:solidFill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2.9183188790764196E-2"/>
                  <c:y val="-0.13998020771791475"/>
                </c:manualLayout>
              </c:layout>
              <c:dLblPos val="r"/>
              <c:showVal val="1"/>
            </c:dLbl>
            <c:numFmt formatCode="#,##0.0" sourceLinked="0"/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82.3</c:v>
                </c:pt>
                <c:pt idx="2">
                  <c:v>95.4</c:v>
                </c:pt>
                <c:pt idx="3">
                  <c:v>169.6</c:v>
                </c:pt>
                <c:pt idx="4">
                  <c:v>100.2</c:v>
                </c:pt>
              </c:numCache>
            </c:numRef>
          </c:val>
        </c:ser>
        <c:marker val="1"/>
        <c:axId val="265656192"/>
        <c:axId val="265657728"/>
      </c:lineChart>
      <c:catAx>
        <c:axId val="265656192"/>
        <c:scaling>
          <c:orientation val="minMax"/>
        </c:scaling>
        <c:delete val="1"/>
        <c:axPos val="b"/>
        <c:majorTickMark val="none"/>
        <c:tickLblPos val="none"/>
        <c:crossAx val="265657728"/>
        <c:crosses val="autoZero"/>
        <c:auto val="1"/>
        <c:lblAlgn val="ctr"/>
        <c:lblOffset val="100"/>
      </c:catAx>
      <c:valAx>
        <c:axId val="26565772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26565619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800" baseline="0"/>
            </a:pPr>
            <a:endParaRPr lang="ru-RU"/>
          </a:p>
        </c:txPr>
      </c:legendEntry>
      <c:layout>
        <c:manualLayout>
          <c:xMode val="edge"/>
          <c:yMode val="edge"/>
          <c:x val="0.71182177262130886"/>
          <c:y val="0.72875950625733965"/>
          <c:w val="0.28351363737363117"/>
          <c:h val="0.26619743643464067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Кредиты, полученные от кредитных организаций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6.4620181468755707E-3"/>
                  <c:y val="-8.3102213588405194E-3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75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4.2515518662490327E-3"/>
                  <c:y val="3.2907157190272102E-3"/>
                </c:manualLayout>
              </c:layout>
              <c:showVal val="1"/>
            </c:dLbl>
            <c:dLbl>
              <c:idx val="2"/>
              <c:delete val="1"/>
            </c:dLbl>
            <c:dLbl>
              <c:idx val="3"/>
              <c:layout>
                <c:manualLayout>
                  <c:x val="6.2924767491248533E-3"/>
                  <c:y val="-3.3333242786910931E-2"/>
                </c:manualLayout>
              </c:layout>
              <c:showVal val="1"/>
            </c:dLbl>
            <c:dLbl>
              <c:idx val="4"/>
              <c:layout>
                <c:manualLayout>
                  <c:x val="8.3334016320007042E-3"/>
                  <c:y val="-3.7500965289546204E-2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75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5508</c:v>
                </c:pt>
                <c:pt idx="1">
                  <c:v>823.5</c:v>
                </c:pt>
                <c:pt idx="2">
                  <c:v>0</c:v>
                </c:pt>
                <c:pt idx="3">
                  <c:v>3684.5</c:v>
                </c:pt>
                <c:pt idx="4">
                  <c:v>4307.5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4.2515518662490405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9474490769154406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0409248828758696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2.0409248828758696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0409248828758696E-3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75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975</c:v>
                </c:pt>
                <c:pt idx="1">
                  <c:v>780</c:v>
                </c:pt>
                <c:pt idx="2">
                  <c:v>585</c:v>
                </c:pt>
                <c:pt idx="3">
                  <c:v>390</c:v>
                </c:pt>
                <c:pt idx="4">
                  <c:v>195</c:v>
                </c:pt>
              </c:numCache>
            </c:numRef>
          </c:val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Бюджетные кредиты, привлеченные от других бюджетов бюджетной системы РФ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8.3333333333333367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8.3333333333333367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7.0292988426670514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7.5964188357118927E-3"/>
                  <c:y val="2.0949208501378012E-2"/>
                </c:manualLayout>
              </c:layout>
              <c:showVal val="1"/>
            </c:dLbl>
            <c:dLbl>
              <c:idx val="4"/>
              <c:layout>
                <c:manualLayout>
                  <c:x val="7.5964188357118927E-3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75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5056.7</c:v>
                </c:pt>
                <c:pt idx="1">
                  <c:v>7892.9</c:v>
                </c:pt>
                <c:pt idx="2">
                  <c:v>7979.2</c:v>
                </c:pt>
                <c:pt idx="3">
                  <c:v>10800.3</c:v>
                </c:pt>
                <c:pt idx="4">
                  <c:v>10404.4</c:v>
                </c:pt>
              </c:numCache>
            </c:numRef>
          </c:val>
        </c:ser>
        <c:shape val="box"/>
        <c:axId val="227961472"/>
        <c:axId val="227971456"/>
        <c:axId val="0"/>
      </c:bar3DChart>
      <c:catAx>
        <c:axId val="22796147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227971456"/>
        <c:crosses val="autoZero"/>
        <c:auto val="1"/>
        <c:lblAlgn val="ctr"/>
        <c:lblOffset val="100"/>
      </c:catAx>
      <c:valAx>
        <c:axId val="227971456"/>
        <c:scaling>
          <c:orientation val="minMax"/>
        </c:scaling>
        <c:delete val="1"/>
        <c:axPos val="l"/>
        <c:numFmt formatCode="#,##0.0" sourceLinked="1"/>
        <c:tickLblPos val="none"/>
        <c:crossAx val="227961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876496243011818"/>
          <c:y val="0.3432542462068488"/>
          <c:w val="0.29041653991238275"/>
          <c:h val="0.47612581865284853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установлено дополнительным соглашением с Минфином России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716833928423576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716833928423576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7168339284235681E-2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65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16</c:v>
                </c:pt>
                <c:pt idx="1">
                  <c:v>18</c:v>
                </c:pt>
                <c:pt idx="2">
                  <c:v>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запланировано в законе о бюджете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1460424105294588E-2"/>
                  <c:y val="4.5175675645228024E-17"/>
                </c:manualLayout>
              </c:layout>
              <c:showVal val="1"/>
            </c:dLbl>
            <c:dLbl>
              <c:idx val="3"/>
              <c:layout>
                <c:manualLayout>
                  <c:x val="2.5752170966918841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1460424105294588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65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 formatCode="General">
                  <c:v>1.2</c:v>
                </c:pt>
                <c:pt idx="1">
                  <c:v>8.2000000000000011</c:v>
                </c:pt>
                <c:pt idx="2" formatCode="General">
                  <c:v>8.6</c:v>
                </c:pt>
              </c:numCache>
            </c:numRef>
          </c:val>
        </c:ser>
        <c:shape val="box"/>
        <c:axId val="265883648"/>
        <c:axId val="265885184"/>
        <c:axId val="0"/>
      </c:bar3DChart>
      <c:catAx>
        <c:axId val="265883648"/>
        <c:scaling>
          <c:orientation val="minMax"/>
        </c:scaling>
        <c:axPos val="b"/>
        <c:tickLblPos val="nextTo"/>
        <c:txPr>
          <a:bodyPr/>
          <a:lstStyle/>
          <a:p>
            <a:pPr>
              <a:defRPr sz="700" b="1"/>
            </a:pPr>
            <a:endParaRPr lang="ru-RU"/>
          </a:p>
        </c:txPr>
        <c:crossAx val="265885184"/>
        <c:crosses val="autoZero"/>
        <c:auto val="1"/>
        <c:lblAlgn val="ctr"/>
        <c:lblOffset val="100"/>
      </c:catAx>
      <c:valAx>
        <c:axId val="265885184"/>
        <c:scaling>
          <c:orientation val="minMax"/>
        </c:scaling>
        <c:delete val="1"/>
        <c:axPos val="l"/>
        <c:numFmt formatCode="#,##0" sourceLinked="1"/>
        <c:tickLblPos val="none"/>
        <c:crossAx val="265883648"/>
        <c:crosses val="autoZero"/>
        <c:crossBetween val="between"/>
      </c:valAx>
    </c:plotArea>
    <c:legend>
      <c:legendPos val="b"/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установлено дополнительным соглашением с Минфином России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8.5841696421178511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8.5841696421178511E-3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65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24</c:v>
                </c:pt>
                <c:pt idx="1">
                  <c:v>23</c:v>
                </c:pt>
                <c:pt idx="2">
                  <c:v>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запланировано в законе о бюджете</c:v>
                </c:pt>
              </c:strCache>
            </c:strRef>
          </c:tx>
          <c:spPr>
            <a:solidFill>
              <a:schemeClr val="accent1"/>
            </a:solidFill>
          </c:spPr>
          <c:dLbls>
            <c:dLbl>
              <c:idx val="0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5752508926353591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2.1460424105294564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2.1460424105294588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65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18.600000000000001</c:v>
                </c:pt>
                <c:pt idx="1">
                  <c:v>31</c:v>
                </c:pt>
                <c:pt idx="2">
                  <c:v>29.4</c:v>
                </c:pt>
              </c:numCache>
            </c:numRef>
          </c:val>
        </c:ser>
        <c:shape val="box"/>
        <c:axId val="265939584"/>
        <c:axId val="265953664"/>
        <c:axId val="0"/>
      </c:bar3DChart>
      <c:catAx>
        <c:axId val="265939584"/>
        <c:scaling>
          <c:orientation val="minMax"/>
        </c:scaling>
        <c:axPos val="b"/>
        <c:tickLblPos val="nextTo"/>
        <c:txPr>
          <a:bodyPr/>
          <a:lstStyle/>
          <a:p>
            <a:pPr>
              <a:defRPr sz="700" b="1"/>
            </a:pPr>
            <a:endParaRPr lang="ru-RU"/>
          </a:p>
        </c:txPr>
        <c:crossAx val="265953664"/>
        <c:crosses val="autoZero"/>
        <c:auto val="1"/>
        <c:lblAlgn val="ctr"/>
        <c:lblOffset val="100"/>
      </c:catAx>
      <c:valAx>
        <c:axId val="265953664"/>
        <c:scaling>
          <c:orientation val="minMax"/>
        </c:scaling>
        <c:delete val="1"/>
        <c:axPos val="l"/>
        <c:numFmt formatCode="0.0" sourceLinked="1"/>
        <c:tickLblPos val="none"/>
        <c:crossAx val="265939584"/>
        <c:crosses val="autoZero"/>
        <c:crossBetween val="between"/>
      </c:valAx>
    </c:plotArea>
    <c:legend>
      <c:legendPos val="b"/>
      <c:txPr>
        <a:bodyPr/>
        <a:lstStyle/>
        <a:p>
          <a:pPr>
            <a:defRPr sz="800"/>
          </a:pPr>
          <a:endParaRPr lang="ru-RU"/>
        </a:p>
      </c:txPr>
    </c:legend>
    <c:plotVisOnly val="1"/>
  </c:chart>
  <c:txPr>
    <a:bodyPr/>
    <a:lstStyle/>
    <a:p>
      <a:pPr>
        <a:defRPr sz="12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38970551665354691"/>
          <c:y val="0.20559081414931543"/>
          <c:w val="0.48339765823546182"/>
          <c:h val="0.449426999919593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spPr>
              <a:solidFill>
                <a:srgbClr val="4BACBD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1"/>
            <c:spPr>
              <a:solidFill>
                <a:schemeClr val="accent4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2"/>
            <c:spPr>
              <a:solidFill>
                <a:schemeClr val="tx2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5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6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Lbls>
            <c:dLbl>
              <c:idx val="2"/>
              <c:layout>
                <c:manualLayout>
                  <c:x val="-6.2230147174298063E-3"/>
                  <c:y val="4.3164920290678755E-4"/>
                </c:manualLayout>
              </c:layout>
              <c:showPercent val="1"/>
            </c:dLbl>
            <c:dLbl>
              <c:idx val="5"/>
              <c:layout>
                <c:manualLayout>
                  <c:x val="1.1303050355089505E-2"/>
                  <c:y val="-4.2481249871896713E-2"/>
                </c:manualLayout>
              </c:layout>
              <c:showPercent val="1"/>
            </c:dLbl>
            <c:dLbl>
              <c:idx val="6"/>
              <c:layout>
                <c:manualLayout>
                  <c:x val="6.1524341869430401E-3"/>
                  <c:y val="-4.2193451654147611E-2"/>
                </c:manualLayout>
              </c:layout>
              <c:showPercent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Percent val="1"/>
          </c:dLbls>
          <c:cat>
            <c:strRef>
              <c:f>Лист1!$A$2:$A$4</c:f>
              <c:strCache>
                <c:ptCount val="3"/>
                <c:pt idx="0">
                  <c:v>Строительство (реконструкция), содержание, капитальный  ремонт и ремонт автомобильных дорог общего пользования регионального или межмуниципального значения</c:v>
                </c:pt>
                <c:pt idx="1">
                  <c:v>Финансовое обеспечение дорожной деятельности в рамках реализации национального проекта "Безопасные качественные дороги"</c:v>
                </c:pt>
                <c:pt idx="2">
                  <c:v>Проектирование, строительство, реконструкция, капитальный ремонт, ремонт 
и содержание автомобильных дорог общего пользования местного значения, развитие транспортной инфраструктуры на сельских территориях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2783520.4</c:v>
                </c:pt>
                <c:pt idx="1">
                  <c:v>2534559.2000000002</c:v>
                </c:pt>
                <c:pt idx="2">
                  <c:v>1648479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6.4374740771007077E-2"/>
          <c:y val="0.68729942263787192"/>
          <c:w val="0.92883230258816873"/>
          <c:h val="0.31270057736212942"/>
        </c:manualLayout>
      </c:layout>
      <c:txPr>
        <a:bodyPr/>
        <a:lstStyle/>
        <a:p>
          <a:pPr>
            <a:defRPr sz="750"/>
          </a:pPr>
          <a:endParaRPr lang="ru-RU"/>
        </a:p>
      </c:txPr>
    </c:legend>
    <c:plotVisOnly val="1"/>
  </c:chart>
  <c:spPr>
    <a:ln w="25400">
      <a:noFill/>
      <a:prstDash val="sysDot"/>
    </a:ln>
  </c:spPr>
  <c:txPr>
    <a:bodyPr/>
    <a:lstStyle/>
    <a:p>
      <a:pPr>
        <a:defRPr sz="900">
          <a:solidFill>
            <a:schemeClr val="accent5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21056525279477958"/>
          <c:y val="0.12561786310655318"/>
          <c:w val="0.58642027592056256"/>
          <c:h val="0.5394754943001138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prstClr val="white">
                  <a:alpha val="0"/>
                </a:prstClr>
              </a:solidFill>
            </a:ln>
          </c:spPr>
          <c:dPt>
            <c:idx val="0"/>
            <c:spPr>
              <a:solidFill>
                <a:schemeClr val="accent5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2"/>
            <c:spPr>
              <a:solidFill>
                <a:schemeClr val="bg1">
                  <a:lumMod val="7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3"/>
            <c:spPr>
              <a:solidFill>
                <a:srgbClr val="2B817B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5"/>
            <c:spPr>
              <a:solidFill>
                <a:srgbClr val="996633"/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Pt>
            <c:idx val="6"/>
            <c:spPr>
              <a:solidFill>
                <a:schemeClr val="bg1">
                  <a:lumMod val="65000"/>
                </a:schemeClr>
              </a:solidFill>
              <a:ln>
                <a:solidFill>
                  <a:prstClr val="white">
                    <a:alpha val="0"/>
                  </a:prstClr>
                </a:solidFill>
              </a:ln>
            </c:spPr>
          </c:dPt>
          <c:dLbls>
            <c:dLbl>
              <c:idx val="1"/>
              <c:layout>
                <c:manualLayout>
                  <c:x val="2.8737970253718452E-3"/>
                  <c:y val="-5.8445358972848815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Percent val="1"/>
            </c:dLbl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chemeClr val="accent5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</c:dLbl>
            <c:dLbl>
              <c:idx val="4"/>
              <c:layout>
                <c:manualLayout>
                  <c:x val="1.0179667301812795E-2"/>
                  <c:y val="-1.1125501881774007E-2"/>
                </c:manualLayout>
              </c:layout>
              <c:showPercent val="1"/>
            </c:dLbl>
            <c:dLbl>
              <c:idx val="6"/>
              <c:layout>
                <c:manualLayout>
                  <c:x val="6.1524341869430401E-3"/>
                  <c:y val="-4.2193451654147549E-2"/>
                </c:manualLayout>
              </c:layout>
              <c:showPercent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Акцизы на нефтепродукты</c:v>
                </c:pt>
                <c:pt idx="1">
                  <c:v>Налог на имущество  организаций </c:v>
                </c:pt>
                <c:pt idx="2">
                  <c:v>Транспортный налог</c:v>
                </c:pt>
                <c:pt idx="3">
                  <c:v>Прочие доходы</c:v>
                </c:pt>
                <c:pt idx="4">
                  <c:v>Межбюджетные трансферты, предоставляемые 
из федерального бюджета бюджетам субъектов Российской Федерации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3734725267</c:v>
                </c:pt>
                <c:pt idx="1">
                  <c:v>670566465</c:v>
                </c:pt>
                <c:pt idx="2">
                  <c:v>1353264059</c:v>
                </c:pt>
                <c:pt idx="3">
                  <c:v>364573942</c:v>
                </c:pt>
                <c:pt idx="4">
                  <c:v>843428900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2.0967415952175992E-3"/>
          <c:y val="0.71802872389264216"/>
          <c:w val="0.98467851130470563"/>
          <c:h val="0.26663331285320829"/>
        </c:manualLayout>
      </c:layout>
      <c:txPr>
        <a:bodyPr/>
        <a:lstStyle/>
        <a:p>
          <a:pPr>
            <a:defRPr sz="750"/>
          </a:pPr>
          <a:endParaRPr lang="ru-RU"/>
        </a:p>
      </c:txPr>
    </c:legend>
    <c:plotVisOnly val="1"/>
  </c:chart>
  <c:spPr>
    <a:ln w="25400">
      <a:noFill/>
      <a:prstDash val="sysDot"/>
    </a:ln>
  </c:spPr>
  <c:txPr>
    <a:bodyPr/>
    <a:lstStyle/>
    <a:p>
      <a:pPr>
        <a:defRPr sz="900">
          <a:solidFill>
            <a:schemeClr val="accent5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>
                <a:solidFill>
                  <a:schemeClr val="accent6"/>
                </a:solidFill>
              </a:rPr>
              <a:t>Индекс потребительских цен </a:t>
            </a:r>
            <a:endParaRPr lang="ru-RU" sz="1050" dirty="0" smtClean="0">
              <a:solidFill>
                <a:schemeClr val="accent6"/>
              </a:solidFill>
            </a:endParaRPr>
          </a:p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</a:rPr>
              <a:t>на </a:t>
            </a:r>
            <a:r>
              <a:rPr lang="ru-RU" sz="1050" dirty="0">
                <a:solidFill>
                  <a:schemeClr val="accent6"/>
                </a:solidFill>
              </a:rPr>
              <a:t>товары и </a:t>
            </a:r>
            <a:r>
              <a:rPr lang="ru-RU" sz="1050" dirty="0" smtClean="0">
                <a:solidFill>
                  <a:schemeClr val="accent6"/>
                </a:solidFill>
              </a:rPr>
              <a:t>услуги </a:t>
            </a:r>
            <a:r>
              <a:rPr lang="ru-RU" sz="1050" dirty="0">
                <a:solidFill>
                  <a:schemeClr val="accent6"/>
                </a:solidFill>
              </a:rPr>
              <a:t>(среднегодовой), </a:t>
            </a:r>
            <a:r>
              <a:rPr lang="ru-RU" sz="1050" b="0" i="1" dirty="0">
                <a:solidFill>
                  <a:schemeClr val="accent6"/>
                </a:solidFill>
              </a:rPr>
              <a:t>в % к предыдущему году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потребительских цен на товары и услуги (среднегодовой), в % к предыдущему году</c:v>
                </c:pt>
              </c:strCache>
            </c:strRef>
          </c:tx>
          <c:spPr>
            <a:solidFill>
              <a:schemeClr val="tx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9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104</c:v>
                </c:pt>
                <c:pt idx="1">
                  <c:v>106.5</c:v>
                </c:pt>
                <c:pt idx="2">
                  <c:v>103.8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</c:ser>
        <c:axId val="149525248"/>
        <c:axId val="149561728"/>
      </c:barChart>
      <c:catAx>
        <c:axId val="14952524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49561728"/>
        <c:crosses val="autoZero"/>
        <c:auto val="1"/>
        <c:lblAlgn val="ctr"/>
        <c:lblOffset val="100"/>
      </c:catAx>
      <c:valAx>
        <c:axId val="149561728"/>
        <c:scaling>
          <c:orientation val="minMax"/>
        </c:scaling>
        <c:delete val="1"/>
        <c:axPos val="l"/>
        <c:numFmt formatCode="General" sourceLinked="1"/>
        <c:tickLblPos val="none"/>
        <c:crossAx val="1495252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Прибыль прибыльных организаций, </a:t>
            </a:r>
            <a:r>
              <a:rPr lang="ru-RU" sz="1050" b="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050" b="0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4.7490547783241903E-2"/>
          <c:y val="0.27276608700999438"/>
          <c:w val="0.90501890443351662"/>
          <c:h val="0.488528193054050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Прибыль прибыльных организаций, млн. рублей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129049.4</c:v>
                </c:pt>
                <c:pt idx="1">
                  <c:v>207040.8</c:v>
                </c:pt>
                <c:pt idx="2">
                  <c:v>115444.3</c:v>
                </c:pt>
                <c:pt idx="3">
                  <c:v>116237.7</c:v>
                </c:pt>
                <c:pt idx="4">
                  <c:v>127173.2</c:v>
                </c:pt>
              </c:numCache>
            </c:numRef>
          </c:val>
        </c:ser>
        <c:axId val="149703680"/>
        <c:axId val="149740160"/>
      </c:barChart>
      <c:catAx>
        <c:axId val="149703680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49740160"/>
        <c:crosses val="autoZero"/>
        <c:auto val="1"/>
        <c:lblAlgn val="ctr"/>
        <c:lblOffset val="100"/>
      </c:catAx>
      <c:valAx>
        <c:axId val="149740160"/>
        <c:scaling>
          <c:orientation val="minMax"/>
          <c:min val="50000"/>
        </c:scaling>
        <c:delete val="1"/>
        <c:axPos val="l"/>
        <c:numFmt formatCode="#,##0.00" sourceLinked="0"/>
        <c:tickLblPos val="none"/>
        <c:crossAx val="14970368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Фонд начисленной</a:t>
            </a:r>
            <a:r>
              <a:rPr lang="ru-RU" sz="1050" baseline="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заработной платы</a:t>
            </a: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050" b="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млрд. рублей</a:t>
            </a:r>
            <a:endParaRPr lang="ru-RU" sz="1050" b="0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4.7490547783241903E-2"/>
          <c:y val="0.53727122338833655"/>
          <c:w val="0.90501890443351662"/>
          <c:h val="0.2240230566757050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начисленной заработной платы, млрд. рублей </c:v>
                </c:pt>
              </c:strCache>
            </c:strRef>
          </c:tx>
          <c:spPr>
            <a:solidFill>
              <a:schemeClr val="accent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9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000">
                  <c:v>139.27849999999998</c:v>
                </c:pt>
                <c:pt idx="1">
                  <c:v>152.30450000000002</c:v>
                </c:pt>
                <c:pt idx="2">
                  <c:v>163.46340000000001</c:v>
                </c:pt>
                <c:pt idx="3">
                  <c:v>174.04230000000001</c:v>
                </c:pt>
                <c:pt idx="4" formatCode="0.0000">
                  <c:v>182.41040000000001</c:v>
                </c:pt>
              </c:numCache>
            </c:numRef>
          </c:val>
        </c:ser>
        <c:axId val="149809792"/>
        <c:axId val="149833600"/>
      </c:barChart>
      <c:catAx>
        <c:axId val="14980979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49833600"/>
        <c:crosses val="autoZero"/>
        <c:auto val="1"/>
        <c:lblAlgn val="ctr"/>
        <c:lblOffset val="100"/>
      </c:catAx>
      <c:valAx>
        <c:axId val="149833600"/>
        <c:scaling>
          <c:orientation val="minMax"/>
          <c:min val="0"/>
        </c:scaling>
        <c:delete val="1"/>
        <c:axPos val="l"/>
        <c:numFmt formatCode="#,##0.00" sourceLinked="0"/>
        <c:tickLblPos val="none"/>
        <c:crossAx val="149809792"/>
        <c:crosses val="autoZero"/>
        <c:crossBetween val="between"/>
        <c:majorUnit val="25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</a:rPr>
              <a:t>Уровень регистрируемой безработицы, </a:t>
            </a:r>
            <a:r>
              <a:rPr lang="ru-RU" sz="1050" b="0" i="1" dirty="0" smtClean="0">
                <a:solidFill>
                  <a:schemeClr val="accent6"/>
                </a:solidFill>
              </a:rPr>
              <a:t>в % к экономически</a:t>
            </a:r>
            <a:r>
              <a:rPr lang="ru-RU" sz="1050" b="0" i="1" baseline="0" dirty="0" smtClean="0">
                <a:solidFill>
                  <a:schemeClr val="accent6"/>
                </a:solidFill>
              </a:rPr>
              <a:t> активному населению</a:t>
            </a:r>
            <a:endParaRPr lang="ru-RU" sz="1050" b="0" i="1" dirty="0">
              <a:solidFill>
                <a:schemeClr val="accent6"/>
              </a:solidFill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Индекс потребительских цен на товары и услуги (среднегодовой), в % к предыдущему году</c:v>
                </c:pt>
              </c:strCache>
            </c:strRef>
          </c:tx>
          <c:spPr>
            <a:solidFill>
              <a:schemeClr val="tx2"/>
            </a:solidFill>
          </c:spPr>
          <c:dLbls>
            <c:txPr>
              <a:bodyPr/>
              <a:lstStyle/>
              <a:p>
                <a:pPr>
                  <a:defRPr sz="9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2.62</c:v>
                </c:pt>
                <c:pt idx="1">
                  <c:v>1.07</c:v>
                </c:pt>
                <c:pt idx="2">
                  <c:v>1.06</c:v>
                </c:pt>
                <c:pt idx="3">
                  <c:v>1.04</c:v>
                </c:pt>
                <c:pt idx="4">
                  <c:v>1.03</c:v>
                </c:pt>
              </c:numCache>
            </c:numRef>
          </c:val>
        </c:ser>
        <c:axId val="149914368"/>
        <c:axId val="149966848"/>
      </c:barChart>
      <c:catAx>
        <c:axId val="14991436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49966848"/>
        <c:crosses val="autoZero"/>
        <c:auto val="1"/>
        <c:lblAlgn val="ctr"/>
        <c:lblOffset val="100"/>
      </c:catAx>
      <c:valAx>
        <c:axId val="149966848"/>
        <c:scaling>
          <c:orientation val="minMax"/>
        </c:scaling>
        <c:delete val="1"/>
        <c:axPos val="l"/>
        <c:numFmt formatCode="0.00" sourceLinked="1"/>
        <c:tickLblPos val="none"/>
        <c:crossAx val="1499143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>
                <a:solidFill>
                  <a:schemeClr val="accent6"/>
                </a:solidFill>
              </a:defRPr>
            </a:pPr>
            <a:r>
              <a:rPr lang="ru-RU" sz="1050" dirty="0">
                <a:solidFill>
                  <a:schemeClr val="accent6"/>
                </a:solidFill>
              </a:rPr>
              <a:t>Численность населения (среднегодовая), </a:t>
            </a:r>
            <a:r>
              <a:rPr lang="ru-RU" sz="1050" b="0" i="1" dirty="0">
                <a:solidFill>
                  <a:schemeClr val="accent6"/>
                </a:solidFill>
              </a:rPr>
              <a:t>тыс. человек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 (среднегодовая), тыс. человек</c:v>
                </c:pt>
              </c:strCache>
            </c:strRef>
          </c:tx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1100.2</c:v>
                </c:pt>
                <c:pt idx="1">
                  <c:v>1096.5</c:v>
                </c:pt>
                <c:pt idx="2">
                  <c:v>1089.4000000000001</c:v>
                </c:pt>
                <c:pt idx="3">
                  <c:v>1082.3</c:v>
                </c:pt>
                <c:pt idx="4">
                  <c:v>1077.5</c:v>
                </c:pt>
              </c:numCache>
            </c:numRef>
          </c:val>
        </c:ser>
        <c:axId val="150034688"/>
        <c:axId val="150059264"/>
      </c:barChart>
      <c:catAx>
        <c:axId val="15003468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150059264"/>
        <c:crosses val="autoZero"/>
        <c:auto val="1"/>
        <c:lblAlgn val="ctr"/>
        <c:lblOffset val="100"/>
      </c:catAx>
      <c:valAx>
        <c:axId val="150059264"/>
        <c:scaling>
          <c:orientation val="minMax"/>
        </c:scaling>
        <c:delete val="1"/>
        <c:axPos val="l"/>
        <c:numFmt formatCode="General" sourceLinked="1"/>
        <c:tickLblPos val="none"/>
        <c:crossAx val="150034688"/>
        <c:crosses val="autoZero"/>
        <c:crossBetween val="between"/>
      </c:valAx>
    </c:plotArea>
    <c:plotVisOnly val="1"/>
  </c:chart>
  <c:spPr>
    <a:ln w="3175"/>
  </c:spPr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05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Величина прожиточного минимума (в расчете на душу населения),</a:t>
            </a:r>
            <a:r>
              <a:rPr lang="ru-RU" sz="1050" b="0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0" i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рублей</a:t>
            </a:r>
          </a:p>
        </c:rich>
      </c:tx>
      <c:layout>
        <c:manualLayout>
          <c:xMode val="edge"/>
          <c:yMode val="edge"/>
          <c:x val="0.1288415870458838"/>
          <c:y val="3.7793419778754812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tx2"/>
            </a:solidFill>
          </c:spPr>
          <c:dLbls>
            <c:numFmt formatCode="#,##0.0" sourceLinked="0"/>
            <c:txPr>
              <a:bodyPr/>
              <a:lstStyle/>
              <a:p>
                <a:pPr>
                  <a:defRPr sz="800">
                    <a:solidFill>
                      <a:schemeClr val="accent5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2020 г. (факт)</c:v>
                </c:pt>
                <c:pt idx="1">
                  <c:v>2021 г. (оценка)</c:v>
                </c:pt>
                <c:pt idx="2">
                  <c:v>2022 г. (прогноз)</c:v>
                </c:pt>
                <c:pt idx="3">
                  <c:v>2023 г. (прогноз)</c:v>
                </c:pt>
                <c:pt idx="4">
                  <c:v>2024 г. (прогноз)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10201</c:v>
                </c:pt>
                <c:pt idx="1">
                  <c:v>10459</c:v>
                </c:pt>
                <c:pt idx="2">
                  <c:v>10720</c:v>
                </c:pt>
                <c:pt idx="3">
                  <c:v>11424</c:v>
                </c:pt>
                <c:pt idx="4">
                  <c:v>12248</c:v>
                </c:pt>
              </c:numCache>
            </c:numRef>
          </c:val>
        </c:ser>
        <c:axId val="245836416"/>
        <c:axId val="245838592"/>
      </c:barChart>
      <c:catAx>
        <c:axId val="245836416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45838592"/>
        <c:crosses val="autoZero"/>
        <c:auto val="1"/>
        <c:lblAlgn val="ctr"/>
        <c:lblOffset val="100"/>
      </c:catAx>
      <c:valAx>
        <c:axId val="245838592"/>
        <c:scaling>
          <c:orientation val="minMax"/>
        </c:scaling>
        <c:delete val="1"/>
        <c:axPos val="l"/>
        <c:numFmt formatCode="General" sourceLinked="1"/>
        <c:tickLblPos val="none"/>
        <c:crossAx val="2458364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48F372-6243-4064-AE4B-0669A4756A3C}" type="doc">
      <dgm:prSet loTypeId="urn:microsoft.com/office/officeart/2005/8/layout/radial1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ACA610C-10BC-4AFE-B43F-C287CDC84A00}">
      <dgm:prSet phldrT="[Текст]" custT="1"/>
      <dgm:spPr/>
      <dgm:t>
        <a:bodyPr lIns="3600" tIns="3600" rIns="3600" bIns="3600"/>
        <a:lstStyle/>
        <a:p>
          <a:pPr>
            <a:spcAft>
              <a:spcPts val="0"/>
            </a:spcAft>
          </a:pPr>
          <a:r>
            <a:rPr lang="ru-RU" sz="1100" b="1" u="none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1 081</a:t>
          </a:r>
          <a:r>
            <a:rPr lang="ru-RU" sz="11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 </a:t>
          </a:r>
        </a:p>
        <a:p>
          <a:pPr>
            <a:spcAft>
              <a:spcPts val="0"/>
            </a:spcAft>
          </a:pPr>
          <a:r>
            <a:rPr lang="ru-RU" sz="11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млн. рублей</a:t>
          </a:r>
        </a:p>
      </dgm:t>
    </dgm:pt>
    <dgm:pt modelId="{399DFBBF-2C05-48C5-8482-CCD3D0914D4D}" type="parTrans" cxnId="{DDF91ECF-9B87-4B7A-931B-878D58FE303D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CB9AF37-8F74-4DEB-B12C-FD1A726521E0}" type="sibTrans" cxnId="{DDF91ECF-9B87-4B7A-931B-878D58FE303D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62E9224E-FFD2-41AB-91CB-A592C88826E4}">
      <dgm:prSet phldrT="[Текст]" custT="1"/>
      <dgm:spPr/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налог на имущество организаций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D4A0C09-CC58-4B5A-A291-3AB08171EE65}" type="parTrans" cxnId="{7C6C5292-EC2E-4F5A-9032-A5D6F33AF532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7756C98-EB8A-42AA-8BEA-C3B3AAA15130}" type="sibTrans" cxnId="{7C6C5292-EC2E-4F5A-9032-A5D6F33AF532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B9272BF-5CE7-449B-A0FD-9C0F6ACE377B}">
      <dgm:prSet phldrT="[Текст]" custT="1"/>
      <dgm:spPr/>
      <dgm:t>
        <a:bodyPr lIns="3600" rIns="3600"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транспортный налог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B377F6C0-2EF6-48E7-A415-2DF154FF4BF8}" type="parTrans" cxnId="{C0C76ED4-A663-492A-AE10-2981C453D32B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70E5917-D9BF-4915-BECA-D2622031A0D8}" type="sibTrans" cxnId="{C0C76ED4-A663-492A-AE10-2981C453D32B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E65E72C-B738-4F01-8986-CF1C8B120710}">
      <dgm:prSet phldrT="[Текст]" custT="1"/>
      <dgm:spPr/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налог на прибыль организаций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8C4573B5-94B8-4665-B31E-EA1A176F1490}" type="parTrans" cxnId="{C98DBEBD-5EFD-4722-8070-00ED2626ACA8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E397225-6798-4B68-B6CF-0BD3C51F43D5}" type="sibTrans" cxnId="{C98DBEBD-5EFD-4722-8070-00ED2626ACA8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5A60291-DF81-4B9C-A8F3-6B887596844D}">
      <dgm:prSet custT="1"/>
      <dgm:spPr/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упрощенная система налогообложения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173D87AF-4B33-466C-9C71-AB637F2EE07E}" type="parTrans" cxnId="{212BBE6A-E9E6-49CD-A3ED-FFF604222C22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C4AB4A6-6B30-4D62-8034-37E4E2EB8F2B}" type="sibTrans" cxnId="{212BBE6A-E9E6-49CD-A3ED-FFF604222C22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01EDD84-9A27-47CC-8F17-97D6EFC17FFB}">
      <dgm:prSet custT="1"/>
      <dgm:spPr/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единый налог на вмененный доход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7179F8F3-1EEC-408A-8BE5-26DC7F5DB124}" type="parTrans" cxnId="{413ABCB6-5330-46C6-8B28-C183E2C76EA8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9C62638-A137-4DB9-BE7A-89E4CC67E550}" type="sibTrans" cxnId="{413ABCB6-5330-46C6-8B28-C183E2C76EA8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93D84148-47C4-4598-9408-ED507AAFDB5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земельный </a:t>
          </a:r>
        </a:p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налог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045776B-DA14-4BD2-9A0B-1BECDDB4A17D}" type="parTrans" cxnId="{95E9D024-8B6D-4EF0-8ADA-615F0CF3C859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1C603B5-3875-48D2-92B6-3D9EB0657C40}" type="sibTrans" cxnId="{95E9D024-8B6D-4EF0-8ADA-615F0CF3C859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E0AC7F2-B07F-47CC-A1F2-E161F81E4606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налог </a:t>
          </a:r>
        </a:p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на имущество физических лиц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C2B6BC4-C9BD-460F-A120-77CB99AD18C1}" type="parTrans" cxnId="{018254A2-9B57-4DFC-A452-4D9C0D5E9A06}">
      <dgm:prSet custT="1"/>
      <dgm:spPr/>
      <dgm:t>
        <a:bodyPr/>
        <a:lstStyle/>
        <a:p>
          <a:endParaRPr lang="ru-RU" sz="650" b="1" dirty="0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39653081-82C3-4DD8-ACBC-EEBE1B5BCD70}" type="sibTrans" cxnId="{018254A2-9B57-4DFC-A452-4D9C0D5E9A06}">
      <dgm:prSet/>
      <dgm:spPr/>
      <dgm:t>
        <a:bodyPr/>
        <a:lstStyle/>
        <a:p>
          <a:endParaRPr lang="ru-RU" sz="650" b="1">
            <a:solidFill>
              <a:schemeClr val="accent5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22E10CF4-81F6-4223-8282-C445AE277F0D}">
      <dgm:prSet custT="1"/>
      <dgm:spPr/>
      <dgm:t>
        <a:bodyPr lIns="0" rIns="0"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патентная система налогообложения</a:t>
          </a:r>
          <a:endParaRPr lang="ru-RU" sz="800" b="1" dirty="0">
            <a:solidFill>
              <a:schemeClr val="accent5">
                <a:lumMod val="50000"/>
              </a:schemeClr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F05F422D-BAA7-487E-AD10-3A124F6B34F4}" type="parTrans" cxnId="{5049A7B4-102C-4412-A5A9-34C682DE6DD1}">
      <dgm:prSet custT="1"/>
      <dgm:spPr/>
      <dgm:t>
        <a:bodyPr/>
        <a:lstStyle/>
        <a:p>
          <a:endParaRPr lang="ru-RU" sz="650" dirty="0">
            <a:solidFill>
              <a:schemeClr val="accent5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68FE6306-580A-48CA-8090-0E014F216A27}" type="sibTrans" cxnId="{5049A7B4-102C-4412-A5A9-34C682DE6DD1}">
      <dgm:prSet/>
      <dgm:spPr/>
      <dgm:t>
        <a:bodyPr/>
        <a:lstStyle/>
        <a:p>
          <a:endParaRPr lang="ru-RU" sz="650">
            <a:solidFill>
              <a:schemeClr val="accent5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E69AAFD7-42B7-47E3-9BC2-4199AD811318}" type="pres">
      <dgm:prSet presAssocID="{3548F372-6243-4064-AE4B-0669A4756A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24AA03-2F0A-49AE-8635-6D00AFF3E97F}" type="pres">
      <dgm:prSet presAssocID="{8ACA610C-10BC-4AFE-B43F-C287CDC84A00}" presName="centerShape" presStyleLbl="node0" presStyleIdx="0" presStyleCnt="1" custScaleX="144549" custScaleY="136453"/>
      <dgm:spPr/>
      <dgm:t>
        <a:bodyPr/>
        <a:lstStyle/>
        <a:p>
          <a:endParaRPr lang="ru-RU"/>
        </a:p>
      </dgm:t>
    </dgm:pt>
    <dgm:pt modelId="{A4A4B4DF-8764-40E6-AD3B-E24D225E59BD}" type="pres">
      <dgm:prSet presAssocID="{BD4A0C09-CC58-4B5A-A291-3AB08171EE65}" presName="Name9" presStyleLbl="parChTrans1D2" presStyleIdx="0" presStyleCnt="8"/>
      <dgm:spPr/>
      <dgm:t>
        <a:bodyPr/>
        <a:lstStyle/>
        <a:p>
          <a:endParaRPr lang="ru-RU"/>
        </a:p>
      </dgm:t>
    </dgm:pt>
    <dgm:pt modelId="{B8787CAB-C55C-4F26-82A7-EC5F2703FF16}" type="pres">
      <dgm:prSet presAssocID="{BD4A0C09-CC58-4B5A-A291-3AB08171EE65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EB65EF5-0D76-4BF4-A9A1-14288533119B}" type="pres">
      <dgm:prSet presAssocID="{62E9224E-FFD2-41AB-91CB-A592C88826E4}" presName="node" presStyleLbl="node1" presStyleIdx="0" presStyleCnt="8" custScaleX="131799" custScaleY="127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FFE59-033F-41F5-9F5D-BE6A98B233B3}" type="pres">
      <dgm:prSet presAssocID="{B377F6C0-2EF6-48E7-A415-2DF154FF4BF8}" presName="Name9" presStyleLbl="parChTrans1D2" presStyleIdx="1" presStyleCnt="8"/>
      <dgm:spPr/>
      <dgm:t>
        <a:bodyPr/>
        <a:lstStyle/>
        <a:p>
          <a:endParaRPr lang="ru-RU"/>
        </a:p>
      </dgm:t>
    </dgm:pt>
    <dgm:pt modelId="{C1997682-03F0-479E-894C-1B406BC7EAA7}" type="pres">
      <dgm:prSet presAssocID="{B377F6C0-2EF6-48E7-A415-2DF154FF4BF8}" presName="connTx" presStyleLbl="parChTrans1D2" presStyleIdx="1" presStyleCnt="8"/>
      <dgm:spPr/>
      <dgm:t>
        <a:bodyPr/>
        <a:lstStyle/>
        <a:p>
          <a:endParaRPr lang="ru-RU"/>
        </a:p>
      </dgm:t>
    </dgm:pt>
    <dgm:pt modelId="{5DDA44BC-2FF7-48EF-8065-935750CC1013}" type="pres">
      <dgm:prSet presAssocID="{7B9272BF-5CE7-449B-A0FD-9C0F6ACE377B}" presName="node" presStyleLbl="node1" presStyleIdx="1" presStyleCnt="8" custScaleX="129600" custScaleY="121812" custRadScaleRad="100004" custRadScaleInc="2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0ABFA-15BC-4DFC-BD2D-E97C42DFCCE9}" type="pres">
      <dgm:prSet presAssocID="{8C4573B5-94B8-4665-B31E-EA1A176F1490}" presName="Name9" presStyleLbl="parChTrans1D2" presStyleIdx="2" presStyleCnt="8"/>
      <dgm:spPr/>
      <dgm:t>
        <a:bodyPr/>
        <a:lstStyle/>
        <a:p>
          <a:endParaRPr lang="ru-RU"/>
        </a:p>
      </dgm:t>
    </dgm:pt>
    <dgm:pt modelId="{69D72976-9ECF-4774-93FF-32E8682F829A}" type="pres">
      <dgm:prSet presAssocID="{8C4573B5-94B8-4665-B31E-EA1A176F149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BD0DCA9D-D657-42E0-92B7-2E46117CAF48}" type="pres">
      <dgm:prSet presAssocID="{0E65E72C-B738-4F01-8986-CF1C8B120710}" presName="node" presStyleLbl="node1" presStyleIdx="2" presStyleCnt="8" custScaleX="134207" custScaleY="132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DA82D-42A3-46EF-8A24-9154A60042D0}" type="pres">
      <dgm:prSet presAssocID="{173D87AF-4B33-466C-9C71-AB637F2EE07E}" presName="Name9" presStyleLbl="parChTrans1D2" presStyleIdx="3" presStyleCnt="8"/>
      <dgm:spPr/>
      <dgm:t>
        <a:bodyPr/>
        <a:lstStyle/>
        <a:p>
          <a:endParaRPr lang="ru-RU"/>
        </a:p>
      </dgm:t>
    </dgm:pt>
    <dgm:pt modelId="{17282F0A-47AC-47AD-97AA-513D16B7F571}" type="pres">
      <dgm:prSet presAssocID="{173D87AF-4B33-466C-9C71-AB637F2EE07E}" presName="connTx" presStyleLbl="parChTrans1D2" presStyleIdx="3" presStyleCnt="8"/>
      <dgm:spPr/>
      <dgm:t>
        <a:bodyPr/>
        <a:lstStyle/>
        <a:p>
          <a:endParaRPr lang="ru-RU"/>
        </a:p>
      </dgm:t>
    </dgm:pt>
    <dgm:pt modelId="{65FA9FAF-58CE-4AAE-B1D4-3C0783F4AC1A}" type="pres">
      <dgm:prSet presAssocID="{B5A60291-DF81-4B9C-A8F3-6B887596844D}" presName="node" presStyleLbl="node1" presStyleIdx="3" presStyleCnt="8" custScaleX="134959" custScaleY="121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09548-C63D-4F8E-A432-CF75430F106B}" type="pres">
      <dgm:prSet presAssocID="{F05F422D-BAA7-487E-AD10-3A124F6B34F4}" presName="Name9" presStyleLbl="parChTrans1D2" presStyleIdx="4" presStyleCnt="8"/>
      <dgm:spPr/>
      <dgm:t>
        <a:bodyPr/>
        <a:lstStyle/>
        <a:p>
          <a:endParaRPr lang="ru-RU"/>
        </a:p>
      </dgm:t>
    </dgm:pt>
    <dgm:pt modelId="{AA2244DD-E8D3-4EBA-AFF9-9C812F45C711}" type="pres">
      <dgm:prSet presAssocID="{F05F422D-BAA7-487E-AD10-3A124F6B34F4}" presName="connTx" presStyleLbl="parChTrans1D2" presStyleIdx="4" presStyleCnt="8"/>
      <dgm:spPr/>
      <dgm:t>
        <a:bodyPr/>
        <a:lstStyle/>
        <a:p>
          <a:endParaRPr lang="ru-RU"/>
        </a:p>
      </dgm:t>
    </dgm:pt>
    <dgm:pt modelId="{45181A2D-F570-43D1-94A4-732A383748D7}" type="pres">
      <dgm:prSet presAssocID="{22E10CF4-81F6-4223-8282-C445AE277F0D}" presName="node" presStyleLbl="node1" presStyleIdx="4" presStyleCnt="8" custScaleX="127711" custScaleY="120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43A21-0E29-4863-8305-C7712217EEE5}" type="pres">
      <dgm:prSet presAssocID="{7179F8F3-1EEC-408A-8BE5-26DC7F5DB124}" presName="Name9" presStyleLbl="parChTrans1D2" presStyleIdx="5" presStyleCnt="8"/>
      <dgm:spPr/>
      <dgm:t>
        <a:bodyPr/>
        <a:lstStyle/>
        <a:p>
          <a:endParaRPr lang="ru-RU"/>
        </a:p>
      </dgm:t>
    </dgm:pt>
    <dgm:pt modelId="{8A338E70-4FEA-47D2-AF5D-A6CB7C7DB9E0}" type="pres">
      <dgm:prSet presAssocID="{7179F8F3-1EEC-408A-8BE5-26DC7F5DB124}" presName="connTx" presStyleLbl="parChTrans1D2" presStyleIdx="5" presStyleCnt="8"/>
      <dgm:spPr/>
      <dgm:t>
        <a:bodyPr/>
        <a:lstStyle/>
        <a:p>
          <a:endParaRPr lang="ru-RU"/>
        </a:p>
      </dgm:t>
    </dgm:pt>
    <dgm:pt modelId="{D23E74BF-EACF-42DA-BF26-82BA12EE2199}" type="pres">
      <dgm:prSet presAssocID="{701EDD84-9A27-47CC-8F17-97D6EFC17FFB}" presName="node" presStyleLbl="node1" presStyleIdx="5" presStyleCnt="8" custScaleX="133683" custScaleY="128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5B6607-BC6C-46AF-98FB-7006011CF0CA}" type="pres">
      <dgm:prSet presAssocID="{2045776B-DA14-4BD2-9A0B-1BECDDB4A17D}" presName="Name9" presStyleLbl="parChTrans1D2" presStyleIdx="6" presStyleCnt="8"/>
      <dgm:spPr/>
      <dgm:t>
        <a:bodyPr/>
        <a:lstStyle/>
        <a:p>
          <a:endParaRPr lang="ru-RU"/>
        </a:p>
      </dgm:t>
    </dgm:pt>
    <dgm:pt modelId="{FC28F81C-B752-4CE0-98F8-31B5902F19D2}" type="pres">
      <dgm:prSet presAssocID="{2045776B-DA14-4BD2-9A0B-1BECDDB4A17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73525DBB-8D33-4937-B8D9-5E8AF1332F4D}" type="pres">
      <dgm:prSet presAssocID="{93D84148-47C4-4598-9408-ED507AAFDB5B}" presName="node" presStyleLbl="node1" presStyleIdx="6" presStyleCnt="8" custScaleX="131502" custScaleY="130666" custRadScaleRad="98926" custRadScaleInc="13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36E08-5631-4A0F-81F7-85D6E0FC0F38}" type="pres">
      <dgm:prSet presAssocID="{2C2B6BC4-C9BD-460F-A120-77CB99AD18C1}" presName="Name9" presStyleLbl="parChTrans1D2" presStyleIdx="7" presStyleCnt="8"/>
      <dgm:spPr/>
      <dgm:t>
        <a:bodyPr/>
        <a:lstStyle/>
        <a:p>
          <a:endParaRPr lang="ru-RU"/>
        </a:p>
      </dgm:t>
    </dgm:pt>
    <dgm:pt modelId="{F89DD8E8-26A0-4956-B35F-CF59331A6E55}" type="pres">
      <dgm:prSet presAssocID="{2C2B6BC4-C9BD-460F-A120-77CB99AD18C1}" presName="connTx" presStyleLbl="parChTrans1D2" presStyleIdx="7" presStyleCnt="8"/>
      <dgm:spPr/>
      <dgm:t>
        <a:bodyPr/>
        <a:lstStyle/>
        <a:p>
          <a:endParaRPr lang="ru-RU"/>
        </a:p>
      </dgm:t>
    </dgm:pt>
    <dgm:pt modelId="{1CF96CF2-15CE-4AEE-84DB-EABC608EDBD9}" type="pres">
      <dgm:prSet presAssocID="{BE0AC7F2-B07F-47CC-A1F2-E161F81E4606}" presName="node" presStyleLbl="node1" presStyleIdx="7" presStyleCnt="8" custScaleX="127736" custScaleY="122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F9018F-DD46-430E-8235-0737B0E1E18C}" type="presOf" srcId="{2045776B-DA14-4BD2-9A0B-1BECDDB4A17D}" destId="{FC28F81C-B752-4CE0-98F8-31B5902F19D2}" srcOrd="1" destOrd="0" presId="urn:microsoft.com/office/officeart/2005/8/layout/radial1"/>
    <dgm:cxn modelId="{9B373ACF-43D9-4C04-B146-AC4730D787A3}" type="presOf" srcId="{B377F6C0-2EF6-48E7-A415-2DF154FF4BF8}" destId="{F95FFE59-033F-41F5-9F5D-BE6A98B233B3}" srcOrd="0" destOrd="0" presId="urn:microsoft.com/office/officeart/2005/8/layout/radial1"/>
    <dgm:cxn modelId="{7C6C5292-EC2E-4F5A-9032-A5D6F33AF532}" srcId="{8ACA610C-10BC-4AFE-B43F-C287CDC84A00}" destId="{62E9224E-FFD2-41AB-91CB-A592C88826E4}" srcOrd="0" destOrd="0" parTransId="{BD4A0C09-CC58-4B5A-A291-3AB08171EE65}" sibTransId="{47756C98-EB8A-42AA-8BEA-C3B3AAA15130}"/>
    <dgm:cxn modelId="{5049A7B4-102C-4412-A5A9-34C682DE6DD1}" srcId="{8ACA610C-10BC-4AFE-B43F-C287CDC84A00}" destId="{22E10CF4-81F6-4223-8282-C445AE277F0D}" srcOrd="4" destOrd="0" parTransId="{F05F422D-BAA7-487E-AD10-3A124F6B34F4}" sibTransId="{68FE6306-580A-48CA-8090-0E014F216A27}"/>
    <dgm:cxn modelId="{A8FED5F7-E347-477E-AF3E-C70B12256B16}" type="presOf" srcId="{701EDD84-9A27-47CC-8F17-97D6EFC17FFB}" destId="{D23E74BF-EACF-42DA-BF26-82BA12EE2199}" srcOrd="0" destOrd="0" presId="urn:microsoft.com/office/officeart/2005/8/layout/radial1"/>
    <dgm:cxn modelId="{FFA3479D-56A9-4BED-A7F3-40F8205F6D9E}" type="presOf" srcId="{F05F422D-BAA7-487E-AD10-3A124F6B34F4}" destId="{B4A09548-C63D-4F8E-A432-CF75430F106B}" srcOrd="0" destOrd="0" presId="urn:microsoft.com/office/officeart/2005/8/layout/radial1"/>
    <dgm:cxn modelId="{DDEF34F0-AD86-4411-9626-38A272071982}" type="presOf" srcId="{2045776B-DA14-4BD2-9A0B-1BECDDB4A17D}" destId="{775B6607-BC6C-46AF-98FB-7006011CF0CA}" srcOrd="0" destOrd="0" presId="urn:microsoft.com/office/officeart/2005/8/layout/radial1"/>
    <dgm:cxn modelId="{95E9D024-8B6D-4EF0-8ADA-615F0CF3C859}" srcId="{8ACA610C-10BC-4AFE-B43F-C287CDC84A00}" destId="{93D84148-47C4-4598-9408-ED507AAFDB5B}" srcOrd="6" destOrd="0" parTransId="{2045776B-DA14-4BD2-9A0B-1BECDDB4A17D}" sibTransId="{A1C603B5-3875-48D2-92B6-3D9EB0657C40}"/>
    <dgm:cxn modelId="{018254A2-9B57-4DFC-A452-4D9C0D5E9A06}" srcId="{8ACA610C-10BC-4AFE-B43F-C287CDC84A00}" destId="{BE0AC7F2-B07F-47CC-A1F2-E161F81E4606}" srcOrd="7" destOrd="0" parTransId="{2C2B6BC4-C9BD-460F-A120-77CB99AD18C1}" sibTransId="{39653081-82C3-4DD8-ACBC-EEBE1B5BCD70}"/>
    <dgm:cxn modelId="{212BBE6A-E9E6-49CD-A3ED-FFF604222C22}" srcId="{8ACA610C-10BC-4AFE-B43F-C287CDC84A00}" destId="{B5A60291-DF81-4B9C-A8F3-6B887596844D}" srcOrd="3" destOrd="0" parTransId="{173D87AF-4B33-466C-9C71-AB637F2EE07E}" sibTransId="{AC4AB4A6-6B30-4D62-8034-37E4E2EB8F2B}"/>
    <dgm:cxn modelId="{25E5826C-1D01-4E2F-8219-7C5161CE1B60}" type="presOf" srcId="{2C2B6BC4-C9BD-460F-A120-77CB99AD18C1}" destId="{F89DD8E8-26A0-4956-B35F-CF59331A6E55}" srcOrd="1" destOrd="0" presId="urn:microsoft.com/office/officeart/2005/8/layout/radial1"/>
    <dgm:cxn modelId="{5DEE1221-7522-4D64-8C3F-D4683034DC7E}" type="presOf" srcId="{62E9224E-FFD2-41AB-91CB-A592C88826E4}" destId="{6EB65EF5-0D76-4BF4-A9A1-14288533119B}" srcOrd="0" destOrd="0" presId="urn:microsoft.com/office/officeart/2005/8/layout/radial1"/>
    <dgm:cxn modelId="{B32C6B9C-CE70-4D72-8AD9-198655FDFB95}" type="presOf" srcId="{BD4A0C09-CC58-4B5A-A291-3AB08171EE65}" destId="{B8787CAB-C55C-4F26-82A7-EC5F2703FF16}" srcOrd="1" destOrd="0" presId="urn:microsoft.com/office/officeart/2005/8/layout/radial1"/>
    <dgm:cxn modelId="{0F1D673B-E04A-4F48-8269-D4FD61F6D35F}" type="presOf" srcId="{3548F372-6243-4064-AE4B-0669A4756A3C}" destId="{E69AAFD7-42B7-47E3-9BC2-4199AD811318}" srcOrd="0" destOrd="0" presId="urn:microsoft.com/office/officeart/2005/8/layout/radial1"/>
    <dgm:cxn modelId="{3DBAB2E6-E1D1-4B0C-9E2F-A4A625712B46}" type="presOf" srcId="{173D87AF-4B33-466C-9C71-AB637F2EE07E}" destId="{17282F0A-47AC-47AD-97AA-513D16B7F571}" srcOrd="1" destOrd="0" presId="urn:microsoft.com/office/officeart/2005/8/layout/radial1"/>
    <dgm:cxn modelId="{9F292E5D-379F-4A8E-88CB-E3B465DFDF06}" type="presOf" srcId="{22E10CF4-81F6-4223-8282-C445AE277F0D}" destId="{45181A2D-F570-43D1-94A4-732A383748D7}" srcOrd="0" destOrd="0" presId="urn:microsoft.com/office/officeart/2005/8/layout/radial1"/>
    <dgm:cxn modelId="{47443ADA-6F5B-4A4C-9DFF-CC6FF1C310A4}" type="presOf" srcId="{173D87AF-4B33-466C-9C71-AB637F2EE07E}" destId="{170DA82D-42A3-46EF-8A24-9154A60042D0}" srcOrd="0" destOrd="0" presId="urn:microsoft.com/office/officeart/2005/8/layout/radial1"/>
    <dgm:cxn modelId="{16B1DFAA-210B-432C-BE97-51164818C73A}" type="presOf" srcId="{BD4A0C09-CC58-4B5A-A291-3AB08171EE65}" destId="{A4A4B4DF-8764-40E6-AD3B-E24D225E59BD}" srcOrd="0" destOrd="0" presId="urn:microsoft.com/office/officeart/2005/8/layout/radial1"/>
    <dgm:cxn modelId="{413ABCB6-5330-46C6-8B28-C183E2C76EA8}" srcId="{8ACA610C-10BC-4AFE-B43F-C287CDC84A00}" destId="{701EDD84-9A27-47CC-8F17-97D6EFC17FFB}" srcOrd="5" destOrd="0" parTransId="{7179F8F3-1EEC-408A-8BE5-26DC7F5DB124}" sibTransId="{B9C62638-A137-4DB9-BE7A-89E4CC67E550}"/>
    <dgm:cxn modelId="{A4E8EB30-67E6-423A-A85D-2E173281F416}" type="presOf" srcId="{93D84148-47C4-4598-9408-ED507AAFDB5B}" destId="{73525DBB-8D33-4937-B8D9-5E8AF1332F4D}" srcOrd="0" destOrd="0" presId="urn:microsoft.com/office/officeart/2005/8/layout/radial1"/>
    <dgm:cxn modelId="{7FCAE932-FE56-45C3-84BC-249CE1F2758E}" type="presOf" srcId="{7179F8F3-1EEC-408A-8BE5-26DC7F5DB124}" destId="{8A338E70-4FEA-47D2-AF5D-A6CB7C7DB9E0}" srcOrd="1" destOrd="0" presId="urn:microsoft.com/office/officeart/2005/8/layout/radial1"/>
    <dgm:cxn modelId="{A5E306A3-9350-44FB-93DE-448B59DA8194}" type="presOf" srcId="{7179F8F3-1EEC-408A-8BE5-26DC7F5DB124}" destId="{CB143A21-0E29-4863-8305-C7712217EEE5}" srcOrd="0" destOrd="0" presId="urn:microsoft.com/office/officeart/2005/8/layout/radial1"/>
    <dgm:cxn modelId="{3C2F7EDC-7233-4372-8022-68DA8E70F2B6}" type="presOf" srcId="{7B9272BF-5CE7-449B-A0FD-9C0F6ACE377B}" destId="{5DDA44BC-2FF7-48EF-8065-935750CC1013}" srcOrd="0" destOrd="0" presId="urn:microsoft.com/office/officeart/2005/8/layout/radial1"/>
    <dgm:cxn modelId="{F57BCB9C-CE38-4707-B147-81B20DB6296D}" type="presOf" srcId="{0E65E72C-B738-4F01-8986-CF1C8B120710}" destId="{BD0DCA9D-D657-42E0-92B7-2E46117CAF48}" srcOrd="0" destOrd="0" presId="urn:microsoft.com/office/officeart/2005/8/layout/radial1"/>
    <dgm:cxn modelId="{EC47A07E-FFF3-4140-B7EE-8A733E241FD6}" type="presOf" srcId="{B5A60291-DF81-4B9C-A8F3-6B887596844D}" destId="{65FA9FAF-58CE-4AAE-B1D4-3C0783F4AC1A}" srcOrd="0" destOrd="0" presId="urn:microsoft.com/office/officeart/2005/8/layout/radial1"/>
    <dgm:cxn modelId="{C98DBEBD-5EFD-4722-8070-00ED2626ACA8}" srcId="{8ACA610C-10BC-4AFE-B43F-C287CDC84A00}" destId="{0E65E72C-B738-4F01-8986-CF1C8B120710}" srcOrd="2" destOrd="0" parTransId="{8C4573B5-94B8-4665-B31E-EA1A176F1490}" sibTransId="{4E397225-6798-4B68-B6CF-0BD3C51F43D5}"/>
    <dgm:cxn modelId="{CFEB13FF-AA96-40B8-BC72-02914B4C0BC1}" type="presOf" srcId="{BE0AC7F2-B07F-47CC-A1F2-E161F81E4606}" destId="{1CF96CF2-15CE-4AEE-84DB-EABC608EDBD9}" srcOrd="0" destOrd="0" presId="urn:microsoft.com/office/officeart/2005/8/layout/radial1"/>
    <dgm:cxn modelId="{9A053E97-A011-4A14-BC1A-4DB88C327867}" type="presOf" srcId="{8C4573B5-94B8-4665-B31E-EA1A176F1490}" destId="{FA20ABFA-15BC-4DFC-BD2D-E97C42DFCCE9}" srcOrd="0" destOrd="0" presId="urn:microsoft.com/office/officeart/2005/8/layout/radial1"/>
    <dgm:cxn modelId="{7746C10E-C5BC-416C-9FD3-46BB24D63EF4}" type="presOf" srcId="{8ACA610C-10BC-4AFE-B43F-C287CDC84A00}" destId="{D724AA03-2F0A-49AE-8635-6D00AFF3E97F}" srcOrd="0" destOrd="0" presId="urn:microsoft.com/office/officeart/2005/8/layout/radial1"/>
    <dgm:cxn modelId="{6FDBC7E1-D360-4882-932D-EE4508B40CDC}" type="presOf" srcId="{8C4573B5-94B8-4665-B31E-EA1A176F1490}" destId="{69D72976-9ECF-4774-93FF-32E8682F829A}" srcOrd="1" destOrd="0" presId="urn:microsoft.com/office/officeart/2005/8/layout/radial1"/>
    <dgm:cxn modelId="{13278D52-211E-4FE5-8378-8073D3FDF45D}" type="presOf" srcId="{2C2B6BC4-C9BD-460F-A120-77CB99AD18C1}" destId="{42236E08-5631-4A0F-81F7-85D6E0FC0F38}" srcOrd="0" destOrd="0" presId="urn:microsoft.com/office/officeart/2005/8/layout/radial1"/>
    <dgm:cxn modelId="{DDF91ECF-9B87-4B7A-931B-878D58FE303D}" srcId="{3548F372-6243-4064-AE4B-0669A4756A3C}" destId="{8ACA610C-10BC-4AFE-B43F-C287CDC84A00}" srcOrd="0" destOrd="0" parTransId="{399DFBBF-2C05-48C5-8482-CCD3D0914D4D}" sibTransId="{CCB9AF37-8F74-4DEB-B12C-FD1A726521E0}"/>
    <dgm:cxn modelId="{C0C76ED4-A663-492A-AE10-2981C453D32B}" srcId="{8ACA610C-10BC-4AFE-B43F-C287CDC84A00}" destId="{7B9272BF-5CE7-449B-A0FD-9C0F6ACE377B}" srcOrd="1" destOrd="0" parTransId="{B377F6C0-2EF6-48E7-A415-2DF154FF4BF8}" sibTransId="{C70E5917-D9BF-4915-BECA-D2622031A0D8}"/>
    <dgm:cxn modelId="{EEE70D10-3590-42F7-9748-3EDAB11A312A}" type="presOf" srcId="{F05F422D-BAA7-487E-AD10-3A124F6B34F4}" destId="{AA2244DD-E8D3-4EBA-AFF9-9C812F45C711}" srcOrd="1" destOrd="0" presId="urn:microsoft.com/office/officeart/2005/8/layout/radial1"/>
    <dgm:cxn modelId="{B2BD44EB-2DBE-4333-A57C-116CB22C0F27}" type="presOf" srcId="{B377F6C0-2EF6-48E7-A415-2DF154FF4BF8}" destId="{C1997682-03F0-479E-894C-1B406BC7EAA7}" srcOrd="1" destOrd="0" presId="urn:microsoft.com/office/officeart/2005/8/layout/radial1"/>
    <dgm:cxn modelId="{B2866385-B82C-491E-BC9E-DD8AC8112B73}" type="presParOf" srcId="{E69AAFD7-42B7-47E3-9BC2-4199AD811318}" destId="{D724AA03-2F0A-49AE-8635-6D00AFF3E97F}" srcOrd="0" destOrd="0" presId="urn:microsoft.com/office/officeart/2005/8/layout/radial1"/>
    <dgm:cxn modelId="{20588EEF-79D3-4C61-91D4-6EADC828905D}" type="presParOf" srcId="{E69AAFD7-42B7-47E3-9BC2-4199AD811318}" destId="{A4A4B4DF-8764-40E6-AD3B-E24D225E59BD}" srcOrd="1" destOrd="0" presId="urn:microsoft.com/office/officeart/2005/8/layout/radial1"/>
    <dgm:cxn modelId="{EA647689-2441-4B24-A3C4-5DBF3FE809A3}" type="presParOf" srcId="{A4A4B4DF-8764-40E6-AD3B-E24D225E59BD}" destId="{B8787CAB-C55C-4F26-82A7-EC5F2703FF16}" srcOrd="0" destOrd="0" presId="urn:microsoft.com/office/officeart/2005/8/layout/radial1"/>
    <dgm:cxn modelId="{6DE080AC-57DE-4A75-B45E-23C17BFC39B3}" type="presParOf" srcId="{E69AAFD7-42B7-47E3-9BC2-4199AD811318}" destId="{6EB65EF5-0D76-4BF4-A9A1-14288533119B}" srcOrd="2" destOrd="0" presId="urn:microsoft.com/office/officeart/2005/8/layout/radial1"/>
    <dgm:cxn modelId="{BA5D534B-CE87-46FD-AE1B-556AEB170AF6}" type="presParOf" srcId="{E69AAFD7-42B7-47E3-9BC2-4199AD811318}" destId="{F95FFE59-033F-41F5-9F5D-BE6A98B233B3}" srcOrd="3" destOrd="0" presId="urn:microsoft.com/office/officeart/2005/8/layout/radial1"/>
    <dgm:cxn modelId="{B08CC49D-9489-4824-A3DB-9A867FB8C890}" type="presParOf" srcId="{F95FFE59-033F-41F5-9F5D-BE6A98B233B3}" destId="{C1997682-03F0-479E-894C-1B406BC7EAA7}" srcOrd="0" destOrd="0" presId="urn:microsoft.com/office/officeart/2005/8/layout/radial1"/>
    <dgm:cxn modelId="{458740EE-BF8A-453B-8014-08FA9E1CA5A8}" type="presParOf" srcId="{E69AAFD7-42B7-47E3-9BC2-4199AD811318}" destId="{5DDA44BC-2FF7-48EF-8065-935750CC1013}" srcOrd="4" destOrd="0" presId="urn:microsoft.com/office/officeart/2005/8/layout/radial1"/>
    <dgm:cxn modelId="{B23FFC31-4EAD-4FBE-B996-EB8DFDD49FB7}" type="presParOf" srcId="{E69AAFD7-42B7-47E3-9BC2-4199AD811318}" destId="{FA20ABFA-15BC-4DFC-BD2D-E97C42DFCCE9}" srcOrd="5" destOrd="0" presId="urn:microsoft.com/office/officeart/2005/8/layout/radial1"/>
    <dgm:cxn modelId="{32D6E1D1-E4C1-4AD6-B684-42043C15D6F8}" type="presParOf" srcId="{FA20ABFA-15BC-4DFC-BD2D-E97C42DFCCE9}" destId="{69D72976-9ECF-4774-93FF-32E8682F829A}" srcOrd="0" destOrd="0" presId="urn:microsoft.com/office/officeart/2005/8/layout/radial1"/>
    <dgm:cxn modelId="{43EC7286-FC29-4B16-AF94-CB175251C90B}" type="presParOf" srcId="{E69AAFD7-42B7-47E3-9BC2-4199AD811318}" destId="{BD0DCA9D-D657-42E0-92B7-2E46117CAF48}" srcOrd="6" destOrd="0" presId="urn:microsoft.com/office/officeart/2005/8/layout/radial1"/>
    <dgm:cxn modelId="{C863E585-2CA2-4B5C-BA57-65958DF7C8A2}" type="presParOf" srcId="{E69AAFD7-42B7-47E3-9BC2-4199AD811318}" destId="{170DA82D-42A3-46EF-8A24-9154A60042D0}" srcOrd="7" destOrd="0" presId="urn:microsoft.com/office/officeart/2005/8/layout/radial1"/>
    <dgm:cxn modelId="{8B42CD4E-9B7B-44F6-A215-3785AB351394}" type="presParOf" srcId="{170DA82D-42A3-46EF-8A24-9154A60042D0}" destId="{17282F0A-47AC-47AD-97AA-513D16B7F571}" srcOrd="0" destOrd="0" presId="urn:microsoft.com/office/officeart/2005/8/layout/radial1"/>
    <dgm:cxn modelId="{4CDA02EB-F8E3-4716-9D02-8629831FCCBB}" type="presParOf" srcId="{E69AAFD7-42B7-47E3-9BC2-4199AD811318}" destId="{65FA9FAF-58CE-4AAE-B1D4-3C0783F4AC1A}" srcOrd="8" destOrd="0" presId="urn:microsoft.com/office/officeart/2005/8/layout/radial1"/>
    <dgm:cxn modelId="{0C0D48F2-4B78-41BF-8189-F40AE23FEA55}" type="presParOf" srcId="{E69AAFD7-42B7-47E3-9BC2-4199AD811318}" destId="{B4A09548-C63D-4F8E-A432-CF75430F106B}" srcOrd="9" destOrd="0" presId="urn:microsoft.com/office/officeart/2005/8/layout/radial1"/>
    <dgm:cxn modelId="{D64AB27D-14E0-4867-BE6F-569BE8AF3735}" type="presParOf" srcId="{B4A09548-C63D-4F8E-A432-CF75430F106B}" destId="{AA2244DD-E8D3-4EBA-AFF9-9C812F45C711}" srcOrd="0" destOrd="0" presId="urn:microsoft.com/office/officeart/2005/8/layout/radial1"/>
    <dgm:cxn modelId="{268F5240-6B88-4B29-9C37-3CC534B96348}" type="presParOf" srcId="{E69AAFD7-42B7-47E3-9BC2-4199AD811318}" destId="{45181A2D-F570-43D1-94A4-732A383748D7}" srcOrd="10" destOrd="0" presId="urn:microsoft.com/office/officeart/2005/8/layout/radial1"/>
    <dgm:cxn modelId="{F41812B6-AF63-46A1-BEB4-9F0C9FA203C4}" type="presParOf" srcId="{E69AAFD7-42B7-47E3-9BC2-4199AD811318}" destId="{CB143A21-0E29-4863-8305-C7712217EEE5}" srcOrd="11" destOrd="0" presId="urn:microsoft.com/office/officeart/2005/8/layout/radial1"/>
    <dgm:cxn modelId="{E24072C5-7154-42E2-8E17-F3CDE90341B0}" type="presParOf" srcId="{CB143A21-0E29-4863-8305-C7712217EEE5}" destId="{8A338E70-4FEA-47D2-AF5D-A6CB7C7DB9E0}" srcOrd="0" destOrd="0" presId="urn:microsoft.com/office/officeart/2005/8/layout/radial1"/>
    <dgm:cxn modelId="{8AAD7BCB-9873-4CF1-B2CE-DE97FDE86CE3}" type="presParOf" srcId="{E69AAFD7-42B7-47E3-9BC2-4199AD811318}" destId="{D23E74BF-EACF-42DA-BF26-82BA12EE2199}" srcOrd="12" destOrd="0" presId="urn:microsoft.com/office/officeart/2005/8/layout/radial1"/>
    <dgm:cxn modelId="{B91981E9-0F3C-4478-9B6C-803D77DC1DA8}" type="presParOf" srcId="{E69AAFD7-42B7-47E3-9BC2-4199AD811318}" destId="{775B6607-BC6C-46AF-98FB-7006011CF0CA}" srcOrd="13" destOrd="0" presId="urn:microsoft.com/office/officeart/2005/8/layout/radial1"/>
    <dgm:cxn modelId="{CF6544A8-CCF9-4C08-AAA8-49715CD18FAC}" type="presParOf" srcId="{775B6607-BC6C-46AF-98FB-7006011CF0CA}" destId="{FC28F81C-B752-4CE0-98F8-31B5902F19D2}" srcOrd="0" destOrd="0" presId="urn:microsoft.com/office/officeart/2005/8/layout/radial1"/>
    <dgm:cxn modelId="{214E41D4-4A5C-465A-A1D4-85BD7F14B250}" type="presParOf" srcId="{E69AAFD7-42B7-47E3-9BC2-4199AD811318}" destId="{73525DBB-8D33-4937-B8D9-5E8AF1332F4D}" srcOrd="14" destOrd="0" presId="urn:microsoft.com/office/officeart/2005/8/layout/radial1"/>
    <dgm:cxn modelId="{1F682260-5FD0-41AC-BEB4-C875CEC2AFF9}" type="presParOf" srcId="{E69AAFD7-42B7-47E3-9BC2-4199AD811318}" destId="{42236E08-5631-4A0F-81F7-85D6E0FC0F38}" srcOrd="15" destOrd="0" presId="urn:microsoft.com/office/officeart/2005/8/layout/radial1"/>
    <dgm:cxn modelId="{94812ACF-4239-4DDA-8307-5C8FA6E7BB92}" type="presParOf" srcId="{42236E08-5631-4A0F-81F7-85D6E0FC0F38}" destId="{F89DD8E8-26A0-4956-B35F-CF59331A6E55}" srcOrd="0" destOrd="0" presId="urn:microsoft.com/office/officeart/2005/8/layout/radial1"/>
    <dgm:cxn modelId="{20C7409B-9797-41F7-8047-4959F1115E3E}" type="presParOf" srcId="{E69AAFD7-42B7-47E3-9BC2-4199AD811318}" destId="{1CF96CF2-15CE-4AEE-84DB-EABC608EDBD9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Безопасные                      и качественные автомобильные дороги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Безопасность дорожного движения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FCA3A1F-242D-4949-B58E-791AD52FD25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Общесистемные меры развития дорожного хозяйства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48D5D4-23FB-4C6C-AB32-2E5BFD2BAE81}" type="par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31B31-4B91-4EF0-A644-7A50588CA21E}" type="sib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DA3BD8B-2B1F-44B3-8549-12EDB788913F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Региональная и местная дорожная сеть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E9E1BEC-41A2-4ADB-9A29-AF9039727EE6}" type="par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00D19B39-BC64-4BBB-AE98-04D8868E88E5}" type="sib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377743" custScaleY="221024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3" custScaleX="566769" custScaleY="160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ECF3A-657B-4E96-A539-49AB5981EA15}" type="pres">
      <dgm:prSet presAssocID="{0048D5D4-23FB-4C6C-AB32-2E5BFD2BAE81}" presName="Name13" presStyleLbl="parChTrans1D2" presStyleIdx="1" presStyleCnt="3"/>
      <dgm:spPr/>
      <dgm:t>
        <a:bodyPr/>
        <a:lstStyle/>
        <a:p>
          <a:endParaRPr lang="ru-RU"/>
        </a:p>
      </dgm:t>
    </dgm:pt>
    <dgm:pt modelId="{8989B64D-53A1-4AF4-B11C-4FEA438EAB0E}" type="pres">
      <dgm:prSet presAssocID="{FFCA3A1F-242D-4949-B58E-791AD52FD25C}" presName="childText" presStyleLbl="bgAcc1" presStyleIdx="1" presStyleCnt="3" custScaleX="566263" custScaleY="177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91799-5B6F-4385-9227-C2518A1411FE}" type="pres">
      <dgm:prSet presAssocID="{FE9E1BEC-41A2-4ADB-9A29-AF9039727EE6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716E8FF-A058-4A9C-A3F5-75C7D829161E}" type="pres">
      <dgm:prSet presAssocID="{7DA3BD8B-2B1F-44B3-8549-12EDB788913F}" presName="childText" presStyleLbl="bgAcc1" presStyleIdx="2" presStyleCnt="3" custScaleX="566263" custScaleY="177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10D533-F0AA-473E-80C5-E17DA8AFC8FF}" type="presOf" srcId="{AA899534-0504-4A7C-B2E8-6C7509C3DAE2}" destId="{CE0C5D67-AE12-4F45-AC5D-31BEA25D96CF}" srcOrd="0" destOrd="0" presId="urn:microsoft.com/office/officeart/2005/8/layout/hierarchy3"/>
    <dgm:cxn modelId="{4FBA45AE-5FFE-40DF-BD9A-2C8CCA3921CE}" type="presOf" srcId="{FE9E1BEC-41A2-4ADB-9A29-AF9039727EE6}" destId="{29691799-5B6F-4385-9227-C2518A1411FE}" srcOrd="0" destOrd="0" presId="urn:microsoft.com/office/officeart/2005/8/layout/hierarchy3"/>
    <dgm:cxn modelId="{3A2623F5-72B3-4340-90C8-23CB111E1EEB}" type="presOf" srcId="{31B789A9-E562-41B3-AAD2-39F2B3A8F385}" destId="{B1596DB1-31AD-497A-B918-7A503D62E7DC}" srcOrd="0" destOrd="0" presId="urn:microsoft.com/office/officeart/2005/8/layout/hierarchy3"/>
    <dgm:cxn modelId="{4EF0CAD9-1854-43BF-862E-8E900B4B59D1}" type="presOf" srcId="{7DA3BD8B-2B1F-44B3-8549-12EDB788913F}" destId="{4716E8FF-A058-4A9C-A3F5-75C7D829161E}" srcOrd="0" destOrd="0" presId="urn:microsoft.com/office/officeart/2005/8/layout/hierarchy3"/>
    <dgm:cxn modelId="{F40B1E3D-B0E8-4C5C-AA73-D9E0C21E5F1C}" type="presOf" srcId="{D860629F-FF25-457E-92D7-8190195ACF35}" destId="{77B24488-EDEA-401E-AE3F-E36D354A4B6B}" srcOrd="0" destOrd="0" presId="urn:microsoft.com/office/officeart/2005/8/layout/hierarchy3"/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F7A1596F-D698-41A0-91A6-4F3D1B2C7461}" srcId="{AA899534-0504-4A7C-B2E8-6C7509C3DAE2}" destId="{7DA3BD8B-2B1F-44B3-8549-12EDB788913F}" srcOrd="2" destOrd="0" parTransId="{FE9E1BEC-41A2-4ADB-9A29-AF9039727EE6}" sibTransId="{00D19B39-BC64-4BBB-AE98-04D8868E88E5}"/>
    <dgm:cxn modelId="{8A68CF27-6982-4E85-BAF5-05FADCBE90AC}" type="presOf" srcId="{FFCA3A1F-242D-4949-B58E-791AD52FD25C}" destId="{8989B64D-53A1-4AF4-B11C-4FEA438EAB0E}" srcOrd="0" destOrd="0" presId="urn:microsoft.com/office/officeart/2005/8/layout/hierarchy3"/>
    <dgm:cxn modelId="{15E519B6-DC48-4FB9-A88A-13E0E2D3DE31}" srcId="{AA899534-0504-4A7C-B2E8-6C7509C3DAE2}" destId="{FFCA3A1F-242D-4949-B58E-791AD52FD25C}" srcOrd="1" destOrd="0" parTransId="{0048D5D4-23FB-4C6C-AB32-2E5BFD2BAE81}" sibTransId="{8ED31B31-4B91-4EF0-A644-7A50588CA21E}"/>
    <dgm:cxn modelId="{DA48F018-5A74-4936-9D3F-093BC0682765}" type="presOf" srcId="{506F18BC-8D83-4CC1-8965-D7248E075A0C}" destId="{82CCCE67-FB4F-4E7A-BF68-5C0D61B5DA9C}" srcOrd="0" destOrd="0" presId="urn:microsoft.com/office/officeart/2005/8/layout/hierarchy3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FFE69022-1A91-4153-ADA2-72DA21C27DEC}" type="presOf" srcId="{0048D5D4-23FB-4C6C-AB32-2E5BFD2BAE81}" destId="{5C8ECF3A-657B-4E96-A539-49AB5981EA15}" srcOrd="0" destOrd="0" presId="urn:microsoft.com/office/officeart/2005/8/layout/hierarchy3"/>
    <dgm:cxn modelId="{AF292DF4-C7D6-4C5A-8E83-5753DC22EDD6}" type="presOf" srcId="{AA899534-0504-4A7C-B2E8-6C7509C3DAE2}" destId="{E58E16D7-F8C1-4C2B-8C22-6190F31F7138}" srcOrd="1" destOrd="0" presId="urn:microsoft.com/office/officeart/2005/8/layout/hierarchy3"/>
    <dgm:cxn modelId="{2783DFFE-4D29-4A18-9C4E-2FF1BD7BE377}" type="presParOf" srcId="{77B24488-EDEA-401E-AE3F-E36D354A4B6B}" destId="{B2FC71FE-3D74-48A0-BDA5-7D94B5ACAE48}" srcOrd="0" destOrd="0" presId="urn:microsoft.com/office/officeart/2005/8/layout/hierarchy3"/>
    <dgm:cxn modelId="{0421883B-5A85-437A-BB86-F53C67560A26}" type="presParOf" srcId="{B2FC71FE-3D74-48A0-BDA5-7D94B5ACAE48}" destId="{F046B8EB-8D93-41E0-B6D7-6D033A819D64}" srcOrd="0" destOrd="0" presId="urn:microsoft.com/office/officeart/2005/8/layout/hierarchy3"/>
    <dgm:cxn modelId="{3C5D0E8B-BB62-413B-A1B1-D92FDBCB1E40}" type="presParOf" srcId="{F046B8EB-8D93-41E0-B6D7-6D033A819D64}" destId="{CE0C5D67-AE12-4F45-AC5D-31BEA25D96CF}" srcOrd="0" destOrd="0" presId="urn:microsoft.com/office/officeart/2005/8/layout/hierarchy3"/>
    <dgm:cxn modelId="{5E051493-4409-4D74-8108-FE2B1844A04B}" type="presParOf" srcId="{F046B8EB-8D93-41E0-B6D7-6D033A819D64}" destId="{E58E16D7-F8C1-4C2B-8C22-6190F31F7138}" srcOrd="1" destOrd="0" presId="urn:microsoft.com/office/officeart/2005/8/layout/hierarchy3"/>
    <dgm:cxn modelId="{3463B575-BD41-46CC-A0D5-1DED11229E7B}" type="presParOf" srcId="{B2FC71FE-3D74-48A0-BDA5-7D94B5ACAE48}" destId="{DA069232-90DF-49BC-A45D-9A14AFCC273C}" srcOrd="1" destOrd="0" presId="urn:microsoft.com/office/officeart/2005/8/layout/hierarchy3"/>
    <dgm:cxn modelId="{FC7CEB8B-E3EA-41A1-AB9C-7449F5BA8E44}" type="presParOf" srcId="{DA069232-90DF-49BC-A45D-9A14AFCC273C}" destId="{B1596DB1-31AD-497A-B918-7A503D62E7DC}" srcOrd="0" destOrd="0" presId="urn:microsoft.com/office/officeart/2005/8/layout/hierarchy3"/>
    <dgm:cxn modelId="{C0028F43-22FF-427E-9889-47A29605DA35}" type="presParOf" srcId="{DA069232-90DF-49BC-A45D-9A14AFCC273C}" destId="{82CCCE67-FB4F-4E7A-BF68-5C0D61B5DA9C}" srcOrd="1" destOrd="0" presId="urn:microsoft.com/office/officeart/2005/8/layout/hierarchy3"/>
    <dgm:cxn modelId="{60C145DF-7A1C-4CD1-B081-1E7E119405B0}" type="presParOf" srcId="{DA069232-90DF-49BC-A45D-9A14AFCC273C}" destId="{5C8ECF3A-657B-4E96-A539-49AB5981EA15}" srcOrd="2" destOrd="0" presId="urn:microsoft.com/office/officeart/2005/8/layout/hierarchy3"/>
    <dgm:cxn modelId="{A70FAAF4-63E2-452A-A20D-7D7DEFA9210F}" type="presParOf" srcId="{DA069232-90DF-49BC-A45D-9A14AFCC273C}" destId="{8989B64D-53A1-4AF4-B11C-4FEA438EAB0E}" srcOrd="3" destOrd="0" presId="urn:microsoft.com/office/officeart/2005/8/layout/hierarchy3"/>
    <dgm:cxn modelId="{342029D3-1ADE-412A-8B73-0199C61690BF}" type="presParOf" srcId="{DA069232-90DF-49BC-A45D-9A14AFCC273C}" destId="{29691799-5B6F-4385-9227-C2518A1411FE}" srcOrd="4" destOrd="0" presId="urn:microsoft.com/office/officeart/2005/8/layout/hierarchy3"/>
    <dgm:cxn modelId="{5067E864-3AAD-4F5E-B0DC-FDB0F528AA6D}" type="presParOf" srcId="{DA069232-90DF-49BC-A45D-9A14AFCC273C}" destId="{4716E8FF-A058-4A9C-A3F5-75C7D829161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4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Производительность труда </a:t>
          </a:r>
        </a:p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поддержка занятости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Адресная поддержка повышения производительности труда         на предприятиях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262634" custScaleY="128897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1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1" custScaleX="328722" custScaleY="18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51BF3A-D214-45DD-AC33-65E5CFDFBB4C}" type="presOf" srcId="{31B789A9-E562-41B3-AAD2-39F2B3A8F385}" destId="{B1596DB1-31AD-497A-B918-7A503D62E7DC}" srcOrd="0" destOrd="0" presId="urn:microsoft.com/office/officeart/2005/8/layout/hierarchy3"/>
    <dgm:cxn modelId="{9D27EB2A-4BCC-43B8-8C66-6A72148396A5}" type="presOf" srcId="{D860629F-FF25-457E-92D7-8190195ACF35}" destId="{77B24488-EDEA-401E-AE3F-E36D354A4B6B}" srcOrd="0" destOrd="0" presId="urn:microsoft.com/office/officeart/2005/8/layout/hierarchy3"/>
    <dgm:cxn modelId="{5024928C-2FF4-4B98-9BE4-ADC02D7776B4}" type="presOf" srcId="{AA899534-0504-4A7C-B2E8-6C7509C3DAE2}" destId="{E58E16D7-F8C1-4C2B-8C22-6190F31F7138}" srcOrd="1" destOrd="0" presId="urn:microsoft.com/office/officeart/2005/8/layout/hierarchy3"/>
    <dgm:cxn modelId="{F19A53BE-DA81-4EC6-9C75-0133FCD037CF}" type="presOf" srcId="{506F18BC-8D83-4CC1-8965-D7248E075A0C}" destId="{82CCCE67-FB4F-4E7A-BF68-5C0D61B5DA9C}" srcOrd="0" destOrd="0" presId="urn:microsoft.com/office/officeart/2005/8/layout/hierarchy3"/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8B7B6141-4DF6-4040-98FF-CB9D9DFA4F21}" type="presOf" srcId="{AA899534-0504-4A7C-B2E8-6C7509C3DAE2}" destId="{CE0C5D67-AE12-4F45-AC5D-31BEA25D96CF}" srcOrd="0" destOrd="0" presId="urn:microsoft.com/office/officeart/2005/8/layout/hierarchy3"/>
    <dgm:cxn modelId="{137A1FE4-5344-4C8A-ABF8-109F483CC32A}" type="presParOf" srcId="{77B24488-EDEA-401E-AE3F-E36D354A4B6B}" destId="{B2FC71FE-3D74-48A0-BDA5-7D94B5ACAE48}" srcOrd="0" destOrd="0" presId="urn:microsoft.com/office/officeart/2005/8/layout/hierarchy3"/>
    <dgm:cxn modelId="{A5EE844F-1175-4802-8279-4D5F8F341F5C}" type="presParOf" srcId="{B2FC71FE-3D74-48A0-BDA5-7D94B5ACAE48}" destId="{F046B8EB-8D93-41E0-B6D7-6D033A819D64}" srcOrd="0" destOrd="0" presId="urn:microsoft.com/office/officeart/2005/8/layout/hierarchy3"/>
    <dgm:cxn modelId="{BC5CEA5F-2392-449D-ADB7-E2E56EB728CB}" type="presParOf" srcId="{F046B8EB-8D93-41E0-B6D7-6D033A819D64}" destId="{CE0C5D67-AE12-4F45-AC5D-31BEA25D96CF}" srcOrd="0" destOrd="0" presId="urn:microsoft.com/office/officeart/2005/8/layout/hierarchy3"/>
    <dgm:cxn modelId="{8468429D-C347-44F6-82A3-E0D499196CC9}" type="presParOf" srcId="{F046B8EB-8D93-41E0-B6D7-6D033A819D64}" destId="{E58E16D7-F8C1-4C2B-8C22-6190F31F7138}" srcOrd="1" destOrd="0" presId="urn:microsoft.com/office/officeart/2005/8/layout/hierarchy3"/>
    <dgm:cxn modelId="{DFB971EE-57A4-496E-8654-D9A986BF16CE}" type="presParOf" srcId="{B2FC71FE-3D74-48A0-BDA5-7D94B5ACAE48}" destId="{DA069232-90DF-49BC-A45D-9A14AFCC273C}" srcOrd="1" destOrd="0" presId="urn:microsoft.com/office/officeart/2005/8/layout/hierarchy3"/>
    <dgm:cxn modelId="{29055756-2523-48B7-8391-10BB23548E65}" type="presParOf" srcId="{DA069232-90DF-49BC-A45D-9A14AFCC273C}" destId="{B1596DB1-31AD-497A-B918-7A503D62E7DC}" srcOrd="0" destOrd="0" presId="urn:microsoft.com/office/officeart/2005/8/layout/hierarchy3"/>
    <dgm:cxn modelId="{47F8DE95-46F1-40D1-9328-1C3BB5B7391E}" type="presParOf" srcId="{DA069232-90DF-49BC-A45D-9A14AFCC273C}" destId="{82CCCE67-FB4F-4E7A-BF68-5C0D61B5DA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5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Международная кооперация               и экспорт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Развитие экспорта продукции АПК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131731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1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1" custScaleX="235391" custScaleY="75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F5E17A-BB56-4B35-8579-1D256D4F8C0D}" type="presOf" srcId="{AA899534-0504-4A7C-B2E8-6C7509C3DAE2}" destId="{CE0C5D67-AE12-4F45-AC5D-31BEA25D96CF}" srcOrd="0" destOrd="0" presId="urn:microsoft.com/office/officeart/2005/8/layout/hierarchy3"/>
    <dgm:cxn modelId="{0DA8EFA1-142A-47BD-9CD8-C438BC3E0D50}" type="presOf" srcId="{506F18BC-8D83-4CC1-8965-D7248E075A0C}" destId="{82CCCE67-FB4F-4E7A-BF68-5C0D61B5DA9C}" srcOrd="0" destOrd="0" presId="urn:microsoft.com/office/officeart/2005/8/layout/hierarchy3"/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40CB203F-5606-437C-BD82-C96CE7E06FE0}" type="presOf" srcId="{AA899534-0504-4A7C-B2E8-6C7509C3DAE2}" destId="{E58E16D7-F8C1-4C2B-8C22-6190F31F7138}" srcOrd="1" destOrd="0" presId="urn:microsoft.com/office/officeart/2005/8/layout/hierarchy3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3441CEA6-730F-4CE1-8048-F985EFCBD6E5}" type="presOf" srcId="{31B789A9-E562-41B3-AAD2-39F2B3A8F385}" destId="{B1596DB1-31AD-497A-B918-7A503D62E7DC}" srcOrd="0" destOrd="0" presId="urn:microsoft.com/office/officeart/2005/8/layout/hierarchy3"/>
    <dgm:cxn modelId="{06E4B97E-7CAD-4730-9059-8972C8032E51}" type="presOf" srcId="{D860629F-FF25-457E-92D7-8190195ACF35}" destId="{77B24488-EDEA-401E-AE3F-E36D354A4B6B}" srcOrd="0" destOrd="0" presId="urn:microsoft.com/office/officeart/2005/8/layout/hierarchy3"/>
    <dgm:cxn modelId="{EF1C076B-380D-4A78-80B4-9D54D246B04A}" type="presParOf" srcId="{77B24488-EDEA-401E-AE3F-E36D354A4B6B}" destId="{B2FC71FE-3D74-48A0-BDA5-7D94B5ACAE48}" srcOrd="0" destOrd="0" presId="urn:microsoft.com/office/officeart/2005/8/layout/hierarchy3"/>
    <dgm:cxn modelId="{57BCFC55-758D-41EB-B69D-61A075C1899B}" type="presParOf" srcId="{B2FC71FE-3D74-48A0-BDA5-7D94B5ACAE48}" destId="{F046B8EB-8D93-41E0-B6D7-6D033A819D64}" srcOrd="0" destOrd="0" presId="urn:microsoft.com/office/officeart/2005/8/layout/hierarchy3"/>
    <dgm:cxn modelId="{D999122B-02F3-4790-8D76-980BC4A092C2}" type="presParOf" srcId="{F046B8EB-8D93-41E0-B6D7-6D033A819D64}" destId="{CE0C5D67-AE12-4F45-AC5D-31BEA25D96CF}" srcOrd="0" destOrd="0" presId="urn:microsoft.com/office/officeart/2005/8/layout/hierarchy3"/>
    <dgm:cxn modelId="{F5508167-058C-43BF-B1FA-77D8A703D994}" type="presParOf" srcId="{F046B8EB-8D93-41E0-B6D7-6D033A819D64}" destId="{E58E16D7-F8C1-4C2B-8C22-6190F31F7138}" srcOrd="1" destOrd="0" presId="urn:microsoft.com/office/officeart/2005/8/layout/hierarchy3"/>
    <dgm:cxn modelId="{B2CBF1ED-BF8F-438F-B25B-4CB5E6BBFEC0}" type="presParOf" srcId="{B2FC71FE-3D74-48A0-BDA5-7D94B5ACAE48}" destId="{DA069232-90DF-49BC-A45D-9A14AFCC273C}" srcOrd="1" destOrd="0" presId="urn:microsoft.com/office/officeart/2005/8/layout/hierarchy3"/>
    <dgm:cxn modelId="{40F33113-F101-40AB-9FFF-F56940C025DF}" type="presParOf" srcId="{DA069232-90DF-49BC-A45D-9A14AFCC273C}" destId="{B1596DB1-31AD-497A-B918-7A503D62E7DC}" srcOrd="0" destOrd="0" presId="urn:microsoft.com/office/officeart/2005/8/layout/hierarchy3"/>
    <dgm:cxn modelId="{1717156C-C78A-4F06-8DD0-35172FD032DC}" type="presParOf" srcId="{DA069232-90DF-49BC-A45D-9A14AFCC273C}" destId="{82CCCE67-FB4F-4E7A-BF68-5C0D61B5DA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5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Цифровая экономика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Информационная инфраструктура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114556" custScaleY="49182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1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1" custScaleX="169011" custScaleY="56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955C1D-8F8A-4EAA-823A-57FF1AB41BDF}" type="presOf" srcId="{31B789A9-E562-41B3-AAD2-39F2B3A8F385}" destId="{B1596DB1-31AD-497A-B918-7A503D62E7DC}" srcOrd="0" destOrd="0" presId="urn:microsoft.com/office/officeart/2005/8/layout/hierarchy3"/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6918348A-223E-4626-A21B-51EEB272A1E2}" type="presOf" srcId="{AA899534-0504-4A7C-B2E8-6C7509C3DAE2}" destId="{E58E16D7-F8C1-4C2B-8C22-6190F31F7138}" srcOrd="1" destOrd="0" presId="urn:microsoft.com/office/officeart/2005/8/layout/hierarchy3"/>
    <dgm:cxn modelId="{2C44A765-4351-457F-BC3B-5C45F02CEBB1}" type="presOf" srcId="{506F18BC-8D83-4CC1-8965-D7248E075A0C}" destId="{82CCCE67-FB4F-4E7A-BF68-5C0D61B5DA9C}" srcOrd="0" destOrd="0" presId="urn:microsoft.com/office/officeart/2005/8/layout/hierarchy3"/>
    <dgm:cxn modelId="{98CE92C0-B33A-45B5-A847-7A86A2F29177}" type="presOf" srcId="{AA899534-0504-4A7C-B2E8-6C7509C3DAE2}" destId="{CE0C5D67-AE12-4F45-AC5D-31BEA25D96CF}" srcOrd="0" destOrd="0" presId="urn:microsoft.com/office/officeart/2005/8/layout/hierarchy3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8D8B30E0-1D3A-4DF2-A03A-1FD6D01113A8}" type="presOf" srcId="{D860629F-FF25-457E-92D7-8190195ACF35}" destId="{77B24488-EDEA-401E-AE3F-E36D354A4B6B}" srcOrd="0" destOrd="0" presId="urn:microsoft.com/office/officeart/2005/8/layout/hierarchy3"/>
    <dgm:cxn modelId="{52D54056-412A-4C47-8579-6961250554A7}" type="presParOf" srcId="{77B24488-EDEA-401E-AE3F-E36D354A4B6B}" destId="{B2FC71FE-3D74-48A0-BDA5-7D94B5ACAE48}" srcOrd="0" destOrd="0" presId="urn:microsoft.com/office/officeart/2005/8/layout/hierarchy3"/>
    <dgm:cxn modelId="{4D6E7C83-9960-4B5C-9024-43052253BA3D}" type="presParOf" srcId="{B2FC71FE-3D74-48A0-BDA5-7D94B5ACAE48}" destId="{F046B8EB-8D93-41E0-B6D7-6D033A819D64}" srcOrd="0" destOrd="0" presId="urn:microsoft.com/office/officeart/2005/8/layout/hierarchy3"/>
    <dgm:cxn modelId="{4F6DE173-1F0C-4233-A0C2-FA98F79B86D9}" type="presParOf" srcId="{F046B8EB-8D93-41E0-B6D7-6D033A819D64}" destId="{CE0C5D67-AE12-4F45-AC5D-31BEA25D96CF}" srcOrd="0" destOrd="0" presId="urn:microsoft.com/office/officeart/2005/8/layout/hierarchy3"/>
    <dgm:cxn modelId="{E69E45DA-49ED-4F10-8ECB-8F97C94991E0}" type="presParOf" srcId="{F046B8EB-8D93-41E0-B6D7-6D033A819D64}" destId="{E58E16D7-F8C1-4C2B-8C22-6190F31F7138}" srcOrd="1" destOrd="0" presId="urn:microsoft.com/office/officeart/2005/8/layout/hierarchy3"/>
    <dgm:cxn modelId="{C4BA31E0-B8B7-4EEC-93CD-9986B26594E1}" type="presParOf" srcId="{B2FC71FE-3D74-48A0-BDA5-7D94B5ACAE48}" destId="{DA069232-90DF-49BC-A45D-9A14AFCC273C}" srcOrd="1" destOrd="0" presId="urn:microsoft.com/office/officeart/2005/8/layout/hierarchy3"/>
    <dgm:cxn modelId="{F901C89B-FDAD-4C85-A72C-6FEE0C8A91B3}" type="presParOf" srcId="{DA069232-90DF-49BC-A45D-9A14AFCC273C}" destId="{B1596DB1-31AD-497A-B918-7A503D62E7DC}" srcOrd="0" destOrd="0" presId="urn:microsoft.com/office/officeart/2005/8/layout/hierarchy3"/>
    <dgm:cxn modelId="{434A7400-E89F-4A70-8150-48E2F67F4B60}" type="presParOf" srcId="{DA069232-90DF-49BC-A45D-9A14AFCC273C}" destId="{82CCCE67-FB4F-4E7A-BF68-5C0D61B5DA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509455-AD47-4802-BB9C-E4E46AAE2F7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01EC6F8C-C44D-4F8A-B495-3ACC77E39188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11 </a:t>
          </a:r>
        </a:p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национальных проектов</a:t>
          </a:r>
          <a:endParaRPr lang="ru-RU" sz="10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C0716C5-2D1B-4BC4-95DA-4673C6480FD5}" type="parTrans" cxnId="{1BBF6BE1-6259-4300-9E46-2EE222F5FE20}">
      <dgm:prSet/>
      <dgm:spPr/>
      <dgm:t>
        <a:bodyPr/>
        <a:lstStyle/>
        <a:p>
          <a:endParaRPr lang="ru-RU" sz="1000">
            <a:latin typeface="Arial" pitchFamily="34" charset="0"/>
            <a:cs typeface="Arial" pitchFamily="34" charset="0"/>
          </a:endParaRPr>
        </a:p>
      </dgm:t>
    </dgm:pt>
    <dgm:pt modelId="{6730CA24-4B96-464A-B64A-E312524464AF}" type="sibTrans" cxnId="{1BBF6BE1-6259-4300-9E46-2EE222F5FE20}">
      <dgm:prSet custT="1"/>
      <dgm:spPr>
        <a:solidFill>
          <a:schemeClr val="accent2"/>
        </a:solidFill>
      </dgm:spPr>
      <dgm:t>
        <a:bodyPr/>
        <a:lstStyle/>
        <a:p>
          <a:endParaRPr lang="ru-RU" sz="1000">
            <a:solidFill>
              <a:schemeClr val="accent5"/>
            </a:solidFill>
            <a:latin typeface="Arial" pitchFamily="34" charset="0"/>
            <a:cs typeface="Arial" pitchFamily="34" charset="0"/>
          </a:endParaRPr>
        </a:p>
      </dgm:t>
    </dgm:pt>
    <dgm:pt modelId="{474C1978-370F-4404-939E-E3719CC2D99E}">
      <dgm:prSet phldrT="[Текст]"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35 </a:t>
          </a:r>
        </a:p>
        <a:p>
          <a:pPr>
            <a:spcAft>
              <a:spcPts val="0"/>
            </a:spcAft>
          </a:pPr>
          <a:r>
            <a: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региональных проектов</a:t>
          </a:r>
          <a:endParaRPr lang="ru-RU" sz="10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1389001-6A47-45B2-9566-B2275AA33769}" type="parTrans" cxnId="{6B83DA80-491F-42CA-927C-CFD6CFB25CAE}">
      <dgm:prSet/>
      <dgm:spPr/>
      <dgm:t>
        <a:bodyPr/>
        <a:lstStyle/>
        <a:p>
          <a:endParaRPr lang="ru-RU" sz="1000">
            <a:latin typeface="Arial" pitchFamily="34" charset="0"/>
            <a:cs typeface="Arial" pitchFamily="34" charset="0"/>
          </a:endParaRPr>
        </a:p>
      </dgm:t>
    </dgm:pt>
    <dgm:pt modelId="{3088051D-5CFD-4D42-A88A-BB41AC4F3D9D}" type="sibTrans" cxnId="{6B83DA80-491F-42CA-927C-CFD6CFB25CAE}">
      <dgm:prSet/>
      <dgm:spPr/>
      <dgm:t>
        <a:bodyPr/>
        <a:lstStyle/>
        <a:p>
          <a:endParaRPr lang="ru-RU" sz="1000">
            <a:latin typeface="Arial" pitchFamily="34" charset="0"/>
            <a:cs typeface="Arial" pitchFamily="34" charset="0"/>
          </a:endParaRPr>
        </a:p>
      </dgm:t>
    </dgm:pt>
    <dgm:pt modelId="{04B2E7DB-576B-45CF-8D13-E9BEFD391C12}" type="pres">
      <dgm:prSet presAssocID="{62509455-AD47-4802-BB9C-E4E46AAE2F7C}" presName="linearFlow" presStyleCnt="0">
        <dgm:presLayoutVars>
          <dgm:resizeHandles val="exact"/>
        </dgm:presLayoutVars>
      </dgm:prSet>
      <dgm:spPr/>
    </dgm:pt>
    <dgm:pt modelId="{2D20D177-F953-4887-869E-871FC28009C0}" type="pres">
      <dgm:prSet presAssocID="{01EC6F8C-C44D-4F8A-B495-3ACC77E3918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FB515-8DBB-4F05-BFE1-09057271805F}" type="pres">
      <dgm:prSet presAssocID="{6730CA24-4B96-464A-B64A-E312524464AF}" presName="sibTrans" presStyleLbl="sibTrans2D1" presStyleIdx="0" presStyleCnt="1"/>
      <dgm:spPr/>
      <dgm:t>
        <a:bodyPr/>
        <a:lstStyle/>
        <a:p>
          <a:endParaRPr lang="ru-RU"/>
        </a:p>
      </dgm:t>
    </dgm:pt>
    <dgm:pt modelId="{5DC070E0-80A6-41D6-AF87-97BF3BF795D7}" type="pres">
      <dgm:prSet presAssocID="{6730CA24-4B96-464A-B64A-E312524464AF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991D7B1E-7105-440A-9720-A716F4C399B7}" type="pres">
      <dgm:prSet presAssocID="{474C1978-370F-4404-939E-E3719CC2D99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BA9651-B74B-4790-A2CB-A18A852A0494}" type="presOf" srcId="{474C1978-370F-4404-939E-E3719CC2D99E}" destId="{991D7B1E-7105-440A-9720-A716F4C399B7}" srcOrd="0" destOrd="0" presId="urn:microsoft.com/office/officeart/2005/8/layout/process2"/>
    <dgm:cxn modelId="{1BBF6BE1-6259-4300-9E46-2EE222F5FE20}" srcId="{62509455-AD47-4802-BB9C-E4E46AAE2F7C}" destId="{01EC6F8C-C44D-4F8A-B495-3ACC77E39188}" srcOrd="0" destOrd="0" parTransId="{0C0716C5-2D1B-4BC4-95DA-4673C6480FD5}" sibTransId="{6730CA24-4B96-464A-B64A-E312524464AF}"/>
    <dgm:cxn modelId="{A3FED7F1-FBE0-4676-8FF1-A8096C9CC771}" type="presOf" srcId="{6730CA24-4B96-464A-B64A-E312524464AF}" destId="{16CFB515-8DBB-4F05-BFE1-09057271805F}" srcOrd="0" destOrd="0" presId="urn:microsoft.com/office/officeart/2005/8/layout/process2"/>
    <dgm:cxn modelId="{884F712E-418D-42EA-A10E-CBCBEA3A7064}" type="presOf" srcId="{01EC6F8C-C44D-4F8A-B495-3ACC77E39188}" destId="{2D20D177-F953-4887-869E-871FC28009C0}" srcOrd="0" destOrd="0" presId="urn:microsoft.com/office/officeart/2005/8/layout/process2"/>
    <dgm:cxn modelId="{9CCA6B1E-182C-497E-835B-AF326B97B101}" type="presOf" srcId="{62509455-AD47-4802-BB9C-E4E46AAE2F7C}" destId="{04B2E7DB-576B-45CF-8D13-E9BEFD391C12}" srcOrd="0" destOrd="0" presId="urn:microsoft.com/office/officeart/2005/8/layout/process2"/>
    <dgm:cxn modelId="{C0DC416D-8662-42C1-A8B5-0D2848C86F12}" type="presOf" srcId="{6730CA24-4B96-464A-B64A-E312524464AF}" destId="{5DC070E0-80A6-41D6-AF87-97BF3BF795D7}" srcOrd="1" destOrd="0" presId="urn:microsoft.com/office/officeart/2005/8/layout/process2"/>
    <dgm:cxn modelId="{6B83DA80-491F-42CA-927C-CFD6CFB25CAE}" srcId="{62509455-AD47-4802-BB9C-E4E46AAE2F7C}" destId="{474C1978-370F-4404-939E-E3719CC2D99E}" srcOrd="1" destOrd="0" parTransId="{21389001-6A47-45B2-9566-B2275AA33769}" sibTransId="{3088051D-5CFD-4D42-A88A-BB41AC4F3D9D}"/>
    <dgm:cxn modelId="{7BE839FC-83D3-4C0C-9DB1-F9F12D9E655F}" type="presParOf" srcId="{04B2E7DB-576B-45CF-8D13-E9BEFD391C12}" destId="{2D20D177-F953-4887-869E-871FC28009C0}" srcOrd="0" destOrd="0" presId="urn:microsoft.com/office/officeart/2005/8/layout/process2"/>
    <dgm:cxn modelId="{7A3DB334-5EBB-465C-B946-18E8B553FB43}" type="presParOf" srcId="{04B2E7DB-576B-45CF-8D13-E9BEFD391C12}" destId="{16CFB515-8DBB-4F05-BFE1-09057271805F}" srcOrd="1" destOrd="0" presId="urn:microsoft.com/office/officeart/2005/8/layout/process2"/>
    <dgm:cxn modelId="{8940200B-167A-419F-9626-372E9588BB77}" type="presParOf" srcId="{16CFB515-8DBB-4F05-BFE1-09057271805F}" destId="{5DC070E0-80A6-41D6-AF87-97BF3BF795D7}" srcOrd="0" destOrd="0" presId="urn:microsoft.com/office/officeart/2005/8/layout/process2"/>
    <dgm:cxn modelId="{E19A705A-8F03-459D-BFF3-EA883A64980A}" type="presParOf" srcId="{04B2E7DB-576B-45CF-8D13-E9BEFD391C12}" destId="{991D7B1E-7105-440A-9720-A716F4C399B7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Культура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Культурная среда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FCA3A1F-242D-4949-B58E-791AD52FD25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Творческие люди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48D5D4-23FB-4C6C-AB32-2E5BFD2BAE81}" type="par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31B31-4B91-4EF0-A644-7A50588CA21E}" type="sib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DA3BD8B-2B1F-44B3-8549-12EDB788913F}">
      <dgm:prSet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Цифровая культура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E9E1BEC-41A2-4ADB-9A29-AF9039727EE6}" type="par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00D19B39-BC64-4BBB-AE98-04D8868E88E5}" type="sib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115454" custScaleY="73614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3" custScaleX="235391" custScaleY="68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ECF3A-657B-4E96-A539-49AB5981EA15}" type="pres">
      <dgm:prSet presAssocID="{0048D5D4-23FB-4C6C-AB32-2E5BFD2BAE81}" presName="Name13" presStyleLbl="parChTrans1D2" presStyleIdx="1" presStyleCnt="3"/>
      <dgm:spPr/>
      <dgm:t>
        <a:bodyPr/>
        <a:lstStyle/>
        <a:p>
          <a:endParaRPr lang="ru-RU"/>
        </a:p>
      </dgm:t>
    </dgm:pt>
    <dgm:pt modelId="{8989B64D-53A1-4AF4-B11C-4FEA438EAB0E}" type="pres">
      <dgm:prSet presAssocID="{FFCA3A1F-242D-4949-B58E-791AD52FD25C}" presName="childText" presStyleLbl="bgAcc1" presStyleIdx="1" presStyleCnt="3" custScaleX="235391" custScaleY="66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91799-5B6F-4385-9227-C2518A1411FE}" type="pres">
      <dgm:prSet presAssocID="{FE9E1BEC-41A2-4ADB-9A29-AF9039727EE6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716E8FF-A058-4A9C-A3F5-75C7D829161E}" type="pres">
      <dgm:prSet presAssocID="{7DA3BD8B-2B1F-44B3-8549-12EDB788913F}" presName="childText" presStyleLbl="bgAcc1" presStyleIdx="2" presStyleCnt="3" custScaleX="235391" custScaleY="62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1CDD2395-833D-4ED1-8FD3-197B045B653F}" type="presOf" srcId="{506F18BC-8D83-4CC1-8965-D7248E075A0C}" destId="{82CCCE67-FB4F-4E7A-BF68-5C0D61B5DA9C}" srcOrd="0" destOrd="0" presId="urn:microsoft.com/office/officeart/2005/8/layout/hierarchy3"/>
    <dgm:cxn modelId="{A900BF6A-03E0-46C7-B496-4C9B2C13FF92}" type="presOf" srcId="{AA899534-0504-4A7C-B2E8-6C7509C3DAE2}" destId="{E58E16D7-F8C1-4C2B-8C22-6190F31F7138}" srcOrd="1" destOrd="0" presId="urn:microsoft.com/office/officeart/2005/8/layout/hierarchy3"/>
    <dgm:cxn modelId="{FABA3FBB-C7E7-49B0-86EF-7F8140ED0BD2}" type="presOf" srcId="{31B789A9-E562-41B3-AAD2-39F2B3A8F385}" destId="{B1596DB1-31AD-497A-B918-7A503D62E7DC}" srcOrd="0" destOrd="0" presId="urn:microsoft.com/office/officeart/2005/8/layout/hierarchy3"/>
    <dgm:cxn modelId="{7625B7D7-C1F8-448E-9956-80517D6CAEED}" type="presOf" srcId="{FE9E1BEC-41A2-4ADB-9A29-AF9039727EE6}" destId="{29691799-5B6F-4385-9227-C2518A1411FE}" srcOrd="0" destOrd="0" presId="urn:microsoft.com/office/officeart/2005/8/layout/hierarchy3"/>
    <dgm:cxn modelId="{6BC8DA90-E4BA-4244-8BDF-B4412D724AFF}" type="presOf" srcId="{AA899534-0504-4A7C-B2E8-6C7509C3DAE2}" destId="{CE0C5D67-AE12-4F45-AC5D-31BEA25D96CF}" srcOrd="0" destOrd="0" presId="urn:microsoft.com/office/officeart/2005/8/layout/hierarchy3"/>
    <dgm:cxn modelId="{15E519B6-DC48-4FB9-A88A-13E0E2D3DE31}" srcId="{AA899534-0504-4A7C-B2E8-6C7509C3DAE2}" destId="{FFCA3A1F-242D-4949-B58E-791AD52FD25C}" srcOrd="1" destOrd="0" parTransId="{0048D5D4-23FB-4C6C-AB32-2E5BFD2BAE81}" sibTransId="{8ED31B31-4B91-4EF0-A644-7A50588CA21E}"/>
    <dgm:cxn modelId="{2C3A6B93-6923-4F87-B300-E37A7B5ECBDC}" type="presOf" srcId="{FFCA3A1F-242D-4949-B58E-791AD52FD25C}" destId="{8989B64D-53A1-4AF4-B11C-4FEA438EAB0E}" srcOrd="0" destOrd="0" presId="urn:microsoft.com/office/officeart/2005/8/layout/hierarchy3"/>
    <dgm:cxn modelId="{160DBF3C-91FA-4FE5-B3BA-87E8B83756B2}" type="presOf" srcId="{0048D5D4-23FB-4C6C-AB32-2E5BFD2BAE81}" destId="{5C8ECF3A-657B-4E96-A539-49AB5981EA15}" srcOrd="0" destOrd="0" presId="urn:microsoft.com/office/officeart/2005/8/layout/hierarchy3"/>
    <dgm:cxn modelId="{7D2BEB38-5649-4D41-BA77-000B6B203311}" type="presOf" srcId="{7DA3BD8B-2B1F-44B3-8549-12EDB788913F}" destId="{4716E8FF-A058-4A9C-A3F5-75C7D829161E}" srcOrd="0" destOrd="0" presId="urn:microsoft.com/office/officeart/2005/8/layout/hierarchy3"/>
    <dgm:cxn modelId="{F7A1596F-D698-41A0-91A6-4F3D1B2C7461}" srcId="{AA899534-0504-4A7C-B2E8-6C7509C3DAE2}" destId="{7DA3BD8B-2B1F-44B3-8549-12EDB788913F}" srcOrd="2" destOrd="0" parTransId="{FE9E1BEC-41A2-4ADB-9A29-AF9039727EE6}" sibTransId="{00D19B39-BC64-4BBB-AE98-04D8868E88E5}"/>
    <dgm:cxn modelId="{7E2BAC9E-6338-4953-9792-57A0E3411E7D}" type="presOf" srcId="{D860629F-FF25-457E-92D7-8190195ACF35}" destId="{77B24488-EDEA-401E-AE3F-E36D354A4B6B}" srcOrd="0" destOrd="0" presId="urn:microsoft.com/office/officeart/2005/8/layout/hierarchy3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2E450F0B-921F-4782-87B7-E4A867FDED22}" type="presParOf" srcId="{77B24488-EDEA-401E-AE3F-E36D354A4B6B}" destId="{B2FC71FE-3D74-48A0-BDA5-7D94B5ACAE48}" srcOrd="0" destOrd="0" presId="urn:microsoft.com/office/officeart/2005/8/layout/hierarchy3"/>
    <dgm:cxn modelId="{00191C12-DA1E-44E6-99A9-0DDF9AB08CF0}" type="presParOf" srcId="{B2FC71FE-3D74-48A0-BDA5-7D94B5ACAE48}" destId="{F046B8EB-8D93-41E0-B6D7-6D033A819D64}" srcOrd="0" destOrd="0" presId="urn:microsoft.com/office/officeart/2005/8/layout/hierarchy3"/>
    <dgm:cxn modelId="{4E05FA24-2C52-4167-87DE-42FED00332DC}" type="presParOf" srcId="{F046B8EB-8D93-41E0-B6D7-6D033A819D64}" destId="{CE0C5D67-AE12-4F45-AC5D-31BEA25D96CF}" srcOrd="0" destOrd="0" presId="urn:microsoft.com/office/officeart/2005/8/layout/hierarchy3"/>
    <dgm:cxn modelId="{EECAF870-4ECC-49C2-B72A-E318A072A281}" type="presParOf" srcId="{F046B8EB-8D93-41E0-B6D7-6D033A819D64}" destId="{E58E16D7-F8C1-4C2B-8C22-6190F31F7138}" srcOrd="1" destOrd="0" presId="urn:microsoft.com/office/officeart/2005/8/layout/hierarchy3"/>
    <dgm:cxn modelId="{11A98494-8A36-4E53-B3B6-9499C29ED575}" type="presParOf" srcId="{B2FC71FE-3D74-48A0-BDA5-7D94B5ACAE48}" destId="{DA069232-90DF-49BC-A45D-9A14AFCC273C}" srcOrd="1" destOrd="0" presId="urn:microsoft.com/office/officeart/2005/8/layout/hierarchy3"/>
    <dgm:cxn modelId="{FD7C528A-3395-43A2-A310-CB79602451C8}" type="presParOf" srcId="{DA069232-90DF-49BC-A45D-9A14AFCC273C}" destId="{B1596DB1-31AD-497A-B918-7A503D62E7DC}" srcOrd="0" destOrd="0" presId="urn:microsoft.com/office/officeart/2005/8/layout/hierarchy3"/>
    <dgm:cxn modelId="{EF84C6C3-3020-4893-96DA-424CD43ABCF7}" type="presParOf" srcId="{DA069232-90DF-49BC-A45D-9A14AFCC273C}" destId="{82CCCE67-FB4F-4E7A-BF68-5C0D61B5DA9C}" srcOrd="1" destOrd="0" presId="urn:microsoft.com/office/officeart/2005/8/layout/hierarchy3"/>
    <dgm:cxn modelId="{2B73CD1F-6B46-4CF2-886E-2E1A9EF1861B}" type="presParOf" srcId="{DA069232-90DF-49BC-A45D-9A14AFCC273C}" destId="{5C8ECF3A-657B-4E96-A539-49AB5981EA15}" srcOrd="2" destOrd="0" presId="urn:microsoft.com/office/officeart/2005/8/layout/hierarchy3"/>
    <dgm:cxn modelId="{C1FC9D23-432F-4C4F-91BF-A74ACE491B4B}" type="presParOf" srcId="{DA069232-90DF-49BC-A45D-9A14AFCC273C}" destId="{8989B64D-53A1-4AF4-B11C-4FEA438EAB0E}" srcOrd="3" destOrd="0" presId="urn:microsoft.com/office/officeart/2005/8/layout/hierarchy3"/>
    <dgm:cxn modelId="{3A89246E-A7AA-45BC-B1FE-0276E2FBC7A5}" type="presParOf" srcId="{DA069232-90DF-49BC-A45D-9A14AFCC273C}" destId="{29691799-5B6F-4385-9227-C2518A1411FE}" srcOrd="4" destOrd="0" presId="urn:microsoft.com/office/officeart/2005/8/layout/hierarchy3"/>
    <dgm:cxn modelId="{F468B6E6-61E1-4BF3-A973-2CF902788EC8}" type="presParOf" srcId="{DA069232-90DF-49BC-A45D-9A14AFCC273C}" destId="{4716E8FF-A058-4A9C-A3F5-75C7D829161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Образование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Молодые профессионалы </a:t>
          </a:r>
        </a:p>
        <a:p>
          <a:pPr algn="ctr">
            <a:spcAft>
              <a:spcPts val="0"/>
            </a:spcAft>
          </a:pPr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(Повышение конкурентоспособности профессионального образования)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FCA3A1F-242D-4949-B58E-791AD52FD25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Современная школа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48D5D4-23FB-4C6C-AB32-2E5BFD2BAE81}" type="par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31B31-4B91-4EF0-A644-7A50588CA21E}" type="sib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DA3BD8B-2B1F-44B3-8549-12EDB788913F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Социальная активность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E9E1BEC-41A2-4ADB-9A29-AF9039727EE6}" type="par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00D19B39-BC64-4BBB-AE98-04D8868E88E5}" type="sib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5291AE99-EEF4-478A-BCE4-02228A582C39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Успех каждого ребенка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A6D2740-F9F9-4A2C-A3A2-7CDA858B67CA}" type="parTrans" cxnId="{3D221308-1444-4118-A907-DC302036FF41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70C8EAB5-E095-412A-A60F-5AF34712CDE2}" type="sibTrans" cxnId="{3D221308-1444-4118-A907-DC302036FF41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0344028F-7FFB-4186-987F-DB676B0A868E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Цифровая образовательная среда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08F6966-EC35-4641-BB15-11E293BFEC2D}" type="parTrans" cxnId="{01697996-96A6-4870-864D-7A139EBD03A7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C8B0EDD0-44CF-4A67-809E-F6F2CC6A3C52}" type="sibTrans" cxnId="{01697996-96A6-4870-864D-7A139EBD03A7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225014" custScaleY="122915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5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5" custScaleX="569660" custScaleY="169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ECF3A-657B-4E96-A539-49AB5981EA15}" type="pres">
      <dgm:prSet presAssocID="{0048D5D4-23FB-4C6C-AB32-2E5BFD2BAE81}" presName="Name13" presStyleLbl="parChTrans1D2" presStyleIdx="1" presStyleCnt="5"/>
      <dgm:spPr/>
      <dgm:t>
        <a:bodyPr/>
        <a:lstStyle/>
        <a:p>
          <a:endParaRPr lang="ru-RU"/>
        </a:p>
      </dgm:t>
    </dgm:pt>
    <dgm:pt modelId="{8989B64D-53A1-4AF4-B11C-4FEA438EAB0E}" type="pres">
      <dgm:prSet presAssocID="{FFCA3A1F-242D-4949-B58E-791AD52FD25C}" presName="childText" presStyleLbl="bgAcc1" presStyleIdx="1" presStyleCnt="5" custScaleX="567710" custScaleY="1117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91799-5B6F-4385-9227-C2518A1411FE}" type="pres">
      <dgm:prSet presAssocID="{FE9E1BEC-41A2-4ADB-9A29-AF9039727EE6}" presName="Name13" presStyleLbl="parChTrans1D2" presStyleIdx="2" presStyleCnt="5"/>
      <dgm:spPr/>
      <dgm:t>
        <a:bodyPr/>
        <a:lstStyle/>
        <a:p>
          <a:endParaRPr lang="ru-RU"/>
        </a:p>
      </dgm:t>
    </dgm:pt>
    <dgm:pt modelId="{4716E8FF-A058-4A9C-A3F5-75C7D829161E}" type="pres">
      <dgm:prSet presAssocID="{7DA3BD8B-2B1F-44B3-8549-12EDB788913F}" presName="childText" presStyleLbl="bgAcc1" presStyleIdx="2" presStyleCnt="5" custScaleX="567843" custScaleY="114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CA984-98C3-444F-A711-D9E783958467}" type="pres">
      <dgm:prSet presAssocID="{4A6D2740-F9F9-4A2C-A3A2-7CDA858B67CA}" presName="Name13" presStyleLbl="parChTrans1D2" presStyleIdx="3" presStyleCnt="5"/>
      <dgm:spPr/>
      <dgm:t>
        <a:bodyPr/>
        <a:lstStyle/>
        <a:p>
          <a:endParaRPr lang="ru-RU"/>
        </a:p>
      </dgm:t>
    </dgm:pt>
    <dgm:pt modelId="{2E7F2BD0-3F90-4F40-B992-33AC0EE300E4}" type="pres">
      <dgm:prSet presAssocID="{5291AE99-EEF4-478A-BCE4-02228A582C39}" presName="childText" presStyleLbl="bgAcc1" presStyleIdx="3" presStyleCnt="5" custScaleX="567174" custScaleY="90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21EE9-4ABA-4B66-9569-A256FEF16F98}" type="pres">
      <dgm:prSet presAssocID="{208F6966-EC35-4641-BB15-11E293BFEC2D}" presName="Name13" presStyleLbl="parChTrans1D2" presStyleIdx="4" presStyleCnt="5"/>
      <dgm:spPr/>
      <dgm:t>
        <a:bodyPr/>
        <a:lstStyle/>
        <a:p>
          <a:endParaRPr lang="ru-RU"/>
        </a:p>
      </dgm:t>
    </dgm:pt>
    <dgm:pt modelId="{491CFECC-E2CA-4825-990B-CDABB73853B9}" type="pres">
      <dgm:prSet presAssocID="{0344028F-7FFB-4186-987F-DB676B0A868E}" presName="childText" presStyleLbl="bgAcc1" presStyleIdx="4" presStyleCnt="5" custScaleX="567174" custScaleY="90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8DB241D7-C365-4EBD-8693-78D3A43E4DFD}" type="presOf" srcId="{506F18BC-8D83-4CC1-8965-D7248E075A0C}" destId="{82CCCE67-FB4F-4E7A-BF68-5C0D61B5DA9C}" srcOrd="0" destOrd="0" presId="urn:microsoft.com/office/officeart/2005/8/layout/hierarchy3"/>
    <dgm:cxn modelId="{84403B34-02C4-4B3E-B41B-567CBE230F31}" type="presOf" srcId="{31B789A9-E562-41B3-AAD2-39F2B3A8F385}" destId="{B1596DB1-31AD-497A-B918-7A503D62E7DC}" srcOrd="0" destOrd="0" presId="urn:microsoft.com/office/officeart/2005/8/layout/hierarchy3"/>
    <dgm:cxn modelId="{B40E2B39-A32B-45CB-B56F-F915F42E7888}" type="presOf" srcId="{208F6966-EC35-4641-BB15-11E293BFEC2D}" destId="{43B21EE9-4ABA-4B66-9569-A256FEF16F98}" srcOrd="0" destOrd="0" presId="urn:microsoft.com/office/officeart/2005/8/layout/hierarchy3"/>
    <dgm:cxn modelId="{15E519B6-DC48-4FB9-A88A-13E0E2D3DE31}" srcId="{AA899534-0504-4A7C-B2E8-6C7509C3DAE2}" destId="{FFCA3A1F-242D-4949-B58E-791AD52FD25C}" srcOrd="1" destOrd="0" parTransId="{0048D5D4-23FB-4C6C-AB32-2E5BFD2BAE81}" sibTransId="{8ED31B31-4B91-4EF0-A644-7A50588CA21E}"/>
    <dgm:cxn modelId="{A0AC4FAB-FD1E-4F6D-8EF4-F3D6754129BB}" type="presOf" srcId="{AA899534-0504-4A7C-B2E8-6C7509C3DAE2}" destId="{E58E16D7-F8C1-4C2B-8C22-6190F31F7138}" srcOrd="1" destOrd="0" presId="urn:microsoft.com/office/officeart/2005/8/layout/hierarchy3"/>
    <dgm:cxn modelId="{F7A1596F-D698-41A0-91A6-4F3D1B2C7461}" srcId="{AA899534-0504-4A7C-B2E8-6C7509C3DAE2}" destId="{7DA3BD8B-2B1F-44B3-8549-12EDB788913F}" srcOrd="2" destOrd="0" parTransId="{FE9E1BEC-41A2-4ADB-9A29-AF9039727EE6}" sibTransId="{00D19B39-BC64-4BBB-AE98-04D8868E88E5}"/>
    <dgm:cxn modelId="{FCC1D65D-B7A5-48A5-9DB4-1FED4BA04398}" type="presOf" srcId="{AA899534-0504-4A7C-B2E8-6C7509C3DAE2}" destId="{CE0C5D67-AE12-4F45-AC5D-31BEA25D96CF}" srcOrd="0" destOrd="0" presId="urn:microsoft.com/office/officeart/2005/8/layout/hierarchy3"/>
    <dgm:cxn modelId="{E28EA2B9-502F-4763-8A21-6886C5402427}" type="presOf" srcId="{7DA3BD8B-2B1F-44B3-8549-12EDB788913F}" destId="{4716E8FF-A058-4A9C-A3F5-75C7D829161E}" srcOrd="0" destOrd="0" presId="urn:microsoft.com/office/officeart/2005/8/layout/hierarchy3"/>
    <dgm:cxn modelId="{3D221308-1444-4118-A907-DC302036FF41}" srcId="{AA899534-0504-4A7C-B2E8-6C7509C3DAE2}" destId="{5291AE99-EEF4-478A-BCE4-02228A582C39}" srcOrd="3" destOrd="0" parTransId="{4A6D2740-F9F9-4A2C-A3A2-7CDA858B67CA}" sibTransId="{70C8EAB5-E095-412A-A60F-5AF34712CDE2}"/>
    <dgm:cxn modelId="{4ED2A265-7EF9-465E-A2EA-8C386FFE767A}" type="presOf" srcId="{4A6D2740-F9F9-4A2C-A3A2-7CDA858B67CA}" destId="{F95CA984-98C3-444F-A711-D9E783958467}" srcOrd="0" destOrd="0" presId="urn:microsoft.com/office/officeart/2005/8/layout/hierarchy3"/>
    <dgm:cxn modelId="{01697996-96A6-4870-864D-7A139EBD03A7}" srcId="{AA899534-0504-4A7C-B2E8-6C7509C3DAE2}" destId="{0344028F-7FFB-4186-987F-DB676B0A868E}" srcOrd="4" destOrd="0" parTransId="{208F6966-EC35-4641-BB15-11E293BFEC2D}" sibTransId="{C8B0EDD0-44CF-4A67-809E-F6F2CC6A3C52}"/>
    <dgm:cxn modelId="{8694DB7C-80F4-4197-94D5-ECA8148F4C6F}" type="presOf" srcId="{FE9E1BEC-41A2-4ADB-9A29-AF9039727EE6}" destId="{29691799-5B6F-4385-9227-C2518A1411FE}" srcOrd="0" destOrd="0" presId="urn:microsoft.com/office/officeart/2005/8/layout/hierarchy3"/>
    <dgm:cxn modelId="{C06565EE-22B0-49C9-89B1-D95498E33B57}" type="presOf" srcId="{D860629F-FF25-457E-92D7-8190195ACF35}" destId="{77B24488-EDEA-401E-AE3F-E36D354A4B6B}" srcOrd="0" destOrd="0" presId="urn:microsoft.com/office/officeart/2005/8/layout/hierarchy3"/>
    <dgm:cxn modelId="{07B17C57-4033-4C7B-B4E2-94E627F220EB}" type="presOf" srcId="{5291AE99-EEF4-478A-BCE4-02228A582C39}" destId="{2E7F2BD0-3F90-4F40-B992-33AC0EE300E4}" srcOrd="0" destOrd="0" presId="urn:microsoft.com/office/officeart/2005/8/layout/hierarchy3"/>
    <dgm:cxn modelId="{FE3AAE49-86EF-4A43-A4C1-3FFFAC112A4B}" type="presOf" srcId="{FFCA3A1F-242D-4949-B58E-791AD52FD25C}" destId="{8989B64D-53A1-4AF4-B11C-4FEA438EAB0E}" srcOrd="0" destOrd="0" presId="urn:microsoft.com/office/officeart/2005/8/layout/hierarchy3"/>
    <dgm:cxn modelId="{BB2FEBF2-3DC9-44E6-ABE2-65F7C38DE551}" type="presOf" srcId="{0344028F-7FFB-4186-987F-DB676B0A868E}" destId="{491CFECC-E2CA-4825-990B-CDABB73853B9}" srcOrd="0" destOrd="0" presId="urn:microsoft.com/office/officeart/2005/8/layout/hierarchy3"/>
    <dgm:cxn modelId="{0DA76CAB-A48E-4E6D-9CB7-1A6882E53B8C}" type="presOf" srcId="{0048D5D4-23FB-4C6C-AB32-2E5BFD2BAE81}" destId="{5C8ECF3A-657B-4E96-A539-49AB5981EA15}" srcOrd="0" destOrd="0" presId="urn:microsoft.com/office/officeart/2005/8/layout/hierarchy3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67E03737-05E0-4483-AD35-A33522CC7516}" type="presParOf" srcId="{77B24488-EDEA-401E-AE3F-E36D354A4B6B}" destId="{B2FC71FE-3D74-48A0-BDA5-7D94B5ACAE48}" srcOrd="0" destOrd="0" presId="urn:microsoft.com/office/officeart/2005/8/layout/hierarchy3"/>
    <dgm:cxn modelId="{073FE144-DD50-4B21-9061-4D8497BA1D4E}" type="presParOf" srcId="{B2FC71FE-3D74-48A0-BDA5-7D94B5ACAE48}" destId="{F046B8EB-8D93-41E0-B6D7-6D033A819D64}" srcOrd="0" destOrd="0" presId="urn:microsoft.com/office/officeart/2005/8/layout/hierarchy3"/>
    <dgm:cxn modelId="{28A2A093-FEB3-42BF-95F9-638FA64B1BBB}" type="presParOf" srcId="{F046B8EB-8D93-41E0-B6D7-6D033A819D64}" destId="{CE0C5D67-AE12-4F45-AC5D-31BEA25D96CF}" srcOrd="0" destOrd="0" presId="urn:microsoft.com/office/officeart/2005/8/layout/hierarchy3"/>
    <dgm:cxn modelId="{27E03B50-D49A-421B-8687-29E0E4D80AAC}" type="presParOf" srcId="{F046B8EB-8D93-41E0-B6D7-6D033A819D64}" destId="{E58E16D7-F8C1-4C2B-8C22-6190F31F7138}" srcOrd="1" destOrd="0" presId="urn:microsoft.com/office/officeart/2005/8/layout/hierarchy3"/>
    <dgm:cxn modelId="{C7A5BAA7-FBE6-46D4-9068-2F84AE69ED12}" type="presParOf" srcId="{B2FC71FE-3D74-48A0-BDA5-7D94B5ACAE48}" destId="{DA069232-90DF-49BC-A45D-9A14AFCC273C}" srcOrd="1" destOrd="0" presId="urn:microsoft.com/office/officeart/2005/8/layout/hierarchy3"/>
    <dgm:cxn modelId="{42E204F9-BBA0-45C6-A9EF-0CD6D19DD2EC}" type="presParOf" srcId="{DA069232-90DF-49BC-A45D-9A14AFCC273C}" destId="{B1596DB1-31AD-497A-B918-7A503D62E7DC}" srcOrd="0" destOrd="0" presId="urn:microsoft.com/office/officeart/2005/8/layout/hierarchy3"/>
    <dgm:cxn modelId="{D482FADE-4F23-49D4-A91A-E74587D82852}" type="presParOf" srcId="{DA069232-90DF-49BC-A45D-9A14AFCC273C}" destId="{82CCCE67-FB4F-4E7A-BF68-5C0D61B5DA9C}" srcOrd="1" destOrd="0" presId="urn:microsoft.com/office/officeart/2005/8/layout/hierarchy3"/>
    <dgm:cxn modelId="{4BB46398-8688-4513-847C-7EBD3C599FFE}" type="presParOf" srcId="{DA069232-90DF-49BC-A45D-9A14AFCC273C}" destId="{5C8ECF3A-657B-4E96-A539-49AB5981EA15}" srcOrd="2" destOrd="0" presId="urn:microsoft.com/office/officeart/2005/8/layout/hierarchy3"/>
    <dgm:cxn modelId="{E637C563-BA21-4D68-8DAD-65756CB035D3}" type="presParOf" srcId="{DA069232-90DF-49BC-A45D-9A14AFCC273C}" destId="{8989B64D-53A1-4AF4-B11C-4FEA438EAB0E}" srcOrd="3" destOrd="0" presId="urn:microsoft.com/office/officeart/2005/8/layout/hierarchy3"/>
    <dgm:cxn modelId="{735D2011-800A-4257-8669-62F1BD5C2112}" type="presParOf" srcId="{DA069232-90DF-49BC-A45D-9A14AFCC273C}" destId="{29691799-5B6F-4385-9227-C2518A1411FE}" srcOrd="4" destOrd="0" presId="urn:microsoft.com/office/officeart/2005/8/layout/hierarchy3"/>
    <dgm:cxn modelId="{F7AF5F11-C18C-42BA-833C-9F486CB0E78B}" type="presParOf" srcId="{DA069232-90DF-49BC-A45D-9A14AFCC273C}" destId="{4716E8FF-A058-4A9C-A3F5-75C7D829161E}" srcOrd="5" destOrd="0" presId="urn:microsoft.com/office/officeart/2005/8/layout/hierarchy3"/>
    <dgm:cxn modelId="{51F3A1DC-B02E-429C-904B-0E25895596FC}" type="presParOf" srcId="{DA069232-90DF-49BC-A45D-9A14AFCC273C}" destId="{F95CA984-98C3-444F-A711-D9E783958467}" srcOrd="6" destOrd="0" presId="urn:microsoft.com/office/officeart/2005/8/layout/hierarchy3"/>
    <dgm:cxn modelId="{A1F05BEF-B1A5-4E1B-B1AC-EEB65A7B5FFD}" type="presParOf" srcId="{DA069232-90DF-49BC-A45D-9A14AFCC273C}" destId="{2E7F2BD0-3F90-4F40-B992-33AC0EE300E4}" srcOrd="7" destOrd="0" presId="urn:microsoft.com/office/officeart/2005/8/layout/hierarchy3"/>
    <dgm:cxn modelId="{23854D05-F797-4F8B-8E66-1C9769AC9012}" type="presParOf" srcId="{DA069232-90DF-49BC-A45D-9A14AFCC273C}" destId="{43B21EE9-4ABA-4B66-9569-A256FEF16F98}" srcOrd="8" destOrd="0" presId="urn:microsoft.com/office/officeart/2005/8/layout/hierarchy3"/>
    <dgm:cxn modelId="{02290114-1895-4687-805E-E82F00913549}" type="presParOf" srcId="{DA069232-90DF-49BC-A45D-9A14AFCC273C}" destId="{491CFECC-E2CA-4825-990B-CDABB73853B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Жилье </a:t>
          </a:r>
        </a:p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городская среда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Обеспечение устойчивого сокращения непригодного для проживания жилищного фонда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FCA3A1F-242D-4949-B58E-791AD52FD25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Формирование комфортной городской среды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48D5D4-23FB-4C6C-AB32-2E5BFD2BAE81}" type="par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31B31-4B91-4EF0-A644-7A50588CA21E}" type="sib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D366179-F7E8-46DA-ADCE-51856E468114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Чистая вода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BEFCCD1-0118-4CBB-8585-F8F1D15EA057}" type="parTrans" cxnId="{E9771B28-DB0C-4A39-92DB-CD4B2185F7D4}">
      <dgm:prSet/>
      <dgm:spPr/>
      <dgm:t>
        <a:bodyPr/>
        <a:lstStyle/>
        <a:p>
          <a:endParaRPr lang="ru-RU"/>
        </a:p>
      </dgm:t>
    </dgm:pt>
    <dgm:pt modelId="{1125C5D6-56D2-4AA0-AD6F-5BBFF30A5167}" type="sibTrans" cxnId="{E9771B28-DB0C-4A39-92DB-CD4B2185F7D4}">
      <dgm:prSet/>
      <dgm:spPr/>
      <dgm:t>
        <a:bodyPr/>
        <a:lstStyle/>
        <a:p>
          <a:endParaRPr lang="ru-RU"/>
        </a:p>
      </dgm:t>
    </dgm:pt>
    <dgm:pt modelId="{50AB6FCB-64D3-4CD1-8C2F-38D27F8C8E64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Жилье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B434678-70F4-4089-B474-33597B9F546F}" type="parTrans" cxnId="{5D127525-5973-460F-B057-AE49FD3EB394}">
      <dgm:prSet/>
      <dgm:spPr/>
      <dgm:t>
        <a:bodyPr/>
        <a:lstStyle/>
        <a:p>
          <a:endParaRPr lang="ru-RU"/>
        </a:p>
      </dgm:t>
    </dgm:pt>
    <dgm:pt modelId="{E5DE246C-BB5D-4F5D-8928-04B300C67A6D}" type="sibTrans" cxnId="{5D127525-5973-460F-B057-AE49FD3EB394}">
      <dgm:prSet/>
      <dgm:spPr/>
      <dgm:t>
        <a:bodyPr/>
        <a:lstStyle/>
        <a:p>
          <a:endParaRPr lang="ru-RU"/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250727" custScaleY="146217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9921882A-F2CF-4B88-92E7-A1BE774A027D}" type="pres">
      <dgm:prSet presAssocID="{7B434678-70F4-4089-B474-33597B9F546F}" presName="Name13" presStyleLbl="parChTrans1D2" presStyleIdx="0" presStyleCnt="4"/>
      <dgm:spPr/>
      <dgm:t>
        <a:bodyPr/>
        <a:lstStyle/>
        <a:p>
          <a:endParaRPr lang="ru-RU"/>
        </a:p>
      </dgm:t>
    </dgm:pt>
    <dgm:pt modelId="{7F4F81E2-723B-4E0E-9520-C4A49093A1DA}" type="pres">
      <dgm:prSet presAssocID="{50AB6FCB-64D3-4CD1-8C2F-38D27F8C8E64}" presName="childText" presStyleLbl="bgAcc1" presStyleIdx="0" presStyleCnt="4" custScaleX="467273" custScaleY="77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96DB1-31AD-497A-B918-7A503D62E7DC}" type="pres">
      <dgm:prSet presAssocID="{31B789A9-E562-41B3-AAD2-39F2B3A8F385}" presName="Name13" presStyleLbl="parChTrans1D2" presStyleIdx="1" presStyleCnt="4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1" presStyleCnt="4" custScaleX="468259" custScaleY="168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ECF3A-657B-4E96-A539-49AB5981EA15}" type="pres">
      <dgm:prSet presAssocID="{0048D5D4-23FB-4C6C-AB32-2E5BFD2BAE81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989B64D-53A1-4AF4-B11C-4FEA438EAB0E}" type="pres">
      <dgm:prSet presAssocID="{FFCA3A1F-242D-4949-B58E-791AD52FD25C}" presName="childText" presStyleLbl="bgAcc1" presStyleIdx="2" presStyleCnt="4" custScaleX="470414" custScaleY="120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032270-DE11-47C7-881A-DDC929343EA0}" type="pres">
      <dgm:prSet presAssocID="{8BEFCCD1-0118-4CBB-8585-F8F1D15EA05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8EE2C195-EE2A-4653-AAF3-6EF2926A7413}" type="pres">
      <dgm:prSet presAssocID="{CD366179-F7E8-46DA-ADCE-51856E468114}" presName="childText" presStyleLbl="bgAcc1" presStyleIdx="3" presStyleCnt="4" custScaleX="476953" custScaleY="81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1774A7-709A-43A4-883E-04F2C3B30B8D}" srcId="{AA899534-0504-4A7C-B2E8-6C7509C3DAE2}" destId="{506F18BC-8D83-4CC1-8965-D7248E075A0C}" srcOrd="1" destOrd="0" parTransId="{31B789A9-E562-41B3-AAD2-39F2B3A8F385}" sibTransId="{7A552BAE-BF45-4619-9505-D64CB5B6BE29}"/>
    <dgm:cxn modelId="{596D58F8-F6ED-4502-A790-FF738BD20E37}" type="presOf" srcId="{AA899534-0504-4A7C-B2E8-6C7509C3DAE2}" destId="{CE0C5D67-AE12-4F45-AC5D-31BEA25D96CF}" srcOrd="0" destOrd="0" presId="urn:microsoft.com/office/officeart/2005/8/layout/hierarchy3"/>
    <dgm:cxn modelId="{17E06183-473E-4BD0-972B-E08143A3D012}" type="presOf" srcId="{CD366179-F7E8-46DA-ADCE-51856E468114}" destId="{8EE2C195-EE2A-4653-AAF3-6EF2926A7413}" srcOrd="0" destOrd="0" presId="urn:microsoft.com/office/officeart/2005/8/layout/hierarchy3"/>
    <dgm:cxn modelId="{1FA2E4B3-307F-4DAF-94A5-7C6C17C61826}" type="presOf" srcId="{0048D5D4-23FB-4C6C-AB32-2E5BFD2BAE81}" destId="{5C8ECF3A-657B-4E96-A539-49AB5981EA15}" srcOrd="0" destOrd="0" presId="urn:microsoft.com/office/officeart/2005/8/layout/hierarchy3"/>
    <dgm:cxn modelId="{D421CEEE-9062-42DE-A711-6364D1256297}" type="presOf" srcId="{D860629F-FF25-457E-92D7-8190195ACF35}" destId="{77B24488-EDEA-401E-AE3F-E36D354A4B6B}" srcOrd="0" destOrd="0" presId="urn:microsoft.com/office/officeart/2005/8/layout/hierarchy3"/>
    <dgm:cxn modelId="{15E519B6-DC48-4FB9-A88A-13E0E2D3DE31}" srcId="{AA899534-0504-4A7C-B2E8-6C7509C3DAE2}" destId="{FFCA3A1F-242D-4949-B58E-791AD52FD25C}" srcOrd="2" destOrd="0" parTransId="{0048D5D4-23FB-4C6C-AB32-2E5BFD2BAE81}" sibTransId="{8ED31B31-4B91-4EF0-A644-7A50588CA21E}"/>
    <dgm:cxn modelId="{06FF61B2-5263-466F-963A-CEFBBDDE88C1}" type="presOf" srcId="{31B789A9-E562-41B3-AAD2-39F2B3A8F385}" destId="{B1596DB1-31AD-497A-B918-7A503D62E7DC}" srcOrd="0" destOrd="0" presId="urn:microsoft.com/office/officeart/2005/8/layout/hierarchy3"/>
    <dgm:cxn modelId="{01E2FB41-DAA4-43E0-B4DA-51965F943584}" type="presOf" srcId="{AA899534-0504-4A7C-B2E8-6C7509C3DAE2}" destId="{E58E16D7-F8C1-4C2B-8C22-6190F31F7138}" srcOrd="1" destOrd="0" presId="urn:microsoft.com/office/officeart/2005/8/layout/hierarchy3"/>
    <dgm:cxn modelId="{F4D23461-623B-4772-AA3E-7FF8B4D2FE3E}" type="presOf" srcId="{506F18BC-8D83-4CC1-8965-D7248E075A0C}" destId="{82CCCE67-FB4F-4E7A-BF68-5C0D61B5DA9C}" srcOrd="0" destOrd="0" presId="urn:microsoft.com/office/officeart/2005/8/layout/hierarchy3"/>
    <dgm:cxn modelId="{2D3BA94F-E445-4601-8EFF-9B7675E64189}" type="presOf" srcId="{FFCA3A1F-242D-4949-B58E-791AD52FD25C}" destId="{8989B64D-53A1-4AF4-B11C-4FEA438EAB0E}" srcOrd="0" destOrd="0" presId="urn:microsoft.com/office/officeart/2005/8/layout/hierarchy3"/>
    <dgm:cxn modelId="{5D127525-5973-460F-B057-AE49FD3EB394}" srcId="{AA899534-0504-4A7C-B2E8-6C7509C3DAE2}" destId="{50AB6FCB-64D3-4CD1-8C2F-38D27F8C8E64}" srcOrd="0" destOrd="0" parTransId="{7B434678-70F4-4089-B474-33597B9F546F}" sibTransId="{E5DE246C-BB5D-4F5D-8928-04B300C67A6D}"/>
    <dgm:cxn modelId="{E9771B28-DB0C-4A39-92DB-CD4B2185F7D4}" srcId="{AA899534-0504-4A7C-B2E8-6C7509C3DAE2}" destId="{CD366179-F7E8-46DA-ADCE-51856E468114}" srcOrd="3" destOrd="0" parTransId="{8BEFCCD1-0118-4CBB-8585-F8F1D15EA057}" sibTransId="{1125C5D6-56D2-4AA0-AD6F-5BBFF30A5167}"/>
    <dgm:cxn modelId="{5AD9F427-5869-451B-928F-624C1D8EEF5A}" type="presOf" srcId="{8BEFCCD1-0118-4CBB-8585-F8F1D15EA057}" destId="{C2032270-DE11-47C7-881A-DDC929343EA0}" srcOrd="0" destOrd="0" presId="urn:microsoft.com/office/officeart/2005/8/layout/hierarchy3"/>
    <dgm:cxn modelId="{6BACEDC6-BA22-49FF-81CC-766A70404421}" type="presOf" srcId="{50AB6FCB-64D3-4CD1-8C2F-38D27F8C8E64}" destId="{7F4F81E2-723B-4E0E-9520-C4A49093A1DA}" srcOrd="0" destOrd="0" presId="urn:microsoft.com/office/officeart/2005/8/layout/hierarchy3"/>
    <dgm:cxn modelId="{340CC092-A5BA-4A6B-AD67-97610DE62B2D}" type="presOf" srcId="{7B434678-70F4-4089-B474-33597B9F546F}" destId="{9921882A-F2CF-4B88-92E7-A1BE774A027D}" srcOrd="0" destOrd="0" presId="urn:microsoft.com/office/officeart/2005/8/layout/hierarchy3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DA0277DB-517A-481D-8C1F-74F15C2FCE21}" type="presParOf" srcId="{77B24488-EDEA-401E-AE3F-E36D354A4B6B}" destId="{B2FC71FE-3D74-48A0-BDA5-7D94B5ACAE48}" srcOrd="0" destOrd="0" presId="urn:microsoft.com/office/officeart/2005/8/layout/hierarchy3"/>
    <dgm:cxn modelId="{DB41302A-E832-469F-8542-E4BB79D079CF}" type="presParOf" srcId="{B2FC71FE-3D74-48A0-BDA5-7D94B5ACAE48}" destId="{F046B8EB-8D93-41E0-B6D7-6D033A819D64}" srcOrd="0" destOrd="0" presId="urn:microsoft.com/office/officeart/2005/8/layout/hierarchy3"/>
    <dgm:cxn modelId="{242C67AE-3A30-4922-AD13-9E6F00D79D91}" type="presParOf" srcId="{F046B8EB-8D93-41E0-B6D7-6D033A819D64}" destId="{CE0C5D67-AE12-4F45-AC5D-31BEA25D96CF}" srcOrd="0" destOrd="0" presId="urn:microsoft.com/office/officeart/2005/8/layout/hierarchy3"/>
    <dgm:cxn modelId="{A5244561-3046-4832-883C-C1E9E16ADA71}" type="presParOf" srcId="{F046B8EB-8D93-41E0-B6D7-6D033A819D64}" destId="{E58E16D7-F8C1-4C2B-8C22-6190F31F7138}" srcOrd="1" destOrd="0" presId="urn:microsoft.com/office/officeart/2005/8/layout/hierarchy3"/>
    <dgm:cxn modelId="{187C3687-7E77-4D79-BC18-E73B379E534A}" type="presParOf" srcId="{B2FC71FE-3D74-48A0-BDA5-7D94B5ACAE48}" destId="{DA069232-90DF-49BC-A45D-9A14AFCC273C}" srcOrd="1" destOrd="0" presId="urn:microsoft.com/office/officeart/2005/8/layout/hierarchy3"/>
    <dgm:cxn modelId="{E44D9904-34D8-4EA1-8356-4255A6776009}" type="presParOf" srcId="{DA069232-90DF-49BC-A45D-9A14AFCC273C}" destId="{9921882A-F2CF-4B88-92E7-A1BE774A027D}" srcOrd="0" destOrd="0" presId="urn:microsoft.com/office/officeart/2005/8/layout/hierarchy3"/>
    <dgm:cxn modelId="{4B161C10-6679-4793-95CF-D691930CF4E2}" type="presParOf" srcId="{DA069232-90DF-49BC-A45D-9A14AFCC273C}" destId="{7F4F81E2-723B-4E0E-9520-C4A49093A1DA}" srcOrd="1" destOrd="0" presId="urn:microsoft.com/office/officeart/2005/8/layout/hierarchy3"/>
    <dgm:cxn modelId="{71DBD7E2-A219-409D-91EE-C47BC5CE06BC}" type="presParOf" srcId="{DA069232-90DF-49BC-A45D-9A14AFCC273C}" destId="{B1596DB1-31AD-497A-B918-7A503D62E7DC}" srcOrd="2" destOrd="0" presId="urn:microsoft.com/office/officeart/2005/8/layout/hierarchy3"/>
    <dgm:cxn modelId="{CD09CAE9-AD61-49C4-A517-680CC63F914A}" type="presParOf" srcId="{DA069232-90DF-49BC-A45D-9A14AFCC273C}" destId="{82CCCE67-FB4F-4E7A-BF68-5C0D61B5DA9C}" srcOrd="3" destOrd="0" presId="urn:microsoft.com/office/officeart/2005/8/layout/hierarchy3"/>
    <dgm:cxn modelId="{490E4FA4-610F-4902-ABA2-4C07C2CE14B4}" type="presParOf" srcId="{DA069232-90DF-49BC-A45D-9A14AFCC273C}" destId="{5C8ECF3A-657B-4E96-A539-49AB5981EA15}" srcOrd="4" destOrd="0" presId="urn:microsoft.com/office/officeart/2005/8/layout/hierarchy3"/>
    <dgm:cxn modelId="{65CEA6E5-E5FD-4636-8110-D2D19857F7D7}" type="presParOf" srcId="{DA069232-90DF-49BC-A45D-9A14AFCC273C}" destId="{8989B64D-53A1-4AF4-B11C-4FEA438EAB0E}" srcOrd="5" destOrd="0" presId="urn:microsoft.com/office/officeart/2005/8/layout/hierarchy3"/>
    <dgm:cxn modelId="{FF5D5FC6-19A7-48D8-8538-823F6D34F9E2}" type="presParOf" srcId="{DA069232-90DF-49BC-A45D-9A14AFCC273C}" destId="{C2032270-DE11-47C7-881A-DDC929343EA0}" srcOrd="6" destOrd="0" presId="urn:microsoft.com/office/officeart/2005/8/layout/hierarchy3"/>
    <dgm:cxn modelId="{51838D54-40DE-4020-B2B6-9F05B0A9BD95}" type="presParOf" srcId="{DA069232-90DF-49BC-A45D-9A14AFCC273C}" destId="{8EE2C195-EE2A-4653-AAF3-6EF2926A7413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Экология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Сохранение лесов в Курской области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FCA3A1F-242D-4949-B58E-791AD52FD25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Чистая страна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48D5D4-23FB-4C6C-AB32-2E5BFD2BAE81}" type="par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31B31-4B91-4EF0-A644-7A50588CA21E}" type="sib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95682" custScaleY="76380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2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2" custScaleX="249314" custScaleY="50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ECF3A-657B-4E96-A539-49AB5981EA15}" type="pres">
      <dgm:prSet presAssocID="{0048D5D4-23FB-4C6C-AB32-2E5BFD2BAE81}" presName="Name13" presStyleLbl="parChTrans1D2" presStyleIdx="1" presStyleCnt="2"/>
      <dgm:spPr/>
      <dgm:t>
        <a:bodyPr/>
        <a:lstStyle/>
        <a:p>
          <a:endParaRPr lang="ru-RU"/>
        </a:p>
      </dgm:t>
    </dgm:pt>
    <dgm:pt modelId="{8989B64D-53A1-4AF4-B11C-4FEA438EAB0E}" type="pres">
      <dgm:prSet presAssocID="{FFCA3A1F-242D-4949-B58E-791AD52FD25C}" presName="childText" presStyleLbl="bgAcc1" presStyleIdx="1" presStyleCnt="2" custScaleX="250802" custScaleY="482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12A899-34B6-40DA-98BD-3C0E1FAC286C}" type="presOf" srcId="{AA899534-0504-4A7C-B2E8-6C7509C3DAE2}" destId="{E58E16D7-F8C1-4C2B-8C22-6190F31F7138}" srcOrd="1" destOrd="0" presId="urn:microsoft.com/office/officeart/2005/8/layout/hierarchy3"/>
    <dgm:cxn modelId="{F300DF83-93AC-4480-9ABC-B8F792C73795}" type="presOf" srcId="{31B789A9-E562-41B3-AAD2-39F2B3A8F385}" destId="{B1596DB1-31AD-497A-B918-7A503D62E7DC}" srcOrd="0" destOrd="0" presId="urn:microsoft.com/office/officeart/2005/8/layout/hierarchy3"/>
    <dgm:cxn modelId="{1384B483-7ECC-4F67-A882-FDA7A2F62079}" type="presOf" srcId="{0048D5D4-23FB-4C6C-AB32-2E5BFD2BAE81}" destId="{5C8ECF3A-657B-4E96-A539-49AB5981EA15}" srcOrd="0" destOrd="0" presId="urn:microsoft.com/office/officeart/2005/8/layout/hierarchy3"/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15E519B6-DC48-4FB9-A88A-13E0E2D3DE31}" srcId="{AA899534-0504-4A7C-B2E8-6C7509C3DAE2}" destId="{FFCA3A1F-242D-4949-B58E-791AD52FD25C}" srcOrd="1" destOrd="0" parTransId="{0048D5D4-23FB-4C6C-AB32-2E5BFD2BAE81}" sibTransId="{8ED31B31-4B91-4EF0-A644-7A50588CA21E}"/>
    <dgm:cxn modelId="{E8650474-BAF0-4B77-8398-4527DFEA7A92}" type="presOf" srcId="{AA899534-0504-4A7C-B2E8-6C7509C3DAE2}" destId="{CE0C5D67-AE12-4F45-AC5D-31BEA25D96CF}" srcOrd="0" destOrd="0" presId="urn:microsoft.com/office/officeart/2005/8/layout/hierarchy3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97439148-471E-4E37-BD7B-5230895A79B6}" type="presOf" srcId="{506F18BC-8D83-4CC1-8965-D7248E075A0C}" destId="{82CCCE67-FB4F-4E7A-BF68-5C0D61B5DA9C}" srcOrd="0" destOrd="0" presId="urn:microsoft.com/office/officeart/2005/8/layout/hierarchy3"/>
    <dgm:cxn modelId="{CF3D3302-C24D-4B0A-A777-387AD29F8333}" type="presOf" srcId="{D860629F-FF25-457E-92D7-8190195ACF35}" destId="{77B24488-EDEA-401E-AE3F-E36D354A4B6B}" srcOrd="0" destOrd="0" presId="urn:microsoft.com/office/officeart/2005/8/layout/hierarchy3"/>
    <dgm:cxn modelId="{1FD98ECD-A98F-453B-ADA3-CC60F63C217C}" type="presOf" srcId="{FFCA3A1F-242D-4949-B58E-791AD52FD25C}" destId="{8989B64D-53A1-4AF4-B11C-4FEA438EAB0E}" srcOrd="0" destOrd="0" presId="urn:microsoft.com/office/officeart/2005/8/layout/hierarchy3"/>
    <dgm:cxn modelId="{7EC5EFFF-992A-4E3F-A587-BD2C47C7EE40}" type="presParOf" srcId="{77B24488-EDEA-401E-AE3F-E36D354A4B6B}" destId="{B2FC71FE-3D74-48A0-BDA5-7D94B5ACAE48}" srcOrd="0" destOrd="0" presId="urn:microsoft.com/office/officeart/2005/8/layout/hierarchy3"/>
    <dgm:cxn modelId="{D9D5B936-7BAF-48F1-BA9D-4CA1CCFB259D}" type="presParOf" srcId="{B2FC71FE-3D74-48A0-BDA5-7D94B5ACAE48}" destId="{F046B8EB-8D93-41E0-B6D7-6D033A819D64}" srcOrd="0" destOrd="0" presId="urn:microsoft.com/office/officeart/2005/8/layout/hierarchy3"/>
    <dgm:cxn modelId="{901887F3-D844-45A2-9D72-6DAB2CDEF725}" type="presParOf" srcId="{F046B8EB-8D93-41E0-B6D7-6D033A819D64}" destId="{CE0C5D67-AE12-4F45-AC5D-31BEA25D96CF}" srcOrd="0" destOrd="0" presId="urn:microsoft.com/office/officeart/2005/8/layout/hierarchy3"/>
    <dgm:cxn modelId="{0EAE615E-9574-40D2-B1E3-F5E406D4CE21}" type="presParOf" srcId="{F046B8EB-8D93-41E0-B6D7-6D033A819D64}" destId="{E58E16D7-F8C1-4C2B-8C22-6190F31F7138}" srcOrd="1" destOrd="0" presId="urn:microsoft.com/office/officeart/2005/8/layout/hierarchy3"/>
    <dgm:cxn modelId="{290D3F8A-2E42-45C9-9B2B-769E447C318F}" type="presParOf" srcId="{B2FC71FE-3D74-48A0-BDA5-7D94B5ACAE48}" destId="{DA069232-90DF-49BC-A45D-9A14AFCC273C}" srcOrd="1" destOrd="0" presId="urn:microsoft.com/office/officeart/2005/8/layout/hierarchy3"/>
    <dgm:cxn modelId="{8ACCC284-9572-48F3-AFA5-EC8F4D4059FE}" type="presParOf" srcId="{DA069232-90DF-49BC-A45D-9A14AFCC273C}" destId="{B1596DB1-31AD-497A-B918-7A503D62E7DC}" srcOrd="0" destOrd="0" presId="urn:microsoft.com/office/officeart/2005/8/layout/hierarchy3"/>
    <dgm:cxn modelId="{93A36696-5BFA-4B5C-A2A7-CADFE8890240}" type="presParOf" srcId="{DA069232-90DF-49BC-A45D-9A14AFCC273C}" destId="{82CCCE67-FB4F-4E7A-BF68-5C0D61B5DA9C}" srcOrd="1" destOrd="0" presId="urn:microsoft.com/office/officeart/2005/8/layout/hierarchy3"/>
    <dgm:cxn modelId="{8C867793-0570-4B7E-AA6E-0BD1E71CFA45}" type="presParOf" srcId="{DA069232-90DF-49BC-A45D-9A14AFCC273C}" destId="{5C8ECF3A-657B-4E96-A539-49AB5981EA15}" srcOrd="2" destOrd="0" presId="urn:microsoft.com/office/officeart/2005/8/layout/hierarchy3"/>
    <dgm:cxn modelId="{272D8F46-0E0F-4AA1-B122-952262BB0E12}" type="presParOf" srcId="{DA069232-90DF-49BC-A45D-9A14AFCC273C}" destId="{8989B64D-53A1-4AF4-B11C-4FEA438EAB0E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Малое и среднее предпринимательство </a:t>
          </a:r>
        </a:p>
        <a:p>
          <a:pPr>
            <a:spcAft>
              <a:spcPts val="0"/>
            </a:spcAft>
          </a:pPr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и поддержка индивидуальной предпринимательской инициативы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Акселерация субъектов малого           и среднего предпринимательства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FCA3A1F-242D-4949-B58E-791AD52FD25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Создание благоприятных условий для осуществления деятельности самозанятыми гражданами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48D5D4-23FB-4C6C-AB32-2E5BFD2BAE81}" type="par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31B31-4B91-4EF0-A644-7A50588CA21E}" type="sib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DA3BD8B-2B1F-44B3-8549-12EDB788913F}">
      <dgm:prSet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Создание условий для легкого старта и комфортного ведения бизнеса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E9E1BEC-41A2-4ADB-9A29-AF9039727EE6}" type="par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00D19B39-BC64-4BBB-AE98-04D8868E88E5}" type="sib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308623" custScaleY="291287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3" custScaleX="451022" custScaleY="149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ECF3A-657B-4E96-A539-49AB5981EA15}" type="pres">
      <dgm:prSet presAssocID="{0048D5D4-23FB-4C6C-AB32-2E5BFD2BAE81}" presName="Name13" presStyleLbl="parChTrans1D2" presStyleIdx="1" presStyleCnt="3"/>
      <dgm:spPr/>
      <dgm:t>
        <a:bodyPr/>
        <a:lstStyle/>
        <a:p>
          <a:endParaRPr lang="ru-RU"/>
        </a:p>
      </dgm:t>
    </dgm:pt>
    <dgm:pt modelId="{8989B64D-53A1-4AF4-B11C-4FEA438EAB0E}" type="pres">
      <dgm:prSet presAssocID="{FFCA3A1F-242D-4949-B58E-791AD52FD25C}" presName="childText" presStyleLbl="bgAcc1" presStyleIdx="1" presStyleCnt="3" custScaleX="454298" custScaleY="170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91799-5B6F-4385-9227-C2518A1411FE}" type="pres">
      <dgm:prSet presAssocID="{FE9E1BEC-41A2-4ADB-9A29-AF9039727EE6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716E8FF-A058-4A9C-A3F5-75C7D829161E}" type="pres">
      <dgm:prSet presAssocID="{7DA3BD8B-2B1F-44B3-8549-12EDB788913F}" presName="childText" presStyleLbl="bgAcc1" presStyleIdx="2" presStyleCnt="3" custScaleX="457308" custScaleY="163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B9DC76-F595-4134-A7DE-DC70E0785CF9}" type="presOf" srcId="{FE9E1BEC-41A2-4ADB-9A29-AF9039727EE6}" destId="{29691799-5B6F-4385-9227-C2518A1411FE}" srcOrd="0" destOrd="0" presId="urn:microsoft.com/office/officeart/2005/8/layout/hierarchy3"/>
    <dgm:cxn modelId="{40641D8A-5139-4E0E-A427-CFFF19853899}" type="presOf" srcId="{FFCA3A1F-242D-4949-B58E-791AD52FD25C}" destId="{8989B64D-53A1-4AF4-B11C-4FEA438EAB0E}" srcOrd="0" destOrd="0" presId="urn:microsoft.com/office/officeart/2005/8/layout/hierarchy3"/>
    <dgm:cxn modelId="{BDAAFDCA-C19D-479E-B73A-4CF37F2F97CB}" type="presOf" srcId="{7DA3BD8B-2B1F-44B3-8549-12EDB788913F}" destId="{4716E8FF-A058-4A9C-A3F5-75C7D829161E}" srcOrd="0" destOrd="0" presId="urn:microsoft.com/office/officeart/2005/8/layout/hierarchy3"/>
    <dgm:cxn modelId="{F1AA6707-F3FA-41C6-A8B9-C300051FCF25}" type="presOf" srcId="{31B789A9-E562-41B3-AAD2-39F2B3A8F385}" destId="{B1596DB1-31AD-497A-B918-7A503D62E7DC}" srcOrd="0" destOrd="0" presId="urn:microsoft.com/office/officeart/2005/8/layout/hierarchy3"/>
    <dgm:cxn modelId="{AF90DB2C-E0D9-4175-8309-7AB8D77BEA85}" type="presOf" srcId="{506F18BC-8D83-4CC1-8965-D7248E075A0C}" destId="{82CCCE67-FB4F-4E7A-BF68-5C0D61B5DA9C}" srcOrd="0" destOrd="0" presId="urn:microsoft.com/office/officeart/2005/8/layout/hierarchy3"/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F7A1596F-D698-41A0-91A6-4F3D1B2C7461}" srcId="{AA899534-0504-4A7C-B2E8-6C7509C3DAE2}" destId="{7DA3BD8B-2B1F-44B3-8549-12EDB788913F}" srcOrd="2" destOrd="0" parTransId="{FE9E1BEC-41A2-4ADB-9A29-AF9039727EE6}" sibTransId="{00D19B39-BC64-4BBB-AE98-04D8868E88E5}"/>
    <dgm:cxn modelId="{15E519B6-DC48-4FB9-A88A-13E0E2D3DE31}" srcId="{AA899534-0504-4A7C-B2E8-6C7509C3DAE2}" destId="{FFCA3A1F-242D-4949-B58E-791AD52FD25C}" srcOrd="1" destOrd="0" parTransId="{0048D5D4-23FB-4C6C-AB32-2E5BFD2BAE81}" sibTransId="{8ED31B31-4B91-4EF0-A644-7A50588CA21E}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804DDA42-98D3-4DDC-BC5A-909610B1FA56}" type="presOf" srcId="{AA899534-0504-4A7C-B2E8-6C7509C3DAE2}" destId="{E58E16D7-F8C1-4C2B-8C22-6190F31F7138}" srcOrd="1" destOrd="0" presId="urn:microsoft.com/office/officeart/2005/8/layout/hierarchy3"/>
    <dgm:cxn modelId="{D8A75E80-2CAE-4C2A-A0AA-5C52C1FEA6E6}" type="presOf" srcId="{D860629F-FF25-457E-92D7-8190195ACF35}" destId="{77B24488-EDEA-401E-AE3F-E36D354A4B6B}" srcOrd="0" destOrd="0" presId="urn:microsoft.com/office/officeart/2005/8/layout/hierarchy3"/>
    <dgm:cxn modelId="{205D43BA-6919-4B35-9D8B-5C236502B745}" type="presOf" srcId="{0048D5D4-23FB-4C6C-AB32-2E5BFD2BAE81}" destId="{5C8ECF3A-657B-4E96-A539-49AB5981EA15}" srcOrd="0" destOrd="0" presId="urn:microsoft.com/office/officeart/2005/8/layout/hierarchy3"/>
    <dgm:cxn modelId="{2294A621-CDCA-4B78-9497-2B74A930C9C8}" type="presOf" srcId="{AA899534-0504-4A7C-B2E8-6C7509C3DAE2}" destId="{CE0C5D67-AE12-4F45-AC5D-31BEA25D96CF}" srcOrd="0" destOrd="0" presId="urn:microsoft.com/office/officeart/2005/8/layout/hierarchy3"/>
    <dgm:cxn modelId="{D6B4F0AB-7BE8-4AAB-99BC-CE1EE056F1CB}" type="presParOf" srcId="{77B24488-EDEA-401E-AE3F-E36D354A4B6B}" destId="{B2FC71FE-3D74-48A0-BDA5-7D94B5ACAE48}" srcOrd="0" destOrd="0" presId="urn:microsoft.com/office/officeart/2005/8/layout/hierarchy3"/>
    <dgm:cxn modelId="{92422D28-AC97-42E7-A132-CB7755ADD3BC}" type="presParOf" srcId="{B2FC71FE-3D74-48A0-BDA5-7D94B5ACAE48}" destId="{F046B8EB-8D93-41E0-B6D7-6D033A819D64}" srcOrd="0" destOrd="0" presId="urn:microsoft.com/office/officeart/2005/8/layout/hierarchy3"/>
    <dgm:cxn modelId="{DEC9EF5D-932E-48BB-A8A0-A7961B340A4D}" type="presParOf" srcId="{F046B8EB-8D93-41E0-B6D7-6D033A819D64}" destId="{CE0C5D67-AE12-4F45-AC5D-31BEA25D96CF}" srcOrd="0" destOrd="0" presId="urn:microsoft.com/office/officeart/2005/8/layout/hierarchy3"/>
    <dgm:cxn modelId="{B4FF9250-F2D0-41B5-8E1A-5B6AEE75D863}" type="presParOf" srcId="{F046B8EB-8D93-41E0-B6D7-6D033A819D64}" destId="{E58E16D7-F8C1-4C2B-8C22-6190F31F7138}" srcOrd="1" destOrd="0" presId="urn:microsoft.com/office/officeart/2005/8/layout/hierarchy3"/>
    <dgm:cxn modelId="{6293F122-0B04-4021-AB47-3BC130118657}" type="presParOf" srcId="{B2FC71FE-3D74-48A0-BDA5-7D94B5ACAE48}" destId="{DA069232-90DF-49BC-A45D-9A14AFCC273C}" srcOrd="1" destOrd="0" presId="urn:microsoft.com/office/officeart/2005/8/layout/hierarchy3"/>
    <dgm:cxn modelId="{1F420FD7-52C6-4BB5-9A3B-83EB73D0216E}" type="presParOf" srcId="{DA069232-90DF-49BC-A45D-9A14AFCC273C}" destId="{B1596DB1-31AD-497A-B918-7A503D62E7DC}" srcOrd="0" destOrd="0" presId="urn:microsoft.com/office/officeart/2005/8/layout/hierarchy3"/>
    <dgm:cxn modelId="{27618DE6-5517-4B2A-9236-75CCA244EAB0}" type="presParOf" srcId="{DA069232-90DF-49BC-A45D-9A14AFCC273C}" destId="{82CCCE67-FB4F-4E7A-BF68-5C0D61B5DA9C}" srcOrd="1" destOrd="0" presId="urn:microsoft.com/office/officeart/2005/8/layout/hierarchy3"/>
    <dgm:cxn modelId="{3CB89FFB-8F6E-4A43-9563-CBD677930D2B}" type="presParOf" srcId="{DA069232-90DF-49BC-A45D-9A14AFCC273C}" destId="{5C8ECF3A-657B-4E96-A539-49AB5981EA15}" srcOrd="2" destOrd="0" presId="urn:microsoft.com/office/officeart/2005/8/layout/hierarchy3"/>
    <dgm:cxn modelId="{09D3B54A-5E34-4D7D-A591-B298CA5948A6}" type="presParOf" srcId="{DA069232-90DF-49BC-A45D-9A14AFCC273C}" destId="{8989B64D-53A1-4AF4-B11C-4FEA438EAB0E}" srcOrd="3" destOrd="0" presId="urn:microsoft.com/office/officeart/2005/8/layout/hierarchy3"/>
    <dgm:cxn modelId="{C0C6460A-4C79-4659-9143-942844183E0C}" type="presParOf" srcId="{DA069232-90DF-49BC-A45D-9A14AFCC273C}" destId="{29691799-5B6F-4385-9227-C2518A1411FE}" srcOrd="4" destOrd="0" presId="urn:microsoft.com/office/officeart/2005/8/layout/hierarchy3"/>
    <dgm:cxn modelId="{A54C28FB-5642-43E3-9CD5-A91E18A0D61B}" type="presParOf" srcId="{DA069232-90DF-49BC-A45D-9A14AFCC273C}" destId="{4716E8FF-A058-4A9C-A3F5-75C7D829161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Здравоохранение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Борьба с онкологическими заболеваниями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FCA3A1F-242D-4949-B58E-791AD52FD25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Борьба с сердечно-сосудистыми заболеваниями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48D5D4-23FB-4C6C-AB32-2E5BFD2BAE81}" type="par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31B31-4B91-4EF0-A644-7A50588CA21E}" type="sib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DA3BD8B-2B1F-44B3-8549-12EDB788913F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Обеспечение медицинских организаций системы здравоохранения квалифицированными кадрами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E9E1BEC-41A2-4ADB-9A29-AF9039727EE6}" type="par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00D19B39-BC64-4BBB-AE98-04D8868E88E5}" type="sib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CE9B2F5F-24E6-4922-B6FB-7BB9C1AA319B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Развитие системы оказания первичной медико-санитарной помощи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A99A517-43C8-4D40-B34B-87D78D553CE1}" type="parTrans" cxnId="{AC218D3D-EA3C-44F0-8CAC-FAF5199F7C85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1C0A17F9-6302-4E9F-8E76-B8921D5009FB}" type="sibTrans" cxnId="{AC218D3D-EA3C-44F0-8CAC-FAF5199F7C85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9D841D17-DCFB-47C9-BFAB-F4371D4213E0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Создание единого цифрового контура   в здравоохранении на основе единой государственной информационной системы здравоохранения (ЕГИСЗ)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8C4EDD9-3629-409D-ABA7-2A724375C159}" type="parTrans" cxnId="{1049480F-38E8-432F-AD69-B2A0333A4A60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A3124E56-F58F-434E-94AB-60C39764E06E}" type="sibTrans" cxnId="{1049480F-38E8-432F-AD69-B2A0333A4A60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DF2EAD5A-0FA5-475F-B7DF-2BFE25902FB9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Развитие детского здравоохранения, включая создание современной инфраструктуры оказания медицинской помощи детям 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B895F90-5611-4672-BD5B-02CD784B90C7}" type="parTrans" cxnId="{CADCABA7-3DD4-4BEC-ACD7-635B2D401228}">
      <dgm:prSet/>
      <dgm:spPr/>
      <dgm:t>
        <a:bodyPr/>
        <a:lstStyle/>
        <a:p>
          <a:endParaRPr lang="ru-RU"/>
        </a:p>
      </dgm:t>
    </dgm:pt>
    <dgm:pt modelId="{914E4B33-35F2-490D-B541-54FEBBD13DFD}" type="sibTrans" cxnId="{CADCABA7-3DD4-4BEC-ACD7-635B2D401228}">
      <dgm:prSet/>
      <dgm:spPr/>
      <dgm:t>
        <a:bodyPr/>
        <a:lstStyle/>
        <a:p>
          <a:endParaRPr lang="ru-RU"/>
        </a:p>
      </dgm:t>
    </dgm:pt>
    <dgm:pt modelId="{54FFE0B6-5BFE-464F-BCE4-0F586FA06A95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Модернизация первичного звена здравоохранения в Курской области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18885D5-004B-4F83-AD26-68B24C70C785}" type="parTrans" cxnId="{57AFBD68-3311-4389-AF18-9D8D33E01B57}">
      <dgm:prSet/>
      <dgm:spPr/>
      <dgm:t>
        <a:bodyPr/>
        <a:lstStyle/>
        <a:p>
          <a:endParaRPr lang="ru-RU"/>
        </a:p>
      </dgm:t>
    </dgm:pt>
    <dgm:pt modelId="{8C65F4E3-09BF-403D-84EC-E2E9A2DB6691}" type="sibTrans" cxnId="{57AFBD68-3311-4389-AF18-9D8D33E01B57}">
      <dgm:prSet/>
      <dgm:spPr/>
      <dgm:t>
        <a:bodyPr/>
        <a:lstStyle/>
        <a:p>
          <a:endParaRPr lang="ru-RU"/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226939" custScaleY="134019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7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7" custScaleX="514727" custScaleY="121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ECF3A-657B-4E96-A539-49AB5981EA15}" type="pres">
      <dgm:prSet presAssocID="{0048D5D4-23FB-4C6C-AB32-2E5BFD2BAE81}" presName="Name13" presStyleLbl="parChTrans1D2" presStyleIdx="1" presStyleCnt="7"/>
      <dgm:spPr/>
      <dgm:t>
        <a:bodyPr/>
        <a:lstStyle/>
        <a:p>
          <a:endParaRPr lang="ru-RU"/>
        </a:p>
      </dgm:t>
    </dgm:pt>
    <dgm:pt modelId="{8989B64D-53A1-4AF4-B11C-4FEA438EAB0E}" type="pres">
      <dgm:prSet presAssocID="{FFCA3A1F-242D-4949-B58E-791AD52FD25C}" presName="childText" presStyleLbl="bgAcc1" presStyleIdx="1" presStyleCnt="7" custScaleX="515984" custScaleY="129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91799-5B6F-4385-9227-C2518A1411FE}" type="pres">
      <dgm:prSet presAssocID="{FE9E1BEC-41A2-4ADB-9A29-AF9039727EE6}" presName="Name13" presStyleLbl="parChTrans1D2" presStyleIdx="2" presStyleCnt="7"/>
      <dgm:spPr/>
      <dgm:t>
        <a:bodyPr/>
        <a:lstStyle/>
        <a:p>
          <a:endParaRPr lang="ru-RU"/>
        </a:p>
      </dgm:t>
    </dgm:pt>
    <dgm:pt modelId="{4716E8FF-A058-4A9C-A3F5-75C7D829161E}" type="pres">
      <dgm:prSet presAssocID="{7DA3BD8B-2B1F-44B3-8549-12EDB788913F}" presName="childText" presStyleLbl="bgAcc1" presStyleIdx="2" presStyleCnt="7" custScaleX="515985" custScaleY="208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B5D0D0-4F5A-49F0-A1DC-2E200784271D}" type="pres">
      <dgm:prSet presAssocID="{0B895F90-5611-4672-BD5B-02CD784B90C7}" presName="Name13" presStyleLbl="parChTrans1D2" presStyleIdx="3" presStyleCnt="7"/>
      <dgm:spPr/>
      <dgm:t>
        <a:bodyPr/>
        <a:lstStyle/>
        <a:p>
          <a:endParaRPr lang="ru-RU"/>
        </a:p>
      </dgm:t>
    </dgm:pt>
    <dgm:pt modelId="{3C33854D-A87C-4AEE-913E-3503F7872D1B}" type="pres">
      <dgm:prSet presAssocID="{DF2EAD5A-0FA5-475F-B7DF-2BFE25902FB9}" presName="childText" presStyleLbl="bgAcc1" presStyleIdx="3" presStyleCnt="7" custAng="10800000" custFlipVert="1" custScaleX="514942" custScaleY="231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9AF0E-1CA7-4400-A646-5935839B7313}" type="pres">
      <dgm:prSet presAssocID="{9A99A517-43C8-4D40-B34B-87D78D553CE1}" presName="Name13" presStyleLbl="parChTrans1D2" presStyleIdx="4" presStyleCnt="7"/>
      <dgm:spPr/>
      <dgm:t>
        <a:bodyPr/>
        <a:lstStyle/>
        <a:p>
          <a:endParaRPr lang="ru-RU"/>
        </a:p>
      </dgm:t>
    </dgm:pt>
    <dgm:pt modelId="{C3E1859D-7306-40F9-83CC-F6EC46AA1F75}" type="pres">
      <dgm:prSet presAssocID="{CE9B2F5F-24E6-4922-B6FB-7BB9C1AA319B}" presName="childText" presStyleLbl="bgAcc1" presStyleIdx="4" presStyleCnt="7" custScaleX="515217" custScaleY="158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7FD9F-4A21-4D0A-8CD7-302C0CC003DD}" type="pres">
      <dgm:prSet presAssocID="{58C4EDD9-3629-409D-ABA7-2A724375C159}" presName="Name13" presStyleLbl="parChTrans1D2" presStyleIdx="5" presStyleCnt="7"/>
      <dgm:spPr/>
      <dgm:t>
        <a:bodyPr/>
        <a:lstStyle/>
        <a:p>
          <a:endParaRPr lang="ru-RU"/>
        </a:p>
      </dgm:t>
    </dgm:pt>
    <dgm:pt modelId="{13268196-4D79-460A-9CF9-B3683283EBEA}" type="pres">
      <dgm:prSet presAssocID="{9D841D17-DCFB-47C9-BFAB-F4371D4213E0}" presName="childText" presStyleLbl="bgAcc1" presStyleIdx="5" presStyleCnt="7" custScaleX="514940" custScaleY="220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7CB647-73FC-433B-9CF9-F040940C9D32}" type="pres">
      <dgm:prSet presAssocID="{D18885D5-004B-4F83-AD26-68B24C70C785}" presName="Name13" presStyleLbl="parChTrans1D2" presStyleIdx="6" presStyleCnt="7"/>
      <dgm:spPr/>
      <dgm:t>
        <a:bodyPr/>
        <a:lstStyle/>
        <a:p>
          <a:endParaRPr lang="ru-RU"/>
        </a:p>
      </dgm:t>
    </dgm:pt>
    <dgm:pt modelId="{35218894-AA70-420F-AA09-28D7FB12EA90}" type="pres">
      <dgm:prSet presAssocID="{54FFE0B6-5BFE-464F-BCE4-0F586FA06A95}" presName="childText" presStyleLbl="bgAcc1" presStyleIdx="6" presStyleCnt="7" custScaleX="511061" custScaleY="1208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49480F-38E8-432F-AD69-B2A0333A4A60}" srcId="{AA899534-0504-4A7C-B2E8-6C7509C3DAE2}" destId="{9D841D17-DCFB-47C9-BFAB-F4371D4213E0}" srcOrd="5" destOrd="0" parTransId="{58C4EDD9-3629-409D-ABA7-2A724375C159}" sibTransId="{A3124E56-F58F-434E-94AB-60C39764E06E}"/>
    <dgm:cxn modelId="{F7A1596F-D698-41A0-91A6-4F3D1B2C7461}" srcId="{AA899534-0504-4A7C-B2E8-6C7509C3DAE2}" destId="{7DA3BD8B-2B1F-44B3-8549-12EDB788913F}" srcOrd="2" destOrd="0" parTransId="{FE9E1BEC-41A2-4ADB-9A29-AF9039727EE6}" sibTransId="{00D19B39-BC64-4BBB-AE98-04D8868E88E5}"/>
    <dgm:cxn modelId="{CADCABA7-3DD4-4BEC-ACD7-635B2D401228}" srcId="{AA899534-0504-4A7C-B2E8-6C7509C3DAE2}" destId="{DF2EAD5A-0FA5-475F-B7DF-2BFE25902FB9}" srcOrd="3" destOrd="0" parTransId="{0B895F90-5611-4672-BD5B-02CD784B90C7}" sibTransId="{914E4B33-35F2-490D-B541-54FEBBD13DFD}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7D80CCF6-E8AE-4192-B862-01CECD3E9D59}" type="presOf" srcId="{DF2EAD5A-0FA5-475F-B7DF-2BFE25902FB9}" destId="{3C33854D-A87C-4AEE-913E-3503F7872D1B}" srcOrd="0" destOrd="0" presId="urn:microsoft.com/office/officeart/2005/8/layout/hierarchy3"/>
    <dgm:cxn modelId="{55F1682F-60C2-40A3-B48B-7B66CF9923C3}" type="presOf" srcId="{506F18BC-8D83-4CC1-8965-D7248E075A0C}" destId="{82CCCE67-FB4F-4E7A-BF68-5C0D61B5DA9C}" srcOrd="0" destOrd="0" presId="urn:microsoft.com/office/officeart/2005/8/layout/hierarchy3"/>
    <dgm:cxn modelId="{751DAF03-506B-415C-B6AA-82CDC2738010}" type="presOf" srcId="{0048D5D4-23FB-4C6C-AB32-2E5BFD2BAE81}" destId="{5C8ECF3A-657B-4E96-A539-49AB5981EA15}" srcOrd="0" destOrd="0" presId="urn:microsoft.com/office/officeart/2005/8/layout/hierarchy3"/>
    <dgm:cxn modelId="{9368DE32-D15A-40DE-8AF1-2091BD92DFE2}" type="presOf" srcId="{FFCA3A1F-242D-4949-B58E-791AD52FD25C}" destId="{8989B64D-53A1-4AF4-B11C-4FEA438EAB0E}" srcOrd="0" destOrd="0" presId="urn:microsoft.com/office/officeart/2005/8/layout/hierarchy3"/>
    <dgm:cxn modelId="{5679438B-6341-4A98-96EE-31BE7618AE1E}" type="presOf" srcId="{D860629F-FF25-457E-92D7-8190195ACF35}" destId="{77B24488-EDEA-401E-AE3F-E36D354A4B6B}" srcOrd="0" destOrd="0" presId="urn:microsoft.com/office/officeart/2005/8/layout/hierarchy3"/>
    <dgm:cxn modelId="{1F50E664-28B2-4A55-ADDF-185DAD1AD6FD}" type="presOf" srcId="{AA899534-0504-4A7C-B2E8-6C7509C3DAE2}" destId="{E58E16D7-F8C1-4C2B-8C22-6190F31F7138}" srcOrd="1" destOrd="0" presId="urn:microsoft.com/office/officeart/2005/8/layout/hierarchy3"/>
    <dgm:cxn modelId="{A2B40FAC-5FC8-43A3-88F9-E519C2A77C09}" type="presOf" srcId="{FE9E1BEC-41A2-4ADB-9A29-AF9039727EE6}" destId="{29691799-5B6F-4385-9227-C2518A1411FE}" srcOrd="0" destOrd="0" presId="urn:microsoft.com/office/officeart/2005/8/layout/hierarchy3"/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6F7577B4-3446-4960-91B3-DF0296851BD8}" type="presOf" srcId="{0B895F90-5611-4672-BD5B-02CD784B90C7}" destId="{46B5D0D0-4F5A-49F0-A1DC-2E200784271D}" srcOrd="0" destOrd="0" presId="urn:microsoft.com/office/officeart/2005/8/layout/hierarchy3"/>
    <dgm:cxn modelId="{2817BECC-4F55-410B-88C9-D13F7FF9ACB1}" type="presOf" srcId="{58C4EDD9-3629-409D-ABA7-2A724375C159}" destId="{7C37FD9F-4A21-4D0A-8CD7-302C0CC003DD}" srcOrd="0" destOrd="0" presId="urn:microsoft.com/office/officeart/2005/8/layout/hierarchy3"/>
    <dgm:cxn modelId="{19B0A981-6170-40E0-8E92-28625592938E}" type="presOf" srcId="{7DA3BD8B-2B1F-44B3-8549-12EDB788913F}" destId="{4716E8FF-A058-4A9C-A3F5-75C7D829161E}" srcOrd="0" destOrd="0" presId="urn:microsoft.com/office/officeart/2005/8/layout/hierarchy3"/>
    <dgm:cxn modelId="{15E519B6-DC48-4FB9-A88A-13E0E2D3DE31}" srcId="{AA899534-0504-4A7C-B2E8-6C7509C3DAE2}" destId="{FFCA3A1F-242D-4949-B58E-791AD52FD25C}" srcOrd="1" destOrd="0" parTransId="{0048D5D4-23FB-4C6C-AB32-2E5BFD2BAE81}" sibTransId="{8ED31B31-4B91-4EF0-A644-7A50588CA21E}"/>
    <dgm:cxn modelId="{AC218D3D-EA3C-44F0-8CAC-FAF5199F7C85}" srcId="{AA899534-0504-4A7C-B2E8-6C7509C3DAE2}" destId="{CE9B2F5F-24E6-4922-B6FB-7BB9C1AA319B}" srcOrd="4" destOrd="0" parTransId="{9A99A517-43C8-4D40-B34B-87D78D553CE1}" sibTransId="{1C0A17F9-6302-4E9F-8E76-B8921D5009FB}"/>
    <dgm:cxn modelId="{196193C4-CAF9-46CD-8AEC-33AD42E5225B}" type="presOf" srcId="{AA899534-0504-4A7C-B2E8-6C7509C3DAE2}" destId="{CE0C5D67-AE12-4F45-AC5D-31BEA25D96CF}" srcOrd="0" destOrd="0" presId="urn:microsoft.com/office/officeart/2005/8/layout/hierarchy3"/>
    <dgm:cxn modelId="{E89DCCCC-BB4B-4096-8C8B-4CF79FC34009}" type="presOf" srcId="{9A99A517-43C8-4D40-B34B-87D78D553CE1}" destId="{7BE9AF0E-1CA7-4400-A646-5935839B7313}" srcOrd="0" destOrd="0" presId="urn:microsoft.com/office/officeart/2005/8/layout/hierarchy3"/>
    <dgm:cxn modelId="{4C54408C-4141-42F8-9D6A-4EE60D291527}" type="presOf" srcId="{CE9B2F5F-24E6-4922-B6FB-7BB9C1AA319B}" destId="{C3E1859D-7306-40F9-83CC-F6EC46AA1F75}" srcOrd="0" destOrd="0" presId="urn:microsoft.com/office/officeart/2005/8/layout/hierarchy3"/>
    <dgm:cxn modelId="{7080EF58-EAF5-4E2C-A764-27951B8EB2B9}" type="presOf" srcId="{9D841D17-DCFB-47C9-BFAB-F4371D4213E0}" destId="{13268196-4D79-460A-9CF9-B3683283EBEA}" srcOrd="0" destOrd="0" presId="urn:microsoft.com/office/officeart/2005/8/layout/hierarchy3"/>
    <dgm:cxn modelId="{B17CCDD4-4687-41B5-B22D-05B8797E8622}" type="presOf" srcId="{31B789A9-E562-41B3-AAD2-39F2B3A8F385}" destId="{B1596DB1-31AD-497A-B918-7A503D62E7DC}" srcOrd="0" destOrd="0" presId="urn:microsoft.com/office/officeart/2005/8/layout/hierarchy3"/>
    <dgm:cxn modelId="{57AFBD68-3311-4389-AF18-9D8D33E01B57}" srcId="{AA899534-0504-4A7C-B2E8-6C7509C3DAE2}" destId="{54FFE0B6-5BFE-464F-BCE4-0F586FA06A95}" srcOrd="6" destOrd="0" parTransId="{D18885D5-004B-4F83-AD26-68B24C70C785}" sibTransId="{8C65F4E3-09BF-403D-84EC-E2E9A2DB6691}"/>
    <dgm:cxn modelId="{F2AC6A89-6EB6-41EE-9034-3F8AC9BCF58A}" type="presOf" srcId="{D18885D5-004B-4F83-AD26-68B24C70C785}" destId="{297CB647-73FC-433B-9CF9-F040940C9D32}" srcOrd="0" destOrd="0" presId="urn:microsoft.com/office/officeart/2005/8/layout/hierarchy3"/>
    <dgm:cxn modelId="{933C5794-9E8D-4FDB-9DEE-7DB4FF61E095}" type="presOf" srcId="{54FFE0B6-5BFE-464F-BCE4-0F586FA06A95}" destId="{35218894-AA70-420F-AA09-28D7FB12EA90}" srcOrd="0" destOrd="0" presId="urn:microsoft.com/office/officeart/2005/8/layout/hierarchy3"/>
    <dgm:cxn modelId="{EEE2F3E4-2135-4893-BFE3-CE45F4AF4A75}" type="presParOf" srcId="{77B24488-EDEA-401E-AE3F-E36D354A4B6B}" destId="{B2FC71FE-3D74-48A0-BDA5-7D94B5ACAE48}" srcOrd="0" destOrd="0" presId="urn:microsoft.com/office/officeart/2005/8/layout/hierarchy3"/>
    <dgm:cxn modelId="{1FD8E66C-BD5D-4454-8944-2F2334D86B62}" type="presParOf" srcId="{B2FC71FE-3D74-48A0-BDA5-7D94B5ACAE48}" destId="{F046B8EB-8D93-41E0-B6D7-6D033A819D64}" srcOrd="0" destOrd="0" presId="urn:microsoft.com/office/officeart/2005/8/layout/hierarchy3"/>
    <dgm:cxn modelId="{FC6F11D1-2B2D-4423-9900-71FA274AA1F3}" type="presParOf" srcId="{F046B8EB-8D93-41E0-B6D7-6D033A819D64}" destId="{CE0C5D67-AE12-4F45-AC5D-31BEA25D96CF}" srcOrd="0" destOrd="0" presId="urn:microsoft.com/office/officeart/2005/8/layout/hierarchy3"/>
    <dgm:cxn modelId="{54B7ED33-7919-4067-B4C8-1112A4EBBF28}" type="presParOf" srcId="{F046B8EB-8D93-41E0-B6D7-6D033A819D64}" destId="{E58E16D7-F8C1-4C2B-8C22-6190F31F7138}" srcOrd="1" destOrd="0" presId="urn:microsoft.com/office/officeart/2005/8/layout/hierarchy3"/>
    <dgm:cxn modelId="{59E77860-2DE6-4503-96B9-D1CFA8C7EC64}" type="presParOf" srcId="{B2FC71FE-3D74-48A0-BDA5-7D94B5ACAE48}" destId="{DA069232-90DF-49BC-A45D-9A14AFCC273C}" srcOrd="1" destOrd="0" presId="urn:microsoft.com/office/officeart/2005/8/layout/hierarchy3"/>
    <dgm:cxn modelId="{395E968A-CC29-4EE7-B9BE-3692B4B9B69A}" type="presParOf" srcId="{DA069232-90DF-49BC-A45D-9A14AFCC273C}" destId="{B1596DB1-31AD-497A-B918-7A503D62E7DC}" srcOrd="0" destOrd="0" presId="urn:microsoft.com/office/officeart/2005/8/layout/hierarchy3"/>
    <dgm:cxn modelId="{DC866898-25C5-4392-BF0E-906840BE51D7}" type="presParOf" srcId="{DA069232-90DF-49BC-A45D-9A14AFCC273C}" destId="{82CCCE67-FB4F-4E7A-BF68-5C0D61B5DA9C}" srcOrd="1" destOrd="0" presId="urn:microsoft.com/office/officeart/2005/8/layout/hierarchy3"/>
    <dgm:cxn modelId="{936E2B33-85E6-42A6-A69E-D821FEE7BA19}" type="presParOf" srcId="{DA069232-90DF-49BC-A45D-9A14AFCC273C}" destId="{5C8ECF3A-657B-4E96-A539-49AB5981EA15}" srcOrd="2" destOrd="0" presId="urn:microsoft.com/office/officeart/2005/8/layout/hierarchy3"/>
    <dgm:cxn modelId="{F0E083B9-2ED5-49EE-B830-247D49975B40}" type="presParOf" srcId="{DA069232-90DF-49BC-A45D-9A14AFCC273C}" destId="{8989B64D-53A1-4AF4-B11C-4FEA438EAB0E}" srcOrd="3" destOrd="0" presId="urn:microsoft.com/office/officeart/2005/8/layout/hierarchy3"/>
    <dgm:cxn modelId="{EF67FB4E-91A9-4658-A9BC-E39EB7D2A318}" type="presParOf" srcId="{DA069232-90DF-49BC-A45D-9A14AFCC273C}" destId="{29691799-5B6F-4385-9227-C2518A1411FE}" srcOrd="4" destOrd="0" presId="urn:microsoft.com/office/officeart/2005/8/layout/hierarchy3"/>
    <dgm:cxn modelId="{CE00DF8A-A18C-43AA-B958-F48B5C1157FF}" type="presParOf" srcId="{DA069232-90DF-49BC-A45D-9A14AFCC273C}" destId="{4716E8FF-A058-4A9C-A3F5-75C7D829161E}" srcOrd="5" destOrd="0" presId="urn:microsoft.com/office/officeart/2005/8/layout/hierarchy3"/>
    <dgm:cxn modelId="{245A7CBF-3EE5-42F4-8DAE-6D9E15A4F63A}" type="presParOf" srcId="{DA069232-90DF-49BC-A45D-9A14AFCC273C}" destId="{46B5D0D0-4F5A-49F0-A1DC-2E200784271D}" srcOrd="6" destOrd="0" presId="urn:microsoft.com/office/officeart/2005/8/layout/hierarchy3"/>
    <dgm:cxn modelId="{C0B2C108-E835-4FDC-9457-A9D7389B2BD9}" type="presParOf" srcId="{DA069232-90DF-49BC-A45D-9A14AFCC273C}" destId="{3C33854D-A87C-4AEE-913E-3503F7872D1B}" srcOrd="7" destOrd="0" presId="urn:microsoft.com/office/officeart/2005/8/layout/hierarchy3"/>
    <dgm:cxn modelId="{D45E26D8-6734-4A3C-A51D-897AF3E3EBBC}" type="presParOf" srcId="{DA069232-90DF-49BC-A45D-9A14AFCC273C}" destId="{7BE9AF0E-1CA7-4400-A646-5935839B7313}" srcOrd="8" destOrd="0" presId="urn:microsoft.com/office/officeart/2005/8/layout/hierarchy3"/>
    <dgm:cxn modelId="{E47A03CD-333E-47A4-879E-A49BE04BEB17}" type="presParOf" srcId="{DA069232-90DF-49BC-A45D-9A14AFCC273C}" destId="{C3E1859D-7306-40F9-83CC-F6EC46AA1F75}" srcOrd="9" destOrd="0" presId="urn:microsoft.com/office/officeart/2005/8/layout/hierarchy3"/>
    <dgm:cxn modelId="{0F3718E6-8710-40AB-8998-81463926CAD7}" type="presParOf" srcId="{DA069232-90DF-49BC-A45D-9A14AFCC273C}" destId="{7C37FD9F-4A21-4D0A-8CD7-302C0CC003DD}" srcOrd="10" destOrd="0" presId="urn:microsoft.com/office/officeart/2005/8/layout/hierarchy3"/>
    <dgm:cxn modelId="{C4718FF0-2DEA-4F1A-80BB-20DF92B44FE3}" type="presParOf" srcId="{DA069232-90DF-49BC-A45D-9A14AFCC273C}" destId="{13268196-4D79-460A-9CF9-B3683283EBEA}" srcOrd="11" destOrd="0" presId="urn:microsoft.com/office/officeart/2005/8/layout/hierarchy3"/>
    <dgm:cxn modelId="{7D31BA3B-0087-4C2D-92FC-F72B77E332A5}" type="presParOf" srcId="{DA069232-90DF-49BC-A45D-9A14AFCC273C}" destId="{297CB647-73FC-433B-9CF9-F040940C9D32}" srcOrd="12" destOrd="0" presId="urn:microsoft.com/office/officeart/2005/8/layout/hierarchy3"/>
    <dgm:cxn modelId="{8A952934-809E-45C3-B6AE-1C509CB2CAE6}" type="presParOf" srcId="{DA069232-90DF-49BC-A45D-9A14AFCC273C}" destId="{35218894-AA70-420F-AA09-28D7FB12EA90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60629F-FF25-457E-92D7-8190195ACF35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899534-0504-4A7C-B2E8-6C7509C3DAE2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Демография</a:t>
          </a:r>
          <a:endParaRPr lang="ru-RU" sz="8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CC3A34A-8C7D-47F9-A213-D8CB9D3F8C46}" type="par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A69FE7-A442-4826-AE01-34CEC62F9569}" type="sibTrans" cxnId="{DF9AC415-4BAD-4283-95CE-C7DA791038D8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06F18BC-8D83-4CC1-8965-D7248E075A0C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Содействие занятости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1B789A9-E562-41B3-AAD2-39F2B3A8F385}" type="par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A552BAE-BF45-4619-9505-D64CB5B6BE29}" type="sibTrans" cxnId="{3F1774A7-709A-43A4-883E-04F2C3B30B8D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FCA3A1F-242D-4949-B58E-791AD52FD25C}">
      <dgm:prSet phldrT="[Текст]" custT="1"/>
      <dgm:spPr/>
      <dgm:t>
        <a:bodyPr/>
        <a:lstStyle/>
        <a:p>
          <a:pPr algn="ctr"/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Спорт - норма жизни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048D5D4-23FB-4C6C-AB32-2E5BFD2BAE81}" type="par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D31B31-4B91-4EF0-A644-7A50588CA21E}" type="sibTrans" cxnId="{15E519B6-DC48-4FB9-A88A-13E0E2D3DE3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DA3BD8B-2B1F-44B3-8549-12EDB788913F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Старшее поколение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E9E1BEC-41A2-4ADB-9A29-AF9039727EE6}" type="par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00D19B39-BC64-4BBB-AE98-04D8868E88E5}" type="sibTrans" cxnId="{F7A1596F-D698-41A0-91A6-4F3D1B2C7461}">
      <dgm:prSet/>
      <dgm:spPr/>
      <dgm:t>
        <a:bodyPr/>
        <a:lstStyle/>
        <a:p>
          <a:endParaRPr lang="ru-RU" sz="800">
            <a:solidFill>
              <a:schemeClr val="accent5">
                <a:lumMod val="50000"/>
              </a:schemeClr>
            </a:solidFill>
          </a:endParaRPr>
        </a:p>
      </dgm:t>
    </dgm:pt>
    <dgm:pt modelId="{CE9B2F5F-24E6-4922-B6FB-7BB9C1AA319B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Укрепление общественного здоровья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A99A517-43C8-4D40-B34B-87D78D553CE1}" type="parTrans" cxnId="{AC218D3D-EA3C-44F0-8CAC-FAF5199F7C85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1C0A17F9-6302-4E9F-8E76-B8921D5009FB}" type="sibTrans" cxnId="{AC218D3D-EA3C-44F0-8CAC-FAF5199F7C85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9D841D17-DCFB-47C9-BFAB-F4371D4213E0}">
      <dgm:prSet custT="1"/>
      <dgm:spPr/>
      <dgm:t>
        <a:bodyPr/>
        <a:lstStyle/>
        <a:p>
          <a:r>
            <a:rPr lang="ru-RU" sz="75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Финансовая поддержка семей          при рождении детей</a:t>
          </a:r>
          <a:endParaRPr lang="ru-RU" sz="75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58C4EDD9-3629-409D-ABA7-2A724375C159}" type="parTrans" cxnId="{1049480F-38E8-432F-AD69-B2A0333A4A60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A3124E56-F58F-434E-94AB-60C39764E06E}" type="sibTrans" cxnId="{1049480F-38E8-432F-AD69-B2A0333A4A60}">
      <dgm:prSet/>
      <dgm:spPr/>
      <dgm:t>
        <a:bodyPr/>
        <a:lstStyle/>
        <a:p>
          <a:endParaRPr lang="ru-RU">
            <a:solidFill>
              <a:schemeClr val="accent5">
                <a:lumMod val="50000"/>
              </a:schemeClr>
            </a:solidFill>
          </a:endParaRPr>
        </a:p>
      </dgm:t>
    </dgm:pt>
    <dgm:pt modelId="{77B24488-EDEA-401E-AE3F-E36D354A4B6B}" type="pres">
      <dgm:prSet presAssocID="{D860629F-FF25-457E-92D7-8190195ACF3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FC71FE-3D74-48A0-BDA5-7D94B5ACAE48}" type="pres">
      <dgm:prSet presAssocID="{AA899534-0504-4A7C-B2E8-6C7509C3DAE2}" presName="root" presStyleCnt="0"/>
      <dgm:spPr/>
    </dgm:pt>
    <dgm:pt modelId="{F046B8EB-8D93-41E0-B6D7-6D033A819D64}" type="pres">
      <dgm:prSet presAssocID="{AA899534-0504-4A7C-B2E8-6C7509C3DAE2}" presName="rootComposite" presStyleCnt="0"/>
      <dgm:spPr/>
    </dgm:pt>
    <dgm:pt modelId="{CE0C5D67-AE12-4F45-AC5D-31BEA25D96CF}" type="pres">
      <dgm:prSet presAssocID="{AA899534-0504-4A7C-B2E8-6C7509C3DAE2}" presName="rootText" presStyleLbl="node1" presStyleIdx="0" presStyleCnt="1" custScaleX="175002" custScaleY="108556"/>
      <dgm:spPr/>
      <dgm:t>
        <a:bodyPr/>
        <a:lstStyle/>
        <a:p>
          <a:endParaRPr lang="ru-RU"/>
        </a:p>
      </dgm:t>
    </dgm:pt>
    <dgm:pt modelId="{E58E16D7-F8C1-4C2B-8C22-6190F31F7138}" type="pres">
      <dgm:prSet presAssocID="{AA899534-0504-4A7C-B2E8-6C7509C3DAE2}" presName="rootConnector" presStyleLbl="node1" presStyleIdx="0" presStyleCnt="1"/>
      <dgm:spPr/>
      <dgm:t>
        <a:bodyPr/>
        <a:lstStyle/>
        <a:p>
          <a:endParaRPr lang="ru-RU"/>
        </a:p>
      </dgm:t>
    </dgm:pt>
    <dgm:pt modelId="{DA069232-90DF-49BC-A45D-9A14AFCC273C}" type="pres">
      <dgm:prSet presAssocID="{AA899534-0504-4A7C-B2E8-6C7509C3DAE2}" presName="childShape" presStyleCnt="0"/>
      <dgm:spPr/>
    </dgm:pt>
    <dgm:pt modelId="{B1596DB1-31AD-497A-B918-7A503D62E7DC}" type="pres">
      <dgm:prSet presAssocID="{31B789A9-E562-41B3-AAD2-39F2B3A8F385}" presName="Name13" presStyleLbl="parChTrans1D2" presStyleIdx="0" presStyleCnt="5"/>
      <dgm:spPr/>
      <dgm:t>
        <a:bodyPr/>
        <a:lstStyle/>
        <a:p>
          <a:endParaRPr lang="ru-RU"/>
        </a:p>
      </dgm:t>
    </dgm:pt>
    <dgm:pt modelId="{82CCCE67-FB4F-4E7A-BF68-5C0D61B5DA9C}" type="pres">
      <dgm:prSet presAssocID="{506F18BC-8D83-4CC1-8965-D7248E075A0C}" presName="childText" presStyleLbl="bgAcc1" presStyleIdx="0" presStyleCnt="5" custScaleX="382653" custScaleY="81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ECF3A-657B-4E96-A539-49AB5981EA15}" type="pres">
      <dgm:prSet presAssocID="{0048D5D4-23FB-4C6C-AB32-2E5BFD2BAE81}" presName="Name13" presStyleLbl="parChTrans1D2" presStyleIdx="1" presStyleCnt="5"/>
      <dgm:spPr/>
      <dgm:t>
        <a:bodyPr/>
        <a:lstStyle/>
        <a:p>
          <a:endParaRPr lang="ru-RU"/>
        </a:p>
      </dgm:t>
    </dgm:pt>
    <dgm:pt modelId="{8989B64D-53A1-4AF4-B11C-4FEA438EAB0E}" type="pres">
      <dgm:prSet presAssocID="{FFCA3A1F-242D-4949-B58E-791AD52FD25C}" presName="childText" presStyleLbl="bgAcc1" presStyleIdx="1" presStyleCnt="5" custScaleX="382653" custScaleY="75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91799-5B6F-4385-9227-C2518A1411FE}" type="pres">
      <dgm:prSet presAssocID="{FE9E1BEC-41A2-4ADB-9A29-AF9039727EE6}" presName="Name13" presStyleLbl="parChTrans1D2" presStyleIdx="2" presStyleCnt="5"/>
      <dgm:spPr/>
      <dgm:t>
        <a:bodyPr/>
        <a:lstStyle/>
        <a:p>
          <a:endParaRPr lang="ru-RU"/>
        </a:p>
      </dgm:t>
    </dgm:pt>
    <dgm:pt modelId="{4716E8FF-A058-4A9C-A3F5-75C7D829161E}" type="pres">
      <dgm:prSet presAssocID="{7DA3BD8B-2B1F-44B3-8549-12EDB788913F}" presName="childText" presStyleLbl="bgAcc1" presStyleIdx="2" presStyleCnt="5" custScaleX="383897" custScaleY="74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9AF0E-1CA7-4400-A646-5935839B7313}" type="pres">
      <dgm:prSet presAssocID="{9A99A517-43C8-4D40-B34B-87D78D553CE1}" presName="Name13" presStyleLbl="parChTrans1D2" presStyleIdx="3" presStyleCnt="5"/>
      <dgm:spPr/>
      <dgm:t>
        <a:bodyPr/>
        <a:lstStyle/>
        <a:p>
          <a:endParaRPr lang="ru-RU"/>
        </a:p>
      </dgm:t>
    </dgm:pt>
    <dgm:pt modelId="{C3E1859D-7306-40F9-83CC-F6EC46AA1F75}" type="pres">
      <dgm:prSet presAssocID="{CE9B2F5F-24E6-4922-B6FB-7BB9C1AA319B}" presName="childText" presStyleLbl="bgAcc1" presStyleIdx="3" presStyleCnt="5" custScaleX="383814" custScaleY="75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7FD9F-4A21-4D0A-8CD7-302C0CC003DD}" type="pres">
      <dgm:prSet presAssocID="{58C4EDD9-3629-409D-ABA7-2A724375C159}" presName="Name13" presStyleLbl="parChTrans1D2" presStyleIdx="4" presStyleCnt="5"/>
      <dgm:spPr/>
      <dgm:t>
        <a:bodyPr/>
        <a:lstStyle/>
        <a:p>
          <a:endParaRPr lang="ru-RU"/>
        </a:p>
      </dgm:t>
    </dgm:pt>
    <dgm:pt modelId="{13268196-4D79-460A-9CF9-B3683283EBEA}" type="pres">
      <dgm:prSet presAssocID="{9D841D17-DCFB-47C9-BFAB-F4371D4213E0}" presName="childText" presStyleLbl="bgAcc1" presStyleIdx="4" presStyleCnt="5" custScaleX="385411" custScaleY="101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42467C-39B5-421D-A7B7-A831129BD82E}" type="presOf" srcId="{7DA3BD8B-2B1F-44B3-8549-12EDB788913F}" destId="{4716E8FF-A058-4A9C-A3F5-75C7D829161E}" srcOrd="0" destOrd="0" presId="urn:microsoft.com/office/officeart/2005/8/layout/hierarchy3"/>
    <dgm:cxn modelId="{5F2997A9-BB17-44FC-8670-506DD45646CA}" type="presOf" srcId="{AA899534-0504-4A7C-B2E8-6C7509C3DAE2}" destId="{CE0C5D67-AE12-4F45-AC5D-31BEA25D96CF}" srcOrd="0" destOrd="0" presId="urn:microsoft.com/office/officeart/2005/8/layout/hierarchy3"/>
    <dgm:cxn modelId="{3F1774A7-709A-43A4-883E-04F2C3B30B8D}" srcId="{AA899534-0504-4A7C-B2E8-6C7509C3DAE2}" destId="{506F18BC-8D83-4CC1-8965-D7248E075A0C}" srcOrd="0" destOrd="0" parTransId="{31B789A9-E562-41B3-AAD2-39F2B3A8F385}" sibTransId="{7A552BAE-BF45-4619-9505-D64CB5B6BE29}"/>
    <dgm:cxn modelId="{17154410-A40D-449D-9F9F-7949A077B3FE}" type="presOf" srcId="{9D841D17-DCFB-47C9-BFAB-F4371D4213E0}" destId="{13268196-4D79-460A-9CF9-B3683283EBEA}" srcOrd="0" destOrd="0" presId="urn:microsoft.com/office/officeart/2005/8/layout/hierarchy3"/>
    <dgm:cxn modelId="{1049480F-38E8-432F-AD69-B2A0333A4A60}" srcId="{AA899534-0504-4A7C-B2E8-6C7509C3DAE2}" destId="{9D841D17-DCFB-47C9-BFAB-F4371D4213E0}" srcOrd="4" destOrd="0" parTransId="{58C4EDD9-3629-409D-ABA7-2A724375C159}" sibTransId="{A3124E56-F58F-434E-94AB-60C39764E06E}"/>
    <dgm:cxn modelId="{A71F29E1-A06E-46A3-8920-E03ACCEDE0BF}" type="presOf" srcId="{AA899534-0504-4A7C-B2E8-6C7509C3DAE2}" destId="{E58E16D7-F8C1-4C2B-8C22-6190F31F7138}" srcOrd="1" destOrd="0" presId="urn:microsoft.com/office/officeart/2005/8/layout/hierarchy3"/>
    <dgm:cxn modelId="{15E519B6-DC48-4FB9-A88A-13E0E2D3DE31}" srcId="{AA899534-0504-4A7C-B2E8-6C7509C3DAE2}" destId="{FFCA3A1F-242D-4949-B58E-791AD52FD25C}" srcOrd="1" destOrd="0" parTransId="{0048D5D4-23FB-4C6C-AB32-2E5BFD2BAE81}" sibTransId="{8ED31B31-4B91-4EF0-A644-7A50588CA21E}"/>
    <dgm:cxn modelId="{E6FE2D54-AADA-4A9D-9371-FFA8469EEAE8}" type="presOf" srcId="{D860629F-FF25-457E-92D7-8190195ACF35}" destId="{77B24488-EDEA-401E-AE3F-E36D354A4B6B}" srcOrd="0" destOrd="0" presId="urn:microsoft.com/office/officeart/2005/8/layout/hierarchy3"/>
    <dgm:cxn modelId="{EDD03D43-38B9-4A66-B857-F37A32665981}" type="presOf" srcId="{31B789A9-E562-41B3-AAD2-39F2B3A8F385}" destId="{B1596DB1-31AD-497A-B918-7A503D62E7DC}" srcOrd="0" destOrd="0" presId="urn:microsoft.com/office/officeart/2005/8/layout/hierarchy3"/>
    <dgm:cxn modelId="{5F62EE0B-091D-41B0-B745-8FED1C2ABDA7}" type="presOf" srcId="{CE9B2F5F-24E6-4922-B6FB-7BB9C1AA319B}" destId="{C3E1859D-7306-40F9-83CC-F6EC46AA1F75}" srcOrd="0" destOrd="0" presId="urn:microsoft.com/office/officeart/2005/8/layout/hierarchy3"/>
    <dgm:cxn modelId="{615FCB60-2BDB-46CD-9118-ECFA6049C7C2}" type="presOf" srcId="{9A99A517-43C8-4D40-B34B-87D78D553CE1}" destId="{7BE9AF0E-1CA7-4400-A646-5935839B7313}" srcOrd="0" destOrd="0" presId="urn:microsoft.com/office/officeart/2005/8/layout/hierarchy3"/>
    <dgm:cxn modelId="{D63D2907-E7AA-4397-9B32-C627BDD9FAB4}" type="presOf" srcId="{58C4EDD9-3629-409D-ABA7-2A724375C159}" destId="{7C37FD9F-4A21-4D0A-8CD7-302C0CC003DD}" srcOrd="0" destOrd="0" presId="urn:microsoft.com/office/officeart/2005/8/layout/hierarchy3"/>
    <dgm:cxn modelId="{F7A1596F-D698-41A0-91A6-4F3D1B2C7461}" srcId="{AA899534-0504-4A7C-B2E8-6C7509C3DAE2}" destId="{7DA3BD8B-2B1F-44B3-8549-12EDB788913F}" srcOrd="2" destOrd="0" parTransId="{FE9E1BEC-41A2-4ADB-9A29-AF9039727EE6}" sibTransId="{00D19B39-BC64-4BBB-AE98-04D8868E88E5}"/>
    <dgm:cxn modelId="{AC218D3D-EA3C-44F0-8CAC-FAF5199F7C85}" srcId="{AA899534-0504-4A7C-B2E8-6C7509C3DAE2}" destId="{CE9B2F5F-24E6-4922-B6FB-7BB9C1AA319B}" srcOrd="3" destOrd="0" parTransId="{9A99A517-43C8-4D40-B34B-87D78D553CE1}" sibTransId="{1C0A17F9-6302-4E9F-8E76-B8921D5009FB}"/>
    <dgm:cxn modelId="{CD56C520-8A6E-45B1-B184-11EB996A4EB5}" type="presOf" srcId="{0048D5D4-23FB-4C6C-AB32-2E5BFD2BAE81}" destId="{5C8ECF3A-657B-4E96-A539-49AB5981EA15}" srcOrd="0" destOrd="0" presId="urn:microsoft.com/office/officeart/2005/8/layout/hierarchy3"/>
    <dgm:cxn modelId="{14B48538-C348-452C-82A0-44AAB049EBE7}" type="presOf" srcId="{FE9E1BEC-41A2-4ADB-9A29-AF9039727EE6}" destId="{29691799-5B6F-4385-9227-C2518A1411FE}" srcOrd="0" destOrd="0" presId="urn:microsoft.com/office/officeart/2005/8/layout/hierarchy3"/>
    <dgm:cxn modelId="{A4614AA5-C64D-4A14-84E5-72E6409B95FA}" type="presOf" srcId="{506F18BC-8D83-4CC1-8965-D7248E075A0C}" destId="{82CCCE67-FB4F-4E7A-BF68-5C0D61B5DA9C}" srcOrd="0" destOrd="0" presId="urn:microsoft.com/office/officeart/2005/8/layout/hierarchy3"/>
    <dgm:cxn modelId="{7FEC617C-E5EF-4601-98A4-05A30305FB4A}" type="presOf" srcId="{FFCA3A1F-242D-4949-B58E-791AD52FD25C}" destId="{8989B64D-53A1-4AF4-B11C-4FEA438EAB0E}" srcOrd="0" destOrd="0" presId="urn:microsoft.com/office/officeart/2005/8/layout/hierarchy3"/>
    <dgm:cxn modelId="{DF9AC415-4BAD-4283-95CE-C7DA791038D8}" srcId="{D860629F-FF25-457E-92D7-8190195ACF35}" destId="{AA899534-0504-4A7C-B2E8-6C7509C3DAE2}" srcOrd="0" destOrd="0" parTransId="{5CC3A34A-8C7D-47F9-A213-D8CB9D3F8C46}" sibTransId="{03A69FE7-A442-4826-AE01-34CEC62F9569}"/>
    <dgm:cxn modelId="{FDCB1057-2945-4E99-8285-0DE6B2E0CD57}" type="presParOf" srcId="{77B24488-EDEA-401E-AE3F-E36D354A4B6B}" destId="{B2FC71FE-3D74-48A0-BDA5-7D94B5ACAE48}" srcOrd="0" destOrd="0" presId="urn:microsoft.com/office/officeart/2005/8/layout/hierarchy3"/>
    <dgm:cxn modelId="{EB29DAAD-93BC-4281-B36B-6A4310C94B04}" type="presParOf" srcId="{B2FC71FE-3D74-48A0-BDA5-7D94B5ACAE48}" destId="{F046B8EB-8D93-41E0-B6D7-6D033A819D64}" srcOrd="0" destOrd="0" presId="urn:microsoft.com/office/officeart/2005/8/layout/hierarchy3"/>
    <dgm:cxn modelId="{C6A63E7A-2BD8-404A-90C6-C61287311F3F}" type="presParOf" srcId="{F046B8EB-8D93-41E0-B6D7-6D033A819D64}" destId="{CE0C5D67-AE12-4F45-AC5D-31BEA25D96CF}" srcOrd="0" destOrd="0" presId="urn:microsoft.com/office/officeart/2005/8/layout/hierarchy3"/>
    <dgm:cxn modelId="{F10156CC-D192-43CA-80F4-252401487A6B}" type="presParOf" srcId="{F046B8EB-8D93-41E0-B6D7-6D033A819D64}" destId="{E58E16D7-F8C1-4C2B-8C22-6190F31F7138}" srcOrd="1" destOrd="0" presId="urn:microsoft.com/office/officeart/2005/8/layout/hierarchy3"/>
    <dgm:cxn modelId="{1DEF3673-48DC-4A94-9E74-1DED9732C267}" type="presParOf" srcId="{B2FC71FE-3D74-48A0-BDA5-7D94B5ACAE48}" destId="{DA069232-90DF-49BC-A45D-9A14AFCC273C}" srcOrd="1" destOrd="0" presId="urn:microsoft.com/office/officeart/2005/8/layout/hierarchy3"/>
    <dgm:cxn modelId="{109D6650-8051-4735-A8B0-4E061EE55998}" type="presParOf" srcId="{DA069232-90DF-49BC-A45D-9A14AFCC273C}" destId="{B1596DB1-31AD-497A-B918-7A503D62E7DC}" srcOrd="0" destOrd="0" presId="urn:microsoft.com/office/officeart/2005/8/layout/hierarchy3"/>
    <dgm:cxn modelId="{3FD4A439-F5C5-4C3B-966A-14F738DE4DB1}" type="presParOf" srcId="{DA069232-90DF-49BC-A45D-9A14AFCC273C}" destId="{82CCCE67-FB4F-4E7A-BF68-5C0D61B5DA9C}" srcOrd="1" destOrd="0" presId="urn:microsoft.com/office/officeart/2005/8/layout/hierarchy3"/>
    <dgm:cxn modelId="{34E18CD0-3588-4D20-81EA-F8C0320044F3}" type="presParOf" srcId="{DA069232-90DF-49BC-A45D-9A14AFCC273C}" destId="{5C8ECF3A-657B-4E96-A539-49AB5981EA15}" srcOrd="2" destOrd="0" presId="urn:microsoft.com/office/officeart/2005/8/layout/hierarchy3"/>
    <dgm:cxn modelId="{2E352361-BE54-402E-A45B-736D558A5257}" type="presParOf" srcId="{DA069232-90DF-49BC-A45D-9A14AFCC273C}" destId="{8989B64D-53A1-4AF4-B11C-4FEA438EAB0E}" srcOrd="3" destOrd="0" presId="urn:microsoft.com/office/officeart/2005/8/layout/hierarchy3"/>
    <dgm:cxn modelId="{81E3B324-9F12-4A8A-9121-DD203EF8D22C}" type="presParOf" srcId="{DA069232-90DF-49BC-A45D-9A14AFCC273C}" destId="{29691799-5B6F-4385-9227-C2518A1411FE}" srcOrd="4" destOrd="0" presId="urn:microsoft.com/office/officeart/2005/8/layout/hierarchy3"/>
    <dgm:cxn modelId="{D277C825-1C38-4A14-B28B-571C0A67545B}" type="presParOf" srcId="{DA069232-90DF-49BC-A45D-9A14AFCC273C}" destId="{4716E8FF-A058-4A9C-A3F5-75C7D829161E}" srcOrd="5" destOrd="0" presId="urn:microsoft.com/office/officeart/2005/8/layout/hierarchy3"/>
    <dgm:cxn modelId="{DC18CDF8-7FE5-477C-AAAF-1AAFACDFF941}" type="presParOf" srcId="{DA069232-90DF-49BC-A45D-9A14AFCC273C}" destId="{7BE9AF0E-1CA7-4400-A646-5935839B7313}" srcOrd="6" destOrd="0" presId="urn:microsoft.com/office/officeart/2005/8/layout/hierarchy3"/>
    <dgm:cxn modelId="{1F2C2443-16E9-436C-874C-C564396CF7BC}" type="presParOf" srcId="{DA069232-90DF-49BC-A45D-9A14AFCC273C}" destId="{C3E1859D-7306-40F9-83CC-F6EC46AA1F75}" srcOrd="7" destOrd="0" presId="urn:microsoft.com/office/officeart/2005/8/layout/hierarchy3"/>
    <dgm:cxn modelId="{B283C648-17DA-4A2B-89D2-D18A62AB1297}" type="presParOf" srcId="{DA069232-90DF-49BC-A45D-9A14AFCC273C}" destId="{7C37FD9F-4A21-4D0A-8CD7-302C0CC003DD}" srcOrd="8" destOrd="0" presId="urn:microsoft.com/office/officeart/2005/8/layout/hierarchy3"/>
    <dgm:cxn modelId="{1B382463-9F88-43AD-ADDC-80889BC643C8}" type="presParOf" srcId="{DA069232-90DF-49BC-A45D-9A14AFCC273C}" destId="{13268196-4D79-460A-9CF9-B3683283EBEA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4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0.00215</cdr:x>
      <cdr:y>0.04848</cdr:y>
    </cdr:from>
    <cdr:to>
      <cdr:x>0.99884</cdr:x>
      <cdr:y>0.15109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314" y="161718"/>
          <a:ext cx="6172190" cy="3423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6"/>
              </a:solidFill>
              <a:effectLst/>
              <a:latin typeface="Arial" pitchFamily="34" charset="0"/>
              <a:cs typeface="Arial" pitchFamily="34" charset="0"/>
            </a:rPr>
            <a:t>Структура налоговых и неналоговых доходов в 2022 году</a:t>
          </a:r>
          <a:endParaRPr lang="ru-RU" sz="1400" b="1" dirty="0">
            <a:solidFill>
              <a:schemeClr val="accent6"/>
            </a:solidFill>
            <a:effectLst/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0.20902</cdr:x>
      <cdr:y>0.49836</cdr:y>
    </cdr:from>
    <cdr:to>
      <cdr:x>0.35807</cdr:x>
      <cdr:y>0.64144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294410" y="1662545"/>
          <a:ext cx="923011" cy="4773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48 822,6 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8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0.37844</cdr:x>
      <cdr:y>0.74618</cdr:y>
    </cdr:from>
    <cdr:to>
      <cdr:x>0.47125</cdr:x>
      <cdr:y>0.8008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8603" y="2580403"/>
          <a:ext cx="583338" cy="188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Всего</a:t>
          </a:r>
          <a:endParaRPr lang="ru-RU" sz="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0.07487</cdr:x>
      <cdr:y>0.71504</cdr:y>
    </cdr:from>
    <cdr:to>
      <cdr:x>0.13153</cdr:x>
      <cdr:y>0.82573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463662" y="2472739"/>
          <a:ext cx="350873" cy="382772"/>
        </a:xfrm>
        <a:prstGeom xmlns:a="http://schemas.openxmlformats.org/drawingml/2006/main" prst="straightConnector1">
          <a:avLst/>
        </a:prstGeom>
        <a:ln xmlns:a="http://schemas.openxmlformats.org/drawingml/2006/main" cap="rnd">
          <a:solidFill>
            <a:schemeClr val="accent5">
              <a:lumMod val="50000"/>
            </a:schemeClr>
          </a:solidFill>
          <a:prstDash val="sysDash"/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0.07659</cdr:x>
      <cdr:y>0.78084</cdr:y>
    </cdr:from>
    <cdr:to>
      <cdr:x>0.13037</cdr:x>
      <cdr:y>0.88107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481390" y="2700276"/>
          <a:ext cx="337994" cy="346614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0.0772</cdr:x>
      <cdr:y>0.84641</cdr:y>
    </cdr:from>
    <cdr:to>
      <cdr:x>0.13037</cdr:x>
      <cdr:y>0.94525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485211" y="2927046"/>
          <a:ext cx="334174" cy="34178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</cdr:x>
      <cdr:y>0.80525</cdr:y>
    </cdr:from>
    <cdr:to>
      <cdr:x>0.09548</cdr:x>
      <cdr:y>0.9877</cdr:y>
    </cdr:to>
    <cdr:sp macro="" textlink="">
      <cdr:nvSpPr>
        <cdr:cNvPr id="7" name="TextBox 18"/>
        <cdr:cNvSpPr txBox="1"/>
      </cdr:nvSpPr>
      <cdr:spPr>
        <a:xfrm xmlns:a="http://schemas.openxmlformats.org/drawingml/2006/main">
          <a:off x="0" y="2784698"/>
          <a:ext cx="591252" cy="63094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2022 год</a:t>
          </a:r>
        </a:p>
        <a:p xmlns:a="http://schemas.openxmlformats.org/drawingml/2006/main">
          <a:endParaRPr lang="ru-RU" sz="700" b="1" dirty="0" smtClean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2023 год</a:t>
          </a:r>
        </a:p>
        <a:p xmlns:a="http://schemas.openxmlformats.org/drawingml/2006/main">
          <a:endParaRPr lang="ru-RU" sz="700" b="1" dirty="0" smtClean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2024 год</a:t>
          </a:r>
          <a:endParaRPr lang="ru-RU" sz="7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0.89981</cdr:x>
      <cdr:y>0.18673</cdr:y>
    </cdr:from>
    <cdr:to>
      <cdr:x>1</cdr:x>
      <cdr:y>0.24013</cdr:y>
    </cdr:to>
    <cdr:sp macro="" textlink="">
      <cdr:nvSpPr>
        <cdr:cNvPr id="8" name="TextBox 23"/>
        <cdr:cNvSpPr txBox="1"/>
      </cdr:nvSpPr>
      <cdr:spPr>
        <a:xfrm xmlns:a="http://schemas.openxmlformats.org/drawingml/2006/main">
          <a:off x="5672813" y="645737"/>
          <a:ext cx="629727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6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600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0.37353</cdr:x>
      <cdr:y>0.94675</cdr:y>
    </cdr:from>
    <cdr:to>
      <cdr:x>0.69038</cdr:x>
      <cdr:y>0.98348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3155" y="3274016"/>
          <a:ext cx="1962153" cy="127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6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Всего</a:t>
          </a:r>
          <a:endParaRPr lang="ru-RU" sz="6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0.06514</cdr:x>
      <cdr:y>0.66582</cdr:y>
    </cdr:from>
    <cdr:to>
      <cdr:x>0.18196</cdr:x>
      <cdr:y>0.85443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403392" y="2302508"/>
          <a:ext cx="723424" cy="652255"/>
        </a:xfrm>
        <a:prstGeom xmlns:a="http://schemas.openxmlformats.org/drawingml/2006/main" prst="straightConnector1">
          <a:avLst/>
        </a:prstGeom>
        <a:ln xmlns:a="http://schemas.openxmlformats.org/drawingml/2006/main" cap="rnd">
          <a:solidFill>
            <a:schemeClr val="accent5">
              <a:lumMod val="50000"/>
            </a:schemeClr>
          </a:solidFill>
          <a:prstDash val="sysDash"/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0.06524</cdr:x>
      <cdr:y>0.72291</cdr:y>
    </cdr:from>
    <cdr:to>
      <cdr:x>0.18272</cdr:x>
      <cdr:y>0.91009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404011" y="2499930"/>
          <a:ext cx="727517" cy="647316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0.06505</cdr:x>
      <cdr:y>0.77156</cdr:y>
    </cdr:from>
    <cdr:to>
      <cdr:x>0.18981</cdr:x>
      <cdr:y>0.97198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402834" y="2668178"/>
          <a:ext cx="772585" cy="693093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0.21623</cdr:x>
      <cdr:y>0.57893</cdr:y>
    </cdr:from>
    <cdr:to>
      <cdr:x>0.3613</cdr:x>
      <cdr:y>0.65736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871928">
          <a:off x="740160" y="1824165"/>
          <a:ext cx="496585" cy="247137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36000" rIns="36000" anchor="ctr"/>
        <a:lstStyle xmlns:a="http://schemas.openxmlformats.org/drawingml/2006/main"/>
        <a:p xmlns:a="http://schemas.openxmlformats.org/drawingml/2006/main">
          <a:r>
            <a:rPr lang="ru-RU" sz="500" b="1" dirty="0" smtClean="0">
              <a:latin typeface="Arial" pitchFamily="34" charset="0"/>
              <a:cs typeface="Arial" pitchFamily="34" charset="0"/>
            </a:rPr>
            <a:t>в 10,8 раза</a:t>
          </a:r>
          <a:endParaRPr lang="ru-RU" sz="5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0.08757</cdr:x>
      <cdr:y>0.59634</cdr:y>
    </cdr:from>
    <cdr:to>
      <cdr:x>0.21781</cdr:x>
      <cdr:y>0.80167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532188" y="1668735"/>
          <a:ext cx="791546" cy="574588"/>
        </a:xfrm>
        <a:prstGeom xmlns:a="http://schemas.openxmlformats.org/drawingml/2006/main" prst="straightConnector1">
          <a:avLst/>
        </a:prstGeom>
        <a:ln xmlns:a="http://schemas.openxmlformats.org/drawingml/2006/main" cap="rnd">
          <a:solidFill>
            <a:schemeClr val="accent5">
              <a:lumMod val="50000"/>
            </a:schemeClr>
          </a:solidFill>
          <a:prstDash val="sysDash"/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0.0907</cdr:x>
      <cdr:y>0.69426</cdr:y>
    </cdr:from>
    <cdr:to>
      <cdr:x>0.20187</cdr:x>
      <cdr:y>0.87656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551237" y="1942743"/>
          <a:ext cx="675621" cy="510129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0.09227</cdr:x>
      <cdr:y>0.8039</cdr:y>
    </cdr:from>
    <cdr:to>
      <cdr:x>0.1865</cdr:x>
      <cdr:y>0.95825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560763" y="2249549"/>
          <a:ext cx="572685" cy="431924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25400" cap="rnd" cmpd="sng" algn="ctr">
          <a:solidFill>
            <a:schemeClr val="accent5">
              <a:lumMod val="50000"/>
            </a:schemeClr>
          </a:solidFill>
          <a:prstDash val="sysDash"/>
          <a:tailEnd type="arrow"/>
        </a:ln>
        <a:effectLst xmlns:a="http://schemas.openxmlformats.org/drawingml/2006/main">
          <a:outerShdw blurRad="40000" dist="20000" dir="5400000" rotWithShape="0">
            <a:srgbClr val="000000">
              <a:alpha val="38000"/>
            </a:srgbClr>
          </a:outerShdw>
        </a:effectLst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0.0012</cdr:x>
      <cdr:y>0.71953</cdr:y>
    </cdr:from>
    <cdr:to>
      <cdr:x>0.09913</cdr:x>
      <cdr:y>0.95875</cdr:y>
    </cdr:to>
    <cdr:sp macro="" textlink="">
      <cdr:nvSpPr>
        <cdr:cNvPr id="7" name="TextBox 18"/>
        <cdr:cNvSpPr txBox="1"/>
      </cdr:nvSpPr>
      <cdr:spPr>
        <a:xfrm xmlns:a="http://schemas.openxmlformats.org/drawingml/2006/main">
          <a:off x="7293" y="2013465"/>
          <a:ext cx="595167" cy="6694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2022 год</a:t>
          </a:r>
        </a:p>
        <a:p xmlns:a="http://schemas.openxmlformats.org/drawingml/2006/main">
          <a:endParaRPr lang="ru-RU" sz="750" b="1" dirty="0" smtClean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2023 год</a:t>
          </a:r>
        </a:p>
        <a:p xmlns:a="http://schemas.openxmlformats.org/drawingml/2006/main">
          <a:endParaRPr lang="ru-RU" sz="750" b="1" dirty="0" smtClean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r>
            <a: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2024 год</a:t>
          </a:r>
          <a:endParaRPr lang="ru-RU" sz="75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0.06771</cdr:x>
      <cdr:y>0.2338</cdr:y>
    </cdr:from>
    <cdr:to>
      <cdr:x>0.16819</cdr:x>
      <cdr:y>0.29334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1321" y="602494"/>
          <a:ext cx="625270" cy="153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Arial" pitchFamily="34" charset="0"/>
              <a:cs typeface="Arial" pitchFamily="34" charset="0"/>
            </a:rPr>
            <a:t>11 539,7</a:t>
          </a:r>
          <a:endParaRPr lang="ru-RU" sz="8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0.18483</cdr:x>
      <cdr:y>0.32648</cdr:y>
    </cdr:from>
    <cdr:to>
      <cdr:x>0.27282</cdr:x>
      <cdr:y>0.39314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0145" y="841325"/>
          <a:ext cx="547526" cy="1717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Arial" pitchFamily="34" charset="0"/>
              <a:cs typeface="Arial" pitchFamily="34" charset="0"/>
            </a:rPr>
            <a:t>9 496,4</a:t>
          </a:r>
          <a:endParaRPr lang="ru-RU" sz="8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0.29135</cdr:x>
      <cdr:y>0.36656</cdr:y>
    </cdr:from>
    <cdr:to>
      <cdr:x>0.38839</cdr:x>
      <cdr:y>0.44234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12996" y="944596"/>
          <a:ext cx="603848" cy="195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Arial" pitchFamily="34" charset="0"/>
              <a:cs typeface="Arial" pitchFamily="34" charset="0"/>
            </a:rPr>
            <a:t>9 064,2</a:t>
          </a:r>
          <a:endParaRPr lang="ru-RU" sz="8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</cdr:x>
      <cdr:y>0.16853</cdr:y>
    </cdr:from>
    <cdr:to>
      <cdr:x>0.08337</cdr:x>
      <cdr:y>0.28818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434293"/>
          <a:ext cx="518784" cy="308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600" b="1" dirty="0" smtClean="0">
              <a:latin typeface="Arial" pitchFamily="34" charset="0"/>
              <a:cs typeface="Arial" pitchFamily="34" charset="0"/>
            </a:rPr>
            <a:t>млн. рублей</a:t>
          </a:r>
          <a:endParaRPr lang="ru-RU" sz="6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0.52507</cdr:x>
      <cdr:y>0.36016</cdr:y>
    </cdr:from>
    <cdr:to>
      <cdr:x>0.73276</cdr:x>
      <cdr:y>0.49322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143126" y="1581151"/>
          <a:ext cx="847725" cy="584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6 966,6 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8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0.37181</cdr:x>
      <cdr:y>0.3149</cdr:y>
    </cdr:from>
    <cdr:to>
      <cdr:x>0.64139</cdr:x>
      <cdr:y>0.45417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273046" y="1106413"/>
          <a:ext cx="923011" cy="489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6 966,6 </a:t>
          </a:r>
        </a:p>
        <a:p xmlns:a="http://schemas.openxmlformats.org/drawingml/2006/main">
          <a:pPr algn="ctr"/>
          <a:r>
            <a: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800" b="1" dirty="0">
            <a:solidFill>
              <a:schemeClr val="accent5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19565" cy="493868"/>
          </a:xfrm>
          <a:prstGeom prst="rect">
            <a:avLst/>
          </a:prstGeom>
        </p:spPr>
        <p:txBody>
          <a:bodyPr vert="horz" lIns="90679" tIns="45340" rIns="90679" bIns="4534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32" y="0"/>
            <a:ext cx="2919565" cy="493868"/>
          </a:xfrm>
          <a:prstGeom prst="rect">
            <a:avLst/>
          </a:prstGeom>
        </p:spPr>
        <p:txBody>
          <a:bodyPr vert="horz" lIns="90679" tIns="45340" rIns="90679" bIns="45340" rtlCol="0"/>
          <a:lstStyle>
            <a:lvl1pPr algn="r">
              <a:defRPr sz="1200"/>
            </a:lvl1pPr>
          </a:lstStyle>
          <a:p>
            <a:fld id="{8A0D5005-DE81-476F-9ED3-7F6D4D4DE61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6" y="9370874"/>
            <a:ext cx="2919565" cy="493867"/>
          </a:xfrm>
          <a:prstGeom prst="rect">
            <a:avLst/>
          </a:prstGeom>
        </p:spPr>
        <p:txBody>
          <a:bodyPr vert="horz" lIns="90679" tIns="45340" rIns="90679" bIns="4534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32" y="9370874"/>
            <a:ext cx="2919565" cy="493867"/>
          </a:xfrm>
          <a:prstGeom prst="rect">
            <a:avLst/>
          </a:prstGeom>
        </p:spPr>
        <p:txBody>
          <a:bodyPr vert="horz" lIns="90679" tIns="45340" rIns="90679" bIns="45340" rtlCol="0" anchor="b"/>
          <a:lstStyle>
            <a:lvl1pPr algn="r">
              <a:defRPr sz="1200"/>
            </a:lvl1pPr>
          </a:lstStyle>
          <a:p>
            <a:fld id="{A862A02C-8DCF-42CB-879C-C09DB92810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3" y="0"/>
            <a:ext cx="2919565" cy="493868"/>
          </a:xfrm>
          <a:prstGeom prst="rect">
            <a:avLst/>
          </a:prstGeom>
        </p:spPr>
        <p:txBody>
          <a:bodyPr vert="horz" lIns="90442" tIns="45222" rIns="90442" bIns="452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36" y="0"/>
            <a:ext cx="2919565" cy="493868"/>
          </a:xfrm>
          <a:prstGeom prst="rect">
            <a:avLst/>
          </a:prstGeom>
        </p:spPr>
        <p:txBody>
          <a:bodyPr vert="horz" lIns="90442" tIns="45222" rIns="90442" bIns="45222" rtlCol="0"/>
          <a:lstStyle>
            <a:lvl1pPr algn="r">
              <a:defRPr sz="1200"/>
            </a:lvl1pPr>
          </a:lstStyle>
          <a:p>
            <a:fld id="{AE4097B7-1ED2-4AAF-8F3D-FDD46DF2263B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81200" y="739775"/>
            <a:ext cx="2773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2" tIns="45222" rIns="90442" bIns="4522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285" y="4686246"/>
            <a:ext cx="5389240" cy="4440077"/>
          </a:xfrm>
          <a:prstGeom prst="rect">
            <a:avLst/>
          </a:prstGeom>
        </p:spPr>
        <p:txBody>
          <a:bodyPr vert="horz" lIns="90442" tIns="45222" rIns="90442" bIns="4522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3" y="9370891"/>
            <a:ext cx="2919565" cy="493867"/>
          </a:xfrm>
          <a:prstGeom prst="rect">
            <a:avLst/>
          </a:prstGeom>
        </p:spPr>
        <p:txBody>
          <a:bodyPr vert="horz" lIns="90442" tIns="45222" rIns="90442" bIns="452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36" y="9370891"/>
            <a:ext cx="2919565" cy="493867"/>
          </a:xfrm>
          <a:prstGeom prst="rect">
            <a:avLst/>
          </a:prstGeom>
        </p:spPr>
        <p:txBody>
          <a:bodyPr vert="horz" lIns="90442" tIns="45222" rIns="90442" bIns="45222" rtlCol="0" anchor="b"/>
          <a:lstStyle>
            <a:lvl1pPr algn="r">
              <a:defRPr sz="1200"/>
            </a:lvl1pPr>
          </a:lstStyle>
          <a:p>
            <a:fld id="{BFDDD932-8DAD-4F0F-92A2-6545790A93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chart" Target="../charts/char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26" Type="http://schemas.openxmlformats.org/officeDocument/2006/relationships/diagramColors" Target="../diagrams/colors6.xml"/><Relationship Id="rId39" Type="http://schemas.openxmlformats.org/officeDocument/2006/relationships/diagramLayout" Target="../diagrams/layout9.xml"/><Relationship Id="rId21" Type="http://schemas.openxmlformats.org/officeDocument/2006/relationships/diagramColors" Target="../diagrams/colors5.xml"/><Relationship Id="rId34" Type="http://schemas.openxmlformats.org/officeDocument/2006/relationships/diagramLayout" Target="../diagrams/layout8.xml"/><Relationship Id="rId42" Type="http://schemas.microsoft.com/office/2007/relationships/diagramDrawing" Target="../diagrams/drawing9.xml"/><Relationship Id="rId47" Type="http://schemas.microsoft.com/office/2007/relationships/diagramDrawing" Target="../diagrams/drawing10.xml"/><Relationship Id="rId50" Type="http://schemas.openxmlformats.org/officeDocument/2006/relationships/diagramQuickStyle" Target="../diagrams/quickStyle11.xml"/><Relationship Id="rId55" Type="http://schemas.openxmlformats.org/officeDocument/2006/relationships/diagramQuickStyle" Target="../diagrams/quickStyle12.xml"/><Relationship Id="rId63" Type="http://schemas.openxmlformats.org/officeDocument/2006/relationships/image" Target="../media/image32.png"/><Relationship Id="rId68" Type="http://schemas.openxmlformats.org/officeDocument/2006/relationships/diagramData" Target="../diagrams/data13.xml"/><Relationship Id="rId7" Type="http://schemas.microsoft.com/office/2007/relationships/diagramDrawing" Target="../diagrams/drawing2.xml"/><Relationship Id="rId71" Type="http://schemas.openxmlformats.org/officeDocument/2006/relationships/diagramColors" Target="../diagrams/colors13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4.xml"/><Relationship Id="rId29" Type="http://schemas.openxmlformats.org/officeDocument/2006/relationships/diagramLayout" Target="../diagrams/layout7.xml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6.xml"/><Relationship Id="rId32" Type="http://schemas.microsoft.com/office/2007/relationships/diagramDrawing" Target="../diagrams/drawing7.xml"/><Relationship Id="rId37" Type="http://schemas.microsoft.com/office/2007/relationships/diagramDrawing" Target="../diagrams/drawing8.xml"/><Relationship Id="rId40" Type="http://schemas.openxmlformats.org/officeDocument/2006/relationships/diagramQuickStyle" Target="../diagrams/quickStyle9.xml"/><Relationship Id="rId45" Type="http://schemas.openxmlformats.org/officeDocument/2006/relationships/diagramQuickStyle" Target="../diagrams/quickStyle10.xml"/><Relationship Id="rId53" Type="http://schemas.openxmlformats.org/officeDocument/2006/relationships/diagramData" Target="../diagrams/data12.xml"/><Relationship Id="rId58" Type="http://schemas.openxmlformats.org/officeDocument/2006/relationships/image" Target="../media/image27.jpeg"/><Relationship Id="rId66" Type="http://schemas.openxmlformats.org/officeDocument/2006/relationships/image" Target="../media/image35.jpeg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diagramData" Target="../diagrams/data6.xml"/><Relationship Id="rId28" Type="http://schemas.openxmlformats.org/officeDocument/2006/relationships/diagramData" Target="../diagrams/data7.xml"/><Relationship Id="rId36" Type="http://schemas.openxmlformats.org/officeDocument/2006/relationships/diagramColors" Target="../diagrams/colors8.xml"/><Relationship Id="rId49" Type="http://schemas.openxmlformats.org/officeDocument/2006/relationships/diagramLayout" Target="../diagrams/layout11.xml"/><Relationship Id="rId57" Type="http://schemas.microsoft.com/office/2007/relationships/diagramDrawing" Target="../diagrams/drawing12.xml"/><Relationship Id="rId61" Type="http://schemas.openxmlformats.org/officeDocument/2006/relationships/image" Target="../media/image30.jpe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31" Type="http://schemas.openxmlformats.org/officeDocument/2006/relationships/diagramColors" Target="../diagrams/colors7.xml"/><Relationship Id="rId44" Type="http://schemas.openxmlformats.org/officeDocument/2006/relationships/diagramLayout" Target="../diagrams/layout10.xml"/><Relationship Id="rId52" Type="http://schemas.microsoft.com/office/2007/relationships/diagramDrawing" Target="../diagrams/drawing11.xml"/><Relationship Id="rId60" Type="http://schemas.openxmlformats.org/officeDocument/2006/relationships/image" Target="../media/image29.jpeg"/><Relationship Id="rId65" Type="http://schemas.openxmlformats.org/officeDocument/2006/relationships/image" Target="../media/image34.jpeg"/><Relationship Id="rId73" Type="http://schemas.openxmlformats.org/officeDocument/2006/relationships/image" Target="../media/image37.jpe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Relationship Id="rId27" Type="http://schemas.microsoft.com/office/2007/relationships/diagramDrawing" Target="../diagrams/drawing6.xml"/><Relationship Id="rId30" Type="http://schemas.openxmlformats.org/officeDocument/2006/relationships/diagramQuickStyle" Target="../diagrams/quickStyle7.xml"/><Relationship Id="rId35" Type="http://schemas.openxmlformats.org/officeDocument/2006/relationships/diagramQuickStyle" Target="../diagrams/quickStyle8.xml"/><Relationship Id="rId43" Type="http://schemas.openxmlformats.org/officeDocument/2006/relationships/diagramData" Target="../diagrams/data10.xml"/><Relationship Id="rId48" Type="http://schemas.openxmlformats.org/officeDocument/2006/relationships/diagramData" Target="../diagrams/data11.xml"/><Relationship Id="rId56" Type="http://schemas.openxmlformats.org/officeDocument/2006/relationships/diagramColors" Target="../diagrams/colors12.xml"/><Relationship Id="rId64" Type="http://schemas.openxmlformats.org/officeDocument/2006/relationships/image" Target="../media/image33.jpeg"/><Relationship Id="rId69" Type="http://schemas.openxmlformats.org/officeDocument/2006/relationships/diagramLayout" Target="../diagrams/layout13.xml"/><Relationship Id="rId8" Type="http://schemas.openxmlformats.org/officeDocument/2006/relationships/diagramData" Target="../diagrams/data3.xml"/><Relationship Id="rId51" Type="http://schemas.openxmlformats.org/officeDocument/2006/relationships/diagramColors" Target="../diagrams/colors11.xml"/><Relationship Id="rId72" Type="http://schemas.microsoft.com/office/2007/relationships/diagramDrawing" Target="../diagrams/drawing13.xml"/><Relationship Id="rId3" Type="http://schemas.openxmlformats.org/officeDocument/2006/relationships/diagramData" Target="../diagrams/data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diagramQuickStyle" Target="../diagrams/quickStyle6.xml"/><Relationship Id="rId33" Type="http://schemas.openxmlformats.org/officeDocument/2006/relationships/diagramData" Target="../diagrams/data8.xml"/><Relationship Id="rId38" Type="http://schemas.openxmlformats.org/officeDocument/2006/relationships/diagramData" Target="../diagrams/data9.xml"/><Relationship Id="rId46" Type="http://schemas.openxmlformats.org/officeDocument/2006/relationships/diagramColors" Target="../diagrams/colors10.xml"/><Relationship Id="rId59" Type="http://schemas.openxmlformats.org/officeDocument/2006/relationships/image" Target="../media/image28.jpeg"/><Relationship Id="rId67" Type="http://schemas.openxmlformats.org/officeDocument/2006/relationships/image" Target="../media/image36.png"/><Relationship Id="rId20" Type="http://schemas.openxmlformats.org/officeDocument/2006/relationships/diagramQuickStyle" Target="../diagrams/quickStyle5.xml"/><Relationship Id="rId41" Type="http://schemas.openxmlformats.org/officeDocument/2006/relationships/diagramColors" Target="../diagrams/colors9.xml"/><Relationship Id="rId54" Type="http://schemas.openxmlformats.org/officeDocument/2006/relationships/diagramLayout" Target="../diagrams/layout12.xml"/><Relationship Id="rId62" Type="http://schemas.openxmlformats.org/officeDocument/2006/relationships/image" Target="../media/image31.jpeg"/><Relationship Id="rId70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7919" y="0"/>
            <a:ext cx="1285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2707630"/>
            <a:ext cx="6858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700" b="1" cap="all" dirty="0" smtClean="0">
                <a:ln w="0"/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Бюджет для граждан</a:t>
            </a:r>
            <a:endParaRPr lang="ru-RU" sz="3700" b="1" cap="all" dirty="0">
              <a:ln w="0"/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592" y="5788675"/>
            <a:ext cx="5972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Закону Курской области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 07.12.2021 № 115-ЗКО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«Об областном бюджете на 2022 год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на плановый период 2023 и 2024 годов»</a:t>
            </a:r>
            <a:endParaRPr lang="ru-RU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Изображение выглядит как внешний, трава, здание,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C188F277-57D9-42E6-80B3-415DA19FF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6" b="26434"/>
          <a:stretch/>
        </p:blipFill>
        <p:spPr>
          <a:xfrm>
            <a:off x="0" y="3669550"/>
            <a:ext cx="6949440" cy="195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4" cstate="print"/>
          <a:srcRect l="63095" t="36947" r="29551" b="49771"/>
          <a:stretch>
            <a:fillRect/>
          </a:stretch>
        </p:blipFill>
        <p:spPr bwMode="auto">
          <a:xfrm>
            <a:off x="6031261" y="8307776"/>
            <a:ext cx="680665" cy="69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3"/>
            <a:ext cx="6858000" cy="11281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направления налоговой политики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 на 2022 год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на плановый период 2023 и 2024 годов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Бюджетный процесс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4531" y="1703998"/>
            <a:ext cx="6281900" cy="688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мобилизация резервов доходной базы консолидированного бюджета области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применение мер налогового стимулирования, направленных на поддержку и реализацию инвестиционных проектов в целях обеспечения привлекательности экономики области     для инвесторов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роста доходов консолидированного бюджета области за  счет повышения эффективности администрирования действующих налоговых платежей и сборов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совершенствование региональной практики налогообложения от кадастровой стоимости по всему спектру недвижимого имущества</a:t>
            </a:r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расширение налогооблагаемой базы по имущественным налогам, в том числе за счет выявления правообладателей ранее учтенных объектов недвижимости, а также путем проведения кадастровой оценки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проведение сбалансированной налоговой политики, соблюдающей интересы бизнеса и поддержку социального сектора экономики, при условии обеспечения преемственности налоговой политики в части социальной и инвестиционной направленности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вовлечению граждан Российской Федерации в предпринимательскую деятельность и сокращение неформальной занятости, в том числе путем перехода граждан на применение налога на профессиональный доход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проведение мероприятий по повышению эффективности управления государственной     и муниципальной собственностью, природными ресурсами Курской области 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ежегодное проведение оценки эффективности налоговых расходов, обусловленных предоставлением льгот по региональным и местным налогам, в целях более эффективного использования инструментов налогового стимулирования и роста регионального налогового потенциала, отмена или уточнение льготных режимов по результатам проведенной оценки в случае выявления их неэффективности 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предоставление налоговых льгот на ограниченный период в соответствии с целями политики региона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прочее*.</a:t>
            </a:r>
          </a:p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_____________________________</a:t>
            </a:r>
          </a:p>
          <a:p>
            <a:pPr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Полный перечень основных направлений налоговой политики Курской области на 2022 год и на плановый период 2023 и 2024 годов утвержден распоряжением Администрации Курской области от  04.10.2021 № 510-ра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90488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параметры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консолидированного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32656" y="1619672"/>
          <a:ext cx="6336696" cy="34545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52129"/>
                <a:gridCol w="576063"/>
                <a:gridCol w="576063"/>
                <a:gridCol w="576063"/>
                <a:gridCol w="576063"/>
                <a:gridCol w="576063"/>
                <a:gridCol w="576063"/>
                <a:gridCol w="576063"/>
                <a:gridCol w="576063"/>
                <a:gridCol w="576063"/>
              </a:tblGrid>
              <a:tr h="414046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Консолидированный бюджет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Областной бюджет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Бюджеты муниципальных образований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4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 – всего (без внутренних оборотов)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85 267,0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83 097,1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84 317,1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72 087,0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69 725,4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70 690,0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13 180,0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13 371,7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13 627,1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налоговые и неналоговые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62 002,6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63 007,8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65 993,5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48 822,6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49 636,1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52 366,4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13 180,0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13 371,7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13 627,1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23 264,4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20 059,3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18 323,6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23 264,4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20 059,3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18 323,6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– всего (без внутренних оборотов)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97 114,2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543,2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93 484,1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83 934,2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81 171,5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79 857,0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13 180,0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13 371,7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13 627,1 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4046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Дефицит/</a:t>
                      </a:r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профицит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11 847,2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11 446,1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9 167,0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-11 847,2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-11 446,1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-9 167,0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33256" y="1403648"/>
            <a:ext cx="9361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317978" y="5120625"/>
          <a:ext cx="6355954" cy="3480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83815" y="5681719"/>
            <a:ext cx="955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млрд. рублей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9381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Распределение налоговых доходов между бюджетами на территории 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Group 5055"/>
          <p:cNvGraphicFramePr>
            <a:graphicFrameLocks/>
          </p:cNvGraphicFramePr>
          <p:nvPr/>
        </p:nvGraphicFramePr>
        <p:xfrm>
          <a:off x="212392" y="1366026"/>
          <a:ext cx="6483683" cy="719736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3131"/>
                <a:gridCol w="2852064"/>
                <a:gridCol w="455288"/>
                <a:gridCol w="793029"/>
                <a:gridCol w="905293"/>
                <a:gridCol w="638603"/>
                <a:gridCol w="676275"/>
              </a:tblGrid>
              <a:tr h="160505">
                <a:tc rowSpan="2" grid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и сборы, установленные законодательством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Уровни бюджета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846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Областной бюджет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Бюджеты городских округов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Бюджеты муниципальных районов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Бюджеты городских поселений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Бюджеты сельских поселений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6846">
                <a:tc rowSpan="24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ФЕДЕРАЛЬНЫЕ</a:t>
                      </a: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vert="vert27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НАЛОГ НА ПРИБЫЛЬ ОРГАНИЗАЦИЙ ПО СТАВКЕ, УСТАНОВЛЕННОЙ        ДЛЯ СУБЪЕКТОВ РОССИЙСКОЙ ФЕДЕРАЦИИ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НАЛОГ НА ДОХОДЫ ФИЗИЧЕСКИХ ЛИЦ, В ТОМ ЧИСЛЕ: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лиц, за исключением налога на доходы физических лиц, являющихся иностранными гражданами, осуществляющими трудовую деятельность по найму  у физических лиц на основании патента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5 %  (от  городских поселений)</a:t>
                      </a:r>
                    </a:p>
                    <a:p>
                      <a:pPr marL="0" marR="0" lvl="0" indent="0" algn="ctr" defTabSz="1082675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13 %  (от сельских  поселений)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2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15 % единый норматив в соответствии с Законом Курской области от 12.09.2019 № 72-ЗКО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Дополнительный норматив в соответствии со статьей 58 Бюджетного кодекса РФ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dirty="0"/>
                    </a:p>
                  </a:txBody>
                  <a:tcPr marL="36000" marR="36000" marT="36000" marB="3600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/>
                </a:tc>
              </a:tr>
              <a:tr h="3331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лиц, являющихся иностранными гражданами, осуществляющими трудовую деятельность по найму  у физических лиц                на основании патента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АКЦИЗЫ, В ТОМ ЧИСЛЕ: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спирт этиловый из пищевого сырья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спиртосодержащую продукцию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 пиво, производимое на территории Российской Федерации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69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алкогольную продукцию с объемной долей этилового спирта свыше 9 процентов (за исключением пива, вин, фруктовых вин, игристых вин (шампанских)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сидр, пуаре, медовуху, производимые на территории Российской Федерации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Акцизы на алкогольную продукцию с объемной долей этилового спирта до 9 процентов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уплаты акцизов на нефтепродукты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934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 НАЛОГИ СО СПЕЦИАЛЬНЫМИ НАЛОГОВЫМИ РЕЖИМАМИ, В ТОМ ЧИСЛЕ: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934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Единый сельскохозяйственный налог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50 % </a:t>
                      </a: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5934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505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 НАЛОГ НА ДОБЫЧУ ПОЛЕЗНЫХ ИСКОПАЕМЫХ, В ТОМ ЧИСЛЕ: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добычу общераспространенных полезных ископаемых (песок, глина, мел)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1380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добычу прочих полезных ископаемых </a:t>
                      </a:r>
                      <a:r>
                        <a:rPr lang="ru-RU" sz="5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(за исключением полезных ископаемых, в отношении которых при налогообложении установлен рентный коэффициент, отличный от 1, полезных ископаемых в виде природных алмазов)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60 %</a:t>
                      </a: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8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5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на добычу прочих полезных ископаемых, в отношении которых </a:t>
                      </a:r>
                      <a:r>
                        <a:rPr lang="ru-RU" sz="5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при </a:t>
                      </a:r>
                      <a:r>
                        <a:rPr lang="ru-RU" sz="5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налогообложении установлен рентный коэффициент, отличный от 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5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17 %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 СБОРЫ ЗА ПОЛЬЗОВАНИЕ ОБЪЕКТАМИ ЖИВОТНОГО МИРА (ОЛЕНЬ, ЛОСЬ, КОСУЛЯ, КАБАН, БАРСУК)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6846">
                <a:tc v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vert="vert27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 ГОСУДАРСТВЕННАЯ ПОШЛИНА (В ЗАВИСИМОСТИ ОТ УСТАНОВЛЕННЫХ ПОЛНОМОЧИЙ)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n-US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0682">
                <a:tc rowSpan="3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РЕГИОНАЛЬНЫЕ</a:t>
                      </a: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vert="vert27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НАЛОГ НА ИМУЩЕСТВО ОРГАНИЗАЦИЙ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7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НАЛОГ НА ИГОРНЫЙ БИЗНЕС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9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 ТРАНСПОРТНЫЙ НАЛОГ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6226">
                <a:tc rowSpan="2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МЕСТНЫЕ</a:t>
                      </a:r>
                      <a:endParaRPr kumimoji="0" lang="ru-RU" sz="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vert="vert27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 НАЛОГ НА ИМУЩЕСТВО ФИЗИЧЕСКИХ ЛИЦ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49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 ЗЕМЕЛЬНЫЙ НАЛОГ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5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5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100 %</a:t>
                      </a:r>
                      <a:endParaRPr kumimoji="0" lang="ru-RU" sz="5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6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495759"/>
            <a:ext cx="6858000" cy="89687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Физические лица - налогоплательщики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6243" y="8337541"/>
            <a:ext cx="3325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 Данные налоги зачисляются в местные бюджеты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204716" y="1613136"/>
            <a:ext cx="6653284" cy="887422"/>
            <a:chOff x="218364" y="1613136"/>
            <a:chExt cx="6653284" cy="887422"/>
          </a:xfrm>
        </p:grpSpPr>
        <p:sp>
          <p:nvSpPr>
            <p:cNvPr id="46" name="TextBox 45"/>
            <p:cNvSpPr txBox="1"/>
            <p:nvPr/>
          </p:nvSpPr>
          <p:spPr>
            <a:xfrm>
              <a:off x="218364" y="1669561"/>
              <a:ext cx="250478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ru-RU" sz="2000" b="1" cap="all" dirty="0" smtClean="0">
                  <a:solidFill>
                    <a:srgbClr val="FF6600"/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1 Декабря </a:t>
              </a:r>
            </a:p>
            <a:p>
              <a:pPr algn="ctr">
                <a:lnSpc>
                  <a:spcPct val="120000"/>
                </a:lnSpc>
                <a:defRPr/>
              </a:pPr>
              <a:r>
                <a:rPr lang="ru-RU" sz="2000" b="1" cap="all" dirty="0" smtClean="0">
                  <a:solidFill>
                    <a:srgbClr val="FF6600"/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Текущего года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88608" y="1613136"/>
              <a:ext cx="4183040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ru-RU" sz="1400" b="1" cap="all" dirty="0" smtClean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срок </a:t>
              </a:r>
              <a:r>
                <a:rPr lang="ru-RU" sz="1400" b="1" cap="all" dirty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уплаты </a:t>
              </a:r>
              <a:r>
                <a:rPr lang="ru-RU" sz="1400" b="1" cap="all" dirty="0" smtClean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налогов </a:t>
              </a:r>
            </a:p>
            <a:p>
              <a:pPr>
                <a:lnSpc>
                  <a:spcPct val="120000"/>
                </a:lnSpc>
                <a:defRPr/>
              </a:pPr>
              <a:r>
                <a:rPr lang="ru-RU" sz="1400" b="1" cap="all" dirty="0" smtClean="0">
                  <a:solidFill>
                    <a:schemeClr val="accent5">
                      <a:lumMod val="50000"/>
                    </a:schemeClr>
                  </a:solidFill>
                  <a:uFill>
                    <a:solidFill>
                      <a:srgbClr val="C00000"/>
                    </a:solidFill>
                  </a:uFill>
                  <a:latin typeface="Arial" pitchFamily="34" charset="0"/>
                  <a:cs typeface="Arial" pitchFamily="34" charset="0"/>
                </a:rPr>
                <a:t>физических лиц за истекший налоговый период (предыдущий год)</a:t>
              </a:r>
              <a:endParaRPr lang="ru-RU" sz="1400" b="1" cap="all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C00000"/>
                  </a:solidFill>
                </a:u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437510" y="2681239"/>
            <a:ext cx="5794110" cy="1729176"/>
            <a:chOff x="423862" y="3001962"/>
            <a:chExt cx="5794110" cy="1729176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918237" y="3009331"/>
              <a:ext cx="5299735" cy="1721807"/>
            </a:xfrm>
            <a:prstGeom prst="roundRect">
              <a:avLst/>
            </a:prstGeom>
            <a:ln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lvl="0"/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транспортный налог</a:t>
              </a:r>
            </a:p>
            <a:p>
              <a:pPr lvl="0"/>
              <a:endParaRPr lang="ru-RU" sz="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земельный налог*</a:t>
              </a:r>
            </a:p>
            <a:p>
              <a:endParaRPr lang="ru-RU" sz="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налог на имущество физических лиц*</a:t>
              </a:r>
            </a:p>
            <a:p>
              <a:endParaRPr lang="ru-RU" sz="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налог на доходы физических лиц</a:t>
              </a:r>
            </a:p>
            <a:p>
              <a:r>
                <a:rPr lang="ru-RU" sz="1000" b="1" i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(в соответствии с п.6 статьи 228 НК РФ)</a:t>
              </a:r>
            </a:p>
            <a:p>
              <a:pPr lvl="0" algn="ctr"/>
              <a:endPara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3941" y="4135830"/>
              <a:ext cx="333566" cy="313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3862" y="3001962"/>
              <a:ext cx="336804" cy="336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3863" y="3380119"/>
              <a:ext cx="324000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3863" y="3762067"/>
              <a:ext cx="324000" cy="3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b="3772"/>
          <a:stretch>
            <a:fillRect/>
          </a:stretch>
        </p:blipFill>
        <p:spPr bwMode="auto">
          <a:xfrm>
            <a:off x="403770" y="4361618"/>
            <a:ext cx="6260783" cy="393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8809"/>
            <a:ext cx="6858000" cy="105433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 на доходы физических лиц</a:t>
            </a:r>
            <a: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8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(Глава 23 Налогового кодекса Российской Федерации)</a:t>
            </a:r>
            <a:endParaRPr lang="ru-RU" sz="1200" b="1" dirty="0">
              <a:solidFill>
                <a:srgbClr val="1D7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76672" y="1691680"/>
            <a:ext cx="6120680" cy="76944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Arial" pitchFamily="34" charset="0"/>
                <a:cs typeface="Arial" pitchFamily="34" charset="0"/>
              </a:rPr>
              <a:t>СТАВКА НАЛОГА – </a:t>
            </a:r>
            <a:r>
              <a:rPr lang="ru-RU" sz="1600" b="1" u="sng" dirty="0" smtClean="0">
                <a:solidFill>
                  <a:schemeClr val="accent6"/>
                </a:solidFill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Arial" pitchFamily="34" charset="0"/>
                <a:cs typeface="Arial" pitchFamily="34" charset="0"/>
              </a:rPr>
              <a:t>13%</a:t>
            </a:r>
          </a:p>
          <a:p>
            <a:pPr algn="ctr"/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 исключением случаев</a:t>
            </a:r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предусмотренных </a:t>
            </a:r>
          </a:p>
          <a:p>
            <a:pPr algn="ctr"/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статьей </a:t>
            </a:r>
            <a:r>
              <a:rPr lang="ru-RU" sz="1400" b="1" i="1" u="sng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224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Налогового кодекса Российской </a:t>
            </a:r>
            <a:r>
              <a:rPr lang="ru-RU" sz="1400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Федерации)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76671" y="2649915"/>
            <a:ext cx="6381329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соответствии со статьями </a:t>
            </a:r>
            <a:r>
              <a:rPr lang="ru-RU" sz="1600" b="1" u="sng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218-220 главы 23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Налогового кодекса Российской Федерации предоставляются </a:t>
            </a:r>
            <a:r>
              <a:rPr lang="ru-RU" sz="16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вычеты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в том числе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sz="16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defTabSz="1082675"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Стандартные: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числе: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1 400 рублей – на первого ребенка;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1 400 рублей – на второго ребенка;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3 000 рублей – на третьего и каждого последующего ребенка</a:t>
            </a:r>
          </a:p>
          <a:p>
            <a:endParaRPr lang="ru-RU" sz="16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defTabSz="1082675"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Социальные: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 :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сумме, уплаченной: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за обучение (не более 50 тыс. рублей),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за медицинские услуги,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пенсионных взносов по договору негосударственного пенсионного обеспечения, заключенному налогоплательщиком с негосударственным пенсионным фондом, а также дополнительных страховых взносов        на накопительную часть трудовой пенсии 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(не более 120 тыс. рублей)</a:t>
            </a:r>
          </a:p>
          <a:p>
            <a:pPr defTabSz="1082675">
              <a:defRPr/>
            </a:pPr>
            <a:endParaRPr lang="ru-RU" sz="16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defTabSz="1082675">
              <a:buFont typeface="Wingdings" pitchFamily="2" charset="2"/>
              <a:buChar char="Ø"/>
              <a:defRPr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Имущественные: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 на приобретение жилья 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 один или несколько объектов имущества, </a:t>
            </a:r>
          </a:p>
          <a:p>
            <a:pPr defTabSz="1082675"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 превышающем 2,0 млн. рублей).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i.pinimg.com/originals/49/92/2c/49922c811d83980335cb46b5194a55ef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14411" y="5069940"/>
            <a:ext cx="5207268" cy="4699242"/>
          </a:xfrm>
          <a:prstGeom prst="rect">
            <a:avLst/>
          </a:prstGeom>
          <a:noFill/>
          <a:scene3d>
            <a:camera prst="orthographicFront">
              <a:rot lat="0" lon="10499978" rev="0"/>
            </a:camera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150" b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Закон Курской области от 21.10.2002 № 44-ЗКО </a:t>
            </a:r>
          </a:p>
          <a:p>
            <a:pPr algn="ctr"/>
            <a:r>
              <a:rPr lang="ru-RU" sz="11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«О транспортном налоге»</a:t>
            </a:r>
          </a:p>
          <a:p>
            <a:endParaRPr lang="ru-RU" sz="800" b="1" u="sng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Ставки налога на легковые автомобили </a:t>
            </a:r>
          </a:p>
          <a:p>
            <a:r>
              <a:rPr lang="ru-RU" sz="11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 мощностью двигателя (с каждой лошадиной силы):</a:t>
            </a:r>
          </a:p>
          <a:p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до 100 л.с. включительно – 15 рублей; </a:t>
            </a:r>
          </a:p>
          <a:p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свыше 100 л.с. до 150 л.с. включительно – </a:t>
            </a:r>
            <a:r>
              <a:rPr lang="en-US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 рублей;</a:t>
            </a:r>
          </a:p>
          <a:p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свыше 150 л.с. до 200 л.с. включительно – </a:t>
            </a:r>
            <a:r>
              <a:rPr lang="en-US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рублей;</a:t>
            </a:r>
          </a:p>
          <a:p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свыше 200 л.с. до 250 л.с. включительно – 7</a:t>
            </a:r>
            <a:r>
              <a:rPr lang="en-US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рублей;</a:t>
            </a:r>
          </a:p>
          <a:p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свыше 250 л.с. – 150 рублей.</a:t>
            </a:r>
          </a:p>
          <a:p>
            <a:pPr>
              <a:buFontTx/>
              <a:buChar char="-"/>
            </a:pPr>
            <a:endParaRPr lang="ru-RU" sz="800" b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11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</a:t>
            </a:r>
          </a:p>
          <a:p>
            <a:pPr algn="just"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Героям СССР, Героям Социалистического Труда, Героям РФ, лицам, награжденным орденом Ленина, кавалерам орденов Славы трех степеней, а также родителям погибших (умерших) указанных категорий граждан, ветеранам ВОВ, ветеранам боевых действий, почетным гражданам Курской области, инвалидам, одному из родителей (усыновителей) или опекунов (попечителей; приемных родителей) ребенка-инвалида, участникам ликвидации последствий катастрофы на Чернобыльской АЭС, лицам, имеющим трех и более несовершеннолетних детей, лицам, достигшим возраста 55 лет для женщин и 60 лет для мужчин, пенсионерам </a:t>
            </a:r>
            <a:r>
              <a:rPr lang="ru-RU" sz="11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отношении легковых автомобилей отечественного производства  с мощностью двигателя свыше 100 л.с. до 150 л.с. включительно 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одно транспортное средство (на усмотрение владельца) ставка транспортного налога устанавливается в размере 10 рублей с каждой лошадиной силы.</a:t>
            </a:r>
          </a:p>
          <a:p>
            <a:pPr>
              <a:defRPr/>
            </a:pPr>
            <a:endParaRPr lang="ru-RU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1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 УПЛАТЫ НАЛОГА ОСВОБОЖДАЮТСЯ:</a:t>
            </a:r>
          </a:p>
          <a:p>
            <a:pPr algn="just">
              <a:defRPr/>
            </a:pP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Герои СССР, Герои Социалистического Труда, Герои РФ, лица, награжденные орденом Ленина, кавалеры орденов Славы трех степеней, а также родители погибших (умерших) указанных категорий граждан, ветераны ВОВ, ветераны боевых действий, почетные граждане Курской области, инвалиды, один              из родителей (усыновителей) или опекунов (попечителей; приемных родителей) ребенка-инвалида, участники ликвидации последствий катастрофы                      на Чернобыльской АЭС, лица, имеющие трех и более несовершеннолетних детей, лица, достигшие возраста 55 лет для женщин и 60 лет для мужчин, пенсионеры    </a:t>
            </a:r>
            <a:r>
              <a:rPr lang="ru-RU" sz="115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отношении легковых автомобилей отечественного производства, а также автомобилей марок «ЗАЗ», «Таврия» и «ЛуАЗ»</a:t>
            </a:r>
            <a:r>
              <a:rPr lang="ru-RU" sz="11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 одно транспортное средство  (на усмотрение владельца) для автомобилей с мощностью двигателя до 100 л.с. включительно, мотоциклов и мотороллеров отечественного производства.</a:t>
            </a:r>
          </a:p>
          <a:p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7793"/>
            <a:ext cx="6858000" cy="101355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Транспортный налог</a:t>
            </a:r>
            <a: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(Глава 28 Налогового кодекса Российской Федерации)</a:t>
            </a:r>
            <a:endParaRPr lang="ru-RU" sz="1200" b="1" dirty="0">
              <a:solidFill>
                <a:srgbClr val="1D7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png-transparent-house-computer-icons-house-3d-computer-graphics-building-presentation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798" r="7597"/>
          <a:stretch>
            <a:fillRect/>
          </a:stretch>
        </p:blipFill>
        <p:spPr>
          <a:xfrm>
            <a:off x="3413922" y="2171187"/>
            <a:ext cx="3444078" cy="26193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0"/>
              </a:spcAft>
              <a:defRPr/>
            </a:pPr>
            <a:endParaRPr lang="ru-RU" sz="1050" b="1" u="sng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1050" b="1" u="sng" cap="all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Ставка налога</a:t>
            </a:r>
            <a:r>
              <a:rPr lang="ru-RU" sz="1050" b="1" cap="all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устанавливается от кадастровой стоимости в размерах, не превышающих:</a:t>
            </a:r>
          </a:p>
          <a:p>
            <a:pPr>
              <a:spcAft>
                <a:spcPts val="0"/>
              </a:spcAft>
              <a:defRPr/>
            </a:pPr>
            <a:endParaRPr lang="ru-RU" sz="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050" b="1" i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0,1 %</a:t>
            </a:r>
            <a:r>
              <a:rPr lang="ru-RU" sz="105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 отношении: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жилых домов, квартир, комнат;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объектов незавершенного строительства (проектируемое назначение - жилой дом);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единых недвижимых комплексов, в состав которых входит хотя бы один жилой дом;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гаражей и машино-мест;</a:t>
            </a:r>
          </a:p>
          <a:p>
            <a:pPr algn="just">
              <a:buFontTx/>
              <a:buChar char="-"/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хозяйственных строений или сооружений, площадь каждого из которых не превышает 50 м</a:t>
            </a:r>
            <a:r>
              <a:rPr lang="ru-RU" sz="1050" b="1" baseline="30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 которые расположены на земельных участках, предоставленных для ведения личного подсобного, дачного хозяйства, огородничества, садоводства или индивидуального жилищного строительства;</a:t>
            </a:r>
          </a:p>
          <a:p>
            <a:pPr>
              <a:buFontTx/>
              <a:buChar char="-"/>
              <a:defRPr/>
            </a:pPr>
            <a:endParaRPr lang="ru-RU" sz="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  <a:defRPr/>
            </a:pPr>
            <a:r>
              <a:rPr lang="ru-RU" sz="1050" b="1" i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2,0 %</a:t>
            </a:r>
            <a:r>
              <a:rPr lang="ru-RU" sz="105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 отношении:</a:t>
            </a:r>
          </a:p>
          <a:p>
            <a:pPr algn="just">
              <a:defRPr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нежилых помещений, назначение, разрешенное использование или наименование которых предусматривает размещение офисов, торговых объектов, объектов общественного питания и бытового обслуживания либо которые фактически используются для размещения офисов, торговых объектов, объектов общественного питания и бытового обслуживания;</a:t>
            </a:r>
          </a:p>
          <a:p>
            <a:pPr>
              <a:defRPr/>
            </a:pPr>
            <a:endParaRPr lang="ru-RU" sz="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1050" b="1" i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0,5 %</a:t>
            </a:r>
            <a:r>
              <a:rPr lang="ru-RU" sz="105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в отношении </a:t>
            </a: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прочих объектов налогообложения.</a:t>
            </a:r>
          </a:p>
          <a:p>
            <a:pPr>
              <a:defRPr/>
            </a:pPr>
            <a:endParaRPr lang="ru-RU" sz="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50" b="1" u="sng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0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</a:t>
            </a:r>
            <a:endParaRPr lang="ru-RU" sz="1050" b="1" u="sng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Герои СССР и Герои РФ, а также лица, награжденные орденом Славы трех степеней;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инвалиды I и II групп инвалидности; инвалиды с детства;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участники гражданской войны и ВОВ, других боевых операций; 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граждане, принимавшие участие в боевых действиях в Афганистане;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физических лиц, подвергшихся воздействию радиации вследствие катастрофы             на Чернобыльской АЭС;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военнослужащие, а также граждане, уволенные с военной службы по достижении предельного возраста пребывания на военной службе, состоянию здоровья или в связи с организационно-штатными мероприятиями, имеющие общую продолжительность военной службы 20 лет и более;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члены семей военнослужащих, потерявших кормильца;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пенсионеры;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родители и супруги военнослужащих и государственных служащих, погибших при исполнении служебных обязанностей;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физические лица, осуществляющие профессиональную творческую деятельность, -      в отношении специально оборудованных помещений, сооружений, используемых ими исключительно в качестве творческих мастерских, ателье, студий, а также жилых домов, квартир, комнат, используемых для организации открытых для посещения негосударственных музеев, галерей, библиотек, - на период такого их использования;</a:t>
            </a:r>
          </a:p>
          <a:p>
            <a:pPr algn="just"/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и </a:t>
            </a:r>
            <a:r>
              <a:rPr lang="ru-RU" sz="10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другие категории граждан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6776"/>
            <a:ext cx="6858000" cy="103558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 на имущество физических лиц</a:t>
            </a:r>
            <a: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(Глава 32 Налогового кодекса Российской Федерации)</a:t>
            </a:r>
            <a:endParaRPr lang="ru-RU" sz="12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090" name="AutoShape 2" descr="https://catherineasquithgallery.com/uploads/posts/2021-02/1614364589_29-p-dom-na-svetlom-fone-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2" name="AutoShape 4" descr="https://catherineasquithgallery.com/uploads/posts/2021-02/1614364589_29-p-dom-na-svetlom-fone-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65911" y="5409235"/>
            <a:ext cx="3378040" cy="282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8614"/>
            <a:ext cx="6858000" cy="101247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Земельный налог</a:t>
            </a:r>
            <a: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Глава 31 Налогового кодекса Российской Федерации)</a:t>
            </a:r>
            <a:endParaRPr lang="ru-RU" sz="1200" b="1" dirty="0">
              <a:solidFill>
                <a:srgbClr val="1D7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300" b="1" u="sng" cap="all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Ставка налога</a:t>
            </a:r>
            <a:r>
              <a:rPr lang="ru-RU" sz="1300" b="1" cap="all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устанавливается от кадастровой стоимости земельного участка </a:t>
            </a:r>
          </a:p>
          <a:p>
            <a:pPr algn="ctr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не может превышать:</a:t>
            </a:r>
          </a:p>
          <a:p>
            <a:pPr>
              <a:defRPr/>
            </a:pPr>
            <a:endParaRPr lang="ru-RU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300" b="1" u="sng" dirty="0" smtClean="0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0,3 % </a:t>
            </a:r>
            <a:r>
              <a:rPr lang="ru-RU" sz="13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отношении земельных участков: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 сельскохозяйственного назначения;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занятых жилищным фондом и объектами инженерной инфраструктуры ЖКХ или приобретенных (предоставленных) для жилищного строительства;</a:t>
            </a:r>
          </a:p>
          <a:p>
            <a:pPr algn="just">
              <a:buFontTx/>
              <a:buChar char="-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не используемых в предпринимательской деятельности, приобретенных (предоставленных) для ведения личного подсобного хозяйства, садоводства или огородничества;</a:t>
            </a:r>
          </a:p>
          <a:p>
            <a:pPr>
              <a:buFontTx/>
              <a:buChar char="-"/>
              <a:defRPr/>
            </a:pPr>
            <a:endParaRPr lang="ru-RU" sz="13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300" b="1" u="sng" dirty="0" smtClean="0">
                <a:solidFill>
                  <a:schemeClr val="accent6"/>
                </a:solidFill>
                <a:uFill>
                  <a:solidFill>
                    <a:schemeClr val="accent6"/>
                  </a:solidFill>
                </a:uFill>
                <a:latin typeface="Arial" pitchFamily="34" charset="0"/>
                <a:cs typeface="Arial" pitchFamily="34" charset="0"/>
              </a:rPr>
              <a:t>1,5 % </a:t>
            </a:r>
            <a:r>
              <a:rPr lang="ru-RU" sz="13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отношении прочих земельных участков.</a:t>
            </a:r>
          </a:p>
          <a:p>
            <a:pPr algn="ctr">
              <a:spcAft>
                <a:spcPts val="300"/>
              </a:spcAft>
              <a:defRPr/>
            </a:pPr>
            <a:endParaRPr lang="ru-RU" sz="130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300"/>
              </a:spcAft>
              <a:defRPr/>
            </a:pPr>
            <a:r>
              <a:rPr lang="ru-RU" sz="13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Налоговая база уменьшается на величину кадастровой стоимости </a:t>
            </a:r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600 квадратных метров площади земельного участка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находящегося              в собственности, постоянном (бессрочном) пользовании                       или пожизненном наследуемом владении </a:t>
            </a:r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налогоплательщиков, относящихся к одной из следующих категорий:</a:t>
            </a:r>
            <a:endParaRPr lang="ru-RU" sz="13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Героев СССР, Героев РФ, полных кавалеров ордена Славы;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инвалидов I и II групп инвалидности, инвалидов с детства, детей-инвалидов;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ветеранов и инвалидов ВОВ, а также ветеранов и инвалидов боевых действий;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физических лиц, подвергшихся воздействию радиации вследствие катастрофы на Чернобыльской АЭС;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/>
              </a:rPr>
              <a:t>участники, ликвидаторы аварий ядерных установок, а также ставшие впоследствии инвалидами;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/>
              </a:rPr>
              <a:t> пенсионеров, получающих пенсии, назначаемые в порядке, установленном пенсионным законодательством, а также лиц, достигших возраста 60 и 55 лет (соответственно мужчины и женщины) </a:t>
            </a:r>
          </a:p>
          <a:p>
            <a:pPr algn="just">
              <a:defRPr/>
            </a:pP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/>
              </a:rPr>
              <a:t>и другие категории граждан.</a:t>
            </a:r>
            <a:endParaRPr lang="ru-RU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69038" y="1559539"/>
            <a:ext cx="6264696" cy="6840760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504967"/>
            <a:ext cx="6858000" cy="9416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Юридические лица - налогоплательщики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 descr="https://stv24.tv/wp-content/uploads/2019/04/04/av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4882" y="2096083"/>
            <a:ext cx="1478921" cy="105087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 </a:t>
            </a:r>
          </a:p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прибыль организаций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14700" y="2088964"/>
            <a:ext cx="1479600" cy="105087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налог </a:t>
            </a:r>
          </a:p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имущество организаций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72673" y="2100130"/>
            <a:ext cx="1479600" cy="105087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акцизы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116463" y="2088964"/>
            <a:ext cx="1479600" cy="105087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прочие налоги </a:t>
            </a:r>
          </a:p>
          <a:p>
            <a:pPr lvl="0"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сборы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99409" y="1603170"/>
            <a:ext cx="4702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Налоги, уплачиваемые организациями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889" y="3615047"/>
            <a:ext cx="609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Крупнейшие налогоплательщики Курской области</a:t>
            </a:r>
            <a:endParaRPr lang="ru-RU" sz="16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Рисунок 31" descr="logotip_farmstandart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6171" y="4334438"/>
            <a:ext cx="1689978" cy="3885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Рисунок 32" descr="Михайловский_ГОК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091" y="5164271"/>
            <a:ext cx="861536" cy="71475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rcRect l="23769" t="6877" r="54962" b="84500"/>
          <a:stretch>
            <a:fillRect/>
          </a:stretch>
        </p:blipFill>
        <p:spPr bwMode="auto">
          <a:xfrm>
            <a:off x="1209630" y="4305300"/>
            <a:ext cx="2139321" cy="48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kp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4971" y="7272995"/>
            <a:ext cx="1057046" cy="1057046"/>
          </a:xfrm>
          <a:prstGeom prst="rect">
            <a:avLst/>
          </a:prstGeom>
        </p:spPr>
      </p:pic>
      <p:pic>
        <p:nvPicPr>
          <p:cNvPr id="39" name="Рисунок 38" descr="juvzhd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8244" y="6262177"/>
            <a:ext cx="1927565" cy="48556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 cstate="print"/>
          <a:srcRect l="24572" t="6813" r="60625" b="82855"/>
          <a:stretch>
            <a:fillRect/>
          </a:stretch>
        </p:blipFill>
        <p:spPr bwMode="auto">
          <a:xfrm>
            <a:off x="2842301" y="7022320"/>
            <a:ext cx="1759662" cy="69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1920px-Gazprom-Logo-rus.sv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5229" y="7552946"/>
            <a:ext cx="1102819" cy="540270"/>
          </a:xfrm>
          <a:prstGeom prst="rect">
            <a:avLst/>
          </a:prstGeom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3" name="Picture 6" descr="gerbk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1920px-Sberbank_Logo_2020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4410" y="6336467"/>
            <a:ext cx="1645920" cy="258890"/>
          </a:xfrm>
          <a:prstGeom prst="rect">
            <a:avLst/>
          </a:prstGeom>
        </p:spPr>
      </p:pic>
      <p:sp>
        <p:nvSpPr>
          <p:cNvPr id="45" name="Овал 4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042" name="AutoShape 2" descr="Изображение логотип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7044" name="AutoShape 4" descr="Изображение логотип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2" name="Рисунок 41" descr="Логотип_Росэнергоатом.sv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97578" y="5167064"/>
            <a:ext cx="1828800" cy="708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www.buhonline.ru/Files/Modules/Publication/14048_o_l_1x.png?t=154201228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534" t="13997" r="15943" b="20170"/>
          <a:stretch>
            <a:fillRect/>
          </a:stretch>
        </p:blipFill>
        <p:spPr bwMode="auto">
          <a:xfrm>
            <a:off x="361507" y="3125962"/>
            <a:ext cx="6359326" cy="521462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Закон Курской области от 26.11.2003 № 57-ЗКО </a:t>
            </a:r>
          </a:p>
          <a:p>
            <a:pPr algn="ctr"/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«О налоге на имущество организаций»</a:t>
            </a:r>
          </a:p>
          <a:p>
            <a:pPr algn="ctr"/>
            <a:endParaRPr lang="ru-RU" sz="1200" b="1" u="sng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u="sng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СТАВКА НАЛОГА – </a:t>
            </a:r>
            <a:r>
              <a:rPr lang="ru-RU" sz="12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2,2 %</a:t>
            </a:r>
          </a:p>
          <a:p>
            <a:endParaRPr lang="ru-RU" sz="8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Исключения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defRPr/>
            </a:pPr>
            <a:endParaRPr lang="ru-RU" sz="800" b="1" u="sng" dirty="0" smtClean="0">
              <a:solidFill>
                <a:srgbClr val="0070C0"/>
              </a:solidFill>
              <a:uFill>
                <a:solidFill>
                  <a:srgbClr val="003399"/>
                </a:solidFill>
              </a:u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• в отношении объектов недвижимого имущества, налоговая база по которым определяется как кадастровая стоимость имущества: </a:t>
            </a:r>
          </a:p>
          <a:p>
            <a:pPr algn="just"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в 2021 году –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1,6</a:t>
            </a:r>
            <a:r>
              <a:rPr lang="ru-RU" sz="1100" b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 %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, в 2022 году – </a:t>
            </a:r>
            <a:r>
              <a:rPr lang="ru-RU" sz="1100" b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1,8 %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, в 2023 году – </a:t>
            </a:r>
            <a:r>
              <a:rPr lang="ru-RU" sz="1100" b="1" dirty="0" smtClean="0">
                <a:solidFill>
                  <a:schemeClr val="accent6"/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2 %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003399"/>
                  </a:solidFill>
                </a:uFill>
                <a:latin typeface="Arial" pitchFamily="34" charset="0"/>
                <a:cs typeface="Arial" pitchFamily="34" charset="0"/>
              </a:rPr>
              <a:t>•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отношении имущества, находящегося на балансе организаций, реализовавших инвестиционные проекты по строительству молочных комплексов (ферм) в рамках государственных программ Российской Федерации и государственных программ Курской области –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1,5</a:t>
            </a: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%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• в отношении имущества, находящегося на балансе организаций, реализовавших      в рамках государственных программ Российской Федерации и государственных программ Курской области инвестиционные проекты по строительству молочных комплексов (ферм), рассчитанных на 12 тысяч и более голов крупного рогатого  скота, –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1,0 %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defRPr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80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ru-RU" sz="80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1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</a:t>
            </a:r>
          </a:p>
          <a:p>
            <a:pPr algn="ctr">
              <a:defRPr/>
            </a:pPr>
            <a:endParaRPr lang="ru-RU" sz="1100" b="1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 уплаты налога освобождаются: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организации, осуществляющие на территории Курской области инвестиционные проекты в режиме наибольшего благоприятствования на 3 или 5 налоговых периодов в зависимости от объема инвестиций;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общественные объединения пожарной охраны (в целях оказания поддержки деятельности добровольной пожарной охраны в области);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организации – в отношении автомобильных дорог общего пользования регионального и межмуниципального значения;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организации – в отношении недвижимого имущества, относящегося                               к мемориальным сооружениями объектам, увековечивающим память погибших       при защите Отечества</a:t>
            </a:r>
          </a:p>
          <a:p>
            <a:pPr algn="just"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другие.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1268"/>
            <a:ext cx="6858000" cy="90252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 на имущество организаций</a:t>
            </a:r>
            <a:r>
              <a:rPr lang="ru-RU" sz="2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solidFill>
                  <a:srgbClr val="1D75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(Глава 30 Налогового кодекса Российской Федерации)</a:t>
            </a:r>
            <a:br>
              <a:rPr lang="ru-RU" sz="1200" b="1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endParaRPr lang="ru-RU" sz="1200" b="1" dirty="0">
              <a:solidFill>
                <a:srgbClr val="1D75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5941" y="618146"/>
          <a:ext cx="6276781" cy="7749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4501"/>
                <a:gridCol w="272280"/>
              </a:tblGrid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ВВОДНАЯ ЧАСТЬ…………………………………………………………………………………………………………………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вопросы о бюджете…………………………………………………………………………………………………..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cap="none" baseline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Административно-территориальное устройство Курской области………………………………………………………..</a:t>
                      </a:r>
                      <a:endParaRPr lang="ru-RU" sz="900" b="0" cap="none" baseline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u="none" baseline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Основные показатели социально-экономического развития Курской области…………………………………………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БЮДЖЕТНЫЙ ПРОЦЕСС………………………………………………………………………………………………………..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График</a:t>
                      </a:r>
                      <a:r>
                        <a:rPr lang="ru-RU" sz="900" b="0" baseline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  подготовки и исполнения областного бюджета……………………………………………………………………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направления бюджетной политики </a:t>
                      </a:r>
                      <a:r>
                        <a:rPr lang="ru-RU" sz="900" b="0" baseline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Курской  области на 2022 год и на плановый период 2023           и 2024 годов……………………………………………………………………………………………………………………...…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направления налоговой политики </a:t>
                      </a:r>
                      <a:r>
                        <a:rPr lang="ru-RU" sz="900" b="0" baseline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Курской  области на 2022 год и на плановый период 2023             и 2024 годов………………………………………………………………………………………………………………………...</a:t>
                      </a:r>
                      <a:endParaRPr lang="ru-RU" sz="900" b="0" dirty="0" smtClean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КОНСОЛИДИРОВАННЫЙ БЮДЖЕТ КУРСКОЙ ОБЛАСТИ………………………………………………………………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параметры консолидированного бюджета……………………………………………………………………….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Распределение налоговых доходов между бюджетами на территории Курской области……………………………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Физические лица – налогоплательщики……………………………………………………………………………………….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Юридические лица – налогоплательщики…………………………………………………………………………………….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льготы. Сведения об объеме выпадающих доходов бюджета в 2020 году……………………………….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ОБЛАСТНОЙ БЮДЖЕТ КУРСКОЙ</a:t>
                      </a:r>
                      <a:r>
                        <a:rPr lang="ru-RU" sz="900" b="1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 ОБЛАСТИ………………………………………………………………………………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Основные параметры областного бюджета………………………………………………………………………………......</a:t>
                      </a:r>
                      <a:endParaRPr lang="ru-RU" sz="900" b="1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r>
                        <a:rPr lang="ru-RU" sz="900" b="1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БЮДЖЕТА…………………………………………………………………………………………</a:t>
                      </a:r>
                      <a:endParaRPr lang="ru-RU" sz="900" b="0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Сведения о планируемых поступлениях в бюджет………………………………………………………………………….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областного бюджета в расчете на 1 жителя в Центральном Федеральном округе в 2021 году………......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и неналоговые доходы …………………………………………………………………..………………………...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Объем и динамика безвозмездных поступлений в 2020-2024 годах….………………………………………………….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Структура безвозмездных</a:t>
                      </a:r>
                      <a:r>
                        <a:rPr lang="ru-RU" sz="900" b="0" baseline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 поступлений на 2022 год………………………………………………………………………...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ОБЛАСТНОГО БЮДЖЕТА………………………………………………………………………………………..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разрезе основных функций государственных органов. 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D7587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разрезе государственных программ                            и непрограммных направлений</a:t>
                      </a:r>
                      <a:r>
                        <a:rPr kumimoji="0" lang="ru-RU" sz="9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1D7587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деятельности..……………………………………………………………………………...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областного бюджета  в расчете на 1 жителя в Центральном Федеральном округе в 2021 году………...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i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Реализация национальных проектов в Курской области……………………………………….………….……………….</a:t>
                      </a:r>
                      <a:endParaRPr lang="ru-RU" sz="900" b="0" i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900" b="0" dirty="0">
                        <a:solidFill>
                          <a:srgbClr val="1D7587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1" i="0" dirty="0" smtClean="0"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ГОСУДАРСТВЕННЫЕ ПРОГРАММЫ КУРСКОЙ ОБЛАСТИ……………………………………………………………...</a:t>
                      </a:r>
                      <a:endParaRPr lang="ru-RU" sz="900" b="1" i="0" dirty="0"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1D7587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«Программная» структура расходов областного бюджета…………………………………………………………………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здравоохранения в Курской области….…………………………………………….……………………...……...</a:t>
                      </a:r>
                      <a:endParaRPr lang="ru-RU" sz="900" b="0" dirty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образования в Курской области….……………………………………………….………………………………...</a:t>
                      </a:r>
                      <a:endParaRPr lang="ru-RU" sz="900" b="0" dirty="0" smtClean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Социальная поддержка граждан в Курской области………………………………………………………………………...</a:t>
                      </a:r>
                      <a:endParaRPr lang="ru-RU" sz="900" b="0" dirty="0" smtClean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710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Обеспечение доступности приоритетных объектов и услуг в приоритетных сферах жизнедеятельности инвалидов и других маломобильных групп населения в Курской области..…………………………………………….</a:t>
                      </a:r>
                      <a:endParaRPr lang="ru-RU" sz="900" b="0" dirty="0" smtClean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Обеспечение доступным и комфортным жильем и коммунальными услугами граждан в Курской области………</a:t>
                      </a:r>
                      <a:endParaRPr lang="ru-RU" sz="900" b="0" dirty="0" smtClean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Содействие занятости населения в Курской области....……………………………………………………………………</a:t>
                      </a:r>
                      <a:endParaRPr lang="ru-RU" sz="900" b="0" dirty="0" smtClean="0">
                        <a:solidFill>
                          <a:srgbClr val="1D7587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Создание условий для эффективного исполнения полномочий в сфере юстиции…………………………………….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1D7587"/>
                          </a:solidFill>
                          <a:latin typeface="Arial" pitchFamily="34" charset="0"/>
                          <a:cs typeface="Arial" pitchFamily="34" charset="0"/>
                        </a:rPr>
                        <a:t>Комплексное развитие сельских территорий Курской области….………………………………………………………...</a:t>
                      </a:r>
                      <a:endParaRPr lang="ru-RU" sz="900" b="0" kern="1200" dirty="0" smtClean="0">
                        <a:solidFill>
                          <a:srgbClr val="1D7587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710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Защита населения и территорий от чрезвычайных ситуаций, обеспечение пожарной безопасности                   и безопасности людей на водных объектах….……………………………………………………………………….………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культуры в Курской области…………………………………………………………………………………………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физической культуры и спорта в Курской области………………………………………..…….………………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710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Повышение эффективности реализации молодежной политики, создание благоприятных условий                для развития туризма и развитие системы оздоровления и отдыха детей в Курской области…..…...…………</a:t>
                      </a:r>
                      <a:r>
                        <a:rPr lang="ru-RU" sz="900" b="0" kern="1200" baseline="0" dirty="0" smtClean="0">
                          <a:solidFill>
                            <a:srgbClr val="1D7587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….</a:t>
                      </a:r>
                      <a:endParaRPr lang="ru-RU" sz="900" b="0" kern="1200" dirty="0" smtClean="0">
                        <a:solidFill>
                          <a:srgbClr val="1D7587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6056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Содержание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8604448"/>
            <a:ext cx="685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3"/>
            <a:ext cx="6858000" cy="100148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Налоговые льготы. Сведения об объеме выпадающих доходов бюджета в 2020 году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" name="Схема 17"/>
          <p:cNvGraphicFramePr/>
          <p:nvPr/>
        </p:nvGraphicFramePr>
        <p:xfrm>
          <a:off x="-1" y="1579418"/>
          <a:ext cx="7196448" cy="450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8548" y="6263938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Налоговые льготы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предоставляемые отдельным категориям налогоплательщиков преимущества по сравнению с другими налогоплательщиками, включая возможность не уплачивать налоги либо уплачивать их в меньшем размере.</a:t>
            </a:r>
          </a:p>
          <a:p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«Выпадающие доходы»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доходы, недополученные бюджетом в результате предоставления налоговых льгот.</a:t>
            </a:r>
          </a:p>
          <a:p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результате предоставления в 2020 году налоговых льгот гражданам              и юридическим лицам объем выпадающих доходов областного бюджета Курской области составил 1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034 млн.рублей, объем выпадающих доходов местных бюджетов – 47 млн.рублей.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Консолидированный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48680" y="4785756"/>
            <a:ext cx="6192688" cy="3746684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1196752" y="5890160"/>
          <a:ext cx="4572000" cy="2593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548680" y="1199408"/>
            <a:ext cx="6192688" cy="3538847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1113625" y="2006930"/>
          <a:ext cx="4572000" cy="2781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9"/>
            <a:ext cx="6858000" cy="68877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параметры областного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Диаграмма 14"/>
          <p:cNvGraphicFramePr/>
          <p:nvPr/>
        </p:nvGraphicFramePr>
        <p:xfrm>
          <a:off x="1420897" y="6056416"/>
          <a:ext cx="5716173" cy="127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1248765" y="1973375"/>
          <a:ext cx="6677025" cy="1141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78103" y="2619147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821" y="5960670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1895330" y="1579417"/>
            <a:ext cx="3162341" cy="335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dirty="0" smtClean="0">
                <a:solidFill>
                  <a:schemeClr val="accent6"/>
                </a:solidFill>
              </a:rPr>
              <a:t>Доходы областного бюджета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87859" y="5381530"/>
            <a:ext cx="3326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>
                    <a:lumMod val="50000"/>
                    <a:lumOff val="50000"/>
                  </a:prstClr>
                </a:solidFill>
                <a:effectLst/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dirty="0" smtClean="0">
                <a:solidFill>
                  <a:schemeClr val="accent6"/>
                </a:solidFill>
              </a:rPr>
              <a:t>Расходы областного бюджета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29" name="Овал 2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Областной бюджет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74814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Сведения о планируемых поступлениях в бюджет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395139" y="1456555"/>
          <a:ext cx="6264696" cy="700770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77286"/>
                <a:gridCol w="866754"/>
                <a:gridCol w="866754"/>
                <a:gridCol w="870985"/>
                <a:gridCol w="958085"/>
                <a:gridCol w="824832"/>
              </a:tblGrid>
              <a:tr h="53876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r>
                        <a:rPr lang="ru-RU" sz="800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109"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ВСЕГО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  <a:endParaRPr lang="ru-RU" sz="800" b="1" i="1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70 074,4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93 880,8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72 087,0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69 725,4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70 690,0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ДОХОДЫ</a:t>
                      </a:r>
                      <a:endParaRPr lang="ru-RU" sz="800" b="1" i="1" dirty="0"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43 </a:t>
                      </a: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760,4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66 271,0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48 186,7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48 </a:t>
                      </a: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995,6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</a:t>
                      </a:r>
                      <a:r>
                        <a:rPr lang="ru-RU" sz="800" b="1" i="1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729,1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</a:t>
                      </a:r>
                      <a:r>
                        <a:rPr lang="ru-RU" sz="8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 прибыль организаций </a:t>
                      </a:r>
                      <a:endParaRPr lang="ru-RU" sz="8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212,5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38 878,5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905,4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19 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541,5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179,0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 </a:t>
                      </a:r>
                      <a:endParaRPr lang="ru-RU" sz="8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414,8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13 163,8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13 892,5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15 080,8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930,7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кцизы </a:t>
                      </a:r>
                      <a:endParaRPr lang="ru-RU" sz="800" b="1" i="1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459,0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934,8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141,7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060,0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228,5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6225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Налоги на совокупный доход</a:t>
                      </a:r>
                    </a:p>
                    <a:p>
                      <a:endParaRPr lang="ru-RU" sz="500" b="1" i="1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800" b="0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</a:p>
                    <a:p>
                      <a:endParaRPr lang="ru-RU" sz="500" b="0" i="1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800" b="0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налог, взимаемый в связи с применением упрощенной</a:t>
                      </a:r>
                      <a:r>
                        <a:rPr lang="ru-RU" sz="800" b="0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системы налогообложения</a:t>
                      </a:r>
                    </a:p>
                    <a:p>
                      <a:endParaRPr lang="ru-RU" sz="500" b="0" i="1" baseline="0" dirty="0" smtClean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800" b="0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профессиональный доход</a:t>
                      </a:r>
                      <a:endParaRPr lang="ru-RU" sz="800" b="0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135,9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2 135,4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b="1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b="1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0,5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3 035,5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3 008,8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856,0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2 833,3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22 ,7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937,8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2 914,2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016,5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2 991,9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8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i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i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</a:t>
                      </a:r>
                      <a:r>
                        <a:rPr lang="ru-RU" sz="8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на имущество организаций</a:t>
                      </a:r>
                      <a:endParaRPr lang="ru-RU" sz="8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639,2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317,8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470,5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470,5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470,5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Транспортный налог</a:t>
                      </a:r>
                      <a:endParaRPr lang="ru-RU" sz="8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290,3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232,7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353,3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353,3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1 </a:t>
                      </a: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353,3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игорный бизнес 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9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Налог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добычу полезных ископаемых 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454,7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550,7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407,1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391,7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391,5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1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Сбор за пользование объектами животного мира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Государственная пошлина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151,1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154,6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157,5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157,3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156,3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87">
                <a:tc>
                  <a:txBody>
                    <a:bodyPr/>
                    <a:lstStyle/>
                    <a:p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НЕНАЛОГОВЫЕ ДОХОДЫ</a:t>
                      </a:r>
                      <a:endParaRPr lang="ru-RU" sz="800" b="1" i="1" dirty="0">
                        <a:solidFill>
                          <a:schemeClr val="accent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848,2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1 137,1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635,8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640,4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637,3</a:t>
                      </a:r>
                      <a:endParaRPr lang="ru-RU" sz="800" i="1" dirty="0">
                        <a:solidFill>
                          <a:schemeClr val="accent6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5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оходы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использования имущества, находящегося в государственной собственности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349,1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63,7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латежи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при пользовании природными ресурсами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41,0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38,6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оходы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оказания платных услуг 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компенсации затрат государства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127,8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140,8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47,8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оходы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продажи материальных и нематериальных активов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78,8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дминистративные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платежи 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и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сборы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0,6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0,3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Ш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трафы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санкции, возмещение ущерба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521,9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552,9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482,0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482,8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483,5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9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</a:t>
                      </a:r>
                      <a:r>
                        <a:rPr lang="ru-RU" sz="800" b="1" i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рочие </a:t>
                      </a:r>
                      <a:r>
                        <a:rPr lang="ru-RU" sz="800" b="1" i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неналоговые доходы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5,4</a:t>
                      </a:r>
                      <a:endParaRPr lang="ru-RU" sz="8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1" dirty="0" smtClean="0"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25 465,7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26 472,8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23 264,4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20 089,3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800" b="1" i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18 323,6</a:t>
                      </a:r>
                      <a:endParaRPr lang="ru-RU" sz="800" b="1" i="1" kern="1200" dirty="0">
                        <a:solidFill>
                          <a:schemeClr val="accent6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05499" y="1250517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19291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Доходы областного бюджета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расчете на 1 жителя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Центральном Федеральном округе в 2021 году</a:t>
            </a:r>
            <a:r>
              <a:rPr lang="ru-RU" sz="2000" b="1" baseline="30000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ru-RU" sz="2000" b="1" baseline="30000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240582" y="2424222"/>
          <a:ext cx="6396880" cy="433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664" y="8144540"/>
            <a:ext cx="6453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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информация подготовлена с использованием сайтов Федерального казначейства </a:t>
            </a:r>
            <a:r>
              <a:rPr lang="en-US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www.roskazna.ru</a:t>
            </a:r>
            <a:r>
              <a:rPr lang="ru-RU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  Федеральной службы государственной статистики </a:t>
            </a:r>
            <a:r>
              <a:rPr lang="en-US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</a:t>
            </a:r>
            <a:r>
              <a:rPr lang="ru-RU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rosstat.gov.ru</a:t>
            </a:r>
            <a:r>
              <a:rPr lang="ru-RU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71251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Налоговые и неналоговые доходы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Диаграмма 13"/>
          <p:cNvGraphicFramePr/>
          <p:nvPr/>
        </p:nvGraphicFramePr>
        <p:xfrm>
          <a:off x="548680" y="5004048"/>
          <a:ext cx="6192688" cy="3336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48680" y="1223158"/>
            <a:ext cx="6192688" cy="3636874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"/>
          <p:cNvSpPr txBox="1"/>
          <p:nvPr/>
        </p:nvSpPr>
        <p:spPr>
          <a:xfrm>
            <a:off x="532910" y="1280265"/>
            <a:ext cx="6172190" cy="4320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accent6"/>
                </a:solidFill>
                <a:effectLst/>
                <a:latin typeface="Arial" pitchFamily="34" charset="0"/>
                <a:cs typeface="Arial" pitchFamily="34" charset="0"/>
              </a:rPr>
              <a:t>Динамика налоговых и неналоговых доходов </a:t>
            </a:r>
            <a:endParaRPr lang="ru-RU" sz="1400" b="1" dirty="0">
              <a:solidFill>
                <a:schemeClr val="accent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1272397" y="1906438"/>
          <a:ext cx="5447580" cy="2938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87628" y="3343047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1455089" y="1540235"/>
          <a:ext cx="5402911" cy="1052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652017b700bf6a367f067a61d4ada063&amp;n=1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8947" t="23034" r="18302" b="20473"/>
          <a:stretch>
            <a:fillRect/>
          </a:stretch>
        </p:blipFill>
        <p:spPr bwMode="auto">
          <a:xfrm>
            <a:off x="4015024" y="6947063"/>
            <a:ext cx="2842976" cy="18080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9"/>
            <a:ext cx="6858000" cy="89065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Объем и динамика безвозмездных поступлений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2020-2024 годах 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Прямоугольник 15"/>
          <p:cNvSpPr/>
          <p:nvPr/>
        </p:nvSpPr>
        <p:spPr>
          <a:xfrm>
            <a:off x="548680" y="1403648"/>
            <a:ext cx="6192688" cy="3456384"/>
          </a:xfrm>
          <a:prstGeom prst="rect">
            <a:avLst/>
          </a:prstGeo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1196752" y="2030819"/>
          <a:ext cx="4572000" cy="2852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1412776" y="1497894"/>
          <a:ext cx="5445224" cy="1432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57201" y="5135432"/>
            <a:ext cx="6166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Снижение объема безвозмездных поступлений в очередном 2022 году                 и в плановом периоде 2023 и 2024 годов связано с неполным распределением средств на федеральном уровне. 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map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0634" y="5807627"/>
            <a:ext cx="3200400" cy="18836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71896" y="6531429"/>
            <a:ext cx="2327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Федеральный бюджет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27616" y="7671459"/>
            <a:ext cx="2428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Бюджет Курской области</a:t>
            </a:r>
          </a:p>
        </p:txBody>
      </p:sp>
      <p:sp>
        <p:nvSpPr>
          <p:cNvPr id="30" name="Стрелка вправо 29"/>
          <p:cNvSpPr/>
          <p:nvPr/>
        </p:nvSpPr>
        <p:spPr>
          <a:xfrm rot="1701633">
            <a:off x="3477384" y="7092043"/>
            <a:ext cx="712520" cy="540680"/>
          </a:xfrm>
          <a:prstGeom prst="rightArrow">
            <a:avLst/>
          </a:prstGeom>
          <a:solidFill>
            <a:srgbClr val="1D7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806382" y="2666153"/>
            <a:ext cx="8119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Овал 2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21128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Структура безвозмездных поступлений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 2022 год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" name="Диаграмма 13"/>
          <p:cNvGraphicFramePr/>
          <p:nvPr/>
        </p:nvGraphicFramePr>
        <p:xfrm>
          <a:off x="476672" y="1763688"/>
          <a:ext cx="6264696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0083" y="3621974"/>
            <a:ext cx="1175657" cy="58477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23 264,4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2"/>
          <p:cNvSpPr txBox="1">
            <a:spLocks/>
          </p:cNvSpPr>
          <p:nvPr/>
        </p:nvSpPr>
        <p:spPr>
          <a:xfrm>
            <a:off x="332656" y="5284519"/>
            <a:ext cx="6326460" cy="3175912"/>
          </a:xfrm>
          <a:prstGeom prst="rect">
            <a:avLst/>
          </a:prstGeom>
          <a:ln w="25400" cap="flat" cmpd="sng" algn="ctr"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365678" y="5134920"/>
          <a:ext cx="6285288" cy="345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2656" y="1331640"/>
            <a:ext cx="6326460" cy="3846002"/>
          </a:xfrm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разрезе основных функций государственных органов</a:t>
            </a:r>
          </a:p>
          <a:p>
            <a:pPr marL="0" indent="0">
              <a:buNone/>
            </a:pPr>
            <a:endParaRPr lang="ru-RU" sz="15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Содержимое 2"/>
          <p:cNvSpPr txBox="1">
            <a:spLocks/>
          </p:cNvSpPr>
          <p:nvPr/>
        </p:nvSpPr>
        <p:spPr>
          <a:xfrm>
            <a:off x="332656" y="5443292"/>
            <a:ext cx="632646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разрезе государственных программ и непрограммных направлений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деятельности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404664" y="1691680"/>
          <a:ext cx="6192688" cy="3458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" y="391886"/>
            <a:ext cx="6858000" cy="10117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921986" y="1847849"/>
          <a:ext cx="1683327" cy="32848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1109"/>
                <a:gridCol w="561109"/>
                <a:gridCol w="561109"/>
              </a:tblGrid>
              <a:tr h="19322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5 747,5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4 098,7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4 382,7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33,2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35,7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1 115,4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1 091,5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967,4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13 955,3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16 684,6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13 547,0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3 811,5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2 388,0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1 434,7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1 554,9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822,8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233,5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22 330,9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21 237,5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21 187,9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2 044,1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1 864,2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1 587,3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8 106,3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7 334,6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9 162,9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21 996,3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21 977,1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22 207,7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1 785,4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898,1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855,3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152,2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152,2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152,2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147,8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444,3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474,4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153,4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582,7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551,6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1 560,6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3 076,7</a:t>
                      </a:r>
                    </a:p>
                  </a:txBody>
                  <a:tcPr marL="9525" marR="9525" marT="9525" marB="0" anchor="ctr"/>
                </a:tc>
              </a:tr>
              <a:tr h="1932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83 934,2</a:t>
                      </a: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81 171,5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79 857,0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 anchorCtr="1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29608" y="4550735"/>
            <a:ext cx="6166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2022 год</a:t>
            </a:r>
          </a:p>
          <a:p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2023 год</a:t>
            </a:r>
          </a:p>
          <a:p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2024 год</a:t>
            </a:r>
            <a:endParaRPr lang="ru-RU" sz="7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882100" y="5830215"/>
          <a:ext cx="1779105" cy="20628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93035"/>
                <a:gridCol w="593035"/>
                <a:gridCol w="593035"/>
              </a:tblGrid>
              <a:tr h="299534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2995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60 305,3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56 190,1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56 780,6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</a:tr>
              <a:tr h="2995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16 084,2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18 215,9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14 497,1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</a:tr>
              <a:tr h="2995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944,7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2 613,2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639,6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</a:tr>
              <a:tr h="2995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4 600,0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2 591,5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2 862,9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/>
                </a:tc>
              </a:tr>
              <a:tr h="265682"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1 560,6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3 076,7</a:t>
                      </a:r>
                    </a:p>
                  </a:txBody>
                  <a:tcPr marL="9525" marR="9525" marT="9525" marB="0"/>
                </a:tc>
              </a:tr>
              <a:tr h="2995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83 934,2</a:t>
                      </a: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81 171,5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79 857,0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Ctr="1"/>
                </a:tc>
              </a:tr>
            </a:tbl>
          </a:graphicData>
        </a:graphic>
      </p:graphicFrame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3"/>
          <p:cNvSpPr txBox="1"/>
          <p:nvPr/>
        </p:nvSpPr>
        <p:spPr>
          <a:xfrm>
            <a:off x="5998483" y="1655389"/>
            <a:ext cx="6504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6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18104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Расходы областного бюджета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расчете на 1 жителя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Центральном Федеральном округе в 2021 году</a:t>
            </a:r>
            <a:r>
              <a:rPr lang="ru-RU" sz="2000" b="1" baseline="30000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endParaRPr lang="ru-RU" sz="2000" b="1" baseline="30000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272480" y="2360427"/>
          <a:ext cx="6396880" cy="431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4664" y="8144540"/>
            <a:ext cx="6453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"/>
              </a:rPr>
              <a:t>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информация подготовлена с использованием сайтов Федерального казначейства </a:t>
            </a:r>
            <a:r>
              <a:rPr lang="en-US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www.roskazna.ru</a:t>
            </a:r>
            <a:r>
              <a:rPr lang="ru-RU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  Федеральной службы государственной статистики </a:t>
            </a:r>
            <a:r>
              <a:rPr lang="en-US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</a:t>
            </a:r>
            <a:r>
              <a:rPr lang="ru-RU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rosstat.gov.ru</a:t>
            </a:r>
            <a:r>
              <a:rPr lang="ru-RU" sz="10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1262"/>
            <a:ext cx="6858000" cy="8352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 национальных проектов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 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820" y="1220275"/>
            <a:ext cx="4453626" cy="73611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7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Национальные проекты</a:t>
            </a:r>
            <a:r>
              <a:rPr lang="ru-RU" sz="7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проекты</a:t>
            </a: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федерального масштаба, принятые в Российской Федерации в 2018 году в соответствии с Указом Президента Российской Федерации от 7 мая 2020 № 204 «О национальных целях и стратегических задачах развития Российской Федерации на период до 2024 года» и скорректированные в 2020 году в соответствии с Указом Российской Федерации от 21 июля 2020 года № 474 «О национальных целях развития Российской Федерации  на период до 2030 года»  </a:t>
            </a:r>
            <a:endPara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Схема 18"/>
          <p:cNvGraphicFramePr/>
          <p:nvPr/>
        </p:nvGraphicFramePr>
        <p:xfrm>
          <a:off x="4678325" y="1190846"/>
          <a:ext cx="2371059" cy="110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8968" y="1890817"/>
            <a:ext cx="4420837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Региональные проекты Курской области, </a:t>
            </a:r>
          </a:p>
          <a:p>
            <a:pPr algn="ctr"/>
            <a:r>
              <a:rPr lang="ru-RU" sz="12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утвержденные в рамках национальных проектов</a:t>
            </a:r>
          </a:p>
        </p:txBody>
      </p:sp>
      <p:graphicFrame>
        <p:nvGraphicFramePr>
          <p:cNvPr id="24" name="Схема 23"/>
          <p:cNvGraphicFramePr/>
          <p:nvPr/>
        </p:nvGraphicFramePr>
        <p:xfrm>
          <a:off x="148856" y="2391539"/>
          <a:ext cx="1828800" cy="1414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5" name="Схема 24"/>
          <p:cNvGraphicFramePr/>
          <p:nvPr/>
        </p:nvGraphicFramePr>
        <p:xfrm>
          <a:off x="2105063" y="2410142"/>
          <a:ext cx="2419435" cy="1841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6" name="Схема 25"/>
          <p:cNvGraphicFramePr/>
          <p:nvPr/>
        </p:nvGraphicFramePr>
        <p:xfrm>
          <a:off x="4699596" y="2450040"/>
          <a:ext cx="1988286" cy="1570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7" name="Схема 26"/>
          <p:cNvGraphicFramePr/>
          <p:nvPr/>
        </p:nvGraphicFramePr>
        <p:xfrm>
          <a:off x="284096" y="3781055"/>
          <a:ext cx="2128252" cy="138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2581917" y="4350226"/>
          <a:ext cx="2073210" cy="2019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220665" y="5082638"/>
          <a:ext cx="2309884" cy="3431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2525302" y="6250380"/>
          <a:ext cx="2131758" cy="246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32" name="Схема 31"/>
          <p:cNvGraphicFramePr/>
          <p:nvPr/>
        </p:nvGraphicFramePr>
        <p:xfrm>
          <a:off x="4688958" y="6090985"/>
          <a:ext cx="2169042" cy="1385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39" name="Схема 38"/>
          <p:cNvGraphicFramePr/>
          <p:nvPr/>
        </p:nvGraphicFramePr>
        <p:xfrm>
          <a:off x="4752754" y="4136716"/>
          <a:ext cx="1913860" cy="1005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52" name="Схема 51"/>
          <p:cNvGraphicFramePr/>
          <p:nvPr/>
        </p:nvGraphicFramePr>
        <p:xfrm>
          <a:off x="4862623" y="7334348"/>
          <a:ext cx="1828800" cy="1414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pic>
        <p:nvPicPr>
          <p:cNvPr id="56" name="Рисунок 55" descr="культура2.jpg"/>
          <p:cNvPicPr>
            <a:picLocks noChangeAspect="1"/>
          </p:cNvPicPr>
          <p:nvPr/>
        </p:nvPicPr>
        <p:blipFill>
          <a:blip r:embed="rId5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673" t="38442" r="66361" b="33455"/>
          <a:stretch>
            <a:fillRect/>
          </a:stretch>
        </p:blipFill>
        <p:spPr>
          <a:xfrm>
            <a:off x="1165332" y="2365403"/>
            <a:ext cx="369435" cy="377342"/>
          </a:xfrm>
          <a:prstGeom prst="rect">
            <a:avLst/>
          </a:prstGeom>
        </p:spPr>
      </p:pic>
      <p:pic>
        <p:nvPicPr>
          <p:cNvPr id="57" name="Рисунок 56" descr="здравоохранение.jpg"/>
          <p:cNvPicPr>
            <a:picLocks noChangeAspect="1"/>
          </p:cNvPicPr>
          <p:nvPr/>
        </p:nvPicPr>
        <p:blipFill>
          <a:blip r:embed="rId5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962" t="19319" r="69375" b="18072"/>
          <a:stretch>
            <a:fillRect/>
          </a:stretch>
        </p:blipFill>
        <p:spPr>
          <a:xfrm>
            <a:off x="1423910" y="5048289"/>
            <a:ext cx="375778" cy="373077"/>
          </a:xfrm>
          <a:prstGeom prst="rect">
            <a:avLst/>
          </a:prstGeom>
        </p:spPr>
      </p:pic>
      <p:pic>
        <p:nvPicPr>
          <p:cNvPr id="58" name="Рисунок 57" descr="демография.jpg"/>
          <p:cNvPicPr>
            <a:picLocks noChangeAspect="1"/>
          </p:cNvPicPr>
          <p:nvPr/>
        </p:nvPicPr>
        <p:blipFill>
          <a:blip r:embed="rId6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7880" t="30414" r="69212" b="35068"/>
          <a:stretch>
            <a:fillRect/>
          </a:stretch>
        </p:blipFill>
        <p:spPr>
          <a:xfrm>
            <a:off x="3649748" y="6469010"/>
            <a:ext cx="379840" cy="381192"/>
          </a:xfrm>
          <a:prstGeom prst="rect">
            <a:avLst/>
          </a:prstGeom>
        </p:spPr>
      </p:pic>
      <p:pic>
        <p:nvPicPr>
          <p:cNvPr id="59" name="Рисунок 58" descr="производит.труда.jpg"/>
          <p:cNvPicPr>
            <a:picLocks noChangeAspect="1"/>
          </p:cNvPicPr>
          <p:nvPr/>
        </p:nvPicPr>
        <p:blipFill>
          <a:blip r:embed="rId6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2877" t="31811" r="66800" b="41213"/>
          <a:stretch>
            <a:fillRect/>
          </a:stretch>
        </p:blipFill>
        <p:spPr>
          <a:xfrm>
            <a:off x="6341141" y="4144060"/>
            <a:ext cx="378636" cy="401350"/>
          </a:xfrm>
          <a:prstGeom prst="rect">
            <a:avLst/>
          </a:prstGeom>
        </p:spPr>
      </p:pic>
      <p:pic>
        <p:nvPicPr>
          <p:cNvPr id="60" name="Рисунок 59" descr="жилье.jpg"/>
          <p:cNvPicPr>
            <a:picLocks noChangeAspect="1"/>
          </p:cNvPicPr>
          <p:nvPr/>
        </p:nvPicPr>
        <p:blipFill>
          <a:blip r:embed="rId6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321" t="24062" r="66294" b="38896"/>
          <a:stretch>
            <a:fillRect/>
          </a:stretch>
        </p:blipFill>
        <p:spPr>
          <a:xfrm>
            <a:off x="5906804" y="2417568"/>
            <a:ext cx="382209" cy="376738"/>
          </a:xfrm>
          <a:prstGeom prst="rect">
            <a:avLst/>
          </a:prstGeom>
        </p:spPr>
      </p:pic>
      <p:pic>
        <p:nvPicPr>
          <p:cNvPr id="61" name="Рисунок 60" descr="НП_Экспорт.png"/>
          <p:cNvPicPr>
            <a:picLocks noChangeAspect="1"/>
          </p:cNvPicPr>
          <p:nvPr/>
        </p:nvPicPr>
        <p:blipFill>
          <a:blip r:embed="rId6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87" t="6139" r="72155" b="24721"/>
          <a:stretch>
            <a:fillRect/>
          </a:stretch>
        </p:blipFill>
        <p:spPr>
          <a:xfrm>
            <a:off x="6032608" y="7619975"/>
            <a:ext cx="448767" cy="450122"/>
          </a:xfrm>
          <a:prstGeom prst="rect">
            <a:avLst/>
          </a:prstGeom>
        </p:spPr>
      </p:pic>
      <p:pic>
        <p:nvPicPr>
          <p:cNvPr id="62" name="Рисунок 61" descr="бкад2.jpg"/>
          <p:cNvPicPr>
            <a:picLocks noChangeAspect="1"/>
          </p:cNvPicPr>
          <p:nvPr/>
        </p:nvPicPr>
        <p:blipFill>
          <a:blip r:embed="rId6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288" t="16450" r="69293" b="31704"/>
          <a:stretch>
            <a:fillRect/>
          </a:stretch>
        </p:blipFill>
        <p:spPr>
          <a:xfrm>
            <a:off x="6215644" y="6090396"/>
            <a:ext cx="393599" cy="396449"/>
          </a:xfrm>
          <a:prstGeom prst="rect">
            <a:avLst/>
          </a:prstGeom>
        </p:spPr>
      </p:pic>
      <p:pic>
        <p:nvPicPr>
          <p:cNvPr id="63" name="Рисунок 62" descr="экология.jpg"/>
          <p:cNvPicPr>
            <a:picLocks noChangeAspect="1"/>
          </p:cNvPicPr>
          <p:nvPr/>
        </p:nvPicPr>
        <p:blipFill>
          <a:blip r:embed="rId6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03" t="33930" r="67623" b="28504"/>
          <a:stretch>
            <a:fillRect/>
          </a:stretch>
        </p:blipFill>
        <p:spPr>
          <a:xfrm>
            <a:off x="1232502" y="3947869"/>
            <a:ext cx="357333" cy="382863"/>
          </a:xfrm>
          <a:prstGeom prst="rect">
            <a:avLst/>
          </a:prstGeom>
        </p:spPr>
      </p:pic>
      <p:pic>
        <p:nvPicPr>
          <p:cNvPr id="64" name="Picture 2" descr="https://orbsch64.siteedu.ru/media/sub/1668/uploads/u0veklsokp8.jpeg"/>
          <p:cNvPicPr>
            <a:picLocks noChangeAspect="1" noChangeArrowheads="1"/>
          </p:cNvPicPr>
          <p:nvPr/>
        </p:nvPicPr>
        <p:blipFill>
          <a:blip r:embed="rId6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3585" t="39374" r="66983" b="16568"/>
          <a:stretch>
            <a:fillRect/>
          </a:stretch>
        </p:blipFill>
        <p:spPr bwMode="auto">
          <a:xfrm>
            <a:off x="3208816" y="2322800"/>
            <a:ext cx="397573" cy="402866"/>
          </a:xfrm>
          <a:prstGeom prst="rect">
            <a:avLst/>
          </a:prstGeom>
          <a:noFill/>
        </p:spPr>
      </p:pic>
      <p:pic>
        <p:nvPicPr>
          <p:cNvPr id="65" name="Рисунок 64" descr="предпринимательство.jpg"/>
          <p:cNvPicPr>
            <a:picLocks noChangeAspect="1"/>
          </p:cNvPicPr>
          <p:nvPr/>
        </p:nvPicPr>
        <p:blipFill>
          <a:blip r:embed="rId6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419" t="32708" r="69698" b="29809"/>
          <a:stretch>
            <a:fillRect/>
          </a:stretch>
        </p:blipFill>
        <p:spPr>
          <a:xfrm>
            <a:off x="4101719" y="4461770"/>
            <a:ext cx="419360" cy="416493"/>
          </a:xfrm>
          <a:prstGeom prst="rect">
            <a:avLst/>
          </a:prstGeom>
        </p:spPr>
      </p:pic>
      <p:graphicFrame>
        <p:nvGraphicFramePr>
          <p:cNvPr id="37" name="Схема 36"/>
          <p:cNvGraphicFramePr/>
          <p:nvPr/>
        </p:nvGraphicFramePr>
        <p:xfrm>
          <a:off x="4763388" y="5109059"/>
          <a:ext cx="1934296" cy="97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8" r:lo="rId69" r:qs="rId70" r:cs="rId71"/>
          </a:graphicData>
        </a:graphic>
      </p:graphicFrame>
      <p:pic>
        <p:nvPicPr>
          <p:cNvPr id="38" name="Рисунок 37" descr="нац.проекты2.jpg"/>
          <p:cNvPicPr>
            <a:picLocks noChangeAspect="1"/>
          </p:cNvPicPr>
          <p:nvPr/>
        </p:nvPicPr>
        <p:blipFill>
          <a:blip r:embed="rId7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804" t="50667" r="85424" b="41449"/>
          <a:stretch>
            <a:fillRect/>
          </a:stretch>
        </p:blipFill>
        <p:spPr>
          <a:xfrm>
            <a:off x="6204362" y="5235007"/>
            <a:ext cx="359112" cy="353878"/>
          </a:xfrm>
          <a:prstGeom prst="rect">
            <a:avLst/>
          </a:prstGeom>
        </p:spPr>
      </p:pic>
      <p:sp>
        <p:nvSpPr>
          <p:cNvPr id="41" name="Овал 4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5941" y="618146"/>
          <a:ext cx="6276781" cy="6053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04501"/>
                <a:gridCol w="272280"/>
              </a:tblGrid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rgbClr val="266186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Развитие архивного дела в Курской области…………………………………………………………………………………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экономики и внешних связей  Курской области………………………………………………………………….</a:t>
                      </a:r>
                      <a:endParaRPr lang="ru-RU" sz="900" b="0" kern="1200" dirty="0" smtClean="0">
                        <a:solidFill>
                          <a:srgbClr val="26618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промышленности в Курской области и повышение ее конкурентоспособности….………………………..</a:t>
                      </a:r>
                      <a:endParaRPr lang="ru-RU" sz="900" b="0" kern="1200" dirty="0" smtClean="0">
                        <a:solidFill>
                          <a:srgbClr val="26618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0189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информационного общества в Курской области….……………………………………………………………..</a:t>
                      </a:r>
                      <a:endParaRPr lang="ru-RU" sz="900" b="0" kern="1200" dirty="0" smtClean="0">
                        <a:solidFill>
                          <a:srgbClr val="26618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транспортной системы, обеспечение перевозки пассажиров в Курской области и безопасности дорожного движения...……………………………………………………………………………………………………………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сельского хозяйства и регулирование рынков сельскохозяйственной продукции, сырья                       и продовольствия в Курской области………………………………..………………………………………..………………..</a:t>
                      </a:r>
                      <a:endParaRPr lang="ru-RU" sz="900" b="0" dirty="0">
                        <a:solidFill>
                          <a:srgbClr val="26618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Программа Курской области по оказанию содействия добровольному переселению в Российскую Федерацию соотечественников, проживающих за рубежом…….....................................................................................................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Воспроизводство и использование природных ресурсов, охрана окружающей среды в Курской области….……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лесного хозяйства в Курской области….……………………………………………………..……………………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Реализация государственной политики в сфере печати и массовой информации в Курской области….…………</a:t>
                      </a:r>
                      <a:endParaRPr lang="ru-RU" sz="900" b="0" cap="all" baseline="0" dirty="0" smtClean="0">
                        <a:solidFill>
                          <a:srgbClr val="26618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условий для эффективного и ответственного управления региональными и муниципальными финансами, государственным долгом и повышения устойчивости бюджетов Курской области..………………......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Управление государственным имуществом Курской области….…………………………………………………..……..</a:t>
                      </a:r>
                      <a:endParaRPr lang="ru-RU" sz="900" b="0" dirty="0" smtClean="0">
                        <a:solidFill>
                          <a:srgbClr val="26618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Профилактика правонарушений в Курской области……………………………………………………..………………….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Формирование современной городской среды в Курской области………………………………………..……………...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новых мест в общеобразовательных организациях Курской области в соответствии                            с прогнозируемой потребностью  и современными условиями обучения..……….…………………………………….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l"/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 значимые объекты Курской области………………………………………………………………………….....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algn="just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ОТНОШЕНИЯ…………………………………………………………………………………………….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Эффективность выравнивания бюджетной обеспеченности муниципальных образований Курской области……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Оказание финансовой помощи местным бюджетам в 2022 году и в плановом периоде 2023 и 2024 годов……...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Реализация</a:t>
                      </a:r>
                      <a:r>
                        <a:rPr lang="ru-RU" sz="900" b="0" baseline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проекта «Народный бюджет» в Курской области………………………………………………………..…...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cap="all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Государственный долг Курской области………………………………………………………………………...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ДОПОЛНИТЕЛЬНАЯ ИНФОРМАЦИЯ…………………………………………………………………………………………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ru-RU" sz="9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Дорожный фонд Курской области на 2022 год……………………………………………………………………………….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Информация о повышении финансовой грамотности населения Курской области…………………………………...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latin typeface="Arial" pitchFamily="34" charset="0"/>
                          <a:cs typeface="Arial" pitchFamily="34" charset="0"/>
                        </a:rPr>
                        <a:t>О региональном конкурсе по «Бюджету для граждан», проведенном в 2021 году…………………………………….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Публичные слушания…………………………………………………………………………………………………………......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Рейтинг Курской области по качеству управления региональными финансами ………………………………………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Рейтинг Курской области по уровню открытости бюджетных данных (ЦФО)…………………………….………….....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Результаты опроса мнения граждан (заинтересованных пользователей) о «Бюджете для граждан»….…………</a:t>
                      </a: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Информация о бюджете в социальных сетях………………………………………………………………………………..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  <a:tr h="144762">
                <a:tc>
                  <a:txBody>
                    <a:bodyPr/>
                    <a:lstStyle/>
                    <a:p>
                      <a:pPr marL="0" indent="0" algn="just"/>
                      <a:r>
                        <a:rPr lang="ru-RU" sz="900" b="0" dirty="0" smtClean="0">
                          <a:solidFill>
                            <a:srgbClr val="26618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Контактная информация для взаимодействия с гражданами…………………………………………………..…………</a:t>
                      </a:r>
                      <a:endParaRPr lang="ru-RU" sz="900" b="0" dirty="0">
                        <a:solidFill>
                          <a:srgbClr val="26618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  <a:endParaRPr lang="ru-RU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b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6056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Содержание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8604448"/>
            <a:ext cx="685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Овал 1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77590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 национальных проектов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2267" y="1549591"/>
            <a:ext cx="6326460" cy="52552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2022 год в Курской области запланировано к реализации </a:t>
            </a:r>
          </a:p>
          <a:p>
            <a:pPr marL="0" indent="0">
              <a:buNone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11 национальных проектов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Культура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840,4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Цифровая экономика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64,9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Образование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1 473,8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Жилье и городская среда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1 118,2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Экология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1 105,8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Малое и среднее предпринимательство и поддержка индивидуальной предпринимательской инициативы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121,1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Производительность труда и поддержка занятости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22,2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Здравоохранение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3 725,6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Демография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3 106,0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Безопасные и качественные автомобильные дороги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2 565,8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рублей;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Международная кооперация и экспорт – </a:t>
            </a:r>
            <a:r>
              <a:rPr lang="ru-RU" sz="16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263,1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млн. рублей.</a:t>
            </a: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5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Всего на национальные проекты на 2022 год предусмотрено </a:t>
            </a:r>
          </a:p>
          <a:p>
            <a:pPr marL="0" indent="0">
              <a:buNone/>
            </a:pPr>
            <a:r>
              <a:rPr lang="ru-RU" sz="15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14 407,0</a:t>
            </a:r>
            <a:r>
              <a:rPr lang="ru-RU" sz="15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рублей.</a:t>
            </a:r>
            <a:endParaRPr lang="ru-RU" sz="155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нац.проекты.png"/>
          <p:cNvPicPr>
            <a:picLocks noChangeAspect="1"/>
          </p:cNvPicPr>
          <p:nvPr/>
        </p:nvPicPr>
        <p:blipFill>
          <a:blip r:embed="rId3" cstate="print">
            <a:lum/>
          </a:blip>
          <a:srcRect b="6426"/>
          <a:stretch>
            <a:fillRect/>
          </a:stretch>
        </p:blipFill>
        <p:spPr>
          <a:xfrm>
            <a:off x="2744713" y="6830066"/>
            <a:ext cx="1750745" cy="1641275"/>
          </a:xfrm>
          <a:prstGeom prst="rect">
            <a:avLst/>
          </a:prstGeom>
        </p:spPr>
      </p:pic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Расходы областного бюджета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rcRect l="63524" t="37099" r="30067" b="51451"/>
          <a:stretch>
            <a:fillRect/>
          </a:stretch>
        </p:blipFill>
        <p:spPr bwMode="auto">
          <a:xfrm>
            <a:off x="6014104" y="7729402"/>
            <a:ext cx="843896" cy="8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73337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«Программная» структура расходов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областного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344536" y="1244025"/>
          <a:ext cx="6349692" cy="722139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52766"/>
                <a:gridCol w="563526"/>
                <a:gridCol w="584791"/>
                <a:gridCol w="548609"/>
              </a:tblGrid>
              <a:tr h="265798">
                <a:tc>
                  <a:txBody>
                    <a:bodyPr/>
                    <a:lstStyle/>
                    <a:p>
                      <a:pPr marL="0"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6460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ОБЛАСТНОГО БЮДЖЕТА, ВСЕГО</a:t>
                      </a:r>
                      <a:endParaRPr kumimoji="0" lang="ru-RU" sz="6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8999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83 934,2</a:t>
                      </a:r>
                      <a:endParaRPr lang="ru-RU" sz="6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81 171,5</a:t>
                      </a:r>
                      <a:endParaRPr lang="ru-RU" sz="6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79 857,0</a:t>
                      </a:r>
                      <a:endParaRPr lang="ru-RU" sz="6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</a:p>
                  </a:txBody>
                  <a:tcPr marL="38999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6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0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реализацию государственных программ Курской области</a:t>
                      </a:r>
                    </a:p>
                  </a:txBody>
                  <a:tcPr marL="38999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79 334,2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77 019,4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73 917,4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том числе по направлениям:</a:t>
                      </a: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6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6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6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1" i="1" u="sng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I. Новое качество жизни (13 программ) </a:t>
                      </a:r>
                    </a:p>
                  </a:txBody>
                  <a:tcPr marL="36000" marR="36000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60 305,3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56 190,1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56 780,6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algn="l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 Развитие здравоохранения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798,5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13 977,4</a:t>
                      </a: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16 011,6</a:t>
                      </a: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algn="l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2. Развитие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образования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853,1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20 824,3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20 360,8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3. Социальная поддержка граждан в Курской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области</a:t>
                      </a: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12 939,3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13 060,3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13 056,3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4.Обеспечение доступности приоритетных объектов и услуг в приоритетных сферах жизнедеятельности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инвалидов и других маломобильных групп населения в Курской области</a:t>
                      </a:r>
                      <a:endParaRPr lang="ru-RU" sz="6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32,6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доступным и комфортным жильем и коммунальными услугами граждан в Курской области </a:t>
                      </a:r>
                      <a:endParaRPr lang="ru-RU" sz="65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3 377,6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2 120,2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1 160,3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6. Содействие занятости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населения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721,5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706,2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706,2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7. Защита населения и территорий от чрезвычайных ситуаций, обеспечение пожарной безопасности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безопасности людей на водных объектах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1 132,8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1 107,3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983,2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8. Развитие культуры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2 164,4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1 982,2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1 671,8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9. Развитие физической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культуры и спорта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1 759,8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898,1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832,1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10. Повышение эффективности реализации  молодежной политики,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создание благоприятных условий для развития туризма и развитие системы оздоровления и отдыха детей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576,6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570,3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570,6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11. Развитие архивного дела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103,9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98,8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98,8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12. Формирование современной городской среды в Курской области</a:t>
                      </a: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478,2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354,2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381,2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13. 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Создание новых мест в общеобразовательных организациях Курской области  в соответствии    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прогнозируемой потребностью и современными условиями обучения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1 367,0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485,0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941,9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50" b="1" i="1" u="sng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r>
                        <a:rPr kumimoji="0" lang="ru-RU" sz="650" b="1" i="1" u="sng" strike="noStrike" cap="all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 Инновационное развитие и модернизация экономики (9 программ)</a:t>
                      </a:r>
                    </a:p>
                  </a:txBody>
                  <a:tcPr marL="36000" marR="36000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16 084,2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18 215,9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14 497,1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algn="l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14. Комплексное развитие сельских территорий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185,8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2 160,2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418,3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algn="l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15. Развитие экономики и внешних связей Курской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области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670,3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645,1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631,1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algn="l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16. Развитие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промышленности в Курской области и повышение ее конкурентоспособности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72,4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72,4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72,4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17. Развитие информационного общества в Курской области</a:t>
                      </a: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287,7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267,1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591,1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59">
                <a:tc>
                  <a:txBody>
                    <a:bodyPr/>
                    <a:lstStyle/>
                    <a:p>
                      <a:pPr marL="0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18. Развитие транспортной системы, обеспечение перевозки пассажиров в Курской области и безопасности дорожного движения</a:t>
                      </a: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8 611,9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10 386,2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8 900,9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59">
                <a:tc>
                  <a:txBody>
                    <a:bodyPr/>
                    <a:lstStyle/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19. Развитие сельского хозяйства и регулирование рынков сельскохозяйственной продукции, сырья и продовольствия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3 678,9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3 357,6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2 939,7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20. Воспроизводство и использование природных ресурсов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охрана окружающей среды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2 219,1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1 147,4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581,5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21. Развитие лесного хозяйства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148,9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179,9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188,2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22. Повышение энергоэффективности и развитие энергетики 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209,2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0,0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173,9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/>
                      <a:r>
                        <a:rPr lang="en-US" sz="650" b="1" i="1" u="sng" cap="all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III</a:t>
                      </a:r>
                      <a:r>
                        <a:rPr lang="ru-RU" sz="650" b="1" i="1" u="sng" cap="all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. Эффективное государство (6 программ)</a:t>
                      </a:r>
                      <a:endParaRPr lang="ru-RU" sz="650" b="1" i="1" u="sng" cap="all" baseline="0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2 944,7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2 613,2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cap="all" baseline="0" dirty="0" smtClean="0">
                          <a:solidFill>
                            <a:schemeClr val="accent6"/>
                          </a:solidFill>
                          <a:latin typeface="Arial"/>
                        </a:rPr>
                        <a:t>2 639,6</a:t>
                      </a:r>
                      <a:endParaRPr lang="ru-RU" sz="650" b="1" i="1" u="none" strike="noStrike" cap="all" baseline="0" dirty="0">
                        <a:solidFill>
                          <a:schemeClr val="accent6"/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23. Создание условий для эффективного исполнения полномочий в сфере юстиции</a:t>
                      </a: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357,6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353,4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356,9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59">
                <a:tc>
                  <a:txBody>
                    <a:bodyPr/>
                    <a:lstStyle/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24. Оказание содействия добровольному переселению в Курскую область соотечественников, проживающих </a:t>
                      </a:r>
                    </a:p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рубежом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4,9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25. Реализация государственной политики в сфере печати и массовой информации    в Курской области</a:t>
                      </a: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152,1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152,1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152,1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2859">
                <a:tc>
                  <a:txBody>
                    <a:bodyPr/>
                    <a:lstStyle/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26. Создание условий для эффективного и ответственного управления региональными и муниципальными финансами, государственным долгом и повышения устойчивости бюджетов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8999" marT="18000" marB="18000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1 642,0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1 356,4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1 358,5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5921">
                <a:tc>
                  <a:txBody>
                    <a:bodyPr/>
                    <a:lstStyle/>
                    <a:p>
                      <a:pPr marL="0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27. Управление государственным имуществом Курской области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199,0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198,8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208,4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5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28. </a:t>
                      </a: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Профилактика правонарушений в Курской области</a:t>
                      </a:r>
                      <a:endParaRPr lang="ru-RU" sz="650" b="0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589,2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547,6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558,7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5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Расходы на непрограммную деятельность</a:t>
                      </a:r>
                    </a:p>
                  </a:txBody>
                  <a:tcPr marL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4 600,0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2 591,5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2 862,9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5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1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</a:p>
                  </a:txBody>
                  <a:tcPr marL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  <a:cs typeface="Arial"/>
                          <a:sym typeface="Symbol"/>
                        </a:rPr>
                        <a:t>×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1 560,6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1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3 076,7</a:t>
                      </a:r>
                      <a:endParaRPr lang="ru-RU" sz="650" b="1" i="1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6057901" y="1083440"/>
            <a:ext cx="8000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7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450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здравоохранения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508165" y="1615045"/>
            <a:ext cx="170454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доступности медицинской помощи и повышение эффективности медицинских услуг, объемы, виды и качество которых должны соответствовать уровню заболеваемости </a:t>
            </a:r>
            <a:r>
              <a:rPr lang="ru-RU" sz="9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и </a:t>
            </a:r>
            <a:r>
              <a:rPr lang="ru-RU" sz="9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потребностям населения Курской области  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194462" y="1870999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14 799,8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19 931,7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14 798,5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13 977,4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16 011,6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" name="Рисунок 15" descr="medicinal-clipart-doctor-symbol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856" y="1742673"/>
            <a:ext cx="1070845" cy="1066107"/>
          </a:xfrm>
          <a:prstGeom prst="rect">
            <a:avLst/>
          </a:prstGeom>
          <a:effectLst/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0643" y="3282467"/>
          <a:ext cx="6056409" cy="22625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1731898"/>
                <a:gridCol w="1144332"/>
                <a:gridCol w="627797"/>
                <a:gridCol w="545911"/>
                <a:gridCol w="539086"/>
                <a:gridCol w="537127"/>
                <a:gridCol w="550349"/>
              </a:tblGrid>
              <a:tr h="324592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показателя (индикатора)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3707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смертность от всех причин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на 1000 населения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17,2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13,2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12,6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потребление алкогольной</a:t>
                      </a: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продукции </a:t>
                      </a:r>
                    </a:p>
                    <a:p>
                      <a:pPr algn="l"/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(в перерасчете на абсолютный алкоголь) 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литров на душу населения 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4,8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10,0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9,3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распространенность потребления табака среди взрослого населения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25,0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25,0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зарегистрировано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больных </a:t>
                      </a:r>
                    </a:p>
                    <a:p>
                      <a:pPr algn="l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диагнозом, установленным впервые в жизни, - активный туберкулез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коэффициент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(на 100 тыс. населения)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36,0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0" algn="l"/>
                        </a:tabLs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обеспеченность врачами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10 тыс. населения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42,3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42,9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ожидаемая продолжительность жизни при рождении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лет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70,5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72,8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302150" y="5600699"/>
            <a:ext cx="5144493" cy="275649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приоритета профилактики в сфере охраны здоровья и развития первичной медико-санитарной помощи;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 оказания специализированной (включая высокотехнологичную) медицинской помощи, скорой (в том числе скорой специализированной) медицинской помощи, медицинской эвакуации;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и внедрение инновационных методов диагностики, профилактики               и лечения, а также основ персонализированной медицины;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 службы родовспоможения и детства;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медицинской реабилитации населения, в том числе детей;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системы здравоохранения высококвалифицированными                        и мотивированными кадрами;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 и прозрачности контрольно-надзорных функций в сфере охраны здоровья;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системности организации охраны здоровья;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укрепление материально-технической базы учреждений здравоохранения;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информационных технологий в здравоохранении;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паллиативной медицинской помощи;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оптимизация сети лечебных учреждений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rcRect l="63267" t="36641" r="29721" b="50993"/>
          <a:stretch>
            <a:fillRect/>
          </a:stretch>
        </p:blipFill>
        <p:spPr bwMode="auto">
          <a:xfrm>
            <a:off x="6011646" y="7737445"/>
            <a:ext cx="846354" cy="83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Gundler_Sensor-based Diagnostics_Theme Image-mi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7233" y="5983034"/>
            <a:ext cx="1952543" cy="1303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4"/>
            <a:ext cx="6858000" cy="10212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здравоохранения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8764" y="1702820"/>
            <a:ext cx="5118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01147" y="2624094"/>
          <a:ext cx="6093821" cy="500963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990656"/>
                <a:gridCol w="819094"/>
                <a:gridCol w="222781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0518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Работники областных государственных</a:t>
                      </a:r>
                      <a:r>
                        <a:rPr lang="ru-RU" sz="8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учреждений и пенсионеры</a:t>
                      </a:r>
                      <a:endParaRPr lang="ru-RU" sz="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49955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единовременные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компенсационные выплаты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врачам,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прибывшим (переехавшим) на работу в сельские населенные пункты, либо рабочие поселки, либо поселки городского типа, либо города с населением до 50 тыс. человек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7 000,00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1 000 000,0 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 v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22 500,00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1 500 000,0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61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единовременные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компенсационные выплаты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фельдшерам,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прибывшим (переехавшим) на работу в сельские населенные пункты, либо рабочие поселки, либо поселки городского типа, либо города с населением до 50 тыс. человек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2 500,00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500 000,0 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9">
                <a:tc vMerge="1">
                  <a:txBody>
                    <a:bodyPr/>
                    <a:lstStyle/>
                    <a:p>
                      <a:pPr algn="l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12 750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750 000,0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отдельным категориям граждан по оплате жилого помещения и коммунальных услуг (работники здравоохранения)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104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986,735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484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компенсации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оплату жилых помещений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коммунальных услуг определяется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от 23.12.2005  №100-ЗКО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предоставлении социальной поддержки отдельным категориям граждан по оплате жилого помещения и коммунальных услуг»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льготного зубопротезирования пожилым людям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3 950,00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определяется индивидуально </a:t>
                      </a: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виде возмещения затрат </a:t>
                      </a: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изготовлению и ремонту зубных протезов (за исключением изготовления и ремонта зубных протезов из драгоценных металлов, металлокерамических и других дорогостоящих материалов, приравненных по стоимости к драгоценным металлам)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размере 50 %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71748_x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2668" y="1661077"/>
            <a:ext cx="878205" cy="87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3"/>
            <a:ext cx="6858000" cy="100940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здравоохранения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8108" y="1979226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16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14671" y="3143152"/>
          <a:ext cx="6093821" cy="51925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77236"/>
                <a:gridCol w="809625"/>
                <a:gridCol w="704850"/>
                <a:gridCol w="250211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0518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7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категории граждан</a:t>
                      </a:r>
                      <a:endParaRPr lang="ru-RU" sz="7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возмещение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 на уплату процентов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кредитам и займам, полученным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российских кредитных организациях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ипотечных агентствах на приобретение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жилья (работники здравоохранения)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305,737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затраты возмещаются заемщикам в размере ставки рефинансирования (учетной ставки) Центрального Банка Российской Федерации, действующей на дату предоставления кредита (займа), увеличенной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3 пункта, ежемесячно при условии своевременной уплаты заемщиком процентов, начисленных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кредитным договором (договором займа), заключенным с кредитной организацией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материальное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детей-сирот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родителей, лиц из числа детей-сирот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родителей, обучающихся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воспитывающихся в областных государственных образовательных учреждениях всех типов и видов, лечебно-профилактических учреждениях, учреждениях социального обслуживания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57,600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определяется исходя их норм материального обеспечения, установленных Постановлением Администрации курской области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25.01.2006 № 6 «Об установлении норм материального обеспечения детей сирот и детей, оставшихся без попечения родителей, лиц из числа детей сирот и детей, оставшихся без попечения родителей, обучающихся и воспитывающихся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областных государственных образовательных организациях, медицинских организациях, организациях, оказывающих социальные услуги, организациях социального обслуживания, осуществляющих образовательную деятельность»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 в зависимости </a:t>
                      </a:r>
                    </a:p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возраста и пола детей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выплаты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социального пособия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погребение и оказание услуг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погребению согласно гарантированному перечню этих услуг в рамках полномочий Курской области (комитет здравоохранения Курской области)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494,723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установлен Постановлением Администрации г. Курска от 10 февраля 2021 г. № 82 «Об утверждении размера стоимости услуг, предоставляемых согласно гарантированному перечню услуг по погребению МУП «Спецтрест города Курска» –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6 424,98 рублей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 в период обучения граждан, заключивших договор </a:t>
                      </a: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 целевом обучении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3 995,000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799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Ежегодные денежные выплаты в период обучения граждан, заключивших договор о целевом обучении: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5000,00</a:t>
                      </a: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</a:t>
                      </a: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- студентам, ординаторам, обучающимся по очной форме обучения;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2000,00</a:t>
                      </a: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</a:t>
                      </a: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- студентам, обучающимся по очно-заочной и заочной формам обучения</a:t>
                      </a:r>
                      <a:endParaRPr lang="ru-RU" sz="75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" name="Рисунок 16" descr="4-44613_medicare-advantage-insurance-clip-art-medicare-advantage-insurance-clip-a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6116" y="1997720"/>
            <a:ext cx="831646" cy="852096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9975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здравоохранения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5013" y="1736512"/>
            <a:ext cx="6103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[3]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77397" y="2683471"/>
          <a:ext cx="6093821" cy="3092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1465144"/>
                <a:gridCol w="1351128"/>
                <a:gridCol w="122129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бесплатными лекарственными средствами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изделиями медицинского назначения отдельных групп населения, предусмотренных действующим законодательством при амбулаторном лечении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1 170 141,167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84 565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иные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реализацию отдельных полномочий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области  лекарственного обеспечения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101 646,200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27 112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оказание отдельным категориям граждан социальной услуги по обеспечению лекарственными препаратами для медицинского применения по рецептам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лекарственные препараты, медицинскими изделиями по рецептам на медицинские изделия, а также специализированными продуктами лечебного питания для детей-инвалидов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289 026,500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27 112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1619800359_10-phonoteka_org-p-aptechka-fon-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1453" y="6259055"/>
            <a:ext cx="2687003" cy="1994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450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2646823" y="7668632"/>
          <a:ext cx="3328060" cy="839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267805"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7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7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600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5824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16 751,3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20 931,3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20 853,1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20 824,3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20 360,8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542102" y="2332394"/>
          <a:ext cx="6056409" cy="35699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540085"/>
                <a:gridCol w="634621"/>
                <a:gridCol w="582410"/>
                <a:gridCol w="478465"/>
                <a:gridCol w="478466"/>
                <a:gridCol w="489097"/>
                <a:gridCol w="473356"/>
              </a:tblGrid>
              <a:tr h="339033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566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численности населения в возрасте 5 - 18 лет, охваченного общим и профессиональным образованием,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численности населения в возрасте 5 - 18 лет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доступность дошкольного образования (отношение численности детей в возрасте от 3 до 7 лет, получающих дошкольное образование в текущем году, к сумме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получение в текущем году дошкольного образования)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численности обучающихся в государственных и муниципальных общеобразовательных организациях, которым предоставлена возможность обучаться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соответствии с основными современными требованиями (с учетом федеральных государственных образовательных стандартов), в общей численности обучающихся государственных и муниципальных общеобразовательных организаций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после окончания обучения по полученной специальности (профессии),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их численности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561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численности обучающихся, занимающихся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одну смену, в общей численности обучающихся </a:t>
                      </a:r>
                    </a:p>
                    <a:p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общеобразовательных организациях, в том числе обучающихся по программам начального общего, основного общего, среднего общего образования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91,91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92,10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438150" y="1446183"/>
            <a:ext cx="6218939" cy="82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36000" bIns="36000">
            <a:spAutoFit/>
          </a:bodyPr>
          <a:lstStyle/>
          <a:p>
            <a:pPr algn="l"/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endParaRPr lang="ru-RU" sz="7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 </a:t>
            </a: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высокого качества российского образования в соответствии с меняющимися запросами населения и перспективными задачами развития российского общества и экономики;</a:t>
            </a:r>
          </a:p>
          <a:p>
            <a:pPr algn="just"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в Курской области новых мест в общеобразовательных организациях в соответствии с прогнозируемой потребностью                        и современными требованиями к условиям обучения (с 01.01.2018 – в рамках государственной программы Курской  области «Создание новых мест в общеобразовательных организациях Курской области в соответствии с прогнозируемой потребностью и современными условиями обучения») </a:t>
            </a:r>
            <a:endParaRPr lang="ru-RU" sz="7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5785" y="5909483"/>
            <a:ext cx="6462215" cy="171406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инфраструктуры и организационно-экономических механизмов, обеспечивающих максимально равную доступность услуг дошкольного, общего, дополнительного образования детей;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модернизация образовательных программ в системах дошкольного, общего и дополнительного образования детей, направленная на достижение современного качества учебных результатов и результатов социализации;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существенное увеличение вклада профессионального образования в социально-экономическую модернизацию Курской области, ориентация на востребованность экономикой и обществом каждого обучающегося;</a:t>
            </a:r>
          </a:p>
          <a:p>
            <a:pPr marL="1971675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современной системы оценки качества образования на основе принципов открытости, объективности, прозрачности, общественно-профессионального участия;</a:t>
            </a:r>
          </a:p>
          <a:p>
            <a:pPr marL="1971675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односменного режима обучения в 1 – 11-х (12-х) классах общеобразовательных организаций (с 01.01.2018 – в рамках государственной программы Курской области «Создание новых мест в общеобразовательных организациях Курской области в соответствии                           с прогнозируемой потребностью и современными условиями обучения»)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Овал 2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3" cstate="print"/>
          <a:srcRect l="62580" t="36947" r="29115" b="48244"/>
          <a:stretch>
            <a:fillRect/>
          </a:stretch>
        </p:blipFill>
        <p:spPr bwMode="auto">
          <a:xfrm>
            <a:off x="6089871" y="7822696"/>
            <a:ext cx="768129" cy="77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1433861_15198101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268" y="7033001"/>
            <a:ext cx="1954339" cy="13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3"/>
            <a:ext cx="6858000" cy="103315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1" y="1576634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учащихся и студентов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07646" y="2594069"/>
          <a:ext cx="6093821" cy="5538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990656"/>
                <a:gridCol w="819094"/>
                <a:gridCol w="2227818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86176">
                <a:tc>
                  <a:txBody>
                    <a:bodyPr/>
                    <a:lstStyle/>
                    <a:p>
                      <a:r>
                        <a:rPr lang="ru-RU" sz="6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академическая стипендия  и (или) государственная социальная стипендия студентам, государственная стипендия аспирантам, обучающимся по очной форме обучения за счет средств областного бюджета; </a:t>
                      </a:r>
                    </a:p>
                    <a:p>
                      <a:endParaRPr lang="ru-RU" sz="60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6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стипендия обучающимся по программам профессиональной подготовки по профессиям рабочих, должностям служащих в профессиональных образовательных организациях Курской области          за счет средств областного бюджета; </a:t>
                      </a:r>
                    </a:p>
                    <a:p>
                      <a:endParaRPr lang="ru-RU" sz="60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6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материальная поддержка  нуждающимся студентам, обучающимся по программам среднего профессионального образования;</a:t>
                      </a:r>
                    </a:p>
                    <a:p>
                      <a:r>
                        <a:rPr lang="ru-RU" sz="6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ru-RU" sz="6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единовременная  материальная помощь и ежегодное пособие студентам и аспирантам, обучающимся по образовательным программам высшего образования   в соответствии с законодательством Курской области</a:t>
                      </a:r>
                      <a:endParaRPr lang="ru-RU" sz="6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104 312,8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15 952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академическая стипендия обучающимся  по очной форме обучения по программам профессиональной подготовки по профессиям рабочих, должностям служащих; студентам, обучающимся по очной форме обучения по образовательным программам среднего профессионального образования (программы подготовки квалифицированных рабочих, служащих, программы подготовки специалистов среднего звена)  -  </a:t>
                      </a:r>
                      <a:r>
                        <a:rPr lang="ru-RU" sz="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396 рублей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месяц при отсутствии по итогам промежуточной аттестации оценки «удовлетворительно» и отсутствии академической задолженности;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академическая стипендия студентам, обучающимся по очной форме обучения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образовательным программам высшего образования (программы бакалавриата, программы специалитета, программы магистратуры)  -  </a:t>
                      </a:r>
                      <a:r>
                        <a:rPr lang="ru-RU" sz="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1 127 рублей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месяц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отсутствии по итогам промежуточной аттестации оценки «удовлетворительно» и отсутствии академической задолженности;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стипендия аспирантам, обучающимся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очной форме обучения по образовательным программам высшего образования (программы подготовки научно-педагогических кадров)  -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1 877 рублей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месяц  при отсутствии по итогам промежуточной аттестации оценки «удовлетворительно»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отсутствии академической задолженности;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государственной социальной стипендии категориям обучающихся, установленных Федеральным законом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29.12.2013 № 273-ФЗ «Об образовании в Российской Федерации» (с изменениями и дополнениями),  - не менее полуторакратного размера государственной академической стипендии, установленного  по каждому уровню профессионального образования и категориям обучающихся;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и порядок оказания материальной поддержки  студентам, обучающимся по программам подготовки  специалистов среднего звена, определяется в соответствии с федеральным законодательством локальными нормативными актами  профессиональных образовательных организаций, принимаемыми с учетом мнения советов обучающихся и представительных органов обучающихся;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размеры и порядок оказания единовременной материальной помощи и выплаты ежегодного пособия студентам и аспирантам государственной образовательной организации высшего образования Курской области определяется в соответствии с федеральным законодательством локальными нормативными актами образовательной организации высшего образования, принимаемыми с учетом мнения совета обучающихся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представительного органа обучающихся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828" y="1651704"/>
            <a:ext cx="813151" cy="81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212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1" y="1778652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учащихся и студентов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16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6380" y="2923127"/>
          <a:ext cx="6093821" cy="5408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92780"/>
                <a:gridCol w="666750"/>
                <a:gridCol w="714375"/>
                <a:gridCol w="1819916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15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именные стипендии Губернатора Курской области для обучающихся общеобразовательных организаций области, добившихся успехов в учебной деятельности, научной (научно-исследовательской) деятельности и ставших победителями и призерами международных олимпиад школьников, победителями и призерами заключительного этапа всероссийской олимпиады школьников, победителями регионального этапа всероссийской олимпиады школьников, победителями областной олимпиады школьников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705,6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именной стипендии определяется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специальные стипендии Губернатора Курской области для обучающихся организаций дополнительного образования, добившихся успехов в творческой деятельности, физкультурно-спортивной деятельности и ставших победителями или лауреатами международных и всероссийских соревнований, смотров, конкурсов по видам деятельности в соответствии </a:t>
                      </a: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Перечнем олимпиад и иных интеллектуальных и (или) творческих конкурсов, мероприятий, направленных на развитие интеллектуальных и 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</a:t>
                      </a: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 также на пропаганду научных знаний, творческих и спортивных достижений, утверждаемым ежегодно Минпросвещения Российской Федерации 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86,4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специальной стипендии определяется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премии обучающимся 11-х классов общеобразовательных организаций, ставшим победителями и призерами международных олимпиад школьников, победителями и призерами заключительного этапа всероссийской олимпиады школьников, победителями и призерами регионального этапа всероссийской олимпиады школьников и областной олимпиады школьников, обучающимся общеобразовательных организаций, ставшим призерами регионального этапа всероссийской олимпиады школьников и областной олимпиады школьников, обучающимся организаций дополнительного образования и общеобразовательных организаций, являющимся обучающимися 11-х классов общеобразовательных организаций, ставшим победителями или лауреатами и призерами международных и всероссийских соревнований, смотров, конкурсов по видам деятельности в соответствии </a:t>
                      </a: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Перечнем олимпиад и иных интеллектуальных и (или) творческих конкурсов, мероприятий, направленных на развитие интеллектуальных и 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</a:t>
                      </a: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 также на пропаганду научных знаний, творческих и спортивных достижений, утверждаемым ежегодно Минпросвещения Российской Федерации, иных социально значимых всероссийских и международных мероприятий, проводимых в сфере дополнительного образования детей, обучающимся организаций дополнительного образования, ставшим призерами международных и всероссийских соревнований, смотров, конкурсов по видам деятельности в соответствии с Перечнем олимпиад и иных интеллектуальных и (или) творческих конкурсов, мероприятий, направленных на развитие интеллектуальных и 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а  также на пропаганду научных знаний, творческих и спортивных достижений, утверждаемым ежегодно </a:t>
                      </a:r>
                      <a:r>
                        <a:rPr lang="ru-RU" sz="600" b="0" i="0" u="none" strike="noStrike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Минпросвещения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Российской Федерации,  иных социально значимых всероссийских и международных мероприятий, проводимых в сфере дополнительного образования детей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856,0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324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денежной премии определяется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Рисунок 15" descr="77e51c74c3d32035c201694f8836a3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6939" y="1638742"/>
            <a:ext cx="1645920" cy="123444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3"/>
            <a:ext cx="6858000" cy="103315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8858" y="2033833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учащихся и студентов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[3]</a:t>
            </a:r>
            <a:endParaRPr lang="ru-RU" sz="16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65114" y="3263369"/>
          <a:ext cx="6245788" cy="52139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7415"/>
                <a:gridCol w="580445"/>
                <a:gridCol w="604299"/>
                <a:gridCol w="1693629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02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именная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стипендия Губернатора Курской области для студентов </a:t>
                      </a:r>
                      <a:endParaRPr lang="ru-RU" sz="6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аспирантов очной формы обучения, обучающихся в образовательных организациях высшего образования, расположенных на территории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330,0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аспирантов - 4  именные стипендии              в размере </a:t>
                      </a:r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4 500 рублей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месяц каждая;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студентов -  6  именных стипендий                в размере </a:t>
                      </a:r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2 500 рублей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месяц каждая             (на один учебный год - с 1 сентября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30 июня)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именная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стипендия Губернатора Курской области для студентов, слушателей, курсантов, аспирантов и адъюнктов – жителей Курской области, обучающихся </a:t>
                      </a:r>
                      <a:endParaRPr lang="ru-RU" sz="6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образовательных организациях высшего образования МЧС России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именные стипендии в размере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2 500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  в месяц каждая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(на один учебный год –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1 сентября по 30 июня)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специальные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стипендии Губернатора Курской области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обучающихся отделений дополнительного образования профессиональных образовательных организаций сферы культуры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искусства Курской области, организаций дополнительного образования сферы культуры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искусства Курской области,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которым до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 мая (включительно) предыдущего года исполнилось 12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лет и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которые добились успехов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творческой деятельности и стали победителями (обладателями Гран-при </a:t>
                      </a:r>
                      <a:endParaRPr lang="ru-RU" sz="6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лауреатами I степени)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менее трех 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международных (</a:t>
                      </a:r>
                      <a:r>
                        <a:rPr lang="ru-RU" sz="6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межнациональных), всероссийских (российских), межрегиональных (областных, зональных) конкурсов, олимпиад, конкурсов-фестивалей молодых исполнителей по видам искусства классического и народного направлений, организованных органами исполнительной власти в области культуры, благотворительными фондами, образовательными организациями высшего образования сферы культуры и искусства (консерватория, академия, институт), профессиональными образовательными организациями сферы культуры и искусства (колледж, техникум</a:t>
                      </a: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2 160,0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535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специальной  стипендии определяется   в соответствии с постановлением Губернатора Курской области от 10.10.1997  № 1011           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одаренными детьми»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премии обучающимся отделений дополнительного образования профессиональных образовательных организаций сферы культуры и искусства Курской области, организаций дополнительного образования сферы культуры </a:t>
                      </a:r>
                    </a:p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искусства Курской области, добившимся успехов в творческой деятельности, ставшим победителями (обладателями Гран-при и лауреатами I степени) не менее трех международных (межнациональных), всероссийских (российских), межрегиональных (областных, зональных) конкурсов, конкурсов-фестивалей молодых исполнителей по видам искусства эстрадного направления; обучающимся отделений дополнительного образования профессиональных образовательных организаций сферы культуры и искусства Курской области, организаций дополнительного образования сферы культуры и искусства Курской области, которым до 31 мая (включительно) предыдущего года не исполнилось 12 лет </a:t>
                      </a:r>
                    </a:p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которые добились успехов в творческой деятельности и стали победителями (обладателями Гран-при и лауреатами I степени) не менее трех международных (межнациональных), всероссийских (российских), межрегиональных (областных, зональных) конкурсов, олимпиад, конкурсов-фестивалей молодых исполнителей </a:t>
                      </a:r>
                    </a:p>
                    <a:p>
                      <a:pPr algn="l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видам искусства классического и народного направлений, организованных органами исполнительной власти в области культуры, образовательными организациями высшего образования сферы культуры и искусства (консерватория, академия, институт), профессиональными образовательными организациями сферы культуры и искусства (колледж, техникум) 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150,0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денежной премии определяется               в соответствии с постановлением Губернатора Курской области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10.10.1997 № 1011 «О развитии системы работы с одаренными детьми»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5d93381f67282784672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8184" y="1701941"/>
            <a:ext cx="1510665" cy="135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10639"/>
            <a:ext cx="6858000" cy="8930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вопросы о бюджете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sp>
          <p:nvSpPr>
            <p:cNvPr id="10" name="Овал 9"/>
            <p:cNvSpPr>
              <a:spLocks/>
            </p:cNvSpPr>
            <p:nvPr/>
          </p:nvSpPr>
          <p:spPr>
            <a:xfrm>
              <a:off x="8640000" y="6467622"/>
              <a:ext cx="504000" cy="39037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ru-RU" sz="1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342900" y="1403649"/>
            <a:ext cx="6172200" cy="6764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Что такое бюджет?</a:t>
            </a:r>
          </a:p>
          <a:p>
            <a:pPr marL="0" indent="0" algn="just">
              <a:buNone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БЮДЖЕТ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форма образования и расходования денежных средств, предназначенных для финансового обеспечения задач и функций государства          и местного самоуправления, или проще говоря – это план доходов и расходов        на определенный период.</a:t>
            </a:r>
          </a:p>
          <a:p>
            <a:pPr>
              <a:buNone/>
            </a:pPr>
            <a:endParaRPr lang="ru-RU" sz="20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49080" y="5550394"/>
            <a:ext cx="2708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382">
              <a:defRPr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РАСХОДЫ БЮДЖЕТА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</a:t>
            </a:r>
          </a:p>
          <a:p>
            <a:pPr defTabSz="936382"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это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выплачиваемые из бюджета денежные средства. </a:t>
            </a:r>
          </a:p>
          <a:p>
            <a:pPr defTabSz="936382">
              <a:defRPr/>
            </a:pP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defTabSz="936382">
              <a:buFont typeface="Wingdings" pitchFamily="2" charset="2"/>
              <a:buChar char="ü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Расходная часть бюджета формируется исходя из принципа обеспечения всех социальных обязательств и поддержки муниципальных образований области.</a:t>
            </a:r>
          </a:p>
          <a:p>
            <a:pPr defTabSz="936382">
              <a:defRPr/>
            </a:pPr>
            <a:endParaRPr lang="ru-RU" sz="5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defTabSz="936382">
              <a:buFont typeface="Wingdings" pitchFamily="2" charset="2"/>
              <a:buChar char="ü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Расходы областного бюджета планируются по ведомственной структуре, т.е. по органам власти,    а также в разрезе государственных программ Курской области.</a:t>
            </a:r>
            <a:endParaRPr lang="ru-RU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4531" y="2891531"/>
            <a:ext cx="3816424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Какой бывает бюджет?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Дефицитный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расходы превышают доходы.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Профицитный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доходы превышают расходы.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Сбалансированный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расходы равны доходам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Что такое «доходы» </a:t>
            </a: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«расходы»?</a:t>
            </a:r>
          </a:p>
          <a:p>
            <a:endParaRPr lang="ru-RU" sz="7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ДОХОДЫ БЮДЖЕТА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поступающие в бюджет денежные средства.</a:t>
            </a:r>
          </a:p>
          <a:p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НАЛОГОВЫЕ ДОХОДЫ – поступления от уплаты налогов, предусмотренных Налоговым кодексом РФ (налоги на прибыль, налоги на имущество         и др.).</a:t>
            </a:r>
          </a:p>
          <a:p>
            <a:endParaRPr lang="ru-RU" sz="5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НЕНАЛОГОВЫЕ ДОХОДЫ – платежи в виде штрафов, санкций за нарушение законодательства, платежи за пользование имуществом государства, средства самообложения граждан.</a:t>
            </a:r>
          </a:p>
          <a:p>
            <a:endParaRPr lang="ru-RU" sz="5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БЕЗВОЗМЕЗДНЫЕ ПОСТУПЛЕНИЯ – средства,  поступающие из других бюджетов бюджетной системы РФ, а также безвозмездные перечисления от физических и юридических лиц, от государственных организаций.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Вводная часть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0" y="8604448"/>
            <a:ext cx="6858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бюджет_весы.png"/>
          <p:cNvPicPr>
            <a:picLocks noChangeAspect="1"/>
          </p:cNvPicPr>
          <p:nvPr/>
        </p:nvPicPr>
        <p:blipFill>
          <a:blip r:embed="rId3" cstate="print"/>
          <a:srcRect l="9854" t="20077" r="8571" b="3732"/>
          <a:stretch>
            <a:fillRect/>
          </a:stretch>
        </p:blipFill>
        <p:spPr>
          <a:xfrm>
            <a:off x="4073236" y="3087591"/>
            <a:ext cx="2784764" cy="1625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212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734" y="2295781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учащихся и студентов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[4]</a:t>
            </a:r>
            <a:endParaRPr lang="ru-RU" sz="1600" b="1" i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24491" y="3940262"/>
          <a:ext cx="6093821" cy="4017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65165"/>
                <a:gridCol w="733647"/>
                <a:gridCol w="776176"/>
                <a:gridCol w="2018833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6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именная стипендия Губернатора Курской области «Надежда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Курского края» для студентов профессиональных образовательных организаций культуры и искусства Курской области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месяц каждая (на один учебный год - с 1 сентября по 30 июня)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специальная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стипендия Губернатора Курской области имени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Г.В. Свиридова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обучающихся профессиональных образовательных организаций сферы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культуры 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искусства Курской области  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месяц каждая (на один учебный год - с 1 сентября по 30 июня)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социальной поддержки в период обучения граждан, заключивших договор о целевом обучении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ежегодные денежные выплаты в период обучения граждан, заключивших договор о целевом обучении: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студентам, ординаторам, обучающимся по очной форме обучения;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студентам, обучающимся по очно-заочной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заочной формам обучения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поддержки (материального стимулирования) в период обучения граждан, заключивших договор о целевом обучении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473,0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106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ежегодные денежные выплаты в период обучения граждан, заключивших договор о целевом обучении: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5 000 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- студентам, ординаторам, обучающимся по очной форме обучения;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2 000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- студентам, обучающимся по очно-заочной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заочной формам обучения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Рисунок 15" descr="456713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764" y="1702413"/>
            <a:ext cx="1836512" cy="2011514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094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7409" y="1992089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педагогических работников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95916" y="3077474"/>
          <a:ext cx="6093821" cy="5258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14034"/>
                <a:gridCol w="619125"/>
                <a:gridCol w="781050"/>
                <a:gridCol w="1779612"/>
              </a:tblGrid>
              <a:tr h="312542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6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денежное поощрение лучшим учителям образовательных организаций, реализующих образовательные программы начального общего, основного общего и среднего общего образования, расположенных на территории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25 000,0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 единовременно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единовременные компенсационные выплаты учителям, прибывшим (переехавшим) на работу  в сельские населенные пункты, либо рабочие поселки, либо поселки городского</a:t>
                      </a:r>
                      <a:r>
                        <a:rPr lang="ru-RU" sz="6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типа, либо города с населением до 50 тысяч человек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5 000,0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1 000 000,0 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рублей единовременно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денежная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стоимости проезда  к месту работы  </a:t>
                      </a: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обратно педагогическим работникам, осуществляющим педагогическую деятельность в образовательных организациях, расположенных в сельских населенных пунктах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618,9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затраты возмещаются ежемесячно в размере стоимости проезда к месту работы и обратно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единовременное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в размере 6 должностных окладов (ставок) выпускникам  профессиональных  образовательных организаций </a:t>
                      </a: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(или) образовательных организаций высшего образования, прибывшим </a:t>
                      </a: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работу в образовательные организации, расположенные в сельских населенных пунктах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580,4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выплачивается единовременно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размере 6 должностных окладов (ставок)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премии учителям общеобразовательных организаций, педагогам </a:t>
                      </a: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тренерам-преподавателям организаций дополнительного образования, подготовившим победителей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призеров международных олимпиад школьников, победителей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призеров заключительного этапа всероссийской олимпиады школьников, победителей и призеров регионального этапа всероссийской олимпиады школьников, победителей и призеров  областной олимпиады школьников, победителей или лауреатов, призеров  международных и всероссийских соревнований, смотров, конкурсов по видам деятельности в соответствии с Перечнем олимпиад и иных интеллектуальных и (или) творческих конкурсов, мероприятий, направленных на развитие интеллектуальных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творческих способностей, способностей к занятиям физической культурой и спортом, интереса к научной (научно-исследовательской), инженерно-технической, изобретательской, творческой, физкультурно-спортивной деятельности, а  также </a:t>
                      </a: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пропаганду научных знаний, творческих и спортивных достижений, утверждаемым ежегодно </a:t>
                      </a:r>
                      <a:r>
                        <a:rPr lang="ru-RU" sz="600" b="0" i="0" u="none" strike="noStrike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Минпросвещения</a:t>
                      </a:r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Российской Федерации, победителей  и призеров иных социально значимых всероссийских и международных мероприятий, проводимых в сфере дополнительного образования детей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1 379,9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276</a:t>
                      </a:r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денежной премии определяется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премии преподавателям организаций дополнительного образования сферы культуры и искусства Курской области, отделений дополнительного образования профессиональных образовательных организаций сферы культуры и искусства Курской области, подготовившим победителей (обладателей Гран-при и лауреатов I степени) не менее трех международных (межнациональных), всероссийских (российских), межрегиональных (областных, зональных) конкурсов, конкурсов-фестивалей молодых исполнителей по видам искусства классического и народного направлений, организованных органами исполнительной власти  в области культуры, образовательными организациями высшего образования сферы культуры и искусства (консерватория, академия, институт), профессиональными образовательными организациями сферы культуры </a:t>
                      </a:r>
                    </a:p>
                    <a:p>
                      <a:pPr algn="l" fontAlgn="ctr"/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искусства (колледж, техникум), эстрадного направления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денежной премии определяется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постановлением Губернатора Курской области от 10.10.1997 № 1011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развитии системы работы с одаренными детьми» 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7" name="Рисунок 16" descr="depositphotos_82646812-stock-illustration-female-tea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497" y="1636083"/>
            <a:ext cx="1356429" cy="1356429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3315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образования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4929" y="1514794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78663" y="2423272"/>
          <a:ext cx="6241114" cy="60926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81225"/>
                <a:gridCol w="595424"/>
                <a:gridCol w="654174"/>
                <a:gridCol w="2110291"/>
              </a:tblGrid>
              <a:tr h="397687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276"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Работники областных государственных</a:t>
                      </a:r>
                      <a:r>
                        <a:rPr lang="ru-RU" sz="7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учреждений и пенсионеры</a:t>
                      </a:r>
                      <a:endParaRPr lang="ru-RU" sz="7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446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поддержка отдельным категориям граждан </a:t>
                      </a:r>
                    </a:p>
                    <a:p>
                      <a:pPr algn="l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оплате жилого помещения и коммунальных услуг (работники областных образовательных организаций)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28 574,2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889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компенсации расходов на оплату жилых помещений и коммунальных услуг определяется </a:t>
                      </a:r>
                    </a:p>
                    <a:p>
                      <a:pPr algn="ctr"/>
                      <a:r>
                        <a:rPr lang="ru-RU" sz="5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от 23.12.2005 </a:t>
                      </a:r>
                    </a:p>
                    <a:p>
                      <a:pPr algn="ctr"/>
                      <a:r>
                        <a:rPr lang="ru-RU" sz="5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100-ЗКО «О предоставлении социальной поддержки отдельным категориям граждан по оплате жилого помещения и коммунальных услуг» (с изменениями и дополнениями)</a:t>
                      </a: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47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категории</a:t>
                      </a:r>
                      <a:r>
                        <a:rPr lang="ru-RU" sz="7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граждан</a:t>
                      </a:r>
                      <a:endParaRPr lang="ru-RU" sz="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100713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материальное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детей-сирот и детей, оставшихся без попечения родителей, лиц из числа  детей-сирот и детей, оставшихся без попечения родителей, обучающихся и воспитывающихся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областных государственных организациях, осуществляющих образовательную деятельность, медицинских организациях, организациях, оказывающих социальные услуги, организациях социального обслуживания, осуществляющих образовательную деятельность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137 771,3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903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 определяется исходя из норм материального обеспечения, установленных постановлением Администрации Курской области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25.01.2006 № 6 «Об установлении норм материального обеспечения детей-сирот и детей, оставшихся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 попечения родителей, лиц из числа детей-сирот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детей, оставшихся без попечения родителей, обучающихся и воспитывающихся в областных государственных  организациях, осуществляющих образовательную деятельность, медицинских организациях, организациях, оказывающих социальные услуги, организациях социального обслуживания, осуществляющих образовательную деятельность»  (с изменениями и дополнениями) в зависимости от возраста и пола детей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06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возмещение 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работникам  образовательных организаций, признанным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установленном порядке нуждающимися 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получении жилья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или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улучшении жилищных условий, затрат  на уплату процентов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кредитам и займам, полученным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российских кредитных организациях  или иных организациях, имеющих право выдавать  гражданам кредиты (займы) на приобретение или строительство жилья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(субсидия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муниципальным образованиям)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1 343,6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151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затраты возмещаются заемщикам в размере ставки рефинансирования (учетной ставки) Центрального банка Российской Федерации, действующей на дату предоставления кредита, увеличенной на 3 пункта,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не более  процентной ставки по кредиту, ежемесячно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условии своевременной уплаты заемщиком процентов, начисленных в соответствии с кредитным договором, заключенным с кредитной организацией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506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возмещение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 на уплату процентов по кредитам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займам, полученным в российских кредитных организациях и ипотечных агентствах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приобретение и строительство жилья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работники образования)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176,9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затраты возмещаются заемщикам в размере ставки рефинансирования (учетной ставки) Центрального банка Российской Федерации, действующей на дату предоставления кредита, увеличенной на 3 пункта,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не более  процентной ставки по кредиту, ежемесячно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условии своевременной уплаты заемщиком процентов, начисленных в соответствии с кредитным договором, заключенным с кредитной организацией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018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компенсации расходов на оплату жилых помещений, отопления и освещения работникам муниципальных образовательных организаций (субвенция муниципальным образованиям)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369 014,1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188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компенсации расходов на оплату жилых помещений, отопления и освещения определяется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от 23.12.2005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100-ЗКО «О предоставлении социальной поддержки отдельным категориям граждан по оплате жилого помещения и коммунальных услуг» 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4297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выплата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компенсации части родительской платы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присмотр и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уход за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детьми, посещающими образовательные организации, реализующие образовательные программы дошкольного образования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267 947,6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36 659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ежемесячная компенсация одному  из родителей (законных представителей), внесших родительскую плату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присмотр и уход за детьми в соответствующей образовательной организации, в размере </a:t>
                      </a:r>
                      <a:r>
                        <a:rPr lang="ru-RU" sz="5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менее 20 процентов</a:t>
                      </a: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среднего размера родительской платы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присмотр и уход за детьми в государственных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муниципальных образовательных организациях, реализующих образовательную программу дошкольного образования, находящихся на территории Курской области,  на первого ребенка; </a:t>
                      </a:r>
                      <a:r>
                        <a:rPr lang="ru-RU" sz="5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менее 50 процентов </a:t>
                      </a: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размера такой платы на второго ребенка; </a:t>
                      </a:r>
                      <a:r>
                        <a:rPr lang="ru-RU" sz="5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менее 70 процентов</a:t>
                      </a: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размера такой платы на третьего ребенка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последующих детей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photo.jpg"/>
          <p:cNvPicPr>
            <a:picLocks noChangeAspect="1"/>
          </p:cNvPicPr>
          <p:nvPr/>
        </p:nvPicPr>
        <p:blipFill>
          <a:blip r:embed="rId3" cstate="print"/>
          <a:srcRect t="3529" b="12779"/>
          <a:stretch>
            <a:fillRect/>
          </a:stretch>
        </p:blipFill>
        <p:spPr>
          <a:xfrm>
            <a:off x="4637723" y="1459484"/>
            <a:ext cx="1644423" cy="917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3"/>
            <a:ext cx="6858000" cy="100940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935264" y="1830511"/>
            <a:ext cx="463137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200"/>
              </a:spcAft>
            </a:pPr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200"/>
              </a:spcAft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рост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благосостояния граждан - получателей мер социальной поддержки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spcAft>
                <a:spcPts val="20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доступности социального обслуживания населения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spcAft>
                <a:spcPts val="200"/>
              </a:spcAft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улучшение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демографической ситуации</a:t>
            </a:r>
          </a:p>
        </p:txBody>
      </p:sp>
      <p:pic>
        <p:nvPicPr>
          <p:cNvPr id="20" name="Рисунок 19" descr="160120172.pn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2301" y="1529706"/>
            <a:ext cx="1085778" cy="1085778"/>
          </a:xfrm>
          <a:prstGeom prst="rect">
            <a:avLst/>
          </a:prstGeom>
        </p:spPr>
      </p:pic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528214" y="7359455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10 781,7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13 619,0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12 939,3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13 060,3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13 056,3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501733" y="2660372"/>
          <a:ext cx="6056409" cy="22174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72109"/>
                <a:gridCol w="688909"/>
                <a:gridCol w="658545"/>
                <a:gridCol w="548640"/>
                <a:gridCol w="534009"/>
                <a:gridCol w="541325"/>
                <a:gridCol w="532963"/>
              </a:tblGrid>
              <a:tr h="33903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566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 получением социальных услуг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учреждения социального обслуживания населения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граждан, получивших социальную поддержку и государственные социальные гарантии, в общей численности граждан, имеющих право на их получение и обратившихся за их получением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44385" y="4999511"/>
            <a:ext cx="3087584" cy="233943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выполнение обязательств государства по социальной поддержке граждан;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потребностей граждан пожилого возраста, инвалидов, семей и детей в социальном обслуживании;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и укрепление института семьи;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благоприятных условий для жизнедеятельности семьи, рождения детей;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профилактика семейного и детского неблагополучия;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роли сектора негосударственных некоммерческих организаций в предоставлении социальных услуг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4" cstate="print"/>
          <a:srcRect l="62064" t="36947" r="28692" b="46870"/>
          <a:stretch>
            <a:fillRect/>
          </a:stretch>
        </p:blipFill>
        <p:spPr bwMode="auto">
          <a:xfrm>
            <a:off x="6002406" y="7733383"/>
            <a:ext cx="855594" cy="84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socialnaya-rabota-tehnologii-organizacii-i-realizacii-socialnogo-obsluzhivaniya-naseleniy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0133" y="5422497"/>
            <a:ext cx="3507867" cy="1471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212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28775" y="1720067"/>
            <a:ext cx="391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отдельных категорий граждан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[1]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9272" y="2696955"/>
          <a:ext cx="6093821" cy="5655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904875"/>
                <a:gridCol w="819576"/>
                <a:gridCol w="2313117"/>
              </a:tblGrid>
              <a:tr h="53022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8152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Работники областных государственных</a:t>
                      </a:r>
                      <a:r>
                        <a:rPr lang="ru-RU" sz="9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учреждений и пенсионеры</a:t>
                      </a:r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460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пенсий за выслугу лет и доплат к пенсиям государственных гражданских служащих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141 957,36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893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доплаты за выслугу лет определяется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01.02.2017 № 1-ЗКО «О пенсионном обеспечении лиц, замещавших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должности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государственной гражданской службы Курской области» (с изменениями  и дополнениями)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73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работникам областных учреждений мер социальной поддержки</a:t>
                      </a: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оплате жилого помещения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коммунальных услуг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15 057,5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602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компенсации расходов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оплату жилых помещений и коммунальных услуг определяется в соответствии с Законом Курской области от 23.12.2005 № 100-ЗКО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предоставлении социальной поддержки отдельным категориям граждан по оплате жилого помещения и коммунальных услуг»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152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Учащиеся и студенты</a:t>
                      </a:r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353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жемесячное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малоимущим семьям, имеющим детей, у которых оба родителя являются студентами (обучающимися), и студентам (обучающимся), являющимся одинокими родителями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3 736,80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3 000,0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2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атериальное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детей-сирот и детей, оставшихся без попечения родителей, лиц из числа детей-сирот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родителей, обучающихся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воспитывающихся в областных государственных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организациях, осуществляющих образовательную</a:t>
                      </a: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деятельность, медицинских организациях, организациях, оказывающих социальные услуги, организациях социального обслуживания, осуществляющих образовательную деятельность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2 576,53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 определяется исходя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из норм материального обеспечения, установленных постановлением Администрации Курской области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25.01.2006 № 6 «Об установлении норм материального обеспечения детей-сирот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детей, оставшихся без попечения родителей, лиц из числа детей-сирот и детей, оставшихся без попечения родителей, обучающихся и воспитывающихся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областных государственных образовательных организациях, медицинских организациях, организациях, оказывающих социальные услуги» (с изменениями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дополнениями) в зависимости от возраста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пола детей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3718" y="1793805"/>
            <a:ext cx="1039100" cy="831604"/>
          </a:xfrm>
          <a:prstGeom prst="rect">
            <a:avLst/>
          </a:prstGeom>
        </p:spPr>
      </p:pic>
      <p:pic>
        <p:nvPicPr>
          <p:cNvPr id="23" name="Рисунок 22" descr="sample_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443" y="1806895"/>
            <a:ext cx="793750" cy="793750"/>
          </a:xfrm>
          <a:prstGeom prst="rect">
            <a:avLst/>
          </a:prstGeom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569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0098" y="1969435"/>
            <a:ext cx="609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отдельных категорий граждан 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5680" y="3138396"/>
          <a:ext cx="6093821" cy="220945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28822"/>
                <a:gridCol w="765544"/>
                <a:gridCol w="846554"/>
                <a:gridCol w="2352901"/>
              </a:tblGrid>
              <a:tr h="50954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891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Инвалиды</a:t>
                      </a:r>
                      <a:r>
                        <a:rPr lang="ru-RU" sz="900" b="1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 семьи с детьми-инвалидами</a:t>
                      </a:r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937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жемесячная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лицам, проходившим службу по призыву, ставшим инвалидами вследствие военной травмы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4 615,8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 денежной компенсации лицам, проходившим службу по призыву, ставшим инвалидами вследствие военной травмы определяется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от 29.12.2003 № 64-ЗКО «Об установлении ежемесячной  денежной компенсации лицам, проходившим службу по призыву, ставшим инвалидами вследствие военной травмы»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Овал 1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z3.jpg"/>
          <p:cNvPicPr>
            <a:picLocks noChangeAspect="1"/>
          </p:cNvPicPr>
          <p:nvPr/>
        </p:nvPicPr>
        <p:blipFill>
          <a:blip r:embed="rId3" cstate="print"/>
          <a:srcRect b="3206"/>
          <a:stretch>
            <a:fillRect/>
          </a:stretch>
        </p:blipFill>
        <p:spPr>
          <a:xfrm>
            <a:off x="1274244" y="5929985"/>
            <a:ext cx="4063228" cy="2059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212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7321" y="1555207"/>
            <a:ext cx="4199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9272" y="2399567"/>
          <a:ext cx="6093821" cy="61576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88287"/>
                <a:gridCol w="914400"/>
                <a:gridCol w="732791"/>
                <a:gridCol w="275834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Охрана семьи и детства</a:t>
                      </a:r>
                      <a:endParaRPr lang="ru-RU" sz="7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356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еры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социальной поддержки многодетным семьям (компенсационная выплата)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42 590,70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4 394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компенсационные выплаты в связи с расходами по оплате жилого помещения и коммунальных услуг устанавливается       в расчете на всех членов многодетных семей в размере:</a:t>
                      </a: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 процентов 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для семей, имеющих от 3 до 5 детей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возрасте до 18 лет; </a:t>
                      </a:r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 процентов 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для семей, имеющих от 6 до 8 детей в возрасте до 18 лет; </a:t>
                      </a:r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 процентов 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семей, имеющих от 9 до 10 детей в возрасте до 18 лет;</a:t>
                      </a: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 процентов 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для семей, имеющих 11 и более детей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возрасте до 18 лет.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Многодетным семьям, проживающим в домах, не имеющих центрального отопления, компенсация расходов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приобретение твердого топлива в пределах норм, установленных для продажи населению, и оплату транспортных услуг для доставки этого топлива устанавливается в размере 100 процентов произведенных расходов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жемесячное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на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81 551,79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24 880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ежемесячного пособия на ребенка </a:t>
                      </a:r>
                      <a:r>
                        <a:rPr lang="ru-RU" sz="700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увеличивается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100 процентов 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детей одиноких матерей;  </a:t>
                      </a: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50 процентов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на детей, родители которых уклоняются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уплаты алиментов, либо в других случаях, предусмотренных законодательством Российской Федерации, когда взыскание алиментов невозможно,  а также на детей военнослужащих, проходящих службу по призыву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жемесячная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денежная выплата семьям при рождении третьего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каждого последующего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4 140,00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115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3 000,0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ежемесячное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усыновлении (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удочерении) второго, третьего и каждого последующего ребенка до достижения ими возраста трех лет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240,00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усыновлении (удочерении) второго ребенка –  </a:t>
                      </a:r>
                    </a:p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  рублей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третьего и каждого последующего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  </a:t>
                      </a:r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3 000 рублей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ежемесячное пособие </a:t>
                      </a: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рождении второго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315 747,60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13 157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жемесячное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пособие многодетным семьям,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воспитывающим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более детей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6 357,15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8 544,5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диновременные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выплаты  при усыновлении (удочерении)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680,00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20 000,0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диновременные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выплаты  семьям при одновременном рождении трех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более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200,00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100 000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реализация Закона Курской области от 16.09.2013 № 94-ЗКО </a:t>
                      </a: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здравоохранении в Курской области»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348,04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314,56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marshsemey.jpg"/>
          <p:cNvPicPr>
            <a:picLocks noChangeAspect="1"/>
          </p:cNvPicPr>
          <p:nvPr/>
        </p:nvPicPr>
        <p:blipFill>
          <a:blip r:embed="rId3" cstate="print"/>
          <a:srcRect l="16623" t="8442" r="16537" b="17778"/>
          <a:stretch>
            <a:fillRect/>
          </a:stretch>
        </p:blipFill>
        <p:spPr>
          <a:xfrm>
            <a:off x="5104819" y="1591312"/>
            <a:ext cx="760925" cy="794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094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0" y="1628392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77397" y="2457840"/>
          <a:ext cx="6093821" cy="611215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06777"/>
                <a:gridCol w="659958"/>
                <a:gridCol w="645480"/>
                <a:gridCol w="2681606"/>
              </a:tblGrid>
              <a:tr h="48414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70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областной материнский капитал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83 948,11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280/ 936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определяются в соответствии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Законом Курской области от 10.12.2008 № 108-ЗКО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государственной поддержке семей,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имеющих детей, в Курской области»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66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ыплата 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рождении (усыновлении) первого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118 587,44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8 650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10 893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ежемесячная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денежная выплата семьям при рождении третьего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каждого последующего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ребенка до достижения ими возраста трех лет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664 560,12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5 084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10 893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выплата на приобретение наборов для новорожденных детей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27 000,00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10 800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2 500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ыплата на обеспечение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школьной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формой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либо заменяющего ее комплекта детской одежды для посещения школьных занятий,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также спортивной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формой      на  детей, обучающихся в общеобразовательных организациях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595,00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651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10.12.2008 №108-ЗКО «О государственной поддержке семей, имеющих детей, в Курской области»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содержание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ребенка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семье опекуна и приемной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семье, а также вознаграждение, причитающееся приемному родителю 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433 497,83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2 143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21 июня 2006 года № 30-ЗКО «О размере и порядке выплаты денежных средств на содержание ребенка, находящегося под опекой (попечительством)»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 vMerge="1">
                  <a:txBody>
                    <a:bodyPr/>
                    <a:lstStyle/>
                    <a:p>
                      <a:pPr algn="l" fontAlgn="ctr"/>
                      <a:endParaRPr lang="ru-RU" sz="75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750" b="0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3 113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23.04.2013 № 35-ЗКО «О вознаграждении, причитающемся приемному родителю, и мерах социальной поддержки, предоставляемых приемной семье, размере денежных средств на содержание ребенка (детей), переданного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воспитание в приемную семью»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дополнительной меры социальной поддержки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виде единовременной денежной выплаты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проведение ремонта жилых помещений, расположенных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территории Курской области, закрепленных на праве собственности за детьми-сиротами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детьми, оставшимися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попечения родителей, а также лицами из числа детей-сирот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детей, оставшихся без попечения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родителей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412,45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24.11.2011 № 92-ЗКО «О предоставлении дополнительной меры социальной поддержки в виде единовременной денежной выплаты на проведение ремонта жилых помещений, расположенных на территории Курской области, закрепленных на праве собственности за детьми-сиротами и детьми, оставшимися без попечения родителей, а также лицами из числа детей-сирот и детей, оставшихся без попечения родителей»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ыплаты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денежных средств </a:t>
                      </a:r>
                      <a:endParaRPr lang="ru-RU" sz="7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содержание усыновленного ребенка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36 798,84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339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Законом Курской области от 17 августа 2012 года  № 78-ЗКО «О выплате денежных средств на содержание усыновленного ребенка»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диновременное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денежное поощрение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счет средств областного бюджета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</a:t>
                      </a:r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награждении орденом </a:t>
                      </a:r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«Родительская слава»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ежемесячная выплата</a:t>
                      </a:r>
                      <a:r>
                        <a:rPr lang="ru-RU" sz="7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на детей в возрасте от 3 до 7 лет включительно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2 436 252,18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22 986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10 893,00/ 5 446,50/ 8 169,75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6" name="Рисунок 15" descr="1234.jpg"/>
          <p:cNvPicPr>
            <a:picLocks noChangeAspect="1"/>
          </p:cNvPicPr>
          <p:nvPr/>
        </p:nvPicPr>
        <p:blipFill>
          <a:blip r:embed="rId2" cstate="print"/>
          <a:srcRect l="19567" t="5209" r="14978" b="24834"/>
          <a:stretch>
            <a:fillRect/>
          </a:stretch>
        </p:blipFill>
        <p:spPr>
          <a:xfrm>
            <a:off x="4631383" y="1591294"/>
            <a:ext cx="1085317" cy="834372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4503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3943" y="1922927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11780" y="3074391"/>
          <a:ext cx="6093821" cy="49025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65302"/>
                <a:gridCol w="832513"/>
                <a:gridCol w="791570"/>
                <a:gridCol w="2804436"/>
              </a:tblGrid>
              <a:tr h="52273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327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категории граждан</a:t>
                      </a:r>
                      <a:endParaRPr lang="ru-RU" sz="9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ополнительное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ежемесячное материальное обеспечение участникам разминирования территории Курской области </a:t>
                      </a:r>
                      <a:endParaRPr lang="ru-RU" sz="8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1943-1948 гг.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201,80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2 189,10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оплата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трудовой пенсии лицам, удостоенным звания «Почётный гражданин 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Курской области»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482,46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и льготы лицам, удостоенным почетных званий Курской области, определяется в соответствии с Законом Курской области от 17.12.2020 № 114-ЗКО «О наградах Курской области»(с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жемесячная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денежная выплата гражданам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удостоенным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почетных званий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27 343,24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50" b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D7587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ополнительная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ежемесячная компенсация Героям Советского Союза, Героям Российской Федерации </a:t>
                      </a:r>
                      <a:endParaRPr lang="ru-RU" sz="8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полным кавалерам ордена Славы, Героям Социалистического Труда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482,14</a:t>
                      </a:r>
                      <a:endParaRPr lang="ru-RU" sz="850" b="0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6 928,53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особие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погребение лиц, </a:t>
                      </a:r>
                      <a:endParaRPr lang="ru-RU" sz="8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работавших и </a:t>
                      </a:r>
                      <a:endParaRPr lang="ru-RU" sz="8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являющихся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пенсионерами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9 540,84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1 484/1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6 424,98/ 6 173,00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еры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социальной поддержки гражданам, имеющим звание 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«Ветеран </a:t>
                      </a:r>
                      <a:r>
                        <a:rPr lang="ru-RU" sz="8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труда Курской </a:t>
                      </a:r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области»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511 449,15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35 150</a:t>
                      </a:r>
                      <a:endParaRPr lang="ru-RU" sz="8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ветеранам труда Курской области определяется в соответствии с Законом Курской области от 09.06.2007 № 42-ЗКО «О звании ветеран труда Курской области»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  <a:endParaRPr lang="ru-RU" sz="85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DMT_7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428" y="1658679"/>
            <a:ext cx="1954800" cy="13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пенсионеры1.png"/>
          <p:cNvPicPr>
            <a:picLocks noChangeAspect="1"/>
          </p:cNvPicPr>
          <p:nvPr/>
        </p:nvPicPr>
        <p:blipFill>
          <a:blip r:embed="rId2" cstate="print"/>
          <a:srcRect l="69839" t="42408" r="3434" b="20184"/>
          <a:stretch>
            <a:fillRect/>
          </a:stretch>
        </p:blipFill>
        <p:spPr>
          <a:xfrm>
            <a:off x="1043158" y="1564523"/>
            <a:ext cx="1062396" cy="10494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450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22225" y="1684520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9273" y="2612219"/>
          <a:ext cx="6093821" cy="5746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828675"/>
                <a:gridCol w="781050"/>
                <a:gridCol w="2427843"/>
              </a:tblGrid>
              <a:tr h="19343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беспечение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 социальной поддержки реабилитированных лиц и лиц, признанных пострадавшими от политических репрессий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22 023,30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633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реабилитированных лиц и лиц, признанных пострадавшими от политических репрессий, определяется  в соответствии с Законом Курской области от 01.12.2004 № 59-ЗКО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социальной поддержке реабилитированных лиц и лиц, пострадавших от политических репрессий» (с изменениями и дополнениями)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казание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адресной социальной помощи на проведение работ по газификации жилья отдельным категориям граждан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3 411,78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размеры утверждены постановлением Администрации Курской области от 29.03.2013 №172-па «Об утверждении Правил предоставления адресной социальной помощи отдельным категориям граждан на проведение работ по газификации домовладений (квартир)» (с изменениями и дополнениями)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гражданам субсидий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оплату жилого помещения и коммунальных услуг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216 227,78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13 029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субсидии определяется в соответствии со статьей 159 Жилищного кодекса РФ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беспечение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 социальной поддержки ветеранов труда и тружеников тыла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1 354 204,60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88 145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ветеранам труда и труженикам тыла, определяется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Курской области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01.12.2004 №  58-ЗКО «О социальной поддержке лиц, проработавших в тылу в период с 22 июня 1941 года по 9 мая 1945 года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менее шести месяцев, исключая период работы на временно оккупированных территориях СССР, либо награжденных орденами или медалями СССР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самоотверженный труд в период Великой Отечественной войны, и ветеранов труда»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(с изменениями и дополнениями)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социальной поддержки отдельным категориям граждан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обеспечению продовольственными товарами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24 019,30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3 352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586,58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11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расходов на бензин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или другие виды топлива, ремонт транспортных средств и на запчасти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ним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1,67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835,00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9025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Административно-территориальное устройство 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2656" y="1430424"/>
            <a:ext cx="6326460" cy="1336527"/>
          </a:xfrm>
        </p:spPr>
        <p:txBody>
          <a:bodyPr>
            <a:normAutofit/>
          </a:bodyPr>
          <a:lstStyle/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Курская область расположена </a:t>
            </a: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 центральной части России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входит в состав </a:t>
            </a: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Центрального федерального округа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Административный центр – </a:t>
            </a: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город Курск</a:t>
            </a:r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Территория –</a:t>
            </a:r>
            <a:r>
              <a:rPr lang="ru-RU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30,0 тыс. км</a:t>
            </a:r>
            <a:r>
              <a:rPr lang="ru-RU" sz="1400" b="1" baseline="30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0" indent="12700">
              <a:buNone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Население (на 01.01.2021) – </a:t>
            </a:r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1 096 488 человек</a:t>
            </a:r>
            <a:endParaRPr lang="ru-RU" sz="1400" b="1" baseline="300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2431472" y="7374577"/>
            <a:ext cx="3086100" cy="12469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 состав области входят: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городских округов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28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муниципальных районов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27</a:t>
            </a:r>
            <a:r>
              <a:rPr lang="ru-RU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городских поселений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287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сельских поселений</a:t>
            </a:r>
          </a:p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3000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Рисунок 12" descr="flag-kurskoy-oblasti.jpg"/>
          <p:cNvPicPr>
            <a:picLocks noChangeAspect="1"/>
          </p:cNvPicPr>
          <p:nvPr/>
        </p:nvPicPr>
        <p:blipFill>
          <a:blip r:embed="rId2" cstate="print"/>
          <a:srcRect t="15730" b="16737"/>
          <a:stretch>
            <a:fillRect/>
          </a:stretch>
        </p:blipFill>
        <p:spPr>
          <a:xfrm>
            <a:off x="452934" y="7433964"/>
            <a:ext cx="1623138" cy="1096154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623" y="7375261"/>
            <a:ext cx="1171575" cy="124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rcRect l="37414" t="41543" r="16321" b="5307"/>
          <a:stretch>
            <a:fillRect/>
          </a:stretch>
        </p:blipFill>
        <p:spPr bwMode="auto">
          <a:xfrm>
            <a:off x="432668" y="3431239"/>
            <a:ext cx="6091879" cy="393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Вводная часть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791335" y="2711000"/>
            <a:ext cx="2055383" cy="787729"/>
            <a:chOff x="3077335" y="2700367"/>
            <a:chExt cx="2055383" cy="787729"/>
          </a:xfrm>
        </p:grpSpPr>
        <p:graphicFrame>
          <p:nvGraphicFramePr>
            <p:cNvPr id="15" name="Диаграмма 14"/>
            <p:cNvGraphicFramePr/>
            <p:nvPr/>
          </p:nvGraphicFramePr>
          <p:xfrm>
            <a:off x="3077335" y="2700367"/>
            <a:ext cx="1897082" cy="7877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4261450" y="2915729"/>
              <a:ext cx="871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городское население</a:t>
              </a:r>
              <a:endParaRPr lang="ru-RU" sz="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45390" y="2993442"/>
              <a:ext cx="4381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69 %</a:t>
              </a:r>
              <a:endParaRPr lang="ru-RU" sz="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2165100" y="2715517"/>
            <a:ext cx="2102100" cy="777833"/>
            <a:chOff x="4451100" y="2704884"/>
            <a:chExt cx="2102100" cy="777833"/>
          </a:xfrm>
        </p:grpSpPr>
        <p:graphicFrame>
          <p:nvGraphicFramePr>
            <p:cNvPr id="21" name="Диаграмма 20"/>
            <p:cNvGraphicFramePr/>
            <p:nvPr/>
          </p:nvGraphicFramePr>
          <p:xfrm>
            <a:off x="4451100" y="2704884"/>
            <a:ext cx="2005939" cy="7778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5681932" y="2921478"/>
              <a:ext cx="871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сельское население</a:t>
              </a:r>
              <a:endParaRPr lang="ru-RU" sz="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65559" y="2986641"/>
              <a:ext cx="43815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b="1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31 %</a:t>
              </a:r>
              <a:endParaRPr lang="ru-RU" sz="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094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0532" y="1757084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77397" y="2709293"/>
          <a:ext cx="6093821" cy="5846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56253"/>
                <a:gridCol w="990656"/>
                <a:gridCol w="747771"/>
                <a:gridCol w="229914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диновременные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денежные выплаты ветеранам и участникам войн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вооруженных конфликтов и их семьям (адресная социальная помощь участникам войны в Афганистане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других вооруженных конфликтах)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222,30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247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900,00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протезно-ортопедическая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помощь лицам, не являющимся инвалидами,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медицинским показаниям нуждающимся в этих изделиях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841,70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722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лиц, не являющихся инвалидами, но по медицинским показаниям нуждающихся в протезно-ортопедических изделиях в соответствии с  Законом Курской области от 06.04.2007 № 22-ЗКО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«Об обеспечении протезно-ортопедическими изделиями лиц, не являющихся инвалидами,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но по медицинским показаниям нуждающихся в этих изделиях» (с изменениями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дополнениями)</a:t>
                      </a:r>
                      <a:endParaRPr lang="ru-RU" sz="8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отдельным категориям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оплаты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взноса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капитальный ремонт общего имущества в многоквартирном доме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4 397,85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50 %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одиноко проживающим неработающим собственникам жилых помещений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многоквартирных домах, а также проживающим в составе семьи, состоящей только из совместно проживающих неработающих граждан пенсионного возраста и (или) неработающих инвалидов I и (или) II групп, собственникам жилых помещений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многоквартирных домах, достигшим возраста семидесяти лет;</a:t>
                      </a: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100 %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 одиноко проживающим неработающим собственникам жилых помещений в многоквартирных домах,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также проживающим в составе семьи, состоящей только из совместно проживающих неработающих граждан пенсионного возраста и (или) неработающих инвалидов I и (или) II групп, собственников жилых помещений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многоквартирных домах, достигшим возраста восьмидесяти лет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существление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ежегодной денежной выплаты лицам, награжденным нагрудным знаком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«Почетный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донор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России» (переданное полномочие РФ)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487,89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6 250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определяется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Законом РФ от 20.07.2012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125-ФЗ «О донорстве крови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ее компонентов»(с изменениями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дополнениями)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https://avatars.mds.yandex.net/get-zen_doc/3453969/pub_602d16d6bc490b6725429c46_602d176f3ad6ee787c5c3622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566" y="1371602"/>
            <a:ext cx="1954800" cy="130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212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«Социальная поддержка граждан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23177" y="2144967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 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56131" y="3188864"/>
          <a:ext cx="6093821" cy="3965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27653"/>
                <a:gridCol w="914400"/>
                <a:gridCol w="819150"/>
                <a:gridCol w="253261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8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ыплата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государственного единовременного пособия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ежемесячной денежной компенсации гражданам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возникновении поствакцинальных осложнений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129,10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1 484,24/ 10 000,00/ 30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000,00 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плата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жилищно-коммунальных услуг отдельным категориям граждан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834 278,98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117 798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меры социальной поддержки по оплате жилищно-коммунальных услуг определяется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 соответствии с Федеральным Законом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ветеранах»,  Федеральным Законом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социальной защите граждан, подвергшихся воздействию радиации вследствие катастрофы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Чернобыльской АЭС»,  Федеральным Законом «О социальных гарантиях гражданам, подвергшимся радиационному воздействию вследствие ядерных испытаний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Семипалатинском полигоне», от 26 ноября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1998 года № 175-ФЗ «О защите граждан Российской Федерации, подвергшихся воздействию радиации вследствие аварии в 1957 году на производственном объединении «Маяк»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сбросов радиоактивных отходов в реку Теча»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редоставление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 социальной поддержки на реализацию Закона Курской области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детях войны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Курской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области»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822,50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9 215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1 500,00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db4da2baf2e61380516fc03ce8f34e0f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034" y="1915189"/>
            <a:ext cx="1440000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8000" cy="103315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«Обеспечение доступности приоритетных объектов и услуг </a:t>
            </a:r>
            <a:b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приоритетных сферах жизнедеятельности инвалидов и других маломобильных групп населения в Курской области»</a:t>
            </a:r>
            <a:endParaRPr lang="ru-RU" sz="16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935126" y="1656557"/>
            <a:ext cx="182935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9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уровня доступности приоритетных объектов и услуг                     в приоритетных сферах  жизнедеятельности инвалидов и других маломобильных групп населения</a:t>
            </a:r>
            <a:endParaRPr lang="ru-RU" sz="950" b="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83920" y="2917580"/>
          <a:ext cx="6201889" cy="3520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1727"/>
                <a:gridCol w="2410691"/>
                <a:gridCol w="654296"/>
                <a:gridCol w="657134"/>
                <a:gridCol w="566174"/>
                <a:gridCol w="544398"/>
                <a:gridCol w="544398"/>
                <a:gridCol w="513071"/>
              </a:tblGrid>
              <a:tr h="33903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156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доля инвалидов, положительно оценивающих уровень доступности приоритетных объектов     и услуг  в приоритетных сферах жизнедеятельности, в общей численности опрошенных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инвалидов в Курской области</a:t>
                      </a:r>
                      <a:endParaRPr lang="ru-RU" sz="8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64,7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  в общем количестве приоритетных объектов  в Курской области</a:t>
                      </a:r>
                      <a:endParaRPr lang="ru-RU" sz="8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инвалидов, в отношении которых осуществлялись мероприятия по реабилитации и (или) абилитации, в общей численности инвалидов Курской области, имеющих такие рекомендации в индивидуальной программе реабилитации или абилитации (взрослые)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4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инвалидов, в отношении которых осуществлялись мероприятия по реабилитации и (или) абилитации, в общей численности инвалидов Курской области, имеющих такие рекомендации в индивидуальной программе реабилитации или абилитации (дети)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3619013" y="1745141"/>
          <a:ext cx="3065605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121"/>
                <a:gridCol w="613121"/>
                <a:gridCol w="613121"/>
                <a:gridCol w="613121"/>
                <a:gridCol w="613121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33954" y="6424551"/>
            <a:ext cx="6524045" cy="213755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условий для просвещенности граждан в вопросах инвалидности и устранения отношенческих барьеров;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оценка состояния доступности приоритетных объектов и услуг и формирование нормативной правовой             и методической базы по обеспечению доступности приоритетных объектов и услуг в приоритетных сферах жизнедеятельности инвалидов и других маломобильных групп населения;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формирование условий для беспрепятственного доступа инвалидов и других маломобильных групп населения к приоритетным объектам и услугам в сфере социальной защиты, здравоохранения, культуры, образования, транспорта, информации и связи, физической культуры и спорта;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обеспеченности инвалидов, в том числе детей-инвалидов,                        реабилитационными и </a:t>
            </a:r>
            <a:r>
              <a:rPr lang="ru-RU" sz="9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абилитационными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услугами, ранней помощью, а также уровня </a:t>
            </a:r>
          </a:p>
          <a:p>
            <a:pPr>
              <a:buClr>
                <a:schemeClr val="accent6"/>
              </a:buClr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профессионального развития и занятости, включая содействие занятости, инвалидов, </a:t>
            </a:r>
          </a:p>
          <a:p>
            <a:pPr>
              <a:buClr>
                <a:schemeClr val="accent6"/>
              </a:buClr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том числе детей-инвалидов, в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интеграция инвалидов в общество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dostup_logoti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472" y="1666725"/>
            <a:ext cx="1422992" cy="998740"/>
          </a:xfrm>
          <a:prstGeom prst="rect">
            <a:avLst/>
          </a:prstGeom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rcRect l="61291" t="37099" r="27833" b="43817"/>
          <a:stretch>
            <a:fillRect/>
          </a:stretch>
        </p:blipFill>
        <p:spPr bwMode="auto">
          <a:xfrm>
            <a:off x="6002729" y="7725470"/>
            <a:ext cx="855271" cy="84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19496" y="1628669"/>
            <a:ext cx="3990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r>
              <a:rPr lang="en-US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81152" y="2587225"/>
          <a:ext cx="6233403" cy="3649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55934"/>
                <a:gridCol w="802985"/>
                <a:gridCol w="894423"/>
                <a:gridCol w="2280061"/>
              </a:tblGrid>
              <a:tr h="50954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928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Приобретение для инвалидов </a:t>
                      </a:r>
                    </a:p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рекомендациями </a:t>
                      </a:r>
                    </a:p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индивидуальных программах реабилитации технических средств реабилитации, входящих в перечень технических средств реабилитации, выдаваемых инвалидам 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460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lang="en-US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граждан ТСР осуществляется на основании соответствующих рекомендаций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индивидуальной программе реабилитации или абилитации инвалида (ребенка-инвалида), в соответствии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постановлением Администрации Курской области от 10.06.2011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237-па «Об обеспечении техническими средствами реабилитации,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не входящими в Федеральный перечень реабилитационных мероприятий, технических средств реабилитации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услуг, выдаваемыми инвалидами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 счет средств областного бюджета»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275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Приобретение для детей-инвалидов </a:t>
                      </a:r>
                    </a:p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соответствии с рекомендациями </a:t>
                      </a:r>
                    </a:p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индивидуальных программах реабилитации технических средств реабилитации,</a:t>
                      </a:r>
                      <a:r>
                        <a:rPr lang="en-US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входящих в перечень технических средств реабилитации,</a:t>
                      </a:r>
                      <a:r>
                        <a:rPr lang="en-US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выдаваемых инвалидам </a:t>
                      </a:r>
                      <a:endParaRPr lang="ru-RU" sz="10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0" y="513856"/>
            <a:ext cx="6858000" cy="1018061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«Обеспечение доступности приоритетных объектов и услуг </a:t>
            </a:r>
            <a:b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приоритетных сферах жизнедеятельности инвалидов и других маломобильных групп населения в Курской области»</a:t>
            </a:r>
            <a:endParaRPr lang="ru-RU" sz="16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Овал 22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 descr="71861e21c8190ee2c7bab0979157e88c.jpg"/>
          <p:cNvPicPr>
            <a:picLocks noChangeAspect="1"/>
          </p:cNvPicPr>
          <p:nvPr/>
        </p:nvPicPr>
        <p:blipFill>
          <a:blip r:embed="rId3" cstate="print"/>
          <a:srcRect t="53591" b="5880"/>
          <a:stretch>
            <a:fillRect/>
          </a:stretch>
        </p:blipFill>
        <p:spPr>
          <a:xfrm>
            <a:off x="655655" y="6460177"/>
            <a:ext cx="5831698" cy="18763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18872" y="2959651"/>
          <a:ext cx="6056409" cy="251384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321777"/>
                <a:gridCol w="649146"/>
                <a:gridCol w="548640"/>
                <a:gridCol w="548640"/>
                <a:gridCol w="534009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жилищного строительства (согласно дополнительному соглашению к соглашению о реализации РП «Жилье»)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 кв. м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512,021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597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594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683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ввода в многоквартирных  домах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тыс. кв. м</a:t>
                      </a:r>
                      <a:endParaRPr lang="ru-RU" sz="7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188,02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196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семей граждан, улучшивших жилищные условия, в том числе с использованием средств социальных выплат за счет средств федерального, областного и местных бюджетов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семей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149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133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квадратных метров расселенного непригодного для проживания жилищного фонда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кв. м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4,79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6,66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8,82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14,46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капитально отремонтированных многоквартирных домов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4,06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2,91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3,03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твердых коммунальных отходов, направленных на обработку (сортировку), в общем объеме образованных твердых коммунальных отходов</a:t>
                      </a:r>
                      <a:endParaRPr lang="ru-RU" sz="7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11,3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37,6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9525" marB="9525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37,6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9525" marB="9525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9525" marB="9525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9525" marB="9525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«Обеспечение доступным и комфортным жильем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коммунальными услугами граждан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 descr="d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0289" y="1778395"/>
            <a:ext cx="1847711" cy="1038675"/>
          </a:xfrm>
          <a:prstGeom prst="rect">
            <a:avLst/>
          </a:prstGeom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74516" y="1607517"/>
            <a:ext cx="4821383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9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доступности жилья и качества жилищного обеспечения населения Курской области, в том числе с учетом исполнения государственных обязательств по обеспечению жильем отдельных категорий граждан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в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соответствии с федеральным законодательством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законодательством Курской области, обеспечение комфортной среды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обитания и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жизнедеятельности; </a:t>
            </a:r>
            <a:endParaRPr lang="ru-RU" sz="950" b="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качества и надежности предоставления жилищно-коммунальных услуг населению</a:t>
            </a:r>
          </a:p>
        </p:txBody>
      </p:sp>
      <p:pic>
        <p:nvPicPr>
          <p:cNvPr id="17" name="Рисунок 16" descr="2f7ec91274d6cb929f7162389023087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213" y="7023569"/>
            <a:ext cx="1460450" cy="1332760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257209" y="7107238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1 989,6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2 394,0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3 377,6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2 120,2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1 160,3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428625" y="5772150"/>
            <a:ext cx="6305550" cy="11049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комфортным жильем категорий граждан в соответствии с федеральным законодательством и законодательством Курской области, в том числе гражданам из числа детей-сирот   и детей, оставшихся без попечения родителей, предоставление государственной поддержки молодым семьям на приобретение жилья;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эффективности, качества и надежности предоставления жилищно-коммунальных услуг;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и обеспечение функционирования системы обращения с отходами, в том числе с твердыми коммунальными отходами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rcRect l="62580" t="36489" r="29115" b="48702"/>
          <a:stretch>
            <a:fillRect/>
          </a:stretch>
        </p:blipFill>
        <p:spPr bwMode="auto">
          <a:xfrm>
            <a:off x="6007462" y="7737083"/>
            <a:ext cx="850538" cy="85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«Обеспечение доступным и комфортным жильем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коммунальными услугами граждан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142" y="1914137"/>
            <a:ext cx="3776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  <a:endParaRPr lang="ru-RU" sz="1600" b="1" i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87093" y="3043348"/>
          <a:ext cx="6126358" cy="550272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1809539"/>
                <a:gridCol w="818707"/>
                <a:gridCol w="893135"/>
                <a:gridCol w="2604977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оказание содействия 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приобретения жилья государственными служащими Курской области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4 640,4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выплата предоставляется в размере    от 5 до 70 процентов расчетной стоимости жилья     в зависимости от стажа государственной гражданской службы, соотношения месячного совокупного дохода семьи к сумме величин прожиточных минимумов членов семьи гражданского служащего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полномочий Российской Федерации 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обеспечению жильём ветеранов, инвалидов  и семей, имеющих детей-инвалидов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29 868,7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единовременной выплаты, рассчитывается исходя из общей площади жилого помещения         18 квадратных метров на 1 человека и средней рыночной стоимости 1 кв. м общей площади жилья по Курской области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полномочий Российской Федерации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                 по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обеспечению жильём ветеранов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инвалидов Великой Отечественной войны, членов семей погибших (умерших) инвалидов, участников Великой Отечественной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войны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10 898,0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Размер единовременной выплаты,  рассчитывается исходя из общей площади жилого помещения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      36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квадратных метров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средней рыночной стоимости 1 кв. м общей площади жилья по Курской области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поддержка молодых семей в улучшении жилищных условий 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территории Курской области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43 656,3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Предоставляется в расчете на 1 семью исходя из расчетной стоимости приобретения жилья, которая определяется из размера общей площади жилого помещения, установленного для семей разной численности и стоимости 1кв.м общей площади жилья 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системы ипотечного жилищного кредитования 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Курской области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32 224,9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социальной выплаты предоставляется исходя из размера общей площади жилого помещения, установленной для семей разной численности, количества членов семьи, наличия имеющейся общей площади жилья, средней рыночной стоимости 1 кв. м общей площади жилья по Курской области, устанавливаемой федеральным органом исполнительной власти, уполномоченным Правительством Российской Федерации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121 288,3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5230139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3698" y="1661341"/>
            <a:ext cx="1318398" cy="1318398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7999" cy="97377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«Содействие занятости населения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386941" y="1609364"/>
            <a:ext cx="4158996" cy="166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условий развития эффективного рынка труда Курской области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государственных гарантий по содействию реализации прав граждан на полную, продуктивную и свободно избранную занятость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реализация </a:t>
            </a:r>
            <a:r>
              <a:rPr lang="ru-RU" sz="95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государственной политики в области социального партнерства и трудовых отношений, улучшение условий и охраны труда, снижение профессиональных рисков работников организаций Курской области</a:t>
            </a:r>
          </a:p>
        </p:txBody>
      </p:sp>
      <p:pic>
        <p:nvPicPr>
          <p:cNvPr id="16" name="Рисунок 15" descr="OJ0mgAaL_400x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722" y="1526968"/>
            <a:ext cx="1943100" cy="1943100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2579677" y="7289574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1 350,3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674,0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721,5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706,2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706,2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491" y="3373457"/>
          <a:ext cx="6056409" cy="287441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99063"/>
                <a:gridCol w="761511"/>
                <a:gridCol w="658989"/>
                <a:gridCol w="548640"/>
                <a:gridCol w="534009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безработицы в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регистрируемой безработицы в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2,62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коэффициент напряженности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рынке труда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1,62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отношение численности граждан, снятых с регистрационного учета </a:t>
                      </a:r>
                    </a:p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связи с трудоустройством, к общей численности граждан, обратившихся в органы службы занятости населения за содействием в поиске подходящей работы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31,6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коэффициент частоты производственного травматизма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0,63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1,79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1,78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04563" y="6382550"/>
            <a:ext cx="5862258" cy="79877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рынка труда Курской области, повышение эффективности занятости населения;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государственной политики в области развития социально-трудовых отношений;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необходимых условий для эффективной реализации государственной программы;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организация сопровождения инвалидов молодого возраста при их трудоустройстве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rcRect l="63267" t="36641" r="29807" b="50993"/>
          <a:stretch>
            <a:fillRect/>
          </a:stretch>
        </p:blipFill>
        <p:spPr bwMode="auto">
          <a:xfrm>
            <a:off x="6022026" y="7753186"/>
            <a:ext cx="835974" cy="83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f4cf438be941eb7cbdbb6455152bdd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651" y="7249909"/>
            <a:ext cx="1894523" cy="1263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6888"/>
            <a:ext cx="6857999" cy="9975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«Содействие занятости населения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8819" y="1906777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91524" y="2972685"/>
          <a:ext cx="6093821" cy="516744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654606"/>
                <a:gridCol w="1127051"/>
                <a:gridCol w="1169582"/>
                <a:gridCol w="114258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единовременной финансовой помощи при государственной регистрации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качестве юридического лица, индивидуального предпринимателя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либо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крестьянского (фермерского) хозяйства гражданам, признанным в установленном порядке безработными, и гражданам, признанным в установленном порядке безработными, прошедшим профессиональное обучение или получившим дополнительное профессиональное образование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направлению органов службы занятости,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также единовременной финансовой помощи на подготовку документов для соответствующей государственной регистрации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6 600,0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финансовой поддержки безработным гражданам при 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переезде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2 000,0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финансовой поддержки безработным гражданам и членам их семей 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переселении в другую местность для</a:t>
                      </a:r>
                      <a:r>
                        <a:rPr lang="ru-RU" sz="9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трудоустройства по направлению органов службы</a:t>
                      </a:r>
                      <a:r>
                        <a:rPr lang="ru-RU" sz="9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занятости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1 500,0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социальных выплат гражданам, признанным в установленном порядке безработными (выплата пособий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безработице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)*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464 331,4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6 970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1 500,0 – 12 130,0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социальных выплат гражданам, признанным в установленном порядке безработными (выплата досрочных пенсий)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9 673,0 – 14 038,0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485 946,9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estudo_de_viabilidade_econom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4764" y="1725464"/>
            <a:ext cx="1582327" cy="107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4"/>
            <a:ext cx="6857999" cy="96190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«Создание условий для эффективного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исполнения полномочий в сфере юстиции»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9575" y="1602674"/>
            <a:ext cx="62536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FontTx/>
              <a:buNone/>
              <a:defRPr/>
            </a:pPr>
            <a:r>
              <a:rPr lang="ru-RU" sz="8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8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надлежащих условий для осуществления правосудия мировыми судьями Курской области;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государственной регистрации актов гражданского состояния на территории Курской области                   в соответствии с законодательством Российской Федерации;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качества предоставления государственных услуг  в сфере государственной регистрации актов гражданского состояния, в том числе в электронном виде;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своевременное обеспечение федеральных судов общей юрисдикции в Российской Федерации кандидатами               в присяжные заседатели от Курской области</a:t>
            </a:r>
          </a:p>
        </p:txBody>
      </p:sp>
      <p:pic>
        <p:nvPicPr>
          <p:cNvPr id="15" name="Рисунок 14" descr="0000031490-zak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9713" y="2869758"/>
            <a:ext cx="1488134" cy="1118532"/>
          </a:xfrm>
          <a:prstGeom prst="rect">
            <a:avLst/>
          </a:prstGeom>
          <a:effectLst/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1269" y="4134252"/>
          <a:ext cx="6056409" cy="23462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99063"/>
                <a:gridCol w="816205"/>
                <a:gridCol w="604295"/>
                <a:gridCol w="548640"/>
                <a:gridCol w="534009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удовлетворенности мировых судей Курской области организационным и материально-техническим обеспечением их деятельности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96,8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удовлетворенности населения услугами в сфере государственной регистрации актов гражданского состояния*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% числа опрошенных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3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укомплектованность списков кандидатов в присяжные заседатели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 Курской области для Курского областного суда, районных судов 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99355" y="2980800"/>
          <a:ext cx="3328060" cy="103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00506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054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9532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367,8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357,1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357,6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353,4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356,9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392687" y="6934200"/>
            <a:ext cx="5627114" cy="139064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8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осуществление организационного и материально-технического обеспечения деятельности мировых судей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выполнение полномочий по государственной регистрации актов гражданского состояния                   на территории Курской области; 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эффективности функционирования органов ЗАГС на основе применения информационных  и телекоммуникационных технологий; 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своевременное составление списков кандидатов в присяжные заседатели от Курской области                 для федеральных судов общей юрисдикции в Российской Федерации, своевременное внесение изменений в указанные списки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454155" y="6496127"/>
            <a:ext cx="61877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* значения целевых показателей на 2020 год и последующие годы будут внесены после их утверждения Министерством юстиции Российской Федерации</a:t>
            </a:r>
          </a:p>
        </p:txBody>
      </p:sp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rcRect l="61721" t="37099" r="28262" b="45344"/>
          <a:stretch>
            <a:fillRect/>
          </a:stretch>
        </p:blipFill>
        <p:spPr bwMode="auto">
          <a:xfrm>
            <a:off x="5997003" y="7736776"/>
            <a:ext cx="860997" cy="84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31596" y="1524001"/>
            <a:ext cx="6197803" cy="140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 </a:t>
            </a:r>
          </a:p>
          <a:p>
            <a:pPr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улучшение жилищных условий граждан, проживающих на сельских                                                                                                       территориях, путем строительства (приобретения) жилья;</a:t>
            </a:r>
          </a:p>
          <a:p>
            <a:pPr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трудоустройства на сельских территориях граждан,                                                                                                              прошедших дополнительное обучение (переобучение);</a:t>
            </a:r>
          </a:p>
          <a:p>
            <a:pPr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проектов по благоустройству;</a:t>
            </a:r>
          </a:p>
          <a:p>
            <a:pPr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ввода в действие распределительных газовых сетей,                                                                                                            локальных водопроводов, а также реализации проектов комплексного                                                                                                    обустройства площадок под компактную жилищную застройку;</a:t>
            </a:r>
          </a:p>
          <a:p>
            <a:pPr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ввода в эксплуатацию  и (или) передачи в эксплуатацию  после капитального ремонта, ремонта автомобильных дорог общего пользования, ведущих от  сети автомобильных дорог общего пользования к объектам, расположенным (планируемым к созданию) на сельских территориях.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«Комплексное развитие сельских территорий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6956" y="2879657"/>
          <a:ext cx="6056409" cy="1267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3246"/>
                <a:gridCol w="2779129"/>
                <a:gridCol w="826618"/>
                <a:gridCol w="431597"/>
                <a:gridCol w="424281"/>
                <a:gridCol w="431597"/>
                <a:gridCol w="431597"/>
                <a:gridCol w="418344"/>
              </a:tblGrid>
              <a:tr h="323656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2445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сельского населения в общей численности населения Курской области</a:t>
                      </a:r>
                      <a:endParaRPr lang="ru-RU" sz="7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445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достижение соотношения среднемесячных располагаемых ресурсов сельского и городского домохозяйств</a:t>
                      </a:r>
                      <a:endParaRPr lang="ru-RU" sz="7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80,7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80,7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80,7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84,5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45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общей площади благоустроенных жилых помещений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сельских населенных пунктах</a:t>
                      </a:r>
                      <a:endParaRPr lang="ru-RU" sz="7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39,7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745836" y="1640067"/>
          <a:ext cx="2864515" cy="75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903"/>
                <a:gridCol w="572903"/>
                <a:gridCol w="572903"/>
                <a:gridCol w="572903"/>
                <a:gridCol w="572903"/>
              </a:tblGrid>
              <a:tr h="273435">
                <a:tc gridSpan="5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65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6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3427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672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746,7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61,9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185,8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2 160,2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418,3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90526" y="5467350"/>
            <a:ext cx="6276974" cy="173354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6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приближение условий жизнедеятельности в сельских поселениях к городским стандартам при сохранении особенностей сельского расселения, застройки и образа жизни;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расширение социально-экономических и трудовых связей села с малыми городами и поселками городского типа, формирование единых </a:t>
            </a:r>
            <a:r>
              <a:rPr lang="ru-RU" sz="65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сельско-городских</a:t>
            </a: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рынков труда, систем социально-культурного и торгово-бытового обслуживания населения;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занятости сельского населения, содействие созданию новых рабочих мест путем формирования благоприятных инфраструктурных условий для развития сельскохозяйственной и альтернативной деятельности;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и диверсификация источников доходов сельского населения, снижение масштабов бедности на сельских территориях;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улучшение жилищных условий сельского населения на основе развития институтов субсидирования строительства и покупки жилья, а также ипотечного кредитования, с учетом преимуществ сельского образа жизни;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доступности и качества предоставляемых сельским гражданам социально-культурных, торгово-бытовых и государственных услуг путем развития дорожно-транспортных и информационно-телекоммуникационных сетей, мобильных и дистанционных форм обслуживания, укрепления и модернизации материально-технической базы образования, здравоохранения, культуры, физкультуры и спорта;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экологически безопасных условий жизнедеятельности в сельских поселениях, сохранение, восстановление и наращивание человеческого, культурного и природного потенциала сельских территорий;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привлекательности жизни в сельской местности для переселения горожан и соотечественников из-за рубежа;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6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научно-информационного и методического обеспечения комплексного развития сельских территорий</a:t>
            </a:r>
          </a:p>
        </p:txBody>
      </p:sp>
      <p:pic>
        <p:nvPicPr>
          <p:cNvPr id="22" name="Рисунок 21" descr="D_CP9YpXYAAHwAU.jpg"/>
          <p:cNvPicPr>
            <a:picLocks noChangeAspect="1"/>
          </p:cNvPicPr>
          <p:nvPr/>
        </p:nvPicPr>
        <p:blipFill>
          <a:blip r:embed="rId2" cstate="print"/>
          <a:srcRect l="1145" t="1050" r="1268" b="60619"/>
          <a:stretch>
            <a:fillRect/>
          </a:stretch>
        </p:blipFill>
        <p:spPr>
          <a:xfrm>
            <a:off x="838742" y="7246826"/>
            <a:ext cx="4858767" cy="129801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503400" y="4203542"/>
          <a:ext cx="6059327" cy="123366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1507320"/>
                <a:gridCol w="880811"/>
                <a:gridCol w="644034"/>
                <a:gridCol w="3027162"/>
              </a:tblGrid>
              <a:tr h="33149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2022 году,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9384"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социальных выплат на улучшение жилищных условий граждан, проживающих на сельских территориях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31 577,3</a:t>
                      </a:r>
                      <a:endParaRPr lang="ru-RU" sz="6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предоставляется в расчете на 1 семью исходя из расчетной стоимости строительства (приобретения) жилья, которая определяется из размера общей площади жилого помещения, установленного для семей разной численности и стоимости 1кв.метра общей площади жилья в сельской местности, утвержденной органом исполнительной власти на очередной финансовый год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" name="Овал 2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/>
          <p:nvPr/>
        </p:nvPicPr>
        <p:blipFill>
          <a:blip r:embed="rId4" cstate="print"/>
          <a:srcRect l="62064" t="37099" r="28692" b="46718"/>
          <a:stretch>
            <a:fillRect/>
          </a:stretch>
        </p:blipFill>
        <p:spPr bwMode="auto">
          <a:xfrm>
            <a:off x="6002406" y="7739941"/>
            <a:ext cx="855594" cy="84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548680" y="1907704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2130"/>
            <a:ext cx="6858000" cy="124741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показатели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 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Содержимое 2"/>
          <p:cNvSpPr txBox="1">
            <a:spLocks/>
          </p:cNvSpPr>
          <p:nvPr/>
        </p:nvSpPr>
        <p:spPr>
          <a:xfrm>
            <a:off x="3717032" y="1907704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48680" y="4097205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48680" y="6300192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717033" y="4097205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743420" y="1919580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538950" y="4101764"/>
          <a:ext cx="2953785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Содержимое 14"/>
          <p:cNvGraphicFramePr>
            <a:graphicFrameLocks/>
          </p:cNvGraphicFramePr>
          <p:nvPr/>
        </p:nvGraphicFramePr>
        <p:xfrm>
          <a:off x="3733482" y="4109837"/>
          <a:ext cx="2941638" cy="2016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Содержимое 2"/>
          <p:cNvSpPr txBox="1">
            <a:spLocks/>
          </p:cNvSpPr>
          <p:nvPr/>
        </p:nvSpPr>
        <p:spPr>
          <a:xfrm>
            <a:off x="3717032" y="6300192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0" name="Содержимое 14"/>
          <p:cNvGraphicFramePr>
            <a:graphicFrameLocks/>
          </p:cNvGraphicFramePr>
          <p:nvPr/>
        </p:nvGraphicFramePr>
        <p:xfrm>
          <a:off x="558140" y="6312069"/>
          <a:ext cx="2941638" cy="2016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3729665" y="6312067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554170" y="1923435"/>
          <a:ext cx="2929270" cy="201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" name="Picture 6" descr="gerbk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Вводная часть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985652"/>
          </a:xfrm>
        </p:spPr>
        <p:txBody>
          <a:bodyPr>
            <a:noAutofit/>
          </a:bodyPr>
          <a:lstStyle/>
          <a:p>
            <a:r>
              <a:rPr lang="ru-RU" sz="19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«Защита населения и территорий от чрезвычайных ситуаций, обеспечение пожарной безопасности </a:t>
            </a:r>
            <a:br>
              <a:rPr lang="ru-RU" sz="19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9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безопасности людей на водных объектах»</a:t>
            </a:r>
            <a:endParaRPr lang="ru-RU" sz="19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21277" y="3537762"/>
          <a:ext cx="6056409" cy="1965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851061"/>
                <a:gridCol w="664440"/>
                <a:gridCol w="548640"/>
                <a:gridCol w="534009"/>
                <a:gridCol w="541325"/>
                <a:gridCol w="532963"/>
              </a:tblGrid>
              <a:tr h="2040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061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количества гибели людей при чрезвычайных ситуациях и на воде</a:t>
                      </a:r>
                      <a:endParaRPr lang="ru-RU" sz="9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5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количества пожаров</a:t>
                      </a:r>
                      <a:endParaRPr lang="ru-RU" sz="9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случаи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3 708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6 664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6 596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6 528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6 460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99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снижение количества погибших при пожарах</a:t>
                      </a:r>
                      <a:endParaRPr lang="ru-RU" sz="9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99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увеличение числа лиц, спасенных в дорожно-транспортных происшествиях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человек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26060" y="2373401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891,6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1 024,8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1 132,8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1 107,3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983,2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61728" y="1649527"/>
            <a:ext cx="618845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1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комплексной безопасности, минимизация социального, экономического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и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экологического ущерба, наносимого населению, экономике и природной среде Курской области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от </a:t>
            </a:r>
            <a:r>
              <a:rPr lang="ru-RU" sz="10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чрезвычайных ситуаций природного и техногенного характера, пожаров, происшествий на водных объектах, биологической и химической </a:t>
            </a:r>
            <a:r>
              <a:rPr lang="ru-RU" sz="10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опасности</a:t>
            </a:r>
            <a:endParaRPr lang="ru-RU" sz="1000" b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72715" y="5581404"/>
            <a:ext cx="5973706" cy="293320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эффективного предупреждения и ликвидации чрезвычайных ситуаций природного                     и техногенного характера, пожаров, происшествий на водных объектах;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и поддержание высокой готовности сил и средств систем гражданской обороны, защиты населения и территорий от чрезвычайных ситуаций природного и техногенного характера, обеспечения пожарной безопасности и безопасности людей на водных объектах;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100% обеспечение средствами индивидуальной защиты, медицинскими средствами индивидуальной защиты населения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комплексной системы обеспечения безопасности жизнедеятельности населения Курской области АПК «Безопасный город»;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предупреждение возникновения источников и очагов химического и биологического поражения (заражения) путем систематического мониторинга опасных биологических факторов, а также защита от заражения персонала, занятого в диагностических исследованиях особо опасных инфекционных заболеваний;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деятельности и выполнение функций комитета региональной безопасности Курской области как ответственного исполнителя программы и подведомственных ему областных учреждений;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формирование на территории Курской области организационно-правовых и кадровых условий эффективного использования спутниковых навигационных технологий и других результатов космической деятельности (далее - РКД), а также создание целевых систем мониторинга                       и управления в интересах органов исполнительной государственной власти Курской области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s0010ry1565886582376092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6995" y="2170339"/>
            <a:ext cx="1781175" cy="131597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rcRect l="62665" t="36641" r="29122" b="48702"/>
          <a:stretch>
            <a:fillRect/>
          </a:stretch>
        </p:blipFill>
        <p:spPr bwMode="auto">
          <a:xfrm>
            <a:off x="6016884" y="7721036"/>
            <a:ext cx="841116" cy="84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культуры 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3608" y="2711439"/>
          <a:ext cx="6056409" cy="269539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893371"/>
                <a:gridCol w="622130"/>
                <a:gridCol w="548640"/>
                <a:gridCol w="534009"/>
                <a:gridCol w="541325"/>
                <a:gridCol w="532963"/>
              </a:tblGrid>
              <a:tr h="30090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893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доля объектов культурного наследия, находящихся в удовлетворительном состоянии, в общем количестве объектов культурного наследия федерального, регионального, местного значения и выявленных объектов культурного наследия</a:t>
                      </a:r>
                      <a:endParaRPr lang="ru-RU" sz="8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8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78,0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73,1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73,4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90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посещений организаций культуры по отношению к уровню 2017 года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41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зданий учреждений культуры, находящихся в удовлетворительном состоянии, в общем количестве зданий данных учреждений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91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общероссийской гражданской идентичности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475905" y="7140303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1 389,1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1 762,1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2 164,4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1 982,2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1 671,8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965367" y="1610120"/>
            <a:ext cx="4892633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 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</a:t>
            </a:r>
            <a:r>
              <a:rPr lang="ru-RU" sz="9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стратегической роли культуры как духовно-нравственного основания развития личности и государственного единства российского </a:t>
            </a:r>
            <a:r>
              <a:rPr lang="ru-RU" sz="9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общества;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гармонизация межконфессиональных и межнациональных (межэтнических) отношений, укрепление общероссийского гражданского самосознания и духовной общности многонационального народа Российской Федерации (российской нации)</a:t>
            </a:r>
            <a:endParaRPr lang="ru-RU" sz="900" b="0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1528451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885" y="1619040"/>
            <a:ext cx="1586858" cy="882936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400065" y="5489693"/>
            <a:ext cx="4373815" cy="155969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сохранение культурного и исторического наследия народа, обеспечение доступа граждан к культурным ценностям;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доступа граждан к участию в культурной жизни, реализация творческого потенциала населения;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благоприятных условий для устойчивого развития сферы культуры;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укрепление гражданского единства, обеспечение межнационального      и межконфессионального согласия на территории Курской области</a:t>
            </a: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rcRect l="62580" t="36794" r="29115" b="48244"/>
          <a:stretch>
            <a:fillRect/>
          </a:stretch>
        </p:blipFill>
        <p:spPr bwMode="auto">
          <a:xfrm>
            <a:off x="6022650" y="7744983"/>
            <a:ext cx="835350" cy="84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1_0c9939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0754" y="5574329"/>
            <a:ext cx="1905000" cy="1270635"/>
          </a:xfrm>
          <a:prstGeom prst="rect">
            <a:avLst/>
          </a:prstGeom>
        </p:spPr>
      </p:pic>
      <p:pic>
        <p:nvPicPr>
          <p:cNvPr id="29" name="Рисунок 28" descr="dronyaevo_opt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4390" y="7148943"/>
            <a:ext cx="1664208" cy="1319845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культуры 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3217" y="2055904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93874" y="3517742"/>
          <a:ext cx="6093821" cy="434868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335629"/>
                <a:gridCol w="978195"/>
                <a:gridCol w="797442"/>
                <a:gridCol w="1982555"/>
              </a:tblGrid>
              <a:tr h="49948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71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пособия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курским писателям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соответствии с постановлением Губернатора Курской области 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мерах по государственной поддержке курских 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писателей»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676,8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согласно постановлению Губернатора Курской области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22.11.2016 № 324-пг «О мерах по государственной поддержке курских писателей»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829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местным бюджетам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осуществление отдельных государственных полномочий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предоставлению работникам муниципальных учреждений культуры мер социальной поддержки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43 350,4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2 172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ежемесячной компенсации расходов на оплату жилых помещений и коммунальных услуг определяется в соответствии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Законом Курской области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23.12.2005 № 100-ЗКО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«О предоставлении социальной поддержки отдельным категориям граждан по оплате жилого помещения и коммунальных услуг» (с изменениями и дополнениями)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03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отдельным категориям граждан по оплате жилого помещения и коммунальных услуг (работники областных учреждений культуры)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6 210,6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71710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 социальной поддержки в виде единовременной материальной помощи членам региональных творческих союзов, находящимся на пенсии либо оказавшимся в трудной жизненной ситуации.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 устанавливается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согласно постановлению Администрации Курской области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от 21.03.2018 № 229-па «О мерах по социальной защите членов творческих союзов»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064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50 447,8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3_78918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8740" y="1919245"/>
            <a:ext cx="1550194" cy="1338263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7999" cy="97377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физической культуры и спорта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535428" y="7489316"/>
          <a:ext cx="3328060" cy="986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0257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875,6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1 488,8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1 759,8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898,1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832,1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27513" y="1330036"/>
            <a:ext cx="3871356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условий, обеспечивающих повышение мотивации жителей Курской </a:t>
            </a: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области к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регулярным занятиям физической культурой и спортом </a:t>
            </a: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и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ведению здорового образа жизни</a:t>
            </a: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algn="just">
              <a:spcAft>
                <a:spcPts val="300"/>
              </a:spcAft>
              <a:buFont typeface="Arial" pitchFamily="34" charset="0"/>
              <a:buChar char="•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условий для успешного выступления спортсменов Курской </a:t>
            </a: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области на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межрегиональных, всероссийских и международных спортивных соревнованиях </a:t>
            </a:r>
            <a:r>
              <a:rPr lang="ru-RU" sz="8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8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совершенствование системы подготовки спортивного резерва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0526" y="5237672"/>
            <a:ext cx="6319032" cy="76307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мотивации жителей Курской области к регулярным занятиям физической культурой и спортом и ведению здорового образа жизни;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успешного выступления спортсменов Курской области на межрегиональных, всероссийских и международных спортивных соревнованиях;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системы подготовки спортивного резерва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93451" y="2444115"/>
          <a:ext cx="6056409" cy="27660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904003"/>
                <a:gridCol w="611498"/>
                <a:gridCol w="548640"/>
                <a:gridCol w="534009"/>
                <a:gridCol w="541325"/>
                <a:gridCol w="532963"/>
              </a:tblGrid>
              <a:tr h="229031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3538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жителей Курской области, систематически занимающихся физической культурой и спортом,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численности населения Курской области в возрасте 3 - 79 лет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49,1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50,3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373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спортсменов Курской области, ставших победителями и призерами межрегиональных, всероссийских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международных спортивных соревнований, в общем количестве участвовавших спортсменов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44,2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45,0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133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обеспеченности населения Курской области спортивными сооружениями исходя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 единовременной пропускной способности объектов спорта, в том числе для лиц с ограниченными возможностями здоровья и инвалидов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54,1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512924" y="6003767"/>
          <a:ext cx="6030380" cy="1328578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3453434"/>
                <a:gridCol w="926276"/>
                <a:gridCol w="700644"/>
                <a:gridCol w="950026"/>
              </a:tblGrid>
              <a:tr h="367345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2022 году,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8472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дополнительное  материальное обеспечение за  выдающиеся   достижения  и  особые  заслуги перед Российской Федерацией в области физической культуры и спорта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460,9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19 203,3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178">
                <a:tc>
                  <a:txBody>
                    <a:bodyPr/>
                    <a:lstStyle/>
                    <a:p>
                      <a:pPr algn="l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стипендии  Администрации  Курской области  ведущим спортсменам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8 424,0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3 000,0 – 20 000,0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8" name="Овал 2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jz2tvjbjyea_1200x700_28a.jpg"/>
          <p:cNvPicPr>
            <a:picLocks noChangeAspect="1"/>
          </p:cNvPicPr>
          <p:nvPr/>
        </p:nvPicPr>
        <p:blipFill>
          <a:blip r:embed="rId3" cstate="print"/>
          <a:srcRect l="2944" t="10223" r="2857" b="16753"/>
          <a:stretch>
            <a:fillRect/>
          </a:stretch>
        </p:blipFill>
        <p:spPr>
          <a:xfrm>
            <a:off x="4415646" y="1413179"/>
            <a:ext cx="2153389" cy="973775"/>
          </a:xfrm>
          <a:prstGeom prst="rect">
            <a:avLst/>
          </a:prstGeom>
        </p:spPr>
      </p:pic>
      <p:pic>
        <p:nvPicPr>
          <p:cNvPr id="29" name="Рисунок 28" descr="ARSENIJ-EMELYaNOV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763" y="7428388"/>
            <a:ext cx="1792224" cy="1120140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5" cstate="print"/>
          <a:srcRect l="62150" t="37099" r="28776" b="46870"/>
          <a:stretch>
            <a:fillRect/>
          </a:stretch>
        </p:blipFill>
        <p:spPr bwMode="auto">
          <a:xfrm>
            <a:off x="6018309" y="7752779"/>
            <a:ext cx="839691" cy="83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области»</a:t>
            </a:r>
            <a:endParaRPr lang="ru-RU" sz="15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743200" y="1570009"/>
            <a:ext cx="3835021" cy="139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11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эффективности реализации молодежной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политики;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11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благоприятных условий для развития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туризма;</a:t>
            </a:r>
          </a:p>
          <a:p>
            <a:pPr algn="l">
              <a:spcAft>
                <a:spcPts val="300"/>
              </a:spcAft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11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системы оздоровления и отдыха детей </a:t>
            </a:r>
            <a:r>
              <a:rPr lang="ru-RU" sz="11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в </a:t>
            </a:r>
            <a:r>
              <a:rPr lang="ru-RU" sz="11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Курской области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1768" y="5933794"/>
            <a:ext cx="3212037" cy="2104419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вовлечение молодежи                               в общественную деятельность;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внутреннего и въездного туризма в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в оздоровлении и отдыхе детей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эффективных финансово-экономических механизмов управления молодежной политикой, развитием туризма, системой оздоровления и отдыха детей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279891" y="6256915"/>
          <a:ext cx="3328060" cy="97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30534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7989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697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365,9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451,1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576,6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570,3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570,6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5381" y="3052814"/>
          <a:ext cx="6056409" cy="28415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824923"/>
                <a:gridCol w="690578"/>
                <a:gridCol w="548640"/>
                <a:gridCol w="534009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платных услуг населению </a:t>
                      </a:r>
                    </a:p>
                    <a:p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сфере туризма (туристские, санаторно-оздоровительные, гостиничные и аналогичные средства размещения)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млн. руб.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1 681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1 700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0373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детей, направленных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отдых и оздоровление в рамках мер социальной поддержки,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численности детей школьного возраста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28,45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051"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удельный вес</a:t>
                      </a:r>
                      <a:r>
                        <a:rPr lang="ru-RU" sz="8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численности молодых людей в возрасте от 14 до 35 лет, участвующих в деятельности молодежных общественных объединений, в общей численности молодых людей от 14 до 35 лет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8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605" y="1689845"/>
            <a:ext cx="1949318" cy="1297808"/>
          </a:xfrm>
          <a:prstGeom prst="rect">
            <a:avLst/>
          </a:prstGeom>
        </p:spPr>
      </p:pic>
      <p:pic>
        <p:nvPicPr>
          <p:cNvPr id="28" name="Рисунок 27" descr="5DpYlwl1Me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2854" y="7812833"/>
            <a:ext cx="2995907" cy="7533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rcRect l="62751" t="36794" r="29208" b="48855"/>
          <a:stretch>
            <a:fillRect/>
          </a:stretch>
        </p:blipFill>
        <p:spPr bwMode="auto">
          <a:xfrm>
            <a:off x="6018880" y="7718352"/>
            <a:ext cx="839120" cy="8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1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области»</a:t>
            </a:r>
            <a:endParaRPr lang="ru-RU" sz="15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8219" y="1889652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1998" y="2971477"/>
          <a:ext cx="6093821" cy="5375040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654606"/>
                <a:gridCol w="1127051"/>
                <a:gridCol w="1169582"/>
                <a:gridCol w="114258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осударственная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молодежных и детских общественных объединений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осударственная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поддержка талантливой молодежи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в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том числе: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15 434,5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61 053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100 000,0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ремии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Губернатора Курской области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7313" indent="0"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поддержки талантливой молодежи: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marL="180975" indent="0" algn="l" fontAlgn="ctr">
                        <a:tabLst>
                          <a:tab pos="180975" algn="l"/>
                        </a:tabLst>
                      </a:pPr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победителям и призерам международных, всероссийских конкурсных мероприятий </a:t>
                      </a:r>
                      <a:endParaRPr lang="ru-RU" sz="800" b="0" i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80975" indent="0" algn="l" fontAlgn="ctr">
                        <a:tabLst>
                          <a:tab pos="180975" algn="l"/>
                        </a:tabLst>
                      </a:pPr>
                      <a:r>
                        <a:rPr lang="ru-RU" sz="8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</a:t>
                      </a:r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молодежью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marL="180975" indent="0" algn="l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победителям и призерам региональных </a:t>
                      </a:r>
                      <a:endParaRPr lang="ru-RU" sz="800" b="0" i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80975" indent="0" algn="l" fontAlgn="ctr"/>
                      <a:r>
                        <a:rPr lang="ru-RU" sz="8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межрегиональных конкурсных мероприятий </a:t>
                      </a:r>
                      <a:endParaRPr lang="ru-RU" sz="800" b="0" i="1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180975" indent="0" algn="l" fontAlgn="ctr"/>
                      <a:r>
                        <a:rPr lang="ru-RU" sz="800" b="0" i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 </a:t>
                      </a:r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молодежью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ремия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Губернатора Курской области в области науки и инноваций для молодых ученых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87313" indent="0"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специалистов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ремия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Губернатора Курской области для молодых специалистов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25 000,0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аправление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учебу, стажировки, отечественные и зарубежные конкурсы, соревнования, фестивали, конференции, форумы, турниры, чемпионаты, выставки и другие мероприятия по поддержке талантливой молодежи; организация и проведение концертов, выставок творческой молодежи и </a:t>
                      </a:r>
                      <a:r>
                        <a:rPr lang="ru-RU" sz="8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другие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мероприятия по поддержке талантливой молодежи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</a:p>
                    <a:p>
                      <a:pPr marL="87313" indent="0"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приобретение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вручение оргтехники, музыкальных инструментов, книг и спортинвентаря, а также кубков, медалей и 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других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подарков участникам указанных мероприятий.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14 634,5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роведение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мероприятий, направленных </a:t>
                      </a:r>
                      <a:endParaRPr lang="ru-RU" sz="8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вовлечение молодежи в предпринимательскую деятельность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1 000,0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9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</a:t>
                      </a:r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здоровление </a:t>
                      </a:r>
                      <a:r>
                        <a:rPr lang="ru-RU" sz="8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отдых детей Курской области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436 438,5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36 380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×</a:t>
                      </a:r>
                      <a:endParaRPr lang="ru-RU" sz="8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454 773,0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3881" y="1650670"/>
            <a:ext cx="1097280" cy="1170432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архивного дела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6432" y="4290757"/>
          <a:ext cx="6056409" cy="1859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786247"/>
                <a:gridCol w="729254"/>
                <a:gridCol w="548640"/>
                <a:gridCol w="534009"/>
                <a:gridCol w="541325"/>
                <a:gridCol w="532963"/>
              </a:tblGrid>
              <a:tr h="36500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7588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государственных услуг   в сфере архивного дела, предоставленных заявителям в установленные законодательством сроки,    от общего количества предоставленных государственных услуг            в сфере архивного дела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240195" y="2977460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78,4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160077" y="1622263"/>
            <a:ext cx="343480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spcAft>
                <a:spcPts val="300"/>
              </a:spcAft>
              <a:buFontTx/>
              <a:buNone/>
              <a:defRPr/>
            </a:pPr>
            <a:r>
              <a:rPr lang="ru-RU" sz="10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r>
              <a:rPr lang="ru-RU" sz="105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эффективной системы организации хранения, комплектования, учета        и использования документов Архивного фонда Курской области и иных архивных документов        в соответствии с законодательством Российской Федерации в интересах граждан, общества             и государства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2309" y="6317673"/>
            <a:ext cx="5599103" cy="223256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сохранности, комплектования, учета и использования документов Архивного фонда Курской области и иных архивных документов;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удовлетворение потребностей граждан на получение информации, содержащейся в документах Архивного фонда Курской области и иных архивных документах, хранящихся в государственных и муниципальных архивах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внедрение информационных продуктов и технологий в архивную отрасль            с целью повышения качества и доступности государственных услуг в сфере архивного дела, обеспечения доступа граждан к документам Архивного фонда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эффективности системы управления архивным делом в Курской области </a:t>
            </a:r>
          </a:p>
        </p:txBody>
      </p:sp>
      <p:pic>
        <p:nvPicPr>
          <p:cNvPr id="21" name="Рисунок 20" descr="depositphotos_26551503-stock-photo-laptop-and-archive-folders.jpg"/>
          <p:cNvPicPr>
            <a:picLocks noChangeAspect="1"/>
          </p:cNvPicPr>
          <p:nvPr/>
        </p:nvPicPr>
        <p:blipFill>
          <a:blip r:embed="rId2" cstate="print"/>
          <a:srcRect l="9673" t="4134" r="10933" b="7748"/>
          <a:stretch>
            <a:fillRect/>
          </a:stretch>
        </p:blipFill>
        <p:spPr>
          <a:xfrm>
            <a:off x="541659" y="1818166"/>
            <a:ext cx="2477988" cy="206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rcRect l="63353" t="36794" r="29845" b="50992"/>
          <a:stretch>
            <a:fillRect/>
          </a:stretch>
        </p:blipFill>
        <p:spPr bwMode="auto">
          <a:xfrm>
            <a:off x="6012057" y="7733412"/>
            <a:ext cx="845943" cy="85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7201" y="1522760"/>
            <a:ext cx="6156250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00"/>
              </a:spcAft>
              <a:defRPr/>
            </a:pPr>
            <a:r>
              <a:rPr lang="ru-RU" sz="7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7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  <a:sym typeface="SymbolPS" pitchFamily="18" charset="2"/>
            </a:endParaRP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благоприятного предпринимательского климата и условий для ведения бизнеса;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условий для развития обрабатывающих отраслей в сфере промышленности;</a:t>
            </a: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качества и доступности государственных и муниципальных услуг;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сотрудничества с зарубежными странами и регионами Российской Федерации,                                                          создание условий для продвижения продукции на рынок зарубежных стран;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международных, внешнеэкономических связей и создание благоприятных условий для обеспечения участия           Курской области в реализации единой государственной политики в отношении соотечественников, проживающих за рубежом;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формирование условий для эффективного использования инновационных технологий в интересах социально-экономического                        и инновационного развития Курской области;</a:t>
            </a: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эффективности государственного и муниципального управления.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994"/>
            <a:ext cx="6857999" cy="96342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экономики и внешних связей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bezimeni-1_5.jpg"/>
          <p:cNvPicPr>
            <a:picLocks noChangeAspect="1"/>
          </p:cNvPicPr>
          <p:nvPr/>
        </p:nvPicPr>
        <p:blipFill>
          <a:blip r:embed="rId2" cstate="print"/>
          <a:srcRect l="19809" t="30426" r="16633" b="32541"/>
          <a:stretch>
            <a:fillRect/>
          </a:stretch>
        </p:blipFill>
        <p:spPr>
          <a:xfrm>
            <a:off x="650123" y="7846828"/>
            <a:ext cx="1412593" cy="595423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31757" y="2987103"/>
          <a:ext cx="6127094" cy="253314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84343"/>
                <a:gridCol w="3327243"/>
                <a:gridCol w="553050"/>
                <a:gridCol w="420203"/>
                <a:gridCol w="356538"/>
                <a:gridCol w="346902"/>
                <a:gridCol w="366174"/>
                <a:gridCol w="372641"/>
              </a:tblGrid>
              <a:tr h="256562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86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 </a:t>
                      </a:r>
                    </a:p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(к 2020 году)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103,2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107,9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112,7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118,1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86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резидентов особой экономической зоны промышленно-производственного типа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10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прирост количества субъектов малого и среднего предпринимательства, осуществляющих деятельность на территории Курской области (ежегодно)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-3,9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11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среднесписочной численности работников (без внешних совместителей), занятых у субъектов малого и среднего предпринимательства, в общей численности занятого населения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22,9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23,0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23,5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24,5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562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удовлетворенности граждан Курской области качеством предоставления государственных и муниципальных услуг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97,94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594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внедренных в Курской области направлений регионального  экспортного стандарта  2.0 (нарастающим итогом)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118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удельный вес международных культурно-массовых мероприятий с участием соотечественников в общем количестве мероприятий, проводимых органами исполнительной власти Курской области за рубежом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291788" y="7675172"/>
          <a:ext cx="332806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180097">
                <a:tc gridSpan="5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65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6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6691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65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978,9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760,8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670,3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645,1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631,1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69662" y="5514976"/>
            <a:ext cx="6488338" cy="211455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36000" rIns="18000" bIns="36000" rtlCol="0" anchor="ctr"/>
          <a:lstStyle/>
          <a:p>
            <a:r>
              <a:rPr lang="ru-RU" sz="7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условий для привлечения инвестиций в экономику Курской области, в том числе путем формирования особой экономической зоны промышленно-производственного типа;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благоприятной конкурентной среды;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предпринимательской активности и развитие малого и среднего предпринимательства;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доступности и качества государственных и муниципальных услуг;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условий для развития международного и межрегионального сотрудничества и обеспечение реализации комплекса мер по поддержке экспорта продукции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укрепление связей с соотечественниками и их общественными объединениями за рубежом, в том числе в регионах-партнерах в рамках подписанных соглашений о сотрудничестве и протоколов о намерениях;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взаимодействие Курской области с Федеральным агентством по делам Содружества Независимых Государств, соотечественников, проживающих за рубежом, и по международному гуманитарному сотрудничеству для эффективного использования ресурсов российских центров науки и культуры за рубежом, получения информационной и организационной поддержки при проведении мероприятий региона;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базовых условий для создания и обеспечения эффективного функционирования областной системы комплексного использования спутниковых навигационных технологий с использованием системы ГЛОНАСС и других результатов космической деятельности в интересах социально-экономического и инновационного развития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совершенствование системы и повышение качества государственного и муниципального управления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rcRect l="63353" t="36794" r="29809" b="51145"/>
          <a:stretch>
            <a:fillRect/>
          </a:stretch>
        </p:blipFill>
        <p:spPr bwMode="auto">
          <a:xfrm>
            <a:off x="6007638" y="7745395"/>
            <a:ext cx="850362" cy="84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8483723d1c2c6089a3536ca0677c435f.png"/>
          <p:cNvPicPr>
            <a:picLocks noChangeAspect="1"/>
          </p:cNvPicPr>
          <p:nvPr/>
        </p:nvPicPr>
        <p:blipFill>
          <a:blip r:embed="rId5" cstate="print"/>
          <a:srcRect l="22641" t="3782" r="22642" b="3563"/>
          <a:stretch>
            <a:fillRect/>
          </a:stretch>
        </p:blipFill>
        <p:spPr>
          <a:xfrm>
            <a:off x="6037761" y="1891029"/>
            <a:ext cx="552711" cy="540000"/>
          </a:xfrm>
          <a:prstGeom prst="rect">
            <a:avLst/>
          </a:prstGeom>
        </p:spPr>
      </p:pic>
      <p:pic>
        <p:nvPicPr>
          <p:cNvPr id="28" name="Рисунок 27" descr="unna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9279" y="1658296"/>
            <a:ext cx="594360" cy="594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промышленности в Курской области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повышение ее конкурентоспособности»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49517" y="3559282"/>
          <a:ext cx="6056409" cy="357208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8510"/>
                <a:gridCol w="2475781"/>
                <a:gridCol w="698740"/>
                <a:gridCol w="569343"/>
                <a:gridCol w="534838"/>
                <a:gridCol w="500332"/>
                <a:gridCol w="508959"/>
                <a:gridCol w="459906"/>
              </a:tblGrid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32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промышленного производства обрабатывающих производств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101,7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101,6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инвестиций в основной капитал промышленных предприятий обрабатывающего комплекса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млн. руб.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23 000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11 000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инвестиций в основной капитал по видам экономической деятельности раздела «Обрабатывающие производства» Общероссийского классификатора видов экономической деятельности (накопленным итогом), за исключением видов деятельности,     не относящихся к сфере ведения Министерства промышленности и торговли Российской Федерации (по инвестиционным проектам промышленных предприятий Курской области, реализация которых осуществляется с привлечением мер государственной поддержки)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млн. руб.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240,0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620,0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950,0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созданных новых рабочих мест на промышленных предприятиях обрабатывающего комплекса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2 479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2 500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созданных рабочих мест (накопленным итогом) (по инвестиционным проектам промышленных предприятий Курской области, реализация которых осуществляется      с привлечением мер государственной поддержки) </a:t>
                      </a:r>
                    </a:p>
                  </a:txBody>
                  <a:tcPr marL="18000" marR="54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34872" y="2163910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122,4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72,4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2506" y="1607635"/>
            <a:ext cx="612766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113" algn="just">
              <a:defRPr/>
            </a:pPr>
            <a:r>
              <a:rPr lang="ru-RU" sz="10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условий для развития промышленного комплекса Курской области за счет опережающего роста обрабатывающих отраслей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45169" y="7218301"/>
            <a:ext cx="4471893" cy="136237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ускоренное развитие и повышение конкурентоспособности промышленных предприятий обрабатывающего комплекса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в Курской области производств по выпуску современных конкурентоспособных энергосберегающих строительных               материалов, изделий и конструкций для обеспечения жилищного, социально-культурного, коммунального и промышленного            строительства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 descr="64691_53_526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429" y="2118399"/>
            <a:ext cx="1962466" cy="1303200"/>
          </a:xfrm>
          <a:prstGeom prst="rect">
            <a:avLst/>
          </a:prstGeom>
        </p:spPr>
      </p:pic>
      <p:pic>
        <p:nvPicPr>
          <p:cNvPr id="28" name="Рисунок 27" descr="1603201-1024x7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248" y="7252535"/>
            <a:ext cx="1737600" cy="13032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rcRect l="62751" t="36641" r="29208" b="48855"/>
          <a:stretch>
            <a:fillRect/>
          </a:stretch>
        </p:blipFill>
        <p:spPr bwMode="auto">
          <a:xfrm>
            <a:off x="6019793" y="7734954"/>
            <a:ext cx="838207" cy="85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информационного общества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25929" y="159019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92343" y="4195598"/>
          <a:ext cx="6056409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04864"/>
                <a:gridCol w="737634"/>
                <a:gridCol w="677065"/>
                <a:gridCol w="548640"/>
                <a:gridCol w="534009"/>
                <a:gridCol w="541325"/>
                <a:gridCol w="532963"/>
              </a:tblGrid>
              <a:tr h="33899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308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граждан, использующих механизм получения государственных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муниципальных услуг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электронном виде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031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объектов информатизации органов исполнительной власти Курской области, обрабатывающих информацию с ограниченным доступом, оснащенных сертифицированными средствами защиты информации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96,6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204888" y="2566239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187,4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442,1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287,7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267,1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591,1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7811" y="1839617"/>
            <a:ext cx="61975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defRPr/>
            </a:pPr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инфраструктуры информационного общества и электронного правительства в Курской области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75368" y="6507126"/>
            <a:ext cx="3413052" cy="190322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endParaRPr lang="ru-RU" sz="300" b="1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технической и технологической основы становления информационного общества;</a:t>
            </a:r>
          </a:p>
          <a:p>
            <a:endParaRPr lang="ru-RU" sz="3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информационной безопасности информационно-телекоммуникационной инфраструктуры информационных систем Курской области</a:t>
            </a:r>
          </a:p>
        </p:txBody>
      </p:sp>
      <p:pic>
        <p:nvPicPr>
          <p:cNvPr id="22" name="Рисунок 21" descr="02.08.1.jpg"/>
          <p:cNvPicPr>
            <a:picLocks noChangeAspect="1"/>
          </p:cNvPicPr>
          <p:nvPr/>
        </p:nvPicPr>
        <p:blipFill>
          <a:blip r:embed="rId2" cstate="print"/>
          <a:srcRect l="17662" t="6977" r="25526" b="7752"/>
          <a:stretch>
            <a:fillRect/>
          </a:stretch>
        </p:blipFill>
        <p:spPr>
          <a:xfrm>
            <a:off x="628693" y="6799304"/>
            <a:ext cx="1312371" cy="1374395"/>
          </a:xfrm>
          <a:prstGeom prst="rect">
            <a:avLst/>
          </a:prstGeom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img2.jpg"/>
          <p:cNvPicPr>
            <a:picLocks noChangeAspect="1"/>
          </p:cNvPicPr>
          <p:nvPr/>
        </p:nvPicPr>
        <p:blipFill>
          <a:blip r:embed="rId4" cstate="print"/>
          <a:srcRect l="6822" t="31189" r="3566" b="7003"/>
          <a:stretch>
            <a:fillRect/>
          </a:stretch>
        </p:blipFill>
        <p:spPr>
          <a:xfrm>
            <a:off x="503759" y="2562465"/>
            <a:ext cx="2526521" cy="130696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/>
          <a:srcRect l="63353" t="36794" r="29809" b="51145"/>
          <a:stretch>
            <a:fillRect/>
          </a:stretch>
        </p:blipFill>
        <p:spPr bwMode="auto">
          <a:xfrm>
            <a:off x="6007638" y="7734762"/>
            <a:ext cx="850362" cy="84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548680" y="1907704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2131"/>
            <a:ext cx="6858000" cy="124741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показатели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Содержимое 2"/>
          <p:cNvSpPr txBox="1">
            <a:spLocks/>
          </p:cNvSpPr>
          <p:nvPr/>
        </p:nvSpPr>
        <p:spPr>
          <a:xfrm>
            <a:off x="3717032" y="1907704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48680" y="4104520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48680" y="6300192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717031" y="4126466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3728907" y="1919580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605641" y="4116396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Содержимое 2"/>
          <p:cNvSpPr txBox="1">
            <a:spLocks/>
          </p:cNvSpPr>
          <p:nvPr/>
        </p:nvSpPr>
        <p:spPr>
          <a:xfrm>
            <a:off x="3717032" y="6300192"/>
            <a:ext cx="2952328" cy="2016224"/>
          </a:xfrm>
          <a:prstGeom prst="rect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558208" y="1911559"/>
          <a:ext cx="2929270" cy="201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3735012" y="4133328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/>
          <p:nvPr/>
        </p:nvGraphicFramePr>
        <p:xfrm>
          <a:off x="620871" y="6307870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Диаграмма 28"/>
          <p:cNvGraphicFramePr/>
          <p:nvPr/>
        </p:nvGraphicFramePr>
        <p:xfrm>
          <a:off x="3714578" y="6303083"/>
          <a:ext cx="288032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5" name="Picture 6" descr="gerbk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Вводная часть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транспортной системы, обеспечение перевозки пассажиров в Курской области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безопасности дорожного движения»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24241" y="3935032"/>
          <a:ext cx="6056409" cy="34990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26131"/>
                <a:gridCol w="715260"/>
                <a:gridCol w="678172"/>
                <a:gridCol w="548640"/>
                <a:gridCol w="534009"/>
                <a:gridCol w="541325"/>
                <a:gridCol w="532963"/>
              </a:tblGrid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326"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автомобильных дорог общего пользования регионального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или межмуниципального значения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местного значения, соответствующих  нормативным требованиям к транспортно-эксплуатационным показателям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 31 декабря отчетного года в их общей протяженности, </a:t>
                      </a: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том числе: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42,43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41,7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автомобильных дорог общего пользования регионального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или межмуниципального значения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52,73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50,2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50,7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51,0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автомобильных дорог общего пользования местного значения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35,92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35,9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35,9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583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выполнение рейсов транспортом общего пользования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7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число погибших в дорожно-транспортных происшествиях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17015" y="2767956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8 283,9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9 724,5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8 611,9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10 386,2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8 900,9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139" y="1586370"/>
            <a:ext cx="4436666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р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азвитие современной и эффективной транспортной инфраструктуры, обеспечивающей ускорение товародвижения и снижение транспортных издержек в экономике;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доступности и качества услуг транспортного комплекса            для населения;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безопасности дорожного движения</a:t>
            </a:r>
            <a:endParaRPr lang="ru-RU" sz="9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3175" y="7421526"/>
            <a:ext cx="5362201" cy="1127051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требуемого технического состояния сети автомобильных дорог области,           их пропускной способности, эффективно содействующей развитию экономики, улучшению качества жизни населения области, созданию безопасных условий движения;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удовлетворение потребностей населения Курской области в безопасных и качественных перевозках автомобильным, железнодорожным и воздушным транспортом;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снижение числа погибших в результате дорожно-транспортных происшествий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111707_53_112934.jpg"/>
          <p:cNvPicPr>
            <a:picLocks noChangeAspect="1"/>
          </p:cNvPicPr>
          <p:nvPr/>
        </p:nvPicPr>
        <p:blipFill>
          <a:blip r:embed="rId3" cstate="print"/>
          <a:srcRect l="44961" t="28569" r="2791" b="25140"/>
          <a:stretch>
            <a:fillRect/>
          </a:stretch>
        </p:blipFill>
        <p:spPr>
          <a:xfrm>
            <a:off x="4306195" y="2264742"/>
            <a:ext cx="2293227" cy="14698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rcRect l="62665" t="36794" r="29122" b="48702"/>
          <a:stretch>
            <a:fillRect/>
          </a:stretch>
        </p:blipFill>
        <p:spPr bwMode="auto">
          <a:xfrm>
            <a:off x="6001864" y="7745588"/>
            <a:ext cx="856136" cy="85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транспортной системы, обеспечение перевозки пассажиров в Курской области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безопасности дорожного движения»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7591" y="1992937"/>
            <a:ext cx="3629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Меры социальной поддержки отдельных категорий граждан</a:t>
            </a:r>
          </a:p>
          <a:p>
            <a:pPr algn="ctr"/>
            <a:r>
              <a:rPr lang="ru-RU" sz="1600" b="1" i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в 2022 году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80756" y="3024088"/>
          <a:ext cx="6093821" cy="3812035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335629"/>
                <a:gridCol w="978195"/>
                <a:gridCol w="918682"/>
                <a:gridCol w="1861315"/>
              </a:tblGrid>
              <a:tr h="49948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бюджета,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171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льгот по оплате проезда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поездах пригородного сообщения отдельным категориям граждан</a:t>
                      </a: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4 108,2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зависимости от заявительного характера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льгота по оплате проезда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поездах пригородного сообщения отдельным категориям граждан предоставляется в размере 50% и 100% от стоимости проездного билета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508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проезда по льготному месячному проездному билету и льготным проездным документам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УЭК с региональным транспортным приложением и транспортная карта студента) обучающимся очной формы обучения профессиональных образовательных организаций </a:t>
                      </a:r>
                      <a:endParaRPr lang="ru-RU" sz="9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образовательных организаций высшего 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образования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4 659,8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льготы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 проезд в автомобильном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 городском электрическом транспорте общего пользования городского и пригородного сообщений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89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обеспечение </a:t>
                      </a:r>
                      <a:r>
                        <a:rPr lang="ru-RU" sz="9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равной доступности услуг общественного транспорта на территории области для отдельных категорий </a:t>
                      </a:r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граждан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173 243,0</a:t>
                      </a:r>
                      <a:endParaRPr lang="ru-RU" sz="9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3064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182 011,0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" name="Рисунок 15" descr="trans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1386" y="1743875"/>
            <a:ext cx="1707849" cy="1280886"/>
          </a:xfrm>
          <a:prstGeom prst="rect">
            <a:avLst/>
          </a:prstGeom>
          <a:effectLst/>
        </p:spPr>
      </p:pic>
      <p:pic>
        <p:nvPicPr>
          <p:cNvPr id="17" name="Рисунок 16" descr="trolleb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2584" y="7013740"/>
            <a:ext cx="1794472" cy="1497776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330402" y="5858539"/>
            <a:ext cx="3818517" cy="271130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стимулирование роста производства основных видов          сельскохозяйственной продукции, производства пищевых                          продуктов, направленное на импортозамещение;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осуществление противоэпизоотических мероприятий                                              в отношении карантинных и особо опасных болезней животных;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поддержка развития инфраструктуры агропродовольственного                      рынка региона;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поддержка малых форм хозяйствования;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уровня рентабельности в сельском хозяйстве для обеспечения       его устойчивого развития;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качества жизни сельского населения; стимулирование инновационной деятельности и инновационного развития агропромышленного комплекса;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биотехнологий;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условий для эффективного использования земель сельскохозяйственного назначения;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мелиорации земель сельскохозяйственного назначения;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предупреждение и ликвидация болезней животных; защита населения               от болезней, общих для человека и животных;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безопасности продуктов животноводства в ветеринарно-санитарном отношении и осуществление регионального государственного ветеринарного надзора;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укрепление материально-технической базы областных бюджетных учреждений ветеринарии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сельского хозяйства и регулирование рынков сельскохозяйственной продукции, сырья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продовольствия в Курской области»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8711" y="2968444"/>
          <a:ext cx="6056409" cy="2803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3246"/>
                <a:gridCol w="2779129"/>
                <a:gridCol w="759791"/>
                <a:gridCol w="498424"/>
                <a:gridCol w="424281"/>
                <a:gridCol w="431597"/>
                <a:gridCol w="431597"/>
                <a:gridCol w="418344"/>
              </a:tblGrid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6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5637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105,6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продукции растениеводства  в хозяйствах всех категорий (в сопоставимых ценах) к предыдущему году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продукции животноводства  в хозяйствах всех категорий (в сопоставимых ценах) </a:t>
                      </a: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году</a:t>
                      </a:r>
                      <a:endParaRPr lang="ru-RU" sz="6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108,5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пищевых продуктов (в сопоставимых ценах),             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году</a:t>
                      </a:r>
                      <a:endParaRPr lang="ru-RU" sz="6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100,6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производства напитков (в сопоставимых ценах) </a:t>
                      </a: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 предыдущему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году</a:t>
                      </a:r>
                      <a:endParaRPr lang="ru-RU" sz="6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107,5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102,8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367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физического объема инвестиций в основной капитал сельского хозяйства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 к предыдущему</a:t>
                      </a:r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году</a:t>
                      </a:r>
                      <a:endParaRPr lang="ru-RU" sz="6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101,5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505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индекс производительности труда к предыдущему году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104,5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103,3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783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высокопроизводительных рабочих мест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10 934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11 152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11 319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11 524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11 695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располагаемые ресурсы домашних хозяйств (в среднем на 1 члена домашнего хозяйства в месяц) в сельской местности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21 500,0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18 700,0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18 900,0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19 100,0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19 300,0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8359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рентабельность сельскохозяйственных организаций  (с учетом субсидий)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проценты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29,8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17,1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17,2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01"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среднемесячная  заработная плата работников сельского хозяйства      (без субъектов малого предпринимательства)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рубли</a:t>
                      </a: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36 700,0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31 700,0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31 900,0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32 100,0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32 300,0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316405" y="5973689"/>
          <a:ext cx="3263615" cy="754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723"/>
                <a:gridCol w="652723"/>
                <a:gridCol w="652723"/>
                <a:gridCol w="652723"/>
                <a:gridCol w="652723"/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65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65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53427">
                <a:tc>
                  <a:txBody>
                    <a:bodyPr/>
                    <a:lstStyle/>
                    <a:p>
                      <a:pPr algn="ctr"/>
                      <a:r>
                        <a:rPr lang="ru-RU" sz="653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653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3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3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653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3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653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3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653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3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653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672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3 870,9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5 429,4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3 678,9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3 357,6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2 939,7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2222206" y="1554425"/>
            <a:ext cx="4455042" cy="144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7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 </a:t>
            </a:r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продовольственной независимости региона;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конкурентоспособности сельскохозяйственной продукции, производимой на территории Курской области,    на внутреннем и внешнем рынках в рамках вступления России во Всемирную торговую организацию;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устойчивое развитие сельских территорий; 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финансовой устойчивости предприятий агропромышленного комплекса;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воспроизводство и повышение эффективности использования в сельском хозяйстве земельных      и других ресурсов, экологизация производства;</a:t>
            </a:r>
          </a:p>
          <a:p>
            <a:pPr>
              <a:spcAft>
                <a:spcPts val="100"/>
              </a:spcAft>
              <a:buFont typeface="Arial" pitchFamily="34" charset="0"/>
              <a:buChar char="•"/>
            </a:pPr>
            <a:r>
              <a:rPr lang="ru-RU" sz="7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стойкого эпизоотического и ветеринарно-санитарного благополучия территории Курской области путем комплексного проведения ветеринарных мероприятий на территории Курской области</a:t>
            </a:r>
            <a:endParaRPr lang="ru-RU" sz="7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95548_53_887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730" y="1606847"/>
            <a:ext cx="1737600" cy="1303200"/>
          </a:xfrm>
          <a:prstGeom prst="rect">
            <a:avLst/>
          </a:prstGeom>
        </p:spPr>
      </p:pic>
      <p:pic>
        <p:nvPicPr>
          <p:cNvPr id="27" name="Рисунок 26" descr="83601_53_731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11" y="7013039"/>
            <a:ext cx="1950720" cy="13030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rcRect l="62665" t="36794" r="29122" b="48855"/>
          <a:stretch>
            <a:fillRect/>
          </a:stretch>
        </p:blipFill>
        <p:spPr bwMode="auto">
          <a:xfrm>
            <a:off x="6001864" y="7738928"/>
            <a:ext cx="856136" cy="84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Оказание содействия добровольному переселению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Российскую Федерацию соотечественников, проживающих за рубежом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394743" y="7203328"/>
          <a:ext cx="3225095" cy="1097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019"/>
                <a:gridCol w="645019"/>
                <a:gridCol w="645019"/>
                <a:gridCol w="645019"/>
                <a:gridCol w="645019"/>
              </a:tblGrid>
              <a:tr h="450207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8137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8137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4,8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5276" y="1603908"/>
            <a:ext cx="3361180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 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SymbolPS" pitchFamily="18" charset="2"/>
              </a:rPr>
              <a:t>с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тимулирование и оказание содействия процессу добровольного переселения в Курскую область соотечественников, проживающих  за рубежом;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социально-экономическому развитию Курской области;</a:t>
            </a:r>
          </a:p>
          <a:p>
            <a:pPr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улучшению демографической ситуации в Курской области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53418" y="5667153"/>
            <a:ext cx="6225512" cy="133583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процесса добровольного переселения соотечественников на постоянное место жительства в Курскую область;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обеспечению потребности Курской области квалифицированными кадрами;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участие в реализации экономических и инвестиционных проектов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сокращение дефицита трудовых ресурсов;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заселение и развитие территорий Курской области, в том числе сельских;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увеличение миграционного притока населения Курской области</a:t>
            </a:r>
          </a:p>
        </p:txBody>
      </p:sp>
      <p:pic>
        <p:nvPicPr>
          <p:cNvPr id="23" name="Рисунок 22" descr="kuda_ua_russia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2718" y="1683379"/>
            <a:ext cx="2156010" cy="129414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 descr="im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811" y="7126821"/>
            <a:ext cx="1658112" cy="1204722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489" y="3176397"/>
          <a:ext cx="6093821" cy="2399156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2870860"/>
                <a:gridCol w="1092530"/>
                <a:gridCol w="1056904"/>
                <a:gridCol w="1073527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 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 бюджета на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2022 год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получателей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единовременной выплаты семьям, переселившимся в рамках Государственной программы,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жилищного обустройства в первоначальный период прибытия в Курскую область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1 656,0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207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единовременной выплаты семьям, переселившимся в рамках Государственной программы </a:t>
                      </a:r>
                      <a:endParaRPr lang="ru-RU" sz="75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сельскую местность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832,0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предоставление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единовременной выплаты семьям участников Государственной программы, имеющих двух и более несовершеннолетних детей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284,5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 </a:t>
                      </a:r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000,00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8789">
                <a:tc>
                  <a:txBody>
                    <a:bodyPr/>
                    <a:lstStyle/>
                    <a:p>
                      <a:pPr algn="l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компенсация </a:t>
                      </a:r>
                      <a:r>
                        <a:rPr lang="ru-RU" sz="75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найма (поднайма) жилья на срок не менее шести месяцев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1 997,468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75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36 990,15</a:t>
                      </a:r>
                      <a:endParaRPr lang="ru-RU" sz="75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56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ru-RU" sz="7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7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4 769,968</a:t>
                      </a:r>
                      <a:endParaRPr lang="ru-RU" sz="7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7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5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</a:t>
                      </a:r>
                      <a:endParaRPr lang="ru-RU" sz="75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rcRect l="62665" t="36641" r="29122" b="48702"/>
          <a:stretch>
            <a:fillRect/>
          </a:stretch>
        </p:blipFill>
        <p:spPr bwMode="auto">
          <a:xfrm>
            <a:off x="6016884" y="7741611"/>
            <a:ext cx="841116" cy="84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«Воспроизводство и использование природных ресурсов, охрана окружающей среды в Курской области»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85649" y="4000472"/>
          <a:ext cx="6056409" cy="290959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4926"/>
                <a:gridCol w="2209800"/>
                <a:gridCol w="764743"/>
                <a:gridCol w="620003"/>
                <a:gridCol w="548640"/>
                <a:gridCol w="534009"/>
                <a:gridCol w="541325"/>
                <a:gridCol w="532963"/>
              </a:tblGrid>
              <a:tr h="29792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27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созданных особо охраняемых природных территорий регионального значения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единицы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1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утилизированных ядохимикатов и других опасных отходов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тонны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21,38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516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гидротехнических сооружений </a:t>
                      </a:r>
                    </a:p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 неудовлетворительным и опасным уровнем безопасности, приведенных </a:t>
                      </a:r>
                    </a:p>
                    <a:p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безопасное техническое состояние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штуки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631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территории, занятая особо охраняемыми природными территориями регионального и местного значения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0,205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0,207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0,240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0,245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0,25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обезвреженных и утилизированных отходов производства и потребления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общем количестве образующихся отходов  </a:t>
                      </a:r>
                      <a:r>
                        <a:rPr lang="en-US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</a:t>
                      </a: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en-US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IV</a:t>
                      </a: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класса опасности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75,5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77,0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78,5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80,0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81,5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7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населения, обеспеченного качественной питьевой водой из систем централизованного водоснабжения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93,7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96,6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98,4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082614" y="2374119"/>
          <a:ext cx="3328060" cy="1321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53410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383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9383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329,6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651,3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2 219,1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1 147,4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581,5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461729" y="1649527"/>
            <a:ext cx="6081575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1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11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сохранение, восстановление и рациональное использование природных ресурсов и объектов животного мира, охрана окружающей среды в Курской области, повышение уровня экологической безопасности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2425" y="7048501"/>
            <a:ext cx="6264275" cy="132995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развитие сети и обеспечение функционирования особо охраняемых природных территорий регионального значения;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снижение негативного воздействия отходов производства и потребления на окружающую среду;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системы охраны объектов животного мира и среды их обитания;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сокращение негативного антропогенного воздействия на водные объекты;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восстановление и экологическая реабилитация водных объектов и мониторинг водных объектов;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эксплуатационной надежности гидротехнических сооружений путем их приведения                       к безопасному техническому состоянию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slide-1.jpg"/>
          <p:cNvPicPr>
            <a:picLocks noChangeAspect="1"/>
          </p:cNvPicPr>
          <p:nvPr/>
        </p:nvPicPr>
        <p:blipFill>
          <a:blip r:embed="rId3" cstate="print"/>
          <a:srcRect l="25558" t="33854" r="27942" b="9750"/>
          <a:stretch>
            <a:fillRect/>
          </a:stretch>
        </p:blipFill>
        <p:spPr>
          <a:xfrm>
            <a:off x="861250" y="2328765"/>
            <a:ext cx="1712576" cy="15557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rcRect l="62665" t="36641" r="29122" b="48702"/>
          <a:stretch>
            <a:fillRect/>
          </a:stretch>
        </p:blipFill>
        <p:spPr bwMode="auto">
          <a:xfrm>
            <a:off x="6016884" y="7730979"/>
            <a:ext cx="841116" cy="84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«Развитие лесного хозяйства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5807" y="3147429"/>
          <a:ext cx="6056409" cy="26517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04062"/>
                <a:gridCol w="895498"/>
                <a:gridCol w="620003"/>
                <a:gridCol w="548640"/>
                <a:gridCol w="534009"/>
                <a:gridCol w="541325"/>
                <a:gridCol w="532963"/>
              </a:tblGrid>
              <a:tr h="17899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207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лесистость территории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8999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площади земель лесного фонда, переданных в пользование,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общей площади земель лесного фонда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49,3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49,7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29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объем платежей в бюджетную систему Российской Федерации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 использования лесов, расположенных на землях лесного фонда, в расчете на 1 гектар земель лесного фонда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рубли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141,4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140,7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145,8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155,2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155,2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29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отношение фактического объема заготовки древесины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 установленному допустимому объему изъятия древесины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48,6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49,5</a:t>
                      </a:r>
                    </a:p>
                  </a:txBody>
                  <a:tcPr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422288" y="7204550"/>
          <a:ext cx="3328060" cy="1018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375776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7708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7708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145,4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168,0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148,9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179,9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188,2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358446" y="5828307"/>
            <a:ext cx="6180578" cy="136973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endParaRPr lang="ru-RU" sz="9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сокращение потерь лесного хозяйства от пожаров и вредных организмов, эффективное использование лесов при сохранении защитных, экологических функций и биологического разнообразия с обеспечением баланса выбытия и восстановления лесов Курской области, а также осуществление федерального государственного лесного надзора (лесной охраны) и федерального государственного пожарного надзора     в лесах;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эффективного управления лесами в Курской области и устойчивого развития лесного сектора экономики</a:t>
            </a:r>
          </a:p>
        </p:txBody>
      </p:sp>
      <p:pic>
        <p:nvPicPr>
          <p:cNvPr id="20" name="Рисунок 19" descr="news_1315569764_45CYET8.jpg"/>
          <p:cNvPicPr>
            <a:picLocks noChangeAspect="1"/>
          </p:cNvPicPr>
          <p:nvPr/>
        </p:nvPicPr>
        <p:blipFill>
          <a:blip r:embed="rId2" cstate="print"/>
          <a:srcRect l="23552" t="11130" r="23552" b="11130"/>
          <a:stretch>
            <a:fillRect/>
          </a:stretch>
        </p:blipFill>
        <p:spPr>
          <a:xfrm>
            <a:off x="478467" y="1690577"/>
            <a:ext cx="1477926" cy="1382232"/>
          </a:xfrm>
          <a:prstGeom prst="rect">
            <a:avLst/>
          </a:prstGeom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2038134" y="1715364"/>
            <a:ext cx="4550734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300"/>
              </a:spcAft>
            </a:pPr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10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эффективное исполнение переданных Российской Федерацией отдельных полномочий в области лесных отношений;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вклада лесов в социально-экономическое развитие Курской области, стабильное удовлетворение общественных потребностей         в ресурсах и полезных свойствах леса, сохранение его глобальных функций и ресурсно-экологического потенциала и биологического разнообразия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8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/>
          <p:nvPr/>
        </p:nvPicPr>
        <p:blipFill>
          <a:blip r:embed="rId4" cstate="print"/>
          <a:srcRect l="20374" t="47328" r="60386" b="29618"/>
          <a:stretch>
            <a:fillRect/>
          </a:stretch>
        </p:blipFill>
        <p:spPr bwMode="auto">
          <a:xfrm>
            <a:off x="519538" y="7182709"/>
            <a:ext cx="1778552" cy="120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/>
          <a:srcRect l="63267" t="36641" r="29721" b="51145"/>
          <a:stretch>
            <a:fillRect/>
          </a:stretch>
        </p:blipFill>
        <p:spPr bwMode="auto">
          <a:xfrm>
            <a:off x="5998822" y="7730788"/>
            <a:ext cx="859178" cy="8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7999" cy="10324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«Реализация государственной политики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сфере печати и массовой информации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600714" y="2701416"/>
          <a:ext cx="3328060" cy="1096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38272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3170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134,4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169,9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152,1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152,1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152,1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307238" y="6655982"/>
            <a:ext cx="5749748" cy="175649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информационное обеспечение деятельности Губернатора Курской области, органов исполнительной власти Курской области и интеграция Курской области   в российское и мировое информационное пространство, укрепление положительного имиджа Курской области;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сохранение и развитие государственных средств массовой информации            в целях обеспечения права жителей Курской области на получение информации;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государственной политики в сфере печати и массовой  информации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7199" y="3976865"/>
          <a:ext cx="6056409" cy="14020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048021"/>
                <a:gridCol w="854144"/>
                <a:gridCol w="617398"/>
                <a:gridCol w="548640"/>
                <a:gridCol w="534009"/>
                <a:gridCol w="541325"/>
                <a:gridCol w="532963"/>
              </a:tblGrid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32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уровень удовлетворенности населения Курской области информационным освещением деятельности государственных органов власти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55,8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138" y="1586370"/>
            <a:ext cx="6127668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113">
              <a:defRPr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111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конституционного права граждан на получение объективной информации    о деятельности Губернатора Курской области и органов исполнительной власти Курской области;</a:t>
            </a:r>
          </a:p>
          <a:p>
            <a:pPr indent="1111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сохранение и развитие государственного информационного ресурса Курской области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Овал 3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/>
          <a:srcRect l="62751" t="36794" r="29208" b="48855"/>
          <a:stretch>
            <a:fillRect/>
          </a:stretch>
        </p:blipFill>
        <p:spPr bwMode="auto">
          <a:xfrm>
            <a:off x="6019793" y="7749007"/>
            <a:ext cx="838207" cy="84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rcRect l="13990" t="2478" r="16223" b="72367"/>
          <a:stretch>
            <a:fillRect/>
          </a:stretch>
        </p:blipFill>
        <p:spPr bwMode="auto">
          <a:xfrm>
            <a:off x="509588" y="5495925"/>
            <a:ext cx="3701159" cy="75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Мир_ТВ_logo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5825" y="2657475"/>
            <a:ext cx="1170432" cy="1170432"/>
          </a:xfrm>
          <a:prstGeom prst="rect">
            <a:avLst/>
          </a:prstGeom>
        </p:spPr>
      </p:pic>
      <p:pic>
        <p:nvPicPr>
          <p:cNvPr id="30" name="Рисунок 29" descr="622017b4e789477fb5864a87cc6bc815.png"/>
          <p:cNvPicPr>
            <a:picLocks noChangeAspect="1"/>
          </p:cNvPicPr>
          <p:nvPr/>
        </p:nvPicPr>
        <p:blipFill>
          <a:blip r:embed="rId6" cstate="print"/>
          <a:srcRect t="35833" b="35972"/>
          <a:stretch>
            <a:fillRect/>
          </a:stretch>
        </p:blipFill>
        <p:spPr>
          <a:xfrm>
            <a:off x="3566018" y="6394171"/>
            <a:ext cx="1585729" cy="4470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rcRect l="20869" t="11476" r="60318" b="78832"/>
          <a:stretch>
            <a:fillRect/>
          </a:stretch>
        </p:blipFill>
        <p:spPr bwMode="auto">
          <a:xfrm>
            <a:off x="4277201" y="5502597"/>
            <a:ext cx="2408365" cy="69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4966"/>
            <a:ext cx="6857999" cy="979449"/>
          </a:xfrm>
        </p:spPr>
        <p:txBody>
          <a:bodyPr>
            <a:noAutofit/>
          </a:bodyPr>
          <a:lstStyle/>
          <a:p>
            <a:r>
              <a:rPr lang="ru-RU" sz="1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«Создание условий для эффективного и ответственного управления региональными и муниципальными финансами, государственным долгом и повышения устойчивости бюджетов Курской области»</a:t>
            </a:r>
            <a:endParaRPr lang="ru-RU" sz="15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3607" y="2888623"/>
          <a:ext cx="6056409" cy="1645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26131"/>
                <a:gridCol w="776942"/>
                <a:gridCol w="616490"/>
                <a:gridCol w="548640"/>
                <a:gridCol w="534009"/>
                <a:gridCol w="541325"/>
                <a:gridCol w="532963"/>
              </a:tblGrid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9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326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охват бюджетных ассигнований областного бюджета показателями, характеризующими цели </a:t>
                      </a:r>
                    </a:p>
                    <a:p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 результаты их использования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96,1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0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просроченной кредиторской задолженности Курской области </a:t>
                      </a:r>
                    </a:p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расходах консолидированного бюджета Курской области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743297" y="4874149"/>
          <a:ext cx="3328060" cy="1237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612"/>
                <a:gridCol w="665612"/>
                <a:gridCol w="665612"/>
                <a:gridCol w="665612"/>
                <a:gridCol w="665612"/>
              </a:tblGrid>
              <a:tr h="49986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9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1 621,5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2 766,5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1 642,0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1 356,4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1 358,5</a:t>
                      </a:r>
                      <a:endParaRPr lang="ru-RU" sz="9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336498" y="6412675"/>
            <a:ext cx="5661965" cy="190507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нормативно-методическое обеспечение бюджетного процесса в Курской области, организация планирования и исполнения областного бюджета, совершенствование кассового обслуживания исполнения областного бюджета, ведение бюджетного учета   и формирование бюджетной отчетности;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эффективное управление государственным долгом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системы межбюджетных отношений в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контроля за соблюдением бюджетного законодательства                          и законодательства в сфере закупок товаров, работ, услуг для обеспечения государственных и муниципальных нужд Курской области</a:t>
            </a:r>
          </a:p>
        </p:txBody>
      </p:sp>
      <p:pic>
        <p:nvPicPr>
          <p:cNvPr id="16" name="Picture 2" descr="F:\Obmen\Безуглова\Инна\БГ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969" y="4760152"/>
            <a:ext cx="1809750" cy="1447800"/>
          </a:xfrm>
          <a:prstGeom prst="rect">
            <a:avLst/>
          </a:prstGeom>
          <a:noFill/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138" y="1586370"/>
            <a:ext cx="6142377" cy="114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113">
              <a:defRPr/>
            </a:pP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Цели: 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111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долгосрочной сбалансированности и устойчивости бюджетной системы Курской области, оптимальной налоговой и долговой нагрузки, повышения эффективности использования бюджетных средств;</a:t>
            </a:r>
          </a:p>
          <a:p>
            <a:pPr indent="11113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содействие устойчивому исполнению бюджетов муниципальных образований Курской области и повышению качества управления муниципальными финансами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rcRect l="62751" t="36794" r="29208" b="48855"/>
          <a:stretch>
            <a:fillRect/>
          </a:stretch>
        </p:blipFill>
        <p:spPr bwMode="auto">
          <a:xfrm>
            <a:off x="6019793" y="7749560"/>
            <a:ext cx="838207" cy="84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«Управление государственным имуществом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2363" y="3366607"/>
          <a:ext cx="6056409" cy="15544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138007"/>
                <a:gridCol w="754912"/>
                <a:gridCol w="626644"/>
                <a:gridCol w="548640"/>
                <a:gridCol w="534009"/>
                <a:gridCol w="541325"/>
                <a:gridCol w="532963"/>
              </a:tblGrid>
              <a:tr h="36067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643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 поступления доходов, администрируемых комитетом по управлению имуществом Курской области, подлежащих зачислению в областной бюджет (к ожидаемым поступлениям)</a:t>
                      </a:r>
                      <a:endParaRPr lang="ru-RU" sz="1000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100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108,95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437283" y="1747585"/>
          <a:ext cx="3092280" cy="1237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456"/>
                <a:gridCol w="618456"/>
                <a:gridCol w="618456"/>
                <a:gridCol w="618456"/>
                <a:gridCol w="618456"/>
              </a:tblGrid>
              <a:tr h="49986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242,0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501,6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199,0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198,8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208,4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241402" y="4710224"/>
            <a:ext cx="6370938" cy="368949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оптимального состава и структуры областного имущества;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эффективного управления, целевого использования и сохранности объектов областного имущества;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учета и мониторинга областного имущества путем развертывания единой системы учета и управления областным имуществом, обеспечивающей механизмы сбора, консолидации и представления информации для принятия и анализа эффективности управленческих решений в отношении объектов областного имущества;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рационального, эффективного использования находящихся в областной собственности земельных участков;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рынка земли на территории города Курска, право государственной собственности на которую не разграничено;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предоставления в собственность бесплатно земельных участков отдельным категориям граждан;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системы кадастровой оценки объектов недвижимости;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поступлений в бюджет Курской области средств                                        от использования и продажи областных объектов недвижимого имущества                       и земельных участков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139" y="1747977"/>
            <a:ext cx="19000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1113">
              <a:defRPr/>
            </a:pPr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эффективности управления                    и распоряжения государственным имуществом, земельными ресурсами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40E9E8B29EAED3957BC6D7BE409F9F9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6918" y="1628624"/>
            <a:ext cx="1346601" cy="1346601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rcRect l="62322" t="37252" r="28778" b="47023"/>
          <a:stretch>
            <a:fillRect/>
          </a:stretch>
        </p:blipFill>
        <p:spPr bwMode="auto">
          <a:xfrm>
            <a:off x="6011631" y="7745679"/>
            <a:ext cx="846369" cy="8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994"/>
            <a:ext cx="6857999" cy="96342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«Профилактика правонарушений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50684" y="1509737"/>
            <a:ext cx="62327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реализация государственной политики в сфере профилактики правонарушений, обеспечения общественного порядка, противодействия преступности, терроризму и экстремизму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29405" y="5600700"/>
            <a:ext cx="4379678" cy="17907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создание условий для безопасной жизнедеятельности населения и территорий Курской области, обеспечение надежной защиты личности, общества                       и государства от преступных посягательств, обеспечение общественного порядка на территории Курской области;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создание комплексной системы мер по профилактике немедицинского потребления наркотиков;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 формированием у населения антинаркотического мировоззрения, нетерпимого отношения    к незаконному потреблению наркотических средств и психотропных веществ, наркомании, установок на ведение здорового образа жизни;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повышение эффективности профилактики безнадзорности, беспризорности, правонарушений среди несовершеннолетних;</a:t>
            </a:r>
          </a:p>
          <a:p>
            <a:pPr algn="just"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мер по противодействию терроризму и экстремизму на территории Курской области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14133" y="7419799"/>
          <a:ext cx="3092280" cy="1062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456"/>
                <a:gridCol w="618456"/>
                <a:gridCol w="618456"/>
                <a:gridCol w="618456"/>
                <a:gridCol w="618456"/>
              </a:tblGrid>
              <a:tr h="418504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0859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08594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426,8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547,9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589,2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547,6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558,7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27254" y="1902011"/>
          <a:ext cx="6056409" cy="26357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1896"/>
                <a:gridCol w="2447925"/>
                <a:gridCol w="611011"/>
                <a:gridCol w="548640"/>
                <a:gridCol w="548640"/>
                <a:gridCol w="534009"/>
                <a:gridCol w="541325"/>
                <a:gridCol w="532963"/>
              </a:tblGrid>
              <a:tr h="260455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7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3081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совершенных преступлений </a:t>
                      </a:r>
                      <a:endParaRPr lang="ru-RU" sz="75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 тысяч населения Курской области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1 256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1 327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1 326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1 325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1 324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400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l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молодых людей,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вовлеченных в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проекты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и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программы в сфере социальной адаптации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и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профилактики асоциального поведения, в общем количестве молодежи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22,2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22,3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22,3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877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доля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подростков, проживающих на территории Курской области и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вовлеченных в профилактические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мероприятия незаконного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потребления наркотических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средств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 психотропных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веществ, наркомании,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числа подростков, </a:t>
                      </a: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проживающих    </a:t>
                      </a:r>
                      <a:r>
                        <a:rPr lang="ru-RU" sz="7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территории Курской области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0037"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75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проведенных заседаний Совета            по межнациональным и межконфессиональным отношениям при Губернаторе Курской области, «круглых столов» по вопросам профилактики </a:t>
                      </a:r>
                      <a:r>
                        <a:rPr lang="ru-RU" sz="750" b="0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этноконфессионального</a:t>
                      </a:r>
                      <a:r>
                        <a:rPr lang="ru-RU" sz="750" b="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экстремизма, противодействия распространению идеологии терроризма</a:t>
                      </a:r>
                      <a:endParaRPr lang="ru-RU" sz="75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7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24866" y="4599870"/>
          <a:ext cx="6069671" cy="927131"/>
        </p:xfrm>
        <a:graphic>
          <a:graphicData uri="http://schemas.openxmlformats.org/drawingml/2006/table">
            <a:tbl>
              <a:tblPr firstRow="1" lastRow="1" bandRow="1">
                <a:tableStyleId>{BC89EF96-8CEA-46FF-86C4-4CE0E7609802}</a:tableStyleId>
              </a:tblPr>
              <a:tblGrid>
                <a:gridCol w="955411"/>
                <a:gridCol w="978195"/>
                <a:gridCol w="616688"/>
                <a:gridCol w="3519377"/>
              </a:tblGrid>
              <a:tr h="428411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меры социальной поддержки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областного бюджета на 2022 год, 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тыс. рублей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Число</a:t>
                      </a:r>
                      <a:r>
                        <a:rPr lang="ru-RU" sz="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получателей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выплаты, рубли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84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Бесплатная юридическая помощь в Курской области 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6 162,5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960</a:t>
                      </a:r>
                      <a:endParaRPr lang="ru-RU" sz="7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Размер определяется в соответствии с Законом Курской области от 27.11.2012  №106-ЗКО «О бесплатной юридической помощи в Курской области в рамках государственной системы бесплатной юридической помощи»</a:t>
                      </a:r>
                    </a:p>
                  </a:txBody>
                  <a:tcPr marL="18000" marR="18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Овал 2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btglaiqalbnhgb fhcazgwvrv 1 o4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62630" y="7276780"/>
            <a:ext cx="1890855" cy="125788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/>
          <a:srcRect l="62236" t="37099" r="28690" b="46870"/>
          <a:stretch>
            <a:fillRect/>
          </a:stretch>
        </p:blipFill>
        <p:spPr bwMode="auto">
          <a:xfrm>
            <a:off x="6010753" y="7748360"/>
            <a:ext cx="847247" cy="8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Schigry_1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471" y="5810025"/>
            <a:ext cx="1769364" cy="1327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843148" y="1689321"/>
            <a:ext cx="565859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Май – октябрь </a:t>
            </a:r>
          </a:p>
          <a:p>
            <a:pPr marL="228600" indent="-228600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Составление проекта закона о бюджете</a:t>
            </a:r>
            <a:endParaRPr lang="ru-RU" sz="1200" b="1" cap="small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ru-RU" sz="1200" b="1" cap="smal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Октябрь – декабрь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Рассмотрение проекта закона о бюджете</a:t>
            </a:r>
            <a:endParaRPr lang="ru-RU" sz="1200" b="1" cap="small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200" b="1" cap="smal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Ноябрь – декабрь 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Утверждение проекта закона о бюджете</a:t>
            </a:r>
          </a:p>
          <a:p>
            <a:endParaRPr lang="ru-RU" sz="1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Январь – декабрь 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Исполнение бюджета и внесение изменений в Закон о бюджете</a:t>
            </a:r>
          </a:p>
          <a:p>
            <a:endParaRPr lang="ru-RU" sz="1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Май, август, ноябрь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Подготовка и утверждение ежеквартальной отчетности об исполнении бюджета</a:t>
            </a:r>
          </a:p>
          <a:p>
            <a:endParaRPr lang="ru-RU" sz="12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Апрель – июнь </a:t>
            </a:r>
          </a:p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Подготовка и утверждение годового отчета об исполнении бюджета (Закона об исполнении областного бюджета)</a:t>
            </a:r>
          </a:p>
        </p:txBody>
      </p:sp>
      <p:sp>
        <p:nvSpPr>
          <p:cNvPr id="88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8431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График подготовки и исполнения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областного бюджета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Заголовок 1"/>
          <p:cNvSpPr txBox="1">
            <a:spLocks/>
          </p:cNvSpPr>
          <p:nvPr/>
        </p:nvSpPr>
        <p:spPr>
          <a:xfrm>
            <a:off x="332656" y="5656656"/>
            <a:ext cx="6525344" cy="2088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Составление проекта областного бюджета основывается на: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00" b="1" i="0" u="none" strike="noStrike" kern="1200" cap="all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R="0" lvl="0" indent="1588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defRPr/>
            </a:pPr>
            <a:r>
              <a:rPr lang="ru-RU" sz="1200" b="1" cap="small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b="1" cap="all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Положениях послания Президента РФ Федеральному собранию РФ, </a:t>
            </a:r>
          </a:p>
          <a:p>
            <a:pPr marR="0" lvl="0" indent="1588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200" b="1" cap="all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  определяющих бюджетную политику в Российской Федерации</a:t>
            </a:r>
          </a:p>
          <a:p>
            <a:pPr marR="0" lvl="0" indent="1588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200" b="1" cap="all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1200" cap="all" spc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Основных направлениях бюджетной</a:t>
            </a:r>
            <a:r>
              <a:rPr kumimoji="0" lang="ru-RU" sz="1200" b="1" i="0" u="none" strike="noStrike" kern="1200" cap="all" spc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 налоговой политики Курской области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all" spc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200" b="1" cap="all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Прогнозе социально-экономического развития Курской области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1" cap="all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1200" cap="all" spc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1200" b="1" cap="all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Бюджетном прогнозе Курской области на долгосрочный период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200" b="1" i="0" u="none" strike="noStrike" kern="1200" cap="all" spc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200" b="1" cap="all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Государственных программах Курской области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200" b="1" cap="all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200" b="1" i="0" u="none" strike="noStrike" kern="1200" cap="all" spc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Национальных проектах</a:t>
            </a:r>
            <a:endParaRPr kumimoji="0" lang="ru-RU" sz="1200" b="1" i="0" u="none" strike="noStrike" kern="1200" cap="all" spc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4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Овал 8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3" name="Группа 11"/>
          <p:cNvGrpSpPr>
            <a:grpSpLocks noChangeAspect="1"/>
          </p:cNvGrpSpPr>
          <p:nvPr/>
        </p:nvGrpSpPr>
        <p:grpSpPr>
          <a:xfrm>
            <a:off x="392995" y="1738000"/>
            <a:ext cx="352020" cy="352020"/>
            <a:chOff x="5079463" y="3787223"/>
            <a:chExt cx="838144" cy="838144"/>
          </a:xfrm>
        </p:grpSpPr>
        <p:sp>
          <p:nvSpPr>
            <p:cNvPr id="104" name="Oval 7">
              <a:extLst>
                <a:ext uri="{FF2B5EF4-FFF2-40B4-BE49-F238E27FC236}">
                  <a16:creationId xmlns:a16="http://schemas.microsoft.com/office/drawing/2014/main" xmlns="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05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06" name="Группа 11"/>
          <p:cNvGrpSpPr>
            <a:grpSpLocks noChangeAspect="1"/>
          </p:cNvGrpSpPr>
          <p:nvPr/>
        </p:nvGrpSpPr>
        <p:grpSpPr>
          <a:xfrm>
            <a:off x="391015" y="2328545"/>
            <a:ext cx="352020" cy="352020"/>
            <a:chOff x="5079463" y="3787223"/>
            <a:chExt cx="838144" cy="838144"/>
          </a:xfrm>
        </p:grpSpPr>
        <p:sp>
          <p:nvSpPr>
            <p:cNvPr id="107" name="Oval 7">
              <a:extLst>
                <a:ext uri="{FF2B5EF4-FFF2-40B4-BE49-F238E27FC236}">
                  <a16:creationId xmlns:a16="http://schemas.microsoft.com/office/drawing/2014/main" xmlns="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08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21" name="Группа 11"/>
          <p:cNvGrpSpPr>
            <a:grpSpLocks noChangeAspect="1"/>
          </p:cNvGrpSpPr>
          <p:nvPr/>
        </p:nvGrpSpPr>
        <p:grpSpPr>
          <a:xfrm>
            <a:off x="389772" y="2879779"/>
            <a:ext cx="352020" cy="352020"/>
            <a:chOff x="5079463" y="3787223"/>
            <a:chExt cx="838144" cy="838144"/>
          </a:xfrm>
        </p:grpSpPr>
        <p:sp>
          <p:nvSpPr>
            <p:cNvPr id="122" name="Oval 7">
              <a:extLst>
                <a:ext uri="{FF2B5EF4-FFF2-40B4-BE49-F238E27FC236}">
                  <a16:creationId xmlns:a16="http://schemas.microsoft.com/office/drawing/2014/main" xmlns="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23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24" name="Группа 11"/>
          <p:cNvGrpSpPr>
            <a:grpSpLocks noChangeAspect="1"/>
          </p:cNvGrpSpPr>
          <p:nvPr/>
        </p:nvGrpSpPr>
        <p:grpSpPr>
          <a:xfrm>
            <a:off x="387792" y="3472809"/>
            <a:ext cx="352020" cy="352020"/>
            <a:chOff x="5079463" y="3787223"/>
            <a:chExt cx="838144" cy="838144"/>
          </a:xfrm>
        </p:grpSpPr>
        <p:sp>
          <p:nvSpPr>
            <p:cNvPr id="125" name="Oval 7">
              <a:extLst>
                <a:ext uri="{FF2B5EF4-FFF2-40B4-BE49-F238E27FC236}">
                  <a16:creationId xmlns:a16="http://schemas.microsoft.com/office/drawing/2014/main" xmlns="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26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27" name="Группа 11"/>
          <p:cNvGrpSpPr>
            <a:grpSpLocks noChangeAspect="1"/>
          </p:cNvGrpSpPr>
          <p:nvPr/>
        </p:nvGrpSpPr>
        <p:grpSpPr>
          <a:xfrm>
            <a:off x="389772" y="4047293"/>
            <a:ext cx="352020" cy="352020"/>
            <a:chOff x="5079463" y="3787223"/>
            <a:chExt cx="838144" cy="838144"/>
          </a:xfrm>
        </p:grpSpPr>
        <p:sp>
          <p:nvSpPr>
            <p:cNvPr id="128" name="Oval 7">
              <a:extLst>
                <a:ext uri="{FF2B5EF4-FFF2-40B4-BE49-F238E27FC236}">
                  <a16:creationId xmlns:a16="http://schemas.microsoft.com/office/drawing/2014/main" xmlns="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29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130" name="Группа 11"/>
          <p:cNvGrpSpPr>
            <a:grpSpLocks noChangeAspect="1"/>
          </p:cNvGrpSpPr>
          <p:nvPr/>
        </p:nvGrpSpPr>
        <p:grpSpPr>
          <a:xfrm>
            <a:off x="387792" y="4817208"/>
            <a:ext cx="352020" cy="352020"/>
            <a:chOff x="5079463" y="3787223"/>
            <a:chExt cx="838144" cy="838144"/>
          </a:xfrm>
        </p:grpSpPr>
        <p:sp>
          <p:nvSpPr>
            <p:cNvPr id="131" name="Oval 7">
              <a:extLst>
                <a:ext uri="{FF2B5EF4-FFF2-40B4-BE49-F238E27FC236}">
                  <a16:creationId xmlns:a16="http://schemas.microsoft.com/office/drawing/2014/main" xmlns="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132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Бюджетный процесс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514"/>
            <a:ext cx="6857999" cy="96190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«Формирование современной городской среды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области»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63067" y="1474333"/>
            <a:ext cx="6188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повышение качества и комфорта городской среды на территориях муниципальных образований Курской области,       в том числе в малых городах и исторических поселениях - победителях Всероссийского конкурса лучших проектов создания комфортной городской среды</a:t>
            </a:r>
          </a:p>
        </p:txBody>
      </p:sp>
      <p:pic>
        <p:nvPicPr>
          <p:cNvPr id="14" name="Рисунок 13" descr="0_G5Dy9qn2li_q1cQD-768x414.jpg"/>
          <p:cNvPicPr>
            <a:picLocks noChangeAspect="1"/>
          </p:cNvPicPr>
          <p:nvPr/>
        </p:nvPicPr>
        <p:blipFill>
          <a:blip r:embed="rId2" cstate="print"/>
          <a:srcRect r="2795"/>
          <a:stretch>
            <a:fillRect/>
          </a:stretch>
        </p:blipFill>
        <p:spPr>
          <a:xfrm>
            <a:off x="790831" y="6627204"/>
            <a:ext cx="1919900" cy="1064705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18891" y="1955165"/>
          <a:ext cx="6056409" cy="467159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2154"/>
                <a:gridCol w="3196424"/>
                <a:gridCol w="548640"/>
                <a:gridCol w="469127"/>
                <a:gridCol w="405517"/>
                <a:gridCol w="398692"/>
                <a:gridCol w="404389"/>
                <a:gridCol w="411466"/>
              </a:tblGrid>
              <a:tr h="28814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6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2771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реализованных мероприятий по благоустройству общественных территорий по Курской области 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0125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955" algn="just">
                        <a:spcAft>
                          <a:spcPts val="0"/>
                        </a:spcAft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среднее значение индекса качества городской среды по Курской области 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177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186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220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87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(количество) городов Курской области с благоприятной средой от общего количества городов по Курской области 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5234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         в муниципальных образованиях Курской области, на территории которых реализуются проекты по созданию комфортной городской среды 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492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показатель реализации муниципальными образованиями мероприятий             по</a:t>
                      </a: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цифровизации городского хозяйства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648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реализованы мероприятия по благоустройству, предусмотренные государственными (муниципальными) программами формирования современной городской среды (количество обустроенных общественных пространств), не менее ед., накопительным итогом начиная с 2019 года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191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560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06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увеличено количество благоустроенных дворовых территорий, включенных                          в государственные (муниципальные) программы формирования современной городской среды, накопительным итогом начиная с 2019 года 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336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556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656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поселениях, не менее ед., нарастающим итогом 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363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 нанесенных имен (воинских званий, фамилий и инициалов) погибших при защите Отечества на мемориальные сооружения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воинских захоронений по месту захоронения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5 642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898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проведенных восстановительных работ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830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количество установленных</a:t>
                      </a:r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мемориальных знаков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676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</a:t>
                      </a:r>
                      <a:r>
                        <a:rPr lang="ru-RU" sz="650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дизайн-проектов</a:t>
                      </a: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общественных и (или) дворовых территорий, разработанных АНО «Центр компетенций развития городской среды Курской области» в рамках реализации регионального проекта «Формирование комфортной городской среды»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74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разработанных АНО «Центр компетенций развития городской среды Курской области» методических рекомендаций (регламентов) в области архитектурно-художественных, объемно-пространственных                                   и градостроительных решений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единицы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749"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доля объема закупок оборудования, имеющего российское происхождение,       в том числе оборудования, закупаемого при выполнении работ, в общем объеме оборудования, закупленного в рамках реализации мероприятий государственных (муниципальных) программ современной городской среды</a:t>
                      </a:r>
                    </a:p>
                  </a:txBody>
                  <a:tcPr marL="36000" marR="36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50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проценты</a:t>
                      </a:r>
                      <a:endParaRPr lang="ru-RU" sz="6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5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393827" y="7655456"/>
            <a:ext cx="5400918" cy="8825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Font typeface="Wingdings" pitchFamily="2" charset="2"/>
              <a:buChar char="ü"/>
            </a:pPr>
            <a:r>
              <a:rPr lang="ru-RU" sz="8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формирования единых подходов и ключевых приоритетов формирования комфортной городской среды на территории Курской области с учетом приоритетов территориального развития;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вовлечения граждан, организаций в реализацию мероприятий по благоустройству территорий муниципальных образований;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проведения мероприятий по благоустройству территорий муниципальных образований                    в соответствии с едиными требованиями</a:t>
            </a:r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096094" y="6751891"/>
          <a:ext cx="2672685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537"/>
                <a:gridCol w="534537"/>
                <a:gridCol w="534537"/>
                <a:gridCol w="534537"/>
                <a:gridCol w="534537"/>
              </a:tblGrid>
              <a:tr h="209008">
                <a:tc gridSpan="5"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7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90007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7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7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7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7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7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23505"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545,6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619,2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478,2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354,2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381,2</a:t>
                      </a:r>
                      <a:endPara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rcRect l="62236" t="37099" r="28776" b="47023"/>
          <a:stretch>
            <a:fillRect/>
          </a:stretch>
        </p:blipFill>
        <p:spPr bwMode="auto">
          <a:xfrm>
            <a:off x="6003263" y="7734246"/>
            <a:ext cx="854737" cy="84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638"/>
            <a:ext cx="6857999" cy="973777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«Создание новых мест в общеобразовательных организациях Курской области в соответствии с прогнозируемой потребностью и современными условиями обучения»</a:t>
            </a:r>
            <a:endParaRPr lang="ru-RU" sz="16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441159" y="1614512"/>
            <a:ext cx="62549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1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создание в Курской области новых мест в общеобразовательных организациях в соответствии с прогнозируемой потребностью и современными требованиями к условиям обучения</a:t>
            </a:r>
            <a:endParaRPr lang="ru-RU" sz="10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14153" y="6715126"/>
            <a:ext cx="4248521" cy="192405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обеспечение односменного режима обучения в 1 - 11 (12) классах общеобразовательных организаций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(в том числе путем создания дополнительных мест в общеобразовательных организациях в связи          с ростом числа обучающихся, вызванным демографическим фактором; создания дополнительных мест для ликвидации двухсменного режима обучения в функционирующих общеобразовательных организациях)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перевод обучающихся общеобразовательных организаций из зданий     с износом 50 процентов и свыше в новые здания общеобразовательных организаций;</a:t>
            </a:r>
          </a:p>
          <a:p>
            <a:pPr>
              <a:buClr>
                <a:schemeClr val="accent6"/>
              </a:buClr>
              <a:buFont typeface="Wingdings" pitchFamily="2" charset="2"/>
              <a:buChar char="ü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ликвидация проблемы отсутствия санитарно-гигиенических помещений в школьных зданиях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09451" y="5519736"/>
          <a:ext cx="3092280" cy="1237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456"/>
                <a:gridCol w="618456"/>
                <a:gridCol w="618456"/>
                <a:gridCol w="618456"/>
                <a:gridCol w="618456"/>
              </a:tblGrid>
              <a:tr h="49986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Объем финансирования</a:t>
                      </a:r>
                    </a:p>
                    <a:p>
                      <a:pPr algn="r"/>
                      <a:r>
                        <a:rPr lang="ru-RU" sz="800" dirty="0" smtClean="0"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2021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2022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2023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2024 год (план)</a:t>
                      </a:r>
                      <a:endParaRPr lang="ru-RU" sz="8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858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665,9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763,3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1 367,0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485,0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941,9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8204" y="2074538"/>
          <a:ext cx="6056409" cy="322841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9909"/>
                <a:gridCol w="2205944"/>
                <a:gridCol w="680501"/>
                <a:gridCol w="633118"/>
                <a:gridCol w="548640"/>
                <a:gridCol w="534009"/>
                <a:gridCol w="541325"/>
                <a:gridCol w="532963"/>
              </a:tblGrid>
              <a:tr h="22977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72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основного показателя (индикатора)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Единицы измерения</a:t>
                      </a:r>
                      <a:endParaRPr lang="ru-RU" sz="8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9243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790844" rtl="0" eaLnBrk="1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число новых мест в общеобразовательных организациях в Курской области (всего)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единиц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1 299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536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2 076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4 834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удельный вес численности обучающихся, занимающихся в одну смену, в общей численности обучающихся                          в общеобразовательных организациях (всего)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91,91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92,1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97,0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52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790844" rtl="0" eaLnBrk="1" latinLnBrk="0" hangingPunct="1"/>
                      <a:r>
                        <a:rPr lang="ru-RU" sz="80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удельный вес численности обучающихся  в общеобразовательных организациях      в соответствии с федеральными государственными образовательными стандартами в общей численности обучающихся в общеобразовательных организациях общего образования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95,2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501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удельный 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вес численности обучающихся, занимающихся в зданиях, требующих капитального ремонта или реконструкции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9,65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9,62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8,75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7,98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7,13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15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удельный 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вес численности обучающихся </a:t>
                      </a: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в </a:t>
                      </a:r>
                      <a:r>
                        <a:rPr lang="ru-RU" sz="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зданиях общеобразовательных организаций, имеющих все виды благоустройства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проценты</a:t>
                      </a:r>
                      <a:endParaRPr lang="ru-RU" sz="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91,09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/>
                        </a:rPr>
                        <a:t>92,23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94,16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96,37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98,24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" name="Рисунок 21" descr="298019-1024x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22" y="7189777"/>
            <a:ext cx="1629960" cy="1222470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rcRect l="61377" t="37252" r="27994" b="43969"/>
          <a:stretch>
            <a:fillRect/>
          </a:stretch>
        </p:blipFill>
        <p:spPr bwMode="auto">
          <a:xfrm>
            <a:off x="6002714" y="7723894"/>
            <a:ext cx="855286" cy="84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499c849f4eb7022a9d9c8f2db5e977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0375" y="5541290"/>
            <a:ext cx="19431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7580" y="1498985"/>
          <a:ext cx="6537916" cy="685440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976817"/>
                <a:gridCol w="976817"/>
                <a:gridCol w="488409"/>
                <a:gridCol w="488409"/>
                <a:gridCol w="488409"/>
                <a:gridCol w="488409"/>
                <a:gridCol w="488409"/>
                <a:gridCol w="488409"/>
                <a:gridCol w="534336"/>
                <a:gridCol w="1119492"/>
              </a:tblGrid>
              <a:tr h="218900">
                <a:tc rowSpan="3"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социально значимых мероприятий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объекта/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место реализации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Стоимость (остаточная стоимость) </a:t>
                      </a:r>
                    </a:p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строительства объекта, тыс. рублей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Срок ввода </a:t>
                      </a:r>
                    </a:p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эксплуатацию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Ожидаемый </a:t>
                      </a:r>
                    </a:p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результат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23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т.ч. средства областного</a:t>
                      </a:r>
                      <a:r>
                        <a:rPr lang="ru-RU" sz="5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бюджета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33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ru-RU" sz="5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90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50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программа Курской области  «Развитие здравоохранения в Курской области», </a:t>
                      </a:r>
                    </a:p>
                    <a:p>
                      <a:pPr algn="ctr"/>
                      <a:r>
                        <a:rPr lang="ru-RU" sz="50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подпрограмма «Совершенствование оказания специализированной, включая высокотехнологичную, медицинской помощи»</a:t>
                      </a:r>
                      <a:endParaRPr lang="ru-RU" sz="5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79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Совершенствование оказания медицинской помощи больным туберкулезом</a:t>
                      </a:r>
                      <a:endParaRPr lang="ru-RU" sz="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Поликлиника ОБУЗ «Областной клинический противотуберкулезный диспансер»/ г. Курск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40 501,2</a:t>
                      </a:r>
                      <a:endParaRPr lang="ru-RU" sz="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5 372,4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277 643,8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40 501,2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5 372,4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277 643,8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2024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Ввод в действие поликлинического отделения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на 250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посещений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в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смену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койко-мест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дневного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стационара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8900">
                <a:tc gridSpan="10">
                  <a:txBody>
                    <a:bodyPr/>
                    <a:lstStyle/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«Развитие здравоохранения в Курской области», </a:t>
                      </a:r>
                    </a:p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 «Профилактика заболеваний и формирование здорового образа жизни. Развитие первичной медико-санитарной помощи»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4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Строительство фельдшерско-акушерских</a:t>
                      </a:r>
                      <a:r>
                        <a:rPr lang="ru-RU" sz="5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пунктов в рамках реализации мероприятий региональной программы «Модернизация первичного звена здравоохранения Курской области»</a:t>
                      </a:r>
                      <a:endParaRPr lang="ru-RU" sz="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Фельдшерско-акушерские пункты/ территория Курской области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323 996,0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241 010,0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595 461,0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99 661,7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75 575,5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199 006,3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2024 год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Ввод в действие в сельской местности фельдшерско-акушерских пунктов на 20 посещений в смену  на один пункт (строительство ФАП : 2022 год – 29; 2023 год – 18; 2024</a:t>
                      </a:r>
                      <a:r>
                        <a:rPr lang="ru-RU" sz="5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год – 54)</a:t>
                      </a: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1390">
                <a:tc gridSpan="10">
                  <a:txBody>
                    <a:bodyPr/>
                    <a:lstStyle/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«Развитие здравоохранения в Курской области», </a:t>
                      </a:r>
                    </a:p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 «Охрана здоровья матери и ребенка»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5890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Развитие детского здравоохранения, включая создание современной</a:t>
                      </a:r>
                      <a:r>
                        <a:rPr lang="ru-RU" sz="5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инфраструктуры оказания медицинской помощи детям</a:t>
                      </a:r>
                      <a:endParaRPr lang="ru-RU" sz="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Многопрофильная областная детская клиническая</a:t>
                      </a:r>
                      <a:r>
                        <a:rPr lang="ru-RU" sz="5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больница 3 уровня / г. Курск</a:t>
                      </a: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1 731 309,8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2 621 233,3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3 867 661,0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277 846,8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340 760,3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699 461,0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2024 год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Ввод в действие поликлинического отделения  на  320 койко-мест</a:t>
                      </a: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890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5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</a:t>
                      </a:r>
                      <a:r>
                        <a:rPr lang="ru-RU" sz="50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осударственная программа Курской области «Обеспечение доступным и комфортным жильем и коммунальными услугами граждан в Курской области», </a:t>
                      </a:r>
                    </a:p>
                    <a:p>
                      <a:pPr algn="ctr"/>
                      <a:r>
                        <a:rPr lang="ru-RU" sz="50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подпрограмма «Создание условий для обеспечения доступным и комфортным жильем граждан в Курской области»</a:t>
                      </a:r>
                      <a:endParaRPr lang="ru-RU" sz="500" b="1" dirty="0" smtClean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85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Реконструкция объектов коммунальной инфраструктуры </a:t>
                      </a: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объекту капитального строительства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Реконструкция системы биологической очистки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      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на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городских очистных сооружениях г.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Курска </a:t>
                      </a: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/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г. Курск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1 157 189,0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141 189,0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Ввод в действие объекта коммунальной инфраструктуры </a:t>
                      </a:r>
                      <a:endParaRPr lang="ru-RU" sz="5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г. Курске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890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5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</a:t>
                      </a:r>
                      <a:r>
                        <a:rPr lang="ru-RU" sz="50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дарственная программа Курской области «Создание новых мест в общеобразовательных организациях Курской области </a:t>
                      </a:r>
                    </a:p>
                    <a:p>
                      <a:pPr algn="ctr"/>
                      <a:r>
                        <a:rPr lang="ru-RU" sz="50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 соответствии с прогнозируемой потребностью и современными условиями обучения»</a:t>
                      </a:r>
                      <a:endParaRPr lang="ru-RU" sz="500" b="1" dirty="0" smtClean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rgbClr val="00206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Создание новых мест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        в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общеобразовательных организациях Курской области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Общеобразовательные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организации/ территория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Курской области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1 134 185,5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306 819,3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941 930,1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841 461,5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39 886,5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524 283,4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2022-2024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годы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Увеличение количества мест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       в общеобразовательных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учреждениях, ликвидация второй 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смены </a:t>
                      </a:r>
                      <a:r>
                        <a:rPr lang="ru-RU" sz="5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обучения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334"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программа Курской области «Развитие культуры в Курской области», подпрограмма «Наследие»</a:t>
                      </a:r>
                      <a:endParaRPr lang="ru-RU" sz="500" dirty="0" smtClean="0">
                        <a:solidFill>
                          <a:schemeClr val="accent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64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Сохранение культурного           и исторического наследия, расширение доступа населения</a:t>
                      </a:r>
                      <a:r>
                        <a:rPr lang="ru-RU" sz="5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 культурным ценностям  и информации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Экспозиционный корпус Курского областного краеведческого музея в объекте</a:t>
                      </a:r>
                      <a:r>
                        <a:rPr lang="ru-RU" sz="5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культурного наследия регионального значения «Здание мужской классической гимназии, 1836-1842 гг.»/ Курская обл., г. Курск, ул. Луначарского, 8В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565 810,9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613 590,2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368 967,7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181 127,0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500 000,0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368 967,7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2024 год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Расширение разнообразия музейных услуг и форм музейной деятельности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334"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1" kern="1200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Государственная программа Курской области «Развитие культуры в Курской области», подпрограмма «Искусство»</a:t>
                      </a:r>
                      <a:endParaRPr lang="ru-RU" sz="500" dirty="0" smtClean="0">
                        <a:solidFill>
                          <a:schemeClr val="accent6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7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Сохранение и развитие традиционной народной культуры и нематериального культурного наследия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Курской области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Центры культурного</a:t>
                      </a:r>
                      <a:r>
                        <a:rPr lang="ru-RU" sz="5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развития/ </a:t>
                      </a: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территория Курской области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145 789,8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172 577,1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14 156,4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15 444,1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2023 год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Создание новых  возможностей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для творческой самореализации,</a:t>
                      </a:r>
                      <a:r>
                        <a:rPr lang="ru-RU" sz="5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духовного обогащения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и культурного развития населения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8900">
                <a:tc gridSpan="10">
                  <a:txBody>
                    <a:bodyPr/>
                    <a:lstStyle/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«Социальная</a:t>
                      </a:r>
                      <a:r>
                        <a:rPr lang="ru-RU" sz="500" b="1" baseline="0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 поддержка граждан</a:t>
                      </a:r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 в Курской области», </a:t>
                      </a:r>
                    </a:p>
                    <a:p>
                      <a:pPr indent="540385" algn="ctr">
                        <a:spcAft>
                          <a:spcPts val="0"/>
                        </a:spcAft>
                      </a:pPr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подпрограмма  «Модернизация и развитие социального обслуживания населения»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5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394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Повышение доступности социального обслуживания населения; улучшение демографической ситуации</a:t>
                      </a:r>
                      <a:endParaRPr lang="ru-RU" sz="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Дома-интернаты/ территория Курской области</a:t>
                      </a: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242 142,6</a:t>
                      </a:r>
                      <a:endParaRPr lang="ru-RU" sz="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116 036,8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229 818,6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13 788,7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5 309,7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5 300,0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2024 год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Удовлетворение потребностей граждан пожилого</a:t>
                      </a:r>
                      <a:r>
                        <a:rPr lang="ru-RU" sz="500" b="0" i="0" u="none" strike="noStrike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возраста            и инвалидов в постоянном постороннем уходе в сфере социального обслуживания населения </a:t>
                      </a: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016">
                <a:tc gridSpan="10"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Государственная программа Курской области «Развитие физической культуры и спорта в Курской области», </a:t>
                      </a:r>
                    </a:p>
                    <a:p>
                      <a:pPr algn="ctr"/>
                      <a:r>
                        <a:rPr lang="ru-RU" sz="500" b="1" dirty="0" smtClean="0">
                          <a:solidFill>
                            <a:schemeClr val="accent6"/>
                          </a:solidFill>
                          <a:latin typeface="Arial" pitchFamily="34" charset="0"/>
                          <a:cs typeface="Arial" pitchFamily="34" charset="0"/>
                        </a:rPr>
                        <a:t>подпрограмма «Развитие физической культуры и массового спорта в Курской области»</a:t>
                      </a:r>
                      <a:endParaRPr lang="ru-RU" sz="500" b="1" dirty="0">
                        <a:solidFill>
                          <a:schemeClr val="accent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6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6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2249">
                <a:tc>
                  <a:txBody>
                    <a:bodyPr/>
                    <a:lstStyle/>
                    <a:p>
                      <a:pPr algn="l" fontAlgn="t"/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Создание и </a:t>
                      </a:r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модернизация объектов спортивной инфраструктуры региональной собственности (муниципальной собственности) </a:t>
                      </a:r>
                    </a:p>
                    <a:p>
                      <a:pPr algn="l" fontAlgn="t"/>
                      <a:r>
                        <a:rPr lang="ru-RU" sz="500" b="0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для занятий физической культурой и спортом</a:t>
                      </a:r>
                      <a:endParaRPr lang="ru-RU" sz="5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" marR="18000" marT="18000" marB="18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Физкультурно-оздоровительные</a:t>
                      </a:r>
                      <a:r>
                        <a:rPr lang="ru-RU" sz="5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комплексы / г. Курск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490 574,5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168 024,6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108 501,2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197 368,1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3 360,5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3 665,2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2024 год</a:t>
                      </a:r>
                      <a:endParaRPr lang="ru-RU" sz="5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Создание условий  для успешного выступления спортсменов</a:t>
                      </a:r>
                      <a:r>
                        <a:rPr lang="ru-RU" sz="5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Курской области на межрегиональных, всероссийских  и международных спортивных соревнованиях                            и совершенствование системы подготовки спортивного резерва</a:t>
                      </a:r>
                      <a:r>
                        <a:rPr lang="ru-RU" sz="5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500" b="0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6833"/>
            <a:ext cx="6857999" cy="76570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Социально значимые объекты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Овал 3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Государственные программы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Эффективность выравнивания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бюджетной обеспеченности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муниципальных образований Курской области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Текст 5"/>
          <p:cNvSpPr txBox="1">
            <a:spLocks/>
          </p:cNvSpPr>
          <p:nvPr/>
        </p:nvSpPr>
        <p:spPr>
          <a:xfrm>
            <a:off x="498764" y="1628775"/>
            <a:ext cx="2695698" cy="3323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Предоставление из област-ного бюджета дотаций          на выравнивание бюджетной обеспеченности муниципаль-ных районов и городских округов способствовало сокращению различий            в уровне средней расчетной бюджетной обеспеченности между 5 наиболее обеспе-ченными и 5 наименее обес-печенными муниципальными районами (городскими окру-гами).  </a:t>
            </a:r>
          </a:p>
        </p:txBody>
      </p:sp>
      <p:sp>
        <p:nvSpPr>
          <p:cNvPr id="21" name="Текст 5"/>
          <p:cNvSpPr txBox="1">
            <a:spLocks/>
          </p:cNvSpPr>
          <p:nvPr/>
        </p:nvSpPr>
        <p:spPr bwMode="auto">
          <a:xfrm>
            <a:off x="499940" y="5131559"/>
            <a:ext cx="2682647" cy="32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36" tIns="46818" rIns="93636" bIns="46818"/>
          <a:lstStyle/>
          <a:p>
            <a:pPr algn="just" defTabSz="935038" eaLnBrk="0" hangingPunct="0">
              <a:spcBef>
                <a:spcPct val="20000"/>
              </a:spcBef>
              <a:defRPr/>
            </a:pP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Выравнивание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финансовых возможностей городских поселений (включая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город-ские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округа) и сельских поселений по осуществлению органами местного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самоуп-равления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указанных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муници-пальных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образований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полно-мочий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решению вопросов местного значения 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осуществ-лялось </a:t>
            </a:r>
            <a:r>
              <a:rPr lang="ru-RU" sz="14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исходя из единого критерия -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184 рубля на 1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жителя городского поселения, 280 рублей на 1 жителя сельского поселения</a:t>
            </a:r>
            <a:r>
              <a:rPr lang="ru-RU" sz="1400" b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1400" b="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0" kern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3135086" y="1634835"/>
          <a:ext cx="3423062" cy="315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Стрелка вправо 23"/>
          <p:cNvSpPr/>
          <p:nvPr/>
        </p:nvSpPr>
        <p:spPr>
          <a:xfrm rot="19871928">
            <a:off x="5294065" y="2562481"/>
            <a:ext cx="435470" cy="24713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00" b="1" dirty="0" smtClean="0">
                <a:latin typeface="Arial" pitchFamily="34" charset="0"/>
                <a:cs typeface="Arial" pitchFamily="34" charset="0"/>
              </a:rPr>
              <a:t>в 1,9 раза</a:t>
            </a:r>
            <a:endParaRPr lang="ru-RU" sz="5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" name="Диаграмма 24"/>
          <p:cNvGraphicFramePr/>
          <p:nvPr/>
        </p:nvGraphicFramePr>
        <p:xfrm>
          <a:off x="3298118" y="5157756"/>
          <a:ext cx="3209008" cy="315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994"/>
            <a:ext cx="6857999" cy="96342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Оказание финансовой помощи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местным бюджетам в 2022 году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в плановом периоде 2023 и 2024 годов 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572712" y="5557652"/>
          <a:ext cx="6077470" cy="2798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77979" y="1658587"/>
          <a:ext cx="6112825" cy="356240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45130"/>
                <a:gridCol w="1222565"/>
                <a:gridCol w="1222565"/>
                <a:gridCol w="12225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1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Финансовая помощь местным бюджетам – всего,</a:t>
                      </a:r>
                    </a:p>
                    <a:p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36 453,0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32 635,5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30 639,3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%</a:t>
                      </a:r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527">
                <a:tc>
                  <a:txBody>
                    <a:bodyPr/>
                    <a:lstStyle/>
                    <a:p>
                      <a:r>
                        <a:rPr lang="ru-RU" sz="10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</a:p>
                    <a:p>
                      <a:endParaRPr lang="ru-RU" sz="10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816,1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240,1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endParaRPr lang="ru-RU" sz="1000" b="1" i="0" u="none" strike="noStrike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212,0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субсидии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 </a:t>
                      </a:r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523,1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 </a:t>
                      </a:r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574,3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532,9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субвенции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608,5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666,8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674,1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иные межбюджетные трансферты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419,7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44,3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4,3</a:t>
                      </a:r>
                      <a:endParaRPr lang="ru-RU" sz="10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Единые и дополнительные</a:t>
                      </a:r>
                      <a:r>
                        <a:rPr lang="ru-RU" sz="10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(дифференцированные) нормативы  отчислений от НДФЛ, </a:t>
                      </a:r>
                      <a:r>
                        <a:rPr lang="ru-RU" sz="1000" b="1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млн. рублей</a:t>
                      </a:r>
                      <a:endParaRPr lang="ru-RU" sz="1000" b="1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5 085,5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5 110,0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5 216,0</a:t>
                      </a:r>
                      <a:endParaRPr lang="ru-RU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проекта «Народный бюджет»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 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[1]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 descr="c422c473adac03a8fc3715adad82b0e7.jpg"/>
          <p:cNvPicPr>
            <a:picLocks noChangeAspect="1"/>
          </p:cNvPicPr>
          <p:nvPr/>
        </p:nvPicPr>
        <p:blipFill>
          <a:blip r:embed="rId2" cstate="print"/>
          <a:srcRect r="6905"/>
          <a:stretch>
            <a:fillRect/>
          </a:stretch>
        </p:blipFill>
        <p:spPr>
          <a:xfrm>
            <a:off x="4455958" y="1623835"/>
            <a:ext cx="2082493" cy="12027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6728" y="1583140"/>
            <a:ext cx="3916908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Проект "Народный бюджет" 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Курской области   (далее - проект) направлен на определение и реализацию социально значимых проектов на территориях муниципальных образований Курской области                         с привлечением граждан и организаций к деятельности органов местного самоуправления по решению проблем местного значения.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980" y="2705863"/>
            <a:ext cx="6182436" cy="599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sz="95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Целью проекта 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является развитие потенциала органов местного самоуправления Курской области, активное участие населения муниципальных образований Курской области в выявлении и определении степени приоритетности проблем местного значения, в подготовке, реализации, контроле качества и в приемке работ, выполняемых в рамках программ, а также в последующем содержании и обеспечении сохранности объектов; повышение эффективности бюджетных расходов за счет вовлечения населения в процессы принятия решений на местном уровне            и усиления общественного контроля за действиями органов местного самоуправления.</a:t>
            </a:r>
          </a:p>
          <a:p>
            <a:pPr indent="450850" algn="just"/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50850" algn="just"/>
            <a:r>
              <a:rPr lang="ru-RU" sz="95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достижения целей в рамках проекта</a:t>
            </a:r>
            <a:r>
              <a:rPr lang="ru-RU" sz="95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решаются задачи </a:t>
            </a:r>
            <a:r>
              <a:rPr lang="ru-RU" sz="950" b="1" u="sng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сохранению и развитию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объектов жилищно-коммунальной инфраструктуры муниципальной собственности (объектов </a:t>
            </a:r>
            <a:r>
              <a:rPr lang="ru-RU" sz="95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электро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-, тепло-, </a:t>
            </a:r>
            <a:r>
              <a:rPr lang="ru-RU" sz="95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газо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и водоснабжения, объектов водоотведения);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автомобильных дорог местного значения, искусственных дорожных сооружений, тротуаров, придомовых территорий, находящихся в муниципальной собственности;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территорий населенных пунктов, площадей, парков, мест массового отдыха;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детских игровых площадок;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объектов спорта и спортивных площадок;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муниципальных учреждений культуры;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муниципальных образовательных организаций;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мест погребения;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муниципальных организаций отдыха детей и их оздоровления.</a:t>
            </a:r>
          </a:p>
          <a:p>
            <a:pPr algn="just"/>
            <a:endParaRPr lang="ru-RU" sz="7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46088" algn="just"/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Задачи проекта решаются через реализацию отобранных на конкурсной основе проектов (программ) муниципальных образований Курской области, инициированных населением.</a:t>
            </a:r>
          </a:p>
          <a:p>
            <a:pPr indent="446088" algn="just"/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50850" algn="just" eaLnBrk="0" hangingPunct="0"/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ndale Sans UI"/>
                <a:cs typeface="Arial" pitchFamily="34" charset="0"/>
              </a:rPr>
              <a:t>Участниками реализации проекта являются органы местного самоуправления Курской области, население муниципальных образований Курской области, юридические  лица, индивидуальные предприниматели</a:t>
            </a:r>
            <a:r>
              <a:rPr lang="ru-RU" sz="953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ndale Sans UI"/>
                <a:cs typeface="Arial" pitchFamily="34" charset="0"/>
              </a:rPr>
              <a:t>, </a:t>
            </a:r>
            <a:r>
              <a:rPr lang="ru-RU" sz="953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Ассоциация «Совет муниципальных образований Курской области», департамент внутренней политики Администрации Курской области, 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ndale Sans UI"/>
                <a:cs typeface="Arial" pitchFamily="34" charset="0"/>
              </a:rPr>
              <a:t>, а также отраслевые органы исполнительной власти Курской области.</a:t>
            </a:r>
          </a:p>
          <a:p>
            <a:pPr lvl="0" indent="450850" algn="just" eaLnBrk="0" hangingPunct="0"/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hangingPunct="0"/>
            <a:r>
              <a:rPr lang="ru-RU" sz="1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Уровень софинансирования за счет средств областного бюджета расходного обязательства муниципального образования Курской области на реализацию проектов устанавливается в размере не более </a:t>
            </a:r>
            <a:r>
              <a:rPr lang="ru-RU" sz="950" b="1" i="1" dirty="0" smtClean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60 %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за счет средств местного бюджета, добровольных пожертвований населения и (или) юридических лиц и индивидуальных предпринимателей -          в размере не менее</a:t>
            </a:r>
            <a:r>
              <a:rPr lang="ru-RU" sz="9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950" b="1" i="1" dirty="0" smtClean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40 %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, при этом сумма средств добровольных пожертвований юридических лиц, индивидуальных предпринимателей и (или) населения устанавливается в размере не менее </a:t>
            </a:r>
            <a:r>
              <a:rPr lang="ru-RU" sz="950" b="1" i="1" dirty="0" smtClean="0">
                <a:solidFill>
                  <a:schemeClr val="accent6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5 %</a:t>
            </a:r>
            <a:r>
              <a:rPr lang="ru-RU" sz="95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(участие населения в софинансировании является обязательным условием).</a:t>
            </a:r>
          </a:p>
          <a:p>
            <a:pPr lvl="0" indent="450850" algn="just" eaLnBrk="0" hangingPunct="0"/>
            <a:endParaRPr lang="ru-RU" sz="7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indent="450850" algn="just" eaLnBrk="0" hangingPunct="0"/>
            <a:r>
              <a:rPr lang="ru-RU" sz="95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Andale Sans UI"/>
                <a:cs typeface="Arial" pitchFamily="34" charset="0"/>
              </a:rPr>
              <a:t>Внедрение механизма инициативного бюджетирования позволит самим гражданам решать, что важно, а что второстепенно.  В рамках проекта жители той или иной территории будут принимать решение, какой проект  конкретному населенному пункту более важен.</a:t>
            </a:r>
            <a:endParaRPr lang="ru-RU" sz="95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проекта «Народный бюджет»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[2]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78466" y="2726261"/>
          <a:ext cx="6134985" cy="3752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44995"/>
                <a:gridCol w="2044995"/>
                <a:gridCol w="20449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2021 год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Количество муниципальных образований – участников проекта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«Народный бюджет» </a:t>
                      </a: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Курской области»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000" marR="48000" marT="27000" marB="27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Количество 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проектов, реализуемых в рамках проекта </a:t>
                      </a:r>
                      <a:r>
                        <a:rPr lang="ru-RU" sz="1200" b="1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«Народный бюджет» </a:t>
                      </a: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Курской области»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238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000" marR="48000" marT="27000" marB="27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372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Общая стоимость проектов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</a:t>
                      </a:r>
                      <a:r>
                        <a:rPr lang="ru-RU" sz="11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млн.</a:t>
                      </a:r>
                      <a:r>
                        <a:rPr lang="ru-RU" sz="1100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рублей</a:t>
                      </a:r>
                      <a:r>
                        <a:rPr lang="ru-RU" sz="11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11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 том числе :</a:t>
                      </a: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475,9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000" marR="48000" marT="27000" marB="27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898,3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з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 </a:t>
                      </a:r>
                      <a:r>
                        <a:rPr lang="ru-RU" sz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счет средств субсидий из областного </a:t>
                      </a:r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бюджета, </a:t>
                      </a:r>
                      <a:r>
                        <a:rPr lang="ru-RU" sz="11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млн.</a:t>
                      </a:r>
                      <a:r>
                        <a:rPr lang="ru-RU" sz="1100" i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рублей</a:t>
                      </a:r>
                      <a:r>
                        <a:rPr lang="ru-RU" sz="11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11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6000" marR="36000" marT="36000" marB="36000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242,4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8000" marR="48000" marT="27000" marB="27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457,7</a:t>
                      </a:r>
                      <a:endParaRPr lang="ru-RU" sz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75012" y="1871592"/>
            <a:ext cx="61384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Субсидии местным бюджетам </a:t>
            </a:r>
          </a:p>
          <a:p>
            <a:pPr algn="ctr"/>
            <a:r>
              <a:rPr lang="ru-RU" sz="14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на реализацию проекта</a:t>
            </a:r>
            <a:endParaRPr lang="ru-RU" sz="14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https://pbs.twimg.com/media/DYprGFNWsAA4AY5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768" b="6321"/>
          <a:stretch/>
        </p:blipFill>
        <p:spPr bwMode="auto">
          <a:xfrm>
            <a:off x="838772" y="7043307"/>
            <a:ext cx="5338577" cy="1397834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939310" y="7075965"/>
            <a:ext cx="4953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Овал 21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0994"/>
            <a:ext cx="6857999" cy="96342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Реализация проекта «Народный бюджет»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Курской области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79562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62" y="1484645"/>
            <a:ext cx="616329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Результаты реализации проекта в 2021 году</a:t>
            </a:r>
            <a:endParaRPr lang="ru-RU" sz="1600" b="1" u="sng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Двойная стрелка влево/вправо 23"/>
          <p:cNvSpPr/>
          <p:nvPr/>
        </p:nvSpPr>
        <p:spPr>
          <a:xfrm>
            <a:off x="2834926" y="2301077"/>
            <a:ext cx="1371600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600" b="1" dirty="0" smtClean="0">
                <a:solidFill>
                  <a:srgbClr val="383A7C"/>
                </a:solidFill>
                <a:latin typeface="Arial" pitchFamily="34" charset="0"/>
                <a:cs typeface="Arial" pitchFamily="34" charset="0"/>
              </a:rPr>
              <a:t>Замена окон </a:t>
            </a:r>
          </a:p>
          <a:p>
            <a:pPr algn="ctr"/>
            <a:r>
              <a:rPr lang="ru-RU" sz="600" b="1" dirty="0" smtClean="0">
                <a:solidFill>
                  <a:srgbClr val="383A7C"/>
                </a:solidFill>
                <a:latin typeface="Arial" pitchFamily="34" charset="0"/>
                <a:cs typeface="Arial" pitchFamily="34" charset="0"/>
              </a:rPr>
              <a:t>в МБОУ «Косиновская СОШ», Курский район</a:t>
            </a:r>
          </a:p>
        </p:txBody>
      </p:sp>
      <p:sp>
        <p:nvSpPr>
          <p:cNvPr id="30" name="Двойная стрелка влево/вправо 29"/>
          <p:cNvSpPr/>
          <p:nvPr/>
        </p:nvSpPr>
        <p:spPr>
          <a:xfrm>
            <a:off x="2861481" y="4385905"/>
            <a:ext cx="1371600" cy="866633"/>
          </a:xfrm>
          <a:prstGeom prst="left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 smtClean="0">
                <a:solidFill>
                  <a:srgbClr val="383A7C"/>
                </a:solidFill>
                <a:latin typeface="Arial" pitchFamily="34" charset="0"/>
                <a:cs typeface="Arial" pitchFamily="34" charset="0"/>
              </a:rPr>
              <a:t>Полянский </a:t>
            </a:r>
          </a:p>
          <a:p>
            <a:pPr algn="ctr"/>
            <a:r>
              <a:rPr lang="ru-RU" sz="600" b="1" dirty="0" smtClean="0">
                <a:solidFill>
                  <a:srgbClr val="383A7C"/>
                </a:solidFill>
                <a:latin typeface="Arial" pitchFamily="34" charset="0"/>
                <a:cs typeface="Arial" pitchFamily="34" charset="0"/>
              </a:rPr>
              <a:t>детский сад, </a:t>
            </a:r>
          </a:p>
          <a:p>
            <a:pPr algn="ctr"/>
            <a:r>
              <a:rPr lang="ru-RU" sz="600" b="1" dirty="0" smtClean="0">
                <a:solidFill>
                  <a:srgbClr val="383A7C"/>
                </a:solidFill>
                <a:latin typeface="Arial" pitchFamily="34" charset="0"/>
                <a:cs typeface="Arial" pitchFamily="34" charset="0"/>
              </a:rPr>
              <a:t>Курский район</a:t>
            </a:r>
            <a:endParaRPr lang="ru-RU" sz="600" dirty="0">
              <a:solidFill>
                <a:srgbClr val="383A7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Овал 2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Межбюджетные отношения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Рисунок 20" descr="C:\Users\Маслова\Desktop\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433" y="1882871"/>
            <a:ext cx="2327178" cy="17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Users\Маслова\Desktop\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90" y="1869557"/>
            <a:ext cx="2327178" cy="17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Щетинская СОШ После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8564" y="6154493"/>
            <a:ext cx="1744200" cy="2325600"/>
          </a:xfrm>
          <a:prstGeom prst="rect">
            <a:avLst/>
          </a:prstGeom>
        </p:spPr>
      </p:pic>
      <p:pic>
        <p:nvPicPr>
          <p:cNvPr id="34" name="Рисунок 33" descr="C:\Users\1\Desktop\20210929_13164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668" y="3689771"/>
            <a:ext cx="1742641" cy="23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C:\Users\1\Desktop\20210929_13155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6882" y="3718851"/>
            <a:ext cx="1741846" cy="23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Курасовская СОШ После (3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46882" y="6165124"/>
            <a:ext cx="1742400" cy="2323200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2883834" y="6264218"/>
            <a:ext cx="1106060" cy="824516"/>
            <a:chOff x="6403317" y="911508"/>
            <a:chExt cx="1106060" cy="824516"/>
          </a:xfrm>
        </p:grpSpPr>
        <p:sp>
          <p:nvSpPr>
            <p:cNvPr id="38" name="Стрелка вправо 37"/>
            <p:cNvSpPr>
              <a:spLocks noChangeAspect="1"/>
            </p:cNvSpPr>
            <p:nvPr/>
          </p:nvSpPr>
          <p:spPr>
            <a:xfrm rot="10800000">
              <a:off x="6403317" y="911508"/>
              <a:ext cx="1106060" cy="824516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36000" tIns="36000" rIns="36000" bIns="36000" rtlCol="0" anchor="ctr"/>
            <a:lstStyle/>
            <a:p>
              <a:pPr algn="ctr"/>
              <a:endPara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35973" y="1137037"/>
              <a:ext cx="9700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 smtClean="0">
                  <a:solidFill>
                    <a:srgbClr val="383A7C"/>
                  </a:solidFill>
                  <a:latin typeface="Arial" pitchFamily="34" charset="0"/>
                  <a:cs typeface="Arial" pitchFamily="34" charset="0"/>
                </a:rPr>
                <a:t>Стадион </a:t>
              </a:r>
            </a:p>
            <a:p>
              <a:pPr algn="ctr"/>
              <a:r>
                <a:rPr lang="ru-RU" sz="600" b="1" dirty="0" smtClean="0">
                  <a:solidFill>
                    <a:srgbClr val="383A7C"/>
                  </a:solidFill>
                  <a:latin typeface="Arial" pitchFamily="34" charset="0"/>
                  <a:cs typeface="Arial" pitchFamily="34" charset="0"/>
                </a:rPr>
                <a:t>Щетинской СОШ, </a:t>
              </a:r>
            </a:p>
            <a:p>
              <a:pPr algn="ctr"/>
              <a:r>
                <a:rPr lang="ru-RU" sz="600" b="1" dirty="0" smtClean="0">
                  <a:solidFill>
                    <a:srgbClr val="383A7C"/>
                  </a:solidFill>
                  <a:latin typeface="Arial" pitchFamily="34" charset="0"/>
                  <a:cs typeface="Arial" pitchFamily="34" charset="0"/>
                </a:rPr>
                <a:t>Курский район</a:t>
              </a:r>
              <a:endParaRPr lang="ru-RU" sz="600" dirty="0" smtClean="0">
                <a:solidFill>
                  <a:srgbClr val="383A7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" name="Стрелка вправо 39"/>
          <p:cNvSpPr>
            <a:spLocks noChangeAspect="1"/>
          </p:cNvSpPr>
          <p:nvPr/>
        </p:nvSpPr>
        <p:spPr>
          <a:xfrm>
            <a:off x="3110219" y="7530284"/>
            <a:ext cx="1106060" cy="824516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600" b="1" dirty="0" smtClean="0">
                <a:solidFill>
                  <a:srgbClr val="383A7C"/>
                </a:solidFill>
                <a:latin typeface="Arial" pitchFamily="34" charset="0"/>
                <a:cs typeface="Arial" pitchFamily="34" charset="0"/>
              </a:rPr>
              <a:t>Курасовская СОШ, Курский район</a:t>
            </a:r>
            <a:endParaRPr lang="ru-RU" sz="600" dirty="0">
              <a:solidFill>
                <a:srgbClr val="383A7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Прямая соединительная линия 28"/>
          <p:cNvCxnSpPr>
            <a:stCxn id="24" idx="0"/>
            <a:endCxn id="24" idx="7"/>
          </p:cNvCxnSpPr>
          <p:nvPr/>
        </p:nvCxnSpPr>
        <p:spPr>
          <a:xfrm>
            <a:off x="3773210" y="2301077"/>
            <a:ext cx="433316" cy="433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24" idx="7"/>
            <a:endCxn id="24" idx="6"/>
          </p:cNvCxnSpPr>
          <p:nvPr/>
        </p:nvCxnSpPr>
        <p:spPr>
          <a:xfrm flipH="1">
            <a:off x="3773210" y="2734394"/>
            <a:ext cx="433316" cy="433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24" idx="2"/>
            <a:endCxn id="24" idx="3"/>
          </p:cNvCxnSpPr>
          <p:nvPr/>
        </p:nvCxnSpPr>
        <p:spPr>
          <a:xfrm flipH="1">
            <a:off x="2834926" y="2301077"/>
            <a:ext cx="433317" cy="433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24" idx="3"/>
            <a:endCxn id="24" idx="4"/>
          </p:cNvCxnSpPr>
          <p:nvPr/>
        </p:nvCxnSpPr>
        <p:spPr>
          <a:xfrm>
            <a:off x="2834926" y="2734394"/>
            <a:ext cx="433317" cy="433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30" idx="0"/>
            <a:endCxn id="30" idx="7"/>
          </p:cNvCxnSpPr>
          <p:nvPr/>
        </p:nvCxnSpPr>
        <p:spPr>
          <a:xfrm>
            <a:off x="3799765" y="4385905"/>
            <a:ext cx="433316" cy="433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30" idx="7"/>
            <a:endCxn id="30" idx="6"/>
          </p:cNvCxnSpPr>
          <p:nvPr/>
        </p:nvCxnSpPr>
        <p:spPr>
          <a:xfrm flipH="1">
            <a:off x="3799765" y="4819222"/>
            <a:ext cx="433316" cy="433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>
            <a:stCxn id="30" idx="2"/>
            <a:endCxn id="30" idx="3"/>
          </p:cNvCxnSpPr>
          <p:nvPr/>
        </p:nvCxnSpPr>
        <p:spPr>
          <a:xfrm flipH="1">
            <a:off x="2861481" y="4385905"/>
            <a:ext cx="433317" cy="433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30" idx="3"/>
            <a:endCxn id="30" idx="4"/>
          </p:cNvCxnSpPr>
          <p:nvPr/>
        </p:nvCxnSpPr>
        <p:spPr>
          <a:xfrm>
            <a:off x="2861481" y="4819222"/>
            <a:ext cx="433317" cy="433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38" idx="2"/>
            <a:endCxn id="38" idx="3"/>
          </p:cNvCxnSpPr>
          <p:nvPr/>
        </p:nvCxnSpPr>
        <p:spPr>
          <a:xfrm flipH="1">
            <a:off x="2883834" y="6264218"/>
            <a:ext cx="412258" cy="412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38" idx="3"/>
            <a:endCxn id="38" idx="0"/>
          </p:cNvCxnSpPr>
          <p:nvPr/>
        </p:nvCxnSpPr>
        <p:spPr>
          <a:xfrm>
            <a:off x="2883834" y="6676476"/>
            <a:ext cx="412258" cy="412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>
            <a:stCxn id="40" idx="0"/>
            <a:endCxn id="40" idx="3"/>
          </p:cNvCxnSpPr>
          <p:nvPr/>
        </p:nvCxnSpPr>
        <p:spPr>
          <a:xfrm>
            <a:off x="3804021" y="7530284"/>
            <a:ext cx="412258" cy="412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>
            <a:stCxn id="40" idx="3"/>
            <a:endCxn id="40" idx="2"/>
          </p:cNvCxnSpPr>
          <p:nvPr/>
        </p:nvCxnSpPr>
        <p:spPr>
          <a:xfrm flipH="1">
            <a:off x="3804021" y="7942542"/>
            <a:ext cx="412258" cy="412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531518" y="1885691"/>
          <a:ext cx="5445224" cy="1258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16879" y="2330185"/>
          <a:ext cx="6222669" cy="2576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Государственный долг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Курской области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920214" y="2529503"/>
            <a:ext cx="6056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15 374,8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0222" y="2511229"/>
            <a:ext cx="653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15 406,9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3135" y="1573620"/>
            <a:ext cx="52737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Структура и динамика государственного долга</a:t>
            </a:r>
            <a:endParaRPr lang="ru-RU" sz="13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7944" y="4948237"/>
            <a:ext cx="52737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Сопоставление государственного долга с ограничениями,</a:t>
            </a:r>
          </a:p>
          <a:p>
            <a:pPr algn="ctr"/>
            <a:r>
              <a:rPr lang="ru-RU" sz="13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установленными Минфином России</a:t>
            </a:r>
            <a:endParaRPr lang="ru-RU" sz="13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Диаграмма 21"/>
          <p:cNvGraphicFramePr/>
          <p:nvPr/>
        </p:nvGraphicFramePr>
        <p:xfrm>
          <a:off x="401783" y="5840679"/>
          <a:ext cx="2958935" cy="2576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3677392" y="5838699"/>
          <a:ext cx="2958935" cy="2576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82600" y="5461000"/>
            <a:ext cx="27114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latin typeface="Arial" pitchFamily="34" charset="0"/>
                <a:cs typeface="Arial" pitchFamily="34" charset="0"/>
              </a:rPr>
              <a:t>Отношение объема долговых обязательств                    по кредитам, полученным от кредитных организаций, и государственным ценным бумагам к общему годовому объему доходов бюджета в отчетном финансовом году (без учета объемов безвозмездных поступлений), % </a:t>
            </a:r>
            <a:endParaRPr lang="ru-RU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60800" y="5467350"/>
            <a:ext cx="26606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 smtClean="0">
                <a:latin typeface="Arial" pitchFamily="34" charset="0"/>
                <a:cs typeface="Arial" pitchFamily="34" charset="0"/>
              </a:rPr>
              <a:t>Отношение объема государственного долга </a:t>
            </a:r>
          </a:p>
          <a:p>
            <a:pPr algn="ctr"/>
            <a:r>
              <a:rPr lang="ru-RU" sz="700" b="1" dirty="0" smtClean="0">
                <a:latin typeface="Arial" pitchFamily="34" charset="0"/>
                <a:cs typeface="Arial" pitchFamily="34" charset="0"/>
              </a:rPr>
              <a:t>Курской области к общему объему доходов бюджета (без учета безвозмездных поступлений), % </a:t>
            </a:r>
            <a:endParaRPr lang="ru-RU" sz="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" name="Picture 6" descr="gerbk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Овал 29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88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Государственный долг Курской области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/>
          <p:nvPr/>
        </p:nvGraphicFramePr>
        <p:xfrm>
          <a:off x="2571749" y="4105274"/>
          <a:ext cx="4081623" cy="439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425103" y="2877754"/>
          <a:ext cx="3423884" cy="3513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Дорожный фонд Курской области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на 2022 год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5013" y="1650299"/>
            <a:ext cx="6020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just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Дорожный фонд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часть средств областного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1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425427" y="2965156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Доходы</a:t>
            </a:r>
            <a:endParaRPr lang="ru-RU" sz="1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3364" y="4647757"/>
            <a:ext cx="1352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Расходы</a:t>
            </a:r>
            <a:endParaRPr lang="ru-RU" sz="1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i.mycdn.me/i?r=AzEPZsRbOZEKgBhR0XGMT1RkGjWzFHf0Tdw18YcxpwEsRKaKTM5SRkZCeTgDn6uOyic"/>
          <p:cNvPicPr>
            <a:picLocks noChangeAspect="1" noChangeArrowheads="1"/>
          </p:cNvPicPr>
          <p:nvPr/>
        </p:nvPicPr>
        <p:blipFill>
          <a:blip r:embed="rId5" cstate="print"/>
          <a:srcRect l="1432" t="10938" b="11979"/>
          <a:stretch>
            <a:fillRect/>
          </a:stretch>
        </p:blipFill>
        <p:spPr bwMode="auto">
          <a:xfrm>
            <a:off x="4168406" y="2860381"/>
            <a:ext cx="1922786" cy="1127755"/>
          </a:xfrm>
          <a:prstGeom prst="rect">
            <a:avLst/>
          </a:prstGeom>
          <a:noFill/>
        </p:spPr>
      </p:pic>
      <p:sp>
        <p:nvSpPr>
          <p:cNvPr id="21" name="Овал 20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rcRect l="46690" t="45191" r="34532" b="41221"/>
          <a:stretch>
            <a:fillRect/>
          </a:stretch>
        </p:blipFill>
        <p:spPr bwMode="auto">
          <a:xfrm>
            <a:off x="353790" y="7526464"/>
            <a:ext cx="2438226" cy="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5"/>
            <a:ext cx="6858000" cy="112815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Основные направления бюджетной политики Курской области на 2022 год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 на плановый период 2023 и 2024 годов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6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Овал 28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Бюджетный процесс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4531" y="1703998"/>
            <a:ext cx="62819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обеспечение долгосрочной сбалансированности и устойчивости бюджетной системы     как базового принципа ответственной бюджетной политики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стратегическая приоритизация расходов бюджета на реализацию национальных целей, определенных    в указах Президента Российской Федерации от 7 мая 2018 года № 204 </a:t>
            </a:r>
          </a:p>
          <a:p>
            <a:pPr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от 21 июля 2020 года № 474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реализация мероприятий, направленных на повышение качества планирования                 и эффективности реализации государственных программ Курской области исходя                из ожидаемых результатов, с учетом изменения законодательства на федеральном уровне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мер по повышению эффективности использования бюджетных средств, в том числе путем выполнения мероприятий по оздоровлению государственных финансов Курской области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финансовое обеспечение принятых расходных обязательств с учетом проведения мероприятий по их оптимизации, сокращению неэффективных расходов областного бюджета, недопущение установления      и исполнения расходных обязательств, не относящихся к полномочиям органов государственной власти субъектов Российской Федерации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государственной социальной поддержки граждан на основе применения принципа нуждаемости и адресности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совершенствование межбюджетных отношений, повышение прозрачности, эффективности предоставления и распределения межбюджетных трансфертов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продолжение реализации практики инициативного бюджетирования в Курской области      в целях вовлечения граждан в решение первоочередных проблем местного значения           и повышения уровня доверия к власти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обеспечение открытости и прозрачности бюджетного процесса, доступности информации                         о государственных финансах Курской области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реализация мероприятий, направленных на повышение уровня финансовой (бюджетной) грамотности населения Курской области </a:t>
            </a:r>
          </a:p>
          <a:p>
            <a:pPr algn="just"/>
            <a:endParaRPr lang="ru-RU" sz="8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прочее*.</a:t>
            </a:r>
          </a:p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9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_____________________________</a:t>
            </a:r>
          </a:p>
          <a:p>
            <a:pPr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Полный перечень основных направлений бюджетной политики Курской области на 2022 год и на плановый период 2023 и 2024 годов утвержден распоряжением Администрации Курской области от  04.10.2021 № 510-ра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21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Информация о повышении финансовой грамотности населения Курской области</a:t>
            </a:r>
            <a:endParaRPr lang="ru-RU" sz="21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387" y="1474336"/>
            <a:ext cx="6175169" cy="714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7538" indent="357188"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реализации новых проектов в области повышения финансовой грамотности на территории Курской области в 2021 году были внесены изменения в Региональную программу «Повышение уровня финансовой грамотности населения Курской области на 2018-2023 годы» в части включения новых соисполнителей и участников программы                       для дальнейшего увеличения проводимых мероприятий и расширения информационного охвата.</a:t>
            </a:r>
          </a:p>
          <a:p>
            <a:pPr marL="1887538" indent="357188" algn="just"/>
            <a:endParaRPr lang="ru-RU" sz="5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2021 года проводится активная работа по повышению финансовой культуры населения с помощью социальных сетей ВКонтакте и </a:t>
            </a:r>
            <a:r>
              <a:rPr lang="en-US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Instagram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На данных цифровых платформах публикуются новостные статьи, экспертные мнения с привлечением спикеров из различных ведомственных структур, ведется рубрика «Финансовый словарь». </a:t>
            </a:r>
          </a:p>
          <a:p>
            <a:pPr indent="355600" algn="just"/>
            <a:endParaRPr lang="ru-RU" sz="5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территории Курской области осуществляются мероприятия по повышению уровня финансовой грамотности, нацеленные на разные категории граждан. На платформах АНО «Центр компетенций в агропромышленном комплексе Курской области» и «Мой бизнес» организована работа по финансовому просвещению субъектов малого и среднего предпринимательства в части оказания информационно-консультационных услуг по вопросам получения средств государственной поддержки, существующим видам бюджетного и налогового законодательства, а также проведения обучающих семинаров. В 32 филиалах АУ КО «МФЦ» размещены информационные видеоматериалы, направленные на повышение финансовой грамотности населения.</a:t>
            </a:r>
          </a:p>
          <a:p>
            <a:pPr indent="355600" algn="just"/>
            <a:endParaRPr lang="ru-RU" sz="5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2020 года на территории Курской области  в образовательных организациях внедрены дополнительные образовательные программы, связанные с изучением финансовой культуры. По итогам работы на сегодняшний день доля профессиональных образовательных организаций, включивших в свои программы элементы из области финансовой грамотности, составляет 73</a:t>
            </a:r>
            <a:r>
              <a:rPr lang="ru-RU" sz="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%, а доля образовательных организаций – 92</a:t>
            </a:r>
            <a:r>
              <a:rPr lang="ru-RU" sz="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%. Общая численность педагогических работников и работников органов управления финансовой сферы, освоивших дополнительные программы повышения квалификации по тематике финансовой грамотности за 2020 и 2021 годы, составила 1915 человек. В этот же период 65 человек стали консультантами финансовой сферы.</a:t>
            </a:r>
          </a:p>
          <a:p>
            <a:pPr indent="355600" algn="just"/>
            <a:endParaRPr lang="ru-RU" sz="5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89013" indent="355600"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Также в регионе в 2020 и 2021 годах реализуются следующие проекты: Всероссийский чемпионат школьников по финансовой грамотности, Всероссийский экономический диктант, Кубок Курской области по финансовым боям Всероссийского чемпионата по финансовой грамотности, Всероссийский онлайн-зачет по финансовой грамотности, онлайн-уроки финансовой грамотности от Банка России, «Финансовая грамотность от школьного до «серебряного» возраста»,  реализуемая региональным центром «серебряного» волонтерства Курской области, </a:t>
            </a:r>
            <a:r>
              <a:rPr lang="en-US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PensionFG</a:t>
            </a: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– мероприятие, направленное на повышение финансовой грамотности лиц пенсионного возраста, мероприятие «Поговорим о финансах» в рамках декады Дня пожилого человека в 2021 году, акция «Троллейбус финансовой грамотности».</a:t>
            </a:r>
          </a:p>
          <a:p>
            <a:pPr indent="355600" algn="just"/>
            <a:endParaRPr lang="ru-RU" sz="5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базе Ресурсного центра добровольчества Курской области был создан и действует волонтерский корпус финансового просвещения населения, в котором насчитывается более 350 волонтеров. Ежегодно        на территории региона на постоянной основе проводится более 20 мероприятий.</a:t>
            </a:r>
          </a:p>
          <a:p>
            <a:pPr indent="355600" algn="just"/>
            <a:endParaRPr lang="ru-RU" sz="5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Работа по осуществлению финансового волонтерства ведется совместно с Отделением по Курской области Главного управления Центрального банка Российской Федерации по Центральному федеральному округу. Ежегодно проходит Форум волонтеров финансового просвещения Курской области.</a:t>
            </a:r>
          </a:p>
          <a:p>
            <a:pPr indent="355600" algn="just"/>
            <a:endParaRPr lang="ru-RU" sz="5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55600" algn="just"/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числе основных проектов добровольческих организаций и Отделения Курск Банка России                   по финансовой грамотности можно выделить молодежный проект «Киберпатруль». Проект направлен            на решение проблем информационной безопасности детей и молодежи в информационно-телекоммуникационной сети «Интернет» посредством мониторинга незаконного контента.  </a:t>
            </a:r>
          </a:p>
        </p:txBody>
      </p:sp>
      <p:pic>
        <p:nvPicPr>
          <p:cNvPr id="16" name="Рисунок 15" descr="14576118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010" y="1841952"/>
            <a:ext cx="1812383" cy="706582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rcRect l="25905" t="7328" r="64852" b="81832"/>
          <a:stretch>
            <a:fillRect/>
          </a:stretch>
        </p:blipFill>
        <p:spPr bwMode="auto">
          <a:xfrm>
            <a:off x="524453" y="5491206"/>
            <a:ext cx="895891" cy="59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rcRect l="59183" t="21832" r="18404" b="45496"/>
          <a:stretch>
            <a:fillRect/>
          </a:stretch>
        </p:blipFill>
        <p:spPr bwMode="auto">
          <a:xfrm>
            <a:off x="602695" y="6187967"/>
            <a:ext cx="819778" cy="67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9730"/>
            <a:ext cx="6857999" cy="98468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 региональном конкурсе по «Бюджету для граждан»,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проведенном в 2021 году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15297" y="1388176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Комитетом финансов Курской области совместно с Курским филиалом Финансового университета при Правительстве Российской Федерации с 15 октября по 1 декабря 2021 года проводился IV открытый региональный конкурс на разработку предложений формирования «Бюджета для граждан» муниципальных районов, городских округов, городских и сельских поселений Курской области.</a:t>
            </a:r>
          </a:p>
          <a:p>
            <a:pPr marL="1881188"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конкурсе приняли участие школьники, а также муниципальные образования Курской области.</a:t>
            </a: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Отбор лучших проектов «Бюджета для граждан» производился среди следующих номинаций:</a:t>
            </a: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- лучший проект местного бюджета;</a:t>
            </a: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- макет бюджета для граждан;</a:t>
            </a:r>
          </a:p>
          <a:p>
            <a:pPr marL="1881188"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- бюджет глазами детей.</a:t>
            </a:r>
          </a:p>
          <a:p>
            <a:pPr marL="1881188"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Победители регионального конкурса награждены дипломами и памятными подарками.</a:t>
            </a:r>
          </a:p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Награждение победителей и лауреатов Конкурса проводилось c 22 по 30 ноября 2021 года.</a:t>
            </a:r>
          </a:p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Ознакомиться подробнее с официальными результатами конкурса (протоколом конкурсной комиссии) о IV Региональном конкурсе на разработку предложений формирования «Бюджета для граждан» муниципальных районов, городских округов, городских и сельских поселений Курской области, а также конкурсными работами победителей можно на сайте Курского филиала Финансового университета                        при Правительстве Российской Федерации, а также на официальном сайте Администрации Курской области (раздел «О регионе», подраздел «Экономика»/«Финансы»/ «Информация»/ «Общая информация, новости»).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376059" y="7157923"/>
            <a:ext cx="9569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50" dirty="0" smtClean="0">
                <a:latin typeface="Arial" pitchFamily="34" charset="0"/>
                <a:cs typeface="Arial" pitchFamily="34" charset="0"/>
              </a:rPr>
              <a:t>Сайт Курского филиала Финансового университета при Правительстве Российской Федерации</a:t>
            </a:r>
            <a:endParaRPr lang="ru-RU" sz="5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26121" y="7320811"/>
            <a:ext cx="91922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50" dirty="0" smtClean="0">
                <a:latin typeface="Arial" pitchFamily="34" charset="0"/>
                <a:cs typeface="Arial" pitchFamily="34" charset="0"/>
              </a:rPr>
              <a:t>Официальный сайт Администрации Курской области</a:t>
            </a:r>
            <a:endParaRPr lang="ru-RU" sz="5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Овал 32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91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/>
          <a:srcRect l="62653" t="37100" r="29129" b="48589"/>
          <a:stretch>
            <a:fillRect/>
          </a:stretch>
        </p:blipFill>
        <p:spPr bwMode="auto">
          <a:xfrm>
            <a:off x="407696" y="7620217"/>
            <a:ext cx="836124" cy="82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rcRect l="63095" t="37099" r="29637" b="49771"/>
          <a:stretch>
            <a:fillRect/>
          </a:stretch>
        </p:blipFill>
        <p:spPr bwMode="auto">
          <a:xfrm>
            <a:off x="5772047" y="7621879"/>
            <a:ext cx="828728" cy="8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/>
          <a:srcRect l="29941" t="16794" r="13486" b="13282"/>
          <a:stretch>
            <a:fillRect/>
          </a:stretch>
        </p:blipFill>
        <p:spPr bwMode="auto">
          <a:xfrm>
            <a:off x="3764265" y="7193316"/>
            <a:ext cx="1879617" cy="13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/>
          <a:srcRect l="31316" t="17099" r="15372" b="11756"/>
          <a:stretch>
            <a:fillRect/>
          </a:stretch>
        </p:blipFill>
        <p:spPr bwMode="auto">
          <a:xfrm>
            <a:off x="488812" y="2350332"/>
            <a:ext cx="1852443" cy="13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/>
          <p:nvPr/>
        </p:nvPicPr>
        <p:blipFill>
          <a:blip r:embed="rId7" cstate="print"/>
          <a:srcRect l="22474" t="16794" r="14669" b="15725"/>
          <a:stretch>
            <a:fillRect/>
          </a:stretch>
        </p:blipFill>
        <p:spPr bwMode="auto">
          <a:xfrm>
            <a:off x="1379966" y="7195229"/>
            <a:ext cx="2179189" cy="1303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414671" y="3766003"/>
            <a:ext cx="4100179" cy="1615827"/>
          </a:xfrm>
          <a:prstGeom prst="rect">
            <a:avLst/>
          </a:prstGeom>
          <a:noFill/>
        </p:spPr>
        <p:txBody>
          <a:bodyPr wrap="square" lIns="90000" rIns="72000" rtlCol="0">
            <a:spAutoFit/>
          </a:bodyPr>
          <a:lstStyle/>
          <a:p>
            <a:pPr indent="180975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декабря 2021 года комитетом финансов Курской области совместно с Курским филиалом Финансового университета при Правительстве Российской Федерации была организована видеоконференция с участниками конкурса для обсуждения представленных проектов. Авторы в доступной форме рассказывали об общественных финансах, лучших практиках представления информации о бюджете и делились опытом грамотного ведения личного бюджета.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/>
          <a:srcRect l="17144" t="30229" r="38566" b="6107"/>
          <a:stretch>
            <a:fillRect/>
          </a:stretch>
        </p:blipFill>
        <p:spPr bwMode="auto">
          <a:xfrm>
            <a:off x="4495757" y="3499619"/>
            <a:ext cx="2105936" cy="170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0362"/>
            <a:ext cx="6857999" cy="97405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Публичные слушания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14670" y="1573619"/>
            <a:ext cx="6230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Публичные слушания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форма участия населения в осуществлении местного самоуправления. В любом варианте, публичные слушания рассматриваются               в качестве средства развития местной демократии, способа привлечения граждан     к обсуждению вопросов, находящихся в компетенции муниципальной власти.</a:t>
            </a:r>
          </a:p>
        </p:txBody>
      </p:sp>
      <p:pic>
        <p:nvPicPr>
          <p:cNvPr id="30" name="Рисунок 29" descr="7.png"/>
          <p:cNvPicPr>
            <a:picLocks noChangeAspect="1"/>
          </p:cNvPicPr>
          <p:nvPr/>
        </p:nvPicPr>
        <p:blipFill>
          <a:blip r:embed="rId3" cstate="print"/>
          <a:srcRect l="4647" t="4592" r="24108" b="17022"/>
          <a:stretch>
            <a:fillRect/>
          </a:stretch>
        </p:blipFill>
        <p:spPr>
          <a:xfrm>
            <a:off x="501497" y="6245803"/>
            <a:ext cx="2219865" cy="82815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190848" y="2514601"/>
            <a:ext cx="54438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Все полученные в ходе публичных слушаний замечания и предложения рассматриваются уполномоченным органом для внесения изменений       в проект по результатам публичных слушаний.</a:t>
            </a:r>
          </a:p>
        </p:txBody>
      </p:sp>
      <p:pic>
        <p:nvPicPr>
          <p:cNvPr id="32" name="Рисунок 31" descr="13_full.jpg"/>
          <p:cNvPicPr>
            <a:picLocks noChangeAspect="1"/>
          </p:cNvPicPr>
          <p:nvPr/>
        </p:nvPicPr>
        <p:blipFill>
          <a:blip r:embed="rId4" cstate="print"/>
          <a:srcRect l="22786" t="7160" r="23503" b="8774"/>
          <a:stretch>
            <a:fillRect/>
          </a:stretch>
        </p:blipFill>
        <p:spPr>
          <a:xfrm>
            <a:off x="596090" y="2499539"/>
            <a:ext cx="523876" cy="54609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4671" y="3291663"/>
            <a:ext cx="458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Цели публичных слушаний: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информирование жителей и органов местного самоуправления по вопросам составления и уточнения областного бюджета;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выявление общественного мнения по вопросам составления и уточнения областного бюджета;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подготовка предложений и рекомендаций по вопросам составления и уточнения бюджета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4709667" y="3625340"/>
            <a:ext cx="1820672" cy="940562"/>
            <a:chOff x="4603897" y="4352944"/>
            <a:chExt cx="1820672" cy="940562"/>
          </a:xfrm>
        </p:grpSpPr>
        <p:pic>
          <p:nvPicPr>
            <p:cNvPr id="35" name="Рисунок 34" descr="KRUGLYJ_STOL-1024x529.jp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03897" y="4352944"/>
              <a:ext cx="1820672" cy="94056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667459" y="4645998"/>
              <a:ext cx="17132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cap="all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Примите    участие!</a:t>
              </a:r>
              <a:endParaRPr lang="ru-RU" sz="800" b="1" cap="all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19100" y="4844238"/>
            <a:ext cx="6200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Рекомендации для Вас:</a:t>
            </a:r>
            <a:endParaRPr lang="ru-RU" sz="11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задайте уточняющие вопросы специалистам;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детально и понятно указывайте свое предложение по изменению проекта;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желательно письменно изложить замечания и передать своему депутату или непосредственно на публичных слушаниях;</a:t>
            </a:r>
          </a:p>
          <a:p>
            <a:pPr>
              <a:buFont typeface="Arial" pitchFamily="34" charset="0"/>
              <a:buChar char="•"/>
            </a:pP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обязательно указывайте свои контактные данные.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4670" y="7410450"/>
            <a:ext cx="32639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Контактная информация: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Адрес: 305001, г. Курск, ул. С. Перовской, 24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Электронный адрес: 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post@kurskduma.ru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Телефон: +7(4712)54-86-54</a:t>
            </a:r>
          </a:p>
          <a:p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Официальный сайт: 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kurskduma.ru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Рисунок 38" descr="inx960x640.jpg"/>
          <p:cNvPicPr>
            <a:picLocks noChangeAspect="1"/>
          </p:cNvPicPr>
          <p:nvPr/>
        </p:nvPicPr>
        <p:blipFill>
          <a:blip r:embed="rId6" cstate="print"/>
          <a:srcRect b="5824"/>
          <a:stretch>
            <a:fillRect/>
          </a:stretch>
        </p:blipFill>
        <p:spPr>
          <a:xfrm>
            <a:off x="4576438" y="7531622"/>
            <a:ext cx="1158716" cy="86114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21935" y="5956853"/>
            <a:ext cx="40066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Публичные слушания по проекту областного бюджета на 20</a:t>
            </a: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год и на плановый период 2023 и 2024 годов состоялись </a:t>
            </a:r>
            <a:r>
              <a:rPr lang="en-US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1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6 ноября 2021 года </a:t>
            </a:r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здании Курской областной Думы.</a:t>
            </a:r>
          </a:p>
          <a:p>
            <a:pPr algn="just"/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результатам публичных слушаний  были сформированы рекомендации и составлен протокол, которые размещены на официальных сайтах Курской областной Думы и Администрации Курской области. </a:t>
            </a:r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Овал 25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92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3"/>
            <a:ext cx="6858000" cy="1306285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Рейтинг Курской области</a:t>
            </a:r>
            <a:b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по качеству управления </a:t>
            </a:r>
            <a:b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региональными финансами</a:t>
            </a: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5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i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(приказ Минфина России от 03.12.2010 № 552)</a:t>
            </a:r>
            <a:endParaRPr lang="ru-RU" sz="1300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4" name="Таблица 43"/>
          <p:cNvGraphicFramePr>
            <a:graphicFrameLocks noGrp="1"/>
          </p:cNvGraphicFramePr>
          <p:nvPr/>
        </p:nvGraphicFramePr>
        <p:xfrm>
          <a:off x="188641" y="1939549"/>
          <a:ext cx="3168351" cy="18231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6117"/>
                <a:gridCol w="1056117"/>
                <a:gridCol w="1056117"/>
              </a:tblGrid>
              <a:tr h="560497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2016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надлежащим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Амурская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Кемеровская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Архангельская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Севастополь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Кировская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Астраханская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Кабардино-Балкарская Республика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Красноярский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946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Волгоградская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" name="Лента лицом вверх 48"/>
          <p:cNvSpPr>
            <a:spLocks noChangeAspect="1"/>
          </p:cNvSpPr>
          <p:nvPr/>
        </p:nvSpPr>
        <p:spPr bwMode="auto">
          <a:xfrm>
            <a:off x="523252" y="3769368"/>
            <a:ext cx="2448272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45 регионов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3573015" y="1939549"/>
          <a:ext cx="3096345" cy="1790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115"/>
                <a:gridCol w="1032115"/>
                <a:gridCol w="1032115"/>
              </a:tblGrid>
              <a:tr h="50405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2017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надлежащим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Амурская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Костромская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Ивановская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Красноярский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Калужская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Вологодская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Карачаево-Черкесская Республика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Липецкая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Севастополь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Кемеровская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" name="Лента лицом вверх 55"/>
          <p:cNvSpPr>
            <a:spLocks noChangeAspect="1"/>
          </p:cNvSpPr>
          <p:nvPr/>
        </p:nvSpPr>
        <p:spPr bwMode="auto">
          <a:xfrm>
            <a:off x="3933056" y="3739749"/>
            <a:ext cx="2376264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</a:t>
            </a: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47 регионов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48773" y="4149559"/>
          <a:ext cx="3096345" cy="17906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115"/>
                <a:gridCol w="1032115"/>
                <a:gridCol w="1032115"/>
              </a:tblGrid>
              <a:tr h="50405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высоким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Алтайский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Адыгея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Алтай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Ростовская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Воронежская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Сахалинская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Москва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Омская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Свердловская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40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Оренбургская 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9" name="Лента лицом вверх 58"/>
          <p:cNvSpPr>
            <a:spLocks noChangeAspect="1"/>
          </p:cNvSpPr>
          <p:nvPr/>
        </p:nvSpPr>
        <p:spPr bwMode="auto">
          <a:xfrm>
            <a:off x="3931812" y="6066718"/>
            <a:ext cx="2376264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</a:t>
            </a: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26 регионов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3561141" y="4149559"/>
          <a:ext cx="3096345" cy="18897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115"/>
                <a:gridCol w="1032115"/>
                <a:gridCol w="1032115"/>
              </a:tblGrid>
              <a:tr h="517766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высоким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7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Алтайский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Москва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  <a:endParaRPr kumimoji="0" lang="ru-RU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7977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Ленинградская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7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Брянская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Ивановская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264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Владимирская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Кабардино-Балкарская Республика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Оренбургская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64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Вологодская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Приморский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9778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Воронежская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" name="Лента лицом вверх 60"/>
          <p:cNvSpPr>
            <a:spLocks noChangeAspect="1"/>
          </p:cNvSpPr>
          <p:nvPr/>
        </p:nvSpPr>
        <p:spPr bwMode="auto">
          <a:xfrm>
            <a:off x="608813" y="5949759"/>
            <a:ext cx="2376264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</a:t>
            </a: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24 региона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1824894" y="6326799"/>
          <a:ext cx="3312369" cy="18870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04123"/>
                <a:gridCol w="1104123"/>
                <a:gridCol w="1104123"/>
              </a:tblGrid>
              <a:tr h="583851">
                <a:tc gridSpan="3">
                  <a:txBody>
                    <a:bodyPr/>
                    <a:lstStyle/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u="sng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Субъекты Российской Федерации с </a:t>
                      </a:r>
                      <a:r>
                        <a:rPr lang="ru-RU" sz="800" b="1" u="sng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надлежащим качеством</a:t>
                      </a:r>
                      <a:r>
                        <a:rPr lang="ru-RU" sz="800" b="1" dirty="0" smtClean="0">
                          <a:uFill>
                            <a:solidFill>
                              <a:srgbClr val="C00000"/>
                            </a:solidFill>
                          </a:u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="1" dirty="0" smtClean="0">
                          <a:latin typeface="Arial" pitchFamily="34" charset="0"/>
                          <a:cs typeface="Arial" pitchFamily="34" charset="0"/>
                        </a:rPr>
                        <a:t>управления региональными финансами</a:t>
                      </a:r>
                    </a:p>
                    <a:p>
                      <a:pPr lvl="0" algn="ctr" defTabSz="108267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600" b="1" dirty="0" smtClean="0">
                          <a:latin typeface="Arial" pitchFamily="34" charset="0"/>
                          <a:cs typeface="Arial" pitchFamily="34" charset="0"/>
                        </a:rPr>
                        <a:t>(в алфавитном порядке)</a:t>
                      </a:r>
                      <a:endParaRPr kumimoji="0" 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5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Архангельская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Ивановская область</a:t>
                      </a:r>
                      <a:endParaRPr kumimoji="0" lang="ru-RU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Костромская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2725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Белгородская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Иркутская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Краснодарский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5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Волгоградская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Калининградская область</a:t>
                      </a:r>
                      <a:endParaRPr kumimoji="0" lang="ru-RU" sz="6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Красноярский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2725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Севастополь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Камчатский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Курганская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25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Санкт-Петербург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Карачаево-Черкесская Республика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Курская область</a:t>
                      </a:r>
                      <a:endParaRPr kumimoji="0" lang="ru-RU" sz="6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02725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Забайкальский край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Кемеровская область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…</a:t>
                      </a:r>
                    </a:p>
                  </a:txBody>
                  <a:tcPr marL="72000" marR="36000" marT="45719" marB="45719" anchor="ctr" horzOverflow="overflow">
                    <a:lnL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4" name="Лента лицом вверх 63"/>
          <p:cNvSpPr>
            <a:spLocks noChangeAspect="1"/>
          </p:cNvSpPr>
          <p:nvPr/>
        </p:nvSpPr>
        <p:spPr bwMode="auto">
          <a:xfrm>
            <a:off x="2241039" y="8214465"/>
            <a:ext cx="2448272" cy="288032"/>
          </a:xfrm>
          <a:prstGeom prst="ribbon2">
            <a:avLst>
              <a:gd name="adj1" fmla="val 33333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 defTabSz="1082675">
              <a:defRPr/>
            </a:pPr>
            <a:r>
              <a:rPr 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Итого </a:t>
            </a:r>
            <a:r>
              <a:rPr lang="ru-RU" sz="7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44 региона</a:t>
            </a:r>
            <a:endParaRPr lang="ru-RU" sz="7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93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6291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Рейтинг Курской области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по уровню открытости бюджетных данных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(Центральный Федеральный округ)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nifi.ru.jpg"/>
          <p:cNvPicPr/>
          <p:nvPr/>
        </p:nvPicPr>
        <p:blipFill>
          <a:blip r:embed="rId2" cstate="print"/>
          <a:srcRect r="41873" b="83719"/>
          <a:stretch>
            <a:fillRect/>
          </a:stretch>
        </p:blipFill>
        <p:spPr>
          <a:xfrm>
            <a:off x="586080" y="1987116"/>
            <a:ext cx="2604881" cy="466033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94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75013" y="2551813"/>
            <a:ext cx="6163293" cy="58321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265113"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Научно-исследовательским финансовым институтом Министерства финансов Российской Федерации (г. Москва) ежегодно составляется рейтинг открытости бюджетных данных субъектов Российской Федерации. </a:t>
            </a: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итогам рейтинга за 2018 и 2019 годы Курская область вошла в число субъектов с высоким уровнем открытости бюджетных данных.</a:t>
            </a: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итогам </a:t>
            </a:r>
            <a:r>
              <a:rPr lang="ru-RU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за 2020 год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регион значительно улучшил свои позиции по сравнению с 2019 годом и вошел в группу субъектов с очень высоким уровнем открытости бюджетных данных.</a:t>
            </a: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Такие достижения говорят о высоком уровне работы специалистов финансового блока Курской области и непрерывном мониторинге за показателями уровня открытости бюджетных данных.</a:t>
            </a:r>
          </a:p>
          <a:p>
            <a:pPr indent="265113" algn="just"/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265113" algn="just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Работа по совершенствованию рейтинга будет продолжена и в дальнейшем.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9581" y="4719600"/>
            <a:ext cx="5523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ru-RU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место </a:t>
            </a:r>
          </a:p>
          <a:p>
            <a:pPr marL="228600" indent="-228600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среди регионов Центрального федерального округа</a:t>
            </a:r>
          </a:p>
          <a:p>
            <a:pPr marL="228600" indent="-228600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200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уступая лишь Калужской и Московской областям</a:t>
            </a:r>
            <a:r>
              <a:rPr lang="ru-RU" sz="1200" dirty="0" smtClean="0"/>
              <a:t>)</a:t>
            </a:r>
            <a:endParaRPr lang="ru-RU" sz="12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ru-RU" sz="1200" b="1" cap="smal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/>
            <a:endParaRPr lang="ru-RU" sz="1200" b="1" cap="smal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90813"/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13-</a:t>
            </a:r>
            <a:r>
              <a:rPr lang="ru-RU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cap="all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 место</a:t>
            </a:r>
          </a:p>
          <a:p>
            <a:pPr marL="2690813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Российской Федерации</a:t>
            </a:r>
            <a:endParaRPr lang="ru-RU" sz="1200" b="1" cap="small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1"/>
          <p:cNvGrpSpPr>
            <a:grpSpLocks noChangeAspect="1"/>
          </p:cNvGrpSpPr>
          <p:nvPr/>
        </p:nvGrpSpPr>
        <p:grpSpPr>
          <a:xfrm>
            <a:off x="669439" y="4853342"/>
            <a:ext cx="352020" cy="352020"/>
            <a:chOff x="5079463" y="3787223"/>
            <a:chExt cx="838144" cy="838144"/>
          </a:xfrm>
        </p:grpSpPr>
        <p:sp>
          <p:nvSpPr>
            <p:cNvPr id="22" name="Oval 7">
              <a:extLst>
                <a:ext uri="{FF2B5EF4-FFF2-40B4-BE49-F238E27FC236}">
                  <a16:creationId xmlns:a16="http://schemas.microsoft.com/office/drawing/2014/main" xmlns="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3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24" name="Группа 11"/>
          <p:cNvGrpSpPr>
            <a:grpSpLocks noChangeAspect="1"/>
          </p:cNvGrpSpPr>
          <p:nvPr/>
        </p:nvGrpSpPr>
        <p:grpSpPr>
          <a:xfrm>
            <a:off x="3368128" y="5826657"/>
            <a:ext cx="352020" cy="352020"/>
            <a:chOff x="5079463" y="3787223"/>
            <a:chExt cx="838144" cy="838144"/>
          </a:xfrm>
        </p:grpSpPr>
        <p:sp>
          <p:nvSpPr>
            <p:cNvPr id="25" name="Oval 7">
              <a:extLst>
                <a:ext uri="{FF2B5EF4-FFF2-40B4-BE49-F238E27FC236}">
                  <a16:creationId xmlns:a16="http://schemas.microsoft.com/office/drawing/2014/main" xmlns="" id="{F867D8BF-3A9E-4C03-BFE9-9F07056C235B}"/>
                </a:ext>
              </a:extLst>
            </p:cNvPr>
            <p:cNvSpPr/>
            <p:nvPr/>
          </p:nvSpPr>
          <p:spPr>
            <a:xfrm>
              <a:off x="5079463" y="3787223"/>
              <a:ext cx="838144" cy="83814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1D7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6" name="Freeform 1218"/>
            <p:cNvSpPr>
              <a:spLocks/>
            </p:cNvSpPr>
            <p:nvPr/>
          </p:nvSpPr>
          <p:spPr bwMode="auto">
            <a:xfrm>
              <a:off x="5279206" y="3957149"/>
              <a:ext cx="485028" cy="483579"/>
            </a:xfrm>
            <a:custGeom>
              <a:avLst/>
              <a:gdLst>
                <a:gd name="T0" fmla="*/ 3437 w 4043"/>
                <a:gd name="T1" fmla="*/ 0 h 3090"/>
                <a:gd name="T2" fmla="*/ 3477 w 4043"/>
                <a:gd name="T3" fmla="*/ 4 h 3090"/>
                <a:gd name="T4" fmla="*/ 3516 w 4043"/>
                <a:gd name="T5" fmla="*/ 12 h 3090"/>
                <a:gd name="T6" fmla="*/ 3550 w 4043"/>
                <a:gd name="T7" fmla="*/ 27 h 3090"/>
                <a:gd name="T8" fmla="*/ 3584 w 4043"/>
                <a:gd name="T9" fmla="*/ 47 h 3090"/>
                <a:gd name="T10" fmla="*/ 3615 w 4043"/>
                <a:gd name="T11" fmla="*/ 73 h 3090"/>
                <a:gd name="T12" fmla="*/ 3970 w 4043"/>
                <a:gd name="T13" fmla="*/ 427 h 3090"/>
                <a:gd name="T14" fmla="*/ 3996 w 4043"/>
                <a:gd name="T15" fmla="*/ 457 h 3090"/>
                <a:gd name="T16" fmla="*/ 4015 w 4043"/>
                <a:gd name="T17" fmla="*/ 491 h 3090"/>
                <a:gd name="T18" fmla="*/ 4030 w 4043"/>
                <a:gd name="T19" fmla="*/ 525 h 3090"/>
                <a:gd name="T20" fmla="*/ 4039 w 4043"/>
                <a:gd name="T21" fmla="*/ 563 h 3090"/>
                <a:gd name="T22" fmla="*/ 4043 w 4043"/>
                <a:gd name="T23" fmla="*/ 604 h 3090"/>
                <a:gd name="T24" fmla="*/ 4039 w 4043"/>
                <a:gd name="T25" fmla="*/ 644 h 3090"/>
                <a:gd name="T26" fmla="*/ 4030 w 4043"/>
                <a:gd name="T27" fmla="*/ 682 h 3090"/>
                <a:gd name="T28" fmla="*/ 4015 w 4043"/>
                <a:gd name="T29" fmla="*/ 717 h 3090"/>
                <a:gd name="T30" fmla="*/ 3996 w 4043"/>
                <a:gd name="T31" fmla="*/ 750 h 3090"/>
                <a:gd name="T32" fmla="*/ 3970 w 4043"/>
                <a:gd name="T33" fmla="*/ 780 h 3090"/>
                <a:gd name="T34" fmla="*/ 2081 w 4043"/>
                <a:gd name="T35" fmla="*/ 2663 h 3090"/>
                <a:gd name="T36" fmla="*/ 1726 w 4043"/>
                <a:gd name="T37" fmla="*/ 3017 h 3090"/>
                <a:gd name="T38" fmla="*/ 1695 w 4043"/>
                <a:gd name="T39" fmla="*/ 3043 h 3090"/>
                <a:gd name="T40" fmla="*/ 1663 w 4043"/>
                <a:gd name="T41" fmla="*/ 3062 h 3090"/>
                <a:gd name="T42" fmla="*/ 1627 w 4043"/>
                <a:gd name="T43" fmla="*/ 3077 h 3090"/>
                <a:gd name="T44" fmla="*/ 1589 w 4043"/>
                <a:gd name="T45" fmla="*/ 3086 h 3090"/>
                <a:gd name="T46" fmla="*/ 1549 w 4043"/>
                <a:gd name="T47" fmla="*/ 3090 h 3090"/>
                <a:gd name="T48" fmla="*/ 1509 w 4043"/>
                <a:gd name="T49" fmla="*/ 3086 h 3090"/>
                <a:gd name="T50" fmla="*/ 1470 w 4043"/>
                <a:gd name="T51" fmla="*/ 3077 h 3090"/>
                <a:gd name="T52" fmla="*/ 1434 w 4043"/>
                <a:gd name="T53" fmla="*/ 3062 h 3090"/>
                <a:gd name="T54" fmla="*/ 1402 w 4043"/>
                <a:gd name="T55" fmla="*/ 3043 h 3090"/>
                <a:gd name="T56" fmla="*/ 1371 w 4043"/>
                <a:gd name="T57" fmla="*/ 3017 h 3090"/>
                <a:gd name="T58" fmla="*/ 1016 w 4043"/>
                <a:gd name="T59" fmla="*/ 2663 h 3090"/>
                <a:gd name="T60" fmla="*/ 73 w 4043"/>
                <a:gd name="T61" fmla="*/ 1721 h 3090"/>
                <a:gd name="T62" fmla="*/ 47 w 4043"/>
                <a:gd name="T63" fmla="*/ 1691 h 3090"/>
                <a:gd name="T64" fmla="*/ 26 w 4043"/>
                <a:gd name="T65" fmla="*/ 1658 h 3090"/>
                <a:gd name="T66" fmla="*/ 11 w 4043"/>
                <a:gd name="T67" fmla="*/ 1622 h 3090"/>
                <a:gd name="T68" fmla="*/ 2 w 4043"/>
                <a:gd name="T69" fmla="*/ 1585 h 3090"/>
                <a:gd name="T70" fmla="*/ 0 w 4043"/>
                <a:gd name="T71" fmla="*/ 1545 h 3090"/>
                <a:gd name="T72" fmla="*/ 2 w 4043"/>
                <a:gd name="T73" fmla="*/ 1504 h 3090"/>
                <a:gd name="T74" fmla="*/ 11 w 4043"/>
                <a:gd name="T75" fmla="*/ 1467 h 3090"/>
                <a:gd name="T76" fmla="*/ 26 w 4043"/>
                <a:gd name="T77" fmla="*/ 1431 h 3090"/>
                <a:gd name="T78" fmla="*/ 47 w 4043"/>
                <a:gd name="T79" fmla="*/ 1398 h 3090"/>
                <a:gd name="T80" fmla="*/ 73 w 4043"/>
                <a:gd name="T81" fmla="*/ 1368 h 3090"/>
                <a:gd name="T82" fmla="*/ 428 w 4043"/>
                <a:gd name="T83" fmla="*/ 1015 h 3090"/>
                <a:gd name="T84" fmla="*/ 457 w 4043"/>
                <a:gd name="T85" fmla="*/ 989 h 3090"/>
                <a:gd name="T86" fmla="*/ 491 w 4043"/>
                <a:gd name="T87" fmla="*/ 968 h 3090"/>
                <a:gd name="T88" fmla="*/ 527 w 4043"/>
                <a:gd name="T89" fmla="*/ 953 h 3090"/>
                <a:gd name="T90" fmla="*/ 564 w 4043"/>
                <a:gd name="T91" fmla="*/ 944 h 3090"/>
                <a:gd name="T92" fmla="*/ 605 w 4043"/>
                <a:gd name="T93" fmla="*/ 942 h 3090"/>
                <a:gd name="T94" fmla="*/ 645 w 4043"/>
                <a:gd name="T95" fmla="*/ 944 h 3090"/>
                <a:gd name="T96" fmla="*/ 684 w 4043"/>
                <a:gd name="T97" fmla="*/ 953 h 3090"/>
                <a:gd name="T98" fmla="*/ 718 w 4043"/>
                <a:gd name="T99" fmla="*/ 968 h 3090"/>
                <a:gd name="T100" fmla="*/ 752 w 4043"/>
                <a:gd name="T101" fmla="*/ 989 h 3090"/>
                <a:gd name="T102" fmla="*/ 783 w 4043"/>
                <a:gd name="T103" fmla="*/ 1015 h 3090"/>
                <a:gd name="T104" fmla="*/ 1549 w 4043"/>
                <a:gd name="T105" fmla="*/ 1781 h 3090"/>
                <a:gd name="T106" fmla="*/ 3260 w 4043"/>
                <a:gd name="T107" fmla="*/ 73 h 3090"/>
                <a:gd name="T108" fmla="*/ 3291 w 4043"/>
                <a:gd name="T109" fmla="*/ 47 h 3090"/>
                <a:gd name="T110" fmla="*/ 3323 w 4043"/>
                <a:gd name="T111" fmla="*/ 27 h 3090"/>
                <a:gd name="T112" fmla="*/ 3359 w 4043"/>
                <a:gd name="T113" fmla="*/ 12 h 3090"/>
                <a:gd name="T114" fmla="*/ 3397 w 4043"/>
                <a:gd name="T115" fmla="*/ 4 h 3090"/>
                <a:gd name="T116" fmla="*/ 3437 w 4043"/>
                <a:gd name="T117" fmla="*/ 0 h 3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43" h="3090">
                  <a:moveTo>
                    <a:pt x="3437" y="0"/>
                  </a:moveTo>
                  <a:lnTo>
                    <a:pt x="3477" y="4"/>
                  </a:lnTo>
                  <a:lnTo>
                    <a:pt x="3516" y="12"/>
                  </a:lnTo>
                  <a:lnTo>
                    <a:pt x="3550" y="27"/>
                  </a:lnTo>
                  <a:lnTo>
                    <a:pt x="3584" y="47"/>
                  </a:lnTo>
                  <a:lnTo>
                    <a:pt x="3615" y="73"/>
                  </a:lnTo>
                  <a:lnTo>
                    <a:pt x="3970" y="427"/>
                  </a:lnTo>
                  <a:lnTo>
                    <a:pt x="3996" y="457"/>
                  </a:lnTo>
                  <a:lnTo>
                    <a:pt x="4015" y="491"/>
                  </a:lnTo>
                  <a:lnTo>
                    <a:pt x="4030" y="525"/>
                  </a:lnTo>
                  <a:lnTo>
                    <a:pt x="4039" y="563"/>
                  </a:lnTo>
                  <a:lnTo>
                    <a:pt x="4043" y="604"/>
                  </a:lnTo>
                  <a:lnTo>
                    <a:pt x="4039" y="644"/>
                  </a:lnTo>
                  <a:lnTo>
                    <a:pt x="4030" y="682"/>
                  </a:lnTo>
                  <a:lnTo>
                    <a:pt x="4015" y="717"/>
                  </a:lnTo>
                  <a:lnTo>
                    <a:pt x="3996" y="750"/>
                  </a:lnTo>
                  <a:lnTo>
                    <a:pt x="3970" y="780"/>
                  </a:lnTo>
                  <a:lnTo>
                    <a:pt x="2081" y="2663"/>
                  </a:lnTo>
                  <a:lnTo>
                    <a:pt x="1726" y="3017"/>
                  </a:lnTo>
                  <a:lnTo>
                    <a:pt x="1695" y="3043"/>
                  </a:lnTo>
                  <a:lnTo>
                    <a:pt x="1663" y="3062"/>
                  </a:lnTo>
                  <a:lnTo>
                    <a:pt x="1627" y="3077"/>
                  </a:lnTo>
                  <a:lnTo>
                    <a:pt x="1589" y="3086"/>
                  </a:lnTo>
                  <a:lnTo>
                    <a:pt x="1549" y="3090"/>
                  </a:lnTo>
                  <a:lnTo>
                    <a:pt x="1509" y="3086"/>
                  </a:lnTo>
                  <a:lnTo>
                    <a:pt x="1470" y="3077"/>
                  </a:lnTo>
                  <a:lnTo>
                    <a:pt x="1434" y="3062"/>
                  </a:lnTo>
                  <a:lnTo>
                    <a:pt x="1402" y="3043"/>
                  </a:lnTo>
                  <a:lnTo>
                    <a:pt x="1371" y="3017"/>
                  </a:lnTo>
                  <a:lnTo>
                    <a:pt x="1016" y="2663"/>
                  </a:lnTo>
                  <a:lnTo>
                    <a:pt x="73" y="1721"/>
                  </a:lnTo>
                  <a:lnTo>
                    <a:pt x="47" y="1691"/>
                  </a:lnTo>
                  <a:lnTo>
                    <a:pt x="26" y="1658"/>
                  </a:lnTo>
                  <a:lnTo>
                    <a:pt x="11" y="1622"/>
                  </a:lnTo>
                  <a:lnTo>
                    <a:pt x="2" y="1585"/>
                  </a:lnTo>
                  <a:lnTo>
                    <a:pt x="0" y="1545"/>
                  </a:lnTo>
                  <a:lnTo>
                    <a:pt x="2" y="1504"/>
                  </a:lnTo>
                  <a:lnTo>
                    <a:pt x="11" y="1467"/>
                  </a:lnTo>
                  <a:lnTo>
                    <a:pt x="26" y="1431"/>
                  </a:lnTo>
                  <a:lnTo>
                    <a:pt x="47" y="1398"/>
                  </a:lnTo>
                  <a:lnTo>
                    <a:pt x="73" y="1368"/>
                  </a:lnTo>
                  <a:lnTo>
                    <a:pt x="428" y="1015"/>
                  </a:lnTo>
                  <a:lnTo>
                    <a:pt x="457" y="989"/>
                  </a:lnTo>
                  <a:lnTo>
                    <a:pt x="491" y="968"/>
                  </a:lnTo>
                  <a:lnTo>
                    <a:pt x="527" y="953"/>
                  </a:lnTo>
                  <a:lnTo>
                    <a:pt x="564" y="944"/>
                  </a:lnTo>
                  <a:lnTo>
                    <a:pt x="605" y="942"/>
                  </a:lnTo>
                  <a:lnTo>
                    <a:pt x="645" y="944"/>
                  </a:lnTo>
                  <a:lnTo>
                    <a:pt x="684" y="953"/>
                  </a:lnTo>
                  <a:lnTo>
                    <a:pt x="718" y="968"/>
                  </a:lnTo>
                  <a:lnTo>
                    <a:pt x="752" y="989"/>
                  </a:lnTo>
                  <a:lnTo>
                    <a:pt x="783" y="1015"/>
                  </a:lnTo>
                  <a:lnTo>
                    <a:pt x="1549" y="1781"/>
                  </a:lnTo>
                  <a:lnTo>
                    <a:pt x="3260" y="73"/>
                  </a:lnTo>
                  <a:lnTo>
                    <a:pt x="3291" y="47"/>
                  </a:lnTo>
                  <a:lnTo>
                    <a:pt x="3323" y="27"/>
                  </a:lnTo>
                  <a:lnTo>
                    <a:pt x="3359" y="12"/>
                  </a:lnTo>
                  <a:lnTo>
                    <a:pt x="3397" y="4"/>
                  </a:lnTo>
                  <a:lnTo>
                    <a:pt x="3437" y="0"/>
                  </a:lnTo>
                  <a:close/>
                </a:path>
              </a:pathLst>
            </a:custGeom>
            <a:solidFill>
              <a:srgbClr val="1D758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Результаты опроса мнения граждан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(заинтересованных пользователей) </a:t>
            </a:r>
            <a:b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о «Бюджете для граждан»</a:t>
            </a:r>
            <a:endParaRPr lang="ru-RU" sz="18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Овал 17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95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75013" y="1562986"/>
            <a:ext cx="6163293" cy="68209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целях учета мнения граждан (заинтересованных пользователей) в период               с 12 по 25 октября 2021 года на официальном сайте Администрации Курской области был проведен опрос граждан (заинтересованных пользователей), направленный на выявление приоритетной для граждан (заинтересованных пользователей) информации, планируемой                         к представлению в составе «Бюджета для граждан» к Закону Курской области                «Об областном бюджете на 2022 год и на плановый период 2023 и 2024 годов».</a:t>
            </a: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endParaRPr lang="ru-RU" sz="110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опросе приняли участие 707 граждан, из них: работающие граждане (87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%), пенсионеры (в том числе работающие) (8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%), безработные граждане (3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%), студенты (1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%), учащиеся школы (1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_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%).</a:t>
            </a:r>
          </a:p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результатам проведенного опроса, граждане заинтересованы в более подробном освещении в «Бюджете для граждан» таких аспектов как: меры социальной поддержке граждан, доходы бюджета,  расходы бюджета в социально-культурной сфере, расходы бюджета в области экономики, расходы бюджета в части реализации государственных программ, расходы бюджета в части реализации национальных проектов.</a:t>
            </a:r>
          </a:p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Наименьший интерес проявлен к таким направлениям как объем бюджетных инвестиций, государственный долг, межбюджетные отношения.</a:t>
            </a:r>
          </a:p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Результаты данного опроса учтены при подготовке «Бюджета для граждан» к Закону Курской области «Об областном бюджете на 2022 год и на плановый период 2023 и 2024 годов».</a:t>
            </a:r>
          </a:p>
          <a:p>
            <a:pPr indent="361950" algn="just"/>
            <a:endParaRPr lang="ru-RU" sz="11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/>
          <a:srcRect l="17323" t="24885" r="16915" b="56618"/>
          <a:stretch>
            <a:fillRect/>
          </a:stretch>
        </p:blipFill>
        <p:spPr bwMode="auto">
          <a:xfrm>
            <a:off x="543790" y="2704620"/>
            <a:ext cx="6011162" cy="95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rcRect l="17323" t="6107" r="16340" b="19952"/>
          <a:stretch>
            <a:fillRect/>
          </a:stretch>
        </p:blipFill>
        <p:spPr bwMode="auto">
          <a:xfrm>
            <a:off x="2677679" y="6030445"/>
            <a:ext cx="3882148" cy="24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78467" y="5943600"/>
            <a:ext cx="2179673" cy="1615827"/>
          </a:xfrm>
          <a:prstGeom prst="rect">
            <a:avLst/>
          </a:prstGeom>
          <a:noFill/>
        </p:spPr>
        <p:txBody>
          <a:bodyPr wrap="square" lIns="90000" rIns="72000" rtlCol="0">
            <a:spAutoFit/>
          </a:bodyPr>
          <a:lstStyle/>
          <a:p>
            <a:pPr indent="361950" algn="just"/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После опубликования «Бюджета для граждан»          к проекту закона в период       с 1 по 14 декабря 2021 года проведен опрос мнения граждан (заинтересованных пользователей) о содержании, понятности и достаточности представленной информации.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04664" y="1547664"/>
            <a:ext cx="6264696" cy="6912768"/>
          </a:xfrm>
          <a:prstGeom prst="rect">
            <a:avLst/>
          </a:prstGeom>
          <a:noFill/>
          <a:ln>
            <a:noFill/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7999" cy="9856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Информация о бюджете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в социальных сетях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0" name="AutoShape 2" descr="VK.com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VK.com-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" name="Picture 6" descr="gerb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Овал 24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96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Рисунок 25" descr="1024px-VK.com-logo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3288" y="3961425"/>
            <a:ext cx="815019" cy="81501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rcRect l="86244" t="25823" r="5465" b="59765"/>
          <a:stretch>
            <a:fillRect/>
          </a:stretch>
        </p:blipFill>
        <p:spPr bwMode="auto">
          <a:xfrm>
            <a:off x="3249072" y="2878911"/>
            <a:ext cx="818779" cy="8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/>
          <a:srcRect l="13898" t="2747" r="24434" b="13004"/>
          <a:stretch>
            <a:fillRect/>
          </a:stretch>
        </p:blipFill>
        <p:spPr bwMode="auto">
          <a:xfrm>
            <a:off x="3233088" y="5899936"/>
            <a:ext cx="3228540" cy="248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tempFileForShare_20211014-171143.jpg"/>
          <p:cNvPicPr>
            <a:picLocks noChangeAspect="1"/>
          </p:cNvPicPr>
          <p:nvPr/>
        </p:nvPicPr>
        <p:blipFill>
          <a:blip r:embed="rId6" cstate="print"/>
          <a:srcRect r="1679"/>
          <a:stretch>
            <a:fillRect/>
          </a:stretch>
        </p:blipFill>
        <p:spPr>
          <a:xfrm>
            <a:off x="451257" y="1587861"/>
            <a:ext cx="2385500" cy="6779694"/>
          </a:xfrm>
          <a:prstGeom prst="rect">
            <a:avLst/>
          </a:prstGeom>
        </p:spPr>
      </p:pic>
      <p:pic>
        <p:nvPicPr>
          <p:cNvPr id="30" name="Рисунок 29" descr="16342204354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54133" y="1600509"/>
            <a:ext cx="2221992" cy="3967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8764"/>
            <a:ext cx="6858000" cy="10569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Контактная информация </a:t>
            </a:r>
            <a:b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1D7587"/>
                </a:solidFill>
                <a:latin typeface="Arial" pitchFamily="34" charset="0"/>
                <a:cs typeface="Arial" pitchFamily="34" charset="0"/>
              </a:rPr>
              <a:t>для взаимодействия с гражданами</a:t>
            </a:r>
            <a:endParaRPr lang="ru-RU" sz="2000" b="1" dirty="0">
              <a:solidFill>
                <a:srgbClr val="1D758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" y="2133601"/>
            <a:ext cx="6172200" cy="553474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305000, г. Курск, ул. Марата, 9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Комитет финансов Курской области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тел.: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(4712)51-10-46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факс: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(4712)51-38-74, (4712)51-09-04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-mail: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main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@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kfin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reg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kursk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График работы</a:t>
            </a:r>
            <a:r>
              <a:rPr lang="ru-RU" sz="1600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понедельник – пятница: с 9:00 до 18:00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суббота, воскресенье –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выходные дни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ru-RU" sz="10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ru-RU" sz="1600" b="1" u="sng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График личного приема граждан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должностными лицами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1600" b="1" u="sng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комитета финансов Курской области:</a:t>
            </a:r>
          </a:p>
          <a:p>
            <a:pPr marL="2778125" indent="0">
              <a:lnSpc>
                <a:spcPct val="80000"/>
              </a:lnSpc>
              <a:buNone/>
              <a:defRPr/>
            </a:pP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marL="2778125" indent="0">
              <a:lnSpc>
                <a:spcPct val="80000"/>
              </a:lnSpc>
              <a:buNone/>
              <a:defRPr/>
            </a:pPr>
            <a:r>
              <a:rPr 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ежедневно с 10:00 до 13:00 </a:t>
            </a:r>
          </a:p>
          <a:p>
            <a:pPr marL="2778125" indent="0">
              <a:lnSpc>
                <a:spcPct val="80000"/>
              </a:lnSpc>
              <a:buNone/>
              <a:defRPr/>
            </a:pPr>
            <a:r>
              <a:rPr 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(кроме субботы, воскресенья и </a:t>
            </a:r>
          </a:p>
          <a:p>
            <a:pPr marL="2778125" indent="0">
              <a:lnSpc>
                <a:spcPct val="80000"/>
              </a:lnSpc>
              <a:buNone/>
              <a:defRPr/>
            </a:pPr>
            <a:r>
              <a:rPr lang="ru-RU" sz="16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праздничных дней)</a:t>
            </a:r>
          </a:p>
          <a:p>
            <a:pPr>
              <a:buNone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11"/>
          <p:cNvGrpSpPr/>
          <p:nvPr/>
        </p:nvGrpSpPr>
        <p:grpSpPr>
          <a:xfrm>
            <a:off x="0" y="8604448"/>
            <a:ext cx="6858000" cy="539552"/>
            <a:chOff x="0" y="6453336"/>
            <a:chExt cx="9144000" cy="404664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>
            <a:xfrm>
              <a:off x="0" y="6453336"/>
              <a:ext cx="9144000" cy="40466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453336"/>
              <a:ext cx="9144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3" descr="M:\БЮДЖЕТЫ\БЮДЖЕТ ДЛЯ ГРАЖДАН\на 2018 год\ФОТО\Attachment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6235" y="3250594"/>
            <a:ext cx="3047619" cy="142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 descr="F:\Obmen\Безуглова\прием\7193e4d62039cea30068fad2835ce1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46" y="6753723"/>
            <a:ext cx="2257425" cy="169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0" y="8604448"/>
            <a:ext cx="6858000" cy="5395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Бюджет Курской области на 2022-2024</a:t>
            </a:r>
            <a:r>
              <a:rPr kumimoji="0" lang="ru-RU" sz="1200" i="1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годы</a:t>
            </a:r>
            <a:r>
              <a:rPr kumimoji="0" lang="ru-RU" sz="120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120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6" descr="gerb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019" y="8707272"/>
            <a:ext cx="28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-1"/>
            <a:ext cx="6858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Дополнительная информация</a:t>
            </a:r>
          </a:p>
          <a:p>
            <a:pPr algn="r"/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 12"/>
          <p:cNvSpPr>
            <a:spLocks/>
          </p:cNvSpPr>
          <p:nvPr/>
        </p:nvSpPr>
        <p:spPr>
          <a:xfrm>
            <a:off x="6480000" y="8623496"/>
            <a:ext cx="378000" cy="5205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97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ш">
      <a:dk1>
        <a:sysClr val="windowText" lastClr="000000"/>
      </a:dk1>
      <a:lt1>
        <a:sysClr val="window" lastClr="FFFFFF"/>
      </a:lt1>
      <a:dk2>
        <a:srgbClr val="C8C8C8"/>
      </a:dk2>
      <a:lt2>
        <a:srgbClr val="E7E6E6"/>
      </a:lt2>
      <a:accent1>
        <a:srgbClr val="3AADA5"/>
      </a:accent1>
      <a:accent2>
        <a:srgbClr val="0080B6"/>
      </a:accent2>
      <a:accent3>
        <a:srgbClr val="C00000"/>
      </a:accent3>
      <a:accent4>
        <a:srgbClr val="00ADEE"/>
      </a:accent4>
      <a:accent5>
        <a:srgbClr val="0080B6"/>
      </a:accent5>
      <a:accent6>
        <a:srgbClr val="3AADA5"/>
      </a:accent6>
      <a:hlink>
        <a:srgbClr val="000000"/>
      </a:hlink>
      <a:folHlink>
        <a:srgbClr val="0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32061</TotalTime>
  <Words>24962</Words>
  <Application>Microsoft Office PowerPoint</Application>
  <PresentationFormat>Экран (4:3)</PresentationFormat>
  <Paragraphs>4748</Paragraphs>
  <Slides>97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98" baseType="lpstr">
      <vt:lpstr>Тема Office</vt:lpstr>
      <vt:lpstr>Слайд 1</vt:lpstr>
      <vt:lpstr>Содержание</vt:lpstr>
      <vt:lpstr>Содержание</vt:lpstr>
      <vt:lpstr>Основные вопросы о бюджете</vt:lpstr>
      <vt:lpstr>Административно-территориальное устройство Курской области</vt:lpstr>
      <vt:lpstr>Основные показатели  социально-экономического развития  Курской области [1]</vt:lpstr>
      <vt:lpstr>Основные показатели  социально-экономического развития  Курской области [2]</vt:lpstr>
      <vt:lpstr>График подготовки и исполнения  областного бюджета</vt:lpstr>
      <vt:lpstr>Основные направления бюджетной политики Курской области на 2022 год  и на плановый период 2023 и 2024 годов</vt:lpstr>
      <vt:lpstr>Основные направления налоговой политики  Курской области на 2022 год  и на плановый период 2023 и 2024 годов</vt:lpstr>
      <vt:lpstr>Основные параметры  консолидированного бюджета</vt:lpstr>
      <vt:lpstr>Распределение налоговых доходов между бюджетами на территории Курской области</vt:lpstr>
      <vt:lpstr>Физические лица - налогоплательщики</vt:lpstr>
      <vt:lpstr>Налог на доходы физических лиц  (Глава 23 Налогового кодекса Российской Федерации)</vt:lpstr>
      <vt:lpstr>Транспортный налог  (Глава 28 Налогового кодекса Российской Федерации)</vt:lpstr>
      <vt:lpstr>Налог на имущество физических лиц  (Глава 32 Налогового кодекса Российской Федерации)</vt:lpstr>
      <vt:lpstr>Земельный налог  (Глава 31 Налогового кодекса Российской Федерации)</vt:lpstr>
      <vt:lpstr>Юридические лица - налогоплательщики</vt:lpstr>
      <vt:lpstr>Налог на имущество организаций  (Глава 30 Налогового кодекса Российской Федерации) </vt:lpstr>
      <vt:lpstr>Налоговые льготы. Сведения об объеме выпадающих доходов бюджета в 2020 году</vt:lpstr>
      <vt:lpstr>Основные параметры областного бюджета</vt:lpstr>
      <vt:lpstr>Сведения о планируемых поступлениях в бюджет</vt:lpstr>
      <vt:lpstr>Доходы областного бюджета  в расчете на 1 жителя  в Центральном Федеральном округе в 2021 году</vt:lpstr>
      <vt:lpstr>Налоговые и неналоговые доходы</vt:lpstr>
      <vt:lpstr>Объем и динамика безвозмездных поступлений  в 2020-2024 годах </vt:lpstr>
      <vt:lpstr>Структура безвозмездных поступлений  на 2022 год</vt:lpstr>
      <vt:lpstr>Расходы областного бюджета</vt:lpstr>
      <vt:lpstr>Расходы областного бюджета  в расчете на 1 жителя  в Центральном Федеральном округе в 2021 году</vt:lpstr>
      <vt:lpstr>Реализация  национальных проектов  в Курской области [1]</vt:lpstr>
      <vt:lpstr>Реализация  национальных проектов  в Курской области [2]</vt:lpstr>
      <vt:lpstr>«Программная» структура расходов  областного бюджета</vt:lpstr>
      <vt:lpstr>«Развитие здравоохранения  в Курской области»</vt:lpstr>
      <vt:lpstr>«Развитие здравоохранения  в Курской области»</vt:lpstr>
      <vt:lpstr>«Развитие здравоохранения  в Курской области»</vt:lpstr>
      <vt:lpstr>«Развитие здравоохранения  в Курской области»</vt:lpstr>
      <vt:lpstr>«Развитие образования  в Курской области»</vt:lpstr>
      <vt:lpstr>«Развитие образования  в Курской области»</vt:lpstr>
      <vt:lpstr>«Развитие образования  в Курской области»</vt:lpstr>
      <vt:lpstr>«Развитие образования  в Курской области»</vt:lpstr>
      <vt:lpstr>«Развитие образования в Курской области»</vt:lpstr>
      <vt:lpstr>«Развитие образования в Курской области»</vt:lpstr>
      <vt:lpstr>«Развитие образования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«Социальная поддержка граждан  в Курской области»</vt:lpstr>
      <vt:lpstr>«Обеспечение доступности приоритетных объектов и услуг  в приоритетных сферах жизнедеятельности инвалидов и других маломобильных групп населения в Курской области»</vt:lpstr>
      <vt:lpstr>«Обеспечение доступности приоритетных объектов и услуг  в приоритетных сферах жизнедеятельности инвалидов и других маломобильных групп населения в Курской области»</vt:lpstr>
      <vt:lpstr>«Обеспечение доступным и комфортным жильем  и коммунальными услугами граждан  в Курской области»</vt:lpstr>
      <vt:lpstr>«Обеспечение доступным и комфортным жильем  и коммунальными услугами граждан  в Курской области»</vt:lpstr>
      <vt:lpstr>«Содействие занятости населения  в Курской области»</vt:lpstr>
      <vt:lpstr>«Содействие занятости населения  в Курской области»</vt:lpstr>
      <vt:lpstr>«Создание условий для эффективного  исполнения полномочий в сфере юстиции»</vt:lpstr>
      <vt:lpstr>«Комплексное развитие сельских территорий Курской области»</vt:lpstr>
      <vt:lpstr>«Защита населения и территорий от чрезвычайных ситуаций, обеспечение пожарной безопасности  и безопасности людей на водных объектах»</vt:lpstr>
      <vt:lpstr>«Развитие культуры в Курской области»</vt:lpstr>
      <vt:lpstr>«Развитие культуры в Курской области»</vt:lpstr>
      <vt:lpstr>«Развитие физической культуры и спорта  в Курской области»</vt:lpstr>
      <vt:lpstr>«Повышение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области»</vt:lpstr>
      <vt:lpstr>«Повышение эффективности реализации молодежной политики, создание благоприятных условий для развития туризма и развитие системы оздоровления и отдыха детей в Курской области»</vt:lpstr>
      <vt:lpstr>«Развитие архивного дела  в Курской области»</vt:lpstr>
      <vt:lpstr>«Развитие экономики и внешних связей  Курской области»</vt:lpstr>
      <vt:lpstr>«Развитие промышленности в Курской области  и повышение ее конкурентоспособности»</vt:lpstr>
      <vt:lpstr>«Развитие информационного общества  в Курской области»</vt:lpstr>
      <vt:lpstr>«Развитие транспортной системы, обеспечение перевозки пассажиров в Курской области  и безопасности дорожного движения»</vt:lpstr>
      <vt:lpstr>«Развитие транспортной системы, обеспечение перевозки пассажиров в Курской области  и безопасности дорожного движения»</vt:lpstr>
      <vt:lpstr>«Развитие сельского хозяйства и регулирование рынков сельскохозяйственной продукции, сырья  и продовольствия в Курской области»</vt:lpstr>
      <vt:lpstr>Оказание содействия добровольному переселению  в Российскую Федерацию соотечественников, проживающих за рубежом</vt:lpstr>
      <vt:lpstr>«Воспроизводство и использование природных ресурсов, охрана окружающей среды в Курской области»</vt:lpstr>
      <vt:lpstr>«Развитие лесного хозяйства  в Курской области»</vt:lpstr>
      <vt:lpstr>«Реализация государственной политики  в сфере печати и массовой информации  в Курской области»</vt:lpstr>
      <vt:lpstr>«Создание условий для эффективного и ответственного управления региональными и муниципальными финансами, государственным долгом и повышения устойчивости бюджетов Курской области»</vt:lpstr>
      <vt:lpstr>«Управление государственным имуществом Курской области»</vt:lpstr>
      <vt:lpstr>«Профилактика правонарушений  в Курской области»</vt:lpstr>
      <vt:lpstr>«Формирование современной городской среды  в Курской области»</vt:lpstr>
      <vt:lpstr>«Создание новых мест в общеобразовательных организациях Курской области в соответствии с прогнозируемой потребностью и современными условиями обучения»</vt:lpstr>
      <vt:lpstr>Социально значимые объекты  Курской области</vt:lpstr>
      <vt:lpstr>Эффективность выравнивания  бюджетной обеспеченности  муниципальных образований Курской области</vt:lpstr>
      <vt:lpstr>Оказание финансовой помощи  местным бюджетам в 2022 году  и в плановом периоде 2023 и 2024 годов </vt:lpstr>
      <vt:lpstr>Реализация проекта «Народный бюджет»  в Курской области [1]</vt:lpstr>
      <vt:lpstr>Реализация проекта «Народный бюджет»  в Курской области [2]</vt:lpstr>
      <vt:lpstr>Реализация проекта «Народный бюджет»  в Курской области [3]</vt:lpstr>
      <vt:lpstr>Государственный долг Курской области</vt:lpstr>
      <vt:lpstr>Дорожный фонд Курской области на 2022 год</vt:lpstr>
      <vt:lpstr>Информация о повышении финансовой грамотности населения Курской области</vt:lpstr>
      <vt:lpstr>О региональном конкурсе по «Бюджету для граждан»,  проведенном в 2021 году</vt:lpstr>
      <vt:lpstr>Публичные слушания</vt:lpstr>
      <vt:lpstr>Рейтинг Курской области по качеству управления  региональными финансами     (приказ Минфина России от 03.12.2010 № 552)</vt:lpstr>
      <vt:lpstr>Рейтинг Курской области по уровню открытости бюджетных данных  (Центральный Федеральный округ)</vt:lpstr>
      <vt:lpstr>Результаты опроса мнения граждан  (заинтересованных пользователей)  о «Бюджете для граждан»</vt:lpstr>
      <vt:lpstr>Информация о бюджете  в социальных сетях</vt:lpstr>
      <vt:lpstr>Контактная информация  для взаимодействия с гражданами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Анна И. Митрохина</dc:creator>
  <cp:lastModifiedBy>Mitrohina_A</cp:lastModifiedBy>
  <cp:revision>3977</cp:revision>
  <dcterms:created xsi:type="dcterms:W3CDTF">2019-08-13T14:01:01Z</dcterms:created>
  <dcterms:modified xsi:type="dcterms:W3CDTF">2021-12-21T14:43:09Z</dcterms:modified>
</cp:coreProperties>
</file>