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charts/chart39.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charts/chart28.xml" ContentType="application/vnd.openxmlformats-officedocument.drawingml.char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31.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charts/chart29.xml" ContentType="application/vnd.openxmlformats-officedocument.drawingml.char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charts/chart27.xml" ContentType="application/vnd.openxmlformats-officedocument.drawingml.chart+xml"/>
  <Override PartName="/ppt/charts/chart36.xml" ContentType="application/vnd.openxmlformats-officedocument.drawingml.chart+xml"/>
  <Override PartName="/ppt/charts/chart3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charts/chart25.xml" ContentType="application/vnd.openxmlformats-officedocument.drawingml.chart+xml"/>
  <Override PartName="/ppt/charts/chart34.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ppt/charts/chart32.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charts/chart30.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Default Extension="gif" ContentType="image/gif"/>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charts/chart26.xml" ContentType="application/vnd.openxmlformats-officedocument.drawingml.char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39" r:id="rId2"/>
    <p:sldId id="262" r:id="rId3"/>
    <p:sldId id="263" r:id="rId4"/>
    <p:sldId id="274" r:id="rId5"/>
    <p:sldId id="265" r:id="rId6"/>
    <p:sldId id="266" r:id="rId7"/>
    <p:sldId id="271" r:id="rId8"/>
    <p:sldId id="313" r:id="rId9"/>
    <p:sldId id="275" r:id="rId10"/>
    <p:sldId id="270" r:id="rId11"/>
    <p:sldId id="269" r:id="rId12"/>
    <p:sldId id="268" r:id="rId13"/>
    <p:sldId id="276" r:id="rId14"/>
    <p:sldId id="273" r:id="rId15"/>
    <p:sldId id="291" r:id="rId16"/>
    <p:sldId id="292" r:id="rId17"/>
    <p:sldId id="293" r:id="rId18"/>
    <p:sldId id="294" r:id="rId19"/>
    <p:sldId id="297" r:id="rId20"/>
    <p:sldId id="298" r:id="rId21"/>
    <p:sldId id="277" r:id="rId22"/>
    <p:sldId id="278" r:id="rId23"/>
    <p:sldId id="279" r:id="rId24"/>
    <p:sldId id="296" r:id="rId25"/>
    <p:sldId id="281" r:id="rId26"/>
    <p:sldId id="282" r:id="rId27"/>
    <p:sldId id="304" r:id="rId28"/>
    <p:sldId id="283" r:id="rId29"/>
    <p:sldId id="327" r:id="rId30"/>
    <p:sldId id="306" r:id="rId31"/>
    <p:sldId id="307" r:id="rId32"/>
    <p:sldId id="314" r:id="rId33"/>
    <p:sldId id="315" r:id="rId34"/>
    <p:sldId id="316" r:id="rId35"/>
    <p:sldId id="317" r:id="rId36"/>
    <p:sldId id="319" r:id="rId37"/>
    <p:sldId id="318" r:id="rId38"/>
    <p:sldId id="320" r:id="rId39"/>
    <p:sldId id="321" r:id="rId40"/>
    <p:sldId id="324" r:id="rId41"/>
    <p:sldId id="323" r:id="rId42"/>
    <p:sldId id="325" r:id="rId43"/>
    <p:sldId id="326" r:id="rId44"/>
    <p:sldId id="328" r:id="rId45"/>
    <p:sldId id="310" r:id="rId46"/>
    <p:sldId id="311" r:id="rId47"/>
    <p:sldId id="312" r:id="rId48"/>
    <p:sldId id="288" r:id="rId49"/>
    <p:sldId id="329" r:id="rId50"/>
    <p:sldId id="300" r:id="rId51"/>
    <p:sldId id="303" r:id="rId52"/>
    <p:sldId id="286" r:id="rId53"/>
    <p:sldId id="284" r:id="rId54"/>
    <p:sldId id="285" r:id="rId55"/>
    <p:sldId id="290" r:id="rId56"/>
    <p:sldId id="330" r:id="rId57"/>
    <p:sldId id="331" r:id="rId58"/>
    <p:sldId id="335" r:id="rId59"/>
    <p:sldId id="336" r:id="rId60"/>
    <p:sldId id="337" r:id="rId61"/>
    <p:sldId id="338" r:id="rId62"/>
    <p:sldId id="332" r:id="rId63"/>
    <p:sldId id="333" r:id="rId64"/>
    <p:sldId id="334" r:id="rId65"/>
    <p:sldId id="309" r:id="rId66"/>
    <p:sldId id="287" r:id="rId67"/>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33CC"/>
    <a:srgbClr val="FFFF00"/>
    <a:srgbClr val="FF9900"/>
    <a:srgbClr val="009900"/>
    <a:srgbClr val="009999"/>
    <a:srgbClr val="CC0000"/>
    <a:srgbClr val="FF3399"/>
  </p:clrMru>
</p:presentationPr>
</file>

<file path=ppt/tableStyles.xml><?xml version="1.0" encoding="utf-8"?>
<a:tblStyleLst xmlns:a="http://schemas.openxmlformats.org/drawingml/2006/main" def="{5C22544A-7EE6-4342-B048-85BDC9FD1C3A}">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74" y="-22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20(2).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15.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ca682a03-356a-4d37-847f-4067b5d36672\&#1059;&#1090;&#1086;&#1095;&#1085;&#1077;&#1085;&#1080;&#1077;%20&#1060;&#1057;&#1056;%20&#1091;&#1082;.%20&#1088;&#1072;&#1079;&#1076;&#1077;&#1083;&#1099;.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9;&#1090;&#1086;&#1095;&#1085;&#1077;&#1085;&#1080;&#1077;%20&#1060;&#1057;&#1056;%20&#1091;&#1082;.%20&#1088;&#1072;&#1079;&#1076;&#1077;&#1083;&#1099;.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9;&#1090;&#1086;&#1095;&#1085;&#1077;&#1085;&#1080;&#1077;%20&#1060;&#1057;&#1056;%20&#1091;&#1082;.%20&#1088;&#1072;&#1079;&#1076;&#1077;&#1083;&#1099;.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9;&#1090;&#1086;&#1095;&#1085;&#1077;&#1085;&#1080;&#1077;%20&#1060;&#1057;&#1056;%20&#1091;&#1082;.%20&#1088;&#1072;&#1079;&#1076;&#1077;&#1083;&#1099;.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9;&#1090;&#1086;&#1095;&#1085;&#1077;&#1085;&#1080;&#1077;%20&#1060;&#1057;&#1056;%20&#1091;&#1082;.%20&#1088;&#1072;&#1079;&#1076;&#1077;&#1083;&#1099;.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30.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9;&#1090;&#1086;&#1095;&#1085;&#1077;&#1085;&#1080;&#1077;%20&#1060;&#1057;&#1056;%20&#1091;&#1082;.%20&#1088;&#1072;&#1079;&#1076;&#1077;&#1083;&#1099;.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Users\Shurova_V\AppData\Local\Keysystems\Project\Servers\pbsrv\dwh2_kursk\&#1096;&#1091;&#1088;&#1086;&#1074;&#1072;&#1074;&#1072;\70d3a454-b163-4ecf-9862-29f70ffab179\&#1059;&#1090;&#1086;&#1095;&#1085;&#1077;&#1085;&#1080;&#1077;%20&#1043;&#1055;.xlsx" TargetMode="External"/></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34.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39.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76;&#1086;&#1088;&#1086;&#1078;&#1085;&#1099;&#1081;%20&#1092;&#1086;&#1085;&#1076;_.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ILESRV\VOL1\BUDG\Obmen\&#1064;&#1091;&#1088;&#1086;&#1074;&#1072;\&#1041;&#1102;&#1076;&#1078;&#1077;&#1090;%20&#1044;&#1051;&#1071;%20&#1075;&#1088;&#1072;&#1078;&#1076;&#1072;&#1085;\&#1082;%20&#1047;&#1050;&#1054;%202025\&#1053;&#1072;&#1073;&#1086;&#1088;&#1082;&#1080;\&#1051;&#1080;&#1089;&#1090;%20Microsoft%20Office%20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solidFill>
                  <a:schemeClr val="tx1"/>
                </a:solidFill>
                <a:latin typeface="Times New Roman" pitchFamily="18" charset="0"/>
                <a:cs typeface="Times New Roman" pitchFamily="18" charset="0"/>
              </a:defRPr>
            </a:pPr>
            <a:r>
              <a:rPr lang="ru-RU" sz="1050" dirty="0">
                <a:solidFill>
                  <a:schemeClr val="tx1"/>
                </a:solidFill>
                <a:latin typeface="Times New Roman" pitchFamily="18" charset="0"/>
                <a:cs typeface="Times New Roman" pitchFamily="18" charset="0"/>
              </a:rPr>
              <a:t>Валовой региональный продукт </a:t>
            </a:r>
            <a:endParaRPr lang="ru-RU" sz="1050" dirty="0" smtClean="0">
              <a:solidFill>
                <a:schemeClr val="tx1"/>
              </a:solidFill>
              <a:latin typeface="Times New Roman" pitchFamily="18" charset="0"/>
              <a:cs typeface="Times New Roman" pitchFamily="18" charset="0"/>
            </a:endParaRPr>
          </a:p>
          <a:p>
            <a:pPr>
              <a:defRPr sz="1050">
                <a:solidFill>
                  <a:schemeClr val="tx1"/>
                </a:solidFill>
                <a:latin typeface="Times New Roman" pitchFamily="18" charset="0"/>
                <a:cs typeface="Times New Roman" pitchFamily="18" charset="0"/>
              </a:defRPr>
            </a:pPr>
            <a:r>
              <a:rPr lang="ru-RU" sz="1050" dirty="0" smtClean="0">
                <a:solidFill>
                  <a:schemeClr val="tx1"/>
                </a:solidFill>
                <a:latin typeface="Times New Roman" pitchFamily="18" charset="0"/>
                <a:cs typeface="Times New Roman" pitchFamily="18" charset="0"/>
              </a:rPr>
              <a:t>(</a:t>
            </a:r>
            <a:r>
              <a:rPr lang="ru-RU" sz="1050" dirty="0">
                <a:solidFill>
                  <a:schemeClr val="tx1"/>
                </a:solidFill>
                <a:latin typeface="Times New Roman" pitchFamily="18" charset="0"/>
                <a:cs typeface="Times New Roman" pitchFamily="18" charset="0"/>
              </a:rPr>
              <a:t>в ценах соответствующих лет), </a:t>
            </a:r>
            <a:endParaRPr lang="ru-RU" sz="1050" dirty="0" smtClean="0">
              <a:solidFill>
                <a:schemeClr val="tx1"/>
              </a:solidFill>
              <a:latin typeface="Times New Roman" pitchFamily="18" charset="0"/>
              <a:cs typeface="Times New Roman" pitchFamily="18" charset="0"/>
            </a:endParaRPr>
          </a:p>
          <a:p>
            <a:pPr>
              <a:defRPr sz="1050">
                <a:solidFill>
                  <a:schemeClr val="tx1"/>
                </a:solidFill>
                <a:latin typeface="Times New Roman" pitchFamily="18" charset="0"/>
                <a:cs typeface="Times New Roman" pitchFamily="18" charset="0"/>
              </a:defRPr>
            </a:pPr>
            <a:r>
              <a:rPr lang="ru-RU" sz="1050" b="0" i="1" dirty="0" smtClean="0">
                <a:solidFill>
                  <a:schemeClr val="tx1"/>
                </a:solidFill>
                <a:latin typeface="Times New Roman" pitchFamily="18" charset="0"/>
                <a:cs typeface="Times New Roman" pitchFamily="18" charset="0"/>
              </a:rPr>
              <a:t>млрд</a:t>
            </a:r>
            <a:r>
              <a:rPr lang="ru-RU" sz="1050" b="0" i="1" dirty="0">
                <a:solidFill>
                  <a:schemeClr val="tx1"/>
                </a:solidFill>
                <a:latin typeface="Times New Roman" pitchFamily="18" charset="0"/>
                <a:cs typeface="Times New Roman" pitchFamily="18" charset="0"/>
              </a:rPr>
              <a:t>. рублей</a:t>
            </a:r>
          </a:p>
        </c:rich>
      </c:tx>
      <c:layout>
        <c:manualLayout>
          <c:xMode val="edge"/>
          <c:yMode val="edge"/>
          <c:x val="9.4773384352643569E-2"/>
          <c:y val="2.4167137994768259E-3"/>
        </c:manualLayout>
      </c:layout>
    </c:title>
    <c:plotArea>
      <c:layout>
        <c:manualLayout>
          <c:layoutTarget val="inner"/>
          <c:xMode val="edge"/>
          <c:yMode val="edge"/>
          <c:x val="9.2596300669435291E-2"/>
          <c:y val="8.9776325357789608E-2"/>
          <c:w val="0.82623975586636633"/>
          <c:h val="0.77962895427078616"/>
        </c:manualLayout>
      </c:layout>
      <c:barChart>
        <c:barDir val="col"/>
        <c:grouping val="clustered"/>
        <c:ser>
          <c:idx val="0"/>
          <c:order val="0"/>
          <c:tx>
            <c:strRef>
              <c:f>Лист1!$B$1</c:f>
              <c:strCache>
                <c:ptCount val="1"/>
                <c:pt idx="0">
                  <c:v>Валовой региональный продукт (в ценах соответствующих лет), млрд. рублей</c:v>
                </c:pt>
              </c:strCache>
            </c:strRef>
          </c:tx>
          <c:spPr>
            <a:solidFill>
              <a:schemeClr val="accent3"/>
            </a:solidFill>
            <a:ln>
              <a:noFill/>
            </a:ln>
          </c:spPr>
          <c:dLbls>
            <c:numFmt formatCode="#,##0.0" sourceLinked="0"/>
            <c:txPr>
              <a:bodyPr/>
              <a:lstStyle/>
              <a:p>
                <a:pPr>
                  <a:defRPr sz="800">
                    <a:solidFill>
                      <a:schemeClr val="tx1"/>
                    </a:solidFill>
                    <a:latin typeface="Times New Roman" pitchFamily="18" charset="0"/>
                    <a:cs typeface="Times New Roman" pitchFamily="18" charset="0"/>
                  </a:defRPr>
                </a:pPr>
                <a:endParaRPr lang="ru-RU"/>
              </a:p>
            </c:txPr>
            <c:showVal val="1"/>
          </c:dLbls>
          <c:cat>
            <c:strRef>
              <c:f>Лист1!$A$2:$A$6</c:f>
              <c:strCache>
                <c:ptCount val="5"/>
                <c:pt idx="0">
                  <c:v>2023 г. (оценка)</c:v>
                </c:pt>
                <c:pt idx="1">
                  <c:v>2024 г. (оценка)</c:v>
                </c:pt>
                <c:pt idx="2">
                  <c:v>2025 г. (прогноз)</c:v>
                </c:pt>
                <c:pt idx="3">
                  <c:v>2026 г. (прогноз)</c:v>
                </c:pt>
                <c:pt idx="4">
                  <c:v>2027 г. (прогноз)</c:v>
                </c:pt>
              </c:strCache>
            </c:strRef>
          </c:cat>
          <c:val>
            <c:numRef>
              <c:f>Лист1!$B$2:$B$6</c:f>
              <c:numCache>
                <c:formatCode>General</c:formatCode>
                <c:ptCount val="5"/>
                <c:pt idx="0">
                  <c:v>716.95499999999947</c:v>
                </c:pt>
                <c:pt idx="1">
                  <c:v>743.34299999999746</c:v>
                </c:pt>
                <c:pt idx="2" formatCode="0.0">
                  <c:v>795.4</c:v>
                </c:pt>
                <c:pt idx="3">
                  <c:v>860.4</c:v>
                </c:pt>
                <c:pt idx="4">
                  <c:v>916.96599999999796</c:v>
                </c:pt>
              </c:numCache>
            </c:numRef>
          </c:val>
        </c:ser>
        <c:axId val="112593536"/>
        <c:axId val="113787648"/>
      </c:barChart>
      <c:catAx>
        <c:axId val="112593536"/>
        <c:scaling>
          <c:orientation val="minMax"/>
        </c:scaling>
        <c:axPos val="b"/>
        <c:tickLblPos val="nextTo"/>
        <c:txPr>
          <a:bodyPr/>
          <a:lstStyle/>
          <a:p>
            <a:pPr>
              <a:defRPr sz="800">
                <a:solidFill>
                  <a:schemeClr val="tx1"/>
                </a:solidFill>
                <a:latin typeface="Times New Roman" pitchFamily="18" charset="0"/>
                <a:cs typeface="Times New Roman" pitchFamily="18" charset="0"/>
              </a:defRPr>
            </a:pPr>
            <a:endParaRPr lang="ru-RU"/>
          </a:p>
        </c:txPr>
        <c:crossAx val="113787648"/>
        <c:crosses val="autoZero"/>
        <c:auto val="1"/>
        <c:lblAlgn val="ctr"/>
        <c:lblOffset val="100"/>
      </c:catAx>
      <c:valAx>
        <c:axId val="113787648"/>
        <c:scaling>
          <c:orientation val="minMax"/>
        </c:scaling>
        <c:delete val="1"/>
        <c:axPos val="l"/>
        <c:numFmt formatCode="General" sourceLinked="1"/>
        <c:tickLblPos val="none"/>
        <c:crossAx val="112593536"/>
        <c:crosses val="autoZero"/>
        <c:crossBetween val="between"/>
      </c:valAx>
    </c:plotArea>
    <c:plotVisOnly val="1"/>
  </c:chart>
  <c:spPr>
    <a:ln w="3175">
      <a:noFill/>
      <a:prstDash val="lgDash"/>
    </a:ln>
  </c:spPr>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ru-RU"/>
  <c:style val="29"/>
  <c:chart>
    <c:title>
      <c:tx>
        <c:rich>
          <a:bodyPr/>
          <a:lstStyle/>
          <a:p>
            <a:pPr>
              <a:defRPr sz="1050"/>
            </a:pPr>
            <a:r>
              <a:rPr lang="ru-RU" sz="1050" dirty="0"/>
              <a:t>Величина прожиточного минимума (для детей), </a:t>
            </a:r>
            <a:r>
              <a:rPr lang="ru-RU" sz="1050" b="0" i="1" dirty="0"/>
              <a:t>рублей</a:t>
            </a:r>
          </a:p>
        </c:rich>
      </c:tx>
      <c:layout/>
    </c:title>
    <c:plotArea>
      <c:layout/>
      <c:barChart>
        <c:barDir val="col"/>
        <c:grouping val="clustered"/>
        <c:ser>
          <c:idx val="0"/>
          <c:order val="0"/>
          <c:cat>
            <c:strRef>
              <c:f>Лист1!$F$55:$J$55</c:f>
              <c:strCache>
                <c:ptCount val="5"/>
                <c:pt idx="0">
                  <c:v>2023 г.        (факт)</c:v>
                </c:pt>
                <c:pt idx="1">
                  <c:v>2024 г.        (оценка)</c:v>
                </c:pt>
                <c:pt idx="2">
                  <c:v>2025 г. (прогноз)</c:v>
                </c:pt>
                <c:pt idx="3">
                  <c:v>2026 г. (прогноз)</c:v>
                </c:pt>
                <c:pt idx="4">
                  <c:v>2027 г. (прогноз)</c:v>
                </c:pt>
              </c:strCache>
            </c:strRef>
          </c:cat>
          <c:val>
            <c:numRef>
              <c:f>Лист1!$F$56:$J$56</c:f>
              <c:numCache>
                <c:formatCode>#,##0.0</c:formatCode>
                <c:ptCount val="5"/>
                <c:pt idx="0">
                  <c:v>12826</c:v>
                </c:pt>
                <c:pt idx="1">
                  <c:v>13749</c:v>
                </c:pt>
                <c:pt idx="2">
                  <c:v>14965</c:v>
                </c:pt>
                <c:pt idx="3">
                  <c:v>15638</c:v>
                </c:pt>
                <c:pt idx="4">
                  <c:v>16264</c:v>
                </c:pt>
              </c:numCache>
            </c:numRef>
          </c:val>
        </c:ser>
        <c:dLbls>
          <c:showVal val="1"/>
        </c:dLbls>
        <c:axId val="114827648"/>
        <c:axId val="114829184"/>
      </c:barChart>
      <c:catAx>
        <c:axId val="114827648"/>
        <c:scaling>
          <c:orientation val="minMax"/>
        </c:scaling>
        <c:axPos val="b"/>
        <c:tickLblPos val="nextTo"/>
        <c:crossAx val="114829184"/>
        <c:crosses val="autoZero"/>
        <c:auto val="1"/>
        <c:lblAlgn val="ctr"/>
        <c:lblOffset val="100"/>
      </c:catAx>
      <c:valAx>
        <c:axId val="114829184"/>
        <c:scaling>
          <c:orientation val="minMax"/>
        </c:scaling>
        <c:delete val="1"/>
        <c:axPos val="l"/>
        <c:numFmt formatCode="#,##0.0" sourceLinked="1"/>
        <c:tickLblPos val="none"/>
        <c:crossAx val="114827648"/>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pPr>
            <a:r>
              <a:rPr lang="ru-RU" sz="1050" b="1" i="0" baseline="0" dirty="0"/>
              <a:t>Ввод в эксплуатацию жилых домов, </a:t>
            </a:r>
            <a:r>
              <a:rPr lang="ru-RU" sz="1050" b="0" i="1" baseline="0" dirty="0"/>
              <a:t>тыс. кв. м</a:t>
            </a:r>
          </a:p>
        </c:rich>
      </c:tx>
      <c:layout/>
    </c:title>
    <c:plotArea>
      <c:layout/>
      <c:barChart>
        <c:barDir val="col"/>
        <c:grouping val="clustered"/>
        <c:ser>
          <c:idx val="0"/>
          <c:order val="0"/>
          <c:spPr>
            <a:solidFill>
              <a:schemeClr val="accent5"/>
            </a:solidFill>
          </c:spPr>
          <c:cat>
            <c:strRef>
              <c:f>Лист1!$F$89:$J$89</c:f>
              <c:strCache>
                <c:ptCount val="5"/>
                <c:pt idx="0">
                  <c:v>2023 г.        (факт)</c:v>
                </c:pt>
                <c:pt idx="1">
                  <c:v>2024 г.        (оценка)</c:v>
                </c:pt>
                <c:pt idx="2">
                  <c:v>2025 г. (прогноз)</c:v>
                </c:pt>
                <c:pt idx="3">
                  <c:v>2026 г. (прогноз)</c:v>
                </c:pt>
                <c:pt idx="4">
                  <c:v>2027 г. (прогноз)</c:v>
                </c:pt>
              </c:strCache>
            </c:strRef>
          </c:cat>
          <c:val>
            <c:numRef>
              <c:f>Лист1!$F$90:$J$90</c:f>
              <c:numCache>
                <c:formatCode>0.0</c:formatCode>
                <c:ptCount val="5"/>
                <c:pt idx="0" formatCode="General">
                  <c:v>619.5</c:v>
                </c:pt>
                <c:pt idx="1">
                  <c:v>620</c:v>
                </c:pt>
                <c:pt idx="2">
                  <c:v>683</c:v>
                </c:pt>
                <c:pt idx="3">
                  <c:v>683</c:v>
                </c:pt>
                <c:pt idx="4">
                  <c:v>765</c:v>
                </c:pt>
              </c:numCache>
            </c:numRef>
          </c:val>
        </c:ser>
        <c:dLbls>
          <c:showVal val="1"/>
        </c:dLbls>
        <c:axId val="114873856"/>
        <c:axId val="114875392"/>
      </c:barChart>
      <c:catAx>
        <c:axId val="114873856"/>
        <c:scaling>
          <c:orientation val="minMax"/>
        </c:scaling>
        <c:axPos val="b"/>
        <c:tickLblPos val="nextTo"/>
        <c:crossAx val="114875392"/>
        <c:crosses val="autoZero"/>
        <c:auto val="1"/>
        <c:lblAlgn val="ctr"/>
        <c:lblOffset val="100"/>
      </c:catAx>
      <c:valAx>
        <c:axId val="114875392"/>
        <c:scaling>
          <c:orientation val="minMax"/>
        </c:scaling>
        <c:delete val="1"/>
        <c:axPos val="l"/>
        <c:numFmt formatCode="General" sourceLinked="1"/>
        <c:tickLblPos val="none"/>
        <c:crossAx val="114873856"/>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style val="28"/>
  <c:chart>
    <c:title>
      <c:tx>
        <c:rich>
          <a:bodyPr/>
          <a:lstStyle/>
          <a:p>
            <a:pPr>
              <a:defRPr sz="1050"/>
            </a:pPr>
            <a:r>
              <a:rPr lang="ru-RU" sz="1050" dirty="0"/>
              <a:t>Среднемесячная начисленная заработная плата, </a:t>
            </a:r>
            <a:r>
              <a:rPr lang="ru-RU" sz="1050" b="0" i="1" dirty="0"/>
              <a:t>рублей </a:t>
            </a:r>
          </a:p>
        </c:rich>
      </c:tx>
      <c:layout/>
    </c:title>
    <c:plotArea>
      <c:layout/>
      <c:barChart>
        <c:barDir val="col"/>
        <c:grouping val="clustered"/>
        <c:ser>
          <c:idx val="0"/>
          <c:order val="0"/>
          <c:spPr>
            <a:solidFill>
              <a:schemeClr val="accent4"/>
            </a:solidFill>
          </c:spPr>
          <c:cat>
            <c:strRef>
              <c:f>Лист1!$F$102:$J$102</c:f>
              <c:strCache>
                <c:ptCount val="5"/>
                <c:pt idx="0">
                  <c:v>2023 г.        (факт)</c:v>
                </c:pt>
                <c:pt idx="1">
                  <c:v>2024 г.        (оценка)</c:v>
                </c:pt>
                <c:pt idx="2">
                  <c:v>2025 г. (прогноз)</c:v>
                </c:pt>
                <c:pt idx="3">
                  <c:v>2026 г. (прогноз)</c:v>
                </c:pt>
                <c:pt idx="4">
                  <c:v>2027 г. (прогноз)</c:v>
                </c:pt>
              </c:strCache>
            </c:strRef>
          </c:cat>
          <c:val>
            <c:numRef>
              <c:f>Лист1!$F$103:$J$103</c:f>
              <c:numCache>
                <c:formatCode>#,##0.0</c:formatCode>
                <c:ptCount val="5"/>
                <c:pt idx="0">
                  <c:v>43572</c:v>
                </c:pt>
                <c:pt idx="1">
                  <c:v>51795</c:v>
                </c:pt>
                <c:pt idx="2">
                  <c:v>55837.1</c:v>
                </c:pt>
                <c:pt idx="3">
                  <c:v>59851</c:v>
                </c:pt>
                <c:pt idx="4">
                  <c:v>63846.400000000001</c:v>
                </c:pt>
              </c:numCache>
            </c:numRef>
          </c:val>
        </c:ser>
        <c:dLbls>
          <c:showVal val="1"/>
        </c:dLbls>
        <c:axId val="116279936"/>
        <c:axId val="116281728"/>
      </c:barChart>
      <c:catAx>
        <c:axId val="116279936"/>
        <c:scaling>
          <c:orientation val="minMax"/>
        </c:scaling>
        <c:axPos val="b"/>
        <c:tickLblPos val="nextTo"/>
        <c:crossAx val="116281728"/>
        <c:crosses val="autoZero"/>
        <c:auto val="1"/>
        <c:lblAlgn val="ctr"/>
        <c:lblOffset val="100"/>
      </c:catAx>
      <c:valAx>
        <c:axId val="116281728"/>
        <c:scaling>
          <c:orientation val="minMax"/>
        </c:scaling>
        <c:delete val="1"/>
        <c:axPos val="l"/>
        <c:numFmt formatCode="#,##0.0" sourceLinked="1"/>
        <c:tickLblPos val="none"/>
        <c:crossAx val="116279936"/>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style val="26"/>
  <c:chart>
    <c:plotArea>
      <c:layout>
        <c:manualLayout>
          <c:layoutTarget val="inner"/>
          <c:xMode val="edge"/>
          <c:yMode val="edge"/>
          <c:x val="8.0770787485869147E-2"/>
          <c:y val="0.11937058216363999"/>
          <c:w val="0.2974617560653714"/>
          <c:h val="0.76125883567272068"/>
        </c:manualLayout>
      </c:layout>
      <c:doughnutChart>
        <c:varyColors val="1"/>
        <c:ser>
          <c:idx val="0"/>
          <c:order val="0"/>
          <c:dLbls>
            <c:txPr>
              <a:bodyPr/>
              <a:lstStyle/>
              <a:p>
                <a:pPr>
                  <a:defRPr b="1"/>
                </a:pPr>
                <a:endParaRPr lang="ru-RU"/>
              </a:p>
            </c:txPr>
            <c:showVal val="1"/>
            <c:showLeaderLines val="1"/>
          </c:dLbls>
          <c:cat>
            <c:strRef>
              <c:f>Лист1!$B$4:$B$7</c:f>
              <c:strCache>
                <c:ptCount val="4"/>
                <c:pt idx="0">
                  <c:v>дотации - межбюджетные трансферты, предоставляемые на безвозмездной и безвозвратной основе без установления направленний и (или) условий их использования</c:v>
                </c:pt>
                <c:pt idx="1">
                  <c:v>субсидии - межбюджетные трансферты, предоставляемые на безвозмездной и безвозвратной основе в целях софинансирования расходных обязательств</c:v>
                </c:pt>
                <c:pt idx="2">
                  <c:v>субвенции - межбюджетные трансферты, предоставляемыена безвозмездной и безвозвратной основе для финансового обеспечения переданных расходных обязательств РФ</c:v>
                </c:pt>
                <c:pt idx="3">
                  <c:v>иные МБТ - прочие межбюджетные трансферты, предоставляемые из бюджетов других уровней</c:v>
                </c:pt>
              </c:strCache>
            </c:strRef>
          </c:cat>
          <c:val>
            <c:numRef>
              <c:f>Лист1!$G$4:$G$7</c:f>
              <c:numCache>
                <c:formatCode>0%</c:formatCode>
                <c:ptCount val="4"/>
                <c:pt idx="0">
                  <c:v>0.20422307140746288</c:v>
                </c:pt>
                <c:pt idx="1">
                  <c:v>0.63017587737260616</c:v>
                </c:pt>
                <c:pt idx="2">
                  <c:v>9.5326756141375549E-2</c:v>
                </c:pt>
                <c:pt idx="3">
                  <c:v>7.0274295078555815E-2</c:v>
                </c:pt>
              </c:numCache>
            </c:numRef>
          </c:val>
        </c:ser>
        <c:ser>
          <c:idx val="1"/>
          <c:order val="1"/>
          <c:tx>
            <c:strRef>
              <c:f>Лист1!$H$4:$H$7</c:f>
              <c:strCache>
                <c:ptCount val="1"/>
                <c:pt idx="0">
                  <c:v>7% 75% 11% 7%</c:v>
                </c:pt>
              </c:strCache>
            </c:strRef>
          </c:tx>
          <c:dLbls>
            <c:txPr>
              <a:bodyPr/>
              <a:lstStyle/>
              <a:p>
                <a:pPr>
                  <a:defRPr b="1"/>
                </a:pPr>
                <a:endParaRPr lang="ru-RU"/>
              </a:p>
            </c:txPr>
            <c:showVal val="1"/>
            <c:showLeaderLines val="1"/>
          </c:dLbls>
          <c:cat>
            <c:strRef>
              <c:f>Лист1!$B$4:$B$7</c:f>
              <c:strCache>
                <c:ptCount val="4"/>
                <c:pt idx="0">
                  <c:v>дотации - межбюджетные трансферты, предоставляемые на безвозмездной и безвозвратной основе без установления направленний и (или) условий их использования</c:v>
                </c:pt>
                <c:pt idx="1">
                  <c:v>субсидии - межбюджетные трансферты, предоставляемые на безвозмездной и безвозвратной основе в целях софинансирования расходных обязательств</c:v>
                </c:pt>
                <c:pt idx="2">
                  <c:v>субвенции - межбюджетные трансферты, предоставляемыена безвозмездной и безвозвратной основе для финансового обеспечения переданных расходных обязательств РФ</c:v>
                </c:pt>
                <c:pt idx="3">
                  <c:v>иные МБТ - прочие межбюджетные трансферты, предоставляемые из бюджетов других уровней</c:v>
                </c:pt>
              </c:strCache>
            </c:strRef>
          </c:cat>
          <c:val>
            <c:numRef>
              <c:f>Лист1!$H$4:$H$7</c:f>
              <c:numCache>
                <c:formatCode>0%</c:formatCode>
                <c:ptCount val="4"/>
                <c:pt idx="0">
                  <c:v>6.6028588634316127E-2</c:v>
                </c:pt>
                <c:pt idx="1">
                  <c:v>0.74926549239639451</c:v>
                </c:pt>
                <c:pt idx="2">
                  <c:v>0.11107765973590365</c:v>
                </c:pt>
                <c:pt idx="3">
                  <c:v>7.362825923338627E-2</c:v>
                </c:pt>
              </c:numCache>
            </c:numRef>
          </c:val>
        </c:ser>
        <c:ser>
          <c:idx val="2"/>
          <c:order val="2"/>
          <c:tx>
            <c:strRef>
              <c:f>Лист1!$I$4:$I$7</c:f>
              <c:strCache>
                <c:ptCount val="1"/>
                <c:pt idx="0">
                  <c:v>9% 74% 10% 7%</c:v>
                </c:pt>
              </c:strCache>
            </c:strRef>
          </c:tx>
          <c:dLbls>
            <c:txPr>
              <a:bodyPr/>
              <a:lstStyle/>
              <a:p>
                <a:pPr>
                  <a:defRPr b="1"/>
                </a:pPr>
                <a:endParaRPr lang="ru-RU"/>
              </a:p>
            </c:txPr>
            <c:showVal val="1"/>
            <c:showLeaderLines val="1"/>
          </c:dLbls>
          <c:cat>
            <c:strRef>
              <c:f>Лист1!$B$4:$B$7</c:f>
              <c:strCache>
                <c:ptCount val="4"/>
                <c:pt idx="0">
                  <c:v>дотации - межбюджетные трансферты, предоставляемые на безвозмездной и безвозвратной основе без установления направленний и (или) условий их использования</c:v>
                </c:pt>
                <c:pt idx="1">
                  <c:v>субсидии - межбюджетные трансферты, предоставляемые на безвозмездной и безвозвратной основе в целях софинансирования расходных обязательств</c:v>
                </c:pt>
                <c:pt idx="2">
                  <c:v>субвенции - межбюджетные трансферты, предоставляемыена безвозмездной и безвозвратной основе для финансового обеспечения переданных расходных обязательств РФ</c:v>
                </c:pt>
                <c:pt idx="3">
                  <c:v>иные МБТ - прочие межбюджетные трансферты, предоставляемые из бюджетов других уровней</c:v>
                </c:pt>
              </c:strCache>
            </c:strRef>
          </c:cat>
          <c:val>
            <c:numRef>
              <c:f>Лист1!$I$4:$I$7</c:f>
              <c:numCache>
                <c:formatCode>0%</c:formatCode>
                <c:ptCount val="4"/>
                <c:pt idx="0">
                  <c:v>8.6387237909838668E-2</c:v>
                </c:pt>
                <c:pt idx="1">
                  <c:v>0.73928014901315042</c:v>
                </c:pt>
                <c:pt idx="2">
                  <c:v>0.10484633952366461</c:v>
                </c:pt>
                <c:pt idx="3">
                  <c:v>6.9486273553346245E-2</c:v>
                </c:pt>
              </c:numCache>
            </c:numRef>
          </c:val>
        </c:ser>
        <c:dLbls>
          <c:showVal val="1"/>
        </c:dLbls>
        <c:firstSliceAng val="0"/>
        <c:holeSize val="50"/>
      </c:doughnutChart>
    </c:plotArea>
    <c:legend>
      <c:legendPos val="r"/>
      <c:layout>
        <c:manualLayout>
          <c:xMode val="edge"/>
          <c:yMode val="edge"/>
          <c:x val="0.38955898835946995"/>
          <c:y val="0.145576734053248"/>
          <c:w val="0.60210767739585302"/>
          <c:h val="0.70884653189350433"/>
        </c:manualLayout>
      </c:layout>
      <c:spPr>
        <a:solidFill>
          <a:schemeClr val="bg1"/>
        </a:solidFill>
      </c:spPr>
    </c:legend>
    <c:plotVisOnly val="1"/>
  </c:chart>
  <c:txPr>
    <a:bodyPr/>
    <a:lstStyle/>
    <a:p>
      <a:pPr>
        <a:defRPr>
          <a:latin typeface="Times New Roman" pitchFamily="18" charset="0"/>
          <a:cs typeface="Times New Roman" pitchFamily="18" charset="0"/>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6.4412901150519633E-2"/>
          <c:y val="0.18447005304505473"/>
          <c:w val="0.43424099518658132"/>
          <c:h val="0.80608309512618581"/>
        </c:manualLayout>
      </c:layout>
      <c:doughnutChart>
        <c:varyColors val="1"/>
        <c:ser>
          <c:idx val="0"/>
          <c:order val="0"/>
          <c:tx>
            <c:strRef>
              <c:f>Лист1!$B$1</c:f>
              <c:strCache>
                <c:ptCount val="1"/>
                <c:pt idx="0">
                  <c:v>2025</c:v>
                </c:pt>
              </c:strCache>
            </c:strRef>
          </c:tx>
          <c:dPt>
            <c:idx val="0"/>
            <c:spPr>
              <a:solidFill>
                <a:schemeClr val="accent1">
                  <a:lumMod val="40000"/>
                  <a:lumOff val="60000"/>
                </a:schemeClr>
              </a:solidFill>
            </c:spPr>
          </c:dPt>
          <c:dPt>
            <c:idx val="2"/>
            <c:spPr>
              <a:solidFill>
                <a:schemeClr val="accent3">
                  <a:lumMod val="60000"/>
                  <a:lumOff val="40000"/>
                </a:schemeClr>
              </a:solidFill>
            </c:spPr>
          </c:dPt>
          <c:dPt>
            <c:idx val="4"/>
            <c:spPr>
              <a:solidFill>
                <a:srgbClr val="FFC000"/>
              </a:solidFill>
            </c:spPr>
          </c:dPt>
          <c:dPt>
            <c:idx val="5"/>
            <c:spPr>
              <a:solidFill>
                <a:srgbClr val="92D050"/>
              </a:solidFill>
            </c:spPr>
          </c:dPt>
          <c:dPt>
            <c:idx val="6"/>
            <c:spPr>
              <a:solidFill>
                <a:schemeClr val="tx2"/>
              </a:solidFill>
            </c:spPr>
          </c:dPt>
          <c:dLbls>
            <c:dLbl>
              <c:idx val="4"/>
              <c:layout>
                <c:manualLayout>
                  <c:x val="4.101611448857111E-3"/>
                  <c:y val="-7.6138358385051466E-3"/>
                </c:manualLayout>
              </c:layout>
              <c:showPercent val="1"/>
            </c:dLbl>
            <c:dLbl>
              <c:idx val="5"/>
              <c:layout>
                <c:manualLayout>
                  <c:x val="-2.0508057244285533E-3"/>
                  <c:y val="-7.6138358385051466E-3"/>
                </c:manualLayout>
              </c:layout>
              <c:showPercent val="1"/>
            </c:dLbl>
            <c:dLbl>
              <c:idx val="6"/>
              <c:layout>
                <c:manualLayout>
                  <c:x val="8.2027384554171027E-3"/>
                  <c:y val="-5.9951463295317377E-7"/>
                </c:manualLayout>
              </c:layout>
              <c:showPercent val="1"/>
            </c:dLbl>
            <c:txPr>
              <a:bodyPr/>
              <a:lstStyle/>
              <a:p>
                <a:pPr>
                  <a:defRPr sz="800" b="1">
                    <a:solidFill>
                      <a:schemeClr val="tx1"/>
                    </a:solidFill>
                    <a:latin typeface="Times New Roman" pitchFamily="18" charset="0"/>
                    <a:cs typeface="Times New Roman" pitchFamily="18" charset="0"/>
                  </a:defRPr>
                </a:pPr>
                <a:endParaRPr lang="ru-RU"/>
              </a:p>
            </c:txPr>
            <c:showPercent val="1"/>
          </c:dLbls>
          <c:cat>
            <c:strRef>
              <c:f>Лист1!$A$2:$A$8</c:f>
              <c:strCache>
                <c:ptCount val="7"/>
                <c:pt idx="0">
                  <c:v>налог на прибыль организаций</c:v>
                </c:pt>
                <c:pt idx="1">
                  <c:v>налог на доходы физических лиц</c:v>
                </c:pt>
                <c:pt idx="2">
                  <c:v>акцизы</c:v>
                </c:pt>
                <c:pt idx="3">
                  <c:v>налоги на совокупный доход</c:v>
                </c:pt>
                <c:pt idx="4">
                  <c:v>налоги на имущество </c:v>
                </c:pt>
                <c:pt idx="5">
                  <c:v>прочие налоговые доходы</c:v>
                </c:pt>
                <c:pt idx="6">
                  <c:v>неналоговые доходы</c:v>
                </c:pt>
              </c:strCache>
            </c:strRef>
          </c:cat>
          <c:val>
            <c:numRef>
              <c:f>Лист1!$B$2:$B$8</c:f>
              <c:numCache>
                <c:formatCode>#,##0.0</c:formatCode>
                <c:ptCount val="7"/>
                <c:pt idx="0">
                  <c:v>26772.1</c:v>
                </c:pt>
                <c:pt idx="1">
                  <c:v>21570.5</c:v>
                </c:pt>
                <c:pt idx="2">
                  <c:v>7507.4</c:v>
                </c:pt>
                <c:pt idx="3">
                  <c:v>4934.6000000000004</c:v>
                </c:pt>
                <c:pt idx="4">
                  <c:v>5906.5</c:v>
                </c:pt>
                <c:pt idx="5">
                  <c:v>3754.4999999999968</c:v>
                </c:pt>
                <c:pt idx="6">
                  <c:v>2156.6</c:v>
                </c:pt>
              </c:numCache>
            </c:numRef>
          </c:val>
        </c:ser>
        <c:ser>
          <c:idx val="1"/>
          <c:order val="1"/>
          <c:tx>
            <c:strRef>
              <c:f>Лист1!$C$1</c:f>
              <c:strCache>
                <c:ptCount val="1"/>
                <c:pt idx="0">
                  <c:v>2026</c:v>
                </c:pt>
              </c:strCache>
            </c:strRef>
          </c:tx>
          <c:dPt>
            <c:idx val="0"/>
            <c:spPr>
              <a:solidFill>
                <a:schemeClr val="accent1">
                  <a:lumMod val="40000"/>
                  <a:lumOff val="60000"/>
                </a:schemeClr>
              </a:solidFill>
            </c:spPr>
          </c:dPt>
          <c:dPt>
            <c:idx val="2"/>
            <c:spPr>
              <a:solidFill>
                <a:schemeClr val="accent3">
                  <a:lumMod val="60000"/>
                  <a:lumOff val="40000"/>
                </a:schemeClr>
              </a:solidFill>
            </c:spPr>
          </c:dPt>
          <c:dPt>
            <c:idx val="4"/>
            <c:spPr>
              <a:solidFill>
                <a:srgbClr val="FFC000"/>
              </a:solidFill>
            </c:spPr>
          </c:dPt>
          <c:dPt>
            <c:idx val="5"/>
            <c:spPr>
              <a:solidFill>
                <a:srgbClr val="92D050"/>
              </a:solidFill>
            </c:spPr>
          </c:dPt>
          <c:dPt>
            <c:idx val="6"/>
            <c:spPr>
              <a:solidFill>
                <a:schemeClr val="tx2"/>
              </a:solidFill>
            </c:spPr>
          </c:dPt>
          <c:dLbls>
            <c:dLbl>
              <c:idx val="5"/>
              <c:layout>
                <c:manualLayout>
                  <c:x val="-2.0508057244285533E-3"/>
                  <c:y val="0"/>
                </c:manualLayout>
              </c:layout>
              <c:showPercent val="1"/>
            </c:dLbl>
            <c:dLbl>
              <c:idx val="6"/>
              <c:layout>
                <c:manualLayout>
                  <c:x val="6.1524171732856552E-3"/>
                  <c:y val="3.8069179192525841E-3"/>
                </c:manualLayout>
              </c:layout>
              <c:showPercent val="1"/>
            </c:dLbl>
            <c:txPr>
              <a:bodyPr/>
              <a:lstStyle/>
              <a:p>
                <a:pPr>
                  <a:defRPr sz="800" b="1">
                    <a:solidFill>
                      <a:schemeClr val="tx1"/>
                    </a:solidFill>
                    <a:latin typeface="Times New Roman" pitchFamily="18" charset="0"/>
                    <a:cs typeface="Times New Roman" pitchFamily="18" charset="0"/>
                  </a:defRPr>
                </a:pPr>
                <a:endParaRPr lang="ru-RU"/>
              </a:p>
            </c:txPr>
            <c:showPercent val="1"/>
          </c:dLbls>
          <c:cat>
            <c:strRef>
              <c:f>Лист1!$A$2:$A$8</c:f>
              <c:strCache>
                <c:ptCount val="7"/>
                <c:pt idx="0">
                  <c:v>налог на прибыль организаций</c:v>
                </c:pt>
                <c:pt idx="1">
                  <c:v>налог на доходы физических лиц</c:v>
                </c:pt>
                <c:pt idx="2">
                  <c:v>акцизы</c:v>
                </c:pt>
                <c:pt idx="3">
                  <c:v>налоги на совокупный доход</c:v>
                </c:pt>
                <c:pt idx="4">
                  <c:v>налоги на имущество </c:v>
                </c:pt>
                <c:pt idx="5">
                  <c:v>прочие налоговые доходы</c:v>
                </c:pt>
                <c:pt idx="6">
                  <c:v>неналоговые доходы</c:v>
                </c:pt>
              </c:strCache>
            </c:strRef>
          </c:cat>
          <c:val>
            <c:numRef>
              <c:f>Лист1!$C$2:$C$8</c:f>
              <c:numCache>
                <c:formatCode>#,##0.0</c:formatCode>
                <c:ptCount val="7"/>
                <c:pt idx="0">
                  <c:v>26636.799999999996</c:v>
                </c:pt>
                <c:pt idx="1">
                  <c:v>23043.1</c:v>
                </c:pt>
                <c:pt idx="2">
                  <c:v>7762.2</c:v>
                </c:pt>
                <c:pt idx="3">
                  <c:v>5548.9699999999993</c:v>
                </c:pt>
                <c:pt idx="4">
                  <c:v>5941.9</c:v>
                </c:pt>
                <c:pt idx="5">
                  <c:v>3882.0299999999997</c:v>
                </c:pt>
                <c:pt idx="6">
                  <c:v>2166.3000000000002</c:v>
                </c:pt>
              </c:numCache>
            </c:numRef>
          </c:val>
        </c:ser>
        <c:ser>
          <c:idx val="2"/>
          <c:order val="2"/>
          <c:tx>
            <c:strRef>
              <c:f>Лист1!$D$1</c:f>
              <c:strCache>
                <c:ptCount val="1"/>
                <c:pt idx="0">
                  <c:v>2027</c:v>
                </c:pt>
              </c:strCache>
            </c:strRef>
          </c:tx>
          <c:dPt>
            <c:idx val="0"/>
            <c:spPr>
              <a:solidFill>
                <a:schemeClr val="accent1">
                  <a:lumMod val="40000"/>
                  <a:lumOff val="60000"/>
                </a:schemeClr>
              </a:solidFill>
            </c:spPr>
          </c:dPt>
          <c:dPt>
            <c:idx val="2"/>
            <c:spPr>
              <a:solidFill>
                <a:schemeClr val="accent3">
                  <a:lumMod val="60000"/>
                  <a:lumOff val="40000"/>
                </a:schemeClr>
              </a:solidFill>
            </c:spPr>
          </c:dPt>
          <c:dPt>
            <c:idx val="4"/>
            <c:spPr>
              <a:solidFill>
                <a:srgbClr val="FFC000"/>
              </a:solidFill>
            </c:spPr>
          </c:dPt>
          <c:dPt>
            <c:idx val="5"/>
            <c:spPr>
              <a:solidFill>
                <a:srgbClr val="92D050"/>
              </a:solidFill>
            </c:spPr>
          </c:dPt>
          <c:dPt>
            <c:idx val="6"/>
            <c:spPr>
              <a:solidFill>
                <a:schemeClr val="tx2"/>
              </a:solidFill>
            </c:spPr>
          </c:dPt>
          <c:dLbls>
            <c:dLbl>
              <c:idx val="1"/>
              <c:layout/>
              <c:tx>
                <c:rich>
                  <a:bodyPr/>
                  <a:lstStyle/>
                  <a:p>
                    <a:r>
                      <a:rPr lang="ru-RU" dirty="0" smtClean="0">
                        <a:solidFill>
                          <a:schemeClr val="tx1"/>
                        </a:solidFill>
                      </a:rPr>
                      <a:t>3</a:t>
                    </a:r>
                    <a:r>
                      <a:rPr lang="ru-RU" dirty="0" smtClean="0"/>
                      <a:t>1%</a:t>
                    </a:r>
                    <a:endParaRPr lang="ru-RU" dirty="0"/>
                  </a:p>
                </c:rich>
              </c:tx>
              <c:showPercent val="1"/>
            </c:dLbl>
            <c:dLbl>
              <c:idx val="6"/>
              <c:layout>
                <c:manualLayout>
                  <c:x val="4.101611448857111E-3"/>
                  <c:y val="0"/>
                </c:manualLayout>
              </c:layout>
              <c:showPercent val="1"/>
            </c:dLbl>
            <c:txPr>
              <a:bodyPr/>
              <a:lstStyle/>
              <a:p>
                <a:pPr>
                  <a:defRPr sz="800" b="1">
                    <a:solidFill>
                      <a:schemeClr val="tx1"/>
                    </a:solidFill>
                    <a:latin typeface="Times New Roman" pitchFamily="18" charset="0"/>
                    <a:cs typeface="Times New Roman" pitchFamily="18" charset="0"/>
                  </a:defRPr>
                </a:pPr>
                <a:endParaRPr lang="ru-RU"/>
              </a:p>
            </c:txPr>
            <c:showPercent val="1"/>
          </c:dLbls>
          <c:cat>
            <c:strRef>
              <c:f>Лист1!$A$2:$A$8</c:f>
              <c:strCache>
                <c:ptCount val="7"/>
                <c:pt idx="0">
                  <c:v>налог на прибыль организаций</c:v>
                </c:pt>
                <c:pt idx="1">
                  <c:v>налог на доходы физических лиц</c:v>
                </c:pt>
                <c:pt idx="2">
                  <c:v>акцизы</c:v>
                </c:pt>
                <c:pt idx="3">
                  <c:v>налоги на совокупный доход</c:v>
                </c:pt>
                <c:pt idx="4">
                  <c:v>налоги на имущество </c:v>
                </c:pt>
                <c:pt idx="5">
                  <c:v>прочие налоговые доходы</c:v>
                </c:pt>
                <c:pt idx="6">
                  <c:v>неналоговые доходы</c:v>
                </c:pt>
              </c:strCache>
            </c:strRef>
          </c:cat>
          <c:val>
            <c:numRef>
              <c:f>Лист1!$D$2:$D$8</c:f>
              <c:numCache>
                <c:formatCode>#,##0.0</c:formatCode>
                <c:ptCount val="7"/>
                <c:pt idx="0">
                  <c:v>27588.99</c:v>
                </c:pt>
                <c:pt idx="1">
                  <c:v>24397.599999999897</c:v>
                </c:pt>
                <c:pt idx="2">
                  <c:v>7427.5</c:v>
                </c:pt>
                <c:pt idx="3">
                  <c:v>5680.7</c:v>
                </c:pt>
                <c:pt idx="4">
                  <c:v>5997.3</c:v>
                </c:pt>
                <c:pt idx="5">
                  <c:v>3880.7099999999887</c:v>
                </c:pt>
                <c:pt idx="6">
                  <c:v>2172.6</c:v>
                </c:pt>
              </c:numCache>
            </c:numRef>
          </c:val>
        </c:ser>
        <c:dLbls>
          <c:showPercent val="1"/>
        </c:dLbls>
        <c:firstSliceAng val="0"/>
        <c:holeSize val="50"/>
      </c:doughnutChart>
    </c:plotArea>
    <c:legend>
      <c:legendPos val="r"/>
      <c:layout>
        <c:manualLayout>
          <c:xMode val="edge"/>
          <c:yMode val="edge"/>
          <c:x val="0.5097884089267859"/>
          <c:y val="0.27856747177485486"/>
          <c:w val="0.312365486522171"/>
          <c:h val="0.42278671187806866"/>
        </c:manualLayout>
      </c:layout>
      <c:spPr>
        <a:solidFill>
          <a:schemeClr val="bg1"/>
        </a:solidFill>
      </c:spPr>
      <c:txPr>
        <a:bodyPr/>
        <a:lstStyle/>
        <a:p>
          <a:pPr>
            <a:defRPr sz="1100">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style val="27"/>
  <c:chart>
    <c:plotArea>
      <c:layout/>
      <c:barChart>
        <c:barDir val="col"/>
        <c:grouping val="clustered"/>
        <c:ser>
          <c:idx val="0"/>
          <c:order val="0"/>
          <c:spPr>
            <a:solidFill>
              <a:schemeClr val="accent3"/>
            </a:solidFill>
          </c:spPr>
          <c:dPt>
            <c:idx val="7"/>
            <c:spPr>
              <a:solidFill>
                <a:srgbClr val="00B050"/>
              </a:solidFill>
            </c:spPr>
          </c:dPt>
          <c:dLbls>
            <c:dLblPos val="outEnd"/>
            <c:showVal val="1"/>
          </c:dLbls>
          <c:cat>
            <c:strRef>
              <c:f>Лист1!$A$7:$A$23</c:f>
              <c:strCache>
                <c:ptCount val="17"/>
                <c:pt idx="0">
                  <c:v>Белгородская область</c:v>
                </c:pt>
                <c:pt idx="1">
                  <c:v>Брянская область</c:v>
                </c:pt>
                <c:pt idx="2">
                  <c:v>Владимирская область</c:v>
                </c:pt>
                <c:pt idx="3">
                  <c:v>Воронежская область</c:v>
                </c:pt>
                <c:pt idx="4">
                  <c:v>Ивановская область</c:v>
                </c:pt>
                <c:pt idx="5">
                  <c:v>Калужская область</c:v>
                </c:pt>
                <c:pt idx="6">
                  <c:v>Костромская область</c:v>
                </c:pt>
                <c:pt idx="7">
                  <c:v>Курская область</c:v>
                </c:pt>
                <c:pt idx="8">
                  <c:v>Липецкая область</c:v>
                </c:pt>
                <c:pt idx="9">
                  <c:v>Московская область</c:v>
                </c:pt>
                <c:pt idx="10">
                  <c:v>Орловская область</c:v>
                </c:pt>
                <c:pt idx="11">
                  <c:v>Рязанская область</c:v>
                </c:pt>
                <c:pt idx="12">
                  <c:v>Смоленская область</c:v>
                </c:pt>
                <c:pt idx="13">
                  <c:v>Тамбовская область</c:v>
                </c:pt>
                <c:pt idx="14">
                  <c:v>Тверская область</c:v>
                </c:pt>
                <c:pt idx="15">
                  <c:v>Тульская область</c:v>
                </c:pt>
                <c:pt idx="16">
                  <c:v>Ярославская область</c:v>
                </c:pt>
              </c:strCache>
            </c:strRef>
          </c:cat>
          <c:val>
            <c:numRef>
              <c:f>Лист1!$F$7:$F$23</c:f>
              <c:numCache>
                <c:formatCode>#,##0.00</c:formatCode>
                <c:ptCount val="17"/>
                <c:pt idx="0">
                  <c:v>136.72010095807371</c:v>
                </c:pt>
                <c:pt idx="1">
                  <c:v>94.003823515433012</c:v>
                </c:pt>
                <c:pt idx="2">
                  <c:v>100.94937159497812</c:v>
                </c:pt>
                <c:pt idx="3">
                  <c:v>99.416434556149071</c:v>
                </c:pt>
                <c:pt idx="4">
                  <c:v>97.796875700831649</c:v>
                </c:pt>
                <c:pt idx="5">
                  <c:v>109.50657159290382</c:v>
                </c:pt>
                <c:pt idx="6">
                  <c:v>130.74097564969136</c:v>
                </c:pt>
                <c:pt idx="7">
                  <c:v>155.07175845377822</c:v>
                </c:pt>
                <c:pt idx="8">
                  <c:v>121.42205460465314</c:v>
                </c:pt>
                <c:pt idx="9">
                  <c:v>163.97997696407612</c:v>
                </c:pt>
                <c:pt idx="10">
                  <c:v>102.86081521319305</c:v>
                </c:pt>
                <c:pt idx="11">
                  <c:v>114.3292568507171</c:v>
                </c:pt>
                <c:pt idx="12">
                  <c:v>117.16854256018816</c:v>
                </c:pt>
                <c:pt idx="13">
                  <c:v>91.699688665521478</c:v>
                </c:pt>
                <c:pt idx="14">
                  <c:v>120.73234274017911</c:v>
                </c:pt>
                <c:pt idx="15">
                  <c:v>117.90514957898526</c:v>
                </c:pt>
                <c:pt idx="16">
                  <c:v>130.86293276421381</c:v>
                </c:pt>
              </c:numCache>
            </c:numRef>
          </c:val>
        </c:ser>
        <c:axId val="116427776"/>
        <c:axId val="116437760"/>
      </c:barChart>
      <c:catAx>
        <c:axId val="116427776"/>
        <c:scaling>
          <c:orientation val="minMax"/>
        </c:scaling>
        <c:axPos val="b"/>
        <c:tickLblPos val="nextTo"/>
        <c:crossAx val="116437760"/>
        <c:crosses val="autoZero"/>
        <c:auto val="1"/>
        <c:lblAlgn val="ctr"/>
        <c:lblOffset val="100"/>
      </c:catAx>
      <c:valAx>
        <c:axId val="116437760"/>
        <c:scaling>
          <c:orientation val="minMax"/>
        </c:scaling>
        <c:axPos val="l"/>
        <c:title>
          <c:tx>
            <c:rich>
              <a:bodyPr rot="-5400000" vert="horz"/>
              <a:lstStyle/>
              <a:p>
                <a:pPr>
                  <a:defRPr/>
                </a:pPr>
                <a:r>
                  <a:rPr lang="ru-RU" dirty="0"/>
                  <a:t>тыс. руб.</a:t>
                </a:r>
              </a:p>
            </c:rich>
          </c:tx>
          <c:layout>
            <c:manualLayout>
              <c:xMode val="edge"/>
              <c:yMode val="edge"/>
              <c:x val="7.3487205125356524E-3"/>
              <c:y val="0.34335160048716817"/>
            </c:manualLayout>
          </c:layout>
        </c:title>
        <c:numFmt formatCode="#,##0.00" sourceLinked="1"/>
        <c:tickLblPos val="nextTo"/>
        <c:crossAx val="116427776"/>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style val="30"/>
  <c:chart>
    <c:autoTitleDeleted val="1"/>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Table1!$K$9:$M$9</c:f>
              <c:numCache>
                <c:formatCode>#,##0.0</c:formatCode>
                <c:ptCount val="3"/>
                <c:pt idx="0">
                  <c:v>5130.6193700000003</c:v>
                </c:pt>
                <c:pt idx="1">
                  <c:v>5679.3584240000246</c:v>
                </c:pt>
                <c:pt idx="2">
                  <c:v>5206.7738309999995</c:v>
                </c:pt>
              </c:numCache>
            </c:numRef>
          </c:val>
        </c:ser>
        <c:dLbls>
          <c:showVal val="1"/>
        </c:dLbls>
        <c:axId val="117737728"/>
        <c:axId val="117739520"/>
      </c:barChart>
      <c:catAx>
        <c:axId val="117737728"/>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17739520"/>
        <c:crosses val="autoZero"/>
        <c:auto val="1"/>
        <c:lblAlgn val="ctr"/>
        <c:lblOffset val="100"/>
      </c:catAx>
      <c:valAx>
        <c:axId val="117739520"/>
        <c:scaling>
          <c:orientation val="minMax"/>
        </c:scaling>
        <c:delete val="1"/>
        <c:axPos val="b"/>
        <c:numFmt formatCode="#,##0.0" sourceLinked="1"/>
        <c:tickLblPos val="none"/>
        <c:crossAx val="117737728"/>
        <c:crosses val="autoZero"/>
        <c:crossBetween val="between"/>
      </c:valAx>
    </c:plotArea>
    <c:plotVisOnly val="1"/>
  </c:chart>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style val="27"/>
  <c:chart>
    <c:autoTitleDeleted val="1"/>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Table1!$K$10:$M$10</c:f>
              <c:numCache>
                <c:formatCode>#,##0.0</c:formatCode>
                <c:ptCount val="3"/>
                <c:pt idx="0">
                  <c:v>64.907399999999996</c:v>
                </c:pt>
                <c:pt idx="1">
                  <c:v>62.715700000000012</c:v>
                </c:pt>
                <c:pt idx="2">
                  <c:v>57.481599999999993</c:v>
                </c:pt>
              </c:numCache>
            </c:numRef>
          </c:val>
        </c:ser>
        <c:dLbls>
          <c:showVal val="1"/>
        </c:dLbls>
        <c:axId val="117763072"/>
        <c:axId val="117834496"/>
      </c:barChart>
      <c:catAx>
        <c:axId val="117763072"/>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17834496"/>
        <c:crosses val="autoZero"/>
        <c:auto val="1"/>
        <c:lblAlgn val="ctr"/>
        <c:lblOffset val="100"/>
      </c:catAx>
      <c:valAx>
        <c:axId val="117834496"/>
        <c:scaling>
          <c:orientation val="minMax"/>
        </c:scaling>
        <c:delete val="1"/>
        <c:axPos val="b"/>
        <c:numFmt formatCode="#,##0.0" sourceLinked="1"/>
        <c:tickLblPos val="none"/>
        <c:crossAx val="117763072"/>
        <c:crosses val="autoZero"/>
        <c:crossBetween val="between"/>
      </c:valAx>
    </c:plotArea>
    <c:plotVisOnly val="1"/>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style val="28"/>
  <c:chart>
    <c:autoTitleDeleted val="1"/>
    <c:plotArea>
      <c:layout/>
      <c:barChart>
        <c:barDir val="bar"/>
        <c:grouping val="clustered"/>
        <c:ser>
          <c:idx val="0"/>
          <c:order val="0"/>
          <c:dLbls>
            <c:txPr>
              <a:bodyPr/>
              <a:lstStyle/>
              <a:p>
                <a:pPr>
                  <a:defRPr>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Table1!$K$11:$M$11</c:f>
              <c:numCache>
                <c:formatCode>#,##0.0</c:formatCode>
                <c:ptCount val="3"/>
                <c:pt idx="0">
                  <c:v>1103.292835</c:v>
                </c:pt>
                <c:pt idx="1">
                  <c:v>1095.7882050000001</c:v>
                </c:pt>
                <c:pt idx="2">
                  <c:v>1106.74028</c:v>
                </c:pt>
              </c:numCache>
            </c:numRef>
          </c:val>
        </c:ser>
        <c:dLbls>
          <c:showVal val="1"/>
        </c:dLbls>
        <c:axId val="117866496"/>
        <c:axId val="117868032"/>
      </c:barChart>
      <c:catAx>
        <c:axId val="117866496"/>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17868032"/>
        <c:crosses val="autoZero"/>
        <c:auto val="1"/>
        <c:lblAlgn val="ctr"/>
        <c:lblOffset val="100"/>
      </c:catAx>
      <c:valAx>
        <c:axId val="117868032"/>
        <c:scaling>
          <c:orientation val="minMax"/>
        </c:scaling>
        <c:delete val="1"/>
        <c:axPos val="b"/>
        <c:numFmt formatCode="#,##0.0" sourceLinked="1"/>
        <c:tickLblPos val="none"/>
        <c:crossAx val="117866496"/>
        <c:crosses val="autoZero"/>
        <c:crossBetween val="between"/>
      </c:valAx>
    </c:plotArea>
    <c:plotVisOnly val="1"/>
  </c:chart>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style val="31"/>
  <c:chart>
    <c:autoTitleDeleted val="1"/>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Table1!$K$12:$M$12</c:f>
              <c:numCache>
                <c:formatCode>#,##0.0</c:formatCode>
                <c:ptCount val="3"/>
                <c:pt idx="0">
                  <c:v>21047.345872000005</c:v>
                </c:pt>
                <c:pt idx="1">
                  <c:v>20458.907755000029</c:v>
                </c:pt>
                <c:pt idx="2">
                  <c:v>21180.549924999996</c:v>
                </c:pt>
              </c:numCache>
            </c:numRef>
          </c:val>
        </c:ser>
        <c:dLbls>
          <c:showVal val="1"/>
        </c:dLbls>
        <c:axId val="119341824"/>
        <c:axId val="119343360"/>
      </c:barChart>
      <c:catAx>
        <c:axId val="119341824"/>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19343360"/>
        <c:crosses val="autoZero"/>
        <c:auto val="1"/>
        <c:lblAlgn val="ctr"/>
        <c:lblOffset val="100"/>
      </c:catAx>
      <c:valAx>
        <c:axId val="119343360"/>
        <c:scaling>
          <c:orientation val="minMax"/>
        </c:scaling>
        <c:delete val="1"/>
        <c:axPos val="b"/>
        <c:numFmt formatCode="#,##0.0" sourceLinked="1"/>
        <c:tickLblPos val="none"/>
        <c:crossAx val="119341824"/>
        <c:crosses val="autoZero"/>
        <c:crossBetween val="between"/>
      </c:valAx>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solidFill>
                  <a:schemeClr val="tx1"/>
                </a:solidFill>
                <a:latin typeface="Times New Roman" pitchFamily="18" charset="0"/>
                <a:cs typeface="Times New Roman" pitchFamily="18" charset="0"/>
              </a:defRPr>
            </a:pPr>
            <a:r>
              <a:rPr lang="ru-RU" sz="1050" dirty="0">
                <a:solidFill>
                  <a:schemeClr val="tx1"/>
                </a:solidFill>
                <a:latin typeface="Times New Roman" pitchFamily="18" charset="0"/>
                <a:cs typeface="Times New Roman" pitchFamily="18" charset="0"/>
              </a:rPr>
              <a:t>Индекс потребительских цен </a:t>
            </a:r>
            <a:endParaRPr lang="ru-RU" sz="1050" dirty="0" smtClean="0">
              <a:solidFill>
                <a:schemeClr val="tx1"/>
              </a:solidFill>
              <a:latin typeface="Times New Roman" pitchFamily="18" charset="0"/>
              <a:cs typeface="Times New Roman" pitchFamily="18" charset="0"/>
            </a:endParaRPr>
          </a:p>
          <a:p>
            <a:pPr>
              <a:defRPr sz="1050">
                <a:solidFill>
                  <a:schemeClr val="tx1"/>
                </a:solidFill>
                <a:latin typeface="Times New Roman" pitchFamily="18" charset="0"/>
                <a:cs typeface="Times New Roman" pitchFamily="18" charset="0"/>
              </a:defRPr>
            </a:pPr>
            <a:r>
              <a:rPr lang="ru-RU" sz="1050" dirty="0" smtClean="0">
                <a:solidFill>
                  <a:schemeClr val="tx1"/>
                </a:solidFill>
                <a:latin typeface="Times New Roman" pitchFamily="18" charset="0"/>
                <a:cs typeface="Times New Roman" pitchFamily="18" charset="0"/>
              </a:rPr>
              <a:t>на </a:t>
            </a:r>
            <a:r>
              <a:rPr lang="ru-RU" sz="1050" dirty="0">
                <a:solidFill>
                  <a:schemeClr val="tx1"/>
                </a:solidFill>
                <a:latin typeface="Times New Roman" pitchFamily="18" charset="0"/>
                <a:cs typeface="Times New Roman" pitchFamily="18" charset="0"/>
              </a:rPr>
              <a:t>товары и </a:t>
            </a:r>
            <a:r>
              <a:rPr lang="ru-RU" sz="1050" dirty="0" smtClean="0">
                <a:solidFill>
                  <a:schemeClr val="tx1"/>
                </a:solidFill>
                <a:latin typeface="Times New Roman" pitchFamily="18" charset="0"/>
                <a:cs typeface="Times New Roman" pitchFamily="18" charset="0"/>
              </a:rPr>
              <a:t>услуги </a:t>
            </a:r>
            <a:r>
              <a:rPr lang="ru-RU" sz="1050" dirty="0">
                <a:solidFill>
                  <a:schemeClr val="tx1"/>
                </a:solidFill>
                <a:latin typeface="Times New Roman" pitchFamily="18" charset="0"/>
                <a:cs typeface="Times New Roman" pitchFamily="18" charset="0"/>
              </a:rPr>
              <a:t>(среднегодовой), </a:t>
            </a:r>
            <a:r>
              <a:rPr lang="ru-RU" sz="1050" b="0" i="1" dirty="0">
                <a:solidFill>
                  <a:schemeClr val="tx1"/>
                </a:solidFill>
                <a:latin typeface="Times New Roman" pitchFamily="18" charset="0"/>
                <a:cs typeface="Times New Roman" pitchFamily="18" charset="0"/>
              </a:rPr>
              <a:t>в % к предыдущему году</a:t>
            </a:r>
          </a:p>
        </c:rich>
      </c:tx>
      <c:layout/>
    </c:title>
    <c:plotArea>
      <c:layout>
        <c:manualLayout>
          <c:layoutTarget val="inner"/>
          <c:xMode val="edge"/>
          <c:yMode val="edge"/>
          <c:x val="4.7604540866641183E-2"/>
          <c:y val="0.38612277207295453"/>
          <c:w val="0.90479091826671765"/>
          <c:h val="0.42669514895170374"/>
        </c:manualLayout>
      </c:layout>
      <c:barChart>
        <c:barDir val="col"/>
        <c:grouping val="clustered"/>
        <c:ser>
          <c:idx val="0"/>
          <c:order val="0"/>
          <c:tx>
            <c:strRef>
              <c:f>Лист1!$B$1</c:f>
              <c:strCache>
                <c:ptCount val="1"/>
                <c:pt idx="0">
                  <c:v>Индекс потребительских цен на товары и услуги (среднегодовой), в % к предыдущему году</c:v>
                </c:pt>
              </c:strCache>
            </c:strRef>
          </c:tx>
          <c:spPr>
            <a:solidFill>
              <a:schemeClr val="accent6"/>
            </a:solidFill>
            <a:ln>
              <a:noFill/>
            </a:ln>
          </c:spPr>
          <c:dLbls>
            <c:numFmt formatCode="#,##0.0" sourceLinked="0"/>
            <c:txPr>
              <a:bodyPr/>
              <a:lstStyle/>
              <a:p>
                <a:pPr>
                  <a:defRPr sz="800">
                    <a:solidFill>
                      <a:schemeClr val="tx1"/>
                    </a:solidFill>
                    <a:latin typeface="Times New Roman" pitchFamily="18" charset="0"/>
                    <a:cs typeface="Times New Roman" pitchFamily="18" charset="0"/>
                  </a:defRPr>
                </a:pPr>
                <a:endParaRPr lang="ru-RU"/>
              </a:p>
            </c:txPr>
            <c:showVal val="1"/>
          </c:dLbls>
          <c:cat>
            <c:strRef>
              <c:f>Лист1!$A$2:$A$6</c:f>
              <c:strCache>
                <c:ptCount val="5"/>
                <c:pt idx="0">
                  <c:v>2023 г. (факт)</c:v>
                </c:pt>
                <c:pt idx="1">
                  <c:v>2024 г. (оценка)</c:v>
                </c:pt>
                <c:pt idx="2">
                  <c:v>2025 г. (прогноз)</c:v>
                </c:pt>
                <c:pt idx="3">
                  <c:v>2026 г. (прогноз)</c:v>
                </c:pt>
                <c:pt idx="4">
                  <c:v>2027 г. (прогноз)</c:v>
                </c:pt>
              </c:strCache>
            </c:strRef>
          </c:cat>
          <c:val>
            <c:numRef>
              <c:f>Лист1!$B$2:$B$6</c:f>
              <c:numCache>
                <c:formatCode>General</c:formatCode>
                <c:ptCount val="5"/>
                <c:pt idx="0">
                  <c:v>106.4</c:v>
                </c:pt>
                <c:pt idx="1">
                  <c:v>108.5</c:v>
                </c:pt>
                <c:pt idx="2">
                  <c:v>105.8</c:v>
                </c:pt>
                <c:pt idx="3" formatCode="0.0">
                  <c:v>104.3</c:v>
                </c:pt>
                <c:pt idx="4" formatCode="0.0">
                  <c:v>104</c:v>
                </c:pt>
              </c:numCache>
            </c:numRef>
          </c:val>
        </c:ser>
        <c:axId val="113820032"/>
        <c:axId val="113821568"/>
      </c:barChart>
      <c:catAx>
        <c:axId val="113820032"/>
        <c:scaling>
          <c:orientation val="minMax"/>
        </c:scaling>
        <c:axPos val="b"/>
        <c:tickLblPos val="nextTo"/>
        <c:txPr>
          <a:bodyPr/>
          <a:lstStyle/>
          <a:p>
            <a:pPr>
              <a:defRPr sz="800">
                <a:solidFill>
                  <a:schemeClr val="tx1"/>
                </a:solidFill>
                <a:latin typeface="Times New Roman" pitchFamily="18" charset="0"/>
                <a:cs typeface="Times New Roman" pitchFamily="18" charset="0"/>
              </a:defRPr>
            </a:pPr>
            <a:endParaRPr lang="ru-RU"/>
          </a:p>
        </c:txPr>
        <c:crossAx val="113821568"/>
        <c:crosses val="autoZero"/>
        <c:auto val="1"/>
        <c:lblAlgn val="ctr"/>
        <c:lblOffset val="100"/>
      </c:catAx>
      <c:valAx>
        <c:axId val="113821568"/>
        <c:scaling>
          <c:orientation val="minMax"/>
        </c:scaling>
        <c:delete val="1"/>
        <c:axPos val="l"/>
        <c:numFmt formatCode="General" sourceLinked="1"/>
        <c:tickLblPos val="none"/>
        <c:crossAx val="113820032"/>
        <c:crosses val="autoZero"/>
        <c:crossBetween val="between"/>
      </c:valAx>
    </c:plotArea>
    <c:plotVisOnly val="1"/>
  </c:chart>
  <c:spPr>
    <a:ln w="3175">
      <a:noFill/>
      <a:prstDash val="lgDash"/>
    </a:ln>
  </c:spPr>
  <c:txPr>
    <a:bodyPr/>
    <a:lstStyle/>
    <a:p>
      <a:pPr>
        <a:defRPr sz="1800"/>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style val="32"/>
  <c:chart>
    <c:autoTitleDeleted val="1"/>
    <c:plotArea>
      <c:layout/>
      <c:barChart>
        <c:barDir val="bar"/>
        <c:grouping val="clustered"/>
        <c:ser>
          <c:idx val="0"/>
          <c:order val="0"/>
          <c:spPr>
            <a:solidFill>
              <a:srgbClr val="92D050"/>
            </a:solidFill>
          </c:spPr>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Table1!$K$13:$M$13</c:f>
              <c:numCache>
                <c:formatCode>#,##0.0</c:formatCode>
                <c:ptCount val="3"/>
                <c:pt idx="0">
                  <c:v>1807.971976</c:v>
                </c:pt>
                <c:pt idx="1">
                  <c:v>1668.999724</c:v>
                </c:pt>
                <c:pt idx="2">
                  <c:v>3885.0272689999997</c:v>
                </c:pt>
              </c:numCache>
            </c:numRef>
          </c:val>
        </c:ser>
        <c:dLbls>
          <c:showVal val="1"/>
        </c:dLbls>
        <c:axId val="119363072"/>
        <c:axId val="119364608"/>
      </c:barChart>
      <c:catAx>
        <c:axId val="119363072"/>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19364608"/>
        <c:crosses val="autoZero"/>
        <c:auto val="1"/>
        <c:lblAlgn val="ctr"/>
        <c:lblOffset val="100"/>
      </c:catAx>
      <c:valAx>
        <c:axId val="119364608"/>
        <c:scaling>
          <c:orientation val="minMax"/>
        </c:scaling>
        <c:delete val="1"/>
        <c:axPos val="b"/>
        <c:numFmt formatCode="#,##0.0" sourceLinked="1"/>
        <c:tickLblPos val="none"/>
        <c:crossAx val="119363072"/>
        <c:crosses val="autoZero"/>
        <c:crossBetween val="between"/>
      </c:valAx>
    </c:plotArea>
    <c:plotVisOnly val="1"/>
  </c:chart>
  <c:txPr>
    <a:bodyPr/>
    <a:lstStyle/>
    <a:p>
      <a:pPr>
        <a:defRPr sz="1800"/>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style val="32"/>
  <c:chart>
    <c:autoTitleDeleted val="1"/>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Table1!$K$14:$M$14</c:f>
              <c:numCache>
                <c:formatCode>#,##0.0</c:formatCode>
                <c:ptCount val="3"/>
                <c:pt idx="0">
                  <c:v>181.89280400000001</c:v>
                </c:pt>
                <c:pt idx="1">
                  <c:v>181.59845600000077</c:v>
                </c:pt>
                <c:pt idx="2">
                  <c:v>224.790999</c:v>
                </c:pt>
              </c:numCache>
            </c:numRef>
          </c:val>
        </c:ser>
        <c:dLbls>
          <c:showVal val="1"/>
        </c:dLbls>
        <c:axId val="119400704"/>
        <c:axId val="119406592"/>
      </c:barChart>
      <c:catAx>
        <c:axId val="119400704"/>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19406592"/>
        <c:crosses val="autoZero"/>
        <c:auto val="1"/>
        <c:lblAlgn val="ctr"/>
        <c:lblOffset val="100"/>
      </c:catAx>
      <c:valAx>
        <c:axId val="119406592"/>
        <c:scaling>
          <c:orientation val="minMax"/>
        </c:scaling>
        <c:delete val="1"/>
        <c:axPos val="b"/>
        <c:numFmt formatCode="#,##0.0" sourceLinked="1"/>
        <c:tickLblPos val="none"/>
        <c:crossAx val="119400704"/>
        <c:crosses val="autoZero"/>
        <c:crossBetween val="between"/>
      </c:valAx>
    </c:plotArea>
    <c:plotVisOnly val="1"/>
  </c:chart>
  <c:txPr>
    <a:bodyPr/>
    <a:lstStyle/>
    <a:p>
      <a:pPr>
        <a:defRPr sz="1800"/>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ru-RU"/>
  <c:style val="30"/>
  <c:chart>
    <c:autoTitleDeleted val="1"/>
    <c:plotArea>
      <c:layout/>
      <c:barChart>
        <c:barDir val="bar"/>
        <c:grouping val="clustered"/>
        <c:ser>
          <c:idx val="0"/>
          <c:order val="0"/>
          <c:spPr>
            <a:solidFill>
              <a:schemeClr val="bg1">
                <a:lumMod val="50000"/>
              </a:schemeClr>
            </a:solidFill>
            <a:ln>
              <a:noFill/>
            </a:ln>
          </c:spPr>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Table1!$K$15:$M$15</c:f>
              <c:numCache>
                <c:formatCode>#,##0.0</c:formatCode>
                <c:ptCount val="3"/>
                <c:pt idx="0">
                  <c:v>28520.414449</c:v>
                </c:pt>
                <c:pt idx="1">
                  <c:v>29027.834539999869</c:v>
                </c:pt>
                <c:pt idx="2">
                  <c:v>27887.229642999901</c:v>
                </c:pt>
              </c:numCache>
            </c:numRef>
          </c:val>
        </c:ser>
        <c:dLbls>
          <c:showVal val="1"/>
        </c:dLbls>
        <c:axId val="119413760"/>
        <c:axId val="119452416"/>
      </c:barChart>
      <c:catAx>
        <c:axId val="119413760"/>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19452416"/>
        <c:crosses val="autoZero"/>
        <c:auto val="1"/>
        <c:lblAlgn val="ctr"/>
        <c:lblOffset val="100"/>
      </c:catAx>
      <c:valAx>
        <c:axId val="119452416"/>
        <c:scaling>
          <c:orientation val="minMax"/>
        </c:scaling>
        <c:delete val="1"/>
        <c:axPos val="b"/>
        <c:numFmt formatCode="#,##0.0" sourceLinked="1"/>
        <c:tickLblPos val="none"/>
        <c:crossAx val="119413760"/>
        <c:crosses val="autoZero"/>
        <c:crossBetween val="between"/>
      </c:valAx>
    </c:plotArea>
    <c:plotVisOnly val="1"/>
  </c:chart>
  <c:txPr>
    <a:bodyPr/>
    <a:lstStyle/>
    <a:p>
      <a:pPr>
        <a:defRPr sz="1800"/>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ru-RU"/>
  <c:style val="28"/>
  <c:chart>
    <c:autoTitleDeleted val="1"/>
    <c:plotArea>
      <c:layout/>
      <c:barChart>
        <c:barDir val="bar"/>
        <c:grouping val="clustered"/>
        <c:ser>
          <c:idx val="0"/>
          <c:order val="0"/>
          <c:spPr>
            <a:solidFill>
              <a:srgbClr val="FFFF00"/>
            </a:solidFill>
            <a:ln>
              <a:noFill/>
            </a:ln>
          </c:spPr>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Table1!$K$16:$M$16</c:f>
              <c:numCache>
                <c:formatCode>#,##0.0</c:formatCode>
                <c:ptCount val="3"/>
                <c:pt idx="0">
                  <c:v>1495.808211</c:v>
                </c:pt>
                <c:pt idx="1">
                  <c:v>1405.9689920000001</c:v>
                </c:pt>
                <c:pt idx="2">
                  <c:v>2022.3267570000069</c:v>
                </c:pt>
              </c:numCache>
            </c:numRef>
          </c:val>
        </c:ser>
        <c:dLbls>
          <c:showVal val="1"/>
        </c:dLbls>
        <c:axId val="119468032"/>
        <c:axId val="119469568"/>
      </c:barChart>
      <c:catAx>
        <c:axId val="119468032"/>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19469568"/>
        <c:crosses val="autoZero"/>
        <c:auto val="1"/>
        <c:lblAlgn val="ctr"/>
        <c:lblOffset val="100"/>
      </c:catAx>
      <c:valAx>
        <c:axId val="119469568"/>
        <c:scaling>
          <c:orientation val="minMax"/>
        </c:scaling>
        <c:delete val="1"/>
        <c:axPos val="b"/>
        <c:numFmt formatCode="#,##0.0" sourceLinked="1"/>
        <c:tickLblPos val="none"/>
        <c:crossAx val="119468032"/>
        <c:crosses val="autoZero"/>
        <c:crossBetween val="between"/>
      </c:valAx>
    </c:plotArea>
    <c:plotVisOnly val="1"/>
  </c:chart>
  <c:txPr>
    <a:bodyPr/>
    <a:lstStyle/>
    <a:p>
      <a:pPr>
        <a:defRPr sz="1800"/>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style val="29"/>
  <c:chart>
    <c:autoTitleDeleted val="1"/>
    <c:plotArea>
      <c:layout/>
      <c:barChart>
        <c:barDir val="bar"/>
        <c:grouping val="clustered"/>
        <c:ser>
          <c:idx val="0"/>
          <c:order val="0"/>
          <c:spPr>
            <a:solidFill>
              <a:srgbClr val="0033CC"/>
            </a:solidFill>
          </c:spPr>
          <c:dLbls>
            <c:txPr>
              <a:bodyPr/>
              <a:lstStyle/>
              <a:p>
                <a:pPr>
                  <a:defRPr>
                    <a:latin typeface="Times New Roman" pitchFamily="18" charset="0"/>
                    <a:cs typeface="Times New Roman" pitchFamily="18" charset="0"/>
                  </a:defRPr>
                </a:pPr>
                <a:endParaRPr lang="ru-RU"/>
              </a:p>
            </c:txPr>
            <c:dLblPos val="outEnd"/>
            <c:showVal val="1"/>
          </c:dLbls>
          <c:cat>
            <c:numRef>
              <c:f>Table1!$K$6:$M$6</c:f>
              <c:numCache>
                <c:formatCode>General</c:formatCode>
                <c:ptCount val="3"/>
                <c:pt idx="0">
                  <c:v>2027</c:v>
                </c:pt>
                <c:pt idx="1">
                  <c:v>2026</c:v>
                </c:pt>
                <c:pt idx="2">
                  <c:v>2025</c:v>
                </c:pt>
              </c:numCache>
            </c:numRef>
          </c:cat>
          <c:val>
            <c:numRef>
              <c:f>Table1!$K$7:$M$7</c:f>
              <c:numCache>
                <c:formatCode>#,##0.0</c:formatCode>
                <c:ptCount val="3"/>
                <c:pt idx="0">
                  <c:v>97482.494306999972</c:v>
                </c:pt>
                <c:pt idx="1">
                  <c:v>94138.088944000003</c:v>
                </c:pt>
                <c:pt idx="2">
                  <c:v>95105.899804000001</c:v>
                </c:pt>
              </c:numCache>
            </c:numRef>
          </c:val>
        </c:ser>
        <c:axId val="117809920"/>
        <c:axId val="117811456"/>
      </c:barChart>
      <c:catAx>
        <c:axId val="117809920"/>
        <c:scaling>
          <c:orientation val="minMax"/>
        </c:scaling>
        <c:axPos val="l"/>
        <c:numFmt formatCode="General" sourceLinked="1"/>
        <c:tickLblPos val="nextTo"/>
        <c:txPr>
          <a:bodyPr/>
          <a:lstStyle/>
          <a:p>
            <a:pPr>
              <a:defRPr>
                <a:latin typeface="Times New Roman" pitchFamily="18" charset="0"/>
                <a:cs typeface="Times New Roman" pitchFamily="18" charset="0"/>
              </a:defRPr>
            </a:pPr>
            <a:endParaRPr lang="ru-RU"/>
          </a:p>
        </c:txPr>
        <c:crossAx val="117811456"/>
        <c:crosses val="autoZero"/>
        <c:auto val="1"/>
        <c:lblAlgn val="ctr"/>
        <c:lblOffset val="100"/>
      </c:catAx>
      <c:valAx>
        <c:axId val="117811456"/>
        <c:scaling>
          <c:orientation val="minMax"/>
        </c:scaling>
        <c:delete val="1"/>
        <c:axPos val="b"/>
        <c:numFmt formatCode="#,##0.0" sourceLinked="1"/>
        <c:tickLblPos val="none"/>
        <c:crossAx val="117809920"/>
        <c:crosses val="autoZero"/>
        <c:crossBetween val="between"/>
      </c:valAx>
    </c:plotArea>
    <c:plotVisOnly val="1"/>
  </c:chart>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ru-RU"/>
  <c:style val="31"/>
  <c:chart>
    <c:autoTitleDeleted val="1"/>
    <c:plotArea>
      <c:layout/>
      <c:barChart>
        <c:barDir val="bar"/>
        <c:grouping val="clustered"/>
        <c:ser>
          <c:idx val="0"/>
          <c:order val="0"/>
          <c:spPr>
            <a:solidFill>
              <a:srgbClr val="009900"/>
            </a:solidFill>
          </c:spPr>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Table1!$K$17:$M$17</c:f>
              <c:numCache>
                <c:formatCode>#,##0.0</c:formatCode>
                <c:ptCount val="3"/>
                <c:pt idx="0">
                  <c:v>7666.4506300000003</c:v>
                </c:pt>
                <c:pt idx="1">
                  <c:v>8283.0498189999998</c:v>
                </c:pt>
                <c:pt idx="2">
                  <c:v>9450.8864620000004</c:v>
                </c:pt>
              </c:numCache>
            </c:numRef>
          </c:val>
        </c:ser>
        <c:dLbls>
          <c:showVal val="1"/>
        </c:dLbls>
        <c:axId val="117827072"/>
        <c:axId val="117828608"/>
      </c:barChart>
      <c:catAx>
        <c:axId val="117827072"/>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17828608"/>
        <c:crosses val="autoZero"/>
        <c:auto val="1"/>
        <c:lblAlgn val="ctr"/>
        <c:lblOffset val="100"/>
      </c:catAx>
      <c:valAx>
        <c:axId val="117828608"/>
        <c:scaling>
          <c:orientation val="minMax"/>
        </c:scaling>
        <c:delete val="1"/>
        <c:axPos val="b"/>
        <c:numFmt formatCode="#,##0.0" sourceLinked="1"/>
        <c:tickLblPos val="none"/>
        <c:crossAx val="117827072"/>
        <c:crosses val="autoZero"/>
        <c:crossBetween val="between"/>
      </c:valAx>
    </c:plotArea>
    <c:plotVisOnly val="1"/>
  </c:chart>
  <c:txPr>
    <a:bodyPr/>
    <a:lstStyle/>
    <a:p>
      <a:pPr>
        <a:defRPr sz="1800"/>
      </a:pPr>
      <a:endParaRPr lang="ru-RU"/>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ru-RU"/>
  <c:style val="28"/>
  <c:chart>
    <c:autoTitleDeleted val="1"/>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Table1!$K$18:$M$18</c:f>
              <c:numCache>
                <c:formatCode>#,##0.0</c:formatCode>
                <c:ptCount val="3"/>
                <c:pt idx="0">
                  <c:v>22608.269382999999</c:v>
                </c:pt>
                <c:pt idx="1">
                  <c:v>21231.994807999999</c:v>
                </c:pt>
                <c:pt idx="2">
                  <c:v>20847.047259999996</c:v>
                </c:pt>
              </c:numCache>
            </c:numRef>
          </c:val>
        </c:ser>
        <c:dLbls>
          <c:showVal val="1"/>
        </c:dLbls>
        <c:axId val="123903360"/>
        <c:axId val="123909248"/>
      </c:barChart>
      <c:catAx>
        <c:axId val="123903360"/>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23909248"/>
        <c:crosses val="autoZero"/>
        <c:auto val="1"/>
        <c:lblAlgn val="ctr"/>
        <c:lblOffset val="100"/>
      </c:catAx>
      <c:valAx>
        <c:axId val="123909248"/>
        <c:scaling>
          <c:orientation val="minMax"/>
        </c:scaling>
        <c:delete val="1"/>
        <c:axPos val="b"/>
        <c:numFmt formatCode="#,##0.0" sourceLinked="1"/>
        <c:tickLblPos val="none"/>
        <c:crossAx val="123903360"/>
        <c:crosses val="autoZero"/>
        <c:crossBetween val="between"/>
      </c:valAx>
    </c:plotArea>
    <c:plotVisOnly val="1"/>
  </c:chart>
  <c:txPr>
    <a:bodyPr/>
    <a:lstStyle/>
    <a:p>
      <a:pPr>
        <a:defRPr sz="1800"/>
      </a:pPr>
      <a:endParaRPr lang="ru-RU"/>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ru-RU"/>
  <c:style val="31"/>
  <c:chart>
    <c:autoTitleDeleted val="1"/>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Table1!$K$19:$M$19</c:f>
              <c:numCache>
                <c:formatCode>#,##0.0</c:formatCode>
                <c:ptCount val="3"/>
                <c:pt idx="0">
                  <c:v>2076.2070589999998</c:v>
                </c:pt>
                <c:pt idx="1">
                  <c:v>1391.522866</c:v>
                </c:pt>
                <c:pt idx="2">
                  <c:v>899.99111599999947</c:v>
                </c:pt>
              </c:numCache>
            </c:numRef>
          </c:val>
        </c:ser>
        <c:dLbls>
          <c:showVal val="1"/>
        </c:dLbls>
        <c:axId val="123933056"/>
        <c:axId val="123934592"/>
      </c:barChart>
      <c:catAx>
        <c:axId val="123933056"/>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23934592"/>
        <c:crosses val="autoZero"/>
        <c:auto val="1"/>
        <c:lblAlgn val="ctr"/>
        <c:lblOffset val="100"/>
      </c:catAx>
      <c:valAx>
        <c:axId val="123934592"/>
        <c:scaling>
          <c:orientation val="minMax"/>
        </c:scaling>
        <c:delete val="1"/>
        <c:axPos val="b"/>
        <c:numFmt formatCode="#,##0.0" sourceLinked="1"/>
        <c:tickLblPos val="none"/>
        <c:crossAx val="123933056"/>
        <c:crosses val="autoZero"/>
        <c:crossBetween val="between"/>
      </c:valAx>
    </c:plotArea>
    <c:plotVisOnly val="1"/>
  </c:chart>
  <c:txPr>
    <a:bodyPr/>
    <a:lstStyle/>
    <a:p>
      <a:pPr>
        <a:defRPr sz="1800"/>
      </a:pPr>
      <a:endParaRPr lang="ru-RU"/>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ru-RU"/>
  <c:style val="30"/>
  <c:chart>
    <c:autoTitleDeleted val="1"/>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Table1!$K$20:$M$20</c:f>
              <c:numCache>
                <c:formatCode>#,##0.0</c:formatCode>
                <c:ptCount val="3"/>
                <c:pt idx="0">
                  <c:v>192.426593</c:v>
                </c:pt>
                <c:pt idx="1">
                  <c:v>192.426593</c:v>
                </c:pt>
                <c:pt idx="2">
                  <c:v>204.34908199999998</c:v>
                </c:pt>
              </c:numCache>
            </c:numRef>
          </c:val>
        </c:ser>
        <c:dLbls>
          <c:showVal val="1"/>
        </c:dLbls>
        <c:axId val="123970688"/>
        <c:axId val="123972224"/>
      </c:barChart>
      <c:catAx>
        <c:axId val="123970688"/>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23972224"/>
        <c:crosses val="autoZero"/>
        <c:auto val="1"/>
        <c:lblAlgn val="ctr"/>
        <c:lblOffset val="100"/>
      </c:catAx>
      <c:valAx>
        <c:axId val="123972224"/>
        <c:scaling>
          <c:orientation val="minMax"/>
        </c:scaling>
        <c:delete val="1"/>
        <c:axPos val="b"/>
        <c:numFmt formatCode="#,##0.0" sourceLinked="1"/>
        <c:tickLblPos val="none"/>
        <c:crossAx val="123970688"/>
        <c:crosses val="autoZero"/>
        <c:crossBetween val="between"/>
      </c:valAx>
    </c:plotArea>
    <c:plotVisOnly val="1"/>
  </c:chart>
  <c:txPr>
    <a:bodyPr/>
    <a:lstStyle/>
    <a:p>
      <a:pPr>
        <a:defRPr sz="1800"/>
      </a:pPr>
      <a:endParaRPr lang="ru-RU"/>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ru-RU"/>
  <c:style val="32"/>
  <c:chart>
    <c:autoTitleDeleted val="1"/>
    <c:plotArea>
      <c:layout/>
      <c:barChart>
        <c:barDir val="bar"/>
        <c:grouping val="clustered"/>
        <c:ser>
          <c:idx val="0"/>
          <c:order val="0"/>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Table1!$K$21:$M$21</c:f>
              <c:numCache>
                <c:formatCode>#,##0.0</c:formatCode>
                <c:ptCount val="3"/>
                <c:pt idx="0">
                  <c:v>1033.3457149999999</c:v>
                </c:pt>
                <c:pt idx="1">
                  <c:v>935.91527099999996</c:v>
                </c:pt>
                <c:pt idx="2">
                  <c:v>825.98830600000053</c:v>
                </c:pt>
              </c:numCache>
            </c:numRef>
          </c:val>
        </c:ser>
        <c:dLbls>
          <c:showVal val="1"/>
        </c:dLbls>
        <c:axId val="123983744"/>
        <c:axId val="123985280"/>
      </c:barChart>
      <c:catAx>
        <c:axId val="123983744"/>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23985280"/>
        <c:crosses val="autoZero"/>
        <c:auto val="1"/>
        <c:lblAlgn val="ctr"/>
        <c:lblOffset val="100"/>
      </c:catAx>
      <c:valAx>
        <c:axId val="123985280"/>
        <c:scaling>
          <c:orientation val="minMax"/>
        </c:scaling>
        <c:delete val="1"/>
        <c:axPos val="b"/>
        <c:numFmt formatCode="#,##0.0" sourceLinked="1"/>
        <c:tickLblPos val="none"/>
        <c:crossAx val="123983744"/>
        <c:crosses val="autoZero"/>
        <c:crossBetween val="between"/>
      </c:valAx>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solidFill>
                  <a:schemeClr val="tx1"/>
                </a:solidFill>
                <a:latin typeface="Times New Roman" pitchFamily="18" charset="0"/>
                <a:cs typeface="Times New Roman" pitchFamily="18" charset="0"/>
              </a:defRPr>
            </a:pPr>
            <a:r>
              <a:rPr lang="ru-RU" sz="1050" dirty="0" smtClean="0">
                <a:solidFill>
                  <a:schemeClr val="tx1"/>
                </a:solidFill>
                <a:latin typeface="Times New Roman" pitchFamily="18" charset="0"/>
                <a:cs typeface="Times New Roman" pitchFamily="18" charset="0"/>
              </a:rPr>
              <a:t>Прибыль прибыльных организаций, </a:t>
            </a:r>
            <a:r>
              <a:rPr lang="ru-RU" sz="1050" b="0" i="1" dirty="0" smtClean="0">
                <a:solidFill>
                  <a:schemeClr val="tx1"/>
                </a:solidFill>
                <a:latin typeface="Times New Roman" pitchFamily="18" charset="0"/>
                <a:cs typeface="Times New Roman" pitchFamily="18" charset="0"/>
              </a:rPr>
              <a:t>млн. рублей</a:t>
            </a:r>
            <a:endParaRPr lang="ru-RU" sz="1050" b="0" i="1" dirty="0">
              <a:solidFill>
                <a:schemeClr val="tx1"/>
              </a:solidFill>
              <a:latin typeface="Times New Roman" pitchFamily="18" charset="0"/>
              <a:cs typeface="Times New Roman" pitchFamily="18" charset="0"/>
            </a:endParaRPr>
          </a:p>
        </c:rich>
      </c:tx>
      <c:layout>
        <c:manualLayout>
          <c:xMode val="edge"/>
          <c:yMode val="edge"/>
          <c:x val="9.4214855804827247E-2"/>
          <c:y val="3.1302894449636312E-2"/>
        </c:manualLayout>
      </c:layout>
    </c:title>
    <c:plotArea>
      <c:layout>
        <c:manualLayout>
          <c:layoutTarget val="inner"/>
          <c:xMode val="edge"/>
          <c:yMode val="edge"/>
          <c:x val="4.7490547783241903E-2"/>
          <c:y val="1.9632092893172581E-3"/>
          <c:w val="0.90501890443351662"/>
          <c:h val="0.83070823920798964"/>
        </c:manualLayout>
      </c:layout>
      <c:barChart>
        <c:barDir val="col"/>
        <c:grouping val="clustered"/>
        <c:ser>
          <c:idx val="0"/>
          <c:order val="0"/>
          <c:tx>
            <c:strRef>
              <c:f>Лист1!$B$1</c:f>
              <c:strCache>
                <c:ptCount val="1"/>
                <c:pt idx="0">
                  <c:v>Прибыль прибыльных организаций, млн. рублей</c:v>
                </c:pt>
              </c:strCache>
            </c:strRef>
          </c:tx>
          <c:spPr>
            <a:solidFill>
              <a:schemeClr val="accent4"/>
            </a:solidFill>
            <a:ln>
              <a:noFill/>
            </a:ln>
          </c:spPr>
          <c:dLbls>
            <c:numFmt formatCode="#,##0.0" sourceLinked="0"/>
            <c:txPr>
              <a:bodyPr/>
              <a:lstStyle/>
              <a:p>
                <a:pPr>
                  <a:defRPr sz="800">
                    <a:solidFill>
                      <a:schemeClr val="tx1"/>
                    </a:solidFill>
                    <a:latin typeface="Times New Roman" pitchFamily="18" charset="0"/>
                    <a:cs typeface="Times New Roman" pitchFamily="18" charset="0"/>
                  </a:defRPr>
                </a:pPr>
                <a:endParaRPr lang="ru-RU"/>
              </a:p>
            </c:txPr>
            <c:showVal val="1"/>
          </c:dLbls>
          <c:cat>
            <c:strRef>
              <c:f>Лист1!$A$2:$A$6</c:f>
              <c:strCache>
                <c:ptCount val="5"/>
                <c:pt idx="0">
                  <c:v>2023 г. (факт)</c:v>
                </c:pt>
                <c:pt idx="1">
                  <c:v>2024 г. (оценка)</c:v>
                </c:pt>
                <c:pt idx="2">
                  <c:v>2025 г. (прогноз)</c:v>
                </c:pt>
                <c:pt idx="3">
                  <c:v>2026 г. (прогноз)</c:v>
                </c:pt>
                <c:pt idx="4">
                  <c:v>2027 г. (прогноз)</c:v>
                </c:pt>
              </c:strCache>
            </c:strRef>
          </c:cat>
          <c:val>
            <c:numRef>
              <c:f>Лист1!$B$2:$B$6</c:f>
              <c:numCache>
                <c:formatCode>#,##0.0</c:formatCode>
                <c:ptCount val="5"/>
                <c:pt idx="0">
                  <c:v>164785</c:v>
                </c:pt>
                <c:pt idx="1">
                  <c:v>168898.56700000001</c:v>
                </c:pt>
                <c:pt idx="2">
                  <c:v>173433.60000000001</c:v>
                </c:pt>
                <c:pt idx="3">
                  <c:v>195021.3</c:v>
                </c:pt>
                <c:pt idx="4">
                  <c:v>190123.6</c:v>
                </c:pt>
              </c:numCache>
            </c:numRef>
          </c:val>
        </c:ser>
        <c:axId val="114075136"/>
        <c:axId val="114076672"/>
      </c:barChart>
      <c:catAx>
        <c:axId val="114075136"/>
        <c:scaling>
          <c:orientation val="minMax"/>
        </c:scaling>
        <c:axPos val="b"/>
        <c:tickLblPos val="nextTo"/>
        <c:txPr>
          <a:bodyPr/>
          <a:lstStyle/>
          <a:p>
            <a:pPr>
              <a:defRPr sz="800">
                <a:solidFill>
                  <a:schemeClr val="tx1"/>
                </a:solidFill>
                <a:latin typeface="Times New Roman" pitchFamily="18" charset="0"/>
                <a:cs typeface="Times New Roman" pitchFamily="18" charset="0"/>
              </a:defRPr>
            </a:pPr>
            <a:endParaRPr lang="ru-RU"/>
          </a:p>
        </c:txPr>
        <c:crossAx val="114076672"/>
        <c:crosses val="autoZero"/>
        <c:auto val="1"/>
        <c:lblAlgn val="ctr"/>
        <c:lblOffset val="100"/>
      </c:catAx>
      <c:valAx>
        <c:axId val="114076672"/>
        <c:scaling>
          <c:orientation val="minMax"/>
          <c:min val="50000"/>
        </c:scaling>
        <c:delete val="1"/>
        <c:axPos val="l"/>
        <c:numFmt formatCode="#,##0.00" sourceLinked="0"/>
        <c:tickLblPos val="none"/>
        <c:crossAx val="114075136"/>
        <c:crosses val="autoZero"/>
        <c:crossBetween val="between"/>
      </c:valAx>
    </c:plotArea>
    <c:plotVisOnly val="1"/>
  </c:chart>
  <c:spPr>
    <a:ln w="3175">
      <a:noFill/>
      <a:prstDash val="lgDash"/>
    </a:ln>
  </c:spPr>
  <c:txPr>
    <a:bodyPr/>
    <a:lstStyle/>
    <a:p>
      <a:pPr>
        <a:defRPr sz="1800"/>
      </a:pPr>
      <a:endParaRPr lang="ru-RU"/>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barChart>
        <c:barDir val="bar"/>
        <c:grouping val="clustered"/>
        <c:ser>
          <c:idx val="0"/>
          <c:order val="0"/>
          <c:spPr>
            <a:solidFill>
              <a:schemeClr val="bg2">
                <a:lumMod val="50000"/>
              </a:schemeClr>
            </a:solidFill>
          </c:spPr>
          <c:dLbls>
            <c:txPr>
              <a:bodyPr/>
              <a:lstStyle/>
              <a:p>
                <a:pPr>
                  <a:defRPr sz="1000">
                    <a:latin typeface="Times New Roman" pitchFamily="18" charset="0"/>
                    <a:cs typeface="Times New Roman" pitchFamily="18" charset="0"/>
                  </a:defRPr>
                </a:pPr>
                <a:endParaRPr lang="ru-RU"/>
              </a:p>
            </c:txPr>
            <c:showVal val="1"/>
          </c:dLbls>
          <c:cat>
            <c:numRef>
              <c:f>Table1!$K$6:$M$6</c:f>
              <c:numCache>
                <c:formatCode>General</c:formatCode>
                <c:ptCount val="3"/>
                <c:pt idx="0">
                  <c:v>2027</c:v>
                </c:pt>
                <c:pt idx="1">
                  <c:v>2026</c:v>
                </c:pt>
                <c:pt idx="2">
                  <c:v>2025</c:v>
                </c:pt>
              </c:numCache>
            </c:numRef>
          </c:cat>
          <c:val>
            <c:numRef>
              <c:f>Table1!$K$22:$M$22</c:f>
              <c:numCache>
                <c:formatCode>#,##0.0</c:formatCode>
                <c:ptCount val="3"/>
                <c:pt idx="0">
                  <c:v>566.35276899999747</c:v>
                </c:pt>
                <c:pt idx="1">
                  <c:v>596.92230199999949</c:v>
                </c:pt>
                <c:pt idx="2">
                  <c:v>1306.7172740000001</c:v>
                </c:pt>
              </c:numCache>
            </c:numRef>
          </c:val>
        </c:ser>
        <c:dLbls>
          <c:showVal val="1"/>
        </c:dLbls>
        <c:axId val="124115584"/>
        <c:axId val="124121472"/>
      </c:barChart>
      <c:catAx>
        <c:axId val="124115584"/>
        <c:scaling>
          <c:orientation val="minMax"/>
        </c:scaling>
        <c:axPos val="l"/>
        <c:numFmt formatCode="General" sourceLinked="1"/>
        <c:tickLblPos val="nextTo"/>
        <c:txPr>
          <a:bodyPr/>
          <a:lstStyle/>
          <a:p>
            <a:pPr>
              <a:defRPr sz="1000">
                <a:latin typeface="Times New Roman" pitchFamily="18" charset="0"/>
                <a:cs typeface="Times New Roman" pitchFamily="18" charset="0"/>
              </a:defRPr>
            </a:pPr>
            <a:endParaRPr lang="ru-RU"/>
          </a:p>
        </c:txPr>
        <c:crossAx val="124121472"/>
        <c:crosses val="autoZero"/>
        <c:auto val="1"/>
        <c:lblAlgn val="ctr"/>
        <c:lblOffset val="100"/>
      </c:catAx>
      <c:valAx>
        <c:axId val="124121472"/>
        <c:scaling>
          <c:orientation val="minMax"/>
        </c:scaling>
        <c:delete val="1"/>
        <c:axPos val="b"/>
        <c:numFmt formatCode="#,##0.0" sourceLinked="1"/>
        <c:tickLblPos val="none"/>
        <c:crossAx val="124115584"/>
        <c:crosses val="autoZero"/>
        <c:crossBetween val="between"/>
      </c:valAx>
    </c:plotArea>
    <c:plotVisOnly val="1"/>
  </c:chart>
  <c:txPr>
    <a:bodyPr/>
    <a:lstStyle/>
    <a:p>
      <a:pPr>
        <a:defRPr sz="1800"/>
      </a:pPr>
      <a:endParaRPr lang="ru-RU"/>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ru-RU"/>
  <c:style val="30"/>
  <c:chart>
    <c:plotArea>
      <c:layout/>
      <c:barChart>
        <c:barDir val="col"/>
        <c:grouping val="clustered"/>
        <c:ser>
          <c:idx val="0"/>
          <c:order val="0"/>
          <c:spPr>
            <a:solidFill>
              <a:schemeClr val="accent2">
                <a:lumMod val="60000"/>
                <a:lumOff val="40000"/>
              </a:schemeClr>
            </a:solidFill>
          </c:spPr>
          <c:dPt>
            <c:idx val="7"/>
            <c:spPr>
              <a:solidFill>
                <a:schemeClr val="accent2"/>
              </a:solidFill>
            </c:spPr>
          </c:dPt>
          <c:cat>
            <c:strRef>
              <c:f>Лист1!$A$7:$A$23</c:f>
              <c:strCache>
                <c:ptCount val="17"/>
                <c:pt idx="0">
                  <c:v>Белгородская область</c:v>
                </c:pt>
                <c:pt idx="1">
                  <c:v>Брянская область</c:v>
                </c:pt>
                <c:pt idx="2">
                  <c:v>Владимирская область</c:v>
                </c:pt>
                <c:pt idx="3">
                  <c:v>Воронежская область</c:v>
                </c:pt>
                <c:pt idx="4">
                  <c:v>Ивановская область</c:v>
                </c:pt>
                <c:pt idx="5">
                  <c:v>Калужская область</c:v>
                </c:pt>
                <c:pt idx="6">
                  <c:v>Костромская область</c:v>
                </c:pt>
                <c:pt idx="7">
                  <c:v>Курская область</c:v>
                </c:pt>
                <c:pt idx="8">
                  <c:v>Липецкая область</c:v>
                </c:pt>
                <c:pt idx="9">
                  <c:v>Московская область</c:v>
                </c:pt>
                <c:pt idx="10">
                  <c:v>Орловская область</c:v>
                </c:pt>
                <c:pt idx="11">
                  <c:v>Рязанская область</c:v>
                </c:pt>
                <c:pt idx="12">
                  <c:v>Смоленская область</c:v>
                </c:pt>
                <c:pt idx="13">
                  <c:v>Тамбовская область</c:v>
                </c:pt>
                <c:pt idx="14">
                  <c:v>Тверская область</c:v>
                </c:pt>
                <c:pt idx="15">
                  <c:v>Тульская область</c:v>
                </c:pt>
                <c:pt idx="16">
                  <c:v>Ярославская область</c:v>
                </c:pt>
              </c:strCache>
            </c:strRef>
          </c:cat>
          <c:val>
            <c:numRef>
              <c:f>Лист1!$G$7:$G$23</c:f>
              <c:numCache>
                <c:formatCode>#,##0.00</c:formatCode>
                <c:ptCount val="17"/>
                <c:pt idx="0">
                  <c:v>153.03811758562347</c:v>
                </c:pt>
                <c:pt idx="1">
                  <c:v>110.21842475050663</c:v>
                </c:pt>
                <c:pt idx="2">
                  <c:v>118.61348795725817</c:v>
                </c:pt>
                <c:pt idx="3">
                  <c:v>121.32904920713308</c:v>
                </c:pt>
                <c:pt idx="4">
                  <c:v>101.99839474213944</c:v>
                </c:pt>
                <c:pt idx="5">
                  <c:v>115.922501214504</c:v>
                </c:pt>
                <c:pt idx="6">
                  <c:v>134.64020214286666</c:v>
                </c:pt>
                <c:pt idx="7">
                  <c:v>179.06973327078191</c:v>
                </c:pt>
                <c:pt idx="8">
                  <c:v>152.77577820723192</c:v>
                </c:pt>
                <c:pt idx="9">
                  <c:v>166.77259777623999</c:v>
                </c:pt>
                <c:pt idx="10">
                  <c:v>109.0619102974655</c:v>
                </c:pt>
                <c:pt idx="11">
                  <c:v>117.69943327587742</c:v>
                </c:pt>
                <c:pt idx="12">
                  <c:v>122.97469001754391</c:v>
                </c:pt>
                <c:pt idx="13">
                  <c:v>95.330528425989172</c:v>
                </c:pt>
                <c:pt idx="14">
                  <c:v>132.61313695031876</c:v>
                </c:pt>
                <c:pt idx="15">
                  <c:v>131.06033858576609</c:v>
                </c:pt>
                <c:pt idx="16">
                  <c:v>138.45362197509439</c:v>
                </c:pt>
              </c:numCache>
            </c:numRef>
          </c:val>
        </c:ser>
        <c:dLbls>
          <c:showVal val="1"/>
        </c:dLbls>
        <c:axId val="124020992"/>
        <c:axId val="124030976"/>
      </c:barChart>
      <c:catAx>
        <c:axId val="124020992"/>
        <c:scaling>
          <c:orientation val="minMax"/>
        </c:scaling>
        <c:axPos val="b"/>
        <c:tickLblPos val="nextTo"/>
        <c:crossAx val="124030976"/>
        <c:crosses val="autoZero"/>
        <c:auto val="1"/>
        <c:lblAlgn val="ctr"/>
        <c:lblOffset val="100"/>
      </c:catAx>
      <c:valAx>
        <c:axId val="124030976"/>
        <c:scaling>
          <c:orientation val="minMax"/>
        </c:scaling>
        <c:axPos val="l"/>
        <c:numFmt formatCode="#,##0.00" sourceLinked="1"/>
        <c:tickLblPos val="nextTo"/>
        <c:crossAx val="124020992"/>
        <c:crosses val="autoZero"/>
        <c:crossBetween val="between"/>
      </c:valAx>
    </c:plotArea>
    <c:plotVisOnly val="1"/>
  </c:chart>
  <c:txPr>
    <a:bodyPr/>
    <a:lstStyle/>
    <a:p>
      <a:pPr>
        <a:defRPr>
          <a:latin typeface="Times New Roman" pitchFamily="18" charset="0"/>
          <a:cs typeface="Times New Roman" pitchFamily="18" charset="0"/>
        </a:defRPr>
      </a:pPr>
      <a:endParaRPr lang="ru-RU"/>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doughnutChart>
        <c:varyColors val="1"/>
        <c:ser>
          <c:idx val="0"/>
          <c:order val="0"/>
          <c:dPt>
            <c:idx val="0"/>
            <c:spPr>
              <a:solidFill>
                <a:schemeClr val="bg1">
                  <a:lumMod val="65000"/>
                </a:schemeClr>
              </a:solidFill>
            </c:spPr>
          </c:dPt>
          <c:dLbls>
            <c:dLbl>
              <c:idx val="0"/>
              <c:delete val="1"/>
            </c:dLbl>
            <c:showVal val="1"/>
            <c:showLeaderLines val="1"/>
          </c:dLbls>
          <c:cat>
            <c:strRef>
              <c:f>Table1!$A$7:$A$1594</c:f>
              <c:strCache>
                <c:ptCount val="7"/>
                <c:pt idx="0">
                  <c:v>Условно утвержденные расходы</c:v>
                </c:pt>
                <c:pt idx="1">
                  <c:v>Развитие здравоохранения в Курской области</c:v>
                </c:pt>
                <c:pt idx="2">
                  <c:v>Развитие образования в Курской области</c:v>
                </c:pt>
                <c:pt idx="3">
                  <c:v>Социальная поддержка граждан в Курской области</c:v>
                </c:pt>
                <c:pt idx="4">
                  <c:v>Развитие транспортной системы, обеспечение перевозки пассажиров в Курской области и безопасности дорожного движения</c:v>
                </c:pt>
                <c:pt idx="5">
                  <c:v>Прочие государственные программы</c:v>
                </c:pt>
                <c:pt idx="6">
                  <c:v>Непрограммные расходы</c:v>
                </c:pt>
              </c:strCache>
            </c:strRef>
          </c:cat>
          <c:val>
            <c:numRef>
              <c:f>Table1!$M$7:$M$1594</c:f>
              <c:numCache>
                <c:formatCode>0%</c:formatCode>
                <c:ptCount val="7"/>
                <c:pt idx="0">
                  <c:v>0</c:v>
                </c:pt>
                <c:pt idx="1">
                  <c:v>0.17354137881050621</c:v>
                </c:pt>
                <c:pt idx="2">
                  <c:v>0.27046918628615008</c:v>
                </c:pt>
                <c:pt idx="3">
                  <c:v>0.13516103346366071</c:v>
                </c:pt>
                <c:pt idx="4">
                  <c:v>0.17225267726567417</c:v>
                </c:pt>
                <c:pt idx="5">
                  <c:v>0.18211688043218177</c:v>
                </c:pt>
                <c:pt idx="6">
                  <c:v>6.6458843741828144E-2</c:v>
                </c:pt>
              </c:numCache>
            </c:numRef>
          </c:val>
        </c:ser>
        <c:ser>
          <c:idx val="1"/>
          <c:order val="1"/>
          <c:tx>
            <c:strRef>
              <c:f>Table1!$N$7:$N$1594</c:f>
              <c:strCache>
                <c:ptCount val="1"/>
                <c:pt idx="0">
                  <c:v>2% 2% 2% 17% 1% 0% 0% 0% 0% 0% 0% 0% 0% 0% 0% 0% 0% 0% 0% 0% 0% 0% 0% 0% 0% 0% 0% 0% 0% 0% 0% 0% 0% 0% 0% 0% 0% 0% 0% 0% 0% 0% 0% 0% 0% 0% 0% 0% 0% 0% 0% 0% 3% 0% 0% 0% 3% 0% 0% 2% 2% 1% 1% 13% 1% 1% 1% 0% 0% 0% 0% 1% 1% 1% 0% 0% 0% 0% 0% 0% 0% 0% 0% 0% 0</c:v>
                </c:pt>
              </c:strCache>
            </c:strRef>
          </c:tx>
          <c:dPt>
            <c:idx val="0"/>
            <c:spPr>
              <a:solidFill>
                <a:schemeClr val="bg1">
                  <a:lumMod val="65000"/>
                </a:schemeClr>
              </a:solidFill>
            </c:spPr>
          </c:dPt>
          <c:dLbls>
            <c:showVal val="1"/>
            <c:showLeaderLines val="1"/>
          </c:dLbls>
          <c:cat>
            <c:strRef>
              <c:f>Table1!$A$7:$A$1594</c:f>
              <c:strCache>
                <c:ptCount val="7"/>
                <c:pt idx="0">
                  <c:v>Условно утвержденные расходы</c:v>
                </c:pt>
                <c:pt idx="1">
                  <c:v>Развитие здравоохранения в Курской области</c:v>
                </c:pt>
                <c:pt idx="2">
                  <c:v>Развитие образования в Курской области</c:v>
                </c:pt>
                <c:pt idx="3">
                  <c:v>Социальная поддержка граждан в Курской области</c:v>
                </c:pt>
                <c:pt idx="4">
                  <c:v>Развитие транспортной системы, обеспечение перевозки пассажиров в Курской области и безопасности дорожного движения</c:v>
                </c:pt>
                <c:pt idx="5">
                  <c:v>Прочие государственные программы</c:v>
                </c:pt>
                <c:pt idx="6">
                  <c:v>Непрограммные расходы</c:v>
                </c:pt>
              </c:strCache>
            </c:strRef>
          </c:cat>
          <c:val>
            <c:numRef>
              <c:f>Table1!$N$7:$N$1594</c:f>
              <c:numCache>
                <c:formatCode>0%</c:formatCode>
                <c:ptCount val="7"/>
                <c:pt idx="0">
                  <c:v>2.0449591770926832E-2</c:v>
                </c:pt>
                <c:pt idx="1">
                  <c:v>0.16960036459309921</c:v>
                </c:pt>
                <c:pt idx="2">
                  <c:v>0.29491752498306545</c:v>
                </c:pt>
                <c:pt idx="3">
                  <c:v>0.13165755189031739</c:v>
                </c:pt>
                <c:pt idx="4">
                  <c:v>0.17369866624047495</c:v>
                </c:pt>
                <c:pt idx="5">
                  <c:v>0.15090878031793326</c:v>
                </c:pt>
                <c:pt idx="6">
                  <c:v>5.8767520204186643E-2</c:v>
                </c:pt>
              </c:numCache>
            </c:numRef>
          </c:val>
        </c:ser>
        <c:ser>
          <c:idx val="2"/>
          <c:order val="2"/>
          <c:dPt>
            <c:idx val="0"/>
            <c:spPr>
              <a:solidFill>
                <a:schemeClr val="bg1">
                  <a:lumMod val="65000"/>
                </a:schemeClr>
              </a:solidFill>
            </c:spPr>
          </c:dPt>
          <c:dLbls>
            <c:showVal val="1"/>
            <c:showLeaderLines val="1"/>
          </c:dLbls>
          <c:cat>
            <c:strRef>
              <c:f>Table1!$A$7:$A$1594</c:f>
              <c:strCache>
                <c:ptCount val="7"/>
                <c:pt idx="0">
                  <c:v>Условно утвержденные расходы</c:v>
                </c:pt>
                <c:pt idx="1">
                  <c:v>Развитие здравоохранения в Курской области</c:v>
                </c:pt>
                <c:pt idx="2">
                  <c:v>Развитие образования в Курской области</c:v>
                </c:pt>
                <c:pt idx="3">
                  <c:v>Социальная поддержка граждан в Курской области</c:v>
                </c:pt>
                <c:pt idx="4">
                  <c:v>Развитие транспортной системы, обеспечение перевозки пассажиров в Курской области и безопасности дорожного движения</c:v>
                </c:pt>
                <c:pt idx="5">
                  <c:v>Прочие государственные программы</c:v>
                </c:pt>
                <c:pt idx="6">
                  <c:v>Непрограммные расходы</c:v>
                </c:pt>
              </c:strCache>
            </c:strRef>
          </c:cat>
          <c:val>
            <c:numRef>
              <c:f>Table1!$O$7:$O$1594</c:f>
              <c:numCache>
                <c:formatCode>0%</c:formatCode>
                <c:ptCount val="7"/>
                <c:pt idx="0">
                  <c:v>4.0901592325317516E-2</c:v>
                </c:pt>
                <c:pt idx="1">
                  <c:v>0.16362993849711741</c:v>
                </c:pt>
                <c:pt idx="2">
                  <c:v>0.27648126748911855</c:v>
                </c:pt>
                <c:pt idx="3">
                  <c:v>0.13356989520594376</c:v>
                </c:pt>
                <c:pt idx="4">
                  <c:v>0.17416098767982471</c:v>
                </c:pt>
                <c:pt idx="5">
                  <c:v>0.15939845620963194</c:v>
                </c:pt>
                <c:pt idx="6">
                  <c:v>5.1857862593048087E-2</c:v>
                </c:pt>
              </c:numCache>
            </c:numRef>
          </c:val>
        </c:ser>
        <c:dLbls>
          <c:showVal val="1"/>
        </c:dLbls>
        <c:firstSliceAng val="0"/>
        <c:holeSize val="50"/>
      </c:doughnutChart>
    </c:plotArea>
    <c:legend>
      <c:legendPos val="r"/>
      <c:layout>
        <c:manualLayout>
          <c:xMode val="edge"/>
          <c:yMode val="edge"/>
          <c:x val="0.5624729262387439"/>
          <c:y val="4.7123248513999356E-2"/>
          <c:w val="0.42919374133926907"/>
          <c:h val="0.9057532216257369"/>
        </c:manualLayout>
      </c:layout>
    </c:legend>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ru-RU"/>
  <c:style val="27"/>
  <c:chart>
    <c:view3D>
      <c:rAngAx val="1"/>
    </c:view3D>
    <c:plotArea>
      <c:layout/>
      <c:bar3DChart>
        <c:barDir val="col"/>
        <c:grouping val="clustered"/>
        <c:ser>
          <c:idx val="0"/>
          <c:order val="0"/>
          <c:tx>
            <c:strRef>
              <c:f>Лист1!$B$1</c:f>
              <c:strCache>
                <c:ptCount val="1"/>
                <c:pt idx="0">
                  <c:v>городские поселения (включая городские округа)</c:v>
                </c:pt>
              </c:strCache>
            </c:strRef>
          </c:tx>
          <c:spPr>
            <a:solidFill>
              <a:schemeClr val="bg2"/>
            </a:solidFill>
            <a:ln>
              <a:solidFill>
                <a:schemeClr val="accent4">
                  <a:lumMod val="75000"/>
                </a:schemeClr>
              </a:solidFill>
            </a:ln>
          </c:spPr>
          <c:dLbls>
            <c:dLbl>
              <c:idx val="0"/>
              <c:layout>
                <c:manualLayout>
                  <c:x val="1.5964116392026401E-2"/>
                  <c:y val="-5.4525561136235814E-2"/>
                </c:manualLayout>
              </c:layout>
              <c:showVal val="1"/>
            </c:dLbl>
            <c:dLbl>
              <c:idx val="1"/>
              <c:layout>
                <c:manualLayout>
                  <c:x val="7.2281120301150753E-17"/>
                  <c:y val="6.4246951115405501E-2"/>
                </c:manualLayout>
              </c:layout>
              <c:showVal val="1"/>
            </c:dLbl>
            <c:showVal val="1"/>
          </c:dLbls>
          <c:cat>
            <c:strRef>
              <c:f>Лист1!$A$2</c:f>
              <c:strCache>
                <c:ptCount val="1"/>
                <c:pt idx="0">
                  <c:v>критерий</c:v>
                </c:pt>
              </c:strCache>
            </c:strRef>
          </c:cat>
          <c:val>
            <c:numRef>
              <c:f>Лист1!$B$2</c:f>
              <c:numCache>
                <c:formatCode>General</c:formatCode>
                <c:ptCount val="1"/>
                <c:pt idx="0">
                  <c:v>184</c:v>
                </c:pt>
              </c:numCache>
            </c:numRef>
          </c:val>
        </c:ser>
        <c:ser>
          <c:idx val="1"/>
          <c:order val="1"/>
          <c:tx>
            <c:strRef>
              <c:f>Лист1!$C$1</c:f>
              <c:strCache>
                <c:ptCount val="1"/>
                <c:pt idx="0">
                  <c:v>сельские поселения</c:v>
                </c:pt>
              </c:strCache>
            </c:strRef>
          </c:tx>
          <c:spPr>
            <a:solidFill>
              <a:schemeClr val="accent1">
                <a:lumMod val="60000"/>
                <a:lumOff val="40000"/>
              </a:schemeClr>
            </a:solidFill>
            <a:ln>
              <a:solidFill>
                <a:schemeClr val="tx2">
                  <a:lumMod val="50000"/>
                </a:schemeClr>
              </a:solidFill>
            </a:ln>
          </c:spPr>
          <c:dLbls>
            <c:dLbl>
              <c:idx val="0"/>
              <c:layout>
                <c:manualLayout>
                  <c:x val="3.5767180608817305E-2"/>
                  <c:y val="-5.8344101035783504E-2"/>
                </c:manualLayout>
              </c:layout>
              <c:showVal val="1"/>
            </c:dLbl>
            <c:showVal val="1"/>
          </c:dLbls>
          <c:cat>
            <c:strRef>
              <c:f>Лист1!$A$2</c:f>
              <c:strCache>
                <c:ptCount val="1"/>
                <c:pt idx="0">
                  <c:v>критерий</c:v>
                </c:pt>
              </c:strCache>
            </c:strRef>
          </c:cat>
          <c:val>
            <c:numRef>
              <c:f>Лист1!$C$2</c:f>
              <c:numCache>
                <c:formatCode>General</c:formatCode>
                <c:ptCount val="1"/>
                <c:pt idx="0">
                  <c:v>280</c:v>
                </c:pt>
              </c:numCache>
            </c:numRef>
          </c:val>
        </c:ser>
        <c:shape val="box"/>
        <c:axId val="167016704"/>
        <c:axId val="167026688"/>
        <c:axId val="0"/>
      </c:bar3DChart>
      <c:catAx>
        <c:axId val="167016704"/>
        <c:scaling>
          <c:orientation val="minMax"/>
        </c:scaling>
        <c:delete val="1"/>
        <c:axPos val="b"/>
        <c:tickLblPos val="none"/>
        <c:crossAx val="167026688"/>
        <c:crosses val="autoZero"/>
        <c:auto val="1"/>
        <c:lblAlgn val="ctr"/>
        <c:lblOffset val="100"/>
      </c:catAx>
      <c:valAx>
        <c:axId val="167026688"/>
        <c:scaling>
          <c:orientation val="minMax"/>
        </c:scaling>
        <c:delete val="1"/>
        <c:axPos val="l"/>
        <c:numFmt formatCode="General" sourceLinked="1"/>
        <c:tickLblPos val="none"/>
        <c:crossAx val="167016704"/>
        <c:crosses val="autoZero"/>
        <c:crossBetween val="between"/>
      </c:valAx>
    </c:plotArea>
    <c:legend>
      <c:legendPos val="b"/>
      <c:layout/>
    </c:legend>
    <c:plotVisOnly val="1"/>
  </c:chart>
  <c:txPr>
    <a:bodyPr/>
    <a:lstStyle/>
    <a:p>
      <a:pPr>
        <a:defRPr sz="900">
          <a:latin typeface="Times New Roman" pitchFamily="18" charset="0"/>
          <a:cs typeface="Times New Roman" pitchFamily="18" charset="0"/>
        </a:defRPr>
      </a:pPr>
      <a:endParaRPr lang="ru-RU"/>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ru-RU"/>
  <c:style val="27"/>
  <c:chart>
    <c:view3D>
      <c:rAngAx val="1"/>
    </c:view3D>
    <c:plotArea>
      <c:layout/>
      <c:bar3DChart>
        <c:barDir val="col"/>
        <c:grouping val="clustered"/>
        <c:ser>
          <c:idx val="0"/>
          <c:order val="0"/>
          <c:tx>
            <c:strRef>
              <c:f>Лист1!$B$1</c:f>
              <c:strCache>
                <c:ptCount val="1"/>
                <c:pt idx="0">
                  <c:v>наименее обеспеченные</c:v>
                </c:pt>
              </c:strCache>
            </c:strRef>
          </c:tx>
          <c:spPr>
            <a:solidFill>
              <a:schemeClr val="bg2"/>
            </a:solidFill>
            <a:ln>
              <a:solidFill>
                <a:schemeClr val="accent1"/>
              </a:solidFill>
            </a:ln>
          </c:spPr>
          <c:dLbls>
            <c:dLbl>
              <c:idx val="0"/>
              <c:layout>
                <c:manualLayout>
                  <c:x val="3.9425339159130006E-3"/>
                  <c:y val="-2.3242573341140122E-2"/>
                </c:manualLayout>
              </c:layout>
              <c:showVal val="1"/>
            </c:dLbl>
            <c:dLbl>
              <c:idx val="1"/>
              <c:layout>
                <c:manualLayout>
                  <c:x val="8.084311089383199E-3"/>
                  <c:y val="-1.5211244694312641E-2"/>
                </c:manualLayout>
              </c:layout>
              <c:showVal val="1"/>
            </c:dLbl>
            <c:showVal val="1"/>
          </c:dLbls>
          <c:cat>
            <c:strRef>
              <c:f>Лист1!$A$2:$A$3</c:f>
              <c:strCache>
                <c:ptCount val="2"/>
                <c:pt idx="0">
                  <c:v>до выравнивания</c:v>
                </c:pt>
                <c:pt idx="1">
                  <c:v>после выравнивания</c:v>
                </c:pt>
              </c:strCache>
            </c:strRef>
          </c:cat>
          <c:val>
            <c:numRef>
              <c:f>Лист1!$B$2:$B$3</c:f>
              <c:numCache>
                <c:formatCode>0.00</c:formatCode>
                <c:ptCount val="2"/>
                <c:pt idx="0">
                  <c:v>6.0000000000000032E-2</c:v>
                </c:pt>
                <c:pt idx="1">
                  <c:v>0.94000000000000061</c:v>
                </c:pt>
              </c:numCache>
            </c:numRef>
          </c:val>
        </c:ser>
        <c:ser>
          <c:idx val="1"/>
          <c:order val="1"/>
          <c:tx>
            <c:strRef>
              <c:f>Лист1!$C$1</c:f>
              <c:strCache>
                <c:ptCount val="1"/>
                <c:pt idx="0">
                  <c:v>наиболее обеспеченные</c:v>
                </c:pt>
              </c:strCache>
            </c:strRef>
          </c:tx>
          <c:spPr>
            <a:solidFill>
              <a:schemeClr val="accent1">
                <a:lumMod val="60000"/>
                <a:lumOff val="40000"/>
              </a:schemeClr>
            </a:solidFill>
            <a:ln>
              <a:solidFill>
                <a:schemeClr val="bg1">
                  <a:lumMod val="50000"/>
                </a:schemeClr>
              </a:solidFill>
            </a:ln>
          </c:spPr>
          <c:dLbls>
            <c:dLbl>
              <c:idx val="0"/>
              <c:layout>
                <c:manualLayout>
                  <c:x val="2.4252933268149601E-2"/>
                  <c:y val="-1.6407810472322835E-2"/>
                </c:manualLayout>
              </c:layout>
              <c:showVal val="1"/>
            </c:dLbl>
            <c:dLbl>
              <c:idx val="1"/>
              <c:layout>
                <c:manualLayout>
                  <c:x val="2.4252933268149601E-2"/>
                  <c:y val="-1.1195580370898895E-2"/>
                </c:manualLayout>
              </c:layout>
              <c:showVal val="1"/>
            </c:dLbl>
            <c:numFmt formatCode="#,##0.00" sourceLinked="0"/>
            <c:showVal val="1"/>
          </c:dLbls>
          <c:cat>
            <c:strRef>
              <c:f>Лист1!$A$2:$A$3</c:f>
              <c:strCache>
                <c:ptCount val="2"/>
                <c:pt idx="0">
                  <c:v>до выравнивания</c:v>
                </c:pt>
                <c:pt idx="1">
                  <c:v>после выравнивания</c:v>
                </c:pt>
              </c:strCache>
            </c:strRef>
          </c:cat>
          <c:val>
            <c:numRef>
              <c:f>Лист1!$C$2:$C$3</c:f>
              <c:numCache>
                <c:formatCode>0.00</c:formatCode>
                <c:ptCount val="2"/>
                <c:pt idx="0">
                  <c:v>1.84</c:v>
                </c:pt>
                <c:pt idx="1">
                  <c:v>2</c:v>
                </c:pt>
              </c:numCache>
            </c:numRef>
          </c:val>
        </c:ser>
        <c:shape val="box"/>
        <c:axId val="167068800"/>
        <c:axId val="167070336"/>
        <c:axId val="0"/>
      </c:bar3DChart>
      <c:catAx>
        <c:axId val="167068800"/>
        <c:scaling>
          <c:orientation val="minMax"/>
        </c:scaling>
        <c:axPos val="b"/>
        <c:tickLblPos val="nextTo"/>
        <c:crossAx val="167070336"/>
        <c:crosses val="autoZero"/>
        <c:auto val="1"/>
        <c:lblAlgn val="ctr"/>
        <c:lblOffset val="100"/>
      </c:catAx>
      <c:valAx>
        <c:axId val="167070336"/>
        <c:scaling>
          <c:orientation val="minMax"/>
        </c:scaling>
        <c:delete val="1"/>
        <c:axPos val="l"/>
        <c:numFmt formatCode="0.00" sourceLinked="1"/>
        <c:tickLblPos val="none"/>
        <c:crossAx val="167068800"/>
        <c:crosses val="autoZero"/>
        <c:crossBetween val="between"/>
      </c:valAx>
    </c:plotArea>
    <c:legend>
      <c:legendPos val="b"/>
      <c:layout/>
    </c:legend>
    <c:plotVisOnly val="1"/>
  </c:chart>
  <c:txPr>
    <a:bodyPr/>
    <a:lstStyle/>
    <a:p>
      <a:pPr>
        <a:defRPr sz="900">
          <a:solidFill>
            <a:schemeClr val="tx1"/>
          </a:solidFill>
          <a:latin typeface="Times New Roman" pitchFamily="18" charset="0"/>
          <a:cs typeface="Times New Roman" pitchFamily="18" charset="0"/>
        </a:defRPr>
      </a:pPr>
      <a:endParaRPr lang="ru-RU"/>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floor>
      <c:spPr>
        <a:noFill/>
        <a:ln w="9360">
          <a:solidFill>
            <a:srgbClr val="878787"/>
          </a:solidFill>
          <a:round/>
        </a:ln>
      </c:spPr>
    </c:floor>
    <c:sideWall>
      <c:spPr>
        <a:noFill/>
        <a:ln w="25400">
          <a:noFill/>
        </a:ln>
      </c:spPr>
    </c:sideWall>
    <c:backWall>
      <c:spPr>
        <a:noFill/>
        <a:ln w="25400">
          <a:noFill/>
        </a:ln>
      </c:spPr>
    </c:backWall>
    <c:plotArea>
      <c:layout>
        <c:manualLayout>
          <c:layoutTarget val="inner"/>
          <c:xMode val="edge"/>
          <c:yMode val="edge"/>
          <c:x val="0.14170996693434101"/>
          <c:y val="2.3959474260679152E-3"/>
          <c:w val="0.78279011179341862"/>
          <c:h val="0.58796549835706458"/>
        </c:manualLayout>
      </c:layout>
      <c:bar3DChart>
        <c:barDir val="col"/>
        <c:grouping val="stacked"/>
        <c:ser>
          <c:idx val="0"/>
          <c:order val="0"/>
          <c:tx>
            <c:strRef>
              <c:f>label 0</c:f>
              <c:strCache>
                <c:ptCount val="1"/>
                <c:pt idx="0">
                  <c:v>Ценные бумаги</c:v>
                </c:pt>
              </c:strCache>
            </c:strRef>
          </c:tx>
          <c:spPr>
            <a:solidFill>
              <a:srgbClr val="9BBB59"/>
            </a:solidFill>
            <a:ln w="0">
              <a:noFill/>
            </a:ln>
          </c:spPr>
          <c:dLbls>
            <c:dLbl>
              <c:idx val="0"/>
              <c:layout>
                <c:manualLayout>
                  <c:x val="0"/>
                  <c:y val="9.6584759115139508E-3"/>
                </c:manualLayout>
              </c:layout>
              <c:showVal val="1"/>
              <c:separator>; </c:separator>
            </c:dLbl>
            <c:dLbl>
              <c:idx val="1"/>
              <c:layout>
                <c:manualLayout>
                  <c:x val="0"/>
                  <c:y val="9.6584759115139508E-3"/>
                </c:manualLayout>
              </c:layout>
              <c:showVal val="1"/>
              <c:separator>; </c:separator>
            </c:dLbl>
            <c:dLbl>
              <c:idx val="2"/>
              <c:delete val="1"/>
            </c:dLbl>
            <c:dLbl>
              <c:idx val="3"/>
              <c:delete val="1"/>
            </c:dLbl>
            <c:dLbl>
              <c:idx val="4"/>
              <c:delete val="1"/>
            </c:dLbl>
            <c:numFmt formatCode="#,##0.0" sourceLinked="0"/>
            <c:txPr>
              <a:bodyPr wrap="square"/>
              <a:lstStyle/>
              <a:p>
                <a:pPr>
                  <a:defRPr sz="800" b="1" strike="noStrike" spc="-1">
                    <a:solidFill>
                      <a:srgbClr val="00405B"/>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5"/>
                <c:pt idx="0">
                  <c:v>2023</c:v>
                </c:pt>
                <c:pt idx="1">
                  <c:v>2024</c:v>
                </c:pt>
                <c:pt idx="2">
                  <c:v>2025</c:v>
                </c:pt>
                <c:pt idx="3">
                  <c:v>2026</c:v>
                </c:pt>
                <c:pt idx="4">
                  <c:v>2027</c:v>
                </c:pt>
              </c:strCache>
            </c:strRef>
          </c:cat>
          <c:val>
            <c:numRef>
              <c:f>0</c:f>
              <c:numCache>
                <c:formatCode>General</c:formatCode>
                <c:ptCount val="5"/>
                <c:pt idx="0">
                  <c:v>390</c:v>
                </c:pt>
                <c:pt idx="1">
                  <c:v>195</c:v>
                </c:pt>
                <c:pt idx="2">
                  <c:v>0</c:v>
                </c:pt>
                <c:pt idx="3">
                  <c:v>0</c:v>
                </c:pt>
                <c:pt idx="4">
                  <c:v>0</c:v>
                </c:pt>
              </c:numCache>
            </c:numRef>
          </c:val>
        </c:ser>
        <c:ser>
          <c:idx val="1"/>
          <c:order val="1"/>
          <c:tx>
            <c:strRef>
              <c:f>label 1</c:f>
              <c:strCache>
                <c:ptCount val="1"/>
                <c:pt idx="0">
                  <c:v>Гарантии</c:v>
                </c:pt>
              </c:strCache>
            </c:strRef>
          </c:tx>
          <c:spPr>
            <a:solidFill>
              <a:srgbClr val="FFC000"/>
            </a:solidFill>
            <a:ln w="0">
              <a:noFill/>
            </a:ln>
          </c:spPr>
          <c:dLbls>
            <c:numFmt formatCode="#,##0.0" sourceLinked="0"/>
            <c:txPr>
              <a:bodyPr wrap="square"/>
              <a:lstStyle/>
              <a:p>
                <a:pPr>
                  <a:defRPr sz="800" b="1" strike="noStrike" spc="-1">
                    <a:solidFill>
                      <a:srgbClr val="00405B"/>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5"/>
                <c:pt idx="0">
                  <c:v>2023</c:v>
                </c:pt>
                <c:pt idx="1">
                  <c:v>2024</c:v>
                </c:pt>
                <c:pt idx="2">
                  <c:v>2025</c:v>
                </c:pt>
                <c:pt idx="3">
                  <c:v>2026</c:v>
                </c:pt>
                <c:pt idx="4">
                  <c:v>2027</c:v>
                </c:pt>
              </c:strCache>
            </c:strRef>
          </c:cat>
          <c:val>
            <c:numRef>
              <c:f>1</c:f>
              <c:numCache>
                <c:formatCode>General</c:formatCode>
                <c:ptCount val="5"/>
                <c:pt idx="0">
                  <c:v>336.2</c:v>
                </c:pt>
                <c:pt idx="1">
                  <c:v>313.7</c:v>
                </c:pt>
                <c:pt idx="2">
                  <c:v>266.39999999999969</c:v>
                </c:pt>
                <c:pt idx="3">
                  <c:v>219.1</c:v>
                </c:pt>
                <c:pt idx="4">
                  <c:v>171.8</c:v>
                </c:pt>
              </c:numCache>
            </c:numRef>
          </c:val>
        </c:ser>
        <c:ser>
          <c:idx val="2"/>
          <c:order val="2"/>
          <c:tx>
            <c:strRef>
              <c:f>label 2</c:f>
              <c:strCache>
                <c:ptCount val="1"/>
                <c:pt idx="0">
                  <c:v>Кредиты, полученные от кредитных организаций</c:v>
                </c:pt>
              </c:strCache>
            </c:strRef>
          </c:tx>
          <c:spPr>
            <a:solidFill>
              <a:srgbClr val="C00000"/>
            </a:solidFill>
            <a:ln w="0">
              <a:noFill/>
            </a:ln>
          </c:spPr>
          <c:dLbls>
            <c:dLbl>
              <c:idx val="0"/>
              <c:delete val="1"/>
            </c:dLbl>
            <c:dLbl>
              <c:idx val="1"/>
              <c:delete val="1"/>
            </c:dLbl>
            <c:dLbl>
              <c:idx val="2"/>
              <c:layout>
                <c:manualLayout>
                  <c:x val="8.3333333333333506E-3"/>
                  <c:y val="0"/>
                </c:manualLayout>
              </c:layout>
              <c:showVal val="1"/>
              <c:separator>; </c:separator>
            </c:dLbl>
            <c:dLbl>
              <c:idx val="3"/>
              <c:layout>
                <c:manualLayout>
                  <c:x val="1.1111111111111125E-2"/>
                  <c:y val="0"/>
                </c:manualLayout>
              </c:layout>
              <c:showVal val="1"/>
              <c:separator>; </c:separator>
            </c:dLbl>
            <c:dLbl>
              <c:idx val="4"/>
              <c:layout>
                <c:manualLayout>
                  <c:x val="8.3333333333332708E-3"/>
                  <c:y val="0"/>
                </c:manualLayout>
              </c:layout>
              <c:showVal val="1"/>
              <c:separator>; </c:separator>
            </c:dLbl>
            <c:numFmt formatCode="#,##0.0" sourceLinked="0"/>
            <c:txPr>
              <a:bodyPr wrap="square"/>
              <a:lstStyle/>
              <a:p>
                <a:pPr>
                  <a:defRPr sz="750" b="1" strike="noStrike" spc="-1">
                    <a:solidFill>
                      <a:srgbClr val="FFFFFF"/>
                    </a:solidFill>
                    <a:latin typeface="Arial"/>
                    <a:ea typeface="DejaVu Sans"/>
                  </a:defRPr>
                </a:pPr>
                <a:endParaRPr lang="ru-RU"/>
              </a:p>
            </c:txPr>
            <c:showVal val="1"/>
            <c:separator>; </c:separator>
            <c:extLst>
              <c:ext xmlns:c15="http://schemas.microsoft.com/office/drawing/2012/chart" uri="{CE6537A1-D6FC-4f65-9D91-7224C49458BB}">
                <c15:showLeaderLines val="0"/>
              </c:ext>
            </c:extLst>
          </c:dLbls>
          <c:cat>
            <c:strRef>
              <c:f>categories</c:f>
              <c:strCache>
                <c:ptCount val="5"/>
                <c:pt idx="0">
                  <c:v>2023</c:v>
                </c:pt>
                <c:pt idx="1">
                  <c:v>2024</c:v>
                </c:pt>
                <c:pt idx="2">
                  <c:v>2025</c:v>
                </c:pt>
                <c:pt idx="3">
                  <c:v>2026</c:v>
                </c:pt>
                <c:pt idx="4">
                  <c:v>2027</c:v>
                </c:pt>
              </c:strCache>
            </c:strRef>
          </c:cat>
          <c:val>
            <c:numRef>
              <c:f>2</c:f>
              <c:numCache>
                <c:formatCode>General</c:formatCode>
                <c:ptCount val="5"/>
                <c:pt idx="0">
                  <c:v>0</c:v>
                </c:pt>
                <c:pt idx="1">
                  <c:v>0</c:v>
                </c:pt>
                <c:pt idx="2">
                  <c:v>6600</c:v>
                </c:pt>
                <c:pt idx="3">
                  <c:v>8300</c:v>
                </c:pt>
                <c:pt idx="4">
                  <c:v>10000</c:v>
                </c:pt>
              </c:numCache>
            </c:numRef>
          </c:val>
        </c:ser>
        <c:ser>
          <c:idx val="3"/>
          <c:order val="3"/>
          <c:tx>
            <c:strRef>
              <c:f>label 3</c:f>
              <c:strCache>
                <c:ptCount val="1"/>
                <c:pt idx="0">
                  <c:v>Бюджетные кредиты, привлеченные от других бюджетов бюджетной системы РФ</c:v>
                </c:pt>
              </c:strCache>
            </c:strRef>
          </c:tx>
          <c:spPr>
            <a:solidFill>
              <a:srgbClr val="3AADA5"/>
            </a:solidFill>
            <a:ln w="0">
              <a:noFill/>
            </a:ln>
          </c:spPr>
          <c:dLbls>
            <c:dLbl>
              <c:idx val="0"/>
              <c:layout>
                <c:manualLayout>
                  <c:x val="5.5555555555555306E-3"/>
                  <c:y val="0"/>
                </c:manualLayout>
              </c:layout>
              <c:showVal val="1"/>
              <c:separator>; </c:separator>
            </c:dLbl>
            <c:dLbl>
              <c:idx val="1"/>
              <c:layout>
                <c:manualLayout>
                  <c:x val="5.5555555555555601E-3"/>
                  <c:y val="0"/>
                </c:manualLayout>
              </c:layout>
              <c:showVal val="1"/>
              <c:separator>; </c:separator>
            </c:dLbl>
            <c:dLbl>
              <c:idx val="2"/>
              <c:layout>
                <c:manualLayout>
                  <c:x val="1.1111111111111125E-2"/>
                  <c:y val="-4.8292379557569624E-3"/>
                </c:manualLayout>
              </c:layout>
              <c:showVal val="1"/>
              <c:separator>; </c:separator>
            </c:dLbl>
            <c:dLbl>
              <c:idx val="3"/>
              <c:layout>
                <c:manualLayout>
                  <c:x val="1.1111111111111125E-2"/>
                  <c:y val="-1.9012747857311147E-7"/>
                </c:manualLayout>
              </c:layout>
              <c:showVal val="1"/>
              <c:separator>; </c:separator>
            </c:dLbl>
            <c:dLbl>
              <c:idx val="4"/>
              <c:layout>
                <c:manualLayout>
                  <c:x val="8.3333333333334546E-3"/>
                  <c:y val="2.2133751606232884E-17"/>
                </c:manualLayout>
              </c:layout>
              <c:showVal val="1"/>
              <c:separator>; </c:separator>
            </c:dLbl>
            <c:numFmt formatCode="#,##0.0" sourceLinked="0"/>
            <c:txPr>
              <a:bodyPr wrap="square"/>
              <a:lstStyle/>
              <a:p>
                <a:pPr>
                  <a:defRPr sz="800" b="1" strike="noStrike" spc="-1">
                    <a:solidFill>
                      <a:srgbClr val="FFFFFF"/>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5"/>
                <c:pt idx="0">
                  <c:v>2023</c:v>
                </c:pt>
                <c:pt idx="1">
                  <c:v>2024</c:v>
                </c:pt>
                <c:pt idx="2">
                  <c:v>2025</c:v>
                </c:pt>
                <c:pt idx="3">
                  <c:v>2026</c:v>
                </c:pt>
                <c:pt idx="4">
                  <c:v>2027</c:v>
                </c:pt>
              </c:strCache>
            </c:strRef>
          </c:cat>
          <c:val>
            <c:numRef>
              <c:f>3</c:f>
              <c:numCache>
                <c:formatCode>General</c:formatCode>
                <c:ptCount val="5"/>
                <c:pt idx="0">
                  <c:v>12312.9</c:v>
                </c:pt>
                <c:pt idx="1">
                  <c:v>12007.1</c:v>
                </c:pt>
                <c:pt idx="2">
                  <c:v>11908.2</c:v>
                </c:pt>
                <c:pt idx="3">
                  <c:v>10125.299999999987</c:v>
                </c:pt>
                <c:pt idx="4">
                  <c:v>8342.5</c:v>
                </c:pt>
              </c:numCache>
            </c:numRef>
          </c:val>
        </c:ser>
        <c:shape val="box"/>
        <c:axId val="146492032"/>
        <c:axId val="146510208"/>
        <c:axId val="0"/>
      </c:bar3DChart>
      <c:catAx>
        <c:axId val="146492032"/>
        <c:scaling>
          <c:orientation val="minMax"/>
        </c:scaling>
        <c:axPos val="b"/>
        <c:numFmt formatCode="General" sourceLinked="0"/>
        <c:tickLblPos val="nextTo"/>
        <c:spPr>
          <a:ln w="9360">
            <a:solidFill>
              <a:srgbClr val="878787"/>
            </a:solidFill>
            <a:round/>
          </a:ln>
        </c:spPr>
        <c:txPr>
          <a:bodyPr/>
          <a:lstStyle/>
          <a:p>
            <a:pPr>
              <a:defRPr sz="900" b="0" strike="noStrike" spc="-1">
                <a:solidFill>
                  <a:schemeClr val="tx1"/>
                </a:solidFill>
                <a:latin typeface="Times New Roman" pitchFamily="18" charset="0"/>
                <a:ea typeface="DejaVu Sans"/>
                <a:cs typeface="Times New Roman" pitchFamily="18" charset="0"/>
              </a:defRPr>
            </a:pPr>
            <a:endParaRPr lang="ru-RU"/>
          </a:p>
        </c:txPr>
        <c:crossAx val="146510208"/>
        <c:crosses val="autoZero"/>
        <c:auto val="1"/>
        <c:lblAlgn val="ctr"/>
        <c:lblOffset val="100"/>
      </c:catAx>
      <c:valAx>
        <c:axId val="146510208"/>
        <c:scaling>
          <c:orientation val="minMax"/>
        </c:scaling>
        <c:delete val="1"/>
        <c:axPos val="l"/>
        <c:numFmt formatCode="General" sourceLinked="1"/>
        <c:tickLblPos val="none"/>
        <c:crossAx val="146492032"/>
        <c:crosses val="autoZero"/>
        <c:crossBetween val="between"/>
      </c:valAx>
      <c:spPr>
        <a:noFill/>
        <a:ln w="25400">
          <a:noFill/>
        </a:ln>
      </c:spPr>
    </c:plotArea>
    <c:legend>
      <c:legendPos val="b"/>
      <c:layout>
        <c:manualLayout>
          <c:xMode val="edge"/>
          <c:yMode val="edge"/>
          <c:x val="7.7508967629047104E-2"/>
          <c:y val="0.63088385131348002"/>
          <c:w val="0.89775984251969743"/>
          <c:h val="0.14542574868506444"/>
        </c:manualLayout>
      </c:layout>
      <c:spPr>
        <a:noFill/>
        <a:ln w="0">
          <a:noFill/>
        </a:ln>
      </c:spPr>
      <c:txPr>
        <a:bodyPr/>
        <a:lstStyle/>
        <a:p>
          <a:pPr>
            <a:defRPr sz="850" b="0" strike="noStrike" spc="-1">
              <a:solidFill>
                <a:schemeClr val="tx1"/>
              </a:solidFill>
              <a:latin typeface="Times New Roman" pitchFamily="18" charset="0"/>
              <a:ea typeface="DejaVu Sans"/>
              <a:cs typeface="Times New Roman" pitchFamily="18" charset="0"/>
            </a:defRPr>
          </a:pPr>
          <a:endParaRPr lang="ru-RU"/>
        </a:p>
      </c:txPr>
    </c:legend>
    <c:plotVisOnly val="1"/>
    <c:dispBlanksAs val="gap"/>
  </c:chart>
  <c:spPr>
    <a:noFill/>
    <a:ln w="9360">
      <a:noFill/>
      <a:round/>
    </a:ln>
  </c:spPr>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floor>
      <c:spPr>
        <a:noFill/>
        <a:ln w="9360">
          <a:solidFill>
            <a:srgbClr val="878787"/>
          </a:solidFill>
          <a:round/>
        </a:ln>
      </c:spPr>
    </c:floor>
    <c:sideWall>
      <c:spPr>
        <a:noFill/>
        <a:ln w="25400">
          <a:noFill/>
        </a:ln>
      </c:spPr>
    </c:sideWall>
    <c:backWall>
      <c:spPr>
        <a:noFill/>
        <a:ln w="25400">
          <a:noFill/>
        </a:ln>
      </c:spPr>
    </c:backWall>
    <c:plotArea>
      <c:layout>
        <c:manualLayout>
          <c:layoutTarget val="inner"/>
          <c:xMode val="edge"/>
          <c:yMode val="edge"/>
          <c:x val="3.6604947458668498E-2"/>
          <c:y val="4.5541081511038091E-2"/>
          <c:w val="0.92679010508266357"/>
          <c:h val="0.71177580878613977"/>
        </c:manualLayout>
      </c:layout>
      <c:bar3DChart>
        <c:barDir val="col"/>
        <c:grouping val="clustered"/>
        <c:ser>
          <c:idx val="0"/>
          <c:order val="0"/>
          <c:tx>
            <c:strRef>
              <c:f>label 0</c:f>
              <c:strCache>
                <c:ptCount val="1"/>
                <c:pt idx="0">
                  <c:v>установлено дополнительным соглашением с Минфином России</c:v>
                </c:pt>
              </c:strCache>
            </c:strRef>
          </c:tx>
          <c:spPr>
            <a:solidFill>
              <a:srgbClr val="D9D9D9"/>
            </a:solidFill>
            <a:ln w="0">
              <a:noFill/>
            </a:ln>
          </c:spPr>
          <c:dLbls>
            <c:dLbl>
              <c:idx val="0"/>
              <c:layout>
                <c:manualLayout>
                  <c:x val="1.7168339284235841E-2"/>
                  <c:y val="0"/>
                </c:manualLayout>
              </c:layout>
              <c:showVal val="1"/>
              <c:separator>; </c:separator>
            </c:dLbl>
            <c:dLbl>
              <c:idx val="1"/>
              <c:layout>
                <c:manualLayout>
                  <c:x val="-5.0300883269701734E-3"/>
                  <c:y val="0"/>
                </c:manualLayout>
              </c:layout>
              <c:showVal val="1"/>
              <c:separator>; </c:separator>
            </c:dLbl>
            <c:dLbl>
              <c:idx val="2"/>
              <c:layout>
                <c:manualLayout>
                  <c:x val="-1.0579747066655799E-2"/>
                  <c:y val="0"/>
                </c:manualLayout>
              </c:layout>
              <c:showVal val="1"/>
              <c:separator>; </c:separator>
            </c:dLbl>
            <c:numFmt formatCode="#,##0.0" sourceLinked="0"/>
            <c:txPr>
              <a:bodyPr wrap="square"/>
              <a:lstStyle/>
              <a:p>
                <a:pPr>
                  <a:defRPr sz="800" b="0" strike="noStrike" spc="-1">
                    <a:solidFill>
                      <a:schemeClr val="tx1"/>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3"/>
                <c:pt idx="0">
                  <c:v>2025</c:v>
                </c:pt>
                <c:pt idx="1">
                  <c:v>2026</c:v>
                </c:pt>
                <c:pt idx="2">
                  <c:v>2027</c:v>
                </c:pt>
              </c:strCache>
            </c:strRef>
          </c:cat>
          <c:val>
            <c:numRef>
              <c:f>0</c:f>
              <c:numCache>
                <c:formatCode>General</c:formatCode>
                <c:ptCount val="3"/>
                <c:pt idx="0">
                  <c:v>22</c:v>
                </c:pt>
                <c:pt idx="1">
                  <c:v>22</c:v>
                </c:pt>
                <c:pt idx="2">
                  <c:v>22</c:v>
                </c:pt>
              </c:numCache>
            </c:numRef>
          </c:val>
        </c:ser>
        <c:ser>
          <c:idx val="1"/>
          <c:order val="1"/>
          <c:tx>
            <c:strRef>
              <c:f>label 1</c:f>
              <c:strCache>
                <c:ptCount val="1"/>
                <c:pt idx="0">
                  <c:v>запланировано в законе о бюджете 
(с учетом допустимых превышений)</c:v>
                </c:pt>
              </c:strCache>
            </c:strRef>
          </c:tx>
          <c:spPr>
            <a:solidFill>
              <a:srgbClr val="0080B6"/>
            </a:solidFill>
            <a:ln w="0">
              <a:noFill/>
            </a:ln>
          </c:spPr>
          <c:dLbls>
            <c:dLbl>
              <c:idx val="0"/>
              <c:layout>
                <c:manualLayout>
                  <c:x val="2.9090583226601689E-2"/>
                  <c:y val="-2.4840915907105316E-2"/>
                </c:manualLayout>
              </c:layout>
              <c:showVal val="1"/>
              <c:separator>; </c:separator>
            </c:dLbl>
            <c:dLbl>
              <c:idx val="1"/>
              <c:layout>
                <c:manualLayout>
                  <c:x val="2.2424657218380349E-2"/>
                  <c:y val="-1.2420294957555842E-2"/>
                </c:manualLayout>
              </c:layout>
              <c:showVal val="1"/>
              <c:separator>; </c:separator>
            </c:dLbl>
            <c:dLbl>
              <c:idx val="2"/>
              <c:layout>
                <c:manualLayout>
                  <c:x val="2.8115848763135332E-2"/>
                  <c:y val="-1.2420294957555842E-2"/>
                </c:manualLayout>
              </c:layout>
              <c:showVal val="1"/>
              <c:separator>; </c:separator>
            </c:dLbl>
            <c:numFmt formatCode="#,##0.0" sourceLinked="0"/>
            <c:txPr>
              <a:bodyPr wrap="square"/>
              <a:lstStyle/>
              <a:p>
                <a:pPr>
                  <a:defRPr sz="800" b="0" strike="noStrike" spc="-1">
                    <a:solidFill>
                      <a:schemeClr val="tx1"/>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3"/>
                <c:pt idx="0">
                  <c:v>2025</c:v>
                </c:pt>
                <c:pt idx="1">
                  <c:v>2026</c:v>
                </c:pt>
                <c:pt idx="2">
                  <c:v>2027</c:v>
                </c:pt>
              </c:strCache>
            </c:strRef>
          </c:cat>
          <c:val>
            <c:numRef>
              <c:f>1</c:f>
              <c:numCache>
                <c:formatCode>General</c:formatCode>
                <c:ptCount val="3"/>
                <c:pt idx="0">
                  <c:v>25.9</c:v>
                </c:pt>
                <c:pt idx="1">
                  <c:v>24.9</c:v>
                </c:pt>
                <c:pt idx="2">
                  <c:v>24</c:v>
                </c:pt>
              </c:numCache>
            </c:numRef>
          </c:val>
        </c:ser>
        <c:shape val="box"/>
        <c:axId val="167985152"/>
        <c:axId val="167986688"/>
        <c:axId val="0"/>
      </c:bar3DChart>
      <c:catAx>
        <c:axId val="167985152"/>
        <c:scaling>
          <c:orientation val="minMax"/>
        </c:scaling>
        <c:axPos val="b"/>
        <c:numFmt formatCode="General" sourceLinked="0"/>
        <c:tickLblPos val="nextTo"/>
        <c:spPr>
          <a:ln w="9360">
            <a:solidFill>
              <a:srgbClr val="878787"/>
            </a:solidFill>
            <a:round/>
          </a:ln>
        </c:spPr>
        <c:txPr>
          <a:bodyPr/>
          <a:lstStyle/>
          <a:p>
            <a:pPr>
              <a:defRPr sz="900" b="1" strike="noStrike" spc="-1">
                <a:solidFill>
                  <a:srgbClr val="00405B"/>
                </a:solidFill>
                <a:latin typeface="Times New Roman" pitchFamily="18" charset="0"/>
                <a:ea typeface="DejaVu Sans"/>
                <a:cs typeface="Times New Roman" pitchFamily="18" charset="0"/>
              </a:defRPr>
            </a:pPr>
            <a:endParaRPr lang="ru-RU"/>
          </a:p>
        </c:txPr>
        <c:crossAx val="167986688"/>
        <c:crosses val="autoZero"/>
        <c:auto val="1"/>
        <c:lblAlgn val="ctr"/>
        <c:lblOffset val="100"/>
      </c:catAx>
      <c:valAx>
        <c:axId val="167986688"/>
        <c:scaling>
          <c:orientation val="minMax"/>
        </c:scaling>
        <c:delete val="1"/>
        <c:axPos val="l"/>
        <c:numFmt formatCode="General" sourceLinked="1"/>
        <c:tickLblPos val="none"/>
        <c:crossAx val="167985152"/>
        <c:crosses val="autoZero"/>
        <c:crossBetween val="between"/>
      </c:valAx>
    </c:plotArea>
    <c:legend>
      <c:legendPos val="b"/>
      <c:layout>
        <c:manualLayout>
          <c:xMode val="edge"/>
          <c:yMode val="edge"/>
          <c:x val="7.0118781351339018E-2"/>
          <c:y val="0.8215780620427966"/>
          <c:w val="0.90967801271557502"/>
          <c:h val="0.15358134804209392"/>
        </c:manualLayout>
      </c:layout>
      <c:spPr>
        <a:noFill/>
        <a:ln w="0">
          <a:noFill/>
        </a:ln>
      </c:spPr>
      <c:txPr>
        <a:bodyPr/>
        <a:lstStyle/>
        <a:p>
          <a:pPr>
            <a:defRPr sz="900" b="0" strike="noStrike" spc="-1">
              <a:solidFill>
                <a:schemeClr val="tx1"/>
              </a:solidFill>
              <a:latin typeface="Times New Roman" pitchFamily="18" charset="0"/>
              <a:ea typeface="DejaVu Sans"/>
              <a:cs typeface="Times New Roman" pitchFamily="18" charset="0"/>
            </a:defRPr>
          </a:pPr>
          <a:endParaRPr lang="ru-RU"/>
        </a:p>
      </c:txPr>
    </c:legend>
    <c:plotVisOnly val="1"/>
    <c:dispBlanksAs val="gap"/>
  </c:chart>
  <c:spPr>
    <a:noFill/>
    <a:ln w="9360">
      <a:noFill/>
      <a:round/>
    </a:ln>
  </c:spPr>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floor>
      <c:spPr>
        <a:noFill/>
        <a:ln w="9360">
          <a:solidFill>
            <a:srgbClr val="878787"/>
          </a:solidFill>
          <a:round/>
        </a:ln>
      </c:spPr>
    </c:floor>
    <c:sideWall>
      <c:spPr>
        <a:noFill/>
        <a:ln w="25400">
          <a:noFill/>
        </a:ln>
      </c:spPr>
    </c:sideWall>
    <c:backWall>
      <c:spPr>
        <a:noFill/>
        <a:ln w="25400">
          <a:noFill/>
        </a:ln>
      </c:spPr>
    </c:backWall>
    <c:plotArea>
      <c:layout/>
      <c:bar3DChart>
        <c:barDir val="col"/>
        <c:grouping val="clustered"/>
        <c:ser>
          <c:idx val="0"/>
          <c:order val="0"/>
          <c:tx>
            <c:strRef>
              <c:f>label 0</c:f>
              <c:strCache>
                <c:ptCount val="1"/>
                <c:pt idx="0">
                  <c:v>установлено дополнительным соглашением с Минфином России</c:v>
                </c:pt>
              </c:strCache>
            </c:strRef>
          </c:tx>
          <c:spPr>
            <a:solidFill>
              <a:srgbClr val="D9D9D9"/>
            </a:solidFill>
            <a:ln w="0">
              <a:noFill/>
            </a:ln>
          </c:spPr>
          <c:dLbls>
            <c:dLbl>
              <c:idx val="0"/>
              <c:layout>
                <c:manualLayout>
                  <c:x val="2.5752508926353612E-2"/>
                  <c:y val="0"/>
                </c:manualLayout>
              </c:layout>
              <c:showVal val="1"/>
              <c:separator>; </c:separator>
            </c:dLbl>
            <c:dLbl>
              <c:idx val="1"/>
              <c:layout>
                <c:manualLayout>
                  <c:x val="2.5752508926353612E-2"/>
                  <c:y val="0"/>
                </c:manualLayout>
              </c:layout>
              <c:showVal val="1"/>
              <c:separator>; </c:separator>
            </c:dLbl>
            <c:dLbl>
              <c:idx val="2"/>
              <c:layout>
                <c:manualLayout>
                  <c:x val="2.5752508926353512E-2"/>
                  <c:y val="0"/>
                </c:manualLayout>
              </c:layout>
              <c:showVal val="1"/>
              <c:separator>; </c:separator>
            </c:dLbl>
            <c:numFmt formatCode="#,##0.0" sourceLinked="0"/>
            <c:txPr>
              <a:bodyPr wrap="square"/>
              <a:lstStyle/>
              <a:p>
                <a:pPr>
                  <a:defRPr sz="800" b="0" strike="noStrike" spc="-1">
                    <a:solidFill>
                      <a:schemeClr val="tx1"/>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3"/>
                <c:pt idx="0">
                  <c:v>2025</c:v>
                </c:pt>
                <c:pt idx="1">
                  <c:v>2026</c:v>
                </c:pt>
                <c:pt idx="2">
                  <c:v>2027</c:v>
                </c:pt>
              </c:strCache>
            </c:strRef>
          </c:cat>
          <c:val>
            <c:numRef>
              <c:f>0</c:f>
              <c:numCache>
                <c:formatCode>General</c:formatCode>
                <c:ptCount val="3"/>
                <c:pt idx="0">
                  <c:v>19</c:v>
                </c:pt>
                <c:pt idx="1">
                  <c:v>19</c:v>
                </c:pt>
                <c:pt idx="2">
                  <c:v>19</c:v>
                </c:pt>
              </c:numCache>
            </c:numRef>
          </c:val>
        </c:ser>
        <c:ser>
          <c:idx val="1"/>
          <c:order val="1"/>
          <c:tx>
            <c:strRef>
              <c:f>label 1</c:f>
              <c:strCache>
                <c:ptCount val="1"/>
                <c:pt idx="0">
                  <c:v>запланировано в законе о бюджете</c:v>
                </c:pt>
              </c:strCache>
            </c:strRef>
          </c:tx>
          <c:spPr>
            <a:solidFill>
              <a:srgbClr val="FFC000"/>
            </a:solidFill>
            <a:ln w="0">
              <a:noFill/>
            </a:ln>
          </c:spPr>
          <c:dLbls>
            <c:dLbl>
              <c:idx val="0"/>
              <c:layout>
                <c:manualLayout>
                  <c:x val="2.5752508926353612E-2"/>
                  <c:y val="0"/>
                </c:manualLayout>
              </c:layout>
              <c:showVal val="1"/>
              <c:separator>; </c:separator>
            </c:dLbl>
            <c:dLbl>
              <c:idx val="1"/>
              <c:layout>
                <c:manualLayout>
                  <c:x val="2.5752508926353612E-2"/>
                  <c:y val="0"/>
                </c:manualLayout>
              </c:layout>
              <c:showVal val="1"/>
              <c:separator>; </c:separator>
            </c:dLbl>
            <c:dLbl>
              <c:idx val="2"/>
              <c:layout>
                <c:manualLayout>
                  <c:x val="3.6780588150758908E-2"/>
                  <c:y val="0"/>
                </c:manualLayout>
              </c:layout>
              <c:showVal val="1"/>
              <c:separator>; </c:separator>
            </c:dLbl>
            <c:numFmt formatCode="0.0" sourceLinked="0"/>
            <c:txPr>
              <a:bodyPr wrap="square"/>
              <a:lstStyle/>
              <a:p>
                <a:pPr>
                  <a:defRPr sz="800" b="0" strike="noStrike" spc="-1">
                    <a:solidFill>
                      <a:schemeClr val="tx1"/>
                    </a:solidFill>
                    <a:latin typeface="Times New Roman" pitchFamily="18" charset="0"/>
                    <a:ea typeface="DejaVu Sans"/>
                    <a:cs typeface="Times New Roman" pitchFamily="18" charset="0"/>
                  </a:defRPr>
                </a:pPr>
                <a:endParaRPr lang="ru-RU"/>
              </a:p>
            </c:txPr>
            <c:showVal val="1"/>
            <c:separator>; </c:separator>
            <c:extLst>
              <c:ext xmlns:c15="http://schemas.microsoft.com/office/drawing/2012/chart" uri="{CE6537A1-D6FC-4f65-9D91-7224C49458BB}">
                <c15:showLeaderLines val="0"/>
              </c:ext>
            </c:extLst>
          </c:dLbls>
          <c:cat>
            <c:strRef>
              <c:f>categories</c:f>
              <c:strCache>
                <c:ptCount val="3"/>
                <c:pt idx="0">
                  <c:v>2025</c:v>
                </c:pt>
                <c:pt idx="1">
                  <c:v>2026</c:v>
                </c:pt>
                <c:pt idx="2">
                  <c:v>2027</c:v>
                </c:pt>
              </c:strCache>
            </c:strRef>
          </c:cat>
          <c:val>
            <c:numRef>
              <c:f>1</c:f>
              <c:numCache>
                <c:formatCode>General</c:formatCode>
                <c:ptCount val="3"/>
                <c:pt idx="0">
                  <c:v>9.1</c:v>
                </c:pt>
                <c:pt idx="1">
                  <c:v>11.1</c:v>
                </c:pt>
                <c:pt idx="2">
                  <c:v>13</c:v>
                </c:pt>
              </c:numCache>
            </c:numRef>
          </c:val>
        </c:ser>
        <c:shape val="box"/>
        <c:axId val="168012416"/>
        <c:axId val="168178048"/>
        <c:axId val="0"/>
      </c:bar3DChart>
      <c:catAx>
        <c:axId val="168012416"/>
        <c:scaling>
          <c:orientation val="minMax"/>
        </c:scaling>
        <c:axPos val="b"/>
        <c:numFmt formatCode="General" sourceLinked="0"/>
        <c:tickLblPos val="nextTo"/>
        <c:spPr>
          <a:ln w="9360">
            <a:solidFill>
              <a:srgbClr val="878787"/>
            </a:solidFill>
            <a:round/>
          </a:ln>
        </c:spPr>
        <c:txPr>
          <a:bodyPr/>
          <a:lstStyle/>
          <a:p>
            <a:pPr>
              <a:defRPr sz="900" b="1" strike="noStrike" spc="-1">
                <a:solidFill>
                  <a:srgbClr val="00405B"/>
                </a:solidFill>
                <a:latin typeface="Times New Roman" pitchFamily="18" charset="0"/>
                <a:ea typeface="DejaVu Sans"/>
                <a:cs typeface="Times New Roman" pitchFamily="18" charset="0"/>
              </a:defRPr>
            </a:pPr>
            <a:endParaRPr lang="ru-RU"/>
          </a:p>
        </c:txPr>
        <c:crossAx val="168178048"/>
        <c:crosses val="autoZero"/>
        <c:auto val="1"/>
        <c:lblAlgn val="ctr"/>
        <c:lblOffset val="100"/>
      </c:catAx>
      <c:valAx>
        <c:axId val="168178048"/>
        <c:scaling>
          <c:orientation val="minMax"/>
        </c:scaling>
        <c:delete val="1"/>
        <c:axPos val="l"/>
        <c:numFmt formatCode="General" sourceLinked="1"/>
        <c:tickLblPos val="none"/>
        <c:crossAx val="168012416"/>
        <c:crosses val="autoZero"/>
        <c:crossBetween val="between"/>
      </c:valAx>
    </c:plotArea>
    <c:legend>
      <c:legendPos val="b"/>
      <c:layout/>
      <c:spPr>
        <a:noFill/>
        <a:ln w="0">
          <a:noFill/>
        </a:ln>
      </c:spPr>
      <c:txPr>
        <a:bodyPr/>
        <a:lstStyle/>
        <a:p>
          <a:pPr>
            <a:defRPr sz="900" b="0" strike="noStrike" spc="-1">
              <a:solidFill>
                <a:schemeClr val="tx1"/>
              </a:solidFill>
              <a:latin typeface="Times New Roman" pitchFamily="18" charset="0"/>
              <a:ea typeface="DejaVu Sans"/>
              <a:cs typeface="Times New Roman" pitchFamily="18" charset="0"/>
            </a:defRPr>
          </a:pPr>
          <a:endParaRPr lang="ru-RU"/>
        </a:p>
      </c:txPr>
    </c:legend>
    <c:plotVisOnly val="1"/>
    <c:dispBlanksAs val="gap"/>
  </c:chart>
  <c:spPr>
    <a:noFill/>
    <a:ln w="9360">
      <a:noFill/>
      <a:round/>
    </a:ln>
  </c:spPr>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8.0302188645705458E-2"/>
          <c:y val="8.2394050233734709E-2"/>
          <c:w val="0.39859128025663482"/>
          <c:h val="0.77800559609577646"/>
        </c:manualLayout>
      </c:layout>
      <c:doughnutChart>
        <c:varyColors val="1"/>
        <c:ser>
          <c:idx val="0"/>
          <c:order val="0"/>
          <c:tx>
            <c:strRef>
              <c:f>Лист1!$B$1</c:f>
              <c:strCache>
                <c:ptCount val="1"/>
                <c:pt idx="0">
                  <c:v>2025</c:v>
                </c:pt>
              </c:strCache>
            </c:strRef>
          </c:tx>
          <c:spPr>
            <a:ln>
              <a:solidFill>
                <a:prstClr val="white">
                  <a:alpha val="0"/>
                </a:prstClr>
              </a:solidFill>
            </a:ln>
          </c:spPr>
          <c:dPt>
            <c:idx val="0"/>
            <c:spPr>
              <a:solidFill>
                <a:schemeClr val="tx2">
                  <a:lumMod val="40000"/>
                  <a:lumOff val="60000"/>
                </a:schemeClr>
              </a:solidFill>
              <a:ln>
                <a:solidFill>
                  <a:prstClr val="white">
                    <a:alpha val="0"/>
                  </a:prstClr>
                </a:solidFill>
              </a:ln>
            </c:spPr>
          </c:dPt>
          <c:dPt>
            <c:idx val="1"/>
            <c:spPr>
              <a:solidFill>
                <a:schemeClr val="accent4">
                  <a:lumMod val="60000"/>
                  <a:lumOff val="40000"/>
                </a:schemeClr>
              </a:solidFill>
              <a:ln>
                <a:solidFill>
                  <a:prstClr val="white">
                    <a:alpha val="0"/>
                  </a:prstClr>
                </a:solidFill>
              </a:ln>
            </c:spPr>
          </c:dPt>
          <c:dPt>
            <c:idx val="2"/>
            <c:spPr>
              <a:solidFill>
                <a:srgbClr val="92D050"/>
              </a:solidFill>
              <a:ln>
                <a:solidFill>
                  <a:prstClr val="white">
                    <a:alpha val="0"/>
                  </a:prstClr>
                </a:solidFill>
              </a:ln>
            </c:spPr>
          </c:dPt>
          <c:dPt>
            <c:idx val="3"/>
            <c:spPr>
              <a:solidFill>
                <a:schemeClr val="accent6">
                  <a:lumMod val="60000"/>
                  <a:lumOff val="40000"/>
                </a:schemeClr>
              </a:solidFill>
              <a:ln>
                <a:solidFill>
                  <a:prstClr val="white">
                    <a:alpha val="0"/>
                  </a:prstClr>
                </a:solidFill>
              </a:ln>
            </c:spPr>
          </c:dPt>
          <c:dPt>
            <c:idx val="5"/>
            <c:spPr>
              <a:solidFill>
                <a:srgbClr val="996633"/>
              </a:solidFill>
              <a:ln>
                <a:solidFill>
                  <a:prstClr val="white">
                    <a:alpha val="0"/>
                  </a:prstClr>
                </a:solidFill>
              </a:ln>
            </c:spPr>
          </c:dPt>
          <c:dPt>
            <c:idx val="6"/>
            <c:spPr>
              <a:solidFill>
                <a:schemeClr val="bg1">
                  <a:lumMod val="65000"/>
                </a:schemeClr>
              </a:solidFill>
              <a:ln>
                <a:solidFill>
                  <a:prstClr val="white">
                    <a:alpha val="0"/>
                  </a:prstClr>
                </a:solidFill>
              </a:ln>
            </c:spPr>
          </c:dPt>
          <c:dLbls>
            <c:txPr>
              <a:bodyPr/>
              <a:lstStyle/>
              <a:p>
                <a:pPr>
                  <a:defRPr b="0"/>
                </a:pPr>
                <a:endParaRPr lang="ru-RU"/>
              </a:p>
            </c:txPr>
            <c:showPercent val="1"/>
          </c:dLbls>
          <c:cat>
            <c:strRef>
              <c:f>Лист1!$A$2:$A$4</c:f>
              <c:strCache>
                <c:ptCount val="3"/>
                <c:pt idx="0">
                  <c:v>Акцизы на нефтепродукты</c:v>
                </c:pt>
                <c:pt idx="1">
                  <c:v>Транспортный налог</c:v>
                </c:pt>
                <c:pt idx="2">
                  <c:v>Прочие доходы</c:v>
                </c:pt>
              </c:strCache>
            </c:strRef>
          </c:cat>
          <c:val>
            <c:numRef>
              <c:f>Лист1!$B$2:$B$4</c:f>
              <c:numCache>
                <c:formatCode>#,##0.0</c:formatCode>
                <c:ptCount val="3"/>
                <c:pt idx="0">
                  <c:v>5758710958</c:v>
                </c:pt>
                <c:pt idx="1">
                  <c:v>1363529000</c:v>
                </c:pt>
                <c:pt idx="2">
                  <c:v>595359454</c:v>
                </c:pt>
              </c:numCache>
            </c:numRef>
          </c:val>
        </c:ser>
        <c:ser>
          <c:idx val="1"/>
          <c:order val="1"/>
          <c:tx>
            <c:strRef>
              <c:f>Лист1!$C$1</c:f>
              <c:strCache>
                <c:ptCount val="1"/>
                <c:pt idx="0">
                  <c:v>2026</c:v>
                </c:pt>
              </c:strCache>
            </c:strRef>
          </c:tx>
          <c:dPt>
            <c:idx val="0"/>
            <c:spPr>
              <a:solidFill>
                <a:schemeClr val="tx2">
                  <a:lumMod val="40000"/>
                  <a:lumOff val="60000"/>
                </a:schemeClr>
              </a:solidFill>
            </c:spPr>
          </c:dPt>
          <c:dPt>
            <c:idx val="1"/>
            <c:spPr>
              <a:solidFill>
                <a:schemeClr val="accent4">
                  <a:lumMod val="60000"/>
                  <a:lumOff val="40000"/>
                </a:schemeClr>
              </a:solidFill>
            </c:spPr>
          </c:dPt>
          <c:dPt>
            <c:idx val="2"/>
            <c:spPr>
              <a:solidFill>
                <a:srgbClr val="92D050"/>
              </a:solidFill>
            </c:spPr>
          </c:dPt>
          <c:dPt>
            <c:idx val="3"/>
            <c:spPr>
              <a:solidFill>
                <a:schemeClr val="accent6">
                  <a:lumMod val="60000"/>
                  <a:lumOff val="40000"/>
                </a:schemeClr>
              </a:solidFill>
            </c:spPr>
          </c:dPt>
          <c:cat>
            <c:strRef>
              <c:f>Лист1!$A$2:$A$4</c:f>
              <c:strCache>
                <c:ptCount val="3"/>
                <c:pt idx="0">
                  <c:v>Акцизы на нефтепродукты</c:v>
                </c:pt>
                <c:pt idx="1">
                  <c:v>Транспортный налог</c:v>
                </c:pt>
                <c:pt idx="2">
                  <c:v>Прочие доходы</c:v>
                </c:pt>
              </c:strCache>
            </c:strRef>
          </c:cat>
          <c:val>
            <c:numRef>
              <c:f>Лист1!$C$2:$C$4</c:f>
              <c:numCache>
                <c:formatCode>#,##0.0</c:formatCode>
                <c:ptCount val="3"/>
                <c:pt idx="0">
                  <c:v>5875602504</c:v>
                </c:pt>
                <c:pt idx="1">
                  <c:v>1398928000</c:v>
                </c:pt>
                <c:pt idx="2">
                  <c:v>595328664</c:v>
                </c:pt>
              </c:numCache>
            </c:numRef>
          </c:val>
        </c:ser>
        <c:ser>
          <c:idx val="2"/>
          <c:order val="2"/>
          <c:tx>
            <c:strRef>
              <c:f>Лист1!$D$1</c:f>
              <c:strCache>
                <c:ptCount val="1"/>
                <c:pt idx="0">
                  <c:v>2027</c:v>
                </c:pt>
              </c:strCache>
            </c:strRef>
          </c:tx>
          <c:dPt>
            <c:idx val="0"/>
            <c:spPr>
              <a:solidFill>
                <a:schemeClr val="tx2">
                  <a:lumMod val="40000"/>
                  <a:lumOff val="60000"/>
                </a:schemeClr>
              </a:solidFill>
            </c:spPr>
          </c:dPt>
          <c:dPt>
            <c:idx val="1"/>
            <c:spPr>
              <a:solidFill>
                <a:schemeClr val="accent4">
                  <a:lumMod val="60000"/>
                  <a:lumOff val="40000"/>
                </a:schemeClr>
              </a:solidFill>
            </c:spPr>
          </c:dPt>
          <c:dPt>
            <c:idx val="2"/>
            <c:spPr>
              <a:solidFill>
                <a:srgbClr val="92D050"/>
              </a:solidFill>
            </c:spPr>
          </c:dPt>
          <c:dPt>
            <c:idx val="3"/>
            <c:spPr>
              <a:solidFill>
                <a:schemeClr val="accent6">
                  <a:lumMod val="60000"/>
                  <a:lumOff val="40000"/>
                </a:schemeClr>
              </a:solidFill>
            </c:spPr>
          </c:dPt>
          <c:cat>
            <c:strRef>
              <c:f>Лист1!$A$2:$A$4</c:f>
              <c:strCache>
                <c:ptCount val="3"/>
                <c:pt idx="0">
                  <c:v>Акцизы на нефтепродукты</c:v>
                </c:pt>
                <c:pt idx="1">
                  <c:v>Транспортный налог</c:v>
                </c:pt>
                <c:pt idx="2">
                  <c:v>Прочие доходы</c:v>
                </c:pt>
              </c:strCache>
            </c:strRef>
          </c:cat>
          <c:val>
            <c:numRef>
              <c:f>Лист1!$D$2:$D$4</c:f>
              <c:numCache>
                <c:formatCode>#,##0.0</c:formatCode>
                <c:ptCount val="3"/>
                <c:pt idx="0">
                  <c:v>5417372813</c:v>
                </c:pt>
                <c:pt idx="1">
                  <c:v>1454319000</c:v>
                </c:pt>
                <c:pt idx="2">
                  <c:v>595436374</c:v>
                </c:pt>
              </c:numCache>
            </c:numRef>
          </c:val>
        </c:ser>
        <c:dLbls>
          <c:showPercent val="1"/>
        </c:dLbls>
        <c:firstSliceAng val="0"/>
        <c:holeSize val="50"/>
      </c:doughnutChart>
    </c:plotArea>
    <c:legend>
      <c:legendPos val="r"/>
      <c:layout>
        <c:manualLayout>
          <c:xMode val="edge"/>
          <c:yMode val="edge"/>
          <c:x val="0.52886165801397711"/>
          <c:y val="0.33517928207407377"/>
          <c:w val="0.32631302978347965"/>
          <c:h val="0.23753877774264398"/>
        </c:manualLayout>
      </c:layout>
      <c:txPr>
        <a:bodyPr/>
        <a:lstStyle/>
        <a:p>
          <a:pPr>
            <a:defRPr sz="1050"/>
          </a:pPr>
          <a:endParaRPr lang="ru-RU"/>
        </a:p>
      </c:txPr>
    </c:legend>
    <c:plotVisOnly val="1"/>
  </c:chart>
  <c:spPr>
    <a:ln w="25400">
      <a:noFill/>
      <a:prstDash val="sysDot"/>
    </a:ln>
  </c:spPr>
  <c:txPr>
    <a:bodyPr/>
    <a:lstStyle/>
    <a:p>
      <a:pPr>
        <a:defRPr sz="900">
          <a:solidFill>
            <a:schemeClr val="tx1"/>
          </a:solidFill>
          <a:latin typeface="Times New Roman" pitchFamily="18" charset="0"/>
          <a:cs typeface="Times New Roman" pitchFamily="18" charset="0"/>
        </a:defRPr>
      </a:pPr>
      <a:endParaRPr lang="ru-RU"/>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manualLayout>
          <c:layoutTarget val="inner"/>
          <c:xMode val="edge"/>
          <c:yMode val="edge"/>
          <c:x val="4.9069394704973734E-2"/>
          <c:y val="0.2914759993289005"/>
          <c:w val="0.25661833670812978"/>
          <c:h val="0.57605917719855171"/>
        </c:manualLayout>
      </c:layout>
      <c:doughnutChart>
        <c:varyColors val="1"/>
        <c:ser>
          <c:idx val="0"/>
          <c:order val="0"/>
          <c:dPt>
            <c:idx val="0"/>
            <c:spPr>
              <a:solidFill>
                <a:schemeClr val="tx2">
                  <a:lumMod val="40000"/>
                  <a:lumOff val="60000"/>
                </a:schemeClr>
              </a:solidFill>
            </c:spPr>
          </c:dPt>
          <c:dPt>
            <c:idx val="1"/>
            <c:spPr>
              <a:solidFill>
                <a:schemeClr val="accent2">
                  <a:lumMod val="60000"/>
                  <a:lumOff val="40000"/>
                </a:schemeClr>
              </a:solidFill>
            </c:spPr>
          </c:dPt>
          <c:dPt>
            <c:idx val="3"/>
            <c:spPr>
              <a:solidFill>
                <a:schemeClr val="accent4">
                  <a:lumMod val="60000"/>
                  <a:lumOff val="40000"/>
                </a:schemeClr>
              </a:solidFill>
            </c:spPr>
          </c:dPt>
          <c:dLbls>
            <c:showVal val="1"/>
            <c:showLeaderLines val="1"/>
          </c:dLbls>
          <c:cat>
            <c:strRef>
              <c:f>Лист1!$L$6:$L$9</c:f>
              <c:strCache>
                <c:ptCount val="4"/>
                <c:pt idx="0">
                  <c:v>Развитие и приведение в нормативное состояние автомобильных дорог регионального или межмуниципального, местного значения, включающих искусственные дорожные сооружения</c:v>
                </c:pt>
                <c:pt idx="1">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2">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c:v>
                </c:pt>
                <c:pt idx="3">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Лист1!$P$6:$P$9</c:f>
              <c:numCache>
                <c:formatCode>0%</c:formatCode>
                <c:ptCount val="4"/>
                <c:pt idx="0">
                  <c:v>0.23947230343733875</c:v>
                </c:pt>
                <c:pt idx="1">
                  <c:v>0.50228744153557769</c:v>
                </c:pt>
                <c:pt idx="2">
                  <c:v>2.2154385210122422E-2</c:v>
                </c:pt>
                <c:pt idx="3">
                  <c:v>0.23608586981696331</c:v>
                </c:pt>
              </c:numCache>
            </c:numRef>
          </c:val>
        </c:ser>
        <c:ser>
          <c:idx val="1"/>
          <c:order val="1"/>
          <c:tx>
            <c:strRef>
              <c:f>Лист1!$Q$6:$Q$9</c:f>
              <c:strCache>
                <c:ptCount val="1"/>
                <c:pt idx="0">
                  <c:v>30% 51% 3% 17%</c:v>
                </c:pt>
              </c:strCache>
            </c:strRef>
          </c:tx>
          <c:dPt>
            <c:idx val="0"/>
            <c:spPr>
              <a:solidFill>
                <a:schemeClr val="tx2">
                  <a:lumMod val="40000"/>
                  <a:lumOff val="60000"/>
                </a:schemeClr>
              </a:solidFill>
            </c:spPr>
          </c:dPt>
          <c:dPt>
            <c:idx val="1"/>
            <c:spPr>
              <a:solidFill>
                <a:schemeClr val="accent2">
                  <a:lumMod val="60000"/>
                  <a:lumOff val="40000"/>
                </a:schemeClr>
              </a:solidFill>
            </c:spPr>
          </c:dPt>
          <c:dPt>
            <c:idx val="3"/>
            <c:spPr>
              <a:solidFill>
                <a:schemeClr val="accent4">
                  <a:lumMod val="60000"/>
                  <a:lumOff val="40000"/>
                </a:schemeClr>
              </a:solidFill>
            </c:spPr>
          </c:dPt>
          <c:dLbls>
            <c:showVal val="1"/>
            <c:showLeaderLines val="1"/>
          </c:dLbls>
          <c:cat>
            <c:strRef>
              <c:f>Лист1!$L$6:$L$9</c:f>
              <c:strCache>
                <c:ptCount val="4"/>
                <c:pt idx="0">
                  <c:v>Развитие и приведение в нормативное состояние автомобильных дорог регионального или межмуниципального, местного значения, включающих искусственные дорожные сооружения</c:v>
                </c:pt>
                <c:pt idx="1">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2">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c:v>
                </c:pt>
                <c:pt idx="3">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Лист1!$Q$6:$Q$9</c:f>
              <c:numCache>
                <c:formatCode>0%</c:formatCode>
                <c:ptCount val="4"/>
                <c:pt idx="0">
                  <c:v>0.29707465980921155</c:v>
                </c:pt>
                <c:pt idx="1">
                  <c:v>0.50677728761590479</c:v>
                </c:pt>
                <c:pt idx="2">
                  <c:v>2.8564237582971212E-2</c:v>
                </c:pt>
                <c:pt idx="3">
                  <c:v>0.16758381499191469</c:v>
                </c:pt>
              </c:numCache>
            </c:numRef>
          </c:val>
        </c:ser>
        <c:ser>
          <c:idx val="2"/>
          <c:order val="2"/>
          <c:dPt>
            <c:idx val="0"/>
            <c:spPr>
              <a:solidFill>
                <a:schemeClr val="tx2">
                  <a:lumMod val="40000"/>
                  <a:lumOff val="60000"/>
                </a:schemeClr>
              </a:solidFill>
            </c:spPr>
          </c:dPt>
          <c:dPt>
            <c:idx val="1"/>
            <c:spPr>
              <a:solidFill>
                <a:schemeClr val="accent2">
                  <a:lumMod val="60000"/>
                  <a:lumOff val="40000"/>
                </a:schemeClr>
              </a:solidFill>
            </c:spPr>
          </c:dPt>
          <c:dPt>
            <c:idx val="3"/>
            <c:spPr>
              <a:solidFill>
                <a:schemeClr val="accent4">
                  <a:lumMod val="60000"/>
                  <a:lumOff val="40000"/>
                </a:schemeClr>
              </a:solidFill>
            </c:spPr>
          </c:dPt>
          <c:dLbls>
            <c:dLbl>
              <c:idx val="1"/>
              <c:layout>
                <c:manualLayout>
                  <c:x val="1.713807621720826E-2"/>
                  <c:y val="1.5901117585634405E-2"/>
                </c:manualLayout>
              </c:layout>
              <c:showVal val="1"/>
            </c:dLbl>
            <c:showVal val="1"/>
            <c:showLeaderLines val="1"/>
          </c:dLbls>
          <c:cat>
            <c:strRef>
              <c:f>Лист1!$L$6:$L$9</c:f>
              <c:strCache>
                <c:ptCount val="4"/>
                <c:pt idx="0">
                  <c:v>Развитие и приведение в нормативное состояние автомобильных дорог регионального или межмуниципального, местного значения, включающих искусственные дорожные сооружения</c:v>
                </c:pt>
                <c:pt idx="1">
                  <c:v>Строительство (реконструкция), содержание капитальный ремонт и ремонт автомобильных дорог общего пользования регионального или межмуниципального значения</c:v>
                </c:pt>
                <c:pt idx="2">
                  <c:v>Расходы на обеспечение деятельности (оказание услуг) государственных учреждений; внедрение интеллектуальных транспортных систем; осуществление организационно-планировочных и инженерных мероприятий</c:v>
                </c:pt>
                <c:pt idx="3">
                  <c:v>Проектирование, строительство, реконструкция, капитальный ремонт, ремонт и содержание автомобильных дорог общего пользования местного значения, развитие транспортной инфраструктуры на сельских территориях</c:v>
                </c:pt>
              </c:strCache>
            </c:strRef>
          </c:cat>
          <c:val>
            <c:numRef>
              <c:f>Лист1!$R$6:$R$9</c:f>
              <c:numCache>
                <c:formatCode>0%</c:formatCode>
                <c:ptCount val="4"/>
                <c:pt idx="0">
                  <c:v>0.36256164248815675</c:v>
                </c:pt>
                <c:pt idx="1">
                  <c:v>0.46060299666181037</c:v>
                </c:pt>
                <c:pt idx="2">
                  <c:v>2.7647883409025274E-2</c:v>
                </c:pt>
                <c:pt idx="3">
                  <c:v>0.14918747744100774</c:v>
                </c:pt>
              </c:numCache>
            </c:numRef>
          </c:val>
        </c:ser>
        <c:dLbls>
          <c:showVal val="1"/>
        </c:dLbls>
        <c:firstSliceAng val="0"/>
        <c:holeSize val="50"/>
      </c:doughnutChart>
    </c:plotArea>
    <c:legend>
      <c:legendPos val="r"/>
      <c:layout>
        <c:manualLayout>
          <c:xMode val="edge"/>
          <c:yMode val="edge"/>
          <c:x val="0.33043234283349532"/>
          <c:y val="0.3445804734276075"/>
          <c:w val="0.65685185684983827"/>
          <c:h val="0.4857510961754683"/>
        </c:manualLayout>
      </c:layout>
      <c:txPr>
        <a:bodyPr/>
        <a:lstStyle/>
        <a:p>
          <a:pPr>
            <a:defRPr sz="1050"/>
          </a:pPr>
          <a:endParaRPr lang="ru-RU"/>
        </a:p>
      </c:txPr>
    </c:legend>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solidFill>
                  <a:schemeClr val="tx1"/>
                </a:solidFill>
                <a:latin typeface="Times New Roman" pitchFamily="18" charset="0"/>
                <a:cs typeface="Times New Roman" pitchFamily="18" charset="0"/>
              </a:defRPr>
            </a:pPr>
            <a:r>
              <a:rPr lang="ru-RU" sz="1050" dirty="0" smtClean="0">
                <a:solidFill>
                  <a:schemeClr val="tx1"/>
                </a:solidFill>
                <a:latin typeface="Times New Roman" pitchFamily="18" charset="0"/>
                <a:cs typeface="Times New Roman" pitchFamily="18" charset="0"/>
              </a:rPr>
              <a:t>Фонд начисленной</a:t>
            </a:r>
            <a:r>
              <a:rPr lang="ru-RU" sz="1050" baseline="0" dirty="0" smtClean="0">
                <a:solidFill>
                  <a:schemeClr val="tx1"/>
                </a:solidFill>
                <a:latin typeface="Times New Roman" pitchFamily="18" charset="0"/>
                <a:cs typeface="Times New Roman" pitchFamily="18" charset="0"/>
              </a:rPr>
              <a:t> заработной платы</a:t>
            </a:r>
            <a:r>
              <a:rPr lang="ru-RU" sz="1050" dirty="0" smtClean="0">
                <a:solidFill>
                  <a:schemeClr val="tx1"/>
                </a:solidFill>
                <a:latin typeface="Times New Roman" pitchFamily="18" charset="0"/>
                <a:cs typeface="Times New Roman" pitchFamily="18" charset="0"/>
              </a:rPr>
              <a:t>, </a:t>
            </a:r>
            <a:r>
              <a:rPr lang="ru-RU" sz="1050" b="0" i="1" dirty="0" smtClean="0">
                <a:solidFill>
                  <a:schemeClr val="tx1"/>
                </a:solidFill>
                <a:latin typeface="Times New Roman" pitchFamily="18" charset="0"/>
                <a:cs typeface="Times New Roman" pitchFamily="18" charset="0"/>
              </a:rPr>
              <a:t>млрд. рублей</a:t>
            </a:r>
            <a:endParaRPr lang="ru-RU" sz="1050" b="0" i="1" dirty="0">
              <a:solidFill>
                <a:schemeClr val="tx1"/>
              </a:solidFill>
              <a:latin typeface="Times New Roman" pitchFamily="18" charset="0"/>
              <a:cs typeface="Times New Roman" pitchFamily="18" charset="0"/>
            </a:endParaRPr>
          </a:p>
        </c:rich>
      </c:tx>
      <c:layout>
        <c:manualLayout>
          <c:xMode val="edge"/>
          <c:yMode val="edge"/>
          <c:x val="0.17117095985297986"/>
          <c:y val="3.1123992758974723E-2"/>
        </c:manualLayout>
      </c:layout>
    </c:title>
    <c:plotArea>
      <c:layout>
        <c:manualLayout>
          <c:layoutTarget val="inner"/>
          <c:xMode val="edge"/>
          <c:yMode val="edge"/>
          <c:x val="4.7490547783241903E-2"/>
          <c:y val="0.22238415627126121"/>
          <c:w val="0.90501890443351662"/>
          <c:h val="0.60888875001543064"/>
        </c:manualLayout>
      </c:layout>
      <c:barChart>
        <c:barDir val="col"/>
        <c:grouping val="clustered"/>
        <c:ser>
          <c:idx val="0"/>
          <c:order val="0"/>
          <c:tx>
            <c:strRef>
              <c:f>Лист1!$B$1</c:f>
              <c:strCache>
                <c:ptCount val="1"/>
                <c:pt idx="0">
                  <c:v>Фонд начисленной заработной платы, млрд. рублей </c:v>
                </c:pt>
              </c:strCache>
            </c:strRef>
          </c:tx>
          <c:spPr>
            <a:solidFill>
              <a:schemeClr val="accent5"/>
            </a:solidFill>
            <a:ln>
              <a:noFill/>
            </a:ln>
          </c:spPr>
          <c:dLbls>
            <c:numFmt formatCode="#,##0.0" sourceLinked="0"/>
            <c:txPr>
              <a:bodyPr/>
              <a:lstStyle/>
              <a:p>
                <a:pPr>
                  <a:defRPr sz="800">
                    <a:solidFill>
                      <a:schemeClr val="tx1"/>
                    </a:solidFill>
                    <a:latin typeface="Times New Roman" pitchFamily="18" charset="0"/>
                    <a:cs typeface="Times New Roman" pitchFamily="18" charset="0"/>
                  </a:defRPr>
                </a:pPr>
                <a:endParaRPr lang="ru-RU"/>
              </a:p>
            </c:txPr>
            <c:showVal val="1"/>
          </c:dLbls>
          <c:cat>
            <c:strRef>
              <c:f>Лист1!$A$2:$A$6</c:f>
              <c:strCache>
                <c:ptCount val="5"/>
                <c:pt idx="0">
                  <c:v>2023 г. (факт)</c:v>
                </c:pt>
                <c:pt idx="1">
                  <c:v>2024 г. (оценка)</c:v>
                </c:pt>
                <c:pt idx="2">
                  <c:v>2025 г. (прогноз)</c:v>
                </c:pt>
                <c:pt idx="3">
                  <c:v>2026 г. (прогноз)</c:v>
                </c:pt>
                <c:pt idx="4">
                  <c:v>2027 г. (прогноз)</c:v>
                </c:pt>
              </c:strCache>
            </c:strRef>
          </c:cat>
          <c:val>
            <c:numRef>
              <c:f>Лист1!$B$2:$B$6</c:f>
              <c:numCache>
                <c:formatCode>General</c:formatCode>
                <c:ptCount val="5"/>
                <c:pt idx="0" formatCode="0.0000">
                  <c:v>204.93630000000007</c:v>
                </c:pt>
                <c:pt idx="1">
                  <c:v>239.983</c:v>
                </c:pt>
                <c:pt idx="2">
                  <c:v>244.93200000000004</c:v>
                </c:pt>
                <c:pt idx="3">
                  <c:v>262.03799999999899</c:v>
                </c:pt>
                <c:pt idx="4" formatCode="0.0000">
                  <c:v>278.43429999999893</c:v>
                </c:pt>
              </c:numCache>
            </c:numRef>
          </c:val>
        </c:ser>
        <c:axId val="114186880"/>
        <c:axId val="114192768"/>
      </c:barChart>
      <c:catAx>
        <c:axId val="114186880"/>
        <c:scaling>
          <c:orientation val="minMax"/>
        </c:scaling>
        <c:axPos val="b"/>
        <c:tickLblPos val="nextTo"/>
        <c:txPr>
          <a:bodyPr/>
          <a:lstStyle/>
          <a:p>
            <a:pPr>
              <a:defRPr sz="800">
                <a:solidFill>
                  <a:schemeClr val="tx1"/>
                </a:solidFill>
                <a:latin typeface="Times New Roman" pitchFamily="18" charset="0"/>
                <a:cs typeface="Times New Roman" pitchFamily="18" charset="0"/>
              </a:defRPr>
            </a:pPr>
            <a:endParaRPr lang="ru-RU"/>
          </a:p>
        </c:txPr>
        <c:crossAx val="114192768"/>
        <c:crosses val="autoZero"/>
        <c:auto val="1"/>
        <c:lblAlgn val="ctr"/>
        <c:lblOffset val="100"/>
      </c:catAx>
      <c:valAx>
        <c:axId val="114192768"/>
        <c:scaling>
          <c:orientation val="minMax"/>
          <c:min val="0"/>
        </c:scaling>
        <c:delete val="1"/>
        <c:axPos val="l"/>
        <c:numFmt formatCode="#,##0.00" sourceLinked="0"/>
        <c:tickLblPos val="none"/>
        <c:crossAx val="114186880"/>
        <c:crosses val="autoZero"/>
        <c:crossBetween val="between"/>
        <c:majorUnit val="25"/>
      </c:valAx>
    </c:plotArea>
    <c:plotVisOnly val="1"/>
  </c:chart>
  <c:spPr>
    <a:ln w="3175">
      <a:noFill/>
      <a:prstDash val="lgDash"/>
    </a:ln>
  </c:spPr>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solidFill>
                  <a:schemeClr val="tx1"/>
                </a:solidFill>
              </a:defRPr>
            </a:pPr>
            <a:r>
              <a:rPr lang="ru-RU" sz="1050" dirty="0">
                <a:solidFill>
                  <a:schemeClr val="tx1"/>
                </a:solidFill>
              </a:rPr>
              <a:t>Численность населения (среднегодовая), </a:t>
            </a:r>
            <a:r>
              <a:rPr lang="ru-RU" sz="1050" b="0" i="1" dirty="0">
                <a:solidFill>
                  <a:schemeClr val="tx1"/>
                </a:solidFill>
              </a:rPr>
              <a:t>тыс. человек</a:t>
            </a:r>
          </a:p>
        </c:rich>
      </c:tx>
      <c:layout/>
    </c:title>
    <c:plotArea>
      <c:layout/>
      <c:barChart>
        <c:barDir val="col"/>
        <c:grouping val="clustered"/>
        <c:ser>
          <c:idx val="0"/>
          <c:order val="0"/>
          <c:dLbls>
            <c:txPr>
              <a:bodyPr/>
              <a:lstStyle/>
              <a:p>
                <a:pPr>
                  <a:defRPr sz="800"/>
                </a:pPr>
                <a:endParaRPr lang="ru-RU"/>
              </a:p>
            </c:txPr>
            <c:showVal val="1"/>
          </c:dLbls>
          <c:cat>
            <c:strRef>
              <c:f>Лист1!$F$7:$J$7</c:f>
              <c:strCache>
                <c:ptCount val="5"/>
                <c:pt idx="0">
                  <c:v>2023 г.        (факт)</c:v>
                </c:pt>
                <c:pt idx="1">
                  <c:v>2024 г.        (оценка)</c:v>
                </c:pt>
                <c:pt idx="2">
                  <c:v>2025 г. (прогноз)</c:v>
                </c:pt>
                <c:pt idx="3">
                  <c:v>2026 г. (прогноз)</c:v>
                </c:pt>
                <c:pt idx="4">
                  <c:v>2027 г. (прогноз)</c:v>
                </c:pt>
              </c:strCache>
            </c:strRef>
          </c:cat>
          <c:val>
            <c:numRef>
              <c:f>Лист1!$F$8:$J$8</c:f>
              <c:numCache>
                <c:formatCode>0.0</c:formatCode>
                <c:ptCount val="5"/>
                <c:pt idx="0">
                  <c:v>1064</c:v>
                </c:pt>
                <c:pt idx="1">
                  <c:v>1055</c:v>
                </c:pt>
                <c:pt idx="2">
                  <c:v>1050</c:v>
                </c:pt>
                <c:pt idx="3">
                  <c:v>1043</c:v>
                </c:pt>
                <c:pt idx="4">
                  <c:v>1037</c:v>
                </c:pt>
              </c:numCache>
            </c:numRef>
          </c:val>
        </c:ser>
        <c:dLbls>
          <c:showVal val="1"/>
        </c:dLbls>
        <c:axId val="114323456"/>
        <c:axId val="114324992"/>
      </c:barChart>
      <c:catAx>
        <c:axId val="114323456"/>
        <c:scaling>
          <c:orientation val="minMax"/>
        </c:scaling>
        <c:axPos val="b"/>
        <c:tickLblPos val="nextTo"/>
        <c:txPr>
          <a:bodyPr/>
          <a:lstStyle/>
          <a:p>
            <a:pPr>
              <a:defRPr sz="800"/>
            </a:pPr>
            <a:endParaRPr lang="ru-RU"/>
          </a:p>
        </c:txPr>
        <c:crossAx val="114324992"/>
        <c:crosses val="autoZero"/>
        <c:auto val="1"/>
        <c:lblAlgn val="ctr"/>
        <c:lblOffset val="100"/>
      </c:catAx>
      <c:valAx>
        <c:axId val="114324992"/>
        <c:scaling>
          <c:orientation val="minMax"/>
        </c:scaling>
        <c:delete val="1"/>
        <c:axPos val="l"/>
        <c:numFmt formatCode="0.0" sourceLinked="1"/>
        <c:tickLblPos val="none"/>
        <c:crossAx val="114323456"/>
        <c:crosses val="autoZero"/>
        <c:crossBetween val="between"/>
      </c:valAx>
    </c:plotArea>
    <c:plotVisOnly val="1"/>
  </c:chart>
  <c:txPr>
    <a:bodyPr/>
    <a:lstStyle/>
    <a:p>
      <a:pPr>
        <a:defRPr sz="1050">
          <a:latin typeface="Times New Roman" pitchFamily="18" charset="0"/>
          <a:cs typeface="Times New Roman" pitchFamily="18" charset="0"/>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style val="31"/>
  <c:chart>
    <c:title>
      <c:tx>
        <c:rich>
          <a:bodyPr/>
          <a:lstStyle/>
          <a:p>
            <a:pPr>
              <a:defRPr sz="1050">
                <a:solidFill>
                  <a:schemeClr val="tx1"/>
                </a:solidFill>
              </a:defRPr>
            </a:pPr>
            <a:r>
              <a:rPr lang="ru-RU" sz="1050" dirty="0">
                <a:solidFill>
                  <a:schemeClr val="tx1"/>
                </a:solidFill>
              </a:rPr>
              <a:t>Уровень регистрируемой безработицы, </a:t>
            </a:r>
            <a:r>
              <a:rPr lang="ru-RU" sz="1050" b="0" i="1" dirty="0" smtClean="0">
                <a:solidFill>
                  <a:schemeClr val="tx1"/>
                </a:solidFill>
              </a:rPr>
              <a:t>в </a:t>
            </a:r>
            <a:r>
              <a:rPr lang="ru-RU" sz="1050" b="0" i="1" dirty="0">
                <a:solidFill>
                  <a:schemeClr val="tx1"/>
                </a:solidFill>
              </a:rPr>
              <a:t>% к экономически активному населению </a:t>
            </a:r>
          </a:p>
        </c:rich>
      </c:tx>
      <c:layout/>
    </c:title>
    <c:plotArea>
      <c:layout>
        <c:manualLayout>
          <c:layoutTarget val="inner"/>
          <c:xMode val="edge"/>
          <c:yMode val="edge"/>
          <c:x val="5.2434113927281673E-2"/>
          <c:y val="0.28324908343517374"/>
          <c:w val="0.8951317721454376"/>
          <c:h val="0.57782275734794897"/>
        </c:manualLayout>
      </c:layout>
      <c:barChart>
        <c:barDir val="col"/>
        <c:grouping val="clustered"/>
        <c:ser>
          <c:idx val="0"/>
          <c:order val="0"/>
          <c:spPr>
            <a:solidFill>
              <a:schemeClr val="accent2"/>
            </a:solidFill>
          </c:spPr>
          <c:cat>
            <c:strRef>
              <c:f>Лист1!$F$81:$J$81</c:f>
              <c:strCache>
                <c:ptCount val="5"/>
                <c:pt idx="0">
                  <c:v>2023 г.        (факт)</c:v>
                </c:pt>
                <c:pt idx="1">
                  <c:v>2024 г.        (оценка)</c:v>
                </c:pt>
                <c:pt idx="2">
                  <c:v>2025 г. (прогноз)</c:v>
                </c:pt>
                <c:pt idx="3">
                  <c:v>2026 г. (прогноз)</c:v>
                </c:pt>
                <c:pt idx="4">
                  <c:v>2027 г. (прогноз)</c:v>
                </c:pt>
              </c:strCache>
            </c:strRef>
          </c:cat>
          <c:val>
            <c:numRef>
              <c:f>Лист1!$F$82:$J$82</c:f>
              <c:numCache>
                <c:formatCode>General</c:formatCode>
                <c:ptCount val="5"/>
                <c:pt idx="0">
                  <c:v>0.30000000000000032</c:v>
                </c:pt>
                <c:pt idx="1">
                  <c:v>0.30000000000000032</c:v>
                </c:pt>
                <c:pt idx="2">
                  <c:v>0.30000000000000032</c:v>
                </c:pt>
                <c:pt idx="3">
                  <c:v>0.30000000000000032</c:v>
                </c:pt>
                <c:pt idx="4">
                  <c:v>0.30000000000000032</c:v>
                </c:pt>
              </c:numCache>
            </c:numRef>
          </c:val>
        </c:ser>
        <c:dLbls>
          <c:showVal val="1"/>
        </c:dLbls>
        <c:axId val="114357376"/>
        <c:axId val="114358912"/>
      </c:barChart>
      <c:catAx>
        <c:axId val="114357376"/>
        <c:scaling>
          <c:orientation val="minMax"/>
        </c:scaling>
        <c:axPos val="b"/>
        <c:tickLblPos val="nextTo"/>
        <c:crossAx val="114358912"/>
        <c:crosses val="autoZero"/>
        <c:auto val="1"/>
        <c:lblAlgn val="ctr"/>
        <c:lblOffset val="100"/>
      </c:catAx>
      <c:valAx>
        <c:axId val="114358912"/>
        <c:scaling>
          <c:orientation val="minMax"/>
        </c:scaling>
        <c:delete val="1"/>
        <c:axPos val="l"/>
        <c:numFmt formatCode="General" sourceLinked="1"/>
        <c:tickLblPos val="none"/>
        <c:crossAx val="114357376"/>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style val="30"/>
  <c:chart>
    <c:title>
      <c:tx>
        <c:rich>
          <a:bodyPr/>
          <a:lstStyle/>
          <a:p>
            <a:pPr>
              <a:defRPr sz="1050"/>
            </a:pPr>
            <a:r>
              <a:rPr lang="ru-RU" sz="1050" dirty="0"/>
              <a:t>Величина прожиточного минимума (для трудоспособного населения), </a:t>
            </a:r>
            <a:r>
              <a:rPr lang="ru-RU" sz="1050" b="0" i="1" dirty="0"/>
              <a:t>рублей</a:t>
            </a:r>
            <a:r>
              <a:rPr lang="ru-RU" sz="1050" dirty="0"/>
              <a:t> </a:t>
            </a:r>
          </a:p>
        </c:rich>
      </c:tx>
      <c:layout/>
    </c:title>
    <c:plotArea>
      <c:layout/>
      <c:barChart>
        <c:barDir val="col"/>
        <c:grouping val="clustered"/>
        <c:ser>
          <c:idx val="0"/>
          <c:order val="0"/>
          <c:spPr>
            <a:solidFill>
              <a:schemeClr val="accent6"/>
            </a:solidFill>
          </c:spPr>
          <c:cat>
            <c:strRef>
              <c:f>Лист1!$F$51:$J$51</c:f>
              <c:strCache>
                <c:ptCount val="5"/>
                <c:pt idx="0">
                  <c:v>2023 г.        (факт)</c:v>
                </c:pt>
                <c:pt idx="1">
                  <c:v>2024 г.        (оценка)</c:v>
                </c:pt>
                <c:pt idx="2">
                  <c:v>2025 г. (прогноз)</c:v>
                </c:pt>
                <c:pt idx="3">
                  <c:v>2026 г. (прогноз)</c:v>
                </c:pt>
                <c:pt idx="4">
                  <c:v>2027 г. (прогноз)</c:v>
                </c:pt>
              </c:strCache>
            </c:strRef>
          </c:cat>
          <c:val>
            <c:numRef>
              <c:f>Лист1!$F$52:$J$52</c:f>
              <c:numCache>
                <c:formatCode>#,##0.0</c:formatCode>
                <c:ptCount val="5"/>
                <c:pt idx="0">
                  <c:v>13632</c:v>
                </c:pt>
                <c:pt idx="1">
                  <c:v>14654</c:v>
                </c:pt>
                <c:pt idx="2">
                  <c:v>16817</c:v>
                </c:pt>
                <c:pt idx="3">
                  <c:v>17573</c:v>
                </c:pt>
                <c:pt idx="4">
                  <c:v>18276</c:v>
                </c:pt>
              </c:numCache>
            </c:numRef>
          </c:val>
        </c:ser>
        <c:dLbls>
          <c:showVal val="1"/>
        </c:dLbls>
        <c:axId val="112963584"/>
        <c:axId val="112965120"/>
      </c:barChart>
      <c:catAx>
        <c:axId val="112963584"/>
        <c:scaling>
          <c:orientation val="minMax"/>
        </c:scaling>
        <c:axPos val="b"/>
        <c:tickLblPos val="nextTo"/>
        <c:crossAx val="112965120"/>
        <c:crosses val="autoZero"/>
        <c:auto val="1"/>
        <c:lblAlgn val="ctr"/>
        <c:lblOffset val="100"/>
      </c:catAx>
      <c:valAx>
        <c:axId val="112965120"/>
        <c:scaling>
          <c:orientation val="minMax"/>
        </c:scaling>
        <c:delete val="1"/>
        <c:axPos val="l"/>
        <c:numFmt formatCode="#,##0.0" sourceLinked="1"/>
        <c:tickLblPos val="none"/>
        <c:crossAx val="112963584"/>
        <c:crosses val="autoZero"/>
        <c:crossBetween val="between"/>
      </c:valAx>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sz="1050"/>
            </a:pPr>
            <a:r>
              <a:rPr lang="ru-RU" sz="1050" dirty="0"/>
              <a:t>Величина прожиточного минимума </a:t>
            </a:r>
            <a:endParaRPr lang="ru-RU" sz="1050" dirty="0" smtClean="0"/>
          </a:p>
          <a:p>
            <a:pPr>
              <a:defRPr sz="1050"/>
            </a:pPr>
            <a:r>
              <a:rPr lang="ru-RU" sz="1050" dirty="0" smtClean="0"/>
              <a:t>(</a:t>
            </a:r>
            <a:r>
              <a:rPr lang="ru-RU" sz="1050" dirty="0"/>
              <a:t>в расчете на душу населения),</a:t>
            </a:r>
            <a:r>
              <a:rPr lang="ru-RU" sz="1050" b="0" i="1" dirty="0"/>
              <a:t> рублей</a:t>
            </a:r>
          </a:p>
        </c:rich>
      </c:tx>
      <c:layout>
        <c:manualLayout>
          <c:xMode val="edge"/>
          <c:yMode val="edge"/>
          <c:x val="0.16961811023622128"/>
          <c:y val="2.7777777777778078E-2"/>
        </c:manualLayout>
      </c:layout>
    </c:title>
    <c:plotArea>
      <c:layout/>
      <c:barChart>
        <c:barDir val="col"/>
        <c:grouping val="clustered"/>
        <c:ser>
          <c:idx val="0"/>
          <c:order val="0"/>
          <c:dLbls>
            <c:txPr>
              <a:bodyPr/>
              <a:lstStyle/>
              <a:p>
                <a:pPr>
                  <a:defRPr sz="800"/>
                </a:pPr>
                <a:endParaRPr lang="ru-RU"/>
              </a:p>
            </c:txPr>
            <c:dLblPos val="outEnd"/>
            <c:showVal val="1"/>
          </c:dLbls>
          <c:cat>
            <c:strRef>
              <c:f>Лист1!$F$49:$J$49</c:f>
              <c:strCache>
                <c:ptCount val="5"/>
                <c:pt idx="0">
                  <c:v>2023 г.        (факт)</c:v>
                </c:pt>
                <c:pt idx="1">
                  <c:v>2024 г.        (оценка)</c:v>
                </c:pt>
                <c:pt idx="2">
                  <c:v>2025 г. (прогноз)</c:v>
                </c:pt>
                <c:pt idx="3">
                  <c:v>2026 г. (прогноз)</c:v>
                </c:pt>
                <c:pt idx="4">
                  <c:v>2027 г. (прогноз)</c:v>
                </c:pt>
              </c:strCache>
            </c:strRef>
          </c:cat>
          <c:val>
            <c:numRef>
              <c:f>Лист1!$F$50:$J$50</c:f>
              <c:numCache>
                <c:formatCode>#,##0.0</c:formatCode>
                <c:ptCount val="5"/>
                <c:pt idx="0">
                  <c:v>12506</c:v>
                </c:pt>
                <c:pt idx="1">
                  <c:v>13444</c:v>
                </c:pt>
                <c:pt idx="2">
                  <c:v>15428</c:v>
                </c:pt>
                <c:pt idx="3">
                  <c:v>16122</c:v>
                </c:pt>
                <c:pt idx="4">
                  <c:v>16767</c:v>
                </c:pt>
              </c:numCache>
            </c:numRef>
          </c:val>
        </c:ser>
        <c:dLbls>
          <c:showVal val="1"/>
        </c:dLbls>
        <c:axId val="114754688"/>
        <c:axId val="114756224"/>
      </c:barChart>
      <c:catAx>
        <c:axId val="114754688"/>
        <c:scaling>
          <c:orientation val="minMax"/>
        </c:scaling>
        <c:axPos val="b"/>
        <c:tickLblPos val="nextTo"/>
        <c:txPr>
          <a:bodyPr/>
          <a:lstStyle/>
          <a:p>
            <a:pPr>
              <a:defRPr sz="800"/>
            </a:pPr>
            <a:endParaRPr lang="ru-RU"/>
          </a:p>
        </c:txPr>
        <c:crossAx val="114756224"/>
        <c:crosses val="autoZero"/>
        <c:auto val="1"/>
        <c:lblAlgn val="ctr"/>
        <c:lblOffset val="100"/>
      </c:catAx>
      <c:valAx>
        <c:axId val="114756224"/>
        <c:scaling>
          <c:orientation val="minMax"/>
        </c:scaling>
        <c:delete val="1"/>
        <c:axPos val="l"/>
        <c:numFmt formatCode="#,##0.0" sourceLinked="1"/>
        <c:tickLblPos val="none"/>
        <c:crossAx val="114754688"/>
        <c:crosses val="autoZero"/>
        <c:crossBetween val="between"/>
      </c:valAx>
    </c:plotArea>
    <c:plotVisOnly val="1"/>
  </c:chart>
  <c:txPr>
    <a:bodyPr/>
    <a:lstStyle/>
    <a:p>
      <a:pPr>
        <a:defRPr sz="1000">
          <a:latin typeface="Times New Roman" pitchFamily="18" charset="0"/>
          <a:cs typeface="Times New Roman" pitchFamily="18" charset="0"/>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style val="28"/>
  <c:chart>
    <c:title>
      <c:tx>
        <c:rich>
          <a:bodyPr/>
          <a:lstStyle/>
          <a:p>
            <a:pPr>
              <a:defRPr sz="1050"/>
            </a:pPr>
            <a:r>
              <a:rPr lang="ru-RU" sz="1050" dirty="0"/>
              <a:t>Величина прожиточного минимума (для пенсионеров), </a:t>
            </a:r>
            <a:r>
              <a:rPr lang="ru-RU" sz="1050" b="0" i="1" dirty="0"/>
              <a:t>рублей</a:t>
            </a:r>
          </a:p>
        </c:rich>
      </c:tx>
      <c:layout/>
    </c:title>
    <c:plotArea>
      <c:layout/>
      <c:barChart>
        <c:barDir val="col"/>
        <c:grouping val="clustered"/>
        <c:ser>
          <c:idx val="0"/>
          <c:order val="0"/>
          <c:cat>
            <c:strRef>
              <c:f>Лист1!$F$53:$J$53</c:f>
              <c:strCache>
                <c:ptCount val="5"/>
                <c:pt idx="0">
                  <c:v>2023 г.        (факт)</c:v>
                </c:pt>
                <c:pt idx="1">
                  <c:v>2024 г.        (оценка)</c:v>
                </c:pt>
                <c:pt idx="2">
                  <c:v>2025 г. (прогноз)</c:v>
                </c:pt>
                <c:pt idx="3">
                  <c:v>2026 г. (прогноз)</c:v>
                </c:pt>
                <c:pt idx="4">
                  <c:v>2027 г. (прогноз)</c:v>
                </c:pt>
              </c:strCache>
            </c:strRef>
          </c:cat>
          <c:val>
            <c:numRef>
              <c:f>Лист1!$F$54:$J$54</c:f>
              <c:numCache>
                <c:formatCode>#,##0.0</c:formatCode>
                <c:ptCount val="5"/>
                <c:pt idx="0">
                  <c:v>11036</c:v>
                </c:pt>
                <c:pt idx="1">
                  <c:v>11831</c:v>
                </c:pt>
                <c:pt idx="2">
                  <c:v>13268</c:v>
                </c:pt>
                <c:pt idx="3">
                  <c:v>13865</c:v>
                </c:pt>
                <c:pt idx="4">
                  <c:v>14420</c:v>
                </c:pt>
              </c:numCache>
            </c:numRef>
          </c:val>
        </c:ser>
        <c:dLbls>
          <c:showVal val="1"/>
        </c:dLbls>
        <c:axId val="114785280"/>
        <c:axId val="114795264"/>
      </c:barChart>
      <c:catAx>
        <c:axId val="114785280"/>
        <c:scaling>
          <c:orientation val="minMax"/>
        </c:scaling>
        <c:axPos val="b"/>
        <c:tickLblPos val="nextTo"/>
        <c:crossAx val="114795264"/>
        <c:crosses val="autoZero"/>
        <c:auto val="1"/>
        <c:lblAlgn val="ctr"/>
        <c:lblOffset val="100"/>
      </c:catAx>
      <c:valAx>
        <c:axId val="114795264"/>
        <c:scaling>
          <c:orientation val="minMax"/>
        </c:scaling>
        <c:delete val="1"/>
        <c:axPos val="l"/>
        <c:numFmt formatCode="#,##0.0" sourceLinked="1"/>
        <c:tickLblPos val="none"/>
        <c:crossAx val="114785280"/>
        <c:crosses val="autoZero"/>
        <c:crossBetween val="between"/>
      </c:valAx>
      <c:spPr>
        <a:noFill/>
        <a:ln w="25400">
          <a:noFill/>
        </a:ln>
      </c:spPr>
    </c:plotArea>
    <c:plotVisOnly val="1"/>
  </c:chart>
  <c:txPr>
    <a:bodyPr/>
    <a:lstStyle/>
    <a:p>
      <a:pPr>
        <a:defRPr sz="800">
          <a:latin typeface="Times New Roman" pitchFamily="18" charset="0"/>
          <a:cs typeface="Times New Roman" pitchFamily="18" charset="0"/>
        </a:defRPr>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4E727A9-812D-4C89-8F09-46AF7A9066C8}" type="datetimeFigureOut">
              <a:rPr lang="ru-RU" smtClean="0"/>
              <a:pPr/>
              <a:t>27.02.2025</a:t>
            </a:fld>
            <a:endParaRPr lang="ru-RU" dirty="0"/>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E4D3646-54BF-4AC8-9E34-0CE7E3F2EAE3}"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213BE5-FF48-46C4-9AF7-0ABA04A7ACEF}" type="datetime1">
              <a:rPr lang="ru-RU" smtClean="0"/>
              <a:pPr/>
              <a:t>27.02.2025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D5EB4EE-C51B-4AA7-BAE2-13EE06322AFF}" type="datetime1">
              <a:rPr lang="ru-RU" smtClean="0"/>
              <a:pPr/>
              <a:t>27.02.2025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AFA1E1-048E-4EE5-9237-D8655B332299}" type="datetime1">
              <a:rPr lang="ru-RU" smtClean="0"/>
              <a:pPr/>
              <a:t>27.02.2025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1661CC-39F1-4CC6-B53B-97036662BDB3}" type="datetime1">
              <a:rPr lang="ru-RU" smtClean="0"/>
              <a:pPr/>
              <a:t>27.02.2025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2D00EBC-E4A2-43D5-941B-4FB1EAEC6322}" type="datetime1">
              <a:rPr lang="ru-RU" smtClean="0"/>
              <a:pPr/>
              <a:t>27.02.2025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86EDC5-32EC-412E-A826-321C047058DD}" type="datetime1">
              <a:rPr lang="ru-RU" smtClean="0"/>
              <a:pPr/>
              <a:t>27.02.2025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504F8D1-9B7B-4CFA-9BE4-8FCD447DC04C}" type="datetime1">
              <a:rPr lang="ru-RU" smtClean="0"/>
              <a:pPr/>
              <a:t>27.02.2025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C4CE0E8-7A40-4242-B330-6494CBB4D43F}" type="datetime1">
              <a:rPr lang="ru-RU" smtClean="0"/>
              <a:pPr/>
              <a:t>27.02.2025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1B1BF5-0CD8-4821-855E-C001E2A2E6A6}" type="datetime1">
              <a:rPr lang="ru-RU" smtClean="0"/>
              <a:pPr/>
              <a:t>27.02.2025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3ABAE5B-ADC2-49CF-A865-897A04AF3E66}" type="datetime1">
              <a:rPr lang="ru-RU" smtClean="0"/>
              <a:pPr/>
              <a:t>27.02.2025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C249B97-DD09-443A-8CE2-012854D68446}" type="datetime1">
              <a:rPr lang="ru-RU" smtClean="0"/>
              <a:pPr/>
              <a:t>27.02.2025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1B279-B9CD-487A-A221-AEE907F0AFC1}" type="datetime1">
              <a:rPr lang="ru-RU" smtClean="0"/>
              <a:pPr/>
              <a:t>27.02.2025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image" Target="../media/image2.jpeg"/><Relationship Id="rId7" Type="http://schemas.openxmlformats.org/officeDocument/2006/relationships/chart" Target="../charts/chart19.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18.xml"/><Relationship Id="rId11" Type="http://schemas.openxmlformats.org/officeDocument/2006/relationships/chart" Target="../charts/chart23.xml"/><Relationship Id="rId5" Type="http://schemas.openxmlformats.org/officeDocument/2006/relationships/chart" Target="../charts/chart17.xml"/><Relationship Id="rId10" Type="http://schemas.openxmlformats.org/officeDocument/2006/relationships/chart" Target="../charts/chart22.xml"/><Relationship Id="rId4" Type="http://schemas.openxmlformats.org/officeDocument/2006/relationships/chart" Target="../charts/chart16.xml"/><Relationship Id="rId9" Type="http://schemas.openxmlformats.org/officeDocument/2006/relationships/chart" Target="../charts/chart21.xml"/></Relationships>
</file>

<file path=ppt/slides/_rels/slide27.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chart" Target="../charts/chart24.xml"/><Relationship Id="rId7" Type="http://schemas.openxmlformats.org/officeDocument/2006/relationships/chart" Target="../charts/chart27.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26.xml"/><Relationship Id="rId5" Type="http://schemas.openxmlformats.org/officeDocument/2006/relationships/image" Target="../media/image2.jpeg"/><Relationship Id="rId10" Type="http://schemas.openxmlformats.org/officeDocument/2006/relationships/chart" Target="../charts/chart30.xml"/><Relationship Id="rId4" Type="http://schemas.openxmlformats.org/officeDocument/2006/relationships/chart" Target="../charts/chart25.xml"/><Relationship Id="rId9" Type="http://schemas.openxmlformats.org/officeDocument/2006/relationships/chart" Target="../charts/char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chart" Target="../charts/chart3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image" Target="../media/image2.jpeg"/><Relationship Id="rId1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chart" Target="../charts/chart37.xml"/><Relationship Id="rId4" Type="http://schemas.openxmlformats.org/officeDocument/2006/relationships/chart" Target="../charts/chart36.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chart" Target="../charts/chart39.xml"/></Relationships>
</file>

<file path=ppt/slides/_rels/slide5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jpeg"/><Relationship Id="rId7"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jpeg"/><Relationship Id="rId7"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6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jpeg"/><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jpeg"/><Relationship Id="rId7"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6.xml"/></Relationships>
</file>

<file path=ppt/slides/_rels/slide8.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7.xml"/><Relationship Id="rId7"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2.jpeg"/><Relationship Id="rId4" Type="http://schemas.openxmlformats.org/officeDocument/2006/relationships/chart" Target="../charts/chart8.xml"/><Relationship Id="rId9" Type="http://schemas.openxmlformats.org/officeDocument/2006/relationships/chart" Target="../charts/char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a:t>
            </a:fld>
            <a:endParaRPr lang="ru-RU" dirty="0"/>
          </a:p>
        </p:txBody>
      </p:sp>
      <p:pic>
        <p:nvPicPr>
          <p:cNvPr id="3" name="Picture 6" descr="Picture background"/>
          <p:cNvPicPr>
            <a:picLocks noChangeAspect="1" noChangeArrowheads="1"/>
          </p:cNvPicPr>
          <p:nvPr/>
        </p:nvPicPr>
        <p:blipFill>
          <a:blip r:embed="rId2" cstate="print"/>
          <a:srcRect t="-932" b="46771"/>
          <a:stretch>
            <a:fillRect/>
          </a:stretch>
        </p:blipFill>
        <p:spPr bwMode="auto">
          <a:xfrm rot="10800000">
            <a:off x="0" y="4293097"/>
            <a:ext cx="9144000" cy="2592287"/>
          </a:xfrm>
          <a:prstGeom prst="rect">
            <a:avLst/>
          </a:prstGeom>
          <a:noFill/>
        </p:spPr>
      </p:pic>
      <p:pic>
        <p:nvPicPr>
          <p:cNvPr id="4" name="Picture 6" descr="Picture background"/>
          <p:cNvPicPr>
            <a:picLocks noChangeAspect="1" noChangeArrowheads="1"/>
          </p:cNvPicPr>
          <p:nvPr/>
        </p:nvPicPr>
        <p:blipFill>
          <a:blip r:embed="rId2" cstate="print"/>
          <a:srcRect b="65970"/>
          <a:stretch>
            <a:fillRect/>
          </a:stretch>
        </p:blipFill>
        <p:spPr bwMode="auto">
          <a:xfrm>
            <a:off x="0" y="0"/>
            <a:ext cx="9144000" cy="1628800"/>
          </a:xfrm>
          <a:prstGeom prst="rect">
            <a:avLst/>
          </a:prstGeom>
          <a:noFill/>
        </p:spPr>
      </p:pic>
      <p:pic>
        <p:nvPicPr>
          <p:cNvPr id="5" name="Picture 6" descr="Picture background"/>
          <p:cNvPicPr>
            <a:picLocks noChangeAspect="1" noChangeArrowheads="1"/>
          </p:cNvPicPr>
          <p:nvPr/>
        </p:nvPicPr>
        <p:blipFill>
          <a:blip r:embed="rId2" cstate="print"/>
          <a:srcRect t="-932" b="45266"/>
          <a:stretch>
            <a:fillRect/>
          </a:stretch>
        </p:blipFill>
        <p:spPr bwMode="auto">
          <a:xfrm rot="10800000">
            <a:off x="0" y="1628800"/>
            <a:ext cx="9144000" cy="2664295"/>
          </a:xfrm>
          <a:prstGeom prst="rect">
            <a:avLst/>
          </a:prstGeom>
          <a:noFill/>
        </p:spPr>
      </p:pic>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8379296" y="0"/>
            <a:ext cx="764704" cy="764704"/>
          </a:xfrm>
          <a:prstGeom prst="rect">
            <a:avLst/>
          </a:prstGeom>
          <a:noFill/>
        </p:spPr>
      </p:pic>
      <p:sp>
        <p:nvSpPr>
          <p:cNvPr id="9" name="TextBox 8"/>
          <p:cNvSpPr txBox="1"/>
          <p:nvPr/>
        </p:nvSpPr>
        <p:spPr>
          <a:xfrm>
            <a:off x="0" y="0"/>
            <a:ext cx="9144000" cy="1246495"/>
          </a:xfrm>
          <a:prstGeom prst="rect">
            <a:avLst/>
          </a:prstGeom>
          <a:noFill/>
        </p:spPr>
        <p:txBody>
          <a:bodyPr wrap="square" rtlCol="0">
            <a:spAutoFit/>
          </a:bodyPr>
          <a:lstStyle/>
          <a:p>
            <a:pPr algn="ctr"/>
            <a:r>
              <a:rPr lang="ru-RU" sz="2800" b="1" dirty="0" smtClean="0">
                <a:latin typeface="Times New Roman" pitchFamily="18" charset="0"/>
                <a:cs typeface="Times New Roman" pitchFamily="18" charset="0"/>
              </a:rPr>
              <a:t>БЮДЖЕТ ДЛЯ ГРАЖДАН</a:t>
            </a:r>
          </a:p>
          <a:p>
            <a:pPr algn="ctr"/>
            <a:endParaRPr lang="ru-RU" sz="7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к Закону Курской области от 16.12.2024 №111-ЗКО</a:t>
            </a:r>
          </a:p>
          <a:p>
            <a:pPr algn="ctr"/>
            <a:r>
              <a:rPr lang="ru-RU" sz="2000" dirty="0" smtClean="0">
                <a:latin typeface="Times New Roman" pitchFamily="18" charset="0"/>
                <a:cs typeface="Times New Roman" pitchFamily="18" charset="0"/>
              </a:rPr>
              <a:t>«Об областном бюджете на 2025 год и на плановый период 2026 и 2027 годов»</a:t>
            </a:r>
            <a:endParaRPr lang="ru-RU" sz="2000" dirty="0">
              <a:latin typeface="Times New Roman" pitchFamily="18" charset="0"/>
              <a:cs typeface="Times New Roman" pitchFamily="18" charset="0"/>
            </a:endParaRPr>
          </a:p>
        </p:txBody>
      </p:sp>
      <p:pic>
        <p:nvPicPr>
          <p:cNvPr id="81922" name="Picture 2" descr="Picture background"/>
          <p:cNvPicPr>
            <a:picLocks noChangeAspect="1" noChangeArrowheads="1"/>
          </p:cNvPicPr>
          <p:nvPr/>
        </p:nvPicPr>
        <p:blipFill>
          <a:blip r:embed="rId4" cstate="print"/>
          <a:srcRect l="10059" r="14801"/>
          <a:stretch>
            <a:fillRect/>
          </a:stretch>
        </p:blipFill>
        <p:spPr bwMode="auto">
          <a:xfrm>
            <a:off x="0" y="1241376"/>
            <a:ext cx="9144000" cy="561662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24072" b="74996"/>
          <a:stretch>
            <a:fillRect/>
          </a:stretch>
        </p:blipFill>
        <p:spPr bwMode="auto">
          <a:xfrm>
            <a:off x="0" y="4509120"/>
            <a:ext cx="9144000" cy="2348880"/>
          </a:xfrm>
          <a:prstGeom prst="rect">
            <a:avLst/>
          </a:prstGeom>
          <a:noFill/>
        </p:spPr>
      </p:pic>
      <p:pic>
        <p:nvPicPr>
          <p:cNvPr id="9"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10</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График подготовки и исполнения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4" name="Заголовок 1"/>
          <p:cNvSpPr txBox="1">
            <a:spLocks/>
          </p:cNvSpPr>
          <p:nvPr/>
        </p:nvSpPr>
        <p:spPr>
          <a:xfrm>
            <a:off x="0" y="2883024"/>
            <a:ext cx="9144000" cy="482055"/>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cap="all" spc="0" normalizeH="0" noProof="0" dirty="0" smtClean="0">
                <a:ln>
                  <a:noFill/>
                </a:ln>
                <a:solidFill>
                  <a:schemeClr val="accent3">
                    <a:lumMod val="50000"/>
                  </a:schemeClr>
                </a:solidFill>
                <a:uLnTx/>
                <a:uFillTx/>
                <a:latin typeface="Times New Roman" pitchFamily="18" charset="0"/>
                <a:ea typeface="+mj-ea"/>
                <a:cs typeface="Times New Roman" pitchFamily="18" charset="0"/>
              </a:rPr>
              <a:t>Документы, на основе которых составляется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cap="all" spc="0" normalizeH="0" noProof="0" dirty="0" smtClean="0">
                <a:ln>
                  <a:noFill/>
                </a:ln>
                <a:solidFill>
                  <a:schemeClr val="accent3">
                    <a:lumMod val="50000"/>
                  </a:schemeClr>
                </a:solidFill>
                <a:uLnTx/>
                <a:uFillTx/>
                <a:latin typeface="Times New Roman" pitchFamily="18" charset="0"/>
                <a:ea typeface="+mj-ea"/>
                <a:cs typeface="Times New Roman" pitchFamily="18" charset="0"/>
              </a:rPr>
              <a:t>проект областного бюджета</a:t>
            </a:r>
            <a:endParaRPr lang="ru-RU" sz="1600" b="1" dirty="0" smtClean="0">
              <a:solidFill>
                <a:schemeClr val="accent3">
                  <a:lumMod val="50000"/>
                </a:schemeClr>
              </a:solidFill>
              <a:latin typeface="Times New Roman" pitchFamily="18" charset="0"/>
              <a:ea typeface="+mj-ea"/>
              <a:cs typeface="Times New Roman" pitchFamily="18" charset="0"/>
            </a:endParaRPr>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0" y="3532984"/>
          <a:ext cx="9144000" cy="2205600"/>
        </p:xfrm>
        <a:graphic>
          <a:graphicData uri="http://schemas.openxmlformats.org/drawingml/2006/table">
            <a:tbl>
              <a:tblPr firstRow="1" bandRow="1">
                <a:tableStyleId>{5C22544A-7EE6-4342-B048-85BDC9FD1C3A}</a:tableStyleId>
              </a:tblPr>
              <a:tblGrid>
                <a:gridCol w="4572000"/>
                <a:gridCol w="4572000"/>
              </a:tblGrid>
              <a:tr h="370840">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Положения Послания Президента РФ  Федеральному Собранию РФ,  определяющие бюджетную политику в Российской Федерации</a:t>
                      </a: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endPar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Указ Президента РФ от 07.05.2024 №  309              «О национальных целях развития Российской Федерации на период до 2030 года и на перспективу до 2036 года»</a:t>
                      </a: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Основные направления бюджетной и налоговой политики Курской области</a:t>
                      </a:r>
                    </a:p>
                    <a:p>
                      <a:pPr marL="0" marR="0" lvl="0" indent="0" algn="l" defTabSz="914400" rtl="0" eaLnBrk="1" fontAlgn="auto" latinLnBrk="0" hangingPunct="1">
                        <a:lnSpc>
                          <a:spcPct val="100000"/>
                        </a:lnSpc>
                        <a:spcBef>
                          <a:spcPts val="0"/>
                        </a:spcBef>
                        <a:spcAft>
                          <a:spcPts val="0"/>
                        </a:spcAft>
                        <a:buClrTx/>
                        <a:buSzTx/>
                        <a:tabLst/>
                        <a:defRPr/>
                      </a:pPr>
                      <a:endParaRPr kumimoji="0" lang="ru-RU" sz="14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Прогноз социально-экономического развития Курской области</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ru-RU" sz="14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Бюджетный прогноз Курской области                     на долгосрочный период</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ru-RU" sz="14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Государственные программы Курской области</a:t>
                      </a: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Таблица 7"/>
          <p:cNvGraphicFramePr>
            <a:graphicFrameLocks noGrp="1"/>
          </p:cNvGraphicFramePr>
          <p:nvPr/>
        </p:nvGraphicFramePr>
        <p:xfrm>
          <a:off x="0" y="476672"/>
          <a:ext cx="9144000" cy="2205600"/>
        </p:xfrm>
        <a:graphic>
          <a:graphicData uri="http://schemas.openxmlformats.org/drawingml/2006/table">
            <a:tbl>
              <a:tblPr firstRow="1" bandRow="1">
                <a:tableStyleId>{5C22544A-7EE6-4342-B048-85BDC9FD1C3A}</a:tableStyleId>
              </a:tblPr>
              <a:tblGrid>
                <a:gridCol w="3663498"/>
                <a:gridCol w="5480502"/>
              </a:tblGrid>
              <a:tr h="370840">
                <a:tc>
                  <a:txBody>
                    <a:bodyPr/>
                    <a:lstStyle/>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Май – октябрь </a:t>
                      </a:r>
                    </a:p>
                    <a:p>
                      <a:pPr marL="228600" indent="-228600"/>
                      <a:r>
                        <a:rPr lang="ru-RU" sz="1400" b="0" dirty="0" smtClean="0">
                          <a:solidFill>
                            <a:schemeClr val="tx1"/>
                          </a:solidFill>
                          <a:latin typeface="Times New Roman" pitchFamily="18" charset="0"/>
                          <a:cs typeface="Times New Roman" pitchFamily="18" charset="0"/>
                        </a:rPr>
                        <a:t>Составление проекта закона о бюджете</a:t>
                      </a:r>
                      <a:endParaRPr lang="ru-RU" sz="1400" b="0" cap="small" dirty="0" smtClean="0">
                        <a:solidFill>
                          <a:schemeClr val="tx1"/>
                        </a:solidFill>
                        <a:latin typeface="Times New Roman" pitchFamily="18" charset="0"/>
                        <a:cs typeface="Times New Roman" pitchFamily="18" charset="0"/>
                      </a:endParaRPr>
                    </a:p>
                    <a:p>
                      <a:pPr marL="228600" indent="-228600"/>
                      <a:endParaRPr lang="ru-RU" sz="1400" b="1" cap="small"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Октябрь – декабрь</a:t>
                      </a:r>
                    </a:p>
                    <a:p>
                      <a:r>
                        <a:rPr lang="ru-RU" sz="1400" b="0" dirty="0" smtClean="0">
                          <a:solidFill>
                            <a:schemeClr val="tx1"/>
                          </a:solidFill>
                          <a:latin typeface="Times New Roman" pitchFamily="18" charset="0"/>
                          <a:cs typeface="Times New Roman" pitchFamily="18" charset="0"/>
                        </a:rPr>
                        <a:t>Рассмотрение проекта закона о бюджете</a:t>
                      </a:r>
                      <a:endParaRPr lang="ru-RU" sz="1400" b="0" cap="small" dirty="0" smtClean="0">
                        <a:solidFill>
                          <a:schemeClr val="tx1"/>
                        </a:solidFill>
                        <a:latin typeface="Times New Roman" pitchFamily="18" charset="0"/>
                        <a:cs typeface="Times New Roman" pitchFamily="18" charset="0"/>
                      </a:endParaRPr>
                    </a:p>
                    <a:p>
                      <a:endParaRPr lang="ru-RU" sz="1400" b="1" cap="small" dirty="0" smtClean="0">
                        <a:solidFill>
                          <a:schemeClr val="tx1"/>
                        </a:solidFill>
                        <a:latin typeface="Times New Roman" pitchFamily="18" charset="0"/>
                        <a:cs typeface="Times New Roman" pitchFamily="18" charset="0"/>
                      </a:endParaRPr>
                    </a:p>
                    <a:p>
                      <a:endParaRPr lang="ru-RU" sz="1400" b="1" cap="small"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Ноябрь – декабрь </a:t>
                      </a:r>
                    </a:p>
                    <a:p>
                      <a:r>
                        <a:rPr lang="ru-RU" sz="1400" b="0" dirty="0" smtClean="0">
                          <a:solidFill>
                            <a:schemeClr val="tx1"/>
                          </a:solidFill>
                          <a:latin typeface="Times New Roman" pitchFamily="18" charset="0"/>
                          <a:cs typeface="Times New Roman" pitchFamily="18" charset="0"/>
                        </a:rPr>
                        <a:t>Утверждение проекта закона о бюджете</a:t>
                      </a:r>
                    </a:p>
                    <a:p>
                      <a:endParaRPr lang="ru-RU" sz="1400" b="1" dirty="0" smtClean="0">
                        <a:solidFill>
                          <a:schemeClr val="tx1"/>
                        </a:solidFill>
                        <a:latin typeface="Times New Roman" pitchFamily="18" charset="0"/>
                        <a:cs typeface="Times New Roman" pitchFamily="18" charset="0"/>
                      </a:endParaRP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Январь – декабрь </a:t>
                      </a:r>
                    </a:p>
                    <a:p>
                      <a:r>
                        <a:rPr lang="ru-RU" sz="1400" b="0" dirty="0" smtClean="0">
                          <a:solidFill>
                            <a:schemeClr val="tx1"/>
                          </a:solidFill>
                          <a:latin typeface="Times New Roman" pitchFamily="18" charset="0"/>
                          <a:cs typeface="Times New Roman" pitchFamily="18" charset="0"/>
                        </a:rPr>
                        <a:t>Исполнение бюджета и внесение изменений в закон о бюджете</a:t>
                      </a:r>
                      <a:endParaRPr lang="ru-RU" sz="1400" b="1" cap="all"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endParaRPr lang="ru-RU" sz="1400" b="1" cap="all" dirty="0" smtClean="0">
                        <a:solidFill>
                          <a:schemeClr val="tx2"/>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Май, август, ноябрь</a:t>
                      </a:r>
                    </a:p>
                    <a:p>
                      <a:r>
                        <a:rPr lang="ru-RU" sz="1400" b="0" dirty="0" smtClean="0">
                          <a:solidFill>
                            <a:schemeClr val="tx1"/>
                          </a:solidFill>
                          <a:latin typeface="Times New Roman" pitchFamily="18" charset="0"/>
                          <a:cs typeface="Times New Roman" pitchFamily="18" charset="0"/>
                        </a:rPr>
                        <a:t>Подготовка и утверждение ежеквартальной отчетности </a:t>
                      </a:r>
                    </a:p>
                    <a:p>
                      <a:r>
                        <a:rPr lang="ru-RU" sz="1400" b="0" dirty="0" smtClean="0">
                          <a:solidFill>
                            <a:schemeClr val="tx1"/>
                          </a:solidFill>
                          <a:latin typeface="Times New Roman" pitchFamily="18" charset="0"/>
                          <a:cs typeface="Times New Roman" pitchFamily="18" charset="0"/>
                        </a:rPr>
                        <a:t>об исполнении бюджета</a:t>
                      </a:r>
                    </a:p>
                    <a:p>
                      <a:endParaRPr lang="ru-RU" sz="1400" b="1" dirty="0" smtClean="0">
                        <a:solidFill>
                          <a:schemeClr val="tx1"/>
                        </a:solidFill>
                        <a:latin typeface="Times New Roman" pitchFamily="18" charset="0"/>
                        <a:cs typeface="Times New Roman" pitchFamily="18" charset="0"/>
                      </a:endParaRPr>
                    </a:p>
                    <a:p>
                      <a:pPr marL="177800" indent="-177800">
                        <a:buClr>
                          <a:schemeClr val="accent6"/>
                        </a:buClr>
                        <a:buFont typeface="Wingdings" pitchFamily="2" charset="2"/>
                        <a:buChar char="v"/>
                      </a:pPr>
                      <a:r>
                        <a:rPr lang="ru-RU" sz="1400" b="1" cap="all" dirty="0" smtClean="0">
                          <a:solidFill>
                            <a:schemeClr val="tx2"/>
                          </a:solidFill>
                          <a:latin typeface="Times New Roman" pitchFamily="18" charset="0"/>
                          <a:cs typeface="Times New Roman" pitchFamily="18" charset="0"/>
                        </a:rPr>
                        <a:t>Апрель – июнь </a:t>
                      </a:r>
                    </a:p>
                    <a:p>
                      <a:r>
                        <a:rPr lang="ru-RU" sz="1400" b="0" dirty="0" smtClean="0">
                          <a:solidFill>
                            <a:schemeClr val="tx1"/>
                          </a:solidFill>
                          <a:latin typeface="Times New Roman" pitchFamily="18" charset="0"/>
                          <a:cs typeface="Times New Roman" pitchFamily="18" charset="0"/>
                        </a:rPr>
                        <a:t>Подготовка и утверждение годового отчета об исполнении бюджета  (Закона об исполнении областного бюджета)</a:t>
                      </a: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Picture background"/>
          <p:cNvPicPr>
            <a:picLocks noChangeAspect="1" noChangeArrowheads="1"/>
          </p:cNvPicPr>
          <p:nvPr/>
        </p:nvPicPr>
        <p:blipFill>
          <a:blip r:embed="rId2" cstate="print"/>
          <a:srcRect t="-24072" b="74996"/>
          <a:stretch>
            <a:fillRect/>
          </a:stretch>
        </p:blipFill>
        <p:spPr bwMode="auto">
          <a:xfrm>
            <a:off x="0" y="4509120"/>
            <a:ext cx="9144000" cy="2348880"/>
          </a:xfrm>
          <a:prstGeom prst="rect">
            <a:avLst/>
          </a:prstGeom>
          <a:noFill/>
        </p:spPr>
      </p:pic>
      <p:pic>
        <p:nvPicPr>
          <p:cNvPr id="34"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11</a:t>
            </a:fld>
            <a:endParaRPr lang="ru-RU" dirty="0"/>
          </a:p>
        </p:txBody>
      </p:sp>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Основные направления бюджетной политики Курской области на 2025 год и на плановый период 2026 и 2027 годов*</a:t>
            </a:r>
            <a:endParaRPr lang="ru-RU" dirty="0"/>
          </a:p>
        </p:txBody>
      </p:sp>
      <p:graphicFrame>
        <p:nvGraphicFramePr>
          <p:cNvPr id="4" name="Таблица 3"/>
          <p:cNvGraphicFramePr>
            <a:graphicFrameLocks noGrp="1"/>
          </p:cNvGraphicFramePr>
          <p:nvPr/>
        </p:nvGraphicFramePr>
        <p:xfrm>
          <a:off x="0" y="692696"/>
          <a:ext cx="9144000" cy="4854820"/>
        </p:xfrm>
        <a:graphic>
          <a:graphicData uri="http://schemas.openxmlformats.org/drawingml/2006/table">
            <a:tbl>
              <a:tblPr firstRow="1" bandRow="1">
                <a:tableStyleId>{5C22544A-7EE6-4342-B048-85BDC9FD1C3A}</a:tableStyleId>
              </a:tblPr>
              <a:tblGrid>
                <a:gridCol w="9144000"/>
              </a:tblGrid>
              <a:tr h="370840">
                <a:tc>
                  <a:txBody>
                    <a:bodyPr/>
                    <a:lstStyle/>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обеспечение долгосрочной сбалансированности и устойчивости бюджетной системы;</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безусловное исполнение всех социально значимых обязательств государства и стратегическая приоритизация расходов бюджета на реализацию национальных целей;</a:t>
                      </a:r>
                    </a:p>
                    <a:p>
                      <a:pPr marL="450850" indent="0" algn="just">
                        <a:lnSpc>
                          <a:spcPct val="100000"/>
                        </a:lnSpc>
                        <a:spcBef>
                          <a:spcPts val="0"/>
                        </a:spcBef>
                        <a:spcAft>
                          <a:spcPts val="0"/>
                        </a:spcAft>
                        <a:buFont typeface="Wingdings" pitchFamily="2" charset="2"/>
                        <a:buNone/>
                      </a:pPr>
                      <a:r>
                        <a:rPr lang="ru-RU" sz="1600" b="0" kern="1200" dirty="0" smtClean="0">
                          <a:solidFill>
                            <a:schemeClr val="tx1"/>
                          </a:solidFill>
                          <a:latin typeface="Times New Roman" pitchFamily="18" charset="0"/>
                          <a:ea typeface="+mn-ea"/>
                          <a:cs typeface="Times New Roman" pitchFamily="18" charset="0"/>
                        </a:rPr>
                        <a:t>дальнейшее развитие системы государственных программ Курской области на проектных принципах управления, совершенствование нормативной и методической базы их реализации;</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соблюдение обязательств по заключенным Курской областью соглашениям с Министерством финансов Российской Федерации;</a:t>
                      </a:r>
                    </a:p>
                    <a:p>
                      <a:pPr marL="450850" marR="0" indent="0" algn="just" defTabSz="914400" rtl="0" eaLnBrk="1" fontAlgn="auto" latinLnBrk="0" hangingPunct="1">
                        <a:lnSpc>
                          <a:spcPct val="100000"/>
                        </a:lnSpc>
                        <a:spcBef>
                          <a:spcPts val="0"/>
                        </a:spcBef>
                        <a:spcAft>
                          <a:spcPts val="3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реализация мер по повышению эффективности использования бюджетных средств;</a:t>
                      </a:r>
                    </a:p>
                    <a:p>
                      <a:pPr marL="450850" marR="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финансовое обеспечение принятых расходных обязательств с учетом проведения мероприятий по их оптимизации</a:t>
                      </a:r>
                      <a:r>
                        <a:rPr lang="ru-RU" sz="1600" b="0" kern="1200" dirty="0" smtClean="0">
                          <a:solidFill>
                            <a:schemeClr val="tx1"/>
                          </a:solidFill>
                          <a:latin typeface="Times New Roman" pitchFamily="18" charset="0"/>
                          <a:ea typeface="+mn-ea"/>
                          <a:cs typeface="Times New Roman" pitchFamily="18" charset="0"/>
                        </a:rPr>
                        <a:t>и  и приоритизации;</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реализация инфраструктурных проектов за</a:t>
                      </a:r>
                      <a:r>
                        <a:rPr lang="ru-RU" sz="1600" b="0" baseline="0" dirty="0" smtClean="0">
                          <a:solidFill>
                            <a:schemeClr val="tx1"/>
                          </a:solidFill>
                          <a:latin typeface="Times New Roman" pitchFamily="18" charset="0"/>
                          <a:cs typeface="Times New Roman" pitchFamily="18" charset="0"/>
                        </a:rPr>
                        <a:t> счет средств инфраструктурных кредитов из федерального бюджета;</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продолжение работы по совершенствованию государственной социальной поддержки граждан;</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продолжение реализации механизма инициативного бюджетирования, </a:t>
                      </a:r>
                      <a:r>
                        <a:rPr lang="ru-RU" sz="1600" b="0" kern="1200" dirty="0" smtClean="0">
                          <a:solidFill>
                            <a:schemeClr val="tx1"/>
                          </a:solidFill>
                          <a:latin typeface="Times New Roman" pitchFamily="18" charset="0"/>
                          <a:ea typeface="+mn-ea"/>
                          <a:cs typeface="Times New Roman" pitchFamily="18" charset="0"/>
                        </a:rPr>
                        <a:t>внедрение новых практик и их развитие</a:t>
                      </a:r>
                      <a:r>
                        <a:rPr lang="ru-RU" sz="1600" b="0" baseline="0" dirty="0" smtClean="0">
                          <a:solidFill>
                            <a:schemeClr val="tx1"/>
                          </a:solidFill>
                          <a:latin typeface="Times New Roman" pitchFamily="18" charset="0"/>
                          <a:cs typeface="Times New Roman" pitchFamily="18" charset="0"/>
                        </a:rPr>
                        <a:t>;</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baseline="0" dirty="0" smtClean="0">
                          <a:solidFill>
                            <a:schemeClr val="tx1"/>
                          </a:solidFill>
                          <a:latin typeface="Times New Roman" pitchFamily="18" charset="0"/>
                          <a:cs typeface="Times New Roman" pitchFamily="18" charset="0"/>
                        </a:rPr>
                        <a:t>реализация мероприятий, направленных на повышение уровня финансовой (бюджетной) грамотности населения Курской области.</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300"/>
                        </a:spcAft>
                        <a:buClrTx/>
                        <a:buSzTx/>
                        <a:buFont typeface="Wingdings" pitchFamily="2" charset="2"/>
                        <a:buNone/>
                        <a:tabLst/>
                        <a:defRPr/>
                      </a:pPr>
                      <a:endParaRPr lang="ru-RU" sz="1600" b="0" dirty="0">
                        <a:solidFill>
                          <a:schemeClr val="tx1"/>
                        </a:solidFill>
                        <a:latin typeface="Times New Roman" pitchFamily="18" charset="0"/>
                        <a:cs typeface="Times New Roman" pitchFamily="18" charset="0"/>
                      </a:endParaRPr>
                    </a:p>
                  </a:txBody>
                  <a:tcPr marL="180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7" name="TextBox 6"/>
          <p:cNvSpPr txBox="1"/>
          <p:nvPr/>
        </p:nvSpPr>
        <p:spPr>
          <a:xfrm>
            <a:off x="0" y="5661248"/>
            <a:ext cx="9144000" cy="707886"/>
          </a:xfrm>
          <a:prstGeom prst="rect">
            <a:avLst/>
          </a:prstGeom>
          <a:noFill/>
        </p:spPr>
        <p:txBody>
          <a:bodyPr wrap="square" rtlCol="0">
            <a:spAutoFit/>
          </a:bodyPr>
          <a:lstStyle/>
          <a:p>
            <a:pPr algn="just"/>
            <a:endParaRPr lang="ru-RU" sz="1000" dirty="0" smtClean="0">
              <a:latin typeface="Times New Roman" pitchFamily="18" charset="0"/>
              <a:cs typeface="Times New Roman" pitchFamily="18" charset="0"/>
            </a:endParaRPr>
          </a:p>
          <a:p>
            <a:pPr algn="just"/>
            <a:r>
              <a:rPr lang="ru-RU" sz="1000" dirty="0" smtClean="0">
                <a:latin typeface="Times New Roman" pitchFamily="18" charset="0"/>
                <a:cs typeface="Times New Roman" pitchFamily="18" charset="0"/>
              </a:rPr>
              <a:t>_____________________________</a:t>
            </a:r>
          </a:p>
          <a:p>
            <a:pPr algn="just"/>
            <a:r>
              <a:rPr lang="ru-RU" sz="1000" dirty="0" smtClean="0">
                <a:latin typeface="Times New Roman" pitchFamily="18" charset="0"/>
                <a:cs typeface="Times New Roman" pitchFamily="18" charset="0"/>
              </a:rPr>
              <a:t>* Полный перечень основных направлений бюджетной и налоговой политики Курской области на 2025 год и на плановый период 2026 и 2027 годов утвержден распоряжением Правительства Курской области от 03.10.2024 № 836-рп</a:t>
            </a:r>
          </a:p>
        </p:txBody>
      </p:sp>
      <p:sp>
        <p:nvSpPr>
          <p:cNvPr id="8" name="Freeform 444"/>
          <p:cNvSpPr>
            <a:spLocks noChangeAspect="1" noEditPoints="1"/>
          </p:cNvSpPr>
          <p:nvPr/>
        </p:nvSpPr>
        <p:spPr bwMode="auto">
          <a:xfrm>
            <a:off x="179512" y="692696"/>
            <a:ext cx="353778" cy="302400"/>
          </a:xfrm>
          <a:custGeom>
            <a:avLst/>
            <a:gdLst>
              <a:gd name="T0" fmla="*/ 1823 w 4066"/>
              <a:gd name="T1" fmla="*/ 3202 h 3459"/>
              <a:gd name="T2" fmla="*/ 2034 w 4066"/>
              <a:gd name="T3" fmla="*/ 3083 h 3459"/>
              <a:gd name="T4" fmla="*/ 3217 w 4066"/>
              <a:gd name="T5" fmla="*/ 2347 h 3459"/>
              <a:gd name="T6" fmla="*/ 3529 w 4066"/>
              <a:gd name="T7" fmla="*/ 2385 h 3459"/>
              <a:gd name="T8" fmla="*/ 3780 w 4066"/>
              <a:gd name="T9" fmla="*/ 2164 h 3459"/>
              <a:gd name="T10" fmla="*/ 368 w 4066"/>
              <a:gd name="T11" fmla="*/ 2287 h 3459"/>
              <a:gd name="T12" fmla="*/ 656 w 4066"/>
              <a:gd name="T13" fmla="*/ 2399 h 3459"/>
              <a:gd name="T14" fmla="*/ 959 w 4066"/>
              <a:gd name="T15" fmla="*/ 2249 h 3459"/>
              <a:gd name="T16" fmla="*/ 3729 w 4066"/>
              <a:gd name="T17" fmla="*/ 1859 h 3459"/>
              <a:gd name="T18" fmla="*/ 2063 w 4066"/>
              <a:gd name="T19" fmla="*/ 4 h 3459"/>
              <a:gd name="T20" fmla="*/ 2162 w 4066"/>
              <a:gd name="T21" fmla="*/ 459 h 3459"/>
              <a:gd name="T22" fmla="*/ 2597 w 4066"/>
              <a:gd name="T23" fmla="*/ 269 h 3459"/>
              <a:gd name="T24" fmla="*/ 3041 w 4066"/>
              <a:gd name="T25" fmla="*/ 363 h 3459"/>
              <a:gd name="T26" fmla="*/ 3344 w 4066"/>
              <a:gd name="T27" fmla="*/ 594 h 3459"/>
              <a:gd name="T28" fmla="*/ 3595 w 4066"/>
              <a:gd name="T29" fmla="*/ 557 h 3459"/>
              <a:gd name="T30" fmla="*/ 3761 w 4066"/>
              <a:gd name="T31" fmla="*/ 505 h 3459"/>
              <a:gd name="T32" fmla="*/ 3839 w 4066"/>
              <a:gd name="T33" fmla="*/ 648 h 3459"/>
              <a:gd name="T34" fmla="*/ 3637 w 4066"/>
              <a:gd name="T35" fmla="*/ 826 h 3459"/>
              <a:gd name="T36" fmla="*/ 4018 w 4066"/>
              <a:gd name="T37" fmla="*/ 1888 h 3459"/>
              <a:gd name="T38" fmla="*/ 4052 w 4066"/>
              <a:gd name="T39" fmla="*/ 2154 h 3459"/>
              <a:gd name="T40" fmla="*/ 3805 w 4066"/>
              <a:gd name="T41" fmla="*/ 2534 h 3459"/>
              <a:gd name="T42" fmla="*/ 3411 w 4066"/>
              <a:gd name="T43" fmla="*/ 2657 h 3459"/>
              <a:gd name="T44" fmla="*/ 2982 w 4066"/>
              <a:gd name="T45" fmla="*/ 2492 h 3459"/>
              <a:gd name="T46" fmla="*/ 2775 w 4066"/>
              <a:gd name="T47" fmla="*/ 2086 h 3459"/>
              <a:gd name="T48" fmla="*/ 2843 w 4066"/>
              <a:gd name="T49" fmla="*/ 1873 h 3459"/>
              <a:gd name="T50" fmla="*/ 3164 w 4066"/>
              <a:gd name="T51" fmla="*/ 792 h 3459"/>
              <a:gd name="T52" fmla="*/ 2878 w 4066"/>
              <a:gd name="T53" fmla="*/ 568 h 3459"/>
              <a:gd name="T54" fmla="*/ 2498 w 4066"/>
              <a:gd name="T55" fmla="*/ 553 h 3459"/>
              <a:gd name="T56" fmla="*/ 2214 w 4066"/>
              <a:gd name="T57" fmla="*/ 808 h 3459"/>
              <a:gd name="T58" fmla="*/ 2272 w 4066"/>
              <a:gd name="T59" fmla="*/ 2887 h 3459"/>
              <a:gd name="T60" fmla="*/ 2520 w 4066"/>
              <a:gd name="T61" fmla="*/ 3202 h 3459"/>
              <a:gd name="T62" fmla="*/ 2794 w 4066"/>
              <a:gd name="T63" fmla="*/ 3301 h 3459"/>
              <a:gd name="T64" fmla="*/ 2699 w 4066"/>
              <a:gd name="T65" fmla="*/ 3455 h 3459"/>
              <a:gd name="T66" fmla="*/ 1282 w 4066"/>
              <a:gd name="T67" fmla="*/ 3387 h 3459"/>
              <a:gd name="T68" fmla="*/ 1341 w 4066"/>
              <a:gd name="T69" fmla="*/ 3214 h 3459"/>
              <a:gd name="T70" fmla="*/ 1657 w 4066"/>
              <a:gd name="T71" fmla="*/ 2996 h 3459"/>
              <a:gd name="T72" fmla="*/ 1902 w 4066"/>
              <a:gd name="T73" fmla="*/ 972 h 3459"/>
              <a:gd name="T74" fmla="*/ 1714 w 4066"/>
              <a:gd name="T75" fmla="*/ 635 h 3459"/>
              <a:gd name="T76" fmla="*/ 1344 w 4066"/>
              <a:gd name="T77" fmla="*/ 526 h 3459"/>
              <a:gd name="T78" fmla="*/ 1016 w 4066"/>
              <a:gd name="T79" fmla="*/ 695 h 3459"/>
              <a:gd name="T80" fmla="*/ 1141 w 4066"/>
              <a:gd name="T81" fmla="*/ 1859 h 3459"/>
              <a:gd name="T82" fmla="*/ 1292 w 4066"/>
              <a:gd name="T83" fmla="*/ 1958 h 3459"/>
              <a:gd name="T84" fmla="*/ 1208 w 4066"/>
              <a:gd name="T85" fmla="*/ 2340 h 3459"/>
              <a:gd name="T86" fmla="*/ 858 w 4066"/>
              <a:gd name="T87" fmla="*/ 2624 h 3459"/>
              <a:gd name="T88" fmla="*/ 437 w 4066"/>
              <a:gd name="T89" fmla="*/ 2624 h 3459"/>
              <a:gd name="T90" fmla="*/ 88 w 4066"/>
              <a:gd name="T91" fmla="*/ 2340 h 3459"/>
              <a:gd name="T92" fmla="*/ 4 w 4066"/>
              <a:gd name="T93" fmla="*/ 1958 h 3459"/>
              <a:gd name="T94" fmla="*/ 154 w 4066"/>
              <a:gd name="T95" fmla="*/ 1859 h 3459"/>
              <a:gd name="T96" fmla="*/ 263 w 4066"/>
              <a:gd name="T97" fmla="*/ 715 h 3459"/>
              <a:gd name="T98" fmla="*/ 246 w 4066"/>
              <a:gd name="T99" fmla="*/ 553 h 3459"/>
              <a:gd name="T100" fmla="*/ 403 w 4066"/>
              <a:gd name="T101" fmla="*/ 505 h 3459"/>
              <a:gd name="T102" fmla="*/ 604 w 4066"/>
              <a:gd name="T103" fmla="*/ 609 h 3459"/>
              <a:gd name="T104" fmla="*/ 869 w 4066"/>
              <a:gd name="T105" fmla="*/ 478 h 3459"/>
              <a:gd name="T106" fmla="*/ 1267 w 4066"/>
              <a:gd name="T107" fmla="*/ 278 h 3459"/>
              <a:gd name="T108" fmla="*/ 1736 w 4066"/>
              <a:gd name="T109" fmla="*/ 346 h 3459"/>
              <a:gd name="T110" fmla="*/ 1933 w 4066"/>
              <a:gd name="T111" fmla="*/ 48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66" h="3459">
                <a:moveTo>
                  <a:pt x="2034" y="3083"/>
                </a:moveTo>
                <a:lnTo>
                  <a:pt x="1989" y="3087"/>
                </a:lnTo>
                <a:lnTo>
                  <a:pt x="1949" y="3098"/>
                </a:lnTo>
                <a:lnTo>
                  <a:pt x="1912" y="3117"/>
                </a:lnTo>
                <a:lnTo>
                  <a:pt x="1877" y="3140"/>
                </a:lnTo>
                <a:lnTo>
                  <a:pt x="1847" y="3169"/>
                </a:lnTo>
                <a:lnTo>
                  <a:pt x="1823" y="3202"/>
                </a:lnTo>
                <a:lnTo>
                  <a:pt x="2244" y="3202"/>
                </a:lnTo>
                <a:lnTo>
                  <a:pt x="2219" y="3169"/>
                </a:lnTo>
                <a:lnTo>
                  <a:pt x="2189" y="3140"/>
                </a:lnTo>
                <a:lnTo>
                  <a:pt x="2155" y="3117"/>
                </a:lnTo>
                <a:lnTo>
                  <a:pt x="2118" y="3098"/>
                </a:lnTo>
                <a:lnTo>
                  <a:pt x="2077" y="3087"/>
                </a:lnTo>
                <a:lnTo>
                  <a:pt x="2034" y="3083"/>
                </a:lnTo>
                <a:close/>
                <a:moveTo>
                  <a:pt x="3041" y="2116"/>
                </a:moveTo>
                <a:lnTo>
                  <a:pt x="3057" y="2164"/>
                </a:lnTo>
                <a:lnTo>
                  <a:pt x="3080" y="2209"/>
                </a:lnTo>
                <a:lnTo>
                  <a:pt x="3107" y="2249"/>
                </a:lnTo>
                <a:lnTo>
                  <a:pt x="3140" y="2287"/>
                </a:lnTo>
                <a:lnTo>
                  <a:pt x="3176" y="2319"/>
                </a:lnTo>
                <a:lnTo>
                  <a:pt x="3217" y="2347"/>
                </a:lnTo>
                <a:lnTo>
                  <a:pt x="3261" y="2369"/>
                </a:lnTo>
                <a:lnTo>
                  <a:pt x="3309" y="2385"/>
                </a:lnTo>
                <a:lnTo>
                  <a:pt x="3359" y="2396"/>
                </a:lnTo>
                <a:lnTo>
                  <a:pt x="3411" y="2399"/>
                </a:lnTo>
                <a:lnTo>
                  <a:pt x="3427" y="2399"/>
                </a:lnTo>
                <a:lnTo>
                  <a:pt x="3479" y="2396"/>
                </a:lnTo>
                <a:lnTo>
                  <a:pt x="3529" y="2385"/>
                </a:lnTo>
                <a:lnTo>
                  <a:pt x="3576" y="2369"/>
                </a:lnTo>
                <a:lnTo>
                  <a:pt x="3621" y="2347"/>
                </a:lnTo>
                <a:lnTo>
                  <a:pt x="3661" y="2319"/>
                </a:lnTo>
                <a:lnTo>
                  <a:pt x="3698" y="2287"/>
                </a:lnTo>
                <a:lnTo>
                  <a:pt x="3730" y="2249"/>
                </a:lnTo>
                <a:lnTo>
                  <a:pt x="3758" y="2209"/>
                </a:lnTo>
                <a:lnTo>
                  <a:pt x="3780" y="2164"/>
                </a:lnTo>
                <a:lnTo>
                  <a:pt x="3796" y="2116"/>
                </a:lnTo>
                <a:lnTo>
                  <a:pt x="3041" y="2116"/>
                </a:lnTo>
                <a:close/>
                <a:moveTo>
                  <a:pt x="270" y="2116"/>
                </a:moveTo>
                <a:lnTo>
                  <a:pt x="286" y="2164"/>
                </a:lnTo>
                <a:lnTo>
                  <a:pt x="309" y="2209"/>
                </a:lnTo>
                <a:lnTo>
                  <a:pt x="336" y="2249"/>
                </a:lnTo>
                <a:lnTo>
                  <a:pt x="368" y="2287"/>
                </a:lnTo>
                <a:lnTo>
                  <a:pt x="405" y="2319"/>
                </a:lnTo>
                <a:lnTo>
                  <a:pt x="446" y="2347"/>
                </a:lnTo>
                <a:lnTo>
                  <a:pt x="490" y="2369"/>
                </a:lnTo>
                <a:lnTo>
                  <a:pt x="537" y="2385"/>
                </a:lnTo>
                <a:lnTo>
                  <a:pt x="588" y="2396"/>
                </a:lnTo>
                <a:lnTo>
                  <a:pt x="640" y="2399"/>
                </a:lnTo>
                <a:lnTo>
                  <a:pt x="656" y="2399"/>
                </a:lnTo>
                <a:lnTo>
                  <a:pt x="708" y="2396"/>
                </a:lnTo>
                <a:lnTo>
                  <a:pt x="758" y="2385"/>
                </a:lnTo>
                <a:lnTo>
                  <a:pt x="805" y="2369"/>
                </a:lnTo>
                <a:lnTo>
                  <a:pt x="850" y="2347"/>
                </a:lnTo>
                <a:lnTo>
                  <a:pt x="890" y="2319"/>
                </a:lnTo>
                <a:lnTo>
                  <a:pt x="927" y="2287"/>
                </a:lnTo>
                <a:lnTo>
                  <a:pt x="959" y="2249"/>
                </a:lnTo>
                <a:lnTo>
                  <a:pt x="987" y="2209"/>
                </a:lnTo>
                <a:lnTo>
                  <a:pt x="1009" y="2164"/>
                </a:lnTo>
                <a:lnTo>
                  <a:pt x="1025" y="2116"/>
                </a:lnTo>
                <a:lnTo>
                  <a:pt x="270" y="2116"/>
                </a:lnTo>
                <a:close/>
                <a:moveTo>
                  <a:pt x="3419" y="1020"/>
                </a:moveTo>
                <a:lnTo>
                  <a:pt x="3108" y="1859"/>
                </a:lnTo>
                <a:lnTo>
                  <a:pt x="3729" y="1859"/>
                </a:lnTo>
                <a:lnTo>
                  <a:pt x="3419" y="1020"/>
                </a:lnTo>
                <a:close/>
                <a:moveTo>
                  <a:pt x="648" y="1020"/>
                </a:moveTo>
                <a:lnTo>
                  <a:pt x="337" y="1859"/>
                </a:lnTo>
                <a:lnTo>
                  <a:pt x="958" y="1859"/>
                </a:lnTo>
                <a:lnTo>
                  <a:pt x="648" y="1020"/>
                </a:lnTo>
                <a:close/>
                <a:moveTo>
                  <a:pt x="2034" y="0"/>
                </a:moveTo>
                <a:lnTo>
                  <a:pt x="2063" y="4"/>
                </a:lnTo>
                <a:lnTo>
                  <a:pt x="2089" y="14"/>
                </a:lnTo>
                <a:lnTo>
                  <a:pt x="2114" y="28"/>
                </a:lnTo>
                <a:lnTo>
                  <a:pt x="2134" y="48"/>
                </a:lnTo>
                <a:lnTo>
                  <a:pt x="2149" y="73"/>
                </a:lnTo>
                <a:lnTo>
                  <a:pt x="2159" y="100"/>
                </a:lnTo>
                <a:lnTo>
                  <a:pt x="2162" y="128"/>
                </a:lnTo>
                <a:lnTo>
                  <a:pt x="2162" y="459"/>
                </a:lnTo>
                <a:lnTo>
                  <a:pt x="2214" y="416"/>
                </a:lnTo>
                <a:lnTo>
                  <a:pt x="2271" y="379"/>
                </a:lnTo>
                <a:lnTo>
                  <a:pt x="2330" y="346"/>
                </a:lnTo>
                <a:lnTo>
                  <a:pt x="2393" y="317"/>
                </a:lnTo>
                <a:lnTo>
                  <a:pt x="2459" y="295"/>
                </a:lnTo>
                <a:lnTo>
                  <a:pt x="2527" y="279"/>
                </a:lnTo>
                <a:lnTo>
                  <a:pt x="2597" y="269"/>
                </a:lnTo>
                <a:lnTo>
                  <a:pt x="2670" y="267"/>
                </a:lnTo>
                <a:lnTo>
                  <a:pt x="2735" y="269"/>
                </a:lnTo>
                <a:lnTo>
                  <a:pt x="2799" y="278"/>
                </a:lnTo>
                <a:lnTo>
                  <a:pt x="2862" y="291"/>
                </a:lnTo>
                <a:lnTo>
                  <a:pt x="2924" y="310"/>
                </a:lnTo>
                <a:lnTo>
                  <a:pt x="2983" y="333"/>
                </a:lnTo>
                <a:lnTo>
                  <a:pt x="3041" y="363"/>
                </a:lnTo>
                <a:lnTo>
                  <a:pt x="3097" y="396"/>
                </a:lnTo>
                <a:lnTo>
                  <a:pt x="3149" y="435"/>
                </a:lnTo>
                <a:lnTo>
                  <a:pt x="3197" y="478"/>
                </a:lnTo>
                <a:lnTo>
                  <a:pt x="3243" y="525"/>
                </a:lnTo>
                <a:lnTo>
                  <a:pt x="3274" y="555"/>
                </a:lnTo>
                <a:lnTo>
                  <a:pt x="3307" y="577"/>
                </a:lnTo>
                <a:lnTo>
                  <a:pt x="3344" y="594"/>
                </a:lnTo>
                <a:lnTo>
                  <a:pt x="3383" y="606"/>
                </a:lnTo>
                <a:lnTo>
                  <a:pt x="3425" y="610"/>
                </a:lnTo>
                <a:lnTo>
                  <a:pt x="3463" y="609"/>
                </a:lnTo>
                <a:lnTo>
                  <a:pt x="3498" y="603"/>
                </a:lnTo>
                <a:lnTo>
                  <a:pt x="3532" y="592"/>
                </a:lnTo>
                <a:lnTo>
                  <a:pt x="3565" y="577"/>
                </a:lnTo>
                <a:lnTo>
                  <a:pt x="3595" y="557"/>
                </a:lnTo>
                <a:lnTo>
                  <a:pt x="3622" y="532"/>
                </a:lnTo>
                <a:lnTo>
                  <a:pt x="3642" y="516"/>
                </a:lnTo>
                <a:lnTo>
                  <a:pt x="3665" y="505"/>
                </a:lnTo>
                <a:lnTo>
                  <a:pt x="3688" y="498"/>
                </a:lnTo>
                <a:lnTo>
                  <a:pt x="3713" y="495"/>
                </a:lnTo>
                <a:lnTo>
                  <a:pt x="3738" y="498"/>
                </a:lnTo>
                <a:lnTo>
                  <a:pt x="3761" y="505"/>
                </a:lnTo>
                <a:lnTo>
                  <a:pt x="3784" y="516"/>
                </a:lnTo>
                <a:lnTo>
                  <a:pt x="3805" y="532"/>
                </a:lnTo>
                <a:lnTo>
                  <a:pt x="3821" y="553"/>
                </a:lnTo>
                <a:lnTo>
                  <a:pt x="3832" y="576"/>
                </a:lnTo>
                <a:lnTo>
                  <a:pt x="3839" y="599"/>
                </a:lnTo>
                <a:lnTo>
                  <a:pt x="3842" y="624"/>
                </a:lnTo>
                <a:lnTo>
                  <a:pt x="3839" y="648"/>
                </a:lnTo>
                <a:lnTo>
                  <a:pt x="3832" y="672"/>
                </a:lnTo>
                <a:lnTo>
                  <a:pt x="3821" y="694"/>
                </a:lnTo>
                <a:lnTo>
                  <a:pt x="3805" y="715"/>
                </a:lnTo>
                <a:lnTo>
                  <a:pt x="3766" y="749"/>
                </a:lnTo>
                <a:lnTo>
                  <a:pt x="3726" y="779"/>
                </a:lnTo>
                <a:lnTo>
                  <a:pt x="3682" y="805"/>
                </a:lnTo>
                <a:lnTo>
                  <a:pt x="3637" y="826"/>
                </a:lnTo>
                <a:lnTo>
                  <a:pt x="3590" y="844"/>
                </a:lnTo>
                <a:lnTo>
                  <a:pt x="3542" y="857"/>
                </a:lnTo>
                <a:lnTo>
                  <a:pt x="3912" y="1859"/>
                </a:lnTo>
                <a:lnTo>
                  <a:pt x="3938" y="1859"/>
                </a:lnTo>
                <a:lnTo>
                  <a:pt x="3968" y="1863"/>
                </a:lnTo>
                <a:lnTo>
                  <a:pt x="3995" y="1873"/>
                </a:lnTo>
                <a:lnTo>
                  <a:pt x="4018" y="1888"/>
                </a:lnTo>
                <a:lnTo>
                  <a:pt x="4038" y="1907"/>
                </a:lnTo>
                <a:lnTo>
                  <a:pt x="4054" y="1931"/>
                </a:lnTo>
                <a:lnTo>
                  <a:pt x="4063" y="1958"/>
                </a:lnTo>
                <a:lnTo>
                  <a:pt x="4066" y="1988"/>
                </a:lnTo>
                <a:lnTo>
                  <a:pt x="4066" y="2017"/>
                </a:lnTo>
                <a:lnTo>
                  <a:pt x="4063" y="2086"/>
                </a:lnTo>
                <a:lnTo>
                  <a:pt x="4052" y="2154"/>
                </a:lnTo>
                <a:lnTo>
                  <a:pt x="4034" y="2219"/>
                </a:lnTo>
                <a:lnTo>
                  <a:pt x="4010" y="2282"/>
                </a:lnTo>
                <a:lnTo>
                  <a:pt x="3979" y="2340"/>
                </a:lnTo>
                <a:lnTo>
                  <a:pt x="3943" y="2395"/>
                </a:lnTo>
                <a:lnTo>
                  <a:pt x="3902" y="2446"/>
                </a:lnTo>
                <a:lnTo>
                  <a:pt x="3855" y="2492"/>
                </a:lnTo>
                <a:lnTo>
                  <a:pt x="3805" y="2534"/>
                </a:lnTo>
                <a:lnTo>
                  <a:pt x="3749" y="2569"/>
                </a:lnTo>
                <a:lnTo>
                  <a:pt x="3691" y="2600"/>
                </a:lnTo>
                <a:lnTo>
                  <a:pt x="3629" y="2624"/>
                </a:lnTo>
                <a:lnTo>
                  <a:pt x="3564" y="2642"/>
                </a:lnTo>
                <a:lnTo>
                  <a:pt x="3497" y="2653"/>
                </a:lnTo>
                <a:lnTo>
                  <a:pt x="3427" y="2657"/>
                </a:lnTo>
                <a:lnTo>
                  <a:pt x="3411" y="2657"/>
                </a:lnTo>
                <a:lnTo>
                  <a:pt x="3342" y="2653"/>
                </a:lnTo>
                <a:lnTo>
                  <a:pt x="3274" y="2642"/>
                </a:lnTo>
                <a:lnTo>
                  <a:pt x="3209" y="2624"/>
                </a:lnTo>
                <a:lnTo>
                  <a:pt x="3146" y="2600"/>
                </a:lnTo>
                <a:lnTo>
                  <a:pt x="3088" y="2569"/>
                </a:lnTo>
                <a:lnTo>
                  <a:pt x="3033" y="2534"/>
                </a:lnTo>
                <a:lnTo>
                  <a:pt x="2982" y="2492"/>
                </a:lnTo>
                <a:lnTo>
                  <a:pt x="2936" y="2446"/>
                </a:lnTo>
                <a:lnTo>
                  <a:pt x="2894" y="2395"/>
                </a:lnTo>
                <a:lnTo>
                  <a:pt x="2859" y="2340"/>
                </a:lnTo>
                <a:lnTo>
                  <a:pt x="2828" y="2282"/>
                </a:lnTo>
                <a:lnTo>
                  <a:pt x="2804" y="2219"/>
                </a:lnTo>
                <a:lnTo>
                  <a:pt x="2786" y="2154"/>
                </a:lnTo>
                <a:lnTo>
                  <a:pt x="2775" y="2086"/>
                </a:lnTo>
                <a:lnTo>
                  <a:pt x="2771" y="2017"/>
                </a:lnTo>
                <a:lnTo>
                  <a:pt x="2771" y="1988"/>
                </a:lnTo>
                <a:lnTo>
                  <a:pt x="2775" y="1958"/>
                </a:lnTo>
                <a:lnTo>
                  <a:pt x="2785" y="1931"/>
                </a:lnTo>
                <a:lnTo>
                  <a:pt x="2799" y="1907"/>
                </a:lnTo>
                <a:lnTo>
                  <a:pt x="2819" y="1888"/>
                </a:lnTo>
                <a:lnTo>
                  <a:pt x="2843" y="1873"/>
                </a:lnTo>
                <a:lnTo>
                  <a:pt x="2870" y="1863"/>
                </a:lnTo>
                <a:lnTo>
                  <a:pt x="2899" y="1859"/>
                </a:lnTo>
                <a:lnTo>
                  <a:pt x="2925" y="1859"/>
                </a:lnTo>
                <a:lnTo>
                  <a:pt x="3300" y="850"/>
                </a:lnTo>
                <a:lnTo>
                  <a:pt x="3251" y="835"/>
                </a:lnTo>
                <a:lnTo>
                  <a:pt x="3207" y="815"/>
                </a:lnTo>
                <a:lnTo>
                  <a:pt x="3164" y="792"/>
                </a:lnTo>
                <a:lnTo>
                  <a:pt x="3123" y="763"/>
                </a:lnTo>
                <a:lnTo>
                  <a:pt x="3085" y="731"/>
                </a:lnTo>
                <a:lnTo>
                  <a:pt x="3050" y="695"/>
                </a:lnTo>
                <a:lnTo>
                  <a:pt x="3012" y="657"/>
                </a:lnTo>
                <a:lnTo>
                  <a:pt x="2970" y="623"/>
                </a:lnTo>
                <a:lnTo>
                  <a:pt x="2925" y="593"/>
                </a:lnTo>
                <a:lnTo>
                  <a:pt x="2878" y="568"/>
                </a:lnTo>
                <a:lnTo>
                  <a:pt x="2828" y="550"/>
                </a:lnTo>
                <a:lnTo>
                  <a:pt x="2777" y="535"/>
                </a:lnTo>
                <a:lnTo>
                  <a:pt x="2724" y="526"/>
                </a:lnTo>
                <a:lnTo>
                  <a:pt x="2670" y="524"/>
                </a:lnTo>
                <a:lnTo>
                  <a:pt x="2610" y="527"/>
                </a:lnTo>
                <a:lnTo>
                  <a:pt x="2554" y="537"/>
                </a:lnTo>
                <a:lnTo>
                  <a:pt x="2498" y="553"/>
                </a:lnTo>
                <a:lnTo>
                  <a:pt x="2446" y="576"/>
                </a:lnTo>
                <a:lnTo>
                  <a:pt x="2398" y="603"/>
                </a:lnTo>
                <a:lnTo>
                  <a:pt x="2352" y="635"/>
                </a:lnTo>
                <a:lnTo>
                  <a:pt x="2310" y="673"/>
                </a:lnTo>
                <a:lnTo>
                  <a:pt x="2273" y="714"/>
                </a:lnTo>
                <a:lnTo>
                  <a:pt x="2241" y="760"/>
                </a:lnTo>
                <a:lnTo>
                  <a:pt x="2214" y="808"/>
                </a:lnTo>
                <a:lnTo>
                  <a:pt x="2192" y="861"/>
                </a:lnTo>
                <a:lnTo>
                  <a:pt x="2176" y="915"/>
                </a:lnTo>
                <a:lnTo>
                  <a:pt x="2166" y="972"/>
                </a:lnTo>
                <a:lnTo>
                  <a:pt x="2162" y="1031"/>
                </a:lnTo>
                <a:lnTo>
                  <a:pt x="2162" y="2842"/>
                </a:lnTo>
                <a:lnTo>
                  <a:pt x="2219" y="2862"/>
                </a:lnTo>
                <a:lnTo>
                  <a:pt x="2272" y="2887"/>
                </a:lnTo>
                <a:lnTo>
                  <a:pt x="2323" y="2918"/>
                </a:lnTo>
                <a:lnTo>
                  <a:pt x="2368" y="2954"/>
                </a:lnTo>
                <a:lnTo>
                  <a:pt x="2409" y="2996"/>
                </a:lnTo>
                <a:lnTo>
                  <a:pt x="2446" y="3041"/>
                </a:lnTo>
                <a:lnTo>
                  <a:pt x="2477" y="3091"/>
                </a:lnTo>
                <a:lnTo>
                  <a:pt x="2502" y="3145"/>
                </a:lnTo>
                <a:lnTo>
                  <a:pt x="2520" y="3202"/>
                </a:lnTo>
                <a:lnTo>
                  <a:pt x="2670" y="3202"/>
                </a:lnTo>
                <a:lnTo>
                  <a:pt x="2699" y="3204"/>
                </a:lnTo>
                <a:lnTo>
                  <a:pt x="2727" y="3214"/>
                </a:lnTo>
                <a:lnTo>
                  <a:pt x="2750" y="3230"/>
                </a:lnTo>
                <a:lnTo>
                  <a:pt x="2770" y="3250"/>
                </a:lnTo>
                <a:lnTo>
                  <a:pt x="2785" y="3274"/>
                </a:lnTo>
                <a:lnTo>
                  <a:pt x="2794" y="3301"/>
                </a:lnTo>
                <a:lnTo>
                  <a:pt x="2798" y="3330"/>
                </a:lnTo>
                <a:lnTo>
                  <a:pt x="2794" y="3360"/>
                </a:lnTo>
                <a:lnTo>
                  <a:pt x="2785" y="3387"/>
                </a:lnTo>
                <a:lnTo>
                  <a:pt x="2770" y="3411"/>
                </a:lnTo>
                <a:lnTo>
                  <a:pt x="2750" y="3430"/>
                </a:lnTo>
                <a:lnTo>
                  <a:pt x="2727" y="3447"/>
                </a:lnTo>
                <a:lnTo>
                  <a:pt x="2699" y="3455"/>
                </a:lnTo>
                <a:lnTo>
                  <a:pt x="2670" y="3459"/>
                </a:lnTo>
                <a:lnTo>
                  <a:pt x="1397" y="3459"/>
                </a:lnTo>
                <a:lnTo>
                  <a:pt x="1368" y="3455"/>
                </a:lnTo>
                <a:lnTo>
                  <a:pt x="1341" y="3447"/>
                </a:lnTo>
                <a:lnTo>
                  <a:pt x="1316" y="3430"/>
                </a:lnTo>
                <a:lnTo>
                  <a:pt x="1297" y="3411"/>
                </a:lnTo>
                <a:lnTo>
                  <a:pt x="1282" y="3387"/>
                </a:lnTo>
                <a:lnTo>
                  <a:pt x="1272" y="3360"/>
                </a:lnTo>
                <a:lnTo>
                  <a:pt x="1268" y="3330"/>
                </a:lnTo>
                <a:lnTo>
                  <a:pt x="1272" y="3301"/>
                </a:lnTo>
                <a:lnTo>
                  <a:pt x="1282" y="3274"/>
                </a:lnTo>
                <a:lnTo>
                  <a:pt x="1297" y="3250"/>
                </a:lnTo>
                <a:lnTo>
                  <a:pt x="1316" y="3230"/>
                </a:lnTo>
                <a:lnTo>
                  <a:pt x="1341" y="3214"/>
                </a:lnTo>
                <a:lnTo>
                  <a:pt x="1368" y="3204"/>
                </a:lnTo>
                <a:lnTo>
                  <a:pt x="1397" y="3202"/>
                </a:lnTo>
                <a:lnTo>
                  <a:pt x="1546" y="3202"/>
                </a:lnTo>
                <a:lnTo>
                  <a:pt x="1565" y="3145"/>
                </a:lnTo>
                <a:lnTo>
                  <a:pt x="1590" y="3091"/>
                </a:lnTo>
                <a:lnTo>
                  <a:pt x="1621" y="3041"/>
                </a:lnTo>
                <a:lnTo>
                  <a:pt x="1657" y="2996"/>
                </a:lnTo>
                <a:lnTo>
                  <a:pt x="1698" y="2954"/>
                </a:lnTo>
                <a:lnTo>
                  <a:pt x="1745" y="2918"/>
                </a:lnTo>
                <a:lnTo>
                  <a:pt x="1794" y="2887"/>
                </a:lnTo>
                <a:lnTo>
                  <a:pt x="1847" y="2862"/>
                </a:lnTo>
                <a:lnTo>
                  <a:pt x="1904" y="2842"/>
                </a:lnTo>
                <a:lnTo>
                  <a:pt x="1904" y="1031"/>
                </a:lnTo>
                <a:lnTo>
                  <a:pt x="1902" y="972"/>
                </a:lnTo>
                <a:lnTo>
                  <a:pt x="1892" y="915"/>
                </a:lnTo>
                <a:lnTo>
                  <a:pt x="1875" y="861"/>
                </a:lnTo>
                <a:lnTo>
                  <a:pt x="1854" y="808"/>
                </a:lnTo>
                <a:lnTo>
                  <a:pt x="1825" y="760"/>
                </a:lnTo>
                <a:lnTo>
                  <a:pt x="1793" y="714"/>
                </a:lnTo>
                <a:lnTo>
                  <a:pt x="1756" y="673"/>
                </a:lnTo>
                <a:lnTo>
                  <a:pt x="1714" y="635"/>
                </a:lnTo>
                <a:lnTo>
                  <a:pt x="1670" y="603"/>
                </a:lnTo>
                <a:lnTo>
                  <a:pt x="1620" y="576"/>
                </a:lnTo>
                <a:lnTo>
                  <a:pt x="1568" y="553"/>
                </a:lnTo>
                <a:lnTo>
                  <a:pt x="1514" y="537"/>
                </a:lnTo>
                <a:lnTo>
                  <a:pt x="1456" y="527"/>
                </a:lnTo>
                <a:lnTo>
                  <a:pt x="1397" y="524"/>
                </a:lnTo>
                <a:lnTo>
                  <a:pt x="1344" y="526"/>
                </a:lnTo>
                <a:lnTo>
                  <a:pt x="1290" y="535"/>
                </a:lnTo>
                <a:lnTo>
                  <a:pt x="1239" y="550"/>
                </a:lnTo>
                <a:lnTo>
                  <a:pt x="1188" y="568"/>
                </a:lnTo>
                <a:lnTo>
                  <a:pt x="1141" y="593"/>
                </a:lnTo>
                <a:lnTo>
                  <a:pt x="1097" y="623"/>
                </a:lnTo>
                <a:lnTo>
                  <a:pt x="1055" y="657"/>
                </a:lnTo>
                <a:lnTo>
                  <a:pt x="1016" y="695"/>
                </a:lnTo>
                <a:lnTo>
                  <a:pt x="982" y="731"/>
                </a:lnTo>
                <a:lnTo>
                  <a:pt x="943" y="763"/>
                </a:lnTo>
                <a:lnTo>
                  <a:pt x="903" y="792"/>
                </a:lnTo>
                <a:lnTo>
                  <a:pt x="859" y="815"/>
                </a:lnTo>
                <a:lnTo>
                  <a:pt x="815" y="835"/>
                </a:lnTo>
                <a:lnTo>
                  <a:pt x="768" y="850"/>
                </a:lnTo>
                <a:lnTo>
                  <a:pt x="1141" y="1859"/>
                </a:lnTo>
                <a:lnTo>
                  <a:pt x="1167" y="1859"/>
                </a:lnTo>
                <a:lnTo>
                  <a:pt x="1197" y="1863"/>
                </a:lnTo>
                <a:lnTo>
                  <a:pt x="1224" y="1873"/>
                </a:lnTo>
                <a:lnTo>
                  <a:pt x="1247" y="1888"/>
                </a:lnTo>
                <a:lnTo>
                  <a:pt x="1267" y="1907"/>
                </a:lnTo>
                <a:lnTo>
                  <a:pt x="1283" y="1931"/>
                </a:lnTo>
                <a:lnTo>
                  <a:pt x="1292" y="1958"/>
                </a:lnTo>
                <a:lnTo>
                  <a:pt x="1295" y="1988"/>
                </a:lnTo>
                <a:lnTo>
                  <a:pt x="1295" y="2017"/>
                </a:lnTo>
                <a:lnTo>
                  <a:pt x="1292" y="2086"/>
                </a:lnTo>
                <a:lnTo>
                  <a:pt x="1281" y="2154"/>
                </a:lnTo>
                <a:lnTo>
                  <a:pt x="1263" y="2219"/>
                </a:lnTo>
                <a:lnTo>
                  <a:pt x="1239" y="2282"/>
                </a:lnTo>
                <a:lnTo>
                  <a:pt x="1208" y="2340"/>
                </a:lnTo>
                <a:lnTo>
                  <a:pt x="1172" y="2395"/>
                </a:lnTo>
                <a:lnTo>
                  <a:pt x="1130" y="2446"/>
                </a:lnTo>
                <a:lnTo>
                  <a:pt x="1084" y="2492"/>
                </a:lnTo>
                <a:lnTo>
                  <a:pt x="1034" y="2534"/>
                </a:lnTo>
                <a:lnTo>
                  <a:pt x="978" y="2569"/>
                </a:lnTo>
                <a:lnTo>
                  <a:pt x="920" y="2600"/>
                </a:lnTo>
                <a:lnTo>
                  <a:pt x="858" y="2624"/>
                </a:lnTo>
                <a:lnTo>
                  <a:pt x="793" y="2642"/>
                </a:lnTo>
                <a:lnTo>
                  <a:pt x="725" y="2653"/>
                </a:lnTo>
                <a:lnTo>
                  <a:pt x="656" y="2657"/>
                </a:lnTo>
                <a:lnTo>
                  <a:pt x="640" y="2657"/>
                </a:lnTo>
                <a:lnTo>
                  <a:pt x="571" y="2653"/>
                </a:lnTo>
                <a:lnTo>
                  <a:pt x="503" y="2642"/>
                </a:lnTo>
                <a:lnTo>
                  <a:pt x="437" y="2624"/>
                </a:lnTo>
                <a:lnTo>
                  <a:pt x="375" y="2600"/>
                </a:lnTo>
                <a:lnTo>
                  <a:pt x="317" y="2569"/>
                </a:lnTo>
                <a:lnTo>
                  <a:pt x="262" y="2534"/>
                </a:lnTo>
                <a:lnTo>
                  <a:pt x="211" y="2492"/>
                </a:lnTo>
                <a:lnTo>
                  <a:pt x="165" y="2446"/>
                </a:lnTo>
                <a:lnTo>
                  <a:pt x="123" y="2395"/>
                </a:lnTo>
                <a:lnTo>
                  <a:pt x="88" y="2340"/>
                </a:lnTo>
                <a:lnTo>
                  <a:pt x="57" y="2282"/>
                </a:lnTo>
                <a:lnTo>
                  <a:pt x="32" y="2219"/>
                </a:lnTo>
                <a:lnTo>
                  <a:pt x="15" y="2154"/>
                </a:lnTo>
                <a:lnTo>
                  <a:pt x="4" y="2086"/>
                </a:lnTo>
                <a:lnTo>
                  <a:pt x="0" y="2017"/>
                </a:lnTo>
                <a:lnTo>
                  <a:pt x="0" y="1988"/>
                </a:lnTo>
                <a:lnTo>
                  <a:pt x="4" y="1958"/>
                </a:lnTo>
                <a:lnTo>
                  <a:pt x="14" y="1931"/>
                </a:lnTo>
                <a:lnTo>
                  <a:pt x="28" y="1907"/>
                </a:lnTo>
                <a:lnTo>
                  <a:pt x="48" y="1888"/>
                </a:lnTo>
                <a:lnTo>
                  <a:pt x="72" y="1873"/>
                </a:lnTo>
                <a:lnTo>
                  <a:pt x="99" y="1863"/>
                </a:lnTo>
                <a:lnTo>
                  <a:pt x="128" y="1859"/>
                </a:lnTo>
                <a:lnTo>
                  <a:pt x="154" y="1859"/>
                </a:lnTo>
                <a:lnTo>
                  <a:pt x="525" y="857"/>
                </a:lnTo>
                <a:lnTo>
                  <a:pt x="477" y="844"/>
                </a:lnTo>
                <a:lnTo>
                  <a:pt x="430" y="826"/>
                </a:lnTo>
                <a:lnTo>
                  <a:pt x="384" y="805"/>
                </a:lnTo>
                <a:lnTo>
                  <a:pt x="341" y="779"/>
                </a:lnTo>
                <a:lnTo>
                  <a:pt x="300" y="749"/>
                </a:lnTo>
                <a:lnTo>
                  <a:pt x="263" y="715"/>
                </a:lnTo>
                <a:lnTo>
                  <a:pt x="246" y="694"/>
                </a:lnTo>
                <a:lnTo>
                  <a:pt x="235" y="672"/>
                </a:lnTo>
                <a:lnTo>
                  <a:pt x="227" y="648"/>
                </a:lnTo>
                <a:lnTo>
                  <a:pt x="225" y="624"/>
                </a:lnTo>
                <a:lnTo>
                  <a:pt x="227" y="599"/>
                </a:lnTo>
                <a:lnTo>
                  <a:pt x="235" y="576"/>
                </a:lnTo>
                <a:lnTo>
                  <a:pt x="246" y="553"/>
                </a:lnTo>
                <a:lnTo>
                  <a:pt x="263" y="532"/>
                </a:lnTo>
                <a:lnTo>
                  <a:pt x="283" y="516"/>
                </a:lnTo>
                <a:lnTo>
                  <a:pt x="305" y="505"/>
                </a:lnTo>
                <a:lnTo>
                  <a:pt x="328" y="498"/>
                </a:lnTo>
                <a:lnTo>
                  <a:pt x="353" y="495"/>
                </a:lnTo>
                <a:lnTo>
                  <a:pt x="378" y="498"/>
                </a:lnTo>
                <a:lnTo>
                  <a:pt x="403" y="505"/>
                </a:lnTo>
                <a:lnTo>
                  <a:pt x="425" y="516"/>
                </a:lnTo>
                <a:lnTo>
                  <a:pt x="445" y="532"/>
                </a:lnTo>
                <a:lnTo>
                  <a:pt x="472" y="557"/>
                </a:lnTo>
                <a:lnTo>
                  <a:pt x="503" y="577"/>
                </a:lnTo>
                <a:lnTo>
                  <a:pt x="535" y="592"/>
                </a:lnTo>
                <a:lnTo>
                  <a:pt x="569" y="603"/>
                </a:lnTo>
                <a:lnTo>
                  <a:pt x="604" y="609"/>
                </a:lnTo>
                <a:lnTo>
                  <a:pt x="641" y="610"/>
                </a:lnTo>
                <a:lnTo>
                  <a:pt x="683" y="605"/>
                </a:lnTo>
                <a:lnTo>
                  <a:pt x="722" y="594"/>
                </a:lnTo>
                <a:lnTo>
                  <a:pt x="759" y="577"/>
                </a:lnTo>
                <a:lnTo>
                  <a:pt x="794" y="555"/>
                </a:lnTo>
                <a:lnTo>
                  <a:pt x="824" y="525"/>
                </a:lnTo>
                <a:lnTo>
                  <a:pt x="869" y="478"/>
                </a:lnTo>
                <a:lnTo>
                  <a:pt x="917" y="435"/>
                </a:lnTo>
                <a:lnTo>
                  <a:pt x="971" y="396"/>
                </a:lnTo>
                <a:lnTo>
                  <a:pt x="1025" y="363"/>
                </a:lnTo>
                <a:lnTo>
                  <a:pt x="1083" y="333"/>
                </a:lnTo>
                <a:lnTo>
                  <a:pt x="1142" y="310"/>
                </a:lnTo>
                <a:lnTo>
                  <a:pt x="1204" y="291"/>
                </a:lnTo>
                <a:lnTo>
                  <a:pt x="1267" y="278"/>
                </a:lnTo>
                <a:lnTo>
                  <a:pt x="1331" y="269"/>
                </a:lnTo>
                <a:lnTo>
                  <a:pt x="1397" y="267"/>
                </a:lnTo>
                <a:lnTo>
                  <a:pt x="1469" y="269"/>
                </a:lnTo>
                <a:lnTo>
                  <a:pt x="1540" y="279"/>
                </a:lnTo>
                <a:lnTo>
                  <a:pt x="1608" y="295"/>
                </a:lnTo>
                <a:lnTo>
                  <a:pt x="1673" y="317"/>
                </a:lnTo>
                <a:lnTo>
                  <a:pt x="1736" y="346"/>
                </a:lnTo>
                <a:lnTo>
                  <a:pt x="1795" y="379"/>
                </a:lnTo>
                <a:lnTo>
                  <a:pt x="1852" y="416"/>
                </a:lnTo>
                <a:lnTo>
                  <a:pt x="1904" y="459"/>
                </a:lnTo>
                <a:lnTo>
                  <a:pt x="1904" y="128"/>
                </a:lnTo>
                <a:lnTo>
                  <a:pt x="1908" y="100"/>
                </a:lnTo>
                <a:lnTo>
                  <a:pt x="1918" y="73"/>
                </a:lnTo>
                <a:lnTo>
                  <a:pt x="1933" y="48"/>
                </a:lnTo>
                <a:lnTo>
                  <a:pt x="1952" y="28"/>
                </a:lnTo>
                <a:lnTo>
                  <a:pt x="1977" y="14"/>
                </a:lnTo>
                <a:lnTo>
                  <a:pt x="2004" y="4"/>
                </a:lnTo>
                <a:lnTo>
                  <a:pt x="2034"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218"/>
          <p:cNvSpPr>
            <a:spLocks noChangeAspect="1"/>
          </p:cNvSpPr>
          <p:nvPr/>
        </p:nvSpPr>
        <p:spPr bwMode="auto">
          <a:xfrm>
            <a:off x="179512" y="1124744"/>
            <a:ext cx="312380" cy="23892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chemeClr val="accent5">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0" name="Рисунок 9" descr="ruble_PNG26.png"/>
          <p:cNvPicPr>
            <a:picLocks noChangeAspect="1"/>
          </p:cNvPicPr>
          <p:nvPr/>
        </p:nvPicPr>
        <p:blipFill>
          <a:blip r:embed="rId4" cstate="print">
            <a:duotone>
              <a:schemeClr val="accent5">
                <a:shade val="45000"/>
                <a:satMod val="135000"/>
              </a:schemeClr>
              <a:prstClr val="white"/>
            </a:duotone>
          </a:blip>
          <a:stretch>
            <a:fillRect/>
          </a:stretch>
        </p:blipFill>
        <p:spPr>
          <a:xfrm>
            <a:off x="179512" y="2564904"/>
            <a:ext cx="302598" cy="302598"/>
          </a:xfrm>
          <a:prstGeom prst="rect">
            <a:avLst/>
          </a:prstGeom>
        </p:spPr>
      </p:pic>
      <p:grpSp>
        <p:nvGrpSpPr>
          <p:cNvPr id="11" name="Group 500"/>
          <p:cNvGrpSpPr>
            <a:grpSpLocks noChangeAspect="1"/>
          </p:cNvGrpSpPr>
          <p:nvPr/>
        </p:nvGrpSpPr>
        <p:grpSpPr>
          <a:xfrm flipH="1">
            <a:off x="179512" y="2190496"/>
            <a:ext cx="287329" cy="302400"/>
            <a:chOff x="5054600" y="3946526"/>
            <a:chExt cx="454025" cy="477837"/>
          </a:xfrm>
          <a:solidFill>
            <a:schemeClr val="accent3">
              <a:lumMod val="75000"/>
            </a:schemeClr>
          </a:solidFill>
        </p:grpSpPr>
        <p:sp>
          <p:nvSpPr>
            <p:cNvPr id="12" name="Freeform 340"/>
            <p:cNvSpPr>
              <a:spLocks/>
            </p:cNvSpPr>
            <p:nvPr/>
          </p:nvSpPr>
          <p:spPr bwMode="auto">
            <a:xfrm>
              <a:off x="5054600" y="3946526"/>
              <a:ext cx="376238" cy="444500"/>
            </a:xfrm>
            <a:custGeom>
              <a:avLst/>
              <a:gdLst>
                <a:gd name="T0" fmla="*/ 179 w 2604"/>
                <a:gd name="T1" fmla="*/ 0 h 3074"/>
                <a:gd name="T2" fmla="*/ 2424 w 2604"/>
                <a:gd name="T3" fmla="*/ 0 h 3074"/>
                <a:gd name="T4" fmla="*/ 2457 w 2604"/>
                <a:gd name="T5" fmla="*/ 3 h 3074"/>
                <a:gd name="T6" fmla="*/ 2487 w 2604"/>
                <a:gd name="T7" fmla="*/ 12 h 3074"/>
                <a:gd name="T8" fmla="*/ 2515 w 2604"/>
                <a:gd name="T9" fmla="*/ 25 h 3074"/>
                <a:gd name="T10" fmla="*/ 2540 w 2604"/>
                <a:gd name="T11" fmla="*/ 43 h 3074"/>
                <a:gd name="T12" fmla="*/ 2561 w 2604"/>
                <a:gd name="T13" fmla="*/ 65 h 3074"/>
                <a:gd name="T14" fmla="*/ 2579 w 2604"/>
                <a:gd name="T15" fmla="*/ 90 h 3074"/>
                <a:gd name="T16" fmla="*/ 2592 w 2604"/>
                <a:gd name="T17" fmla="*/ 118 h 3074"/>
                <a:gd name="T18" fmla="*/ 2601 w 2604"/>
                <a:gd name="T19" fmla="*/ 149 h 3074"/>
                <a:gd name="T20" fmla="*/ 2604 w 2604"/>
                <a:gd name="T21" fmla="*/ 181 h 3074"/>
                <a:gd name="T22" fmla="*/ 2604 w 2604"/>
                <a:gd name="T23" fmla="*/ 2037 h 3074"/>
                <a:gd name="T24" fmla="*/ 2245 w 2604"/>
                <a:gd name="T25" fmla="*/ 2335 h 3074"/>
                <a:gd name="T26" fmla="*/ 2245 w 2604"/>
                <a:gd name="T27" fmla="*/ 362 h 3074"/>
                <a:gd name="T28" fmla="*/ 359 w 2604"/>
                <a:gd name="T29" fmla="*/ 362 h 3074"/>
                <a:gd name="T30" fmla="*/ 359 w 2604"/>
                <a:gd name="T31" fmla="*/ 2712 h 3074"/>
                <a:gd name="T32" fmla="*/ 1492 w 2604"/>
                <a:gd name="T33" fmla="*/ 2712 h 3074"/>
                <a:gd name="T34" fmla="*/ 1746 w 2604"/>
                <a:gd name="T35" fmla="*/ 3074 h 3074"/>
                <a:gd name="T36" fmla="*/ 179 w 2604"/>
                <a:gd name="T37" fmla="*/ 3074 h 3074"/>
                <a:gd name="T38" fmla="*/ 147 w 2604"/>
                <a:gd name="T39" fmla="*/ 3070 h 3074"/>
                <a:gd name="T40" fmla="*/ 117 w 2604"/>
                <a:gd name="T41" fmla="*/ 3062 h 3074"/>
                <a:gd name="T42" fmla="*/ 89 w 2604"/>
                <a:gd name="T43" fmla="*/ 3049 h 3074"/>
                <a:gd name="T44" fmla="*/ 63 w 2604"/>
                <a:gd name="T45" fmla="*/ 3031 h 3074"/>
                <a:gd name="T46" fmla="*/ 41 w 2604"/>
                <a:gd name="T47" fmla="*/ 3009 h 3074"/>
                <a:gd name="T48" fmla="*/ 24 w 2604"/>
                <a:gd name="T49" fmla="*/ 2984 h 3074"/>
                <a:gd name="T50" fmla="*/ 10 w 2604"/>
                <a:gd name="T51" fmla="*/ 2956 h 3074"/>
                <a:gd name="T52" fmla="*/ 2 w 2604"/>
                <a:gd name="T53" fmla="*/ 2925 h 3074"/>
                <a:gd name="T54" fmla="*/ 0 w 2604"/>
                <a:gd name="T55" fmla="*/ 2893 h 3074"/>
                <a:gd name="T56" fmla="*/ 0 w 2604"/>
                <a:gd name="T57" fmla="*/ 181 h 3074"/>
                <a:gd name="T58" fmla="*/ 2 w 2604"/>
                <a:gd name="T59" fmla="*/ 149 h 3074"/>
                <a:gd name="T60" fmla="*/ 10 w 2604"/>
                <a:gd name="T61" fmla="*/ 118 h 3074"/>
                <a:gd name="T62" fmla="*/ 24 w 2604"/>
                <a:gd name="T63" fmla="*/ 90 h 3074"/>
                <a:gd name="T64" fmla="*/ 41 w 2604"/>
                <a:gd name="T65" fmla="*/ 65 h 3074"/>
                <a:gd name="T66" fmla="*/ 63 w 2604"/>
                <a:gd name="T67" fmla="*/ 43 h 3074"/>
                <a:gd name="T68" fmla="*/ 89 w 2604"/>
                <a:gd name="T69" fmla="*/ 25 h 3074"/>
                <a:gd name="T70" fmla="*/ 117 w 2604"/>
                <a:gd name="T71" fmla="*/ 12 h 3074"/>
                <a:gd name="T72" fmla="*/ 147 w 2604"/>
                <a:gd name="T73" fmla="*/ 3 h 3074"/>
                <a:gd name="T74" fmla="*/ 179 w 2604"/>
                <a:gd name="T75" fmla="*/ 0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04" h="3074">
                  <a:moveTo>
                    <a:pt x="179" y="0"/>
                  </a:moveTo>
                  <a:lnTo>
                    <a:pt x="2424" y="0"/>
                  </a:lnTo>
                  <a:lnTo>
                    <a:pt x="2457" y="3"/>
                  </a:lnTo>
                  <a:lnTo>
                    <a:pt x="2487" y="12"/>
                  </a:lnTo>
                  <a:lnTo>
                    <a:pt x="2515" y="25"/>
                  </a:lnTo>
                  <a:lnTo>
                    <a:pt x="2540" y="43"/>
                  </a:lnTo>
                  <a:lnTo>
                    <a:pt x="2561" y="65"/>
                  </a:lnTo>
                  <a:lnTo>
                    <a:pt x="2579" y="90"/>
                  </a:lnTo>
                  <a:lnTo>
                    <a:pt x="2592" y="118"/>
                  </a:lnTo>
                  <a:lnTo>
                    <a:pt x="2601" y="149"/>
                  </a:lnTo>
                  <a:lnTo>
                    <a:pt x="2604" y="181"/>
                  </a:lnTo>
                  <a:lnTo>
                    <a:pt x="2604" y="2037"/>
                  </a:lnTo>
                  <a:lnTo>
                    <a:pt x="2245" y="2335"/>
                  </a:lnTo>
                  <a:lnTo>
                    <a:pt x="2245" y="362"/>
                  </a:lnTo>
                  <a:lnTo>
                    <a:pt x="359" y="362"/>
                  </a:lnTo>
                  <a:lnTo>
                    <a:pt x="359" y="2712"/>
                  </a:lnTo>
                  <a:lnTo>
                    <a:pt x="1492" y="2712"/>
                  </a:lnTo>
                  <a:lnTo>
                    <a:pt x="1746" y="3074"/>
                  </a:lnTo>
                  <a:lnTo>
                    <a:pt x="179" y="3074"/>
                  </a:lnTo>
                  <a:lnTo>
                    <a:pt x="147" y="3070"/>
                  </a:lnTo>
                  <a:lnTo>
                    <a:pt x="117" y="3062"/>
                  </a:lnTo>
                  <a:lnTo>
                    <a:pt x="89" y="3049"/>
                  </a:lnTo>
                  <a:lnTo>
                    <a:pt x="63" y="3031"/>
                  </a:lnTo>
                  <a:lnTo>
                    <a:pt x="41" y="3009"/>
                  </a:lnTo>
                  <a:lnTo>
                    <a:pt x="24" y="2984"/>
                  </a:lnTo>
                  <a:lnTo>
                    <a:pt x="10" y="2956"/>
                  </a:lnTo>
                  <a:lnTo>
                    <a:pt x="2" y="2925"/>
                  </a:lnTo>
                  <a:lnTo>
                    <a:pt x="0" y="2893"/>
                  </a:lnTo>
                  <a:lnTo>
                    <a:pt x="0" y="181"/>
                  </a:lnTo>
                  <a:lnTo>
                    <a:pt x="2" y="149"/>
                  </a:lnTo>
                  <a:lnTo>
                    <a:pt x="10" y="118"/>
                  </a:lnTo>
                  <a:lnTo>
                    <a:pt x="24" y="90"/>
                  </a:lnTo>
                  <a:lnTo>
                    <a:pt x="41" y="65"/>
                  </a:lnTo>
                  <a:lnTo>
                    <a:pt x="63" y="43"/>
                  </a:lnTo>
                  <a:lnTo>
                    <a:pt x="89" y="25"/>
                  </a:lnTo>
                  <a:lnTo>
                    <a:pt x="117" y="12"/>
                  </a:lnTo>
                  <a:lnTo>
                    <a:pt x="147"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41"/>
            <p:cNvSpPr>
              <a:spLocks/>
            </p:cNvSpPr>
            <p:nvPr/>
          </p:nvSpPr>
          <p:spPr bwMode="auto">
            <a:xfrm>
              <a:off x="5270500" y="4224338"/>
              <a:ext cx="238125" cy="200025"/>
            </a:xfrm>
            <a:custGeom>
              <a:avLst/>
              <a:gdLst>
                <a:gd name="T0" fmla="*/ 1569 w 1656"/>
                <a:gd name="T1" fmla="*/ 0 h 1391"/>
                <a:gd name="T2" fmla="*/ 1590 w 1656"/>
                <a:gd name="T3" fmla="*/ 3 h 1391"/>
                <a:gd name="T4" fmla="*/ 1610 w 1656"/>
                <a:gd name="T5" fmla="*/ 12 h 1391"/>
                <a:gd name="T6" fmla="*/ 1628 w 1656"/>
                <a:gd name="T7" fmla="*/ 25 h 1391"/>
                <a:gd name="T8" fmla="*/ 1642 w 1656"/>
                <a:gd name="T9" fmla="*/ 42 h 1391"/>
                <a:gd name="T10" fmla="*/ 1651 w 1656"/>
                <a:gd name="T11" fmla="*/ 62 h 1391"/>
                <a:gd name="T12" fmla="*/ 1656 w 1656"/>
                <a:gd name="T13" fmla="*/ 82 h 1391"/>
                <a:gd name="T14" fmla="*/ 1655 w 1656"/>
                <a:gd name="T15" fmla="*/ 104 h 1391"/>
                <a:gd name="T16" fmla="*/ 1650 w 1656"/>
                <a:gd name="T17" fmla="*/ 125 h 1391"/>
                <a:gd name="T18" fmla="*/ 1639 w 1656"/>
                <a:gd name="T19" fmla="*/ 144 h 1391"/>
                <a:gd name="T20" fmla="*/ 757 w 1656"/>
                <a:gd name="T21" fmla="*/ 1353 h 1391"/>
                <a:gd name="T22" fmla="*/ 743 w 1656"/>
                <a:gd name="T23" fmla="*/ 1369 h 1391"/>
                <a:gd name="T24" fmla="*/ 725 w 1656"/>
                <a:gd name="T25" fmla="*/ 1380 h 1391"/>
                <a:gd name="T26" fmla="*/ 706 w 1656"/>
                <a:gd name="T27" fmla="*/ 1388 h 1391"/>
                <a:gd name="T28" fmla="*/ 685 w 1656"/>
                <a:gd name="T29" fmla="*/ 1391 h 1391"/>
                <a:gd name="T30" fmla="*/ 684 w 1656"/>
                <a:gd name="T31" fmla="*/ 1391 h 1391"/>
                <a:gd name="T32" fmla="*/ 663 w 1656"/>
                <a:gd name="T33" fmla="*/ 1388 h 1391"/>
                <a:gd name="T34" fmla="*/ 644 w 1656"/>
                <a:gd name="T35" fmla="*/ 1379 h 1391"/>
                <a:gd name="T36" fmla="*/ 626 w 1656"/>
                <a:gd name="T37" fmla="*/ 1368 h 1391"/>
                <a:gd name="T38" fmla="*/ 612 w 1656"/>
                <a:gd name="T39" fmla="*/ 1351 h 1391"/>
                <a:gd name="T40" fmla="*/ 17 w 1656"/>
                <a:gd name="T41" fmla="*/ 505 h 1391"/>
                <a:gd name="T42" fmla="*/ 7 w 1656"/>
                <a:gd name="T43" fmla="*/ 486 h 1391"/>
                <a:gd name="T44" fmla="*/ 1 w 1656"/>
                <a:gd name="T45" fmla="*/ 466 h 1391"/>
                <a:gd name="T46" fmla="*/ 0 w 1656"/>
                <a:gd name="T47" fmla="*/ 446 h 1391"/>
                <a:gd name="T48" fmla="*/ 4 w 1656"/>
                <a:gd name="T49" fmla="*/ 427 h 1391"/>
                <a:gd name="T50" fmla="*/ 12 w 1656"/>
                <a:gd name="T51" fmla="*/ 408 h 1391"/>
                <a:gd name="T52" fmla="*/ 24 w 1656"/>
                <a:gd name="T53" fmla="*/ 391 h 1391"/>
                <a:gd name="T54" fmla="*/ 40 w 1656"/>
                <a:gd name="T55" fmla="*/ 377 h 1391"/>
                <a:gd name="T56" fmla="*/ 58 w 1656"/>
                <a:gd name="T57" fmla="*/ 367 h 1391"/>
                <a:gd name="T58" fmla="*/ 78 w 1656"/>
                <a:gd name="T59" fmla="*/ 363 h 1391"/>
                <a:gd name="T60" fmla="*/ 97 w 1656"/>
                <a:gd name="T61" fmla="*/ 362 h 1391"/>
                <a:gd name="T62" fmla="*/ 118 w 1656"/>
                <a:gd name="T63" fmla="*/ 366 h 1391"/>
                <a:gd name="T64" fmla="*/ 136 w 1656"/>
                <a:gd name="T65" fmla="*/ 375 h 1391"/>
                <a:gd name="T66" fmla="*/ 685 w 1656"/>
                <a:gd name="T67" fmla="*/ 706 h 1391"/>
                <a:gd name="T68" fmla="*/ 1510 w 1656"/>
                <a:gd name="T69" fmla="*/ 21 h 1391"/>
                <a:gd name="T70" fmla="*/ 1528 w 1656"/>
                <a:gd name="T71" fmla="*/ 10 h 1391"/>
                <a:gd name="T72" fmla="*/ 1548 w 1656"/>
                <a:gd name="T73" fmla="*/ 2 h 1391"/>
                <a:gd name="T74" fmla="*/ 1569 w 1656"/>
                <a:gd name="T75"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56" h="1391">
                  <a:moveTo>
                    <a:pt x="1569" y="0"/>
                  </a:moveTo>
                  <a:lnTo>
                    <a:pt x="1590" y="3"/>
                  </a:lnTo>
                  <a:lnTo>
                    <a:pt x="1610" y="12"/>
                  </a:lnTo>
                  <a:lnTo>
                    <a:pt x="1628" y="25"/>
                  </a:lnTo>
                  <a:lnTo>
                    <a:pt x="1642" y="42"/>
                  </a:lnTo>
                  <a:lnTo>
                    <a:pt x="1651" y="62"/>
                  </a:lnTo>
                  <a:lnTo>
                    <a:pt x="1656" y="82"/>
                  </a:lnTo>
                  <a:lnTo>
                    <a:pt x="1655" y="104"/>
                  </a:lnTo>
                  <a:lnTo>
                    <a:pt x="1650" y="125"/>
                  </a:lnTo>
                  <a:lnTo>
                    <a:pt x="1639" y="144"/>
                  </a:lnTo>
                  <a:lnTo>
                    <a:pt x="757" y="1353"/>
                  </a:lnTo>
                  <a:lnTo>
                    <a:pt x="743" y="1369"/>
                  </a:lnTo>
                  <a:lnTo>
                    <a:pt x="725" y="1380"/>
                  </a:lnTo>
                  <a:lnTo>
                    <a:pt x="706" y="1388"/>
                  </a:lnTo>
                  <a:lnTo>
                    <a:pt x="685" y="1391"/>
                  </a:lnTo>
                  <a:lnTo>
                    <a:pt x="684" y="1391"/>
                  </a:lnTo>
                  <a:lnTo>
                    <a:pt x="663" y="1388"/>
                  </a:lnTo>
                  <a:lnTo>
                    <a:pt x="644" y="1379"/>
                  </a:lnTo>
                  <a:lnTo>
                    <a:pt x="626" y="1368"/>
                  </a:lnTo>
                  <a:lnTo>
                    <a:pt x="612" y="1351"/>
                  </a:lnTo>
                  <a:lnTo>
                    <a:pt x="17" y="505"/>
                  </a:lnTo>
                  <a:lnTo>
                    <a:pt x="7" y="486"/>
                  </a:lnTo>
                  <a:lnTo>
                    <a:pt x="1" y="466"/>
                  </a:lnTo>
                  <a:lnTo>
                    <a:pt x="0" y="446"/>
                  </a:lnTo>
                  <a:lnTo>
                    <a:pt x="4" y="427"/>
                  </a:lnTo>
                  <a:lnTo>
                    <a:pt x="12" y="408"/>
                  </a:lnTo>
                  <a:lnTo>
                    <a:pt x="24" y="391"/>
                  </a:lnTo>
                  <a:lnTo>
                    <a:pt x="40" y="377"/>
                  </a:lnTo>
                  <a:lnTo>
                    <a:pt x="58" y="367"/>
                  </a:lnTo>
                  <a:lnTo>
                    <a:pt x="78" y="363"/>
                  </a:lnTo>
                  <a:lnTo>
                    <a:pt x="97" y="362"/>
                  </a:lnTo>
                  <a:lnTo>
                    <a:pt x="118" y="366"/>
                  </a:lnTo>
                  <a:lnTo>
                    <a:pt x="136" y="375"/>
                  </a:lnTo>
                  <a:lnTo>
                    <a:pt x="685" y="706"/>
                  </a:lnTo>
                  <a:lnTo>
                    <a:pt x="1510" y="21"/>
                  </a:lnTo>
                  <a:lnTo>
                    <a:pt x="1528" y="10"/>
                  </a:lnTo>
                  <a:lnTo>
                    <a:pt x="1548" y="2"/>
                  </a:lnTo>
                  <a:lnTo>
                    <a:pt x="15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43"/>
            <p:cNvSpPr>
              <a:spLocks/>
            </p:cNvSpPr>
            <p:nvPr/>
          </p:nvSpPr>
          <p:spPr bwMode="auto">
            <a:xfrm>
              <a:off x="5138738" y="4116388"/>
              <a:ext cx="207963" cy="52388"/>
            </a:xfrm>
            <a:custGeom>
              <a:avLst/>
              <a:gdLst>
                <a:gd name="T0" fmla="*/ 179 w 1436"/>
                <a:gd name="T1" fmla="*/ 0 h 360"/>
                <a:gd name="T2" fmla="*/ 1257 w 1436"/>
                <a:gd name="T3" fmla="*/ 0 h 360"/>
                <a:gd name="T4" fmla="*/ 1289 w 1436"/>
                <a:gd name="T5" fmla="*/ 2 h 360"/>
                <a:gd name="T6" fmla="*/ 1319 w 1436"/>
                <a:gd name="T7" fmla="*/ 11 h 360"/>
                <a:gd name="T8" fmla="*/ 1347 w 1436"/>
                <a:gd name="T9" fmla="*/ 23 h 360"/>
                <a:gd name="T10" fmla="*/ 1372 w 1436"/>
                <a:gd name="T11" fmla="*/ 42 h 360"/>
                <a:gd name="T12" fmla="*/ 1394 w 1436"/>
                <a:gd name="T13" fmla="*/ 64 h 360"/>
                <a:gd name="T14" fmla="*/ 1411 w 1436"/>
                <a:gd name="T15" fmla="*/ 89 h 360"/>
                <a:gd name="T16" fmla="*/ 1425 w 1436"/>
                <a:gd name="T17" fmla="*/ 117 h 360"/>
                <a:gd name="T18" fmla="*/ 1433 w 1436"/>
                <a:gd name="T19" fmla="*/ 147 h 360"/>
                <a:gd name="T20" fmla="*/ 1436 w 1436"/>
                <a:gd name="T21" fmla="*/ 179 h 360"/>
                <a:gd name="T22" fmla="*/ 1433 w 1436"/>
                <a:gd name="T23" fmla="*/ 213 h 360"/>
                <a:gd name="T24" fmla="*/ 1425 w 1436"/>
                <a:gd name="T25" fmla="*/ 243 h 360"/>
                <a:gd name="T26" fmla="*/ 1411 w 1436"/>
                <a:gd name="T27" fmla="*/ 271 h 360"/>
                <a:gd name="T28" fmla="*/ 1394 w 1436"/>
                <a:gd name="T29" fmla="*/ 297 h 360"/>
                <a:gd name="T30" fmla="*/ 1372 w 1436"/>
                <a:gd name="T31" fmla="*/ 318 h 360"/>
                <a:gd name="T32" fmla="*/ 1347 w 1436"/>
                <a:gd name="T33" fmla="*/ 337 h 360"/>
                <a:gd name="T34" fmla="*/ 1319 w 1436"/>
                <a:gd name="T35" fmla="*/ 349 h 360"/>
                <a:gd name="T36" fmla="*/ 1288 w 1436"/>
                <a:gd name="T37" fmla="*/ 358 h 360"/>
                <a:gd name="T38" fmla="*/ 1256 w 1436"/>
                <a:gd name="T39" fmla="*/ 360 h 360"/>
                <a:gd name="T40" fmla="*/ 179 w 1436"/>
                <a:gd name="T41" fmla="*/ 360 h 360"/>
                <a:gd name="T42" fmla="*/ 146 w 1436"/>
                <a:gd name="T43" fmla="*/ 358 h 360"/>
                <a:gd name="T44" fmla="*/ 117 w 1436"/>
                <a:gd name="T45" fmla="*/ 349 h 360"/>
                <a:gd name="T46" fmla="*/ 89 w 1436"/>
                <a:gd name="T47" fmla="*/ 337 h 360"/>
                <a:gd name="T48" fmla="*/ 63 w 1436"/>
                <a:gd name="T49" fmla="*/ 318 h 360"/>
                <a:gd name="T50" fmla="*/ 41 w 1436"/>
                <a:gd name="T51" fmla="*/ 297 h 360"/>
                <a:gd name="T52" fmla="*/ 24 w 1436"/>
                <a:gd name="T53" fmla="*/ 271 h 360"/>
                <a:gd name="T54" fmla="*/ 10 w 1436"/>
                <a:gd name="T55" fmla="*/ 243 h 360"/>
                <a:gd name="T56" fmla="*/ 2 w 1436"/>
                <a:gd name="T57" fmla="*/ 213 h 360"/>
                <a:gd name="T58" fmla="*/ 0 w 1436"/>
                <a:gd name="T59" fmla="*/ 179 h 360"/>
                <a:gd name="T60" fmla="*/ 2 w 1436"/>
                <a:gd name="T61" fmla="*/ 147 h 360"/>
                <a:gd name="T62" fmla="*/ 10 w 1436"/>
                <a:gd name="T63" fmla="*/ 117 h 360"/>
                <a:gd name="T64" fmla="*/ 24 w 1436"/>
                <a:gd name="T65" fmla="*/ 89 h 360"/>
                <a:gd name="T66" fmla="*/ 41 w 1436"/>
                <a:gd name="T67" fmla="*/ 64 h 360"/>
                <a:gd name="T68" fmla="*/ 63 w 1436"/>
                <a:gd name="T69" fmla="*/ 42 h 360"/>
                <a:gd name="T70" fmla="*/ 89 w 1436"/>
                <a:gd name="T71" fmla="*/ 23 h 360"/>
                <a:gd name="T72" fmla="*/ 117 w 1436"/>
                <a:gd name="T73" fmla="*/ 11 h 360"/>
                <a:gd name="T74" fmla="*/ 146 w 1436"/>
                <a:gd name="T75" fmla="*/ 2 h 360"/>
                <a:gd name="T76" fmla="*/ 179 w 1436"/>
                <a:gd name="T7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6" h="360">
                  <a:moveTo>
                    <a:pt x="179" y="0"/>
                  </a:moveTo>
                  <a:lnTo>
                    <a:pt x="1257" y="0"/>
                  </a:lnTo>
                  <a:lnTo>
                    <a:pt x="1289" y="2"/>
                  </a:lnTo>
                  <a:lnTo>
                    <a:pt x="1319" y="11"/>
                  </a:lnTo>
                  <a:lnTo>
                    <a:pt x="1347" y="23"/>
                  </a:lnTo>
                  <a:lnTo>
                    <a:pt x="1372" y="42"/>
                  </a:lnTo>
                  <a:lnTo>
                    <a:pt x="1394" y="64"/>
                  </a:lnTo>
                  <a:lnTo>
                    <a:pt x="1411" y="89"/>
                  </a:lnTo>
                  <a:lnTo>
                    <a:pt x="1425" y="117"/>
                  </a:lnTo>
                  <a:lnTo>
                    <a:pt x="1433" y="147"/>
                  </a:lnTo>
                  <a:lnTo>
                    <a:pt x="1436" y="179"/>
                  </a:lnTo>
                  <a:lnTo>
                    <a:pt x="1433" y="213"/>
                  </a:lnTo>
                  <a:lnTo>
                    <a:pt x="1425" y="243"/>
                  </a:lnTo>
                  <a:lnTo>
                    <a:pt x="1411" y="271"/>
                  </a:lnTo>
                  <a:lnTo>
                    <a:pt x="1394" y="297"/>
                  </a:lnTo>
                  <a:lnTo>
                    <a:pt x="1372" y="318"/>
                  </a:lnTo>
                  <a:lnTo>
                    <a:pt x="1347" y="337"/>
                  </a:lnTo>
                  <a:lnTo>
                    <a:pt x="1319" y="349"/>
                  </a:lnTo>
                  <a:lnTo>
                    <a:pt x="1288" y="358"/>
                  </a:lnTo>
                  <a:lnTo>
                    <a:pt x="1256" y="360"/>
                  </a:lnTo>
                  <a:lnTo>
                    <a:pt x="179" y="360"/>
                  </a:lnTo>
                  <a:lnTo>
                    <a:pt x="146" y="358"/>
                  </a:lnTo>
                  <a:lnTo>
                    <a:pt x="117" y="349"/>
                  </a:lnTo>
                  <a:lnTo>
                    <a:pt x="89" y="337"/>
                  </a:lnTo>
                  <a:lnTo>
                    <a:pt x="63" y="318"/>
                  </a:lnTo>
                  <a:lnTo>
                    <a:pt x="41" y="297"/>
                  </a:lnTo>
                  <a:lnTo>
                    <a:pt x="24" y="271"/>
                  </a:lnTo>
                  <a:lnTo>
                    <a:pt x="10" y="243"/>
                  </a:lnTo>
                  <a:lnTo>
                    <a:pt x="2" y="213"/>
                  </a:lnTo>
                  <a:lnTo>
                    <a:pt x="0" y="179"/>
                  </a:lnTo>
                  <a:lnTo>
                    <a:pt x="2" y="147"/>
                  </a:lnTo>
                  <a:lnTo>
                    <a:pt x="10" y="117"/>
                  </a:lnTo>
                  <a:lnTo>
                    <a:pt x="24" y="89"/>
                  </a:lnTo>
                  <a:lnTo>
                    <a:pt x="41" y="64"/>
                  </a:lnTo>
                  <a:lnTo>
                    <a:pt x="63" y="42"/>
                  </a:lnTo>
                  <a:lnTo>
                    <a:pt x="89" y="23"/>
                  </a:lnTo>
                  <a:lnTo>
                    <a:pt x="117" y="11"/>
                  </a:lnTo>
                  <a:lnTo>
                    <a:pt x="146" y="2"/>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344"/>
            <p:cNvSpPr>
              <a:spLocks/>
            </p:cNvSpPr>
            <p:nvPr/>
          </p:nvSpPr>
          <p:spPr bwMode="auto">
            <a:xfrm>
              <a:off x="5138738" y="4194176"/>
              <a:ext cx="207963" cy="52388"/>
            </a:xfrm>
            <a:custGeom>
              <a:avLst/>
              <a:gdLst>
                <a:gd name="T0" fmla="*/ 179 w 1436"/>
                <a:gd name="T1" fmla="*/ 0 h 362"/>
                <a:gd name="T2" fmla="*/ 1257 w 1436"/>
                <a:gd name="T3" fmla="*/ 0 h 362"/>
                <a:gd name="T4" fmla="*/ 1289 w 1436"/>
                <a:gd name="T5" fmla="*/ 4 h 362"/>
                <a:gd name="T6" fmla="*/ 1319 w 1436"/>
                <a:gd name="T7" fmla="*/ 12 h 362"/>
                <a:gd name="T8" fmla="*/ 1347 w 1436"/>
                <a:gd name="T9" fmla="*/ 25 h 362"/>
                <a:gd name="T10" fmla="*/ 1372 w 1436"/>
                <a:gd name="T11" fmla="*/ 43 h 362"/>
                <a:gd name="T12" fmla="*/ 1394 w 1436"/>
                <a:gd name="T13" fmla="*/ 65 h 362"/>
                <a:gd name="T14" fmla="*/ 1411 w 1436"/>
                <a:gd name="T15" fmla="*/ 90 h 362"/>
                <a:gd name="T16" fmla="*/ 1425 w 1436"/>
                <a:gd name="T17" fmla="*/ 118 h 362"/>
                <a:gd name="T18" fmla="*/ 1433 w 1436"/>
                <a:gd name="T19" fmla="*/ 149 h 362"/>
                <a:gd name="T20" fmla="*/ 1436 w 1436"/>
                <a:gd name="T21" fmla="*/ 181 h 362"/>
                <a:gd name="T22" fmla="*/ 1433 w 1436"/>
                <a:gd name="T23" fmla="*/ 214 h 362"/>
                <a:gd name="T24" fmla="*/ 1425 w 1436"/>
                <a:gd name="T25" fmla="*/ 245 h 362"/>
                <a:gd name="T26" fmla="*/ 1411 w 1436"/>
                <a:gd name="T27" fmla="*/ 273 h 362"/>
                <a:gd name="T28" fmla="*/ 1394 w 1436"/>
                <a:gd name="T29" fmla="*/ 298 h 362"/>
                <a:gd name="T30" fmla="*/ 1372 w 1436"/>
                <a:gd name="T31" fmla="*/ 320 h 362"/>
                <a:gd name="T32" fmla="*/ 1347 w 1436"/>
                <a:gd name="T33" fmla="*/ 337 h 362"/>
                <a:gd name="T34" fmla="*/ 1319 w 1436"/>
                <a:gd name="T35" fmla="*/ 351 h 362"/>
                <a:gd name="T36" fmla="*/ 1288 w 1436"/>
                <a:gd name="T37" fmla="*/ 359 h 362"/>
                <a:gd name="T38" fmla="*/ 1256 w 1436"/>
                <a:gd name="T39" fmla="*/ 362 h 362"/>
                <a:gd name="T40" fmla="*/ 179 w 1436"/>
                <a:gd name="T41" fmla="*/ 362 h 362"/>
                <a:gd name="T42" fmla="*/ 146 w 1436"/>
                <a:gd name="T43" fmla="*/ 359 h 362"/>
                <a:gd name="T44" fmla="*/ 117 w 1436"/>
                <a:gd name="T45" fmla="*/ 351 h 362"/>
                <a:gd name="T46" fmla="*/ 89 w 1436"/>
                <a:gd name="T47" fmla="*/ 337 h 362"/>
                <a:gd name="T48" fmla="*/ 63 w 1436"/>
                <a:gd name="T49" fmla="*/ 320 h 362"/>
                <a:gd name="T50" fmla="*/ 41 w 1436"/>
                <a:gd name="T51" fmla="*/ 298 h 362"/>
                <a:gd name="T52" fmla="*/ 24 w 1436"/>
                <a:gd name="T53" fmla="*/ 273 h 362"/>
                <a:gd name="T54" fmla="*/ 10 w 1436"/>
                <a:gd name="T55" fmla="*/ 245 h 362"/>
                <a:gd name="T56" fmla="*/ 2 w 1436"/>
                <a:gd name="T57" fmla="*/ 214 h 362"/>
                <a:gd name="T58" fmla="*/ 0 w 1436"/>
                <a:gd name="T59" fmla="*/ 181 h 362"/>
                <a:gd name="T60" fmla="*/ 2 w 1436"/>
                <a:gd name="T61" fmla="*/ 149 h 362"/>
                <a:gd name="T62" fmla="*/ 10 w 1436"/>
                <a:gd name="T63" fmla="*/ 118 h 362"/>
                <a:gd name="T64" fmla="*/ 24 w 1436"/>
                <a:gd name="T65" fmla="*/ 90 h 362"/>
                <a:gd name="T66" fmla="*/ 41 w 1436"/>
                <a:gd name="T67" fmla="*/ 65 h 362"/>
                <a:gd name="T68" fmla="*/ 63 w 1436"/>
                <a:gd name="T69" fmla="*/ 43 h 362"/>
                <a:gd name="T70" fmla="*/ 89 w 1436"/>
                <a:gd name="T71" fmla="*/ 25 h 362"/>
                <a:gd name="T72" fmla="*/ 117 w 1436"/>
                <a:gd name="T73" fmla="*/ 12 h 362"/>
                <a:gd name="T74" fmla="*/ 146 w 1436"/>
                <a:gd name="T75" fmla="*/ 4 h 362"/>
                <a:gd name="T76" fmla="*/ 179 w 1436"/>
                <a:gd name="T7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6" h="362">
                  <a:moveTo>
                    <a:pt x="179" y="0"/>
                  </a:moveTo>
                  <a:lnTo>
                    <a:pt x="1257" y="0"/>
                  </a:lnTo>
                  <a:lnTo>
                    <a:pt x="1289" y="4"/>
                  </a:lnTo>
                  <a:lnTo>
                    <a:pt x="1319" y="12"/>
                  </a:lnTo>
                  <a:lnTo>
                    <a:pt x="1347" y="25"/>
                  </a:lnTo>
                  <a:lnTo>
                    <a:pt x="1372" y="43"/>
                  </a:lnTo>
                  <a:lnTo>
                    <a:pt x="1394" y="65"/>
                  </a:lnTo>
                  <a:lnTo>
                    <a:pt x="1411" y="90"/>
                  </a:lnTo>
                  <a:lnTo>
                    <a:pt x="1425" y="118"/>
                  </a:lnTo>
                  <a:lnTo>
                    <a:pt x="1433" y="149"/>
                  </a:lnTo>
                  <a:lnTo>
                    <a:pt x="1436" y="181"/>
                  </a:lnTo>
                  <a:lnTo>
                    <a:pt x="1433" y="214"/>
                  </a:lnTo>
                  <a:lnTo>
                    <a:pt x="1425" y="245"/>
                  </a:lnTo>
                  <a:lnTo>
                    <a:pt x="1411" y="273"/>
                  </a:lnTo>
                  <a:lnTo>
                    <a:pt x="1394" y="298"/>
                  </a:lnTo>
                  <a:lnTo>
                    <a:pt x="1372" y="320"/>
                  </a:lnTo>
                  <a:lnTo>
                    <a:pt x="1347" y="337"/>
                  </a:lnTo>
                  <a:lnTo>
                    <a:pt x="1319" y="351"/>
                  </a:lnTo>
                  <a:lnTo>
                    <a:pt x="1288" y="359"/>
                  </a:lnTo>
                  <a:lnTo>
                    <a:pt x="1256" y="362"/>
                  </a:lnTo>
                  <a:lnTo>
                    <a:pt x="179" y="362"/>
                  </a:lnTo>
                  <a:lnTo>
                    <a:pt x="146" y="359"/>
                  </a:lnTo>
                  <a:lnTo>
                    <a:pt x="117" y="351"/>
                  </a:lnTo>
                  <a:lnTo>
                    <a:pt x="89" y="337"/>
                  </a:lnTo>
                  <a:lnTo>
                    <a:pt x="63" y="320"/>
                  </a:lnTo>
                  <a:lnTo>
                    <a:pt x="41" y="298"/>
                  </a:lnTo>
                  <a:lnTo>
                    <a:pt x="24" y="273"/>
                  </a:lnTo>
                  <a:lnTo>
                    <a:pt x="10" y="245"/>
                  </a:lnTo>
                  <a:lnTo>
                    <a:pt x="2" y="214"/>
                  </a:lnTo>
                  <a:lnTo>
                    <a:pt x="0" y="181"/>
                  </a:lnTo>
                  <a:lnTo>
                    <a:pt x="2" y="149"/>
                  </a:lnTo>
                  <a:lnTo>
                    <a:pt x="10" y="118"/>
                  </a:lnTo>
                  <a:lnTo>
                    <a:pt x="24" y="90"/>
                  </a:lnTo>
                  <a:lnTo>
                    <a:pt x="41" y="65"/>
                  </a:lnTo>
                  <a:lnTo>
                    <a:pt x="63" y="43"/>
                  </a:lnTo>
                  <a:lnTo>
                    <a:pt x="89" y="25"/>
                  </a:lnTo>
                  <a:lnTo>
                    <a:pt x="117" y="12"/>
                  </a:lnTo>
                  <a:lnTo>
                    <a:pt x="146" y="4"/>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415"/>
          <p:cNvGrpSpPr>
            <a:grpSpLocks noChangeAspect="1"/>
          </p:cNvGrpSpPr>
          <p:nvPr/>
        </p:nvGrpSpPr>
        <p:grpSpPr bwMode="auto">
          <a:xfrm>
            <a:off x="253624" y="1628800"/>
            <a:ext cx="285928" cy="268058"/>
            <a:chOff x="2679" y="1077"/>
            <a:chExt cx="240" cy="225"/>
          </a:xfrm>
          <a:solidFill>
            <a:srgbClr val="FFC000"/>
          </a:solidFill>
        </p:grpSpPr>
        <p:sp>
          <p:nvSpPr>
            <p:cNvPr id="17" name="Freeform 417"/>
            <p:cNvSpPr>
              <a:spLocks/>
            </p:cNvSpPr>
            <p:nvPr/>
          </p:nvSpPr>
          <p:spPr bwMode="auto">
            <a:xfrm>
              <a:off x="2712" y="1128"/>
              <a:ext cx="111" cy="14"/>
            </a:xfrm>
            <a:custGeom>
              <a:avLst/>
              <a:gdLst>
                <a:gd name="T0" fmla="*/ 98 w 1561"/>
                <a:gd name="T1" fmla="*/ 0 h 196"/>
                <a:gd name="T2" fmla="*/ 1463 w 1561"/>
                <a:gd name="T3" fmla="*/ 0 h 196"/>
                <a:gd name="T4" fmla="*/ 1486 w 1561"/>
                <a:gd name="T5" fmla="*/ 3 h 196"/>
                <a:gd name="T6" fmla="*/ 1507 w 1561"/>
                <a:gd name="T7" fmla="*/ 11 h 196"/>
                <a:gd name="T8" fmla="*/ 1525 w 1561"/>
                <a:gd name="T9" fmla="*/ 22 h 196"/>
                <a:gd name="T10" fmla="*/ 1540 w 1561"/>
                <a:gd name="T11" fmla="*/ 37 h 196"/>
                <a:gd name="T12" fmla="*/ 1551 w 1561"/>
                <a:gd name="T13" fmla="*/ 55 h 196"/>
                <a:gd name="T14" fmla="*/ 1559 w 1561"/>
                <a:gd name="T15" fmla="*/ 76 h 196"/>
                <a:gd name="T16" fmla="*/ 1561 w 1561"/>
                <a:gd name="T17" fmla="*/ 98 h 196"/>
                <a:gd name="T18" fmla="*/ 1559 w 1561"/>
                <a:gd name="T19" fmla="*/ 121 h 196"/>
                <a:gd name="T20" fmla="*/ 1551 w 1561"/>
                <a:gd name="T21" fmla="*/ 141 h 196"/>
                <a:gd name="T22" fmla="*/ 1540 w 1561"/>
                <a:gd name="T23" fmla="*/ 160 h 196"/>
                <a:gd name="T24" fmla="*/ 1525 w 1561"/>
                <a:gd name="T25" fmla="*/ 175 h 196"/>
                <a:gd name="T26" fmla="*/ 1507 w 1561"/>
                <a:gd name="T27" fmla="*/ 186 h 196"/>
                <a:gd name="T28" fmla="*/ 1486 w 1561"/>
                <a:gd name="T29" fmla="*/ 193 h 196"/>
                <a:gd name="T30" fmla="*/ 1463 w 1561"/>
                <a:gd name="T31" fmla="*/ 196 h 196"/>
                <a:gd name="T32" fmla="*/ 98 w 1561"/>
                <a:gd name="T33" fmla="*/ 196 h 196"/>
                <a:gd name="T34" fmla="*/ 76 w 1561"/>
                <a:gd name="T35" fmla="*/ 193 h 196"/>
                <a:gd name="T36" fmla="*/ 55 w 1561"/>
                <a:gd name="T37" fmla="*/ 186 h 196"/>
                <a:gd name="T38" fmla="*/ 37 w 1561"/>
                <a:gd name="T39" fmla="*/ 175 h 196"/>
                <a:gd name="T40" fmla="*/ 22 w 1561"/>
                <a:gd name="T41" fmla="*/ 160 h 196"/>
                <a:gd name="T42" fmla="*/ 10 w 1561"/>
                <a:gd name="T43" fmla="*/ 141 h 196"/>
                <a:gd name="T44" fmla="*/ 2 w 1561"/>
                <a:gd name="T45" fmla="*/ 121 h 196"/>
                <a:gd name="T46" fmla="*/ 0 w 1561"/>
                <a:gd name="T47" fmla="*/ 98 h 196"/>
                <a:gd name="T48" fmla="*/ 2 w 1561"/>
                <a:gd name="T49" fmla="*/ 76 h 196"/>
                <a:gd name="T50" fmla="*/ 10 w 1561"/>
                <a:gd name="T51" fmla="*/ 55 h 196"/>
                <a:gd name="T52" fmla="*/ 22 w 1561"/>
                <a:gd name="T53" fmla="*/ 37 h 196"/>
                <a:gd name="T54" fmla="*/ 37 w 1561"/>
                <a:gd name="T55" fmla="*/ 22 h 196"/>
                <a:gd name="T56" fmla="*/ 55 w 1561"/>
                <a:gd name="T57" fmla="*/ 11 h 196"/>
                <a:gd name="T58" fmla="*/ 76 w 1561"/>
                <a:gd name="T59" fmla="*/ 3 h 196"/>
                <a:gd name="T60" fmla="*/ 98 w 1561"/>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6">
                  <a:moveTo>
                    <a:pt x="98" y="0"/>
                  </a:moveTo>
                  <a:lnTo>
                    <a:pt x="1463" y="0"/>
                  </a:lnTo>
                  <a:lnTo>
                    <a:pt x="1486" y="3"/>
                  </a:lnTo>
                  <a:lnTo>
                    <a:pt x="1507" y="11"/>
                  </a:lnTo>
                  <a:lnTo>
                    <a:pt x="1525" y="22"/>
                  </a:lnTo>
                  <a:lnTo>
                    <a:pt x="1540" y="37"/>
                  </a:lnTo>
                  <a:lnTo>
                    <a:pt x="1551" y="55"/>
                  </a:lnTo>
                  <a:lnTo>
                    <a:pt x="1559" y="76"/>
                  </a:lnTo>
                  <a:lnTo>
                    <a:pt x="1561" y="98"/>
                  </a:lnTo>
                  <a:lnTo>
                    <a:pt x="1559" y="121"/>
                  </a:lnTo>
                  <a:lnTo>
                    <a:pt x="1551" y="141"/>
                  </a:lnTo>
                  <a:lnTo>
                    <a:pt x="1540" y="160"/>
                  </a:lnTo>
                  <a:lnTo>
                    <a:pt x="1525" y="175"/>
                  </a:lnTo>
                  <a:lnTo>
                    <a:pt x="1507" y="186"/>
                  </a:lnTo>
                  <a:lnTo>
                    <a:pt x="1486" y="193"/>
                  </a:lnTo>
                  <a:lnTo>
                    <a:pt x="1463" y="196"/>
                  </a:lnTo>
                  <a:lnTo>
                    <a:pt x="98" y="196"/>
                  </a:lnTo>
                  <a:lnTo>
                    <a:pt x="76" y="193"/>
                  </a:lnTo>
                  <a:lnTo>
                    <a:pt x="55" y="186"/>
                  </a:lnTo>
                  <a:lnTo>
                    <a:pt x="37" y="175"/>
                  </a:lnTo>
                  <a:lnTo>
                    <a:pt x="22" y="160"/>
                  </a:lnTo>
                  <a:lnTo>
                    <a:pt x="10" y="141"/>
                  </a:lnTo>
                  <a:lnTo>
                    <a:pt x="2" y="121"/>
                  </a:lnTo>
                  <a:lnTo>
                    <a:pt x="0" y="98"/>
                  </a:lnTo>
                  <a:lnTo>
                    <a:pt x="2" y="76"/>
                  </a:lnTo>
                  <a:lnTo>
                    <a:pt x="10" y="55"/>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418"/>
            <p:cNvSpPr>
              <a:spLocks/>
            </p:cNvSpPr>
            <p:nvPr/>
          </p:nvSpPr>
          <p:spPr bwMode="auto">
            <a:xfrm>
              <a:off x="2712" y="1152"/>
              <a:ext cx="111" cy="14"/>
            </a:xfrm>
            <a:custGeom>
              <a:avLst/>
              <a:gdLst>
                <a:gd name="T0" fmla="*/ 98 w 1561"/>
                <a:gd name="T1" fmla="*/ 0 h 197"/>
                <a:gd name="T2" fmla="*/ 1463 w 1561"/>
                <a:gd name="T3" fmla="*/ 0 h 197"/>
                <a:gd name="T4" fmla="*/ 1486 w 1561"/>
                <a:gd name="T5" fmla="*/ 3 h 197"/>
                <a:gd name="T6" fmla="*/ 1507 w 1561"/>
                <a:gd name="T7" fmla="*/ 11 h 197"/>
                <a:gd name="T8" fmla="*/ 1525 w 1561"/>
                <a:gd name="T9" fmla="*/ 22 h 197"/>
                <a:gd name="T10" fmla="*/ 1540 w 1561"/>
                <a:gd name="T11" fmla="*/ 37 h 197"/>
                <a:gd name="T12" fmla="*/ 1551 w 1561"/>
                <a:gd name="T13" fmla="*/ 56 h 197"/>
                <a:gd name="T14" fmla="*/ 1559 w 1561"/>
                <a:gd name="T15" fmla="*/ 76 h 197"/>
                <a:gd name="T16" fmla="*/ 1561 w 1561"/>
                <a:gd name="T17" fmla="*/ 98 h 197"/>
                <a:gd name="T18" fmla="*/ 1559 w 1561"/>
                <a:gd name="T19" fmla="*/ 121 h 197"/>
                <a:gd name="T20" fmla="*/ 1551 w 1561"/>
                <a:gd name="T21" fmla="*/ 141 h 197"/>
                <a:gd name="T22" fmla="*/ 1540 w 1561"/>
                <a:gd name="T23" fmla="*/ 160 h 197"/>
                <a:gd name="T24" fmla="*/ 1525 w 1561"/>
                <a:gd name="T25" fmla="*/ 175 h 197"/>
                <a:gd name="T26" fmla="*/ 1507 w 1561"/>
                <a:gd name="T27" fmla="*/ 186 h 197"/>
                <a:gd name="T28" fmla="*/ 1486 w 1561"/>
                <a:gd name="T29" fmla="*/ 193 h 197"/>
                <a:gd name="T30" fmla="*/ 1463 w 1561"/>
                <a:gd name="T31" fmla="*/ 197 h 197"/>
                <a:gd name="T32" fmla="*/ 98 w 1561"/>
                <a:gd name="T33" fmla="*/ 197 h 197"/>
                <a:gd name="T34" fmla="*/ 76 w 1561"/>
                <a:gd name="T35" fmla="*/ 193 h 197"/>
                <a:gd name="T36" fmla="*/ 55 w 1561"/>
                <a:gd name="T37" fmla="*/ 186 h 197"/>
                <a:gd name="T38" fmla="*/ 37 w 1561"/>
                <a:gd name="T39" fmla="*/ 175 h 197"/>
                <a:gd name="T40" fmla="*/ 22 w 1561"/>
                <a:gd name="T41" fmla="*/ 160 h 197"/>
                <a:gd name="T42" fmla="*/ 10 w 1561"/>
                <a:gd name="T43" fmla="*/ 141 h 197"/>
                <a:gd name="T44" fmla="*/ 2 w 1561"/>
                <a:gd name="T45" fmla="*/ 121 h 197"/>
                <a:gd name="T46" fmla="*/ 0 w 1561"/>
                <a:gd name="T47" fmla="*/ 98 h 197"/>
                <a:gd name="T48" fmla="*/ 2 w 1561"/>
                <a:gd name="T49" fmla="*/ 76 h 197"/>
                <a:gd name="T50" fmla="*/ 10 w 1561"/>
                <a:gd name="T51" fmla="*/ 56 h 197"/>
                <a:gd name="T52" fmla="*/ 22 w 1561"/>
                <a:gd name="T53" fmla="*/ 37 h 197"/>
                <a:gd name="T54" fmla="*/ 37 w 1561"/>
                <a:gd name="T55" fmla="*/ 22 h 197"/>
                <a:gd name="T56" fmla="*/ 55 w 1561"/>
                <a:gd name="T57" fmla="*/ 11 h 197"/>
                <a:gd name="T58" fmla="*/ 76 w 1561"/>
                <a:gd name="T59" fmla="*/ 3 h 197"/>
                <a:gd name="T60" fmla="*/ 98 w 1561"/>
                <a:gd name="T6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7">
                  <a:moveTo>
                    <a:pt x="98" y="0"/>
                  </a:moveTo>
                  <a:lnTo>
                    <a:pt x="1463" y="0"/>
                  </a:lnTo>
                  <a:lnTo>
                    <a:pt x="1486" y="3"/>
                  </a:lnTo>
                  <a:lnTo>
                    <a:pt x="1507" y="11"/>
                  </a:lnTo>
                  <a:lnTo>
                    <a:pt x="1525" y="22"/>
                  </a:lnTo>
                  <a:lnTo>
                    <a:pt x="1540" y="37"/>
                  </a:lnTo>
                  <a:lnTo>
                    <a:pt x="1551" y="56"/>
                  </a:lnTo>
                  <a:lnTo>
                    <a:pt x="1559" y="76"/>
                  </a:lnTo>
                  <a:lnTo>
                    <a:pt x="1561" y="98"/>
                  </a:lnTo>
                  <a:lnTo>
                    <a:pt x="1559" y="121"/>
                  </a:lnTo>
                  <a:lnTo>
                    <a:pt x="1551" y="141"/>
                  </a:lnTo>
                  <a:lnTo>
                    <a:pt x="1540" y="160"/>
                  </a:lnTo>
                  <a:lnTo>
                    <a:pt x="1525" y="175"/>
                  </a:lnTo>
                  <a:lnTo>
                    <a:pt x="1507" y="186"/>
                  </a:lnTo>
                  <a:lnTo>
                    <a:pt x="1486" y="193"/>
                  </a:lnTo>
                  <a:lnTo>
                    <a:pt x="1463" y="197"/>
                  </a:lnTo>
                  <a:lnTo>
                    <a:pt x="98" y="197"/>
                  </a:lnTo>
                  <a:lnTo>
                    <a:pt x="76" y="193"/>
                  </a:lnTo>
                  <a:lnTo>
                    <a:pt x="55" y="186"/>
                  </a:lnTo>
                  <a:lnTo>
                    <a:pt x="37" y="175"/>
                  </a:lnTo>
                  <a:lnTo>
                    <a:pt x="22" y="160"/>
                  </a:lnTo>
                  <a:lnTo>
                    <a:pt x="10" y="141"/>
                  </a:lnTo>
                  <a:lnTo>
                    <a:pt x="2" y="121"/>
                  </a:lnTo>
                  <a:lnTo>
                    <a:pt x="0" y="98"/>
                  </a:lnTo>
                  <a:lnTo>
                    <a:pt x="2" y="76"/>
                  </a:lnTo>
                  <a:lnTo>
                    <a:pt x="10" y="56"/>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19"/>
            <p:cNvSpPr>
              <a:spLocks/>
            </p:cNvSpPr>
            <p:nvPr/>
          </p:nvSpPr>
          <p:spPr bwMode="auto">
            <a:xfrm>
              <a:off x="2712" y="1248"/>
              <a:ext cx="65" cy="14"/>
            </a:xfrm>
            <a:custGeom>
              <a:avLst/>
              <a:gdLst>
                <a:gd name="T0" fmla="*/ 98 w 918"/>
                <a:gd name="T1" fmla="*/ 0 h 196"/>
                <a:gd name="T2" fmla="*/ 820 w 918"/>
                <a:gd name="T3" fmla="*/ 0 h 196"/>
                <a:gd name="T4" fmla="*/ 843 w 918"/>
                <a:gd name="T5" fmla="*/ 3 h 196"/>
                <a:gd name="T6" fmla="*/ 863 w 918"/>
                <a:gd name="T7" fmla="*/ 10 h 196"/>
                <a:gd name="T8" fmla="*/ 881 w 918"/>
                <a:gd name="T9" fmla="*/ 21 h 196"/>
                <a:gd name="T10" fmla="*/ 897 w 918"/>
                <a:gd name="T11" fmla="*/ 37 h 196"/>
                <a:gd name="T12" fmla="*/ 908 w 918"/>
                <a:gd name="T13" fmla="*/ 55 h 196"/>
                <a:gd name="T14" fmla="*/ 916 w 918"/>
                <a:gd name="T15" fmla="*/ 75 h 196"/>
                <a:gd name="T16" fmla="*/ 918 w 918"/>
                <a:gd name="T17" fmla="*/ 98 h 196"/>
                <a:gd name="T18" fmla="*/ 916 w 918"/>
                <a:gd name="T19" fmla="*/ 120 h 196"/>
                <a:gd name="T20" fmla="*/ 908 w 918"/>
                <a:gd name="T21" fmla="*/ 141 h 196"/>
                <a:gd name="T22" fmla="*/ 897 w 918"/>
                <a:gd name="T23" fmla="*/ 159 h 196"/>
                <a:gd name="T24" fmla="*/ 881 w 918"/>
                <a:gd name="T25" fmla="*/ 174 h 196"/>
                <a:gd name="T26" fmla="*/ 863 w 918"/>
                <a:gd name="T27" fmla="*/ 186 h 196"/>
                <a:gd name="T28" fmla="*/ 843 w 918"/>
                <a:gd name="T29" fmla="*/ 193 h 196"/>
                <a:gd name="T30" fmla="*/ 820 w 918"/>
                <a:gd name="T31" fmla="*/ 196 h 196"/>
                <a:gd name="T32" fmla="*/ 98 w 918"/>
                <a:gd name="T33" fmla="*/ 196 h 196"/>
                <a:gd name="T34" fmla="*/ 76 w 918"/>
                <a:gd name="T35" fmla="*/ 193 h 196"/>
                <a:gd name="T36" fmla="*/ 55 w 918"/>
                <a:gd name="T37" fmla="*/ 186 h 196"/>
                <a:gd name="T38" fmla="*/ 37 w 918"/>
                <a:gd name="T39" fmla="*/ 174 h 196"/>
                <a:gd name="T40" fmla="*/ 22 w 918"/>
                <a:gd name="T41" fmla="*/ 159 h 196"/>
                <a:gd name="T42" fmla="*/ 10 w 918"/>
                <a:gd name="T43" fmla="*/ 141 h 196"/>
                <a:gd name="T44" fmla="*/ 2 w 918"/>
                <a:gd name="T45" fmla="*/ 120 h 196"/>
                <a:gd name="T46" fmla="*/ 0 w 918"/>
                <a:gd name="T47" fmla="*/ 98 h 196"/>
                <a:gd name="T48" fmla="*/ 2 w 918"/>
                <a:gd name="T49" fmla="*/ 75 h 196"/>
                <a:gd name="T50" fmla="*/ 10 w 918"/>
                <a:gd name="T51" fmla="*/ 55 h 196"/>
                <a:gd name="T52" fmla="*/ 22 w 918"/>
                <a:gd name="T53" fmla="*/ 37 h 196"/>
                <a:gd name="T54" fmla="*/ 37 w 918"/>
                <a:gd name="T55" fmla="*/ 21 h 196"/>
                <a:gd name="T56" fmla="*/ 55 w 918"/>
                <a:gd name="T57" fmla="*/ 10 h 196"/>
                <a:gd name="T58" fmla="*/ 76 w 918"/>
                <a:gd name="T59" fmla="*/ 3 h 196"/>
                <a:gd name="T60" fmla="*/ 98 w 918"/>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196">
                  <a:moveTo>
                    <a:pt x="98" y="0"/>
                  </a:moveTo>
                  <a:lnTo>
                    <a:pt x="820" y="0"/>
                  </a:lnTo>
                  <a:lnTo>
                    <a:pt x="843" y="3"/>
                  </a:lnTo>
                  <a:lnTo>
                    <a:pt x="863" y="10"/>
                  </a:lnTo>
                  <a:lnTo>
                    <a:pt x="881" y="21"/>
                  </a:lnTo>
                  <a:lnTo>
                    <a:pt x="897" y="37"/>
                  </a:lnTo>
                  <a:lnTo>
                    <a:pt x="908" y="55"/>
                  </a:lnTo>
                  <a:lnTo>
                    <a:pt x="916" y="75"/>
                  </a:lnTo>
                  <a:lnTo>
                    <a:pt x="918" y="98"/>
                  </a:lnTo>
                  <a:lnTo>
                    <a:pt x="916" y="120"/>
                  </a:lnTo>
                  <a:lnTo>
                    <a:pt x="908" y="141"/>
                  </a:lnTo>
                  <a:lnTo>
                    <a:pt x="897" y="159"/>
                  </a:lnTo>
                  <a:lnTo>
                    <a:pt x="881" y="174"/>
                  </a:lnTo>
                  <a:lnTo>
                    <a:pt x="863" y="186"/>
                  </a:lnTo>
                  <a:lnTo>
                    <a:pt x="843" y="193"/>
                  </a:lnTo>
                  <a:lnTo>
                    <a:pt x="820" y="196"/>
                  </a:lnTo>
                  <a:lnTo>
                    <a:pt x="98" y="196"/>
                  </a:lnTo>
                  <a:lnTo>
                    <a:pt x="76" y="193"/>
                  </a:lnTo>
                  <a:lnTo>
                    <a:pt x="55" y="186"/>
                  </a:lnTo>
                  <a:lnTo>
                    <a:pt x="37" y="174"/>
                  </a:lnTo>
                  <a:lnTo>
                    <a:pt x="22" y="159"/>
                  </a:lnTo>
                  <a:lnTo>
                    <a:pt x="10" y="141"/>
                  </a:lnTo>
                  <a:lnTo>
                    <a:pt x="2" y="120"/>
                  </a:lnTo>
                  <a:lnTo>
                    <a:pt x="0" y="98"/>
                  </a:lnTo>
                  <a:lnTo>
                    <a:pt x="2" y="75"/>
                  </a:lnTo>
                  <a:lnTo>
                    <a:pt x="10" y="55"/>
                  </a:lnTo>
                  <a:lnTo>
                    <a:pt x="22" y="37"/>
                  </a:lnTo>
                  <a:lnTo>
                    <a:pt x="37" y="21"/>
                  </a:lnTo>
                  <a:lnTo>
                    <a:pt x="55" y="10"/>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20"/>
            <p:cNvSpPr>
              <a:spLocks noEditPoints="1"/>
            </p:cNvSpPr>
            <p:nvPr/>
          </p:nvSpPr>
          <p:spPr bwMode="auto">
            <a:xfrm>
              <a:off x="2679" y="1077"/>
              <a:ext cx="240" cy="225"/>
            </a:xfrm>
            <a:custGeom>
              <a:avLst/>
              <a:gdLst>
                <a:gd name="T0" fmla="*/ 1884 w 3359"/>
                <a:gd name="T1" fmla="*/ 2236 h 3145"/>
                <a:gd name="T2" fmla="*/ 2866 w 3359"/>
                <a:gd name="T3" fmla="*/ 466 h 3145"/>
                <a:gd name="T4" fmla="*/ 2192 w 3359"/>
                <a:gd name="T5" fmla="*/ 2948 h 3145"/>
                <a:gd name="T6" fmla="*/ 2185 w 3359"/>
                <a:gd name="T7" fmla="*/ 2242 h 3145"/>
                <a:gd name="T8" fmla="*/ 1754 w 3359"/>
                <a:gd name="T9" fmla="*/ 2585 h 3145"/>
                <a:gd name="T10" fmla="*/ 1698 w 3359"/>
                <a:gd name="T11" fmla="*/ 2582 h 3145"/>
                <a:gd name="T12" fmla="*/ 1652 w 3359"/>
                <a:gd name="T13" fmla="*/ 2546 h 3145"/>
                <a:gd name="T14" fmla="*/ 1635 w 3359"/>
                <a:gd name="T15" fmla="*/ 2490 h 3145"/>
                <a:gd name="T16" fmla="*/ 557 w 3359"/>
                <a:gd name="T17" fmla="*/ 2252 h 3145"/>
                <a:gd name="T18" fmla="*/ 496 w 3359"/>
                <a:gd name="T19" fmla="*/ 2230 h 3145"/>
                <a:gd name="T20" fmla="*/ 461 w 3359"/>
                <a:gd name="T21" fmla="*/ 2176 h 3145"/>
                <a:gd name="T22" fmla="*/ 469 w 3359"/>
                <a:gd name="T23" fmla="*/ 2111 h 3145"/>
                <a:gd name="T24" fmla="*/ 514 w 3359"/>
                <a:gd name="T25" fmla="*/ 2066 h 3145"/>
                <a:gd name="T26" fmla="*/ 1722 w 3359"/>
                <a:gd name="T27" fmla="*/ 2056 h 3145"/>
                <a:gd name="T28" fmla="*/ 1750 w 3359"/>
                <a:gd name="T29" fmla="*/ 1943 h 3145"/>
                <a:gd name="T30" fmla="*/ 535 w 3359"/>
                <a:gd name="T31" fmla="*/ 1913 h 3145"/>
                <a:gd name="T32" fmla="*/ 481 w 3359"/>
                <a:gd name="T33" fmla="*/ 1879 h 3145"/>
                <a:gd name="T34" fmla="*/ 459 w 3359"/>
                <a:gd name="T35" fmla="*/ 1818 h 3145"/>
                <a:gd name="T36" fmla="*/ 481 w 3359"/>
                <a:gd name="T37" fmla="*/ 1756 h 3145"/>
                <a:gd name="T38" fmla="*/ 535 w 3359"/>
                <a:gd name="T39" fmla="*/ 1723 h 3145"/>
                <a:gd name="T40" fmla="*/ 1980 w 3359"/>
                <a:gd name="T41" fmla="*/ 1560 h 3145"/>
                <a:gd name="T42" fmla="*/ 1922 w 3359"/>
                <a:gd name="T43" fmla="*/ 1580 h 3145"/>
                <a:gd name="T44" fmla="*/ 514 w 3359"/>
                <a:gd name="T45" fmla="*/ 1569 h 3145"/>
                <a:gd name="T46" fmla="*/ 469 w 3359"/>
                <a:gd name="T47" fmla="*/ 1524 h 3145"/>
                <a:gd name="T48" fmla="*/ 461 w 3359"/>
                <a:gd name="T49" fmla="*/ 1459 h 3145"/>
                <a:gd name="T50" fmla="*/ 496 w 3359"/>
                <a:gd name="T51" fmla="*/ 1405 h 3145"/>
                <a:gd name="T52" fmla="*/ 557 w 3359"/>
                <a:gd name="T53" fmla="*/ 1384 h 3145"/>
                <a:gd name="T54" fmla="*/ 1966 w 3359"/>
                <a:gd name="T55" fmla="*/ 1394 h 3145"/>
                <a:gd name="T56" fmla="*/ 2010 w 3359"/>
                <a:gd name="T57" fmla="*/ 1439 h 3145"/>
                <a:gd name="T58" fmla="*/ 2020 w 3359"/>
                <a:gd name="T59" fmla="*/ 1489 h 3145"/>
                <a:gd name="T60" fmla="*/ 2192 w 3359"/>
                <a:gd name="T61" fmla="*/ 389 h 3145"/>
                <a:gd name="T62" fmla="*/ 2967 w 3359"/>
                <a:gd name="T63" fmla="*/ 299 h 3145"/>
                <a:gd name="T64" fmla="*/ 3007 w 3359"/>
                <a:gd name="T65" fmla="*/ 232 h 3145"/>
                <a:gd name="T66" fmla="*/ 3006 w 3359"/>
                <a:gd name="T67" fmla="*/ 5 h 3145"/>
                <a:gd name="T68" fmla="*/ 3329 w 3359"/>
                <a:gd name="T69" fmla="*/ 201 h 3145"/>
                <a:gd name="T70" fmla="*/ 3358 w 3359"/>
                <a:gd name="T71" fmla="*/ 257 h 3145"/>
                <a:gd name="T72" fmla="*/ 3344 w 3359"/>
                <a:gd name="T73" fmla="*/ 321 h 3145"/>
                <a:gd name="T74" fmla="*/ 2385 w 3359"/>
                <a:gd name="T75" fmla="*/ 3069 h 3145"/>
                <a:gd name="T76" fmla="*/ 2352 w 3359"/>
                <a:gd name="T77" fmla="*/ 3123 h 3145"/>
                <a:gd name="T78" fmla="*/ 2290 w 3359"/>
                <a:gd name="T79" fmla="*/ 3145 h 3145"/>
                <a:gd name="T80" fmla="*/ 55 w 3359"/>
                <a:gd name="T81" fmla="*/ 3134 h 3145"/>
                <a:gd name="T82" fmla="*/ 10 w 3359"/>
                <a:gd name="T83" fmla="*/ 3089 h 3145"/>
                <a:gd name="T84" fmla="*/ 0 w 3359"/>
                <a:gd name="T85" fmla="*/ 290 h 3145"/>
                <a:gd name="T86" fmla="*/ 21 w 3359"/>
                <a:gd name="T87" fmla="*/ 229 h 3145"/>
                <a:gd name="T88" fmla="*/ 76 w 3359"/>
                <a:gd name="T89" fmla="*/ 195 h 3145"/>
                <a:gd name="T90" fmla="*/ 2313 w 3359"/>
                <a:gd name="T91" fmla="*/ 195 h 3145"/>
                <a:gd name="T92" fmla="*/ 2367 w 3359"/>
                <a:gd name="T93" fmla="*/ 229 h 3145"/>
                <a:gd name="T94" fmla="*/ 2388 w 3359"/>
                <a:gd name="T95" fmla="*/ 290 h 3145"/>
                <a:gd name="T96" fmla="*/ 2901 w 3359"/>
                <a:gd name="T97" fmla="*/ 32 h 3145"/>
                <a:gd name="T98" fmla="*/ 2950 w 3359"/>
                <a:gd name="T99" fmla="*/ 3 h 3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9" h="3145">
                  <a:moveTo>
                    <a:pt x="2866" y="466"/>
                  </a:moveTo>
                  <a:lnTo>
                    <a:pt x="1927" y="2030"/>
                  </a:lnTo>
                  <a:lnTo>
                    <a:pt x="1884" y="2236"/>
                  </a:lnTo>
                  <a:lnTo>
                    <a:pt x="2047" y="2102"/>
                  </a:lnTo>
                  <a:lnTo>
                    <a:pt x="2987" y="538"/>
                  </a:lnTo>
                  <a:lnTo>
                    <a:pt x="2866" y="466"/>
                  </a:lnTo>
                  <a:close/>
                  <a:moveTo>
                    <a:pt x="195" y="389"/>
                  </a:moveTo>
                  <a:lnTo>
                    <a:pt x="195" y="2948"/>
                  </a:lnTo>
                  <a:lnTo>
                    <a:pt x="2192" y="2948"/>
                  </a:lnTo>
                  <a:lnTo>
                    <a:pt x="2192" y="2234"/>
                  </a:lnTo>
                  <a:lnTo>
                    <a:pt x="2189" y="2239"/>
                  </a:lnTo>
                  <a:lnTo>
                    <a:pt x="2185" y="2242"/>
                  </a:lnTo>
                  <a:lnTo>
                    <a:pt x="1795" y="2565"/>
                  </a:lnTo>
                  <a:lnTo>
                    <a:pt x="1776" y="2578"/>
                  </a:lnTo>
                  <a:lnTo>
                    <a:pt x="1754" y="2585"/>
                  </a:lnTo>
                  <a:lnTo>
                    <a:pt x="1732" y="2588"/>
                  </a:lnTo>
                  <a:lnTo>
                    <a:pt x="1715" y="2586"/>
                  </a:lnTo>
                  <a:lnTo>
                    <a:pt x="1698" y="2582"/>
                  </a:lnTo>
                  <a:lnTo>
                    <a:pt x="1682" y="2574"/>
                  </a:lnTo>
                  <a:lnTo>
                    <a:pt x="1666" y="2561"/>
                  </a:lnTo>
                  <a:lnTo>
                    <a:pt x="1652" y="2546"/>
                  </a:lnTo>
                  <a:lnTo>
                    <a:pt x="1643" y="2529"/>
                  </a:lnTo>
                  <a:lnTo>
                    <a:pt x="1637" y="2510"/>
                  </a:lnTo>
                  <a:lnTo>
                    <a:pt x="1635" y="2490"/>
                  </a:lnTo>
                  <a:lnTo>
                    <a:pt x="1637" y="2470"/>
                  </a:lnTo>
                  <a:lnTo>
                    <a:pt x="1682" y="2252"/>
                  </a:lnTo>
                  <a:lnTo>
                    <a:pt x="557" y="2252"/>
                  </a:lnTo>
                  <a:lnTo>
                    <a:pt x="535" y="2249"/>
                  </a:lnTo>
                  <a:lnTo>
                    <a:pt x="514" y="2242"/>
                  </a:lnTo>
                  <a:lnTo>
                    <a:pt x="496" y="2230"/>
                  </a:lnTo>
                  <a:lnTo>
                    <a:pt x="481" y="2215"/>
                  </a:lnTo>
                  <a:lnTo>
                    <a:pt x="469" y="2197"/>
                  </a:lnTo>
                  <a:lnTo>
                    <a:pt x="461" y="2176"/>
                  </a:lnTo>
                  <a:lnTo>
                    <a:pt x="459" y="2154"/>
                  </a:lnTo>
                  <a:lnTo>
                    <a:pt x="461" y="2131"/>
                  </a:lnTo>
                  <a:lnTo>
                    <a:pt x="469" y="2111"/>
                  </a:lnTo>
                  <a:lnTo>
                    <a:pt x="481" y="2092"/>
                  </a:lnTo>
                  <a:lnTo>
                    <a:pt x="496" y="2077"/>
                  </a:lnTo>
                  <a:lnTo>
                    <a:pt x="514" y="2066"/>
                  </a:lnTo>
                  <a:lnTo>
                    <a:pt x="535" y="2059"/>
                  </a:lnTo>
                  <a:lnTo>
                    <a:pt x="557" y="2056"/>
                  </a:lnTo>
                  <a:lnTo>
                    <a:pt x="1722" y="2056"/>
                  </a:lnTo>
                  <a:lnTo>
                    <a:pt x="1738" y="1974"/>
                  </a:lnTo>
                  <a:lnTo>
                    <a:pt x="1743" y="1959"/>
                  </a:lnTo>
                  <a:lnTo>
                    <a:pt x="1750" y="1943"/>
                  </a:lnTo>
                  <a:lnTo>
                    <a:pt x="1768" y="1916"/>
                  </a:lnTo>
                  <a:lnTo>
                    <a:pt x="557" y="1916"/>
                  </a:lnTo>
                  <a:lnTo>
                    <a:pt x="535" y="1913"/>
                  </a:lnTo>
                  <a:lnTo>
                    <a:pt x="514" y="1906"/>
                  </a:lnTo>
                  <a:lnTo>
                    <a:pt x="496" y="1894"/>
                  </a:lnTo>
                  <a:lnTo>
                    <a:pt x="481" y="1879"/>
                  </a:lnTo>
                  <a:lnTo>
                    <a:pt x="469" y="1861"/>
                  </a:lnTo>
                  <a:lnTo>
                    <a:pt x="461" y="1840"/>
                  </a:lnTo>
                  <a:lnTo>
                    <a:pt x="459" y="1818"/>
                  </a:lnTo>
                  <a:lnTo>
                    <a:pt x="461" y="1795"/>
                  </a:lnTo>
                  <a:lnTo>
                    <a:pt x="469" y="1775"/>
                  </a:lnTo>
                  <a:lnTo>
                    <a:pt x="481" y="1756"/>
                  </a:lnTo>
                  <a:lnTo>
                    <a:pt x="496" y="1741"/>
                  </a:lnTo>
                  <a:lnTo>
                    <a:pt x="514" y="1730"/>
                  </a:lnTo>
                  <a:lnTo>
                    <a:pt x="535" y="1723"/>
                  </a:lnTo>
                  <a:lnTo>
                    <a:pt x="557" y="1720"/>
                  </a:lnTo>
                  <a:lnTo>
                    <a:pt x="1884" y="1720"/>
                  </a:lnTo>
                  <a:lnTo>
                    <a:pt x="1980" y="1560"/>
                  </a:lnTo>
                  <a:lnTo>
                    <a:pt x="1963" y="1570"/>
                  </a:lnTo>
                  <a:lnTo>
                    <a:pt x="1944" y="1578"/>
                  </a:lnTo>
                  <a:lnTo>
                    <a:pt x="1922" y="1580"/>
                  </a:lnTo>
                  <a:lnTo>
                    <a:pt x="557" y="1580"/>
                  </a:lnTo>
                  <a:lnTo>
                    <a:pt x="535" y="1577"/>
                  </a:lnTo>
                  <a:lnTo>
                    <a:pt x="514" y="1569"/>
                  </a:lnTo>
                  <a:lnTo>
                    <a:pt x="496" y="1558"/>
                  </a:lnTo>
                  <a:lnTo>
                    <a:pt x="481" y="1543"/>
                  </a:lnTo>
                  <a:lnTo>
                    <a:pt x="469" y="1524"/>
                  </a:lnTo>
                  <a:lnTo>
                    <a:pt x="461" y="1504"/>
                  </a:lnTo>
                  <a:lnTo>
                    <a:pt x="459" y="1482"/>
                  </a:lnTo>
                  <a:lnTo>
                    <a:pt x="461" y="1459"/>
                  </a:lnTo>
                  <a:lnTo>
                    <a:pt x="469" y="1439"/>
                  </a:lnTo>
                  <a:lnTo>
                    <a:pt x="481" y="1420"/>
                  </a:lnTo>
                  <a:lnTo>
                    <a:pt x="496" y="1405"/>
                  </a:lnTo>
                  <a:lnTo>
                    <a:pt x="514" y="1394"/>
                  </a:lnTo>
                  <a:lnTo>
                    <a:pt x="535" y="1387"/>
                  </a:lnTo>
                  <a:lnTo>
                    <a:pt x="557" y="1384"/>
                  </a:lnTo>
                  <a:lnTo>
                    <a:pt x="1922" y="1384"/>
                  </a:lnTo>
                  <a:lnTo>
                    <a:pt x="1945" y="1387"/>
                  </a:lnTo>
                  <a:lnTo>
                    <a:pt x="1966" y="1394"/>
                  </a:lnTo>
                  <a:lnTo>
                    <a:pt x="1984" y="1405"/>
                  </a:lnTo>
                  <a:lnTo>
                    <a:pt x="1999" y="1420"/>
                  </a:lnTo>
                  <a:lnTo>
                    <a:pt x="2010" y="1439"/>
                  </a:lnTo>
                  <a:lnTo>
                    <a:pt x="2018" y="1459"/>
                  </a:lnTo>
                  <a:lnTo>
                    <a:pt x="2020" y="1482"/>
                  </a:lnTo>
                  <a:lnTo>
                    <a:pt x="2020" y="1489"/>
                  </a:lnTo>
                  <a:lnTo>
                    <a:pt x="2019" y="1496"/>
                  </a:lnTo>
                  <a:lnTo>
                    <a:pt x="2192" y="1208"/>
                  </a:lnTo>
                  <a:lnTo>
                    <a:pt x="2192" y="389"/>
                  </a:lnTo>
                  <a:lnTo>
                    <a:pt x="195" y="389"/>
                  </a:lnTo>
                  <a:close/>
                  <a:moveTo>
                    <a:pt x="3007" y="232"/>
                  </a:moveTo>
                  <a:lnTo>
                    <a:pt x="2967" y="299"/>
                  </a:lnTo>
                  <a:lnTo>
                    <a:pt x="3087" y="370"/>
                  </a:lnTo>
                  <a:lnTo>
                    <a:pt x="3127" y="304"/>
                  </a:lnTo>
                  <a:lnTo>
                    <a:pt x="3007" y="232"/>
                  </a:lnTo>
                  <a:close/>
                  <a:moveTo>
                    <a:pt x="2968" y="0"/>
                  </a:moveTo>
                  <a:lnTo>
                    <a:pt x="2988" y="1"/>
                  </a:lnTo>
                  <a:lnTo>
                    <a:pt x="3006" y="5"/>
                  </a:lnTo>
                  <a:lnTo>
                    <a:pt x="3023" y="14"/>
                  </a:lnTo>
                  <a:lnTo>
                    <a:pt x="3312" y="186"/>
                  </a:lnTo>
                  <a:lnTo>
                    <a:pt x="3329" y="201"/>
                  </a:lnTo>
                  <a:lnTo>
                    <a:pt x="3343" y="217"/>
                  </a:lnTo>
                  <a:lnTo>
                    <a:pt x="3353" y="236"/>
                  </a:lnTo>
                  <a:lnTo>
                    <a:pt x="3358" y="257"/>
                  </a:lnTo>
                  <a:lnTo>
                    <a:pt x="3359" y="279"/>
                  </a:lnTo>
                  <a:lnTo>
                    <a:pt x="3355" y="300"/>
                  </a:lnTo>
                  <a:lnTo>
                    <a:pt x="3344" y="321"/>
                  </a:lnTo>
                  <a:lnTo>
                    <a:pt x="2388" y="1914"/>
                  </a:lnTo>
                  <a:lnTo>
                    <a:pt x="2388" y="3047"/>
                  </a:lnTo>
                  <a:lnTo>
                    <a:pt x="2385" y="3069"/>
                  </a:lnTo>
                  <a:lnTo>
                    <a:pt x="2378" y="3089"/>
                  </a:lnTo>
                  <a:lnTo>
                    <a:pt x="2367" y="3108"/>
                  </a:lnTo>
                  <a:lnTo>
                    <a:pt x="2352" y="3123"/>
                  </a:lnTo>
                  <a:lnTo>
                    <a:pt x="2333" y="3134"/>
                  </a:lnTo>
                  <a:lnTo>
                    <a:pt x="2313" y="3142"/>
                  </a:lnTo>
                  <a:lnTo>
                    <a:pt x="2290" y="3145"/>
                  </a:lnTo>
                  <a:lnTo>
                    <a:pt x="98" y="3145"/>
                  </a:lnTo>
                  <a:lnTo>
                    <a:pt x="76" y="3142"/>
                  </a:lnTo>
                  <a:lnTo>
                    <a:pt x="55" y="3134"/>
                  </a:lnTo>
                  <a:lnTo>
                    <a:pt x="37" y="3123"/>
                  </a:lnTo>
                  <a:lnTo>
                    <a:pt x="21" y="3108"/>
                  </a:lnTo>
                  <a:lnTo>
                    <a:pt x="10" y="3089"/>
                  </a:lnTo>
                  <a:lnTo>
                    <a:pt x="3" y="3069"/>
                  </a:lnTo>
                  <a:lnTo>
                    <a:pt x="0" y="3047"/>
                  </a:lnTo>
                  <a:lnTo>
                    <a:pt x="0" y="290"/>
                  </a:lnTo>
                  <a:lnTo>
                    <a:pt x="3" y="268"/>
                  </a:lnTo>
                  <a:lnTo>
                    <a:pt x="10" y="248"/>
                  </a:lnTo>
                  <a:lnTo>
                    <a:pt x="21" y="229"/>
                  </a:lnTo>
                  <a:lnTo>
                    <a:pt x="37" y="214"/>
                  </a:lnTo>
                  <a:lnTo>
                    <a:pt x="55" y="203"/>
                  </a:lnTo>
                  <a:lnTo>
                    <a:pt x="76" y="195"/>
                  </a:lnTo>
                  <a:lnTo>
                    <a:pt x="98" y="192"/>
                  </a:lnTo>
                  <a:lnTo>
                    <a:pt x="2290" y="192"/>
                  </a:lnTo>
                  <a:lnTo>
                    <a:pt x="2313" y="195"/>
                  </a:lnTo>
                  <a:lnTo>
                    <a:pt x="2333" y="203"/>
                  </a:lnTo>
                  <a:lnTo>
                    <a:pt x="2352" y="214"/>
                  </a:lnTo>
                  <a:lnTo>
                    <a:pt x="2367" y="229"/>
                  </a:lnTo>
                  <a:lnTo>
                    <a:pt x="2378" y="248"/>
                  </a:lnTo>
                  <a:lnTo>
                    <a:pt x="2385" y="268"/>
                  </a:lnTo>
                  <a:lnTo>
                    <a:pt x="2388" y="290"/>
                  </a:lnTo>
                  <a:lnTo>
                    <a:pt x="2388" y="882"/>
                  </a:lnTo>
                  <a:lnTo>
                    <a:pt x="2889" y="47"/>
                  </a:lnTo>
                  <a:lnTo>
                    <a:pt x="2901" y="32"/>
                  </a:lnTo>
                  <a:lnTo>
                    <a:pt x="2915" y="20"/>
                  </a:lnTo>
                  <a:lnTo>
                    <a:pt x="2931" y="10"/>
                  </a:lnTo>
                  <a:lnTo>
                    <a:pt x="2950" y="3"/>
                  </a:lnTo>
                  <a:lnTo>
                    <a:pt x="29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1" name="Freeform 425"/>
          <p:cNvSpPr>
            <a:spLocks noChangeAspect="1" noEditPoints="1"/>
          </p:cNvSpPr>
          <p:nvPr/>
        </p:nvSpPr>
        <p:spPr bwMode="auto">
          <a:xfrm>
            <a:off x="179512" y="2996952"/>
            <a:ext cx="337628" cy="302400"/>
          </a:xfrm>
          <a:custGeom>
            <a:avLst/>
            <a:gdLst>
              <a:gd name="T0" fmla="*/ 1438 w 3450"/>
              <a:gd name="T1" fmla="*/ 2689 h 3097"/>
              <a:gd name="T2" fmla="*/ 2503 w 3450"/>
              <a:gd name="T3" fmla="*/ 2645 h 3097"/>
              <a:gd name="T4" fmla="*/ 2703 w 3450"/>
              <a:gd name="T5" fmla="*/ 2892 h 3097"/>
              <a:gd name="T6" fmla="*/ 3039 w 3450"/>
              <a:gd name="T7" fmla="*/ 2518 h 3097"/>
              <a:gd name="T8" fmla="*/ 313 w 3450"/>
              <a:gd name="T9" fmla="*/ 2735 h 3097"/>
              <a:gd name="T10" fmla="*/ 2916 w 3450"/>
              <a:gd name="T11" fmla="*/ 2262 h 3097"/>
              <a:gd name="T12" fmla="*/ 2091 w 3450"/>
              <a:gd name="T13" fmla="*/ 2441 h 3097"/>
              <a:gd name="T14" fmla="*/ 610 w 3450"/>
              <a:gd name="T15" fmla="*/ 2385 h 3097"/>
              <a:gd name="T16" fmla="*/ 604 w 3450"/>
              <a:gd name="T17" fmla="*/ 2456 h 3097"/>
              <a:gd name="T18" fmla="*/ 1923 w 3450"/>
              <a:gd name="T19" fmla="*/ 2578 h 3097"/>
              <a:gd name="T20" fmla="*/ 3106 w 3450"/>
              <a:gd name="T21" fmla="*/ 2357 h 3097"/>
              <a:gd name="T22" fmla="*/ 1658 w 3450"/>
              <a:gd name="T23" fmla="*/ 2064 h 3097"/>
              <a:gd name="T24" fmla="*/ 1495 w 3450"/>
              <a:gd name="T25" fmla="*/ 2065 h 3097"/>
              <a:gd name="T26" fmla="*/ 984 w 3450"/>
              <a:gd name="T27" fmla="*/ 2323 h 3097"/>
              <a:gd name="T28" fmla="*/ 690 w 3450"/>
              <a:gd name="T29" fmla="*/ 2283 h 3097"/>
              <a:gd name="T30" fmla="*/ 408 w 3450"/>
              <a:gd name="T31" fmla="*/ 2220 h 3097"/>
              <a:gd name="T32" fmla="*/ 2964 w 3450"/>
              <a:gd name="T33" fmla="*/ 2100 h 3097"/>
              <a:gd name="T34" fmla="*/ 288 w 3450"/>
              <a:gd name="T35" fmla="*/ 1906 h 3097"/>
              <a:gd name="T36" fmla="*/ 116 w 3450"/>
              <a:gd name="T37" fmla="*/ 1668 h 3097"/>
              <a:gd name="T38" fmla="*/ 953 w 3450"/>
              <a:gd name="T39" fmla="*/ 1919 h 3097"/>
              <a:gd name="T40" fmla="*/ 2324 w 3450"/>
              <a:gd name="T41" fmla="*/ 1897 h 3097"/>
              <a:gd name="T42" fmla="*/ 2244 w 3450"/>
              <a:gd name="T43" fmla="*/ 1825 h 3097"/>
              <a:gd name="T44" fmla="*/ 997 w 3450"/>
              <a:gd name="T45" fmla="*/ 1761 h 3097"/>
              <a:gd name="T46" fmla="*/ 2098 w 3450"/>
              <a:gd name="T47" fmla="*/ 1431 h 3097"/>
              <a:gd name="T48" fmla="*/ 1792 w 3450"/>
              <a:gd name="T49" fmla="*/ 1433 h 3097"/>
              <a:gd name="T50" fmla="*/ 1327 w 3450"/>
              <a:gd name="T51" fmla="*/ 1693 h 3097"/>
              <a:gd name="T52" fmla="*/ 2757 w 3450"/>
              <a:gd name="T53" fmla="*/ 1653 h 3097"/>
              <a:gd name="T54" fmla="*/ 2875 w 3450"/>
              <a:gd name="T55" fmla="*/ 1351 h 3097"/>
              <a:gd name="T56" fmla="*/ 748 w 3450"/>
              <a:gd name="T57" fmla="*/ 1310 h 3097"/>
              <a:gd name="T58" fmla="*/ 460 w 3450"/>
              <a:gd name="T59" fmla="*/ 1196 h 3097"/>
              <a:gd name="T60" fmla="*/ 3003 w 3450"/>
              <a:gd name="T61" fmla="*/ 896 h 3097"/>
              <a:gd name="T62" fmla="*/ 2475 w 3450"/>
              <a:gd name="T63" fmla="*/ 1070 h 3097"/>
              <a:gd name="T64" fmla="*/ 1206 w 3450"/>
              <a:gd name="T65" fmla="*/ 1137 h 3097"/>
              <a:gd name="T66" fmla="*/ 461 w 3450"/>
              <a:gd name="T67" fmla="*/ 1038 h 3097"/>
              <a:gd name="T68" fmla="*/ 1298 w 3450"/>
              <a:gd name="T69" fmla="*/ 1288 h 3097"/>
              <a:gd name="T70" fmla="*/ 2695 w 3450"/>
              <a:gd name="T71" fmla="*/ 1262 h 3097"/>
              <a:gd name="T72" fmla="*/ 3326 w 3450"/>
              <a:gd name="T73" fmla="*/ 1022 h 3097"/>
              <a:gd name="T74" fmla="*/ 1673 w 3450"/>
              <a:gd name="T75" fmla="*/ 1032 h 3097"/>
              <a:gd name="T76" fmla="*/ 2042 w 3450"/>
              <a:gd name="T77" fmla="*/ 726 h 3097"/>
              <a:gd name="T78" fmla="*/ 2243 w 3450"/>
              <a:gd name="T79" fmla="*/ 990 h 3097"/>
              <a:gd name="T80" fmla="*/ 2530 w 3450"/>
              <a:gd name="T81" fmla="*/ 941 h 3097"/>
              <a:gd name="T82" fmla="*/ 2953 w 3450"/>
              <a:gd name="T83" fmla="*/ 530 h 3097"/>
              <a:gd name="T84" fmla="*/ 115 w 3450"/>
              <a:gd name="T85" fmla="*/ 746 h 3097"/>
              <a:gd name="T86" fmla="*/ 1306 w 3450"/>
              <a:gd name="T87" fmla="*/ 119 h 3097"/>
              <a:gd name="T88" fmla="*/ 167 w 3450"/>
              <a:gd name="T89" fmla="*/ 297 h 3097"/>
              <a:gd name="T90" fmla="*/ 580 w 3450"/>
              <a:gd name="T91" fmla="*/ 541 h 3097"/>
              <a:gd name="T92" fmla="*/ 1931 w 3450"/>
              <a:gd name="T93" fmla="*/ 619 h 3097"/>
              <a:gd name="T94" fmla="*/ 2972 w 3450"/>
              <a:gd name="T95" fmla="*/ 377 h 3097"/>
              <a:gd name="T96" fmla="*/ 2401 w 3450"/>
              <a:gd name="T97" fmla="*/ 164 h 3097"/>
              <a:gd name="T98" fmla="*/ 1772 w 3450"/>
              <a:gd name="T99" fmla="*/ 4 h 3097"/>
              <a:gd name="T100" fmla="*/ 2709 w 3450"/>
              <a:gd name="T101" fmla="*/ 102 h 3097"/>
              <a:gd name="T102" fmla="*/ 3092 w 3450"/>
              <a:gd name="T103" fmla="*/ 799 h 3097"/>
              <a:gd name="T104" fmla="*/ 3399 w 3450"/>
              <a:gd name="T105" fmla="*/ 1542 h 3097"/>
              <a:gd name="T106" fmla="*/ 3263 w 3450"/>
              <a:gd name="T107" fmla="*/ 2244 h 3097"/>
              <a:gd name="T108" fmla="*/ 2858 w 3450"/>
              <a:gd name="T109" fmla="*/ 2973 h 3097"/>
              <a:gd name="T110" fmla="*/ 2070 w 3450"/>
              <a:gd name="T111" fmla="*/ 3087 h 3097"/>
              <a:gd name="T112" fmla="*/ 1093 w 3450"/>
              <a:gd name="T113" fmla="*/ 3063 h 3097"/>
              <a:gd name="T114" fmla="*/ 290 w 3450"/>
              <a:gd name="T115" fmla="*/ 2855 h 3097"/>
              <a:gd name="T116" fmla="*/ 13 w 3450"/>
              <a:gd name="T117" fmla="*/ 2120 h 3097"/>
              <a:gd name="T118" fmla="*/ 346 w 3450"/>
              <a:gd name="T119" fmla="*/ 1033 h 3097"/>
              <a:gd name="T120" fmla="*/ 17 w 3450"/>
              <a:gd name="T121" fmla="*/ 290 h 3097"/>
              <a:gd name="T122" fmla="*/ 757 w 3450"/>
              <a:gd name="T123" fmla="*/ 43 h 3097"/>
              <a:gd name="T124" fmla="*/ 1536 w 3450"/>
              <a:gd name="T125" fmla="*/ 0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0" h="3097">
                <a:moveTo>
                  <a:pt x="2013" y="2689"/>
                </a:moveTo>
                <a:lnTo>
                  <a:pt x="1839" y="2695"/>
                </a:lnTo>
                <a:lnTo>
                  <a:pt x="1830" y="2695"/>
                </a:lnTo>
                <a:lnTo>
                  <a:pt x="1783" y="2696"/>
                </a:lnTo>
                <a:lnTo>
                  <a:pt x="1783" y="2982"/>
                </a:lnTo>
                <a:lnTo>
                  <a:pt x="1900" y="2980"/>
                </a:lnTo>
                <a:lnTo>
                  <a:pt x="2013" y="2975"/>
                </a:lnTo>
                <a:lnTo>
                  <a:pt x="2013" y="2689"/>
                </a:lnTo>
                <a:close/>
                <a:moveTo>
                  <a:pt x="1438" y="2689"/>
                </a:moveTo>
                <a:lnTo>
                  <a:pt x="1438" y="2976"/>
                </a:lnTo>
                <a:lnTo>
                  <a:pt x="1550" y="2980"/>
                </a:lnTo>
                <a:lnTo>
                  <a:pt x="1668" y="2982"/>
                </a:lnTo>
                <a:lnTo>
                  <a:pt x="1668" y="2696"/>
                </a:lnTo>
                <a:lnTo>
                  <a:pt x="1620" y="2695"/>
                </a:lnTo>
                <a:lnTo>
                  <a:pt x="1611" y="2695"/>
                </a:lnTo>
                <a:lnTo>
                  <a:pt x="1438" y="2689"/>
                </a:lnTo>
                <a:close/>
                <a:moveTo>
                  <a:pt x="2300" y="2669"/>
                </a:moveTo>
                <a:lnTo>
                  <a:pt x="2214" y="2676"/>
                </a:lnTo>
                <a:lnTo>
                  <a:pt x="2128" y="2682"/>
                </a:lnTo>
                <a:lnTo>
                  <a:pt x="2128" y="2969"/>
                </a:lnTo>
                <a:lnTo>
                  <a:pt x="2215" y="2962"/>
                </a:lnTo>
                <a:lnTo>
                  <a:pt x="2300" y="2953"/>
                </a:lnTo>
                <a:lnTo>
                  <a:pt x="2300" y="2669"/>
                </a:lnTo>
                <a:close/>
                <a:moveTo>
                  <a:pt x="1150" y="2669"/>
                </a:moveTo>
                <a:lnTo>
                  <a:pt x="1150" y="2953"/>
                </a:lnTo>
                <a:lnTo>
                  <a:pt x="1235" y="2962"/>
                </a:lnTo>
                <a:lnTo>
                  <a:pt x="1323" y="2969"/>
                </a:lnTo>
                <a:lnTo>
                  <a:pt x="1323" y="2683"/>
                </a:lnTo>
                <a:lnTo>
                  <a:pt x="1236" y="2676"/>
                </a:lnTo>
                <a:lnTo>
                  <a:pt x="1150" y="2669"/>
                </a:lnTo>
                <a:close/>
                <a:moveTo>
                  <a:pt x="2588" y="2632"/>
                </a:moveTo>
                <a:lnTo>
                  <a:pt x="2503" y="2645"/>
                </a:lnTo>
                <a:lnTo>
                  <a:pt x="2415" y="2656"/>
                </a:lnTo>
                <a:lnTo>
                  <a:pt x="2415" y="2940"/>
                </a:lnTo>
                <a:lnTo>
                  <a:pt x="2504" y="2927"/>
                </a:lnTo>
                <a:lnTo>
                  <a:pt x="2588" y="2914"/>
                </a:lnTo>
                <a:lnTo>
                  <a:pt x="2588" y="2632"/>
                </a:lnTo>
                <a:close/>
                <a:moveTo>
                  <a:pt x="863" y="2632"/>
                </a:moveTo>
                <a:lnTo>
                  <a:pt x="863" y="2914"/>
                </a:lnTo>
                <a:lnTo>
                  <a:pt x="946" y="2927"/>
                </a:lnTo>
                <a:lnTo>
                  <a:pt x="1035" y="2940"/>
                </a:lnTo>
                <a:lnTo>
                  <a:pt x="1035" y="2656"/>
                </a:lnTo>
                <a:lnTo>
                  <a:pt x="947" y="2645"/>
                </a:lnTo>
                <a:lnTo>
                  <a:pt x="863" y="2632"/>
                </a:lnTo>
                <a:close/>
                <a:moveTo>
                  <a:pt x="2875" y="2573"/>
                </a:moveTo>
                <a:lnTo>
                  <a:pt x="2791" y="2592"/>
                </a:lnTo>
                <a:lnTo>
                  <a:pt x="2703" y="2611"/>
                </a:lnTo>
                <a:lnTo>
                  <a:pt x="2703" y="2892"/>
                </a:lnTo>
                <a:lnTo>
                  <a:pt x="2764" y="2878"/>
                </a:lnTo>
                <a:lnTo>
                  <a:pt x="2822" y="2863"/>
                </a:lnTo>
                <a:lnTo>
                  <a:pt x="2875" y="2849"/>
                </a:lnTo>
                <a:lnTo>
                  <a:pt x="2875" y="2573"/>
                </a:lnTo>
                <a:close/>
                <a:moveTo>
                  <a:pt x="575" y="2573"/>
                </a:moveTo>
                <a:lnTo>
                  <a:pt x="575" y="2849"/>
                </a:lnTo>
                <a:lnTo>
                  <a:pt x="628" y="2863"/>
                </a:lnTo>
                <a:lnTo>
                  <a:pt x="686" y="2878"/>
                </a:lnTo>
                <a:lnTo>
                  <a:pt x="748" y="2892"/>
                </a:lnTo>
                <a:lnTo>
                  <a:pt x="748" y="2611"/>
                </a:lnTo>
                <a:lnTo>
                  <a:pt x="659" y="2592"/>
                </a:lnTo>
                <a:lnTo>
                  <a:pt x="575" y="2573"/>
                </a:lnTo>
                <a:close/>
                <a:moveTo>
                  <a:pt x="3163" y="2458"/>
                </a:moveTo>
                <a:lnTo>
                  <a:pt x="3126" y="2480"/>
                </a:lnTo>
                <a:lnTo>
                  <a:pt x="3085" y="2500"/>
                </a:lnTo>
                <a:lnTo>
                  <a:pt x="3039" y="2518"/>
                </a:lnTo>
                <a:lnTo>
                  <a:pt x="2990" y="2537"/>
                </a:lnTo>
                <a:lnTo>
                  <a:pt x="2990" y="2811"/>
                </a:lnTo>
                <a:lnTo>
                  <a:pt x="3030" y="2796"/>
                </a:lnTo>
                <a:lnTo>
                  <a:pt x="3064" y="2780"/>
                </a:lnTo>
                <a:lnTo>
                  <a:pt x="3094" y="2765"/>
                </a:lnTo>
                <a:lnTo>
                  <a:pt x="3119" y="2750"/>
                </a:lnTo>
                <a:lnTo>
                  <a:pt x="3137" y="2735"/>
                </a:lnTo>
                <a:lnTo>
                  <a:pt x="3151" y="2722"/>
                </a:lnTo>
                <a:lnTo>
                  <a:pt x="3159" y="2708"/>
                </a:lnTo>
                <a:lnTo>
                  <a:pt x="3163" y="2696"/>
                </a:lnTo>
                <a:lnTo>
                  <a:pt x="3163" y="2458"/>
                </a:lnTo>
                <a:close/>
                <a:moveTo>
                  <a:pt x="288" y="2458"/>
                </a:moveTo>
                <a:lnTo>
                  <a:pt x="288" y="2696"/>
                </a:lnTo>
                <a:lnTo>
                  <a:pt x="291" y="2708"/>
                </a:lnTo>
                <a:lnTo>
                  <a:pt x="299" y="2722"/>
                </a:lnTo>
                <a:lnTo>
                  <a:pt x="313" y="2735"/>
                </a:lnTo>
                <a:lnTo>
                  <a:pt x="331" y="2750"/>
                </a:lnTo>
                <a:lnTo>
                  <a:pt x="357" y="2765"/>
                </a:lnTo>
                <a:lnTo>
                  <a:pt x="386" y="2780"/>
                </a:lnTo>
                <a:lnTo>
                  <a:pt x="420" y="2796"/>
                </a:lnTo>
                <a:lnTo>
                  <a:pt x="460" y="2811"/>
                </a:lnTo>
                <a:lnTo>
                  <a:pt x="460" y="2537"/>
                </a:lnTo>
                <a:lnTo>
                  <a:pt x="411" y="2518"/>
                </a:lnTo>
                <a:lnTo>
                  <a:pt x="365" y="2500"/>
                </a:lnTo>
                <a:lnTo>
                  <a:pt x="324" y="2480"/>
                </a:lnTo>
                <a:lnTo>
                  <a:pt x="288" y="2458"/>
                </a:lnTo>
                <a:close/>
                <a:moveTo>
                  <a:pt x="3013" y="2208"/>
                </a:moveTo>
                <a:lnTo>
                  <a:pt x="3005" y="2213"/>
                </a:lnTo>
                <a:lnTo>
                  <a:pt x="2996" y="2218"/>
                </a:lnTo>
                <a:lnTo>
                  <a:pt x="2977" y="2230"/>
                </a:lnTo>
                <a:lnTo>
                  <a:pt x="2962" y="2239"/>
                </a:lnTo>
                <a:lnTo>
                  <a:pt x="2916" y="2262"/>
                </a:lnTo>
                <a:lnTo>
                  <a:pt x="2865" y="2285"/>
                </a:lnTo>
                <a:lnTo>
                  <a:pt x="2809" y="2305"/>
                </a:lnTo>
                <a:lnTo>
                  <a:pt x="2749" y="2324"/>
                </a:lnTo>
                <a:lnTo>
                  <a:pt x="2684" y="2342"/>
                </a:lnTo>
                <a:lnTo>
                  <a:pt x="2616" y="2359"/>
                </a:lnTo>
                <a:lnTo>
                  <a:pt x="2545" y="2374"/>
                </a:lnTo>
                <a:lnTo>
                  <a:pt x="2538" y="2376"/>
                </a:lnTo>
                <a:lnTo>
                  <a:pt x="2532" y="2378"/>
                </a:lnTo>
                <a:lnTo>
                  <a:pt x="2478" y="2388"/>
                </a:lnTo>
                <a:lnTo>
                  <a:pt x="2386" y="2404"/>
                </a:lnTo>
                <a:lnTo>
                  <a:pt x="2289" y="2418"/>
                </a:lnTo>
                <a:lnTo>
                  <a:pt x="2188" y="2431"/>
                </a:lnTo>
                <a:lnTo>
                  <a:pt x="2187" y="2431"/>
                </a:lnTo>
                <a:lnTo>
                  <a:pt x="2185" y="2431"/>
                </a:lnTo>
                <a:lnTo>
                  <a:pt x="2184" y="2431"/>
                </a:lnTo>
                <a:lnTo>
                  <a:pt x="2091" y="2441"/>
                </a:lnTo>
                <a:lnTo>
                  <a:pt x="1996" y="2450"/>
                </a:lnTo>
                <a:lnTo>
                  <a:pt x="1899" y="2456"/>
                </a:lnTo>
                <a:lnTo>
                  <a:pt x="1898" y="2456"/>
                </a:lnTo>
                <a:lnTo>
                  <a:pt x="1774" y="2462"/>
                </a:lnTo>
                <a:lnTo>
                  <a:pt x="1650" y="2465"/>
                </a:lnTo>
                <a:lnTo>
                  <a:pt x="1553" y="2466"/>
                </a:lnTo>
                <a:lnTo>
                  <a:pt x="1480" y="2466"/>
                </a:lnTo>
                <a:lnTo>
                  <a:pt x="1342" y="2462"/>
                </a:lnTo>
                <a:lnTo>
                  <a:pt x="1208" y="2456"/>
                </a:lnTo>
                <a:lnTo>
                  <a:pt x="1208" y="2456"/>
                </a:lnTo>
                <a:lnTo>
                  <a:pt x="1100" y="2449"/>
                </a:lnTo>
                <a:lnTo>
                  <a:pt x="995" y="2439"/>
                </a:lnTo>
                <a:lnTo>
                  <a:pt x="894" y="2429"/>
                </a:lnTo>
                <a:lnTo>
                  <a:pt x="795" y="2415"/>
                </a:lnTo>
                <a:lnTo>
                  <a:pt x="700" y="2401"/>
                </a:lnTo>
                <a:lnTo>
                  <a:pt x="610" y="2385"/>
                </a:lnTo>
                <a:lnTo>
                  <a:pt x="523" y="2367"/>
                </a:lnTo>
                <a:lnTo>
                  <a:pt x="442" y="2347"/>
                </a:lnTo>
                <a:lnTo>
                  <a:pt x="414" y="2340"/>
                </a:lnTo>
                <a:lnTo>
                  <a:pt x="395" y="2335"/>
                </a:lnTo>
                <a:lnTo>
                  <a:pt x="347" y="2321"/>
                </a:lnTo>
                <a:lnTo>
                  <a:pt x="342" y="2320"/>
                </a:lnTo>
                <a:lnTo>
                  <a:pt x="289" y="2303"/>
                </a:lnTo>
                <a:lnTo>
                  <a:pt x="297" y="2317"/>
                </a:lnTo>
                <a:lnTo>
                  <a:pt x="312" y="2333"/>
                </a:lnTo>
                <a:lnTo>
                  <a:pt x="334" y="2349"/>
                </a:lnTo>
                <a:lnTo>
                  <a:pt x="362" y="2367"/>
                </a:lnTo>
                <a:lnTo>
                  <a:pt x="396" y="2384"/>
                </a:lnTo>
                <a:lnTo>
                  <a:pt x="438" y="2402"/>
                </a:lnTo>
                <a:lnTo>
                  <a:pt x="486" y="2419"/>
                </a:lnTo>
                <a:lnTo>
                  <a:pt x="539" y="2437"/>
                </a:lnTo>
                <a:lnTo>
                  <a:pt x="604" y="2456"/>
                </a:lnTo>
                <a:lnTo>
                  <a:pt x="675" y="2475"/>
                </a:lnTo>
                <a:lnTo>
                  <a:pt x="753" y="2491"/>
                </a:lnTo>
                <a:lnTo>
                  <a:pt x="837" y="2508"/>
                </a:lnTo>
                <a:lnTo>
                  <a:pt x="927" y="2524"/>
                </a:lnTo>
                <a:lnTo>
                  <a:pt x="1024" y="2537"/>
                </a:lnTo>
                <a:lnTo>
                  <a:pt x="1126" y="2550"/>
                </a:lnTo>
                <a:lnTo>
                  <a:pt x="1234" y="2560"/>
                </a:lnTo>
                <a:lnTo>
                  <a:pt x="1347" y="2568"/>
                </a:lnTo>
                <a:lnTo>
                  <a:pt x="1465" y="2575"/>
                </a:lnTo>
                <a:lnTo>
                  <a:pt x="1527" y="2578"/>
                </a:lnTo>
                <a:lnTo>
                  <a:pt x="1580" y="2579"/>
                </a:lnTo>
                <a:lnTo>
                  <a:pt x="1652" y="2581"/>
                </a:lnTo>
                <a:lnTo>
                  <a:pt x="1725" y="2581"/>
                </a:lnTo>
                <a:lnTo>
                  <a:pt x="1798" y="2581"/>
                </a:lnTo>
                <a:lnTo>
                  <a:pt x="1870" y="2580"/>
                </a:lnTo>
                <a:lnTo>
                  <a:pt x="1923" y="2578"/>
                </a:lnTo>
                <a:lnTo>
                  <a:pt x="1985" y="2576"/>
                </a:lnTo>
                <a:lnTo>
                  <a:pt x="2103" y="2569"/>
                </a:lnTo>
                <a:lnTo>
                  <a:pt x="2216" y="2560"/>
                </a:lnTo>
                <a:lnTo>
                  <a:pt x="2324" y="2550"/>
                </a:lnTo>
                <a:lnTo>
                  <a:pt x="2427" y="2537"/>
                </a:lnTo>
                <a:lnTo>
                  <a:pt x="2523" y="2524"/>
                </a:lnTo>
                <a:lnTo>
                  <a:pt x="2613" y="2508"/>
                </a:lnTo>
                <a:lnTo>
                  <a:pt x="2697" y="2491"/>
                </a:lnTo>
                <a:lnTo>
                  <a:pt x="2775" y="2475"/>
                </a:lnTo>
                <a:lnTo>
                  <a:pt x="2846" y="2456"/>
                </a:lnTo>
                <a:lnTo>
                  <a:pt x="2911" y="2437"/>
                </a:lnTo>
                <a:lnTo>
                  <a:pt x="2960" y="2421"/>
                </a:lnTo>
                <a:lnTo>
                  <a:pt x="3005" y="2405"/>
                </a:lnTo>
                <a:lnTo>
                  <a:pt x="3043" y="2388"/>
                </a:lnTo>
                <a:lnTo>
                  <a:pt x="3078" y="2372"/>
                </a:lnTo>
                <a:lnTo>
                  <a:pt x="3106" y="2357"/>
                </a:lnTo>
                <a:lnTo>
                  <a:pt x="3129" y="2341"/>
                </a:lnTo>
                <a:lnTo>
                  <a:pt x="3146" y="2327"/>
                </a:lnTo>
                <a:lnTo>
                  <a:pt x="3156" y="2312"/>
                </a:lnTo>
                <a:lnTo>
                  <a:pt x="3161" y="2298"/>
                </a:lnTo>
                <a:lnTo>
                  <a:pt x="3159" y="2292"/>
                </a:lnTo>
                <a:lnTo>
                  <a:pt x="3153" y="2284"/>
                </a:lnTo>
                <a:lnTo>
                  <a:pt x="3143" y="2274"/>
                </a:lnTo>
                <a:lnTo>
                  <a:pt x="3129" y="2263"/>
                </a:lnTo>
                <a:lnTo>
                  <a:pt x="3109" y="2250"/>
                </a:lnTo>
                <a:lnTo>
                  <a:pt x="3084" y="2237"/>
                </a:lnTo>
                <a:lnTo>
                  <a:pt x="3052" y="2222"/>
                </a:lnTo>
                <a:lnTo>
                  <a:pt x="3013" y="2208"/>
                </a:lnTo>
                <a:close/>
                <a:moveTo>
                  <a:pt x="1840" y="2059"/>
                </a:moveTo>
                <a:lnTo>
                  <a:pt x="1753" y="2062"/>
                </a:lnTo>
                <a:lnTo>
                  <a:pt x="1666" y="2064"/>
                </a:lnTo>
                <a:lnTo>
                  <a:pt x="1658" y="2064"/>
                </a:lnTo>
                <a:lnTo>
                  <a:pt x="1610" y="2065"/>
                </a:lnTo>
                <a:lnTo>
                  <a:pt x="1610" y="2352"/>
                </a:lnTo>
                <a:lnTo>
                  <a:pt x="1673" y="2350"/>
                </a:lnTo>
                <a:lnTo>
                  <a:pt x="1698" y="2349"/>
                </a:lnTo>
                <a:lnTo>
                  <a:pt x="1803" y="2346"/>
                </a:lnTo>
                <a:lnTo>
                  <a:pt x="1840" y="2344"/>
                </a:lnTo>
                <a:lnTo>
                  <a:pt x="1840" y="2059"/>
                </a:lnTo>
                <a:close/>
                <a:moveTo>
                  <a:pt x="1265" y="2059"/>
                </a:moveTo>
                <a:lnTo>
                  <a:pt x="1265" y="2344"/>
                </a:lnTo>
                <a:lnTo>
                  <a:pt x="1358" y="2348"/>
                </a:lnTo>
                <a:lnTo>
                  <a:pt x="1369" y="2348"/>
                </a:lnTo>
                <a:lnTo>
                  <a:pt x="1447" y="2350"/>
                </a:lnTo>
                <a:lnTo>
                  <a:pt x="1454" y="2350"/>
                </a:lnTo>
                <a:lnTo>
                  <a:pt x="1462" y="2350"/>
                </a:lnTo>
                <a:lnTo>
                  <a:pt x="1495" y="2352"/>
                </a:lnTo>
                <a:lnTo>
                  <a:pt x="1495" y="2065"/>
                </a:lnTo>
                <a:lnTo>
                  <a:pt x="1448" y="2064"/>
                </a:lnTo>
                <a:lnTo>
                  <a:pt x="1439" y="2064"/>
                </a:lnTo>
                <a:lnTo>
                  <a:pt x="1352" y="2062"/>
                </a:lnTo>
                <a:lnTo>
                  <a:pt x="1265" y="2059"/>
                </a:lnTo>
                <a:close/>
                <a:moveTo>
                  <a:pt x="2128" y="2038"/>
                </a:moveTo>
                <a:lnTo>
                  <a:pt x="2042" y="2045"/>
                </a:lnTo>
                <a:lnTo>
                  <a:pt x="1955" y="2052"/>
                </a:lnTo>
                <a:lnTo>
                  <a:pt x="1955" y="2338"/>
                </a:lnTo>
                <a:lnTo>
                  <a:pt x="1994" y="2335"/>
                </a:lnTo>
                <a:lnTo>
                  <a:pt x="2019" y="2333"/>
                </a:lnTo>
                <a:lnTo>
                  <a:pt x="2073" y="2328"/>
                </a:lnTo>
                <a:lnTo>
                  <a:pt x="2128" y="2322"/>
                </a:lnTo>
                <a:lnTo>
                  <a:pt x="2128" y="2038"/>
                </a:lnTo>
                <a:close/>
                <a:moveTo>
                  <a:pt x="978" y="2038"/>
                </a:moveTo>
                <a:lnTo>
                  <a:pt x="978" y="2322"/>
                </a:lnTo>
                <a:lnTo>
                  <a:pt x="984" y="2323"/>
                </a:lnTo>
                <a:lnTo>
                  <a:pt x="990" y="2324"/>
                </a:lnTo>
                <a:lnTo>
                  <a:pt x="1008" y="2325"/>
                </a:lnTo>
                <a:lnTo>
                  <a:pt x="1078" y="2332"/>
                </a:lnTo>
                <a:lnTo>
                  <a:pt x="1150" y="2338"/>
                </a:lnTo>
                <a:lnTo>
                  <a:pt x="1150" y="2052"/>
                </a:lnTo>
                <a:lnTo>
                  <a:pt x="1063" y="2045"/>
                </a:lnTo>
                <a:lnTo>
                  <a:pt x="978" y="2038"/>
                </a:lnTo>
                <a:close/>
                <a:moveTo>
                  <a:pt x="2415" y="2001"/>
                </a:moveTo>
                <a:lnTo>
                  <a:pt x="2330" y="2014"/>
                </a:lnTo>
                <a:lnTo>
                  <a:pt x="2243" y="2025"/>
                </a:lnTo>
                <a:lnTo>
                  <a:pt x="2243" y="2309"/>
                </a:lnTo>
                <a:lnTo>
                  <a:pt x="2331" y="2296"/>
                </a:lnTo>
                <a:lnTo>
                  <a:pt x="2415" y="2283"/>
                </a:lnTo>
                <a:lnTo>
                  <a:pt x="2415" y="2001"/>
                </a:lnTo>
                <a:close/>
                <a:moveTo>
                  <a:pt x="690" y="2001"/>
                </a:moveTo>
                <a:lnTo>
                  <a:pt x="690" y="2283"/>
                </a:lnTo>
                <a:lnTo>
                  <a:pt x="774" y="2296"/>
                </a:lnTo>
                <a:lnTo>
                  <a:pt x="863" y="2309"/>
                </a:lnTo>
                <a:lnTo>
                  <a:pt x="863" y="2025"/>
                </a:lnTo>
                <a:lnTo>
                  <a:pt x="775" y="2014"/>
                </a:lnTo>
                <a:lnTo>
                  <a:pt x="690" y="2001"/>
                </a:lnTo>
                <a:close/>
                <a:moveTo>
                  <a:pt x="2703" y="1941"/>
                </a:moveTo>
                <a:lnTo>
                  <a:pt x="2619" y="1962"/>
                </a:lnTo>
                <a:lnTo>
                  <a:pt x="2530" y="1980"/>
                </a:lnTo>
                <a:lnTo>
                  <a:pt x="2530" y="2261"/>
                </a:lnTo>
                <a:lnTo>
                  <a:pt x="2592" y="2247"/>
                </a:lnTo>
                <a:lnTo>
                  <a:pt x="2649" y="2233"/>
                </a:lnTo>
                <a:lnTo>
                  <a:pt x="2703" y="2218"/>
                </a:lnTo>
                <a:lnTo>
                  <a:pt x="2703" y="1941"/>
                </a:lnTo>
                <a:close/>
                <a:moveTo>
                  <a:pt x="403" y="1941"/>
                </a:moveTo>
                <a:lnTo>
                  <a:pt x="403" y="2218"/>
                </a:lnTo>
                <a:lnTo>
                  <a:pt x="408" y="2220"/>
                </a:lnTo>
                <a:lnTo>
                  <a:pt x="430" y="2225"/>
                </a:lnTo>
                <a:lnTo>
                  <a:pt x="499" y="2243"/>
                </a:lnTo>
                <a:lnTo>
                  <a:pt x="575" y="2261"/>
                </a:lnTo>
                <a:lnTo>
                  <a:pt x="575" y="1981"/>
                </a:lnTo>
                <a:lnTo>
                  <a:pt x="486" y="1962"/>
                </a:lnTo>
                <a:lnTo>
                  <a:pt x="403" y="1941"/>
                </a:lnTo>
                <a:close/>
                <a:moveTo>
                  <a:pt x="2990" y="1827"/>
                </a:moveTo>
                <a:lnTo>
                  <a:pt x="2953" y="1848"/>
                </a:lnTo>
                <a:lnTo>
                  <a:pt x="2913" y="1869"/>
                </a:lnTo>
                <a:lnTo>
                  <a:pt x="2867" y="1888"/>
                </a:lnTo>
                <a:lnTo>
                  <a:pt x="2818" y="1906"/>
                </a:lnTo>
                <a:lnTo>
                  <a:pt x="2818" y="2179"/>
                </a:lnTo>
                <a:lnTo>
                  <a:pt x="2865" y="2160"/>
                </a:lnTo>
                <a:lnTo>
                  <a:pt x="2904" y="2140"/>
                </a:lnTo>
                <a:lnTo>
                  <a:pt x="2938" y="2120"/>
                </a:lnTo>
                <a:lnTo>
                  <a:pt x="2964" y="2100"/>
                </a:lnTo>
                <a:lnTo>
                  <a:pt x="2984" y="2084"/>
                </a:lnTo>
                <a:lnTo>
                  <a:pt x="2989" y="2074"/>
                </a:lnTo>
                <a:lnTo>
                  <a:pt x="2990" y="2065"/>
                </a:lnTo>
                <a:lnTo>
                  <a:pt x="2990" y="1827"/>
                </a:lnTo>
                <a:close/>
                <a:moveTo>
                  <a:pt x="115" y="1827"/>
                </a:moveTo>
                <a:lnTo>
                  <a:pt x="115" y="2065"/>
                </a:lnTo>
                <a:lnTo>
                  <a:pt x="118" y="2077"/>
                </a:lnTo>
                <a:lnTo>
                  <a:pt x="127" y="2091"/>
                </a:lnTo>
                <a:lnTo>
                  <a:pt x="141" y="2105"/>
                </a:lnTo>
                <a:lnTo>
                  <a:pt x="161" y="2120"/>
                </a:lnTo>
                <a:lnTo>
                  <a:pt x="187" y="2136"/>
                </a:lnTo>
                <a:lnTo>
                  <a:pt x="217" y="2151"/>
                </a:lnTo>
                <a:lnTo>
                  <a:pt x="254" y="2167"/>
                </a:lnTo>
                <a:lnTo>
                  <a:pt x="255" y="2167"/>
                </a:lnTo>
                <a:lnTo>
                  <a:pt x="288" y="2179"/>
                </a:lnTo>
                <a:lnTo>
                  <a:pt x="288" y="1906"/>
                </a:lnTo>
                <a:lnTo>
                  <a:pt x="238" y="1888"/>
                </a:lnTo>
                <a:lnTo>
                  <a:pt x="192" y="1869"/>
                </a:lnTo>
                <a:lnTo>
                  <a:pt x="152" y="1848"/>
                </a:lnTo>
                <a:lnTo>
                  <a:pt x="115" y="1827"/>
                </a:lnTo>
                <a:close/>
                <a:moveTo>
                  <a:pt x="394" y="1539"/>
                </a:moveTo>
                <a:lnTo>
                  <a:pt x="339" y="1554"/>
                </a:lnTo>
                <a:lnTo>
                  <a:pt x="292" y="1567"/>
                </a:lnTo>
                <a:lnTo>
                  <a:pt x="252" y="1582"/>
                </a:lnTo>
                <a:lnTo>
                  <a:pt x="217" y="1596"/>
                </a:lnTo>
                <a:lnTo>
                  <a:pt x="189" y="1608"/>
                </a:lnTo>
                <a:lnTo>
                  <a:pt x="166" y="1621"/>
                </a:lnTo>
                <a:lnTo>
                  <a:pt x="148" y="1632"/>
                </a:lnTo>
                <a:lnTo>
                  <a:pt x="135" y="1643"/>
                </a:lnTo>
                <a:lnTo>
                  <a:pt x="124" y="1652"/>
                </a:lnTo>
                <a:lnTo>
                  <a:pt x="119" y="1660"/>
                </a:lnTo>
                <a:lnTo>
                  <a:pt x="116" y="1668"/>
                </a:lnTo>
                <a:lnTo>
                  <a:pt x="120" y="1680"/>
                </a:lnTo>
                <a:lnTo>
                  <a:pt x="132" y="1695"/>
                </a:lnTo>
                <a:lnTo>
                  <a:pt x="148" y="1709"/>
                </a:lnTo>
                <a:lnTo>
                  <a:pt x="170" y="1725"/>
                </a:lnTo>
                <a:lnTo>
                  <a:pt x="199" y="1742"/>
                </a:lnTo>
                <a:lnTo>
                  <a:pt x="233" y="1757"/>
                </a:lnTo>
                <a:lnTo>
                  <a:pt x="272" y="1774"/>
                </a:lnTo>
                <a:lnTo>
                  <a:pt x="317" y="1791"/>
                </a:lnTo>
                <a:lnTo>
                  <a:pt x="367" y="1806"/>
                </a:lnTo>
                <a:lnTo>
                  <a:pt x="432" y="1825"/>
                </a:lnTo>
                <a:lnTo>
                  <a:pt x="503" y="1844"/>
                </a:lnTo>
                <a:lnTo>
                  <a:pt x="580" y="1860"/>
                </a:lnTo>
                <a:lnTo>
                  <a:pt x="665" y="1877"/>
                </a:lnTo>
                <a:lnTo>
                  <a:pt x="755" y="1893"/>
                </a:lnTo>
                <a:lnTo>
                  <a:pt x="851" y="1906"/>
                </a:lnTo>
                <a:lnTo>
                  <a:pt x="953" y="1919"/>
                </a:lnTo>
                <a:lnTo>
                  <a:pt x="1061" y="1929"/>
                </a:lnTo>
                <a:lnTo>
                  <a:pt x="1174" y="1938"/>
                </a:lnTo>
                <a:lnTo>
                  <a:pt x="1292" y="1945"/>
                </a:lnTo>
                <a:lnTo>
                  <a:pt x="1355" y="1947"/>
                </a:lnTo>
                <a:lnTo>
                  <a:pt x="1407" y="1948"/>
                </a:lnTo>
                <a:lnTo>
                  <a:pt x="1478" y="1950"/>
                </a:lnTo>
                <a:lnTo>
                  <a:pt x="1553" y="1950"/>
                </a:lnTo>
                <a:lnTo>
                  <a:pt x="1608" y="1950"/>
                </a:lnTo>
                <a:lnTo>
                  <a:pt x="1662" y="1949"/>
                </a:lnTo>
                <a:lnTo>
                  <a:pt x="1705" y="1948"/>
                </a:lnTo>
                <a:lnTo>
                  <a:pt x="1744" y="1947"/>
                </a:lnTo>
                <a:lnTo>
                  <a:pt x="1872" y="1942"/>
                </a:lnTo>
                <a:lnTo>
                  <a:pt x="1994" y="1933"/>
                </a:lnTo>
                <a:lnTo>
                  <a:pt x="2111" y="1923"/>
                </a:lnTo>
                <a:lnTo>
                  <a:pt x="2221" y="1910"/>
                </a:lnTo>
                <a:lnTo>
                  <a:pt x="2324" y="1897"/>
                </a:lnTo>
                <a:lnTo>
                  <a:pt x="2420" y="1880"/>
                </a:lnTo>
                <a:lnTo>
                  <a:pt x="2511" y="1864"/>
                </a:lnTo>
                <a:lnTo>
                  <a:pt x="2594" y="1845"/>
                </a:lnTo>
                <a:lnTo>
                  <a:pt x="2669" y="1826"/>
                </a:lnTo>
                <a:lnTo>
                  <a:pt x="2738" y="1806"/>
                </a:lnTo>
                <a:lnTo>
                  <a:pt x="2788" y="1790"/>
                </a:lnTo>
                <a:lnTo>
                  <a:pt x="2834" y="1774"/>
                </a:lnTo>
                <a:lnTo>
                  <a:pt x="2874" y="1757"/>
                </a:lnTo>
                <a:lnTo>
                  <a:pt x="2907" y="1741"/>
                </a:lnTo>
                <a:lnTo>
                  <a:pt x="2808" y="1760"/>
                </a:lnTo>
                <a:lnTo>
                  <a:pt x="2704" y="1778"/>
                </a:lnTo>
                <a:lnTo>
                  <a:pt x="2595" y="1793"/>
                </a:lnTo>
                <a:lnTo>
                  <a:pt x="2481" y="1806"/>
                </a:lnTo>
                <a:lnTo>
                  <a:pt x="2364" y="1817"/>
                </a:lnTo>
                <a:lnTo>
                  <a:pt x="2244" y="1825"/>
                </a:lnTo>
                <a:lnTo>
                  <a:pt x="2244" y="1825"/>
                </a:lnTo>
                <a:lnTo>
                  <a:pt x="2243" y="1825"/>
                </a:lnTo>
                <a:lnTo>
                  <a:pt x="2241" y="1825"/>
                </a:lnTo>
                <a:lnTo>
                  <a:pt x="2132" y="1830"/>
                </a:lnTo>
                <a:lnTo>
                  <a:pt x="2019" y="1834"/>
                </a:lnTo>
                <a:lnTo>
                  <a:pt x="1958" y="1835"/>
                </a:lnTo>
                <a:lnTo>
                  <a:pt x="1898" y="1835"/>
                </a:lnTo>
                <a:lnTo>
                  <a:pt x="1845" y="1835"/>
                </a:lnTo>
                <a:lnTo>
                  <a:pt x="1792" y="1834"/>
                </a:lnTo>
                <a:lnTo>
                  <a:pt x="1671" y="1831"/>
                </a:lnTo>
                <a:lnTo>
                  <a:pt x="1553" y="1825"/>
                </a:lnTo>
                <a:lnTo>
                  <a:pt x="1553" y="1825"/>
                </a:lnTo>
                <a:lnTo>
                  <a:pt x="1432" y="1817"/>
                </a:lnTo>
                <a:lnTo>
                  <a:pt x="1317" y="1806"/>
                </a:lnTo>
                <a:lnTo>
                  <a:pt x="1205" y="1794"/>
                </a:lnTo>
                <a:lnTo>
                  <a:pt x="1099" y="1779"/>
                </a:lnTo>
                <a:lnTo>
                  <a:pt x="997" y="1761"/>
                </a:lnTo>
                <a:lnTo>
                  <a:pt x="901" y="1743"/>
                </a:lnTo>
                <a:lnTo>
                  <a:pt x="855" y="1733"/>
                </a:lnTo>
                <a:lnTo>
                  <a:pt x="842" y="1730"/>
                </a:lnTo>
                <a:lnTo>
                  <a:pt x="775" y="1714"/>
                </a:lnTo>
                <a:lnTo>
                  <a:pt x="712" y="1697"/>
                </a:lnTo>
                <a:lnTo>
                  <a:pt x="653" y="1678"/>
                </a:lnTo>
                <a:lnTo>
                  <a:pt x="598" y="1658"/>
                </a:lnTo>
                <a:lnTo>
                  <a:pt x="548" y="1637"/>
                </a:lnTo>
                <a:lnTo>
                  <a:pt x="502" y="1615"/>
                </a:lnTo>
                <a:lnTo>
                  <a:pt x="461" y="1592"/>
                </a:lnTo>
                <a:lnTo>
                  <a:pt x="426" y="1567"/>
                </a:lnTo>
                <a:lnTo>
                  <a:pt x="396" y="1542"/>
                </a:lnTo>
                <a:lnTo>
                  <a:pt x="395" y="1540"/>
                </a:lnTo>
                <a:lnTo>
                  <a:pt x="394" y="1539"/>
                </a:lnTo>
                <a:close/>
                <a:moveTo>
                  <a:pt x="2185" y="1428"/>
                </a:moveTo>
                <a:lnTo>
                  <a:pt x="2098" y="1431"/>
                </a:lnTo>
                <a:lnTo>
                  <a:pt x="2011" y="1433"/>
                </a:lnTo>
                <a:lnTo>
                  <a:pt x="2002" y="1433"/>
                </a:lnTo>
                <a:lnTo>
                  <a:pt x="1955" y="1434"/>
                </a:lnTo>
                <a:lnTo>
                  <a:pt x="1955" y="1720"/>
                </a:lnTo>
                <a:lnTo>
                  <a:pt x="2071" y="1718"/>
                </a:lnTo>
                <a:lnTo>
                  <a:pt x="2185" y="1713"/>
                </a:lnTo>
                <a:lnTo>
                  <a:pt x="2185" y="1428"/>
                </a:lnTo>
                <a:close/>
                <a:moveTo>
                  <a:pt x="1610" y="1428"/>
                </a:moveTo>
                <a:lnTo>
                  <a:pt x="1610" y="1713"/>
                </a:lnTo>
                <a:lnTo>
                  <a:pt x="1616" y="1714"/>
                </a:lnTo>
                <a:lnTo>
                  <a:pt x="1744" y="1719"/>
                </a:lnTo>
                <a:lnTo>
                  <a:pt x="1756" y="1720"/>
                </a:lnTo>
                <a:lnTo>
                  <a:pt x="1798" y="1720"/>
                </a:lnTo>
                <a:lnTo>
                  <a:pt x="1840" y="1721"/>
                </a:lnTo>
                <a:lnTo>
                  <a:pt x="1840" y="1434"/>
                </a:lnTo>
                <a:lnTo>
                  <a:pt x="1792" y="1433"/>
                </a:lnTo>
                <a:lnTo>
                  <a:pt x="1788" y="1433"/>
                </a:lnTo>
                <a:lnTo>
                  <a:pt x="1784" y="1433"/>
                </a:lnTo>
                <a:lnTo>
                  <a:pt x="1610" y="1428"/>
                </a:lnTo>
                <a:close/>
                <a:moveTo>
                  <a:pt x="2473" y="1407"/>
                </a:moveTo>
                <a:lnTo>
                  <a:pt x="2387" y="1414"/>
                </a:lnTo>
                <a:lnTo>
                  <a:pt x="2300" y="1420"/>
                </a:lnTo>
                <a:lnTo>
                  <a:pt x="2300" y="1706"/>
                </a:lnTo>
                <a:lnTo>
                  <a:pt x="2366" y="1702"/>
                </a:lnTo>
                <a:lnTo>
                  <a:pt x="2371" y="1702"/>
                </a:lnTo>
                <a:lnTo>
                  <a:pt x="2422" y="1697"/>
                </a:lnTo>
                <a:lnTo>
                  <a:pt x="2473" y="1692"/>
                </a:lnTo>
                <a:lnTo>
                  <a:pt x="2473" y="1407"/>
                </a:lnTo>
                <a:close/>
                <a:moveTo>
                  <a:pt x="1323" y="1407"/>
                </a:moveTo>
                <a:lnTo>
                  <a:pt x="1323" y="1692"/>
                </a:lnTo>
                <a:lnTo>
                  <a:pt x="1325" y="1693"/>
                </a:lnTo>
                <a:lnTo>
                  <a:pt x="1327" y="1693"/>
                </a:lnTo>
                <a:lnTo>
                  <a:pt x="1350" y="1695"/>
                </a:lnTo>
                <a:lnTo>
                  <a:pt x="1457" y="1704"/>
                </a:lnTo>
                <a:lnTo>
                  <a:pt x="1480" y="1706"/>
                </a:lnTo>
                <a:lnTo>
                  <a:pt x="1495" y="1707"/>
                </a:lnTo>
                <a:lnTo>
                  <a:pt x="1495" y="1420"/>
                </a:lnTo>
                <a:lnTo>
                  <a:pt x="1408" y="1414"/>
                </a:lnTo>
                <a:lnTo>
                  <a:pt x="1323" y="1407"/>
                </a:lnTo>
                <a:close/>
                <a:moveTo>
                  <a:pt x="2760" y="1370"/>
                </a:moveTo>
                <a:lnTo>
                  <a:pt x="2675" y="1383"/>
                </a:lnTo>
                <a:lnTo>
                  <a:pt x="2588" y="1394"/>
                </a:lnTo>
                <a:lnTo>
                  <a:pt x="2588" y="1678"/>
                </a:lnTo>
                <a:lnTo>
                  <a:pt x="2632" y="1673"/>
                </a:lnTo>
                <a:lnTo>
                  <a:pt x="2677" y="1665"/>
                </a:lnTo>
                <a:lnTo>
                  <a:pt x="2716" y="1659"/>
                </a:lnTo>
                <a:lnTo>
                  <a:pt x="2755" y="1653"/>
                </a:lnTo>
                <a:lnTo>
                  <a:pt x="2757" y="1653"/>
                </a:lnTo>
                <a:lnTo>
                  <a:pt x="2760" y="1652"/>
                </a:lnTo>
                <a:lnTo>
                  <a:pt x="2760" y="1370"/>
                </a:lnTo>
                <a:close/>
                <a:moveTo>
                  <a:pt x="1035" y="1370"/>
                </a:moveTo>
                <a:lnTo>
                  <a:pt x="1035" y="1652"/>
                </a:lnTo>
                <a:lnTo>
                  <a:pt x="1067" y="1657"/>
                </a:lnTo>
                <a:lnTo>
                  <a:pt x="1101" y="1663"/>
                </a:lnTo>
                <a:lnTo>
                  <a:pt x="1103" y="1663"/>
                </a:lnTo>
                <a:lnTo>
                  <a:pt x="1105" y="1663"/>
                </a:lnTo>
                <a:lnTo>
                  <a:pt x="1155" y="1672"/>
                </a:lnTo>
                <a:lnTo>
                  <a:pt x="1208" y="1678"/>
                </a:lnTo>
                <a:lnTo>
                  <a:pt x="1208" y="1394"/>
                </a:lnTo>
                <a:lnTo>
                  <a:pt x="1120" y="1383"/>
                </a:lnTo>
                <a:lnTo>
                  <a:pt x="1035" y="1370"/>
                </a:lnTo>
                <a:close/>
                <a:moveTo>
                  <a:pt x="3048" y="1310"/>
                </a:moveTo>
                <a:lnTo>
                  <a:pt x="2964" y="1331"/>
                </a:lnTo>
                <a:lnTo>
                  <a:pt x="2875" y="1351"/>
                </a:lnTo>
                <a:lnTo>
                  <a:pt x="2875" y="1630"/>
                </a:lnTo>
                <a:lnTo>
                  <a:pt x="2882" y="1628"/>
                </a:lnTo>
                <a:lnTo>
                  <a:pt x="2889" y="1627"/>
                </a:lnTo>
                <a:lnTo>
                  <a:pt x="2933" y="1617"/>
                </a:lnTo>
                <a:lnTo>
                  <a:pt x="2979" y="1606"/>
                </a:lnTo>
                <a:lnTo>
                  <a:pt x="3022" y="1595"/>
                </a:lnTo>
                <a:lnTo>
                  <a:pt x="3048" y="1587"/>
                </a:lnTo>
                <a:lnTo>
                  <a:pt x="3048" y="1310"/>
                </a:lnTo>
                <a:close/>
                <a:moveTo>
                  <a:pt x="748" y="1310"/>
                </a:moveTo>
                <a:lnTo>
                  <a:pt x="748" y="1586"/>
                </a:lnTo>
                <a:lnTo>
                  <a:pt x="801" y="1601"/>
                </a:lnTo>
                <a:lnTo>
                  <a:pt x="858" y="1615"/>
                </a:lnTo>
                <a:lnTo>
                  <a:pt x="920" y="1630"/>
                </a:lnTo>
                <a:lnTo>
                  <a:pt x="920" y="1351"/>
                </a:lnTo>
                <a:lnTo>
                  <a:pt x="831" y="1331"/>
                </a:lnTo>
                <a:lnTo>
                  <a:pt x="748" y="1310"/>
                </a:lnTo>
                <a:close/>
                <a:moveTo>
                  <a:pt x="3335" y="1196"/>
                </a:moveTo>
                <a:lnTo>
                  <a:pt x="3298" y="1217"/>
                </a:lnTo>
                <a:lnTo>
                  <a:pt x="3258" y="1238"/>
                </a:lnTo>
                <a:lnTo>
                  <a:pt x="3212" y="1257"/>
                </a:lnTo>
                <a:lnTo>
                  <a:pt x="3163" y="1275"/>
                </a:lnTo>
                <a:lnTo>
                  <a:pt x="3163" y="1550"/>
                </a:lnTo>
                <a:lnTo>
                  <a:pt x="3202" y="1534"/>
                </a:lnTo>
                <a:lnTo>
                  <a:pt x="3237" y="1518"/>
                </a:lnTo>
                <a:lnTo>
                  <a:pt x="3266" y="1503"/>
                </a:lnTo>
                <a:lnTo>
                  <a:pt x="3291" y="1488"/>
                </a:lnTo>
                <a:lnTo>
                  <a:pt x="3310" y="1474"/>
                </a:lnTo>
                <a:lnTo>
                  <a:pt x="3324" y="1460"/>
                </a:lnTo>
                <a:lnTo>
                  <a:pt x="3332" y="1446"/>
                </a:lnTo>
                <a:lnTo>
                  <a:pt x="3335" y="1434"/>
                </a:lnTo>
                <a:lnTo>
                  <a:pt x="3335" y="1196"/>
                </a:lnTo>
                <a:close/>
                <a:moveTo>
                  <a:pt x="460" y="1196"/>
                </a:moveTo>
                <a:lnTo>
                  <a:pt x="460" y="1434"/>
                </a:lnTo>
                <a:lnTo>
                  <a:pt x="460" y="1437"/>
                </a:lnTo>
                <a:lnTo>
                  <a:pt x="461" y="1439"/>
                </a:lnTo>
                <a:lnTo>
                  <a:pt x="465" y="1445"/>
                </a:lnTo>
                <a:lnTo>
                  <a:pt x="478" y="1462"/>
                </a:lnTo>
                <a:lnTo>
                  <a:pt x="497" y="1479"/>
                </a:lnTo>
                <a:lnTo>
                  <a:pt x="522" y="1496"/>
                </a:lnTo>
                <a:lnTo>
                  <a:pt x="553" y="1513"/>
                </a:lnTo>
                <a:lnTo>
                  <a:pt x="590" y="1530"/>
                </a:lnTo>
                <a:lnTo>
                  <a:pt x="633" y="1548"/>
                </a:lnTo>
                <a:lnTo>
                  <a:pt x="633" y="1275"/>
                </a:lnTo>
                <a:lnTo>
                  <a:pt x="583" y="1257"/>
                </a:lnTo>
                <a:lnTo>
                  <a:pt x="537" y="1238"/>
                </a:lnTo>
                <a:lnTo>
                  <a:pt x="497" y="1217"/>
                </a:lnTo>
                <a:lnTo>
                  <a:pt x="460" y="1196"/>
                </a:lnTo>
                <a:close/>
                <a:moveTo>
                  <a:pt x="3003" y="896"/>
                </a:moveTo>
                <a:lnTo>
                  <a:pt x="2997" y="899"/>
                </a:lnTo>
                <a:lnTo>
                  <a:pt x="2991" y="903"/>
                </a:lnTo>
                <a:lnTo>
                  <a:pt x="2971" y="915"/>
                </a:lnTo>
                <a:lnTo>
                  <a:pt x="2953" y="925"/>
                </a:lnTo>
                <a:lnTo>
                  <a:pt x="2930" y="937"/>
                </a:lnTo>
                <a:lnTo>
                  <a:pt x="2907" y="947"/>
                </a:lnTo>
                <a:lnTo>
                  <a:pt x="2901" y="950"/>
                </a:lnTo>
                <a:lnTo>
                  <a:pt x="2895" y="953"/>
                </a:lnTo>
                <a:lnTo>
                  <a:pt x="2848" y="972"/>
                </a:lnTo>
                <a:lnTo>
                  <a:pt x="2837" y="975"/>
                </a:lnTo>
                <a:lnTo>
                  <a:pt x="2778" y="996"/>
                </a:lnTo>
                <a:lnTo>
                  <a:pt x="2756" y="1003"/>
                </a:lnTo>
                <a:lnTo>
                  <a:pt x="2719" y="1014"/>
                </a:lnTo>
                <a:lnTo>
                  <a:pt x="2643" y="1034"/>
                </a:lnTo>
                <a:lnTo>
                  <a:pt x="2561" y="1052"/>
                </a:lnTo>
                <a:lnTo>
                  <a:pt x="2475" y="1070"/>
                </a:lnTo>
                <a:lnTo>
                  <a:pt x="2383" y="1086"/>
                </a:lnTo>
                <a:lnTo>
                  <a:pt x="2287" y="1100"/>
                </a:lnTo>
                <a:lnTo>
                  <a:pt x="2187" y="1113"/>
                </a:lnTo>
                <a:lnTo>
                  <a:pt x="2085" y="1123"/>
                </a:lnTo>
                <a:lnTo>
                  <a:pt x="1978" y="1132"/>
                </a:lnTo>
                <a:lnTo>
                  <a:pt x="1869" y="1139"/>
                </a:lnTo>
                <a:lnTo>
                  <a:pt x="1758" y="1144"/>
                </a:lnTo>
                <a:lnTo>
                  <a:pt x="1645" y="1146"/>
                </a:lnTo>
                <a:lnTo>
                  <a:pt x="1553" y="1147"/>
                </a:lnTo>
                <a:lnTo>
                  <a:pt x="1489" y="1147"/>
                </a:lnTo>
                <a:lnTo>
                  <a:pt x="1423" y="1146"/>
                </a:lnTo>
                <a:lnTo>
                  <a:pt x="1315" y="1142"/>
                </a:lnTo>
                <a:lnTo>
                  <a:pt x="1209" y="1137"/>
                </a:lnTo>
                <a:lnTo>
                  <a:pt x="1209" y="1137"/>
                </a:lnTo>
                <a:lnTo>
                  <a:pt x="1208" y="1137"/>
                </a:lnTo>
                <a:lnTo>
                  <a:pt x="1206" y="1137"/>
                </a:lnTo>
                <a:lnTo>
                  <a:pt x="1205" y="1137"/>
                </a:lnTo>
                <a:lnTo>
                  <a:pt x="1108" y="1131"/>
                </a:lnTo>
                <a:lnTo>
                  <a:pt x="1013" y="1122"/>
                </a:lnTo>
                <a:lnTo>
                  <a:pt x="920" y="1113"/>
                </a:lnTo>
                <a:lnTo>
                  <a:pt x="920" y="1113"/>
                </a:lnTo>
                <a:lnTo>
                  <a:pt x="919" y="1112"/>
                </a:lnTo>
                <a:lnTo>
                  <a:pt x="919" y="1112"/>
                </a:lnTo>
                <a:lnTo>
                  <a:pt x="820" y="1099"/>
                </a:lnTo>
                <a:lnTo>
                  <a:pt x="723" y="1086"/>
                </a:lnTo>
                <a:lnTo>
                  <a:pt x="631" y="1070"/>
                </a:lnTo>
                <a:lnTo>
                  <a:pt x="543" y="1052"/>
                </a:lnTo>
                <a:lnTo>
                  <a:pt x="474" y="1037"/>
                </a:lnTo>
                <a:lnTo>
                  <a:pt x="468" y="1036"/>
                </a:lnTo>
                <a:lnTo>
                  <a:pt x="462" y="1034"/>
                </a:lnTo>
                <a:lnTo>
                  <a:pt x="461" y="1036"/>
                </a:lnTo>
                <a:lnTo>
                  <a:pt x="461" y="1038"/>
                </a:lnTo>
                <a:lnTo>
                  <a:pt x="466" y="1050"/>
                </a:lnTo>
                <a:lnTo>
                  <a:pt x="477" y="1065"/>
                </a:lnTo>
                <a:lnTo>
                  <a:pt x="495" y="1079"/>
                </a:lnTo>
                <a:lnTo>
                  <a:pt x="516" y="1095"/>
                </a:lnTo>
                <a:lnTo>
                  <a:pt x="545" y="1111"/>
                </a:lnTo>
                <a:lnTo>
                  <a:pt x="579" y="1127"/>
                </a:lnTo>
                <a:lnTo>
                  <a:pt x="618" y="1143"/>
                </a:lnTo>
                <a:lnTo>
                  <a:pt x="663" y="1160"/>
                </a:lnTo>
                <a:lnTo>
                  <a:pt x="712" y="1175"/>
                </a:lnTo>
                <a:lnTo>
                  <a:pt x="777" y="1194"/>
                </a:lnTo>
                <a:lnTo>
                  <a:pt x="848" y="1212"/>
                </a:lnTo>
                <a:lnTo>
                  <a:pt x="925" y="1230"/>
                </a:lnTo>
                <a:lnTo>
                  <a:pt x="1010" y="1246"/>
                </a:lnTo>
                <a:lnTo>
                  <a:pt x="1100" y="1262"/>
                </a:lnTo>
                <a:lnTo>
                  <a:pt x="1196" y="1275"/>
                </a:lnTo>
                <a:lnTo>
                  <a:pt x="1298" y="1288"/>
                </a:lnTo>
                <a:lnTo>
                  <a:pt x="1406" y="1298"/>
                </a:lnTo>
                <a:lnTo>
                  <a:pt x="1519" y="1307"/>
                </a:lnTo>
                <a:lnTo>
                  <a:pt x="1637" y="1314"/>
                </a:lnTo>
                <a:lnTo>
                  <a:pt x="1700" y="1316"/>
                </a:lnTo>
                <a:lnTo>
                  <a:pt x="1752" y="1317"/>
                </a:lnTo>
                <a:lnTo>
                  <a:pt x="1823" y="1319"/>
                </a:lnTo>
                <a:lnTo>
                  <a:pt x="1898" y="1319"/>
                </a:lnTo>
                <a:lnTo>
                  <a:pt x="1972" y="1319"/>
                </a:lnTo>
                <a:lnTo>
                  <a:pt x="2043" y="1317"/>
                </a:lnTo>
                <a:lnTo>
                  <a:pt x="2095" y="1316"/>
                </a:lnTo>
                <a:lnTo>
                  <a:pt x="2158" y="1314"/>
                </a:lnTo>
                <a:lnTo>
                  <a:pt x="2276" y="1307"/>
                </a:lnTo>
                <a:lnTo>
                  <a:pt x="2389" y="1298"/>
                </a:lnTo>
                <a:lnTo>
                  <a:pt x="2497" y="1288"/>
                </a:lnTo>
                <a:lnTo>
                  <a:pt x="2599" y="1275"/>
                </a:lnTo>
                <a:lnTo>
                  <a:pt x="2695" y="1262"/>
                </a:lnTo>
                <a:lnTo>
                  <a:pt x="2785" y="1246"/>
                </a:lnTo>
                <a:lnTo>
                  <a:pt x="2870" y="1230"/>
                </a:lnTo>
                <a:lnTo>
                  <a:pt x="2947" y="1213"/>
                </a:lnTo>
                <a:lnTo>
                  <a:pt x="3018" y="1194"/>
                </a:lnTo>
                <a:lnTo>
                  <a:pt x="3083" y="1175"/>
                </a:lnTo>
                <a:lnTo>
                  <a:pt x="3133" y="1160"/>
                </a:lnTo>
                <a:lnTo>
                  <a:pt x="3177" y="1143"/>
                </a:lnTo>
                <a:lnTo>
                  <a:pt x="3217" y="1126"/>
                </a:lnTo>
                <a:lnTo>
                  <a:pt x="3251" y="1111"/>
                </a:lnTo>
                <a:lnTo>
                  <a:pt x="3280" y="1095"/>
                </a:lnTo>
                <a:lnTo>
                  <a:pt x="3302" y="1079"/>
                </a:lnTo>
                <a:lnTo>
                  <a:pt x="3318" y="1064"/>
                </a:lnTo>
                <a:lnTo>
                  <a:pt x="3330" y="1050"/>
                </a:lnTo>
                <a:lnTo>
                  <a:pt x="3334" y="1037"/>
                </a:lnTo>
                <a:lnTo>
                  <a:pt x="3332" y="1029"/>
                </a:lnTo>
                <a:lnTo>
                  <a:pt x="3326" y="1022"/>
                </a:lnTo>
                <a:lnTo>
                  <a:pt x="3316" y="1013"/>
                </a:lnTo>
                <a:lnTo>
                  <a:pt x="3303" y="1002"/>
                </a:lnTo>
                <a:lnTo>
                  <a:pt x="3285" y="991"/>
                </a:lnTo>
                <a:lnTo>
                  <a:pt x="3263" y="978"/>
                </a:lnTo>
                <a:lnTo>
                  <a:pt x="3235" y="966"/>
                </a:lnTo>
                <a:lnTo>
                  <a:pt x="3201" y="952"/>
                </a:lnTo>
                <a:lnTo>
                  <a:pt x="3163" y="938"/>
                </a:lnTo>
                <a:lnTo>
                  <a:pt x="3115" y="924"/>
                </a:lnTo>
                <a:lnTo>
                  <a:pt x="3063" y="911"/>
                </a:lnTo>
                <a:lnTo>
                  <a:pt x="3003" y="896"/>
                </a:lnTo>
                <a:close/>
                <a:moveTo>
                  <a:pt x="1840" y="740"/>
                </a:moveTo>
                <a:lnTo>
                  <a:pt x="1666" y="745"/>
                </a:lnTo>
                <a:lnTo>
                  <a:pt x="1657" y="745"/>
                </a:lnTo>
                <a:lnTo>
                  <a:pt x="1610" y="746"/>
                </a:lnTo>
                <a:lnTo>
                  <a:pt x="1610" y="1033"/>
                </a:lnTo>
                <a:lnTo>
                  <a:pt x="1673" y="1032"/>
                </a:lnTo>
                <a:lnTo>
                  <a:pt x="1691" y="1030"/>
                </a:lnTo>
                <a:lnTo>
                  <a:pt x="1809" y="1027"/>
                </a:lnTo>
                <a:lnTo>
                  <a:pt x="1810" y="1027"/>
                </a:lnTo>
                <a:lnTo>
                  <a:pt x="1811" y="1027"/>
                </a:lnTo>
                <a:lnTo>
                  <a:pt x="1840" y="1025"/>
                </a:lnTo>
                <a:lnTo>
                  <a:pt x="1840" y="740"/>
                </a:lnTo>
                <a:close/>
                <a:moveTo>
                  <a:pt x="1265" y="740"/>
                </a:moveTo>
                <a:lnTo>
                  <a:pt x="1265" y="1025"/>
                </a:lnTo>
                <a:lnTo>
                  <a:pt x="1379" y="1029"/>
                </a:lnTo>
                <a:lnTo>
                  <a:pt x="1495" y="1033"/>
                </a:lnTo>
                <a:lnTo>
                  <a:pt x="1495" y="746"/>
                </a:lnTo>
                <a:lnTo>
                  <a:pt x="1448" y="745"/>
                </a:lnTo>
                <a:lnTo>
                  <a:pt x="1439" y="745"/>
                </a:lnTo>
                <a:lnTo>
                  <a:pt x="1265" y="740"/>
                </a:lnTo>
                <a:close/>
                <a:moveTo>
                  <a:pt x="2128" y="719"/>
                </a:moveTo>
                <a:lnTo>
                  <a:pt x="2042" y="726"/>
                </a:lnTo>
                <a:lnTo>
                  <a:pt x="1955" y="733"/>
                </a:lnTo>
                <a:lnTo>
                  <a:pt x="1955" y="1019"/>
                </a:lnTo>
                <a:lnTo>
                  <a:pt x="2043" y="1012"/>
                </a:lnTo>
                <a:lnTo>
                  <a:pt x="2128" y="1003"/>
                </a:lnTo>
                <a:lnTo>
                  <a:pt x="2128" y="719"/>
                </a:lnTo>
                <a:close/>
                <a:moveTo>
                  <a:pt x="978" y="719"/>
                </a:moveTo>
                <a:lnTo>
                  <a:pt x="978" y="1003"/>
                </a:lnTo>
                <a:lnTo>
                  <a:pt x="1063" y="1012"/>
                </a:lnTo>
                <a:lnTo>
                  <a:pt x="1150" y="1018"/>
                </a:lnTo>
                <a:lnTo>
                  <a:pt x="1150" y="733"/>
                </a:lnTo>
                <a:lnTo>
                  <a:pt x="1063" y="726"/>
                </a:lnTo>
                <a:lnTo>
                  <a:pt x="978" y="719"/>
                </a:lnTo>
                <a:close/>
                <a:moveTo>
                  <a:pt x="2415" y="682"/>
                </a:moveTo>
                <a:lnTo>
                  <a:pt x="2330" y="695"/>
                </a:lnTo>
                <a:lnTo>
                  <a:pt x="2243" y="706"/>
                </a:lnTo>
                <a:lnTo>
                  <a:pt x="2243" y="990"/>
                </a:lnTo>
                <a:lnTo>
                  <a:pt x="2331" y="977"/>
                </a:lnTo>
                <a:lnTo>
                  <a:pt x="2415" y="964"/>
                </a:lnTo>
                <a:lnTo>
                  <a:pt x="2415" y="682"/>
                </a:lnTo>
                <a:close/>
                <a:moveTo>
                  <a:pt x="690" y="682"/>
                </a:moveTo>
                <a:lnTo>
                  <a:pt x="690" y="964"/>
                </a:lnTo>
                <a:lnTo>
                  <a:pt x="709" y="967"/>
                </a:lnTo>
                <a:lnTo>
                  <a:pt x="806" y="983"/>
                </a:lnTo>
                <a:lnTo>
                  <a:pt x="828" y="986"/>
                </a:lnTo>
                <a:lnTo>
                  <a:pt x="863" y="990"/>
                </a:lnTo>
                <a:lnTo>
                  <a:pt x="863" y="706"/>
                </a:lnTo>
                <a:lnTo>
                  <a:pt x="775" y="695"/>
                </a:lnTo>
                <a:lnTo>
                  <a:pt x="690" y="682"/>
                </a:lnTo>
                <a:close/>
                <a:moveTo>
                  <a:pt x="2703" y="623"/>
                </a:moveTo>
                <a:lnTo>
                  <a:pt x="2619" y="643"/>
                </a:lnTo>
                <a:lnTo>
                  <a:pt x="2530" y="661"/>
                </a:lnTo>
                <a:lnTo>
                  <a:pt x="2530" y="941"/>
                </a:lnTo>
                <a:lnTo>
                  <a:pt x="2592" y="927"/>
                </a:lnTo>
                <a:lnTo>
                  <a:pt x="2649" y="914"/>
                </a:lnTo>
                <a:lnTo>
                  <a:pt x="2703" y="899"/>
                </a:lnTo>
                <a:lnTo>
                  <a:pt x="2703" y="623"/>
                </a:lnTo>
                <a:close/>
                <a:moveTo>
                  <a:pt x="403" y="623"/>
                </a:moveTo>
                <a:lnTo>
                  <a:pt x="403" y="899"/>
                </a:lnTo>
                <a:lnTo>
                  <a:pt x="433" y="907"/>
                </a:lnTo>
                <a:lnTo>
                  <a:pt x="464" y="916"/>
                </a:lnTo>
                <a:lnTo>
                  <a:pt x="508" y="927"/>
                </a:lnTo>
                <a:lnTo>
                  <a:pt x="554" y="938"/>
                </a:lnTo>
                <a:lnTo>
                  <a:pt x="575" y="942"/>
                </a:lnTo>
                <a:lnTo>
                  <a:pt x="575" y="661"/>
                </a:lnTo>
                <a:lnTo>
                  <a:pt x="486" y="643"/>
                </a:lnTo>
                <a:lnTo>
                  <a:pt x="403" y="623"/>
                </a:lnTo>
                <a:close/>
                <a:moveTo>
                  <a:pt x="2990" y="508"/>
                </a:moveTo>
                <a:lnTo>
                  <a:pt x="2953" y="530"/>
                </a:lnTo>
                <a:lnTo>
                  <a:pt x="2913" y="550"/>
                </a:lnTo>
                <a:lnTo>
                  <a:pt x="2867" y="569"/>
                </a:lnTo>
                <a:lnTo>
                  <a:pt x="2818" y="587"/>
                </a:lnTo>
                <a:lnTo>
                  <a:pt x="2818" y="861"/>
                </a:lnTo>
                <a:lnTo>
                  <a:pt x="2859" y="843"/>
                </a:lnTo>
                <a:lnTo>
                  <a:pt x="2897" y="825"/>
                </a:lnTo>
                <a:lnTo>
                  <a:pt x="2928" y="807"/>
                </a:lnTo>
                <a:lnTo>
                  <a:pt x="2954" y="790"/>
                </a:lnTo>
                <a:lnTo>
                  <a:pt x="2975" y="773"/>
                </a:lnTo>
                <a:lnTo>
                  <a:pt x="2976" y="774"/>
                </a:lnTo>
                <a:lnTo>
                  <a:pt x="2984" y="764"/>
                </a:lnTo>
                <a:lnTo>
                  <a:pt x="2989" y="754"/>
                </a:lnTo>
                <a:lnTo>
                  <a:pt x="2990" y="746"/>
                </a:lnTo>
                <a:lnTo>
                  <a:pt x="2990" y="508"/>
                </a:lnTo>
                <a:close/>
                <a:moveTo>
                  <a:pt x="115" y="508"/>
                </a:moveTo>
                <a:lnTo>
                  <a:pt x="115" y="746"/>
                </a:lnTo>
                <a:lnTo>
                  <a:pt x="118" y="758"/>
                </a:lnTo>
                <a:lnTo>
                  <a:pt x="127" y="772"/>
                </a:lnTo>
                <a:lnTo>
                  <a:pt x="140" y="785"/>
                </a:lnTo>
                <a:lnTo>
                  <a:pt x="159" y="800"/>
                </a:lnTo>
                <a:lnTo>
                  <a:pt x="184" y="816"/>
                </a:lnTo>
                <a:lnTo>
                  <a:pt x="213" y="830"/>
                </a:lnTo>
                <a:lnTo>
                  <a:pt x="248" y="846"/>
                </a:lnTo>
                <a:lnTo>
                  <a:pt x="288" y="862"/>
                </a:lnTo>
                <a:lnTo>
                  <a:pt x="288" y="587"/>
                </a:lnTo>
                <a:lnTo>
                  <a:pt x="238" y="569"/>
                </a:lnTo>
                <a:lnTo>
                  <a:pt x="192" y="550"/>
                </a:lnTo>
                <a:lnTo>
                  <a:pt x="152" y="530"/>
                </a:lnTo>
                <a:lnTo>
                  <a:pt x="115" y="508"/>
                </a:lnTo>
                <a:close/>
                <a:moveTo>
                  <a:pt x="1553" y="115"/>
                </a:moveTo>
                <a:lnTo>
                  <a:pt x="1426" y="116"/>
                </a:lnTo>
                <a:lnTo>
                  <a:pt x="1306" y="119"/>
                </a:lnTo>
                <a:lnTo>
                  <a:pt x="1191" y="123"/>
                </a:lnTo>
                <a:lnTo>
                  <a:pt x="1082" y="129"/>
                </a:lnTo>
                <a:lnTo>
                  <a:pt x="979" y="136"/>
                </a:lnTo>
                <a:lnTo>
                  <a:pt x="881" y="144"/>
                </a:lnTo>
                <a:lnTo>
                  <a:pt x="790" y="154"/>
                </a:lnTo>
                <a:lnTo>
                  <a:pt x="705" y="164"/>
                </a:lnTo>
                <a:lnTo>
                  <a:pt x="624" y="175"/>
                </a:lnTo>
                <a:lnTo>
                  <a:pt x="550" y="188"/>
                </a:lnTo>
                <a:lnTo>
                  <a:pt x="482" y="200"/>
                </a:lnTo>
                <a:lnTo>
                  <a:pt x="419" y="214"/>
                </a:lnTo>
                <a:lnTo>
                  <a:pt x="363" y="228"/>
                </a:lnTo>
                <a:lnTo>
                  <a:pt x="313" y="241"/>
                </a:lnTo>
                <a:lnTo>
                  <a:pt x="268" y="256"/>
                </a:lnTo>
                <a:lnTo>
                  <a:pt x="228" y="269"/>
                </a:lnTo>
                <a:lnTo>
                  <a:pt x="194" y="284"/>
                </a:lnTo>
                <a:lnTo>
                  <a:pt x="167" y="297"/>
                </a:lnTo>
                <a:lnTo>
                  <a:pt x="146" y="311"/>
                </a:lnTo>
                <a:lnTo>
                  <a:pt x="130" y="325"/>
                </a:lnTo>
                <a:lnTo>
                  <a:pt x="120" y="337"/>
                </a:lnTo>
                <a:lnTo>
                  <a:pt x="116" y="350"/>
                </a:lnTo>
                <a:lnTo>
                  <a:pt x="121" y="363"/>
                </a:lnTo>
                <a:lnTo>
                  <a:pt x="133" y="377"/>
                </a:lnTo>
                <a:lnTo>
                  <a:pt x="150" y="391"/>
                </a:lnTo>
                <a:lnTo>
                  <a:pt x="173" y="407"/>
                </a:lnTo>
                <a:lnTo>
                  <a:pt x="201" y="423"/>
                </a:lnTo>
                <a:lnTo>
                  <a:pt x="234" y="439"/>
                </a:lnTo>
                <a:lnTo>
                  <a:pt x="273" y="455"/>
                </a:lnTo>
                <a:lnTo>
                  <a:pt x="318" y="472"/>
                </a:lnTo>
                <a:lnTo>
                  <a:pt x="367" y="487"/>
                </a:lnTo>
                <a:lnTo>
                  <a:pt x="432" y="506"/>
                </a:lnTo>
                <a:lnTo>
                  <a:pt x="503" y="525"/>
                </a:lnTo>
                <a:lnTo>
                  <a:pt x="580" y="541"/>
                </a:lnTo>
                <a:lnTo>
                  <a:pt x="665" y="558"/>
                </a:lnTo>
                <a:lnTo>
                  <a:pt x="755" y="574"/>
                </a:lnTo>
                <a:lnTo>
                  <a:pt x="851" y="587"/>
                </a:lnTo>
                <a:lnTo>
                  <a:pt x="953" y="600"/>
                </a:lnTo>
                <a:lnTo>
                  <a:pt x="1061" y="610"/>
                </a:lnTo>
                <a:lnTo>
                  <a:pt x="1174" y="619"/>
                </a:lnTo>
                <a:lnTo>
                  <a:pt x="1292" y="626"/>
                </a:lnTo>
                <a:lnTo>
                  <a:pt x="1355" y="628"/>
                </a:lnTo>
                <a:lnTo>
                  <a:pt x="1407" y="629"/>
                </a:lnTo>
                <a:lnTo>
                  <a:pt x="1478" y="631"/>
                </a:lnTo>
                <a:lnTo>
                  <a:pt x="1553" y="631"/>
                </a:lnTo>
                <a:lnTo>
                  <a:pt x="1627" y="631"/>
                </a:lnTo>
                <a:lnTo>
                  <a:pt x="1698" y="629"/>
                </a:lnTo>
                <a:lnTo>
                  <a:pt x="1750" y="628"/>
                </a:lnTo>
                <a:lnTo>
                  <a:pt x="1813" y="626"/>
                </a:lnTo>
                <a:lnTo>
                  <a:pt x="1931" y="619"/>
                </a:lnTo>
                <a:lnTo>
                  <a:pt x="2044" y="610"/>
                </a:lnTo>
                <a:lnTo>
                  <a:pt x="2152" y="600"/>
                </a:lnTo>
                <a:lnTo>
                  <a:pt x="2254" y="587"/>
                </a:lnTo>
                <a:lnTo>
                  <a:pt x="2350" y="574"/>
                </a:lnTo>
                <a:lnTo>
                  <a:pt x="2440" y="558"/>
                </a:lnTo>
                <a:lnTo>
                  <a:pt x="2525" y="541"/>
                </a:lnTo>
                <a:lnTo>
                  <a:pt x="2602" y="525"/>
                </a:lnTo>
                <a:lnTo>
                  <a:pt x="2673" y="506"/>
                </a:lnTo>
                <a:lnTo>
                  <a:pt x="2738" y="487"/>
                </a:lnTo>
                <a:lnTo>
                  <a:pt x="2787" y="472"/>
                </a:lnTo>
                <a:lnTo>
                  <a:pt x="2831" y="455"/>
                </a:lnTo>
                <a:lnTo>
                  <a:pt x="2871" y="439"/>
                </a:lnTo>
                <a:lnTo>
                  <a:pt x="2904" y="423"/>
                </a:lnTo>
                <a:lnTo>
                  <a:pt x="2933" y="407"/>
                </a:lnTo>
                <a:lnTo>
                  <a:pt x="2956" y="391"/>
                </a:lnTo>
                <a:lnTo>
                  <a:pt x="2972" y="377"/>
                </a:lnTo>
                <a:lnTo>
                  <a:pt x="2984" y="363"/>
                </a:lnTo>
                <a:lnTo>
                  <a:pt x="2989" y="350"/>
                </a:lnTo>
                <a:lnTo>
                  <a:pt x="2985" y="337"/>
                </a:lnTo>
                <a:lnTo>
                  <a:pt x="2975" y="325"/>
                </a:lnTo>
                <a:lnTo>
                  <a:pt x="2960" y="311"/>
                </a:lnTo>
                <a:lnTo>
                  <a:pt x="2938" y="297"/>
                </a:lnTo>
                <a:lnTo>
                  <a:pt x="2911" y="284"/>
                </a:lnTo>
                <a:lnTo>
                  <a:pt x="2877" y="269"/>
                </a:lnTo>
                <a:lnTo>
                  <a:pt x="2837" y="256"/>
                </a:lnTo>
                <a:lnTo>
                  <a:pt x="2792" y="241"/>
                </a:lnTo>
                <a:lnTo>
                  <a:pt x="2742" y="228"/>
                </a:lnTo>
                <a:lnTo>
                  <a:pt x="2686" y="214"/>
                </a:lnTo>
                <a:lnTo>
                  <a:pt x="2623" y="200"/>
                </a:lnTo>
                <a:lnTo>
                  <a:pt x="2555" y="188"/>
                </a:lnTo>
                <a:lnTo>
                  <a:pt x="2481" y="175"/>
                </a:lnTo>
                <a:lnTo>
                  <a:pt x="2401" y="164"/>
                </a:lnTo>
                <a:lnTo>
                  <a:pt x="2316" y="154"/>
                </a:lnTo>
                <a:lnTo>
                  <a:pt x="2224" y="144"/>
                </a:lnTo>
                <a:lnTo>
                  <a:pt x="2126" y="136"/>
                </a:lnTo>
                <a:lnTo>
                  <a:pt x="2023" y="129"/>
                </a:lnTo>
                <a:lnTo>
                  <a:pt x="1914" y="123"/>
                </a:lnTo>
                <a:lnTo>
                  <a:pt x="1799" y="119"/>
                </a:lnTo>
                <a:lnTo>
                  <a:pt x="1679" y="116"/>
                </a:lnTo>
                <a:lnTo>
                  <a:pt x="1553" y="115"/>
                </a:lnTo>
                <a:close/>
                <a:moveTo>
                  <a:pt x="1553" y="0"/>
                </a:moveTo>
                <a:lnTo>
                  <a:pt x="1569" y="0"/>
                </a:lnTo>
                <a:lnTo>
                  <a:pt x="1591" y="0"/>
                </a:lnTo>
                <a:lnTo>
                  <a:pt x="1618" y="1"/>
                </a:lnTo>
                <a:lnTo>
                  <a:pt x="1651" y="1"/>
                </a:lnTo>
                <a:lnTo>
                  <a:pt x="1687" y="2"/>
                </a:lnTo>
                <a:lnTo>
                  <a:pt x="1728" y="2"/>
                </a:lnTo>
                <a:lnTo>
                  <a:pt x="1772" y="4"/>
                </a:lnTo>
                <a:lnTo>
                  <a:pt x="1820" y="6"/>
                </a:lnTo>
                <a:lnTo>
                  <a:pt x="1871" y="8"/>
                </a:lnTo>
                <a:lnTo>
                  <a:pt x="1926" y="10"/>
                </a:lnTo>
                <a:lnTo>
                  <a:pt x="1981" y="13"/>
                </a:lnTo>
                <a:lnTo>
                  <a:pt x="2040" y="17"/>
                </a:lnTo>
                <a:lnTo>
                  <a:pt x="2099" y="20"/>
                </a:lnTo>
                <a:lnTo>
                  <a:pt x="2161" y="25"/>
                </a:lnTo>
                <a:lnTo>
                  <a:pt x="2223" y="31"/>
                </a:lnTo>
                <a:lnTo>
                  <a:pt x="2285" y="37"/>
                </a:lnTo>
                <a:lnTo>
                  <a:pt x="2348" y="43"/>
                </a:lnTo>
                <a:lnTo>
                  <a:pt x="2411" y="51"/>
                </a:lnTo>
                <a:lnTo>
                  <a:pt x="2474" y="60"/>
                </a:lnTo>
                <a:lnTo>
                  <a:pt x="2534" y="69"/>
                </a:lnTo>
                <a:lnTo>
                  <a:pt x="2595" y="79"/>
                </a:lnTo>
                <a:lnTo>
                  <a:pt x="2652" y="90"/>
                </a:lnTo>
                <a:lnTo>
                  <a:pt x="2709" y="102"/>
                </a:lnTo>
                <a:lnTo>
                  <a:pt x="2763" y="116"/>
                </a:lnTo>
                <a:lnTo>
                  <a:pt x="2815" y="131"/>
                </a:lnTo>
                <a:lnTo>
                  <a:pt x="2864" y="145"/>
                </a:lnTo>
                <a:lnTo>
                  <a:pt x="2908" y="162"/>
                </a:lnTo>
                <a:lnTo>
                  <a:pt x="2950" y="181"/>
                </a:lnTo>
                <a:lnTo>
                  <a:pt x="2987" y="199"/>
                </a:lnTo>
                <a:lnTo>
                  <a:pt x="3020" y="220"/>
                </a:lnTo>
                <a:lnTo>
                  <a:pt x="3048" y="242"/>
                </a:lnTo>
                <a:lnTo>
                  <a:pt x="3071" y="265"/>
                </a:lnTo>
                <a:lnTo>
                  <a:pt x="3088" y="290"/>
                </a:lnTo>
                <a:lnTo>
                  <a:pt x="3099" y="316"/>
                </a:lnTo>
                <a:lnTo>
                  <a:pt x="3104" y="344"/>
                </a:lnTo>
                <a:lnTo>
                  <a:pt x="3105" y="344"/>
                </a:lnTo>
                <a:lnTo>
                  <a:pt x="3105" y="746"/>
                </a:lnTo>
                <a:lnTo>
                  <a:pt x="3102" y="773"/>
                </a:lnTo>
                <a:lnTo>
                  <a:pt x="3092" y="799"/>
                </a:lnTo>
                <a:lnTo>
                  <a:pt x="3159" y="818"/>
                </a:lnTo>
                <a:lnTo>
                  <a:pt x="3219" y="837"/>
                </a:lnTo>
                <a:lnTo>
                  <a:pt x="3272" y="857"/>
                </a:lnTo>
                <a:lnTo>
                  <a:pt x="3317" y="878"/>
                </a:lnTo>
                <a:lnTo>
                  <a:pt x="3357" y="901"/>
                </a:lnTo>
                <a:lnTo>
                  <a:pt x="3388" y="925"/>
                </a:lnTo>
                <a:lnTo>
                  <a:pt x="3414" y="950"/>
                </a:lnTo>
                <a:lnTo>
                  <a:pt x="3432" y="976"/>
                </a:lnTo>
                <a:lnTo>
                  <a:pt x="3445" y="1003"/>
                </a:lnTo>
                <a:lnTo>
                  <a:pt x="3449" y="1033"/>
                </a:lnTo>
                <a:lnTo>
                  <a:pt x="3450" y="1033"/>
                </a:lnTo>
                <a:lnTo>
                  <a:pt x="3450" y="1434"/>
                </a:lnTo>
                <a:lnTo>
                  <a:pt x="3447" y="1463"/>
                </a:lnTo>
                <a:lnTo>
                  <a:pt x="3436" y="1490"/>
                </a:lnTo>
                <a:lnTo>
                  <a:pt x="3421" y="1517"/>
                </a:lnTo>
                <a:lnTo>
                  <a:pt x="3399" y="1542"/>
                </a:lnTo>
                <a:lnTo>
                  <a:pt x="3371" y="1566"/>
                </a:lnTo>
                <a:lnTo>
                  <a:pt x="3338" y="1590"/>
                </a:lnTo>
                <a:lnTo>
                  <a:pt x="3299" y="1612"/>
                </a:lnTo>
                <a:lnTo>
                  <a:pt x="3258" y="1633"/>
                </a:lnTo>
                <a:lnTo>
                  <a:pt x="3211" y="1653"/>
                </a:lnTo>
                <a:lnTo>
                  <a:pt x="3159" y="1672"/>
                </a:lnTo>
                <a:lnTo>
                  <a:pt x="3105" y="1689"/>
                </a:lnTo>
                <a:lnTo>
                  <a:pt x="3105" y="2065"/>
                </a:lnTo>
                <a:lnTo>
                  <a:pt x="3102" y="2091"/>
                </a:lnTo>
                <a:lnTo>
                  <a:pt x="3094" y="2116"/>
                </a:lnTo>
                <a:lnTo>
                  <a:pt x="3135" y="2135"/>
                </a:lnTo>
                <a:lnTo>
                  <a:pt x="3172" y="2154"/>
                </a:lnTo>
                <a:lnTo>
                  <a:pt x="3202" y="2175"/>
                </a:lnTo>
                <a:lnTo>
                  <a:pt x="3228" y="2197"/>
                </a:lnTo>
                <a:lnTo>
                  <a:pt x="3248" y="2220"/>
                </a:lnTo>
                <a:lnTo>
                  <a:pt x="3263" y="2244"/>
                </a:lnTo>
                <a:lnTo>
                  <a:pt x="3272" y="2268"/>
                </a:lnTo>
                <a:lnTo>
                  <a:pt x="3276" y="2294"/>
                </a:lnTo>
                <a:lnTo>
                  <a:pt x="3278" y="2294"/>
                </a:lnTo>
                <a:lnTo>
                  <a:pt x="3278" y="2696"/>
                </a:lnTo>
                <a:lnTo>
                  <a:pt x="3274" y="2725"/>
                </a:lnTo>
                <a:lnTo>
                  <a:pt x="3264" y="2753"/>
                </a:lnTo>
                <a:lnTo>
                  <a:pt x="3247" y="2780"/>
                </a:lnTo>
                <a:lnTo>
                  <a:pt x="3224" y="2806"/>
                </a:lnTo>
                <a:lnTo>
                  <a:pt x="3195" y="2831"/>
                </a:lnTo>
                <a:lnTo>
                  <a:pt x="3160" y="2855"/>
                </a:lnTo>
                <a:lnTo>
                  <a:pt x="3121" y="2877"/>
                </a:lnTo>
                <a:lnTo>
                  <a:pt x="3077" y="2899"/>
                </a:lnTo>
                <a:lnTo>
                  <a:pt x="3028" y="2919"/>
                </a:lnTo>
                <a:lnTo>
                  <a:pt x="2975" y="2938"/>
                </a:lnTo>
                <a:lnTo>
                  <a:pt x="2918" y="2956"/>
                </a:lnTo>
                <a:lnTo>
                  <a:pt x="2858" y="2973"/>
                </a:lnTo>
                <a:lnTo>
                  <a:pt x="2795" y="2989"/>
                </a:lnTo>
                <a:lnTo>
                  <a:pt x="2729" y="3003"/>
                </a:lnTo>
                <a:lnTo>
                  <a:pt x="2661" y="3017"/>
                </a:lnTo>
                <a:lnTo>
                  <a:pt x="2590" y="3029"/>
                </a:lnTo>
                <a:lnTo>
                  <a:pt x="2517" y="3041"/>
                </a:lnTo>
                <a:lnTo>
                  <a:pt x="2443" y="3051"/>
                </a:lnTo>
                <a:lnTo>
                  <a:pt x="2368" y="3061"/>
                </a:lnTo>
                <a:lnTo>
                  <a:pt x="2365" y="3061"/>
                </a:lnTo>
                <a:lnTo>
                  <a:pt x="2361" y="3062"/>
                </a:lnTo>
                <a:lnTo>
                  <a:pt x="2358" y="3063"/>
                </a:lnTo>
                <a:lnTo>
                  <a:pt x="2356" y="3062"/>
                </a:lnTo>
                <a:lnTo>
                  <a:pt x="2354" y="3062"/>
                </a:lnTo>
                <a:lnTo>
                  <a:pt x="2215" y="3075"/>
                </a:lnTo>
                <a:lnTo>
                  <a:pt x="2075" y="3086"/>
                </a:lnTo>
                <a:lnTo>
                  <a:pt x="2073" y="3087"/>
                </a:lnTo>
                <a:lnTo>
                  <a:pt x="2070" y="3087"/>
                </a:lnTo>
                <a:lnTo>
                  <a:pt x="2069" y="3087"/>
                </a:lnTo>
                <a:lnTo>
                  <a:pt x="2067" y="3087"/>
                </a:lnTo>
                <a:lnTo>
                  <a:pt x="1950" y="3092"/>
                </a:lnTo>
                <a:lnTo>
                  <a:pt x="1836" y="3096"/>
                </a:lnTo>
                <a:lnTo>
                  <a:pt x="1725" y="3097"/>
                </a:lnTo>
                <a:lnTo>
                  <a:pt x="1614" y="3096"/>
                </a:lnTo>
                <a:lnTo>
                  <a:pt x="1500" y="3092"/>
                </a:lnTo>
                <a:lnTo>
                  <a:pt x="1383" y="3087"/>
                </a:lnTo>
                <a:lnTo>
                  <a:pt x="1381" y="3087"/>
                </a:lnTo>
                <a:lnTo>
                  <a:pt x="1380" y="3087"/>
                </a:lnTo>
                <a:lnTo>
                  <a:pt x="1377" y="3087"/>
                </a:lnTo>
                <a:lnTo>
                  <a:pt x="1375" y="3086"/>
                </a:lnTo>
                <a:lnTo>
                  <a:pt x="1235" y="3075"/>
                </a:lnTo>
                <a:lnTo>
                  <a:pt x="1096" y="3062"/>
                </a:lnTo>
                <a:lnTo>
                  <a:pt x="1094" y="3062"/>
                </a:lnTo>
                <a:lnTo>
                  <a:pt x="1093" y="3063"/>
                </a:lnTo>
                <a:lnTo>
                  <a:pt x="1089" y="3062"/>
                </a:lnTo>
                <a:lnTo>
                  <a:pt x="1085" y="3062"/>
                </a:lnTo>
                <a:lnTo>
                  <a:pt x="1082" y="3061"/>
                </a:lnTo>
                <a:lnTo>
                  <a:pt x="1007" y="3051"/>
                </a:lnTo>
                <a:lnTo>
                  <a:pt x="933" y="3041"/>
                </a:lnTo>
                <a:lnTo>
                  <a:pt x="860" y="3029"/>
                </a:lnTo>
                <a:lnTo>
                  <a:pt x="789" y="3017"/>
                </a:lnTo>
                <a:lnTo>
                  <a:pt x="721" y="3003"/>
                </a:lnTo>
                <a:lnTo>
                  <a:pt x="656" y="2989"/>
                </a:lnTo>
                <a:lnTo>
                  <a:pt x="592" y="2973"/>
                </a:lnTo>
                <a:lnTo>
                  <a:pt x="532" y="2956"/>
                </a:lnTo>
                <a:lnTo>
                  <a:pt x="475" y="2939"/>
                </a:lnTo>
                <a:lnTo>
                  <a:pt x="422" y="2919"/>
                </a:lnTo>
                <a:lnTo>
                  <a:pt x="373" y="2899"/>
                </a:lnTo>
                <a:lnTo>
                  <a:pt x="329" y="2878"/>
                </a:lnTo>
                <a:lnTo>
                  <a:pt x="290" y="2855"/>
                </a:lnTo>
                <a:lnTo>
                  <a:pt x="255" y="2831"/>
                </a:lnTo>
                <a:lnTo>
                  <a:pt x="226" y="2807"/>
                </a:lnTo>
                <a:lnTo>
                  <a:pt x="203" y="2781"/>
                </a:lnTo>
                <a:lnTo>
                  <a:pt x="186" y="2754"/>
                </a:lnTo>
                <a:lnTo>
                  <a:pt x="176" y="2726"/>
                </a:lnTo>
                <a:lnTo>
                  <a:pt x="173" y="2696"/>
                </a:lnTo>
                <a:lnTo>
                  <a:pt x="173" y="2294"/>
                </a:lnTo>
                <a:lnTo>
                  <a:pt x="174" y="2294"/>
                </a:lnTo>
                <a:lnTo>
                  <a:pt x="176" y="2276"/>
                </a:lnTo>
                <a:lnTo>
                  <a:pt x="181" y="2259"/>
                </a:lnTo>
                <a:lnTo>
                  <a:pt x="141" y="2238"/>
                </a:lnTo>
                <a:lnTo>
                  <a:pt x="106" y="2216"/>
                </a:lnTo>
                <a:lnTo>
                  <a:pt x="74" y="2194"/>
                </a:lnTo>
                <a:lnTo>
                  <a:pt x="48" y="2170"/>
                </a:lnTo>
                <a:lnTo>
                  <a:pt x="28" y="2145"/>
                </a:lnTo>
                <a:lnTo>
                  <a:pt x="13" y="2120"/>
                </a:lnTo>
                <a:lnTo>
                  <a:pt x="3" y="2093"/>
                </a:lnTo>
                <a:lnTo>
                  <a:pt x="0" y="2065"/>
                </a:lnTo>
                <a:lnTo>
                  <a:pt x="0" y="1663"/>
                </a:lnTo>
                <a:lnTo>
                  <a:pt x="1" y="1663"/>
                </a:lnTo>
                <a:lnTo>
                  <a:pt x="5" y="1635"/>
                </a:lnTo>
                <a:lnTo>
                  <a:pt x="17" y="1608"/>
                </a:lnTo>
                <a:lnTo>
                  <a:pt x="35" y="1582"/>
                </a:lnTo>
                <a:lnTo>
                  <a:pt x="60" y="1558"/>
                </a:lnTo>
                <a:lnTo>
                  <a:pt x="90" y="1534"/>
                </a:lnTo>
                <a:lnTo>
                  <a:pt x="128" y="1512"/>
                </a:lnTo>
                <a:lnTo>
                  <a:pt x="173" y="1490"/>
                </a:lnTo>
                <a:lnTo>
                  <a:pt x="223" y="1470"/>
                </a:lnTo>
                <a:lnTo>
                  <a:pt x="280" y="1452"/>
                </a:lnTo>
                <a:lnTo>
                  <a:pt x="345" y="1433"/>
                </a:lnTo>
                <a:lnTo>
                  <a:pt x="345" y="1033"/>
                </a:lnTo>
                <a:lnTo>
                  <a:pt x="346" y="1033"/>
                </a:lnTo>
                <a:lnTo>
                  <a:pt x="351" y="1003"/>
                </a:lnTo>
                <a:lnTo>
                  <a:pt x="296" y="986"/>
                </a:lnTo>
                <a:lnTo>
                  <a:pt x="244" y="967"/>
                </a:lnTo>
                <a:lnTo>
                  <a:pt x="197" y="947"/>
                </a:lnTo>
                <a:lnTo>
                  <a:pt x="153" y="925"/>
                </a:lnTo>
                <a:lnTo>
                  <a:pt x="114" y="903"/>
                </a:lnTo>
                <a:lnTo>
                  <a:pt x="81" y="880"/>
                </a:lnTo>
                <a:lnTo>
                  <a:pt x="52" y="855"/>
                </a:lnTo>
                <a:lnTo>
                  <a:pt x="30" y="829"/>
                </a:lnTo>
                <a:lnTo>
                  <a:pt x="14" y="803"/>
                </a:lnTo>
                <a:lnTo>
                  <a:pt x="3" y="775"/>
                </a:lnTo>
                <a:lnTo>
                  <a:pt x="0" y="746"/>
                </a:lnTo>
                <a:lnTo>
                  <a:pt x="0" y="344"/>
                </a:lnTo>
                <a:lnTo>
                  <a:pt x="1" y="344"/>
                </a:lnTo>
                <a:lnTo>
                  <a:pt x="6" y="316"/>
                </a:lnTo>
                <a:lnTo>
                  <a:pt x="17" y="290"/>
                </a:lnTo>
                <a:lnTo>
                  <a:pt x="35" y="265"/>
                </a:lnTo>
                <a:lnTo>
                  <a:pt x="58" y="242"/>
                </a:lnTo>
                <a:lnTo>
                  <a:pt x="85" y="220"/>
                </a:lnTo>
                <a:lnTo>
                  <a:pt x="118" y="199"/>
                </a:lnTo>
                <a:lnTo>
                  <a:pt x="155" y="181"/>
                </a:lnTo>
                <a:lnTo>
                  <a:pt x="197" y="162"/>
                </a:lnTo>
                <a:lnTo>
                  <a:pt x="242" y="145"/>
                </a:lnTo>
                <a:lnTo>
                  <a:pt x="290" y="131"/>
                </a:lnTo>
                <a:lnTo>
                  <a:pt x="342" y="116"/>
                </a:lnTo>
                <a:lnTo>
                  <a:pt x="395" y="102"/>
                </a:lnTo>
                <a:lnTo>
                  <a:pt x="453" y="90"/>
                </a:lnTo>
                <a:lnTo>
                  <a:pt x="510" y="79"/>
                </a:lnTo>
                <a:lnTo>
                  <a:pt x="571" y="69"/>
                </a:lnTo>
                <a:lnTo>
                  <a:pt x="631" y="60"/>
                </a:lnTo>
                <a:lnTo>
                  <a:pt x="694" y="51"/>
                </a:lnTo>
                <a:lnTo>
                  <a:pt x="757" y="43"/>
                </a:lnTo>
                <a:lnTo>
                  <a:pt x="820" y="37"/>
                </a:lnTo>
                <a:lnTo>
                  <a:pt x="882" y="31"/>
                </a:lnTo>
                <a:lnTo>
                  <a:pt x="944" y="25"/>
                </a:lnTo>
                <a:lnTo>
                  <a:pt x="1006" y="20"/>
                </a:lnTo>
                <a:lnTo>
                  <a:pt x="1065" y="17"/>
                </a:lnTo>
                <a:lnTo>
                  <a:pt x="1124" y="13"/>
                </a:lnTo>
                <a:lnTo>
                  <a:pt x="1179" y="10"/>
                </a:lnTo>
                <a:lnTo>
                  <a:pt x="1234" y="8"/>
                </a:lnTo>
                <a:lnTo>
                  <a:pt x="1285" y="6"/>
                </a:lnTo>
                <a:lnTo>
                  <a:pt x="1333" y="4"/>
                </a:lnTo>
                <a:lnTo>
                  <a:pt x="1377" y="2"/>
                </a:lnTo>
                <a:lnTo>
                  <a:pt x="1418" y="2"/>
                </a:lnTo>
                <a:lnTo>
                  <a:pt x="1454" y="1"/>
                </a:lnTo>
                <a:lnTo>
                  <a:pt x="1487" y="1"/>
                </a:lnTo>
                <a:lnTo>
                  <a:pt x="1514" y="0"/>
                </a:lnTo>
                <a:lnTo>
                  <a:pt x="1536" y="0"/>
                </a:lnTo>
                <a:lnTo>
                  <a:pt x="1553"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2" name="Group 1133"/>
          <p:cNvGrpSpPr>
            <a:grpSpLocks noChangeAspect="1"/>
          </p:cNvGrpSpPr>
          <p:nvPr/>
        </p:nvGrpSpPr>
        <p:grpSpPr bwMode="auto">
          <a:xfrm>
            <a:off x="179512" y="3861048"/>
            <a:ext cx="308439" cy="302400"/>
            <a:chOff x="-2797" y="-3650"/>
            <a:chExt cx="3066" cy="3006"/>
          </a:xfrm>
          <a:solidFill>
            <a:schemeClr val="accent6">
              <a:lumMod val="75000"/>
            </a:schemeClr>
          </a:solidFill>
        </p:grpSpPr>
        <p:sp>
          <p:nvSpPr>
            <p:cNvPr id="23" name="Freeform 1135"/>
            <p:cNvSpPr>
              <a:spLocks noEditPoints="1"/>
            </p:cNvSpPr>
            <p:nvPr/>
          </p:nvSpPr>
          <p:spPr bwMode="auto">
            <a:xfrm>
              <a:off x="-2797" y="-2969"/>
              <a:ext cx="3066" cy="2325"/>
            </a:xfrm>
            <a:custGeom>
              <a:avLst/>
              <a:gdLst>
                <a:gd name="T0" fmla="*/ 4595 w 6133"/>
                <a:gd name="T1" fmla="*/ 4316 h 4649"/>
                <a:gd name="T2" fmla="*/ 4602 w 6133"/>
                <a:gd name="T3" fmla="*/ 4332 h 4649"/>
                <a:gd name="T4" fmla="*/ 4714 w 6133"/>
                <a:gd name="T5" fmla="*/ 4338 h 4649"/>
                <a:gd name="T6" fmla="*/ 4733 w 6133"/>
                <a:gd name="T7" fmla="*/ 4329 h 4649"/>
                <a:gd name="T8" fmla="*/ 4735 w 6133"/>
                <a:gd name="T9" fmla="*/ 4312 h 4649"/>
                <a:gd name="T10" fmla="*/ 2458 w 6133"/>
                <a:gd name="T11" fmla="*/ 0 h 4649"/>
                <a:gd name="T12" fmla="*/ 2592 w 6133"/>
                <a:gd name="T13" fmla="*/ 72 h 4649"/>
                <a:gd name="T14" fmla="*/ 3312 w 6133"/>
                <a:gd name="T15" fmla="*/ 1066 h 4649"/>
                <a:gd name="T16" fmla="*/ 3295 w 6133"/>
                <a:gd name="T17" fmla="*/ 1131 h 4649"/>
                <a:gd name="T18" fmla="*/ 3234 w 6133"/>
                <a:gd name="T19" fmla="*/ 1174 h 4649"/>
                <a:gd name="T20" fmla="*/ 2901 w 6133"/>
                <a:gd name="T21" fmla="*/ 4338 h 4649"/>
                <a:gd name="T22" fmla="*/ 3928 w 6133"/>
                <a:gd name="T23" fmla="*/ 4332 h 4649"/>
                <a:gd name="T24" fmla="*/ 3938 w 6133"/>
                <a:gd name="T25" fmla="*/ 4319 h 4649"/>
                <a:gd name="T26" fmla="*/ 3936 w 6133"/>
                <a:gd name="T27" fmla="*/ 1750 h 4649"/>
                <a:gd name="T28" fmla="*/ 3735 w 6133"/>
                <a:gd name="T29" fmla="*/ 2124 h 4649"/>
                <a:gd name="T30" fmla="*/ 3550 w 6133"/>
                <a:gd name="T31" fmla="*/ 2187 h 4649"/>
                <a:gd name="T32" fmla="*/ 3390 w 6133"/>
                <a:gd name="T33" fmla="*/ 2141 h 4649"/>
                <a:gd name="T34" fmla="*/ 3273 w 6133"/>
                <a:gd name="T35" fmla="*/ 1999 h 4649"/>
                <a:gd name="T36" fmla="*/ 3277 w 6133"/>
                <a:gd name="T37" fmla="*/ 1770 h 4649"/>
                <a:gd name="T38" fmla="*/ 3928 w 6133"/>
                <a:gd name="T39" fmla="*/ 326 h 4649"/>
                <a:gd name="T40" fmla="*/ 4089 w 6133"/>
                <a:gd name="T41" fmla="*/ 259 h 4649"/>
                <a:gd name="T42" fmla="*/ 4189 w 6133"/>
                <a:gd name="T43" fmla="*/ 259 h 4649"/>
                <a:gd name="T44" fmla="*/ 4427 w 6133"/>
                <a:gd name="T45" fmla="*/ 257 h 4649"/>
                <a:gd name="T46" fmla="*/ 4725 w 6133"/>
                <a:gd name="T47" fmla="*/ 257 h 4649"/>
                <a:gd name="T48" fmla="*/ 5003 w 6133"/>
                <a:gd name="T49" fmla="*/ 257 h 4649"/>
                <a:gd name="T50" fmla="*/ 5181 w 6133"/>
                <a:gd name="T51" fmla="*/ 255 h 4649"/>
                <a:gd name="T52" fmla="*/ 5306 w 6133"/>
                <a:gd name="T53" fmla="*/ 272 h 4649"/>
                <a:gd name="T54" fmla="*/ 5463 w 6133"/>
                <a:gd name="T55" fmla="*/ 391 h 4649"/>
                <a:gd name="T56" fmla="*/ 6086 w 6133"/>
                <a:gd name="T57" fmla="*/ 1884 h 4649"/>
                <a:gd name="T58" fmla="*/ 6017 w 6133"/>
                <a:gd name="T59" fmla="*/ 2079 h 4649"/>
                <a:gd name="T60" fmla="*/ 5868 w 6133"/>
                <a:gd name="T61" fmla="*/ 2176 h 4649"/>
                <a:gd name="T62" fmla="*/ 5690 w 6133"/>
                <a:gd name="T63" fmla="*/ 2171 h 4649"/>
                <a:gd name="T64" fmla="*/ 5537 w 6133"/>
                <a:gd name="T65" fmla="*/ 2051 h 4649"/>
                <a:gd name="T66" fmla="*/ 5394 w 6133"/>
                <a:gd name="T67" fmla="*/ 4316 h 4649"/>
                <a:gd name="T68" fmla="*/ 5431 w 6133"/>
                <a:gd name="T69" fmla="*/ 4338 h 4649"/>
                <a:gd name="T70" fmla="*/ 6086 w 6133"/>
                <a:gd name="T71" fmla="*/ 4383 h 4649"/>
                <a:gd name="T72" fmla="*/ 6127 w 6133"/>
                <a:gd name="T73" fmla="*/ 4536 h 4649"/>
                <a:gd name="T74" fmla="*/ 6017 w 6133"/>
                <a:gd name="T75" fmla="*/ 4644 h 4649"/>
                <a:gd name="T76" fmla="*/ 76 w 6133"/>
                <a:gd name="T77" fmla="*/ 4629 h 4649"/>
                <a:gd name="T78" fmla="*/ 0 w 6133"/>
                <a:gd name="T79" fmla="*/ 4495 h 4649"/>
                <a:gd name="T80" fmla="*/ 76 w 6133"/>
                <a:gd name="T81" fmla="*/ 4359 h 4649"/>
                <a:gd name="T82" fmla="*/ 514 w 6133"/>
                <a:gd name="T83" fmla="*/ 2387 h 4649"/>
                <a:gd name="T84" fmla="*/ 158 w 6133"/>
                <a:gd name="T85" fmla="*/ 2370 h 4649"/>
                <a:gd name="T86" fmla="*/ 114 w 6133"/>
                <a:gd name="T87" fmla="*/ 2324 h 4649"/>
                <a:gd name="T88" fmla="*/ 108 w 6133"/>
                <a:gd name="T89" fmla="*/ 2245 h 4649"/>
                <a:gd name="T90" fmla="*/ 851 w 6133"/>
                <a:gd name="T91" fmla="*/ 1246 h 4649"/>
                <a:gd name="T92" fmla="*/ 994 w 6133"/>
                <a:gd name="T93" fmla="*/ 1211 h 4649"/>
                <a:gd name="T94" fmla="*/ 1774 w 6133"/>
                <a:gd name="T95" fmla="*/ 2186 h 4649"/>
                <a:gd name="T96" fmla="*/ 1810 w 6133"/>
                <a:gd name="T97" fmla="*/ 2292 h 4649"/>
                <a:gd name="T98" fmla="*/ 1785 w 6133"/>
                <a:gd name="T99" fmla="*/ 2346 h 4649"/>
                <a:gd name="T100" fmla="*/ 1707 w 6133"/>
                <a:gd name="T101" fmla="*/ 2385 h 4649"/>
                <a:gd name="T102" fmla="*/ 2014 w 6133"/>
                <a:gd name="T103" fmla="*/ 4338 h 4649"/>
                <a:gd name="T104" fmla="*/ 1681 w 6133"/>
                <a:gd name="T105" fmla="*/ 1174 h 4649"/>
                <a:gd name="T106" fmla="*/ 1620 w 6133"/>
                <a:gd name="T107" fmla="*/ 1131 h 4649"/>
                <a:gd name="T108" fmla="*/ 1603 w 6133"/>
                <a:gd name="T109" fmla="*/ 1066 h 4649"/>
                <a:gd name="T110" fmla="*/ 2324 w 6133"/>
                <a:gd name="T111" fmla="*/ 72 h 4649"/>
                <a:gd name="T112" fmla="*/ 2458 w 6133"/>
                <a:gd name="T113" fmla="*/ 0 h 4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33" h="4649">
                  <a:moveTo>
                    <a:pt x="4595" y="2562"/>
                  </a:moveTo>
                  <a:lnTo>
                    <a:pt x="4595" y="4308"/>
                  </a:lnTo>
                  <a:lnTo>
                    <a:pt x="4595" y="4312"/>
                  </a:lnTo>
                  <a:lnTo>
                    <a:pt x="4595" y="4316"/>
                  </a:lnTo>
                  <a:lnTo>
                    <a:pt x="4595" y="4321"/>
                  </a:lnTo>
                  <a:lnTo>
                    <a:pt x="4597" y="4325"/>
                  </a:lnTo>
                  <a:lnTo>
                    <a:pt x="4599" y="4329"/>
                  </a:lnTo>
                  <a:lnTo>
                    <a:pt x="4602" y="4332"/>
                  </a:lnTo>
                  <a:lnTo>
                    <a:pt x="4606" y="4336"/>
                  </a:lnTo>
                  <a:lnTo>
                    <a:pt x="4614" y="4338"/>
                  </a:lnTo>
                  <a:lnTo>
                    <a:pt x="4621" y="4338"/>
                  </a:lnTo>
                  <a:lnTo>
                    <a:pt x="4714" y="4338"/>
                  </a:lnTo>
                  <a:lnTo>
                    <a:pt x="4722" y="4338"/>
                  </a:lnTo>
                  <a:lnTo>
                    <a:pt x="4727" y="4336"/>
                  </a:lnTo>
                  <a:lnTo>
                    <a:pt x="4731" y="4332"/>
                  </a:lnTo>
                  <a:lnTo>
                    <a:pt x="4733" y="4329"/>
                  </a:lnTo>
                  <a:lnTo>
                    <a:pt x="4735" y="4325"/>
                  </a:lnTo>
                  <a:lnTo>
                    <a:pt x="4735" y="4321"/>
                  </a:lnTo>
                  <a:lnTo>
                    <a:pt x="4735" y="4316"/>
                  </a:lnTo>
                  <a:lnTo>
                    <a:pt x="4735" y="4312"/>
                  </a:lnTo>
                  <a:lnTo>
                    <a:pt x="4735" y="4308"/>
                  </a:lnTo>
                  <a:lnTo>
                    <a:pt x="4735" y="2562"/>
                  </a:lnTo>
                  <a:lnTo>
                    <a:pt x="4595" y="2562"/>
                  </a:lnTo>
                  <a:close/>
                  <a:moveTo>
                    <a:pt x="2458" y="0"/>
                  </a:moveTo>
                  <a:lnTo>
                    <a:pt x="2495" y="5"/>
                  </a:lnTo>
                  <a:lnTo>
                    <a:pt x="2530" y="20"/>
                  </a:lnTo>
                  <a:lnTo>
                    <a:pt x="2564" y="43"/>
                  </a:lnTo>
                  <a:lnTo>
                    <a:pt x="2592" y="72"/>
                  </a:lnTo>
                  <a:lnTo>
                    <a:pt x="3275" y="980"/>
                  </a:lnTo>
                  <a:lnTo>
                    <a:pt x="3295" y="1012"/>
                  </a:lnTo>
                  <a:lnTo>
                    <a:pt x="3307" y="1040"/>
                  </a:lnTo>
                  <a:lnTo>
                    <a:pt x="3312" y="1066"/>
                  </a:lnTo>
                  <a:lnTo>
                    <a:pt x="3310" y="1088"/>
                  </a:lnTo>
                  <a:lnTo>
                    <a:pt x="3307" y="1105"/>
                  </a:lnTo>
                  <a:lnTo>
                    <a:pt x="3301" y="1120"/>
                  </a:lnTo>
                  <a:lnTo>
                    <a:pt x="3295" y="1131"/>
                  </a:lnTo>
                  <a:lnTo>
                    <a:pt x="3286" y="1142"/>
                  </a:lnTo>
                  <a:lnTo>
                    <a:pt x="3273" y="1153"/>
                  </a:lnTo>
                  <a:lnTo>
                    <a:pt x="3256" y="1164"/>
                  </a:lnTo>
                  <a:lnTo>
                    <a:pt x="3234" y="1174"/>
                  </a:lnTo>
                  <a:lnTo>
                    <a:pt x="3208" y="1179"/>
                  </a:lnTo>
                  <a:lnTo>
                    <a:pt x="3174" y="1181"/>
                  </a:lnTo>
                  <a:lnTo>
                    <a:pt x="2901" y="1181"/>
                  </a:lnTo>
                  <a:lnTo>
                    <a:pt x="2901" y="4338"/>
                  </a:lnTo>
                  <a:lnTo>
                    <a:pt x="3908" y="4338"/>
                  </a:lnTo>
                  <a:lnTo>
                    <a:pt x="3917" y="4338"/>
                  </a:lnTo>
                  <a:lnTo>
                    <a:pt x="3925" y="4336"/>
                  </a:lnTo>
                  <a:lnTo>
                    <a:pt x="3928" y="4332"/>
                  </a:lnTo>
                  <a:lnTo>
                    <a:pt x="3932" y="4331"/>
                  </a:lnTo>
                  <a:lnTo>
                    <a:pt x="3936" y="4327"/>
                  </a:lnTo>
                  <a:lnTo>
                    <a:pt x="3936" y="4323"/>
                  </a:lnTo>
                  <a:lnTo>
                    <a:pt x="3938" y="4319"/>
                  </a:lnTo>
                  <a:lnTo>
                    <a:pt x="3938" y="4316"/>
                  </a:lnTo>
                  <a:lnTo>
                    <a:pt x="3936" y="4312"/>
                  </a:lnTo>
                  <a:lnTo>
                    <a:pt x="3936" y="4308"/>
                  </a:lnTo>
                  <a:lnTo>
                    <a:pt x="3936" y="1750"/>
                  </a:lnTo>
                  <a:lnTo>
                    <a:pt x="3826" y="2007"/>
                  </a:lnTo>
                  <a:lnTo>
                    <a:pt x="3802" y="2051"/>
                  </a:lnTo>
                  <a:lnTo>
                    <a:pt x="3770" y="2091"/>
                  </a:lnTo>
                  <a:lnTo>
                    <a:pt x="3735" y="2124"/>
                  </a:lnTo>
                  <a:lnTo>
                    <a:pt x="3694" y="2150"/>
                  </a:lnTo>
                  <a:lnTo>
                    <a:pt x="3649" y="2171"/>
                  </a:lnTo>
                  <a:lnTo>
                    <a:pt x="3601" y="2184"/>
                  </a:lnTo>
                  <a:lnTo>
                    <a:pt x="3550" y="2187"/>
                  </a:lnTo>
                  <a:lnTo>
                    <a:pt x="3511" y="2184"/>
                  </a:lnTo>
                  <a:lnTo>
                    <a:pt x="3470" y="2176"/>
                  </a:lnTo>
                  <a:lnTo>
                    <a:pt x="3433" y="2163"/>
                  </a:lnTo>
                  <a:lnTo>
                    <a:pt x="3390" y="2141"/>
                  </a:lnTo>
                  <a:lnTo>
                    <a:pt x="3353" y="2113"/>
                  </a:lnTo>
                  <a:lnTo>
                    <a:pt x="3321" y="2079"/>
                  </a:lnTo>
                  <a:lnTo>
                    <a:pt x="3294" y="2040"/>
                  </a:lnTo>
                  <a:lnTo>
                    <a:pt x="3273" y="1999"/>
                  </a:lnTo>
                  <a:lnTo>
                    <a:pt x="3256" y="1942"/>
                  </a:lnTo>
                  <a:lnTo>
                    <a:pt x="3253" y="1884"/>
                  </a:lnTo>
                  <a:lnTo>
                    <a:pt x="3258" y="1826"/>
                  </a:lnTo>
                  <a:lnTo>
                    <a:pt x="3277" y="1770"/>
                  </a:lnTo>
                  <a:lnTo>
                    <a:pt x="3852" y="436"/>
                  </a:lnTo>
                  <a:lnTo>
                    <a:pt x="3873" y="397"/>
                  </a:lnTo>
                  <a:lnTo>
                    <a:pt x="3899" y="357"/>
                  </a:lnTo>
                  <a:lnTo>
                    <a:pt x="3928" y="326"/>
                  </a:lnTo>
                  <a:lnTo>
                    <a:pt x="3962" y="298"/>
                  </a:lnTo>
                  <a:lnTo>
                    <a:pt x="4001" y="277"/>
                  </a:lnTo>
                  <a:lnTo>
                    <a:pt x="4042" y="262"/>
                  </a:lnTo>
                  <a:lnTo>
                    <a:pt x="4089" y="259"/>
                  </a:lnTo>
                  <a:lnTo>
                    <a:pt x="4096" y="259"/>
                  </a:lnTo>
                  <a:lnTo>
                    <a:pt x="4116" y="259"/>
                  </a:lnTo>
                  <a:lnTo>
                    <a:pt x="4146" y="259"/>
                  </a:lnTo>
                  <a:lnTo>
                    <a:pt x="4189" y="259"/>
                  </a:lnTo>
                  <a:lnTo>
                    <a:pt x="4237" y="259"/>
                  </a:lnTo>
                  <a:lnTo>
                    <a:pt x="4295" y="259"/>
                  </a:lnTo>
                  <a:lnTo>
                    <a:pt x="4359" y="259"/>
                  </a:lnTo>
                  <a:lnTo>
                    <a:pt x="4427" y="257"/>
                  </a:lnTo>
                  <a:lnTo>
                    <a:pt x="4500" y="257"/>
                  </a:lnTo>
                  <a:lnTo>
                    <a:pt x="4574" y="257"/>
                  </a:lnTo>
                  <a:lnTo>
                    <a:pt x="4649" y="257"/>
                  </a:lnTo>
                  <a:lnTo>
                    <a:pt x="4725" y="257"/>
                  </a:lnTo>
                  <a:lnTo>
                    <a:pt x="4800" y="257"/>
                  </a:lnTo>
                  <a:lnTo>
                    <a:pt x="4872" y="257"/>
                  </a:lnTo>
                  <a:lnTo>
                    <a:pt x="4939" y="257"/>
                  </a:lnTo>
                  <a:lnTo>
                    <a:pt x="5003" y="257"/>
                  </a:lnTo>
                  <a:lnTo>
                    <a:pt x="5060" y="257"/>
                  </a:lnTo>
                  <a:lnTo>
                    <a:pt x="5109" y="257"/>
                  </a:lnTo>
                  <a:lnTo>
                    <a:pt x="5150" y="255"/>
                  </a:lnTo>
                  <a:lnTo>
                    <a:pt x="5181" y="255"/>
                  </a:lnTo>
                  <a:lnTo>
                    <a:pt x="5200" y="255"/>
                  </a:lnTo>
                  <a:lnTo>
                    <a:pt x="5208" y="255"/>
                  </a:lnTo>
                  <a:lnTo>
                    <a:pt x="5258" y="261"/>
                  </a:lnTo>
                  <a:lnTo>
                    <a:pt x="5306" y="272"/>
                  </a:lnTo>
                  <a:lnTo>
                    <a:pt x="5353" y="292"/>
                  </a:lnTo>
                  <a:lnTo>
                    <a:pt x="5394" y="318"/>
                  </a:lnTo>
                  <a:lnTo>
                    <a:pt x="5431" y="352"/>
                  </a:lnTo>
                  <a:lnTo>
                    <a:pt x="5463" y="391"/>
                  </a:lnTo>
                  <a:lnTo>
                    <a:pt x="5487" y="436"/>
                  </a:lnTo>
                  <a:lnTo>
                    <a:pt x="6062" y="1770"/>
                  </a:lnTo>
                  <a:lnTo>
                    <a:pt x="6081" y="1826"/>
                  </a:lnTo>
                  <a:lnTo>
                    <a:pt x="6086" y="1884"/>
                  </a:lnTo>
                  <a:lnTo>
                    <a:pt x="6083" y="1942"/>
                  </a:lnTo>
                  <a:lnTo>
                    <a:pt x="6066" y="1999"/>
                  </a:lnTo>
                  <a:lnTo>
                    <a:pt x="6045" y="2040"/>
                  </a:lnTo>
                  <a:lnTo>
                    <a:pt x="6017" y="2079"/>
                  </a:lnTo>
                  <a:lnTo>
                    <a:pt x="5986" y="2113"/>
                  </a:lnTo>
                  <a:lnTo>
                    <a:pt x="5949" y="2141"/>
                  </a:lnTo>
                  <a:lnTo>
                    <a:pt x="5906" y="2163"/>
                  </a:lnTo>
                  <a:lnTo>
                    <a:pt x="5868" y="2176"/>
                  </a:lnTo>
                  <a:lnTo>
                    <a:pt x="5829" y="2184"/>
                  </a:lnTo>
                  <a:lnTo>
                    <a:pt x="5788" y="2187"/>
                  </a:lnTo>
                  <a:lnTo>
                    <a:pt x="5738" y="2184"/>
                  </a:lnTo>
                  <a:lnTo>
                    <a:pt x="5690" y="2171"/>
                  </a:lnTo>
                  <a:lnTo>
                    <a:pt x="5645" y="2150"/>
                  </a:lnTo>
                  <a:lnTo>
                    <a:pt x="5604" y="2124"/>
                  </a:lnTo>
                  <a:lnTo>
                    <a:pt x="5569" y="2091"/>
                  </a:lnTo>
                  <a:lnTo>
                    <a:pt x="5537" y="2051"/>
                  </a:lnTo>
                  <a:lnTo>
                    <a:pt x="5513" y="2007"/>
                  </a:lnTo>
                  <a:lnTo>
                    <a:pt x="5392" y="1727"/>
                  </a:lnTo>
                  <a:lnTo>
                    <a:pt x="5392" y="4308"/>
                  </a:lnTo>
                  <a:lnTo>
                    <a:pt x="5394" y="4316"/>
                  </a:lnTo>
                  <a:lnTo>
                    <a:pt x="5396" y="4323"/>
                  </a:lnTo>
                  <a:lnTo>
                    <a:pt x="5401" y="4331"/>
                  </a:lnTo>
                  <a:lnTo>
                    <a:pt x="5414" y="4336"/>
                  </a:lnTo>
                  <a:lnTo>
                    <a:pt x="5431" y="4338"/>
                  </a:lnTo>
                  <a:lnTo>
                    <a:pt x="5976" y="4338"/>
                  </a:lnTo>
                  <a:lnTo>
                    <a:pt x="6017" y="4344"/>
                  </a:lnTo>
                  <a:lnTo>
                    <a:pt x="6055" y="4359"/>
                  </a:lnTo>
                  <a:lnTo>
                    <a:pt x="6086" y="4383"/>
                  </a:lnTo>
                  <a:lnTo>
                    <a:pt x="6110" y="4414"/>
                  </a:lnTo>
                  <a:lnTo>
                    <a:pt x="6127" y="4452"/>
                  </a:lnTo>
                  <a:lnTo>
                    <a:pt x="6133" y="4495"/>
                  </a:lnTo>
                  <a:lnTo>
                    <a:pt x="6127" y="4536"/>
                  </a:lnTo>
                  <a:lnTo>
                    <a:pt x="6110" y="4573"/>
                  </a:lnTo>
                  <a:lnTo>
                    <a:pt x="6086" y="4605"/>
                  </a:lnTo>
                  <a:lnTo>
                    <a:pt x="6055" y="4629"/>
                  </a:lnTo>
                  <a:lnTo>
                    <a:pt x="6017" y="4644"/>
                  </a:lnTo>
                  <a:lnTo>
                    <a:pt x="5976" y="4649"/>
                  </a:lnTo>
                  <a:lnTo>
                    <a:pt x="156" y="4649"/>
                  </a:lnTo>
                  <a:lnTo>
                    <a:pt x="114" y="4644"/>
                  </a:lnTo>
                  <a:lnTo>
                    <a:pt x="76" y="4629"/>
                  </a:lnTo>
                  <a:lnTo>
                    <a:pt x="47" y="4605"/>
                  </a:lnTo>
                  <a:lnTo>
                    <a:pt x="20" y="4573"/>
                  </a:lnTo>
                  <a:lnTo>
                    <a:pt x="6" y="4536"/>
                  </a:lnTo>
                  <a:lnTo>
                    <a:pt x="0" y="4495"/>
                  </a:lnTo>
                  <a:lnTo>
                    <a:pt x="6" y="4452"/>
                  </a:lnTo>
                  <a:lnTo>
                    <a:pt x="20" y="4414"/>
                  </a:lnTo>
                  <a:lnTo>
                    <a:pt x="47" y="4383"/>
                  </a:lnTo>
                  <a:lnTo>
                    <a:pt x="76" y="4359"/>
                  </a:lnTo>
                  <a:lnTo>
                    <a:pt x="114" y="4344"/>
                  </a:lnTo>
                  <a:lnTo>
                    <a:pt x="156" y="4338"/>
                  </a:lnTo>
                  <a:lnTo>
                    <a:pt x="514" y="4338"/>
                  </a:lnTo>
                  <a:lnTo>
                    <a:pt x="514" y="2387"/>
                  </a:lnTo>
                  <a:lnTo>
                    <a:pt x="240" y="2387"/>
                  </a:lnTo>
                  <a:lnTo>
                    <a:pt x="207" y="2385"/>
                  </a:lnTo>
                  <a:lnTo>
                    <a:pt x="181" y="2379"/>
                  </a:lnTo>
                  <a:lnTo>
                    <a:pt x="158" y="2370"/>
                  </a:lnTo>
                  <a:lnTo>
                    <a:pt x="141" y="2359"/>
                  </a:lnTo>
                  <a:lnTo>
                    <a:pt x="128" y="2346"/>
                  </a:lnTo>
                  <a:lnTo>
                    <a:pt x="119" y="2335"/>
                  </a:lnTo>
                  <a:lnTo>
                    <a:pt x="114" y="2324"/>
                  </a:lnTo>
                  <a:lnTo>
                    <a:pt x="108" y="2310"/>
                  </a:lnTo>
                  <a:lnTo>
                    <a:pt x="102" y="2292"/>
                  </a:lnTo>
                  <a:lnTo>
                    <a:pt x="102" y="2271"/>
                  </a:lnTo>
                  <a:lnTo>
                    <a:pt x="108" y="2245"/>
                  </a:lnTo>
                  <a:lnTo>
                    <a:pt x="119" y="2217"/>
                  </a:lnTo>
                  <a:lnTo>
                    <a:pt x="140" y="2186"/>
                  </a:lnTo>
                  <a:lnTo>
                    <a:pt x="823" y="1278"/>
                  </a:lnTo>
                  <a:lnTo>
                    <a:pt x="851" y="1246"/>
                  </a:lnTo>
                  <a:lnTo>
                    <a:pt x="883" y="1224"/>
                  </a:lnTo>
                  <a:lnTo>
                    <a:pt x="920" y="1211"/>
                  </a:lnTo>
                  <a:lnTo>
                    <a:pt x="957" y="1205"/>
                  </a:lnTo>
                  <a:lnTo>
                    <a:pt x="994" y="1211"/>
                  </a:lnTo>
                  <a:lnTo>
                    <a:pt x="1030" y="1224"/>
                  </a:lnTo>
                  <a:lnTo>
                    <a:pt x="1063" y="1246"/>
                  </a:lnTo>
                  <a:lnTo>
                    <a:pt x="1091" y="1278"/>
                  </a:lnTo>
                  <a:lnTo>
                    <a:pt x="1774" y="2186"/>
                  </a:lnTo>
                  <a:lnTo>
                    <a:pt x="1795" y="2217"/>
                  </a:lnTo>
                  <a:lnTo>
                    <a:pt x="1806" y="2245"/>
                  </a:lnTo>
                  <a:lnTo>
                    <a:pt x="1812" y="2271"/>
                  </a:lnTo>
                  <a:lnTo>
                    <a:pt x="1810" y="2292"/>
                  </a:lnTo>
                  <a:lnTo>
                    <a:pt x="1806" y="2310"/>
                  </a:lnTo>
                  <a:lnTo>
                    <a:pt x="1800" y="2324"/>
                  </a:lnTo>
                  <a:lnTo>
                    <a:pt x="1795" y="2335"/>
                  </a:lnTo>
                  <a:lnTo>
                    <a:pt x="1785" y="2346"/>
                  </a:lnTo>
                  <a:lnTo>
                    <a:pt x="1772" y="2359"/>
                  </a:lnTo>
                  <a:lnTo>
                    <a:pt x="1756" y="2370"/>
                  </a:lnTo>
                  <a:lnTo>
                    <a:pt x="1733" y="2379"/>
                  </a:lnTo>
                  <a:lnTo>
                    <a:pt x="1707" y="2385"/>
                  </a:lnTo>
                  <a:lnTo>
                    <a:pt x="1674" y="2387"/>
                  </a:lnTo>
                  <a:lnTo>
                    <a:pt x="1400" y="2387"/>
                  </a:lnTo>
                  <a:lnTo>
                    <a:pt x="1400" y="4338"/>
                  </a:lnTo>
                  <a:lnTo>
                    <a:pt x="2014" y="4338"/>
                  </a:lnTo>
                  <a:lnTo>
                    <a:pt x="2014" y="1181"/>
                  </a:lnTo>
                  <a:lnTo>
                    <a:pt x="1741" y="1181"/>
                  </a:lnTo>
                  <a:lnTo>
                    <a:pt x="1707" y="1179"/>
                  </a:lnTo>
                  <a:lnTo>
                    <a:pt x="1681" y="1174"/>
                  </a:lnTo>
                  <a:lnTo>
                    <a:pt x="1659" y="1164"/>
                  </a:lnTo>
                  <a:lnTo>
                    <a:pt x="1642" y="1153"/>
                  </a:lnTo>
                  <a:lnTo>
                    <a:pt x="1629" y="1142"/>
                  </a:lnTo>
                  <a:lnTo>
                    <a:pt x="1620" y="1131"/>
                  </a:lnTo>
                  <a:lnTo>
                    <a:pt x="1614" y="1120"/>
                  </a:lnTo>
                  <a:lnTo>
                    <a:pt x="1609" y="1105"/>
                  </a:lnTo>
                  <a:lnTo>
                    <a:pt x="1603" y="1088"/>
                  </a:lnTo>
                  <a:lnTo>
                    <a:pt x="1603" y="1066"/>
                  </a:lnTo>
                  <a:lnTo>
                    <a:pt x="1609" y="1040"/>
                  </a:lnTo>
                  <a:lnTo>
                    <a:pt x="1620" y="1012"/>
                  </a:lnTo>
                  <a:lnTo>
                    <a:pt x="1640" y="980"/>
                  </a:lnTo>
                  <a:lnTo>
                    <a:pt x="2324" y="72"/>
                  </a:lnTo>
                  <a:lnTo>
                    <a:pt x="2351" y="43"/>
                  </a:lnTo>
                  <a:lnTo>
                    <a:pt x="2383" y="20"/>
                  </a:lnTo>
                  <a:lnTo>
                    <a:pt x="2420" y="5"/>
                  </a:lnTo>
                  <a:lnTo>
                    <a:pt x="24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136"/>
            <p:cNvSpPr>
              <a:spLocks/>
            </p:cNvSpPr>
            <p:nvPr/>
          </p:nvSpPr>
          <p:spPr bwMode="auto">
            <a:xfrm>
              <a:off x="-856" y="-3650"/>
              <a:ext cx="753" cy="754"/>
            </a:xfrm>
            <a:custGeom>
              <a:avLst/>
              <a:gdLst>
                <a:gd name="T0" fmla="*/ 754 w 1506"/>
                <a:gd name="T1" fmla="*/ 0 h 1510"/>
                <a:gd name="T2" fmla="*/ 847 w 1506"/>
                <a:gd name="T3" fmla="*/ 8 h 1510"/>
                <a:gd name="T4" fmla="*/ 938 w 1506"/>
                <a:gd name="T5" fmla="*/ 25 h 1510"/>
                <a:gd name="T6" fmla="*/ 1026 w 1506"/>
                <a:gd name="T7" fmla="*/ 53 h 1510"/>
                <a:gd name="T8" fmla="*/ 1108 w 1506"/>
                <a:gd name="T9" fmla="*/ 90 h 1510"/>
                <a:gd name="T10" fmla="*/ 1184 w 1506"/>
                <a:gd name="T11" fmla="*/ 136 h 1510"/>
                <a:gd name="T12" fmla="*/ 1253 w 1506"/>
                <a:gd name="T13" fmla="*/ 192 h 1510"/>
                <a:gd name="T14" fmla="*/ 1316 w 1506"/>
                <a:gd name="T15" fmla="*/ 254 h 1510"/>
                <a:gd name="T16" fmla="*/ 1372 w 1506"/>
                <a:gd name="T17" fmla="*/ 325 h 1510"/>
                <a:gd name="T18" fmla="*/ 1419 w 1506"/>
                <a:gd name="T19" fmla="*/ 401 h 1510"/>
                <a:gd name="T20" fmla="*/ 1456 w 1506"/>
                <a:gd name="T21" fmla="*/ 483 h 1510"/>
                <a:gd name="T22" fmla="*/ 1484 w 1506"/>
                <a:gd name="T23" fmla="*/ 571 h 1510"/>
                <a:gd name="T24" fmla="*/ 1501 w 1506"/>
                <a:gd name="T25" fmla="*/ 660 h 1510"/>
                <a:gd name="T26" fmla="*/ 1506 w 1506"/>
                <a:gd name="T27" fmla="*/ 755 h 1510"/>
                <a:gd name="T28" fmla="*/ 1501 w 1506"/>
                <a:gd name="T29" fmla="*/ 850 h 1510"/>
                <a:gd name="T30" fmla="*/ 1484 w 1506"/>
                <a:gd name="T31" fmla="*/ 942 h 1510"/>
                <a:gd name="T32" fmla="*/ 1456 w 1506"/>
                <a:gd name="T33" fmla="*/ 1027 h 1510"/>
                <a:gd name="T34" fmla="*/ 1419 w 1506"/>
                <a:gd name="T35" fmla="*/ 1109 h 1510"/>
                <a:gd name="T36" fmla="*/ 1372 w 1506"/>
                <a:gd name="T37" fmla="*/ 1186 h 1510"/>
                <a:gd name="T38" fmla="*/ 1316 w 1506"/>
                <a:gd name="T39" fmla="*/ 1256 h 1510"/>
                <a:gd name="T40" fmla="*/ 1253 w 1506"/>
                <a:gd name="T41" fmla="*/ 1318 h 1510"/>
                <a:gd name="T42" fmla="*/ 1184 w 1506"/>
                <a:gd name="T43" fmla="*/ 1374 h 1510"/>
                <a:gd name="T44" fmla="*/ 1108 w 1506"/>
                <a:gd name="T45" fmla="*/ 1420 h 1510"/>
                <a:gd name="T46" fmla="*/ 1026 w 1506"/>
                <a:gd name="T47" fmla="*/ 1458 h 1510"/>
                <a:gd name="T48" fmla="*/ 938 w 1506"/>
                <a:gd name="T49" fmla="*/ 1486 h 1510"/>
                <a:gd name="T50" fmla="*/ 847 w 1506"/>
                <a:gd name="T51" fmla="*/ 1502 h 1510"/>
                <a:gd name="T52" fmla="*/ 754 w 1506"/>
                <a:gd name="T53" fmla="*/ 1510 h 1510"/>
                <a:gd name="T54" fmla="*/ 659 w 1506"/>
                <a:gd name="T55" fmla="*/ 1502 h 1510"/>
                <a:gd name="T56" fmla="*/ 568 w 1506"/>
                <a:gd name="T57" fmla="*/ 1486 h 1510"/>
                <a:gd name="T58" fmla="*/ 482 w 1506"/>
                <a:gd name="T59" fmla="*/ 1458 h 1510"/>
                <a:gd name="T60" fmla="*/ 400 w 1506"/>
                <a:gd name="T61" fmla="*/ 1420 h 1510"/>
                <a:gd name="T62" fmla="*/ 324 w 1506"/>
                <a:gd name="T63" fmla="*/ 1374 h 1510"/>
                <a:gd name="T64" fmla="*/ 253 w 1506"/>
                <a:gd name="T65" fmla="*/ 1318 h 1510"/>
                <a:gd name="T66" fmla="*/ 190 w 1506"/>
                <a:gd name="T67" fmla="*/ 1256 h 1510"/>
                <a:gd name="T68" fmla="*/ 136 w 1506"/>
                <a:gd name="T69" fmla="*/ 1186 h 1510"/>
                <a:gd name="T70" fmla="*/ 89 w 1506"/>
                <a:gd name="T71" fmla="*/ 1109 h 1510"/>
                <a:gd name="T72" fmla="*/ 50 w 1506"/>
                <a:gd name="T73" fmla="*/ 1027 h 1510"/>
                <a:gd name="T74" fmla="*/ 22 w 1506"/>
                <a:gd name="T75" fmla="*/ 942 h 1510"/>
                <a:gd name="T76" fmla="*/ 5 w 1506"/>
                <a:gd name="T77" fmla="*/ 850 h 1510"/>
                <a:gd name="T78" fmla="*/ 0 w 1506"/>
                <a:gd name="T79" fmla="*/ 755 h 1510"/>
                <a:gd name="T80" fmla="*/ 5 w 1506"/>
                <a:gd name="T81" fmla="*/ 660 h 1510"/>
                <a:gd name="T82" fmla="*/ 22 w 1506"/>
                <a:gd name="T83" fmla="*/ 571 h 1510"/>
                <a:gd name="T84" fmla="*/ 50 w 1506"/>
                <a:gd name="T85" fmla="*/ 483 h 1510"/>
                <a:gd name="T86" fmla="*/ 89 w 1506"/>
                <a:gd name="T87" fmla="*/ 401 h 1510"/>
                <a:gd name="T88" fmla="*/ 136 w 1506"/>
                <a:gd name="T89" fmla="*/ 325 h 1510"/>
                <a:gd name="T90" fmla="*/ 190 w 1506"/>
                <a:gd name="T91" fmla="*/ 254 h 1510"/>
                <a:gd name="T92" fmla="*/ 253 w 1506"/>
                <a:gd name="T93" fmla="*/ 192 h 1510"/>
                <a:gd name="T94" fmla="*/ 324 w 1506"/>
                <a:gd name="T95" fmla="*/ 136 h 1510"/>
                <a:gd name="T96" fmla="*/ 400 w 1506"/>
                <a:gd name="T97" fmla="*/ 90 h 1510"/>
                <a:gd name="T98" fmla="*/ 482 w 1506"/>
                <a:gd name="T99" fmla="*/ 53 h 1510"/>
                <a:gd name="T100" fmla="*/ 568 w 1506"/>
                <a:gd name="T101" fmla="*/ 25 h 1510"/>
                <a:gd name="T102" fmla="*/ 659 w 1506"/>
                <a:gd name="T103" fmla="*/ 8 h 1510"/>
                <a:gd name="T104" fmla="*/ 754 w 1506"/>
                <a:gd name="T105"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6" h="1510">
                  <a:moveTo>
                    <a:pt x="754" y="0"/>
                  </a:moveTo>
                  <a:lnTo>
                    <a:pt x="847" y="8"/>
                  </a:lnTo>
                  <a:lnTo>
                    <a:pt x="938" y="25"/>
                  </a:lnTo>
                  <a:lnTo>
                    <a:pt x="1026" y="53"/>
                  </a:lnTo>
                  <a:lnTo>
                    <a:pt x="1108" y="90"/>
                  </a:lnTo>
                  <a:lnTo>
                    <a:pt x="1184" y="136"/>
                  </a:lnTo>
                  <a:lnTo>
                    <a:pt x="1253" y="192"/>
                  </a:lnTo>
                  <a:lnTo>
                    <a:pt x="1316" y="254"/>
                  </a:lnTo>
                  <a:lnTo>
                    <a:pt x="1372" y="325"/>
                  </a:lnTo>
                  <a:lnTo>
                    <a:pt x="1419" y="401"/>
                  </a:lnTo>
                  <a:lnTo>
                    <a:pt x="1456" y="483"/>
                  </a:lnTo>
                  <a:lnTo>
                    <a:pt x="1484" y="571"/>
                  </a:lnTo>
                  <a:lnTo>
                    <a:pt x="1501" y="660"/>
                  </a:lnTo>
                  <a:lnTo>
                    <a:pt x="1506" y="755"/>
                  </a:lnTo>
                  <a:lnTo>
                    <a:pt x="1501" y="850"/>
                  </a:lnTo>
                  <a:lnTo>
                    <a:pt x="1484" y="942"/>
                  </a:lnTo>
                  <a:lnTo>
                    <a:pt x="1456" y="1027"/>
                  </a:lnTo>
                  <a:lnTo>
                    <a:pt x="1419" y="1109"/>
                  </a:lnTo>
                  <a:lnTo>
                    <a:pt x="1372" y="1186"/>
                  </a:lnTo>
                  <a:lnTo>
                    <a:pt x="1316" y="1256"/>
                  </a:lnTo>
                  <a:lnTo>
                    <a:pt x="1253" y="1318"/>
                  </a:lnTo>
                  <a:lnTo>
                    <a:pt x="1184" y="1374"/>
                  </a:lnTo>
                  <a:lnTo>
                    <a:pt x="1108" y="1420"/>
                  </a:lnTo>
                  <a:lnTo>
                    <a:pt x="1026" y="1458"/>
                  </a:lnTo>
                  <a:lnTo>
                    <a:pt x="938" y="1486"/>
                  </a:lnTo>
                  <a:lnTo>
                    <a:pt x="847" y="1502"/>
                  </a:lnTo>
                  <a:lnTo>
                    <a:pt x="754" y="1510"/>
                  </a:lnTo>
                  <a:lnTo>
                    <a:pt x="659" y="1502"/>
                  </a:lnTo>
                  <a:lnTo>
                    <a:pt x="568" y="1486"/>
                  </a:lnTo>
                  <a:lnTo>
                    <a:pt x="482" y="1458"/>
                  </a:lnTo>
                  <a:lnTo>
                    <a:pt x="400" y="1420"/>
                  </a:lnTo>
                  <a:lnTo>
                    <a:pt x="324" y="1374"/>
                  </a:lnTo>
                  <a:lnTo>
                    <a:pt x="253" y="1318"/>
                  </a:lnTo>
                  <a:lnTo>
                    <a:pt x="190" y="1256"/>
                  </a:lnTo>
                  <a:lnTo>
                    <a:pt x="136" y="1186"/>
                  </a:lnTo>
                  <a:lnTo>
                    <a:pt x="89" y="1109"/>
                  </a:lnTo>
                  <a:lnTo>
                    <a:pt x="50" y="1027"/>
                  </a:lnTo>
                  <a:lnTo>
                    <a:pt x="22" y="942"/>
                  </a:lnTo>
                  <a:lnTo>
                    <a:pt x="5" y="850"/>
                  </a:lnTo>
                  <a:lnTo>
                    <a:pt x="0" y="755"/>
                  </a:lnTo>
                  <a:lnTo>
                    <a:pt x="5" y="660"/>
                  </a:lnTo>
                  <a:lnTo>
                    <a:pt x="22" y="571"/>
                  </a:lnTo>
                  <a:lnTo>
                    <a:pt x="50" y="483"/>
                  </a:lnTo>
                  <a:lnTo>
                    <a:pt x="89" y="401"/>
                  </a:lnTo>
                  <a:lnTo>
                    <a:pt x="136" y="325"/>
                  </a:lnTo>
                  <a:lnTo>
                    <a:pt x="190" y="254"/>
                  </a:lnTo>
                  <a:lnTo>
                    <a:pt x="253" y="192"/>
                  </a:lnTo>
                  <a:lnTo>
                    <a:pt x="324" y="136"/>
                  </a:lnTo>
                  <a:lnTo>
                    <a:pt x="400" y="90"/>
                  </a:lnTo>
                  <a:lnTo>
                    <a:pt x="482" y="53"/>
                  </a:lnTo>
                  <a:lnTo>
                    <a:pt x="568" y="25"/>
                  </a:lnTo>
                  <a:lnTo>
                    <a:pt x="659" y="8"/>
                  </a:lnTo>
                  <a:lnTo>
                    <a:pt x="7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377"/>
          <p:cNvGrpSpPr>
            <a:grpSpLocks noChangeAspect="1"/>
          </p:cNvGrpSpPr>
          <p:nvPr/>
        </p:nvGrpSpPr>
        <p:grpSpPr bwMode="auto">
          <a:xfrm>
            <a:off x="179512" y="4365104"/>
            <a:ext cx="302016" cy="302400"/>
            <a:chOff x="2649" y="3117"/>
            <a:chExt cx="785" cy="786"/>
          </a:xfrm>
          <a:solidFill>
            <a:srgbClr val="FFC000"/>
          </a:solidFill>
        </p:grpSpPr>
        <p:sp>
          <p:nvSpPr>
            <p:cNvPr id="26" name="Freeform 379"/>
            <p:cNvSpPr>
              <a:spLocks/>
            </p:cNvSpPr>
            <p:nvPr/>
          </p:nvSpPr>
          <p:spPr bwMode="auto">
            <a:xfrm>
              <a:off x="2696" y="3117"/>
              <a:ext cx="155" cy="155"/>
            </a:xfrm>
            <a:custGeom>
              <a:avLst/>
              <a:gdLst>
                <a:gd name="T0" fmla="*/ 388 w 776"/>
                <a:gd name="T1" fmla="*/ 0 h 776"/>
                <a:gd name="T2" fmla="*/ 441 w 776"/>
                <a:gd name="T3" fmla="*/ 4 h 776"/>
                <a:gd name="T4" fmla="*/ 491 w 776"/>
                <a:gd name="T5" fmla="*/ 13 h 776"/>
                <a:gd name="T6" fmla="*/ 539 w 776"/>
                <a:gd name="T7" fmla="*/ 30 h 776"/>
                <a:gd name="T8" fmla="*/ 584 w 776"/>
                <a:gd name="T9" fmla="*/ 53 h 776"/>
                <a:gd name="T10" fmla="*/ 624 w 776"/>
                <a:gd name="T11" fmla="*/ 81 h 776"/>
                <a:gd name="T12" fmla="*/ 662 w 776"/>
                <a:gd name="T13" fmla="*/ 113 h 776"/>
                <a:gd name="T14" fmla="*/ 694 w 776"/>
                <a:gd name="T15" fmla="*/ 150 h 776"/>
                <a:gd name="T16" fmla="*/ 723 w 776"/>
                <a:gd name="T17" fmla="*/ 191 h 776"/>
                <a:gd name="T18" fmla="*/ 744 w 776"/>
                <a:gd name="T19" fmla="*/ 237 h 776"/>
                <a:gd name="T20" fmla="*/ 761 w 776"/>
                <a:gd name="T21" fmla="*/ 285 h 776"/>
                <a:gd name="T22" fmla="*/ 772 w 776"/>
                <a:gd name="T23" fmla="*/ 336 h 776"/>
                <a:gd name="T24" fmla="*/ 776 w 776"/>
                <a:gd name="T25" fmla="*/ 387 h 776"/>
                <a:gd name="T26" fmla="*/ 772 w 776"/>
                <a:gd name="T27" fmla="*/ 440 h 776"/>
                <a:gd name="T28" fmla="*/ 761 w 776"/>
                <a:gd name="T29" fmla="*/ 491 h 776"/>
                <a:gd name="T30" fmla="*/ 744 w 776"/>
                <a:gd name="T31" fmla="*/ 539 h 776"/>
                <a:gd name="T32" fmla="*/ 723 w 776"/>
                <a:gd name="T33" fmla="*/ 584 h 776"/>
                <a:gd name="T34" fmla="*/ 694 w 776"/>
                <a:gd name="T35" fmla="*/ 626 h 776"/>
                <a:gd name="T36" fmla="*/ 662 w 776"/>
                <a:gd name="T37" fmla="*/ 662 h 776"/>
                <a:gd name="T38" fmla="*/ 624 w 776"/>
                <a:gd name="T39" fmla="*/ 696 h 776"/>
                <a:gd name="T40" fmla="*/ 584 w 776"/>
                <a:gd name="T41" fmla="*/ 723 h 776"/>
                <a:gd name="T42" fmla="*/ 539 w 776"/>
                <a:gd name="T43" fmla="*/ 746 h 776"/>
                <a:gd name="T44" fmla="*/ 491 w 776"/>
                <a:gd name="T45" fmla="*/ 762 h 776"/>
                <a:gd name="T46" fmla="*/ 441 w 776"/>
                <a:gd name="T47" fmla="*/ 773 h 776"/>
                <a:gd name="T48" fmla="*/ 388 w 776"/>
                <a:gd name="T49" fmla="*/ 776 h 776"/>
                <a:gd name="T50" fmla="*/ 335 w 776"/>
                <a:gd name="T51" fmla="*/ 773 h 776"/>
                <a:gd name="T52" fmla="*/ 285 w 776"/>
                <a:gd name="T53" fmla="*/ 762 h 776"/>
                <a:gd name="T54" fmla="*/ 237 w 776"/>
                <a:gd name="T55" fmla="*/ 746 h 776"/>
                <a:gd name="T56" fmla="*/ 192 w 776"/>
                <a:gd name="T57" fmla="*/ 723 h 776"/>
                <a:gd name="T58" fmla="*/ 152 w 776"/>
                <a:gd name="T59" fmla="*/ 696 h 776"/>
                <a:gd name="T60" fmla="*/ 114 w 776"/>
                <a:gd name="T61" fmla="*/ 662 h 776"/>
                <a:gd name="T62" fmla="*/ 82 w 776"/>
                <a:gd name="T63" fmla="*/ 626 h 776"/>
                <a:gd name="T64" fmla="*/ 53 w 776"/>
                <a:gd name="T65" fmla="*/ 584 h 776"/>
                <a:gd name="T66" fmla="*/ 31 w 776"/>
                <a:gd name="T67" fmla="*/ 539 h 776"/>
                <a:gd name="T68" fmla="*/ 15 w 776"/>
                <a:gd name="T69" fmla="*/ 491 h 776"/>
                <a:gd name="T70" fmla="*/ 4 w 776"/>
                <a:gd name="T71" fmla="*/ 440 h 776"/>
                <a:gd name="T72" fmla="*/ 0 w 776"/>
                <a:gd name="T73" fmla="*/ 387 h 776"/>
                <a:gd name="T74" fmla="*/ 4 w 776"/>
                <a:gd name="T75" fmla="*/ 336 h 776"/>
                <a:gd name="T76" fmla="*/ 15 w 776"/>
                <a:gd name="T77" fmla="*/ 285 h 776"/>
                <a:gd name="T78" fmla="*/ 31 w 776"/>
                <a:gd name="T79" fmla="*/ 237 h 776"/>
                <a:gd name="T80" fmla="*/ 53 w 776"/>
                <a:gd name="T81" fmla="*/ 191 h 776"/>
                <a:gd name="T82" fmla="*/ 82 w 776"/>
                <a:gd name="T83" fmla="*/ 150 h 776"/>
                <a:gd name="T84" fmla="*/ 114 w 776"/>
                <a:gd name="T85" fmla="*/ 113 h 776"/>
                <a:gd name="T86" fmla="*/ 152 w 776"/>
                <a:gd name="T87" fmla="*/ 81 h 776"/>
                <a:gd name="T88" fmla="*/ 192 w 776"/>
                <a:gd name="T89" fmla="*/ 53 h 776"/>
                <a:gd name="T90" fmla="*/ 237 w 776"/>
                <a:gd name="T91" fmla="*/ 30 h 776"/>
                <a:gd name="T92" fmla="*/ 285 w 776"/>
                <a:gd name="T93" fmla="*/ 13 h 776"/>
                <a:gd name="T94" fmla="*/ 335 w 776"/>
                <a:gd name="T95" fmla="*/ 4 h 776"/>
                <a:gd name="T96" fmla="*/ 388 w 776"/>
                <a:gd name="T9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6" h="776">
                  <a:moveTo>
                    <a:pt x="388" y="0"/>
                  </a:moveTo>
                  <a:lnTo>
                    <a:pt x="441" y="4"/>
                  </a:lnTo>
                  <a:lnTo>
                    <a:pt x="491" y="13"/>
                  </a:lnTo>
                  <a:lnTo>
                    <a:pt x="539" y="30"/>
                  </a:lnTo>
                  <a:lnTo>
                    <a:pt x="584" y="53"/>
                  </a:lnTo>
                  <a:lnTo>
                    <a:pt x="624" y="81"/>
                  </a:lnTo>
                  <a:lnTo>
                    <a:pt x="662" y="113"/>
                  </a:lnTo>
                  <a:lnTo>
                    <a:pt x="694" y="150"/>
                  </a:lnTo>
                  <a:lnTo>
                    <a:pt x="723" y="191"/>
                  </a:lnTo>
                  <a:lnTo>
                    <a:pt x="744" y="237"/>
                  </a:lnTo>
                  <a:lnTo>
                    <a:pt x="761" y="285"/>
                  </a:lnTo>
                  <a:lnTo>
                    <a:pt x="772" y="336"/>
                  </a:lnTo>
                  <a:lnTo>
                    <a:pt x="776" y="387"/>
                  </a:lnTo>
                  <a:lnTo>
                    <a:pt x="772" y="440"/>
                  </a:lnTo>
                  <a:lnTo>
                    <a:pt x="761" y="491"/>
                  </a:lnTo>
                  <a:lnTo>
                    <a:pt x="744" y="539"/>
                  </a:lnTo>
                  <a:lnTo>
                    <a:pt x="723" y="584"/>
                  </a:lnTo>
                  <a:lnTo>
                    <a:pt x="694" y="626"/>
                  </a:lnTo>
                  <a:lnTo>
                    <a:pt x="662" y="662"/>
                  </a:lnTo>
                  <a:lnTo>
                    <a:pt x="624" y="696"/>
                  </a:lnTo>
                  <a:lnTo>
                    <a:pt x="584" y="723"/>
                  </a:lnTo>
                  <a:lnTo>
                    <a:pt x="539" y="746"/>
                  </a:lnTo>
                  <a:lnTo>
                    <a:pt x="491" y="762"/>
                  </a:lnTo>
                  <a:lnTo>
                    <a:pt x="441" y="773"/>
                  </a:lnTo>
                  <a:lnTo>
                    <a:pt x="388" y="776"/>
                  </a:lnTo>
                  <a:lnTo>
                    <a:pt x="335" y="773"/>
                  </a:lnTo>
                  <a:lnTo>
                    <a:pt x="285" y="762"/>
                  </a:lnTo>
                  <a:lnTo>
                    <a:pt x="237" y="746"/>
                  </a:lnTo>
                  <a:lnTo>
                    <a:pt x="192" y="723"/>
                  </a:lnTo>
                  <a:lnTo>
                    <a:pt x="152" y="696"/>
                  </a:lnTo>
                  <a:lnTo>
                    <a:pt x="114" y="662"/>
                  </a:lnTo>
                  <a:lnTo>
                    <a:pt x="82" y="626"/>
                  </a:lnTo>
                  <a:lnTo>
                    <a:pt x="53" y="584"/>
                  </a:lnTo>
                  <a:lnTo>
                    <a:pt x="31" y="539"/>
                  </a:lnTo>
                  <a:lnTo>
                    <a:pt x="15" y="491"/>
                  </a:lnTo>
                  <a:lnTo>
                    <a:pt x="4" y="440"/>
                  </a:lnTo>
                  <a:lnTo>
                    <a:pt x="0" y="387"/>
                  </a:lnTo>
                  <a:lnTo>
                    <a:pt x="4" y="336"/>
                  </a:lnTo>
                  <a:lnTo>
                    <a:pt x="15" y="285"/>
                  </a:lnTo>
                  <a:lnTo>
                    <a:pt x="31" y="237"/>
                  </a:lnTo>
                  <a:lnTo>
                    <a:pt x="53" y="191"/>
                  </a:lnTo>
                  <a:lnTo>
                    <a:pt x="82" y="150"/>
                  </a:lnTo>
                  <a:lnTo>
                    <a:pt x="114" y="113"/>
                  </a:lnTo>
                  <a:lnTo>
                    <a:pt x="152" y="81"/>
                  </a:lnTo>
                  <a:lnTo>
                    <a:pt x="192" y="53"/>
                  </a:lnTo>
                  <a:lnTo>
                    <a:pt x="237" y="30"/>
                  </a:lnTo>
                  <a:lnTo>
                    <a:pt x="285" y="13"/>
                  </a:lnTo>
                  <a:lnTo>
                    <a:pt x="335" y="4"/>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380"/>
            <p:cNvSpPr>
              <a:spLocks/>
            </p:cNvSpPr>
            <p:nvPr/>
          </p:nvSpPr>
          <p:spPr bwMode="auto">
            <a:xfrm>
              <a:off x="2649" y="3301"/>
              <a:ext cx="249" cy="436"/>
            </a:xfrm>
            <a:custGeom>
              <a:avLst/>
              <a:gdLst>
                <a:gd name="T0" fmla="*/ 1056 w 1248"/>
                <a:gd name="T1" fmla="*/ 0 h 2179"/>
                <a:gd name="T2" fmla="*/ 1123 w 1248"/>
                <a:gd name="T3" fmla="*/ 12 h 2179"/>
                <a:gd name="T4" fmla="*/ 1180 w 1248"/>
                <a:gd name="T5" fmla="*/ 45 h 2179"/>
                <a:gd name="T6" fmla="*/ 1222 w 1248"/>
                <a:gd name="T7" fmla="*/ 95 h 2179"/>
                <a:gd name="T8" fmla="*/ 1245 w 1248"/>
                <a:gd name="T9" fmla="*/ 157 h 2179"/>
                <a:gd name="T10" fmla="*/ 1248 w 1248"/>
                <a:gd name="T11" fmla="*/ 269 h 2179"/>
                <a:gd name="T12" fmla="*/ 1153 w 1248"/>
                <a:gd name="T13" fmla="*/ 324 h 2179"/>
                <a:gd name="T14" fmla="*/ 1073 w 1248"/>
                <a:gd name="T15" fmla="*/ 399 h 2179"/>
                <a:gd name="T16" fmla="*/ 1013 w 1248"/>
                <a:gd name="T17" fmla="*/ 490 h 2179"/>
                <a:gd name="T18" fmla="*/ 973 w 1248"/>
                <a:gd name="T19" fmla="*/ 595 h 2179"/>
                <a:gd name="T20" fmla="*/ 960 w 1248"/>
                <a:gd name="T21" fmla="*/ 708 h 2179"/>
                <a:gd name="T22" fmla="*/ 962 w 1248"/>
                <a:gd name="T23" fmla="*/ 1764 h 2179"/>
                <a:gd name="T24" fmla="*/ 982 w 1248"/>
                <a:gd name="T25" fmla="*/ 1856 h 2179"/>
                <a:gd name="T26" fmla="*/ 1018 w 1248"/>
                <a:gd name="T27" fmla="*/ 1940 h 2179"/>
                <a:gd name="T28" fmla="*/ 1014 w 1248"/>
                <a:gd name="T29" fmla="*/ 2020 h 2179"/>
                <a:gd name="T30" fmla="*/ 991 w 1248"/>
                <a:gd name="T31" fmla="*/ 2082 h 2179"/>
                <a:gd name="T32" fmla="*/ 949 w 1248"/>
                <a:gd name="T33" fmla="*/ 2133 h 2179"/>
                <a:gd name="T34" fmla="*/ 893 w 1248"/>
                <a:gd name="T35" fmla="*/ 2167 h 2179"/>
                <a:gd name="T36" fmla="*/ 826 w 1248"/>
                <a:gd name="T37" fmla="*/ 2179 h 2179"/>
                <a:gd name="T38" fmla="*/ 388 w 1248"/>
                <a:gd name="T39" fmla="*/ 2175 h 2179"/>
                <a:gd name="T40" fmla="*/ 325 w 1248"/>
                <a:gd name="T41" fmla="*/ 2152 h 2179"/>
                <a:gd name="T42" fmla="*/ 276 w 1248"/>
                <a:gd name="T43" fmla="*/ 2110 h 2179"/>
                <a:gd name="T44" fmla="*/ 242 w 1248"/>
                <a:gd name="T45" fmla="*/ 2052 h 2179"/>
                <a:gd name="T46" fmla="*/ 230 w 1248"/>
                <a:gd name="T47" fmla="*/ 1986 h 2179"/>
                <a:gd name="T48" fmla="*/ 192 w 1248"/>
                <a:gd name="T49" fmla="*/ 1216 h 2179"/>
                <a:gd name="T50" fmla="*/ 123 w 1248"/>
                <a:gd name="T51" fmla="*/ 1204 h 2179"/>
                <a:gd name="T52" fmla="*/ 67 w 1248"/>
                <a:gd name="T53" fmla="*/ 1170 h 2179"/>
                <a:gd name="T54" fmla="*/ 25 w 1248"/>
                <a:gd name="T55" fmla="*/ 1120 h 2179"/>
                <a:gd name="T56" fmla="*/ 2 w 1248"/>
                <a:gd name="T57" fmla="*/ 1057 h 2179"/>
                <a:gd name="T58" fmla="*/ 0 w 1248"/>
                <a:gd name="T59" fmla="*/ 192 h 2179"/>
                <a:gd name="T60" fmla="*/ 12 w 1248"/>
                <a:gd name="T61" fmla="*/ 125 h 2179"/>
                <a:gd name="T62" fmla="*/ 45 w 1248"/>
                <a:gd name="T63" fmla="*/ 68 h 2179"/>
                <a:gd name="T64" fmla="*/ 95 w 1248"/>
                <a:gd name="T65" fmla="*/ 26 h 2179"/>
                <a:gd name="T66" fmla="*/ 157 w 1248"/>
                <a:gd name="T67" fmla="*/ 3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8" h="2179">
                  <a:moveTo>
                    <a:pt x="192" y="0"/>
                  </a:moveTo>
                  <a:lnTo>
                    <a:pt x="1056" y="0"/>
                  </a:lnTo>
                  <a:lnTo>
                    <a:pt x="1091" y="3"/>
                  </a:lnTo>
                  <a:lnTo>
                    <a:pt x="1123" y="12"/>
                  </a:lnTo>
                  <a:lnTo>
                    <a:pt x="1153" y="26"/>
                  </a:lnTo>
                  <a:lnTo>
                    <a:pt x="1180" y="45"/>
                  </a:lnTo>
                  <a:lnTo>
                    <a:pt x="1203" y="68"/>
                  </a:lnTo>
                  <a:lnTo>
                    <a:pt x="1222" y="95"/>
                  </a:lnTo>
                  <a:lnTo>
                    <a:pt x="1236" y="125"/>
                  </a:lnTo>
                  <a:lnTo>
                    <a:pt x="1245" y="157"/>
                  </a:lnTo>
                  <a:lnTo>
                    <a:pt x="1248" y="192"/>
                  </a:lnTo>
                  <a:lnTo>
                    <a:pt x="1248" y="269"/>
                  </a:lnTo>
                  <a:lnTo>
                    <a:pt x="1199" y="294"/>
                  </a:lnTo>
                  <a:lnTo>
                    <a:pt x="1153" y="324"/>
                  </a:lnTo>
                  <a:lnTo>
                    <a:pt x="1111" y="359"/>
                  </a:lnTo>
                  <a:lnTo>
                    <a:pt x="1073" y="399"/>
                  </a:lnTo>
                  <a:lnTo>
                    <a:pt x="1041" y="444"/>
                  </a:lnTo>
                  <a:lnTo>
                    <a:pt x="1013" y="490"/>
                  </a:lnTo>
                  <a:lnTo>
                    <a:pt x="990" y="541"/>
                  </a:lnTo>
                  <a:lnTo>
                    <a:pt x="973" y="595"/>
                  </a:lnTo>
                  <a:lnTo>
                    <a:pt x="964" y="651"/>
                  </a:lnTo>
                  <a:lnTo>
                    <a:pt x="960" y="708"/>
                  </a:lnTo>
                  <a:lnTo>
                    <a:pt x="960" y="1717"/>
                  </a:lnTo>
                  <a:lnTo>
                    <a:pt x="962" y="1764"/>
                  </a:lnTo>
                  <a:lnTo>
                    <a:pt x="970" y="1811"/>
                  </a:lnTo>
                  <a:lnTo>
                    <a:pt x="982" y="1856"/>
                  </a:lnTo>
                  <a:lnTo>
                    <a:pt x="999" y="1900"/>
                  </a:lnTo>
                  <a:lnTo>
                    <a:pt x="1018" y="1940"/>
                  </a:lnTo>
                  <a:lnTo>
                    <a:pt x="1018" y="1986"/>
                  </a:lnTo>
                  <a:lnTo>
                    <a:pt x="1014" y="2020"/>
                  </a:lnTo>
                  <a:lnTo>
                    <a:pt x="1006" y="2052"/>
                  </a:lnTo>
                  <a:lnTo>
                    <a:pt x="991" y="2082"/>
                  </a:lnTo>
                  <a:lnTo>
                    <a:pt x="972" y="2110"/>
                  </a:lnTo>
                  <a:lnTo>
                    <a:pt x="949" y="2133"/>
                  </a:lnTo>
                  <a:lnTo>
                    <a:pt x="923" y="2152"/>
                  </a:lnTo>
                  <a:lnTo>
                    <a:pt x="893" y="2167"/>
                  </a:lnTo>
                  <a:lnTo>
                    <a:pt x="860" y="2175"/>
                  </a:lnTo>
                  <a:lnTo>
                    <a:pt x="826" y="2179"/>
                  </a:lnTo>
                  <a:lnTo>
                    <a:pt x="422" y="2179"/>
                  </a:lnTo>
                  <a:lnTo>
                    <a:pt x="388" y="2175"/>
                  </a:lnTo>
                  <a:lnTo>
                    <a:pt x="355" y="2167"/>
                  </a:lnTo>
                  <a:lnTo>
                    <a:pt x="325" y="2152"/>
                  </a:lnTo>
                  <a:lnTo>
                    <a:pt x="299" y="2133"/>
                  </a:lnTo>
                  <a:lnTo>
                    <a:pt x="276" y="2110"/>
                  </a:lnTo>
                  <a:lnTo>
                    <a:pt x="257" y="2082"/>
                  </a:lnTo>
                  <a:lnTo>
                    <a:pt x="242" y="2052"/>
                  </a:lnTo>
                  <a:lnTo>
                    <a:pt x="234" y="2020"/>
                  </a:lnTo>
                  <a:lnTo>
                    <a:pt x="230" y="1986"/>
                  </a:lnTo>
                  <a:lnTo>
                    <a:pt x="230" y="1216"/>
                  </a:lnTo>
                  <a:lnTo>
                    <a:pt x="192" y="1216"/>
                  </a:lnTo>
                  <a:lnTo>
                    <a:pt x="157" y="1212"/>
                  </a:lnTo>
                  <a:lnTo>
                    <a:pt x="123" y="1204"/>
                  </a:lnTo>
                  <a:lnTo>
                    <a:pt x="93" y="1190"/>
                  </a:lnTo>
                  <a:lnTo>
                    <a:pt x="67" y="1170"/>
                  </a:lnTo>
                  <a:lnTo>
                    <a:pt x="44" y="1147"/>
                  </a:lnTo>
                  <a:lnTo>
                    <a:pt x="25" y="1120"/>
                  </a:lnTo>
                  <a:lnTo>
                    <a:pt x="12" y="1090"/>
                  </a:lnTo>
                  <a:lnTo>
                    <a:pt x="2" y="1057"/>
                  </a:lnTo>
                  <a:lnTo>
                    <a:pt x="0" y="1024"/>
                  </a:lnTo>
                  <a:lnTo>
                    <a:pt x="0" y="192"/>
                  </a:lnTo>
                  <a:lnTo>
                    <a:pt x="3" y="157"/>
                  </a:lnTo>
                  <a:lnTo>
                    <a:pt x="12" y="125"/>
                  </a:lnTo>
                  <a:lnTo>
                    <a:pt x="26" y="95"/>
                  </a:lnTo>
                  <a:lnTo>
                    <a:pt x="45" y="68"/>
                  </a:lnTo>
                  <a:lnTo>
                    <a:pt x="68" y="45"/>
                  </a:lnTo>
                  <a:lnTo>
                    <a:pt x="95" y="26"/>
                  </a:lnTo>
                  <a:lnTo>
                    <a:pt x="125" y="12"/>
                  </a:lnTo>
                  <a:lnTo>
                    <a:pt x="157" y="3"/>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381"/>
            <p:cNvSpPr>
              <a:spLocks/>
            </p:cNvSpPr>
            <p:nvPr/>
          </p:nvSpPr>
          <p:spPr bwMode="auto">
            <a:xfrm>
              <a:off x="3233" y="3117"/>
              <a:ext cx="154" cy="155"/>
            </a:xfrm>
            <a:custGeom>
              <a:avLst/>
              <a:gdLst>
                <a:gd name="T0" fmla="*/ 388 w 774"/>
                <a:gd name="T1" fmla="*/ 0 h 776"/>
                <a:gd name="T2" fmla="*/ 439 w 774"/>
                <a:gd name="T3" fmla="*/ 4 h 776"/>
                <a:gd name="T4" fmla="*/ 490 w 774"/>
                <a:gd name="T5" fmla="*/ 13 h 776"/>
                <a:gd name="T6" fmla="*/ 538 w 774"/>
                <a:gd name="T7" fmla="*/ 30 h 776"/>
                <a:gd name="T8" fmla="*/ 583 w 774"/>
                <a:gd name="T9" fmla="*/ 53 h 776"/>
                <a:gd name="T10" fmla="*/ 624 w 774"/>
                <a:gd name="T11" fmla="*/ 81 h 776"/>
                <a:gd name="T12" fmla="*/ 661 w 774"/>
                <a:gd name="T13" fmla="*/ 113 h 776"/>
                <a:gd name="T14" fmla="*/ 694 w 774"/>
                <a:gd name="T15" fmla="*/ 150 h 776"/>
                <a:gd name="T16" fmla="*/ 722 w 774"/>
                <a:gd name="T17" fmla="*/ 191 h 776"/>
                <a:gd name="T18" fmla="*/ 744 w 774"/>
                <a:gd name="T19" fmla="*/ 237 h 776"/>
                <a:gd name="T20" fmla="*/ 761 w 774"/>
                <a:gd name="T21" fmla="*/ 285 h 776"/>
                <a:gd name="T22" fmla="*/ 771 w 774"/>
                <a:gd name="T23" fmla="*/ 336 h 776"/>
                <a:gd name="T24" fmla="*/ 774 w 774"/>
                <a:gd name="T25" fmla="*/ 387 h 776"/>
                <a:gd name="T26" fmla="*/ 771 w 774"/>
                <a:gd name="T27" fmla="*/ 440 h 776"/>
                <a:gd name="T28" fmla="*/ 761 w 774"/>
                <a:gd name="T29" fmla="*/ 491 h 776"/>
                <a:gd name="T30" fmla="*/ 744 w 774"/>
                <a:gd name="T31" fmla="*/ 539 h 776"/>
                <a:gd name="T32" fmla="*/ 722 w 774"/>
                <a:gd name="T33" fmla="*/ 584 h 776"/>
                <a:gd name="T34" fmla="*/ 694 w 774"/>
                <a:gd name="T35" fmla="*/ 626 h 776"/>
                <a:gd name="T36" fmla="*/ 661 w 774"/>
                <a:gd name="T37" fmla="*/ 662 h 776"/>
                <a:gd name="T38" fmla="*/ 624 w 774"/>
                <a:gd name="T39" fmla="*/ 696 h 776"/>
                <a:gd name="T40" fmla="*/ 583 w 774"/>
                <a:gd name="T41" fmla="*/ 723 h 776"/>
                <a:gd name="T42" fmla="*/ 538 w 774"/>
                <a:gd name="T43" fmla="*/ 746 h 776"/>
                <a:gd name="T44" fmla="*/ 490 w 774"/>
                <a:gd name="T45" fmla="*/ 762 h 776"/>
                <a:gd name="T46" fmla="*/ 439 w 774"/>
                <a:gd name="T47" fmla="*/ 773 h 776"/>
                <a:gd name="T48" fmla="*/ 388 w 774"/>
                <a:gd name="T49" fmla="*/ 776 h 776"/>
                <a:gd name="T50" fmla="*/ 335 w 774"/>
                <a:gd name="T51" fmla="*/ 773 h 776"/>
                <a:gd name="T52" fmla="*/ 285 w 774"/>
                <a:gd name="T53" fmla="*/ 762 h 776"/>
                <a:gd name="T54" fmla="*/ 237 w 774"/>
                <a:gd name="T55" fmla="*/ 746 h 776"/>
                <a:gd name="T56" fmla="*/ 192 w 774"/>
                <a:gd name="T57" fmla="*/ 723 h 776"/>
                <a:gd name="T58" fmla="*/ 151 w 774"/>
                <a:gd name="T59" fmla="*/ 696 h 776"/>
                <a:gd name="T60" fmla="*/ 114 w 774"/>
                <a:gd name="T61" fmla="*/ 662 h 776"/>
                <a:gd name="T62" fmla="*/ 81 w 774"/>
                <a:gd name="T63" fmla="*/ 626 h 776"/>
                <a:gd name="T64" fmla="*/ 53 w 774"/>
                <a:gd name="T65" fmla="*/ 584 h 776"/>
                <a:gd name="T66" fmla="*/ 30 w 774"/>
                <a:gd name="T67" fmla="*/ 539 h 776"/>
                <a:gd name="T68" fmla="*/ 14 w 774"/>
                <a:gd name="T69" fmla="*/ 491 h 776"/>
                <a:gd name="T70" fmla="*/ 4 w 774"/>
                <a:gd name="T71" fmla="*/ 440 h 776"/>
                <a:gd name="T72" fmla="*/ 0 w 774"/>
                <a:gd name="T73" fmla="*/ 387 h 776"/>
                <a:gd name="T74" fmla="*/ 4 w 774"/>
                <a:gd name="T75" fmla="*/ 336 h 776"/>
                <a:gd name="T76" fmla="*/ 14 w 774"/>
                <a:gd name="T77" fmla="*/ 285 h 776"/>
                <a:gd name="T78" fmla="*/ 30 w 774"/>
                <a:gd name="T79" fmla="*/ 237 h 776"/>
                <a:gd name="T80" fmla="*/ 53 w 774"/>
                <a:gd name="T81" fmla="*/ 191 h 776"/>
                <a:gd name="T82" fmla="*/ 81 w 774"/>
                <a:gd name="T83" fmla="*/ 150 h 776"/>
                <a:gd name="T84" fmla="*/ 114 w 774"/>
                <a:gd name="T85" fmla="*/ 113 h 776"/>
                <a:gd name="T86" fmla="*/ 151 w 774"/>
                <a:gd name="T87" fmla="*/ 81 h 776"/>
                <a:gd name="T88" fmla="*/ 192 w 774"/>
                <a:gd name="T89" fmla="*/ 53 h 776"/>
                <a:gd name="T90" fmla="*/ 237 w 774"/>
                <a:gd name="T91" fmla="*/ 30 h 776"/>
                <a:gd name="T92" fmla="*/ 285 w 774"/>
                <a:gd name="T93" fmla="*/ 13 h 776"/>
                <a:gd name="T94" fmla="*/ 335 w 774"/>
                <a:gd name="T95" fmla="*/ 4 h 776"/>
                <a:gd name="T96" fmla="*/ 388 w 774"/>
                <a:gd name="T9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4" h="776">
                  <a:moveTo>
                    <a:pt x="388" y="0"/>
                  </a:moveTo>
                  <a:lnTo>
                    <a:pt x="439" y="4"/>
                  </a:lnTo>
                  <a:lnTo>
                    <a:pt x="490" y="13"/>
                  </a:lnTo>
                  <a:lnTo>
                    <a:pt x="538" y="30"/>
                  </a:lnTo>
                  <a:lnTo>
                    <a:pt x="583" y="53"/>
                  </a:lnTo>
                  <a:lnTo>
                    <a:pt x="624" y="81"/>
                  </a:lnTo>
                  <a:lnTo>
                    <a:pt x="661" y="113"/>
                  </a:lnTo>
                  <a:lnTo>
                    <a:pt x="694" y="150"/>
                  </a:lnTo>
                  <a:lnTo>
                    <a:pt x="722" y="191"/>
                  </a:lnTo>
                  <a:lnTo>
                    <a:pt x="744" y="237"/>
                  </a:lnTo>
                  <a:lnTo>
                    <a:pt x="761" y="285"/>
                  </a:lnTo>
                  <a:lnTo>
                    <a:pt x="771" y="336"/>
                  </a:lnTo>
                  <a:lnTo>
                    <a:pt x="774" y="387"/>
                  </a:lnTo>
                  <a:lnTo>
                    <a:pt x="771" y="440"/>
                  </a:lnTo>
                  <a:lnTo>
                    <a:pt x="761" y="491"/>
                  </a:lnTo>
                  <a:lnTo>
                    <a:pt x="744" y="539"/>
                  </a:lnTo>
                  <a:lnTo>
                    <a:pt x="722" y="584"/>
                  </a:lnTo>
                  <a:lnTo>
                    <a:pt x="694" y="626"/>
                  </a:lnTo>
                  <a:lnTo>
                    <a:pt x="661" y="662"/>
                  </a:lnTo>
                  <a:lnTo>
                    <a:pt x="624" y="696"/>
                  </a:lnTo>
                  <a:lnTo>
                    <a:pt x="583" y="723"/>
                  </a:lnTo>
                  <a:lnTo>
                    <a:pt x="538" y="746"/>
                  </a:lnTo>
                  <a:lnTo>
                    <a:pt x="490" y="762"/>
                  </a:lnTo>
                  <a:lnTo>
                    <a:pt x="439" y="773"/>
                  </a:lnTo>
                  <a:lnTo>
                    <a:pt x="388" y="776"/>
                  </a:lnTo>
                  <a:lnTo>
                    <a:pt x="335" y="773"/>
                  </a:lnTo>
                  <a:lnTo>
                    <a:pt x="285" y="762"/>
                  </a:lnTo>
                  <a:lnTo>
                    <a:pt x="237" y="746"/>
                  </a:lnTo>
                  <a:lnTo>
                    <a:pt x="192" y="723"/>
                  </a:lnTo>
                  <a:lnTo>
                    <a:pt x="151" y="696"/>
                  </a:lnTo>
                  <a:lnTo>
                    <a:pt x="114" y="662"/>
                  </a:lnTo>
                  <a:lnTo>
                    <a:pt x="81" y="626"/>
                  </a:lnTo>
                  <a:lnTo>
                    <a:pt x="53" y="584"/>
                  </a:lnTo>
                  <a:lnTo>
                    <a:pt x="30" y="539"/>
                  </a:lnTo>
                  <a:lnTo>
                    <a:pt x="14" y="491"/>
                  </a:lnTo>
                  <a:lnTo>
                    <a:pt x="4" y="440"/>
                  </a:lnTo>
                  <a:lnTo>
                    <a:pt x="0" y="387"/>
                  </a:lnTo>
                  <a:lnTo>
                    <a:pt x="4" y="336"/>
                  </a:lnTo>
                  <a:lnTo>
                    <a:pt x="14" y="285"/>
                  </a:lnTo>
                  <a:lnTo>
                    <a:pt x="30" y="237"/>
                  </a:lnTo>
                  <a:lnTo>
                    <a:pt x="53" y="191"/>
                  </a:lnTo>
                  <a:lnTo>
                    <a:pt x="81" y="150"/>
                  </a:lnTo>
                  <a:lnTo>
                    <a:pt x="114" y="113"/>
                  </a:lnTo>
                  <a:lnTo>
                    <a:pt x="151" y="81"/>
                  </a:lnTo>
                  <a:lnTo>
                    <a:pt x="192" y="53"/>
                  </a:lnTo>
                  <a:lnTo>
                    <a:pt x="237" y="30"/>
                  </a:lnTo>
                  <a:lnTo>
                    <a:pt x="285" y="13"/>
                  </a:lnTo>
                  <a:lnTo>
                    <a:pt x="335" y="4"/>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82"/>
            <p:cNvSpPr>
              <a:spLocks/>
            </p:cNvSpPr>
            <p:nvPr/>
          </p:nvSpPr>
          <p:spPr bwMode="auto">
            <a:xfrm>
              <a:off x="3185" y="3300"/>
              <a:ext cx="249" cy="435"/>
            </a:xfrm>
            <a:custGeom>
              <a:avLst/>
              <a:gdLst>
                <a:gd name="T0" fmla="*/ 1056 w 1248"/>
                <a:gd name="T1" fmla="*/ 0 h 2175"/>
                <a:gd name="T2" fmla="*/ 1124 w 1248"/>
                <a:gd name="T3" fmla="*/ 12 h 2175"/>
                <a:gd name="T4" fmla="*/ 1180 w 1248"/>
                <a:gd name="T5" fmla="*/ 46 h 2175"/>
                <a:gd name="T6" fmla="*/ 1222 w 1248"/>
                <a:gd name="T7" fmla="*/ 96 h 2175"/>
                <a:gd name="T8" fmla="*/ 1245 w 1248"/>
                <a:gd name="T9" fmla="*/ 159 h 2175"/>
                <a:gd name="T10" fmla="*/ 1248 w 1248"/>
                <a:gd name="T11" fmla="*/ 1020 h 2175"/>
                <a:gd name="T12" fmla="*/ 1236 w 1248"/>
                <a:gd name="T13" fmla="*/ 1088 h 2175"/>
                <a:gd name="T14" fmla="*/ 1203 w 1248"/>
                <a:gd name="T15" fmla="*/ 1144 h 2175"/>
                <a:gd name="T16" fmla="*/ 1154 w 1248"/>
                <a:gd name="T17" fmla="*/ 1186 h 2175"/>
                <a:gd name="T18" fmla="*/ 1091 w 1248"/>
                <a:gd name="T19" fmla="*/ 1210 h 2175"/>
                <a:gd name="T20" fmla="*/ 1018 w 1248"/>
                <a:gd name="T21" fmla="*/ 1213 h 2175"/>
                <a:gd name="T22" fmla="*/ 1014 w 1248"/>
                <a:gd name="T23" fmla="*/ 2018 h 2175"/>
                <a:gd name="T24" fmla="*/ 992 w 1248"/>
                <a:gd name="T25" fmla="*/ 2080 h 2175"/>
                <a:gd name="T26" fmla="*/ 949 w 1248"/>
                <a:gd name="T27" fmla="*/ 2131 h 2175"/>
                <a:gd name="T28" fmla="*/ 893 w 1248"/>
                <a:gd name="T29" fmla="*/ 2163 h 2175"/>
                <a:gd name="T30" fmla="*/ 826 w 1248"/>
                <a:gd name="T31" fmla="*/ 2175 h 2175"/>
                <a:gd name="T32" fmla="*/ 388 w 1248"/>
                <a:gd name="T33" fmla="*/ 2173 h 2175"/>
                <a:gd name="T34" fmla="*/ 325 w 1248"/>
                <a:gd name="T35" fmla="*/ 2149 h 2175"/>
                <a:gd name="T36" fmla="*/ 276 w 1248"/>
                <a:gd name="T37" fmla="*/ 2107 h 2175"/>
                <a:gd name="T38" fmla="*/ 242 w 1248"/>
                <a:gd name="T39" fmla="*/ 2050 h 2175"/>
                <a:gd name="T40" fmla="*/ 230 w 1248"/>
                <a:gd name="T41" fmla="*/ 1983 h 2175"/>
                <a:gd name="T42" fmla="*/ 251 w 1248"/>
                <a:gd name="T43" fmla="*/ 1896 h 2175"/>
                <a:gd name="T44" fmla="*/ 278 w 1248"/>
                <a:gd name="T45" fmla="*/ 1808 h 2175"/>
                <a:gd name="T46" fmla="*/ 288 w 1248"/>
                <a:gd name="T47" fmla="*/ 1713 h 2175"/>
                <a:gd name="T48" fmla="*/ 284 w 1248"/>
                <a:gd name="T49" fmla="*/ 652 h 2175"/>
                <a:gd name="T50" fmla="*/ 258 w 1248"/>
                <a:gd name="T51" fmla="*/ 543 h 2175"/>
                <a:gd name="T52" fmla="*/ 208 w 1248"/>
                <a:gd name="T53" fmla="*/ 444 h 2175"/>
                <a:gd name="T54" fmla="*/ 137 w 1248"/>
                <a:gd name="T55" fmla="*/ 361 h 2175"/>
                <a:gd name="T56" fmla="*/ 49 w 1248"/>
                <a:gd name="T57" fmla="*/ 295 h 2175"/>
                <a:gd name="T58" fmla="*/ 0 w 1248"/>
                <a:gd name="T59" fmla="*/ 192 h 2175"/>
                <a:gd name="T60" fmla="*/ 12 w 1248"/>
                <a:gd name="T61" fmla="*/ 126 h 2175"/>
                <a:gd name="T62" fmla="*/ 46 w 1248"/>
                <a:gd name="T63" fmla="*/ 69 h 2175"/>
                <a:gd name="T64" fmla="*/ 95 w 1248"/>
                <a:gd name="T65" fmla="*/ 26 h 2175"/>
                <a:gd name="T66" fmla="*/ 157 w 1248"/>
                <a:gd name="T67" fmla="*/ 4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8" h="2175">
                  <a:moveTo>
                    <a:pt x="192" y="0"/>
                  </a:moveTo>
                  <a:lnTo>
                    <a:pt x="1056" y="0"/>
                  </a:lnTo>
                  <a:lnTo>
                    <a:pt x="1091" y="4"/>
                  </a:lnTo>
                  <a:lnTo>
                    <a:pt x="1124" y="12"/>
                  </a:lnTo>
                  <a:lnTo>
                    <a:pt x="1154" y="26"/>
                  </a:lnTo>
                  <a:lnTo>
                    <a:pt x="1180" y="46"/>
                  </a:lnTo>
                  <a:lnTo>
                    <a:pt x="1203" y="69"/>
                  </a:lnTo>
                  <a:lnTo>
                    <a:pt x="1222" y="96"/>
                  </a:lnTo>
                  <a:lnTo>
                    <a:pt x="1236" y="126"/>
                  </a:lnTo>
                  <a:lnTo>
                    <a:pt x="1245" y="159"/>
                  </a:lnTo>
                  <a:lnTo>
                    <a:pt x="1248" y="192"/>
                  </a:lnTo>
                  <a:lnTo>
                    <a:pt x="1248" y="1020"/>
                  </a:lnTo>
                  <a:lnTo>
                    <a:pt x="1245" y="1055"/>
                  </a:lnTo>
                  <a:lnTo>
                    <a:pt x="1236" y="1088"/>
                  </a:lnTo>
                  <a:lnTo>
                    <a:pt x="1222" y="1118"/>
                  </a:lnTo>
                  <a:lnTo>
                    <a:pt x="1203" y="1144"/>
                  </a:lnTo>
                  <a:lnTo>
                    <a:pt x="1180" y="1168"/>
                  </a:lnTo>
                  <a:lnTo>
                    <a:pt x="1154" y="1186"/>
                  </a:lnTo>
                  <a:lnTo>
                    <a:pt x="1124" y="1201"/>
                  </a:lnTo>
                  <a:lnTo>
                    <a:pt x="1091" y="1210"/>
                  </a:lnTo>
                  <a:lnTo>
                    <a:pt x="1056" y="1213"/>
                  </a:lnTo>
                  <a:lnTo>
                    <a:pt x="1018" y="1213"/>
                  </a:lnTo>
                  <a:lnTo>
                    <a:pt x="1018" y="1983"/>
                  </a:lnTo>
                  <a:lnTo>
                    <a:pt x="1014" y="2018"/>
                  </a:lnTo>
                  <a:lnTo>
                    <a:pt x="1006" y="2050"/>
                  </a:lnTo>
                  <a:lnTo>
                    <a:pt x="992" y="2080"/>
                  </a:lnTo>
                  <a:lnTo>
                    <a:pt x="972" y="2107"/>
                  </a:lnTo>
                  <a:lnTo>
                    <a:pt x="949" y="2131"/>
                  </a:lnTo>
                  <a:lnTo>
                    <a:pt x="923" y="2149"/>
                  </a:lnTo>
                  <a:lnTo>
                    <a:pt x="893" y="2163"/>
                  </a:lnTo>
                  <a:lnTo>
                    <a:pt x="861" y="2173"/>
                  </a:lnTo>
                  <a:lnTo>
                    <a:pt x="826" y="2175"/>
                  </a:lnTo>
                  <a:lnTo>
                    <a:pt x="423" y="2175"/>
                  </a:lnTo>
                  <a:lnTo>
                    <a:pt x="388" y="2173"/>
                  </a:lnTo>
                  <a:lnTo>
                    <a:pt x="355" y="2163"/>
                  </a:lnTo>
                  <a:lnTo>
                    <a:pt x="325" y="2149"/>
                  </a:lnTo>
                  <a:lnTo>
                    <a:pt x="299" y="2131"/>
                  </a:lnTo>
                  <a:lnTo>
                    <a:pt x="276" y="2107"/>
                  </a:lnTo>
                  <a:lnTo>
                    <a:pt x="257" y="2080"/>
                  </a:lnTo>
                  <a:lnTo>
                    <a:pt x="242" y="2050"/>
                  </a:lnTo>
                  <a:lnTo>
                    <a:pt x="234" y="2018"/>
                  </a:lnTo>
                  <a:lnTo>
                    <a:pt x="230" y="1983"/>
                  </a:lnTo>
                  <a:lnTo>
                    <a:pt x="230" y="1938"/>
                  </a:lnTo>
                  <a:lnTo>
                    <a:pt x="251" y="1896"/>
                  </a:lnTo>
                  <a:lnTo>
                    <a:pt x="268" y="1853"/>
                  </a:lnTo>
                  <a:lnTo>
                    <a:pt x="278" y="1808"/>
                  </a:lnTo>
                  <a:lnTo>
                    <a:pt x="286" y="1762"/>
                  </a:lnTo>
                  <a:lnTo>
                    <a:pt x="288" y="1713"/>
                  </a:lnTo>
                  <a:lnTo>
                    <a:pt x="288" y="710"/>
                  </a:lnTo>
                  <a:lnTo>
                    <a:pt x="284" y="652"/>
                  </a:lnTo>
                  <a:lnTo>
                    <a:pt x="275" y="596"/>
                  </a:lnTo>
                  <a:lnTo>
                    <a:pt x="258" y="543"/>
                  </a:lnTo>
                  <a:lnTo>
                    <a:pt x="235" y="491"/>
                  </a:lnTo>
                  <a:lnTo>
                    <a:pt x="208" y="444"/>
                  </a:lnTo>
                  <a:lnTo>
                    <a:pt x="175" y="401"/>
                  </a:lnTo>
                  <a:lnTo>
                    <a:pt x="137" y="361"/>
                  </a:lnTo>
                  <a:lnTo>
                    <a:pt x="95" y="325"/>
                  </a:lnTo>
                  <a:lnTo>
                    <a:pt x="49" y="295"/>
                  </a:lnTo>
                  <a:lnTo>
                    <a:pt x="0" y="269"/>
                  </a:lnTo>
                  <a:lnTo>
                    <a:pt x="0" y="192"/>
                  </a:lnTo>
                  <a:lnTo>
                    <a:pt x="4" y="159"/>
                  </a:lnTo>
                  <a:lnTo>
                    <a:pt x="12" y="126"/>
                  </a:lnTo>
                  <a:lnTo>
                    <a:pt x="26" y="96"/>
                  </a:lnTo>
                  <a:lnTo>
                    <a:pt x="46" y="69"/>
                  </a:lnTo>
                  <a:lnTo>
                    <a:pt x="68" y="46"/>
                  </a:lnTo>
                  <a:lnTo>
                    <a:pt x="95" y="26"/>
                  </a:lnTo>
                  <a:lnTo>
                    <a:pt x="125" y="12"/>
                  </a:lnTo>
                  <a:lnTo>
                    <a:pt x="157" y="4"/>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83"/>
            <p:cNvSpPr>
              <a:spLocks/>
            </p:cNvSpPr>
            <p:nvPr/>
          </p:nvSpPr>
          <p:spPr bwMode="auto">
            <a:xfrm>
              <a:off x="2899" y="3404"/>
              <a:ext cx="286" cy="499"/>
            </a:xfrm>
            <a:custGeom>
              <a:avLst/>
              <a:gdLst>
                <a:gd name="T0" fmla="*/ 192 w 1431"/>
                <a:gd name="T1" fmla="*/ 0 h 2493"/>
                <a:gd name="T2" fmla="*/ 1239 w 1431"/>
                <a:gd name="T3" fmla="*/ 0 h 2493"/>
                <a:gd name="T4" fmla="*/ 1272 w 1431"/>
                <a:gd name="T5" fmla="*/ 3 h 2493"/>
                <a:gd name="T6" fmla="*/ 1305 w 1431"/>
                <a:gd name="T7" fmla="*/ 12 h 2493"/>
                <a:gd name="T8" fmla="*/ 1335 w 1431"/>
                <a:gd name="T9" fmla="*/ 26 h 2493"/>
                <a:gd name="T10" fmla="*/ 1362 w 1431"/>
                <a:gd name="T11" fmla="*/ 45 h 2493"/>
                <a:gd name="T12" fmla="*/ 1385 w 1431"/>
                <a:gd name="T13" fmla="*/ 68 h 2493"/>
                <a:gd name="T14" fmla="*/ 1404 w 1431"/>
                <a:gd name="T15" fmla="*/ 96 h 2493"/>
                <a:gd name="T16" fmla="*/ 1419 w 1431"/>
                <a:gd name="T17" fmla="*/ 126 h 2493"/>
                <a:gd name="T18" fmla="*/ 1427 w 1431"/>
                <a:gd name="T19" fmla="*/ 159 h 2493"/>
                <a:gd name="T20" fmla="*/ 1431 w 1431"/>
                <a:gd name="T21" fmla="*/ 192 h 2493"/>
                <a:gd name="T22" fmla="*/ 1431 w 1431"/>
                <a:gd name="T23" fmla="*/ 1197 h 2493"/>
                <a:gd name="T24" fmla="*/ 1427 w 1431"/>
                <a:gd name="T25" fmla="*/ 1232 h 2493"/>
                <a:gd name="T26" fmla="*/ 1419 w 1431"/>
                <a:gd name="T27" fmla="*/ 1264 h 2493"/>
                <a:gd name="T28" fmla="*/ 1404 w 1431"/>
                <a:gd name="T29" fmla="*/ 1295 h 2493"/>
                <a:gd name="T30" fmla="*/ 1385 w 1431"/>
                <a:gd name="T31" fmla="*/ 1321 h 2493"/>
                <a:gd name="T32" fmla="*/ 1362 w 1431"/>
                <a:gd name="T33" fmla="*/ 1344 h 2493"/>
                <a:gd name="T34" fmla="*/ 1335 w 1431"/>
                <a:gd name="T35" fmla="*/ 1363 h 2493"/>
                <a:gd name="T36" fmla="*/ 1305 w 1431"/>
                <a:gd name="T37" fmla="*/ 1378 h 2493"/>
                <a:gd name="T38" fmla="*/ 1272 w 1431"/>
                <a:gd name="T39" fmla="*/ 1386 h 2493"/>
                <a:gd name="T40" fmla="*/ 1239 w 1431"/>
                <a:gd name="T41" fmla="*/ 1390 h 2493"/>
                <a:gd name="T42" fmla="*/ 1164 w 1431"/>
                <a:gd name="T43" fmla="*/ 1390 h 2493"/>
                <a:gd name="T44" fmla="*/ 1164 w 1431"/>
                <a:gd name="T45" fmla="*/ 2300 h 2493"/>
                <a:gd name="T46" fmla="*/ 1162 w 1431"/>
                <a:gd name="T47" fmla="*/ 2335 h 2493"/>
                <a:gd name="T48" fmla="*/ 1152 w 1431"/>
                <a:gd name="T49" fmla="*/ 2368 h 2493"/>
                <a:gd name="T50" fmla="*/ 1138 w 1431"/>
                <a:gd name="T51" fmla="*/ 2398 h 2493"/>
                <a:gd name="T52" fmla="*/ 1120 w 1431"/>
                <a:gd name="T53" fmla="*/ 2424 h 2493"/>
                <a:gd name="T54" fmla="*/ 1096 w 1431"/>
                <a:gd name="T55" fmla="*/ 2448 h 2493"/>
                <a:gd name="T56" fmla="*/ 1069 w 1431"/>
                <a:gd name="T57" fmla="*/ 2467 h 2493"/>
                <a:gd name="T58" fmla="*/ 1039 w 1431"/>
                <a:gd name="T59" fmla="*/ 2481 h 2493"/>
                <a:gd name="T60" fmla="*/ 1007 w 1431"/>
                <a:gd name="T61" fmla="*/ 2491 h 2493"/>
                <a:gd name="T62" fmla="*/ 972 w 1431"/>
                <a:gd name="T63" fmla="*/ 2493 h 2493"/>
                <a:gd name="T64" fmla="*/ 457 w 1431"/>
                <a:gd name="T65" fmla="*/ 2493 h 2493"/>
                <a:gd name="T66" fmla="*/ 422 w 1431"/>
                <a:gd name="T67" fmla="*/ 2491 h 2493"/>
                <a:gd name="T68" fmla="*/ 390 w 1431"/>
                <a:gd name="T69" fmla="*/ 2481 h 2493"/>
                <a:gd name="T70" fmla="*/ 360 w 1431"/>
                <a:gd name="T71" fmla="*/ 2467 h 2493"/>
                <a:gd name="T72" fmla="*/ 333 w 1431"/>
                <a:gd name="T73" fmla="*/ 2448 h 2493"/>
                <a:gd name="T74" fmla="*/ 311 w 1431"/>
                <a:gd name="T75" fmla="*/ 2424 h 2493"/>
                <a:gd name="T76" fmla="*/ 291 w 1431"/>
                <a:gd name="T77" fmla="*/ 2398 h 2493"/>
                <a:gd name="T78" fmla="*/ 277 w 1431"/>
                <a:gd name="T79" fmla="*/ 2368 h 2493"/>
                <a:gd name="T80" fmla="*/ 269 w 1431"/>
                <a:gd name="T81" fmla="*/ 2335 h 2493"/>
                <a:gd name="T82" fmla="*/ 265 w 1431"/>
                <a:gd name="T83" fmla="*/ 2300 h 2493"/>
                <a:gd name="T84" fmla="*/ 265 w 1431"/>
                <a:gd name="T85" fmla="*/ 1393 h 2493"/>
                <a:gd name="T86" fmla="*/ 192 w 1431"/>
                <a:gd name="T87" fmla="*/ 1393 h 2493"/>
                <a:gd name="T88" fmla="*/ 157 w 1431"/>
                <a:gd name="T89" fmla="*/ 1390 h 2493"/>
                <a:gd name="T90" fmla="*/ 125 w 1431"/>
                <a:gd name="T91" fmla="*/ 1381 h 2493"/>
                <a:gd name="T92" fmla="*/ 95 w 1431"/>
                <a:gd name="T93" fmla="*/ 1367 h 2493"/>
                <a:gd name="T94" fmla="*/ 68 w 1431"/>
                <a:gd name="T95" fmla="*/ 1347 h 2493"/>
                <a:gd name="T96" fmla="*/ 44 w 1431"/>
                <a:gd name="T97" fmla="*/ 1325 h 2493"/>
                <a:gd name="T98" fmla="*/ 26 w 1431"/>
                <a:gd name="T99" fmla="*/ 1297 h 2493"/>
                <a:gd name="T100" fmla="*/ 12 w 1431"/>
                <a:gd name="T101" fmla="*/ 1267 h 2493"/>
                <a:gd name="T102" fmla="*/ 2 w 1431"/>
                <a:gd name="T103" fmla="*/ 1234 h 2493"/>
                <a:gd name="T104" fmla="*/ 0 w 1431"/>
                <a:gd name="T105" fmla="*/ 1201 h 2493"/>
                <a:gd name="T106" fmla="*/ 0 w 1431"/>
                <a:gd name="T107" fmla="*/ 192 h 2493"/>
                <a:gd name="T108" fmla="*/ 2 w 1431"/>
                <a:gd name="T109" fmla="*/ 159 h 2493"/>
                <a:gd name="T110" fmla="*/ 11 w 1431"/>
                <a:gd name="T111" fmla="*/ 126 h 2493"/>
                <a:gd name="T112" fmla="*/ 25 w 1431"/>
                <a:gd name="T113" fmla="*/ 96 h 2493"/>
                <a:gd name="T114" fmla="*/ 44 w 1431"/>
                <a:gd name="T115" fmla="*/ 68 h 2493"/>
                <a:gd name="T116" fmla="*/ 67 w 1431"/>
                <a:gd name="T117" fmla="*/ 45 h 2493"/>
                <a:gd name="T118" fmla="*/ 93 w 1431"/>
                <a:gd name="T119" fmla="*/ 26 h 2493"/>
                <a:gd name="T120" fmla="*/ 123 w 1431"/>
                <a:gd name="T121" fmla="*/ 12 h 2493"/>
                <a:gd name="T122" fmla="*/ 156 w 1431"/>
                <a:gd name="T123" fmla="*/ 3 h 2493"/>
                <a:gd name="T124" fmla="*/ 192 w 1431"/>
                <a:gd name="T125" fmla="*/ 0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2493">
                  <a:moveTo>
                    <a:pt x="192" y="0"/>
                  </a:moveTo>
                  <a:lnTo>
                    <a:pt x="1239" y="0"/>
                  </a:lnTo>
                  <a:lnTo>
                    <a:pt x="1272" y="3"/>
                  </a:lnTo>
                  <a:lnTo>
                    <a:pt x="1305" y="12"/>
                  </a:lnTo>
                  <a:lnTo>
                    <a:pt x="1335" y="26"/>
                  </a:lnTo>
                  <a:lnTo>
                    <a:pt x="1362" y="45"/>
                  </a:lnTo>
                  <a:lnTo>
                    <a:pt x="1385" y="68"/>
                  </a:lnTo>
                  <a:lnTo>
                    <a:pt x="1404" y="96"/>
                  </a:lnTo>
                  <a:lnTo>
                    <a:pt x="1419" y="126"/>
                  </a:lnTo>
                  <a:lnTo>
                    <a:pt x="1427" y="159"/>
                  </a:lnTo>
                  <a:lnTo>
                    <a:pt x="1431" y="192"/>
                  </a:lnTo>
                  <a:lnTo>
                    <a:pt x="1431" y="1197"/>
                  </a:lnTo>
                  <a:lnTo>
                    <a:pt x="1427" y="1232"/>
                  </a:lnTo>
                  <a:lnTo>
                    <a:pt x="1419" y="1264"/>
                  </a:lnTo>
                  <a:lnTo>
                    <a:pt x="1404" y="1295"/>
                  </a:lnTo>
                  <a:lnTo>
                    <a:pt x="1385" y="1321"/>
                  </a:lnTo>
                  <a:lnTo>
                    <a:pt x="1362" y="1344"/>
                  </a:lnTo>
                  <a:lnTo>
                    <a:pt x="1335" y="1363"/>
                  </a:lnTo>
                  <a:lnTo>
                    <a:pt x="1305" y="1378"/>
                  </a:lnTo>
                  <a:lnTo>
                    <a:pt x="1272" y="1386"/>
                  </a:lnTo>
                  <a:lnTo>
                    <a:pt x="1239" y="1390"/>
                  </a:lnTo>
                  <a:lnTo>
                    <a:pt x="1164" y="1390"/>
                  </a:lnTo>
                  <a:lnTo>
                    <a:pt x="1164" y="2300"/>
                  </a:lnTo>
                  <a:lnTo>
                    <a:pt x="1162" y="2335"/>
                  </a:lnTo>
                  <a:lnTo>
                    <a:pt x="1152" y="2368"/>
                  </a:lnTo>
                  <a:lnTo>
                    <a:pt x="1138" y="2398"/>
                  </a:lnTo>
                  <a:lnTo>
                    <a:pt x="1120" y="2424"/>
                  </a:lnTo>
                  <a:lnTo>
                    <a:pt x="1096" y="2448"/>
                  </a:lnTo>
                  <a:lnTo>
                    <a:pt x="1069" y="2467"/>
                  </a:lnTo>
                  <a:lnTo>
                    <a:pt x="1039" y="2481"/>
                  </a:lnTo>
                  <a:lnTo>
                    <a:pt x="1007" y="2491"/>
                  </a:lnTo>
                  <a:lnTo>
                    <a:pt x="972" y="2493"/>
                  </a:lnTo>
                  <a:lnTo>
                    <a:pt x="457" y="2493"/>
                  </a:lnTo>
                  <a:lnTo>
                    <a:pt x="422" y="2491"/>
                  </a:lnTo>
                  <a:lnTo>
                    <a:pt x="390" y="2481"/>
                  </a:lnTo>
                  <a:lnTo>
                    <a:pt x="360" y="2467"/>
                  </a:lnTo>
                  <a:lnTo>
                    <a:pt x="333" y="2448"/>
                  </a:lnTo>
                  <a:lnTo>
                    <a:pt x="311" y="2424"/>
                  </a:lnTo>
                  <a:lnTo>
                    <a:pt x="291" y="2398"/>
                  </a:lnTo>
                  <a:lnTo>
                    <a:pt x="277" y="2368"/>
                  </a:lnTo>
                  <a:lnTo>
                    <a:pt x="269" y="2335"/>
                  </a:lnTo>
                  <a:lnTo>
                    <a:pt x="265" y="2300"/>
                  </a:lnTo>
                  <a:lnTo>
                    <a:pt x="265" y="1393"/>
                  </a:lnTo>
                  <a:lnTo>
                    <a:pt x="192" y="1393"/>
                  </a:lnTo>
                  <a:lnTo>
                    <a:pt x="157" y="1390"/>
                  </a:lnTo>
                  <a:lnTo>
                    <a:pt x="125" y="1381"/>
                  </a:lnTo>
                  <a:lnTo>
                    <a:pt x="95" y="1367"/>
                  </a:lnTo>
                  <a:lnTo>
                    <a:pt x="68" y="1347"/>
                  </a:lnTo>
                  <a:lnTo>
                    <a:pt x="44" y="1325"/>
                  </a:lnTo>
                  <a:lnTo>
                    <a:pt x="26" y="1297"/>
                  </a:lnTo>
                  <a:lnTo>
                    <a:pt x="12" y="1267"/>
                  </a:lnTo>
                  <a:lnTo>
                    <a:pt x="2" y="1234"/>
                  </a:lnTo>
                  <a:lnTo>
                    <a:pt x="0" y="1201"/>
                  </a:lnTo>
                  <a:lnTo>
                    <a:pt x="0" y="192"/>
                  </a:lnTo>
                  <a:lnTo>
                    <a:pt x="2" y="159"/>
                  </a:lnTo>
                  <a:lnTo>
                    <a:pt x="11" y="126"/>
                  </a:lnTo>
                  <a:lnTo>
                    <a:pt x="25" y="96"/>
                  </a:lnTo>
                  <a:lnTo>
                    <a:pt x="44" y="68"/>
                  </a:lnTo>
                  <a:lnTo>
                    <a:pt x="67" y="45"/>
                  </a:lnTo>
                  <a:lnTo>
                    <a:pt x="93" y="26"/>
                  </a:lnTo>
                  <a:lnTo>
                    <a:pt x="123" y="12"/>
                  </a:lnTo>
                  <a:lnTo>
                    <a:pt x="156" y="3"/>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384"/>
            <p:cNvSpPr>
              <a:spLocks/>
            </p:cNvSpPr>
            <p:nvPr/>
          </p:nvSpPr>
          <p:spPr bwMode="auto">
            <a:xfrm>
              <a:off x="2953" y="3194"/>
              <a:ext cx="178" cy="178"/>
            </a:xfrm>
            <a:custGeom>
              <a:avLst/>
              <a:gdLst>
                <a:gd name="T0" fmla="*/ 444 w 889"/>
                <a:gd name="T1" fmla="*/ 0 h 892"/>
                <a:gd name="T2" fmla="*/ 500 w 889"/>
                <a:gd name="T3" fmla="*/ 4 h 892"/>
                <a:gd name="T4" fmla="*/ 554 w 889"/>
                <a:gd name="T5" fmla="*/ 13 h 892"/>
                <a:gd name="T6" fmla="*/ 605 w 889"/>
                <a:gd name="T7" fmla="*/ 30 h 892"/>
                <a:gd name="T8" fmla="*/ 654 w 889"/>
                <a:gd name="T9" fmla="*/ 52 h 892"/>
                <a:gd name="T10" fmla="*/ 698 w 889"/>
                <a:gd name="T11" fmla="*/ 79 h 892"/>
                <a:gd name="T12" fmla="*/ 739 w 889"/>
                <a:gd name="T13" fmla="*/ 112 h 892"/>
                <a:gd name="T14" fmla="*/ 776 w 889"/>
                <a:gd name="T15" fmla="*/ 149 h 892"/>
                <a:gd name="T16" fmla="*/ 810 w 889"/>
                <a:gd name="T17" fmla="*/ 191 h 892"/>
                <a:gd name="T18" fmla="*/ 838 w 889"/>
                <a:gd name="T19" fmla="*/ 236 h 892"/>
                <a:gd name="T20" fmla="*/ 859 w 889"/>
                <a:gd name="T21" fmla="*/ 284 h 892"/>
                <a:gd name="T22" fmla="*/ 876 w 889"/>
                <a:gd name="T23" fmla="*/ 336 h 892"/>
                <a:gd name="T24" fmla="*/ 886 w 889"/>
                <a:gd name="T25" fmla="*/ 390 h 892"/>
                <a:gd name="T26" fmla="*/ 889 w 889"/>
                <a:gd name="T27" fmla="*/ 445 h 892"/>
                <a:gd name="T28" fmla="*/ 886 w 889"/>
                <a:gd name="T29" fmla="*/ 502 h 892"/>
                <a:gd name="T30" fmla="*/ 876 w 889"/>
                <a:gd name="T31" fmla="*/ 556 h 892"/>
                <a:gd name="T32" fmla="*/ 859 w 889"/>
                <a:gd name="T33" fmla="*/ 607 h 892"/>
                <a:gd name="T34" fmla="*/ 838 w 889"/>
                <a:gd name="T35" fmla="*/ 656 h 892"/>
                <a:gd name="T36" fmla="*/ 810 w 889"/>
                <a:gd name="T37" fmla="*/ 700 h 892"/>
                <a:gd name="T38" fmla="*/ 776 w 889"/>
                <a:gd name="T39" fmla="*/ 742 h 892"/>
                <a:gd name="T40" fmla="*/ 739 w 889"/>
                <a:gd name="T41" fmla="*/ 779 h 892"/>
                <a:gd name="T42" fmla="*/ 698 w 889"/>
                <a:gd name="T43" fmla="*/ 812 h 892"/>
                <a:gd name="T44" fmla="*/ 654 w 889"/>
                <a:gd name="T45" fmla="*/ 840 h 892"/>
                <a:gd name="T46" fmla="*/ 605 w 889"/>
                <a:gd name="T47" fmla="*/ 862 h 892"/>
                <a:gd name="T48" fmla="*/ 554 w 889"/>
                <a:gd name="T49" fmla="*/ 878 h 892"/>
                <a:gd name="T50" fmla="*/ 500 w 889"/>
                <a:gd name="T51" fmla="*/ 888 h 892"/>
                <a:gd name="T52" fmla="*/ 444 w 889"/>
                <a:gd name="T53" fmla="*/ 892 h 892"/>
                <a:gd name="T54" fmla="*/ 389 w 889"/>
                <a:gd name="T55" fmla="*/ 888 h 892"/>
                <a:gd name="T56" fmla="*/ 335 w 889"/>
                <a:gd name="T57" fmla="*/ 878 h 892"/>
                <a:gd name="T58" fmla="*/ 283 w 889"/>
                <a:gd name="T59" fmla="*/ 862 h 892"/>
                <a:gd name="T60" fmla="*/ 235 w 889"/>
                <a:gd name="T61" fmla="*/ 840 h 892"/>
                <a:gd name="T62" fmla="*/ 191 w 889"/>
                <a:gd name="T63" fmla="*/ 812 h 892"/>
                <a:gd name="T64" fmla="*/ 149 w 889"/>
                <a:gd name="T65" fmla="*/ 779 h 892"/>
                <a:gd name="T66" fmla="*/ 111 w 889"/>
                <a:gd name="T67" fmla="*/ 742 h 892"/>
                <a:gd name="T68" fmla="*/ 79 w 889"/>
                <a:gd name="T69" fmla="*/ 700 h 892"/>
                <a:gd name="T70" fmla="*/ 51 w 889"/>
                <a:gd name="T71" fmla="*/ 656 h 892"/>
                <a:gd name="T72" fmla="*/ 30 w 889"/>
                <a:gd name="T73" fmla="*/ 607 h 892"/>
                <a:gd name="T74" fmla="*/ 13 w 889"/>
                <a:gd name="T75" fmla="*/ 556 h 892"/>
                <a:gd name="T76" fmla="*/ 3 w 889"/>
                <a:gd name="T77" fmla="*/ 502 h 892"/>
                <a:gd name="T78" fmla="*/ 0 w 889"/>
                <a:gd name="T79" fmla="*/ 445 h 892"/>
                <a:gd name="T80" fmla="*/ 3 w 889"/>
                <a:gd name="T81" fmla="*/ 390 h 892"/>
                <a:gd name="T82" fmla="*/ 13 w 889"/>
                <a:gd name="T83" fmla="*/ 336 h 892"/>
                <a:gd name="T84" fmla="*/ 30 w 889"/>
                <a:gd name="T85" fmla="*/ 284 h 892"/>
                <a:gd name="T86" fmla="*/ 51 w 889"/>
                <a:gd name="T87" fmla="*/ 236 h 892"/>
                <a:gd name="T88" fmla="*/ 79 w 889"/>
                <a:gd name="T89" fmla="*/ 191 h 892"/>
                <a:gd name="T90" fmla="*/ 111 w 889"/>
                <a:gd name="T91" fmla="*/ 149 h 892"/>
                <a:gd name="T92" fmla="*/ 149 w 889"/>
                <a:gd name="T93" fmla="*/ 112 h 892"/>
                <a:gd name="T94" fmla="*/ 191 w 889"/>
                <a:gd name="T95" fmla="*/ 79 h 892"/>
                <a:gd name="T96" fmla="*/ 235 w 889"/>
                <a:gd name="T97" fmla="*/ 52 h 892"/>
                <a:gd name="T98" fmla="*/ 283 w 889"/>
                <a:gd name="T99" fmla="*/ 30 h 892"/>
                <a:gd name="T100" fmla="*/ 335 w 889"/>
                <a:gd name="T101" fmla="*/ 13 h 892"/>
                <a:gd name="T102" fmla="*/ 389 w 889"/>
                <a:gd name="T103" fmla="*/ 4 h 892"/>
                <a:gd name="T104" fmla="*/ 444 w 889"/>
                <a:gd name="T105"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9" h="892">
                  <a:moveTo>
                    <a:pt x="444" y="0"/>
                  </a:moveTo>
                  <a:lnTo>
                    <a:pt x="500" y="4"/>
                  </a:lnTo>
                  <a:lnTo>
                    <a:pt x="554" y="13"/>
                  </a:lnTo>
                  <a:lnTo>
                    <a:pt x="605" y="30"/>
                  </a:lnTo>
                  <a:lnTo>
                    <a:pt x="654" y="52"/>
                  </a:lnTo>
                  <a:lnTo>
                    <a:pt x="698" y="79"/>
                  </a:lnTo>
                  <a:lnTo>
                    <a:pt x="739" y="112"/>
                  </a:lnTo>
                  <a:lnTo>
                    <a:pt x="776" y="149"/>
                  </a:lnTo>
                  <a:lnTo>
                    <a:pt x="810" y="191"/>
                  </a:lnTo>
                  <a:lnTo>
                    <a:pt x="838" y="236"/>
                  </a:lnTo>
                  <a:lnTo>
                    <a:pt x="859" y="284"/>
                  </a:lnTo>
                  <a:lnTo>
                    <a:pt x="876" y="336"/>
                  </a:lnTo>
                  <a:lnTo>
                    <a:pt x="886" y="390"/>
                  </a:lnTo>
                  <a:lnTo>
                    <a:pt x="889" y="445"/>
                  </a:lnTo>
                  <a:lnTo>
                    <a:pt x="886" y="502"/>
                  </a:lnTo>
                  <a:lnTo>
                    <a:pt x="876" y="556"/>
                  </a:lnTo>
                  <a:lnTo>
                    <a:pt x="859" y="607"/>
                  </a:lnTo>
                  <a:lnTo>
                    <a:pt x="838" y="656"/>
                  </a:lnTo>
                  <a:lnTo>
                    <a:pt x="810" y="700"/>
                  </a:lnTo>
                  <a:lnTo>
                    <a:pt x="776" y="742"/>
                  </a:lnTo>
                  <a:lnTo>
                    <a:pt x="739" y="779"/>
                  </a:lnTo>
                  <a:lnTo>
                    <a:pt x="698" y="812"/>
                  </a:lnTo>
                  <a:lnTo>
                    <a:pt x="654" y="840"/>
                  </a:lnTo>
                  <a:lnTo>
                    <a:pt x="605" y="862"/>
                  </a:lnTo>
                  <a:lnTo>
                    <a:pt x="554" y="878"/>
                  </a:lnTo>
                  <a:lnTo>
                    <a:pt x="500" y="888"/>
                  </a:lnTo>
                  <a:lnTo>
                    <a:pt x="444" y="892"/>
                  </a:lnTo>
                  <a:lnTo>
                    <a:pt x="389" y="888"/>
                  </a:lnTo>
                  <a:lnTo>
                    <a:pt x="335" y="878"/>
                  </a:lnTo>
                  <a:lnTo>
                    <a:pt x="283" y="862"/>
                  </a:lnTo>
                  <a:lnTo>
                    <a:pt x="235" y="840"/>
                  </a:lnTo>
                  <a:lnTo>
                    <a:pt x="191" y="812"/>
                  </a:lnTo>
                  <a:lnTo>
                    <a:pt x="149" y="779"/>
                  </a:lnTo>
                  <a:lnTo>
                    <a:pt x="111" y="742"/>
                  </a:lnTo>
                  <a:lnTo>
                    <a:pt x="79" y="700"/>
                  </a:lnTo>
                  <a:lnTo>
                    <a:pt x="51" y="656"/>
                  </a:lnTo>
                  <a:lnTo>
                    <a:pt x="30" y="607"/>
                  </a:lnTo>
                  <a:lnTo>
                    <a:pt x="13" y="556"/>
                  </a:lnTo>
                  <a:lnTo>
                    <a:pt x="3" y="502"/>
                  </a:lnTo>
                  <a:lnTo>
                    <a:pt x="0" y="445"/>
                  </a:lnTo>
                  <a:lnTo>
                    <a:pt x="3" y="390"/>
                  </a:lnTo>
                  <a:lnTo>
                    <a:pt x="13" y="336"/>
                  </a:lnTo>
                  <a:lnTo>
                    <a:pt x="30" y="284"/>
                  </a:lnTo>
                  <a:lnTo>
                    <a:pt x="51" y="236"/>
                  </a:lnTo>
                  <a:lnTo>
                    <a:pt x="79" y="191"/>
                  </a:lnTo>
                  <a:lnTo>
                    <a:pt x="111" y="149"/>
                  </a:lnTo>
                  <a:lnTo>
                    <a:pt x="149" y="112"/>
                  </a:lnTo>
                  <a:lnTo>
                    <a:pt x="191" y="79"/>
                  </a:lnTo>
                  <a:lnTo>
                    <a:pt x="235" y="52"/>
                  </a:lnTo>
                  <a:lnTo>
                    <a:pt x="283" y="30"/>
                  </a:lnTo>
                  <a:lnTo>
                    <a:pt x="335" y="13"/>
                  </a:lnTo>
                  <a:lnTo>
                    <a:pt x="389" y="4"/>
                  </a:lnTo>
                  <a:lnTo>
                    <a:pt x="4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2" name="Freeform 116"/>
          <p:cNvSpPr>
            <a:spLocks/>
          </p:cNvSpPr>
          <p:nvPr/>
        </p:nvSpPr>
        <p:spPr bwMode="auto">
          <a:xfrm>
            <a:off x="179512" y="3501008"/>
            <a:ext cx="302789" cy="266636"/>
          </a:xfrm>
          <a:custGeom>
            <a:avLst/>
            <a:gdLst>
              <a:gd name="T0" fmla="*/ 1272 w 4019"/>
              <a:gd name="T1" fmla="*/ 446 h 3537"/>
              <a:gd name="T2" fmla="*/ 1751 w 4019"/>
              <a:gd name="T3" fmla="*/ 406 h 3537"/>
              <a:gd name="T4" fmla="*/ 2093 w 4019"/>
              <a:gd name="T5" fmla="*/ 479 h 3537"/>
              <a:gd name="T6" fmla="*/ 3354 w 4019"/>
              <a:gd name="T7" fmla="*/ 581 h 3537"/>
              <a:gd name="T8" fmla="*/ 2479 w 4019"/>
              <a:gd name="T9" fmla="*/ 669 h 3537"/>
              <a:gd name="T10" fmla="*/ 2779 w 4019"/>
              <a:gd name="T11" fmla="*/ 926 h 3537"/>
              <a:gd name="T12" fmla="*/ 2804 w 4019"/>
              <a:gd name="T13" fmla="*/ 1139 h 3537"/>
              <a:gd name="T14" fmla="*/ 2880 w 4019"/>
              <a:gd name="T15" fmla="*/ 1500 h 3537"/>
              <a:gd name="T16" fmla="*/ 2790 w 4019"/>
              <a:gd name="T17" fmla="*/ 1682 h 3537"/>
              <a:gd name="T18" fmla="*/ 2596 w 4019"/>
              <a:gd name="T19" fmla="*/ 1670 h 3537"/>
              <a:gd name="T20" fmla="*/ 2377 w 4019"/>
              <a:gd name="T21" fmla="*/ 1368 h 3537"/>
              <a:gd name="T22" fmla="*/ 2268 w 4019"/>
              <a:gd name="T23" fmla="*/ 1148 h 3537"/>
              <a:gd name="T24" fmla="*/ 451 w 4019"/>
              <a:gd name="T25" fmla="*/ 2201 h 3537"/>
              <a:gd name="T26" fmla="*/ 398 w 4019"/>
              <a:gd name="T27" fmla="*/ 2402 h 3537"/>
              <a:gd name="T28" fmla="*/ 587 w 4019"/>
              <a:gd name="T29" fmla="*/ 2487 h 3537"/>
              <a:gd name="T30" fmla="*/ 1638 w 4019"/>
              <a:gd name="T31" fmla="*/ 1780 h 3537"/>
              <a:gd name="T32" fmla="*/ 1735 w 4019"/>
              <a:gd name="T33" fmla="*/ 1880 h 3537"/>
              <a:gd name="T34" fmla="*/ 771 w 4019"/>
              <a:gd name="T35" fmla="*/ 2603 h 3537"/>
              <a:gd name="T36" fmla="*/ 856 w 4019"/>
              <a:gd name="T37" fmla="*/ 2784 h 3537"/>
              <a:gd name="T38" fmla="*/ 1072 w 4019"/>
              <a:gd name="T39" fmla="*/ 2750 h 3537"/>
              <a:gd name="T40" fmla="*/ 1902 w 4019"/>
              <a:gd name="T41" fmla="*/ 2166 h 3537"/>
              <a:gd name="T42" fmla="*/ 1971 w 4019"/>
              <a:gd name="T43" fmla="*/ 2283 h 3537"/>
              <a:gd name="T44" fmla="*/ 1135 w 4019"/>
              <a:gd name="T45" fmla="*/ 2963 h 3537"/>
              <a:gd name="T46" fmla="*/ 1246 w 4019"/>
              <a:gd name="T47" fmla="*/ 3128 h 3537"/>
              <a:gd name="T48" fmla="*/ 2053 w 4019"/>
              <a:gd name="T49" fmla="*/ 2639 h 3537"/>
              <a:gd name="T50" fmla="*/ 2148 w 4019"/>
              <a:gd name="T51" fmla="*/ 2739 h 3537"/>
              <a:gd name="T52" fmla="*/ 1674 w 4019"/>
              <a:gd name="T53" fmla="*/ 3155 h 3537"/>
              <a:gd name="T54" fmla="*/ 1772 w 4019"/>
              <a:gd name="T55" fmla="*/ 3291 h 3537"/>
              <a:gd name="T56" fmla="*/ 1919 w 4019"/>
              <a:gd name="T57" fmla="*/ 3150 h 3537"/>
              <a:gd name="T58" fmla="*/ 2148 w 4019"/>
              <a:gd name="T59" fmla="*/ 3039 h 3537"/>
              <a:gd name="T60" fmla="*/ 2317 w 4019"/>
              <a:gd name="T61" fmla="*/ 2787 h 3537"/>
              <a:gd name="T62" fmla="*/ 2581 w 4019"/>
              <a:gd name="T63" fmla="*/ 2755 h 3537"/>
              <a:gd name="T64" fmla="*/ 2679 w 4019"/>
              <a:gd name="T65" fmla="*/ 2524 h 3537"/>
              <a:gd name="T66" fmla="*/ 2944 w 4019"/>
              <a:gd name="T67" fmla="*/ 2527 h 3537"/>
              <a:gd name="T68" fmla="*/ 2913 w 4019"/>
              <a:gd name="T69" fmla="*/ 2297 h 3537"/>
              <a:gd name="T70" fmla="*/ 3143 w 4019"/>
              <a:gd name="T71" fmla="*/ 2130 h 3537"/>
              <a:gd name="T72" fmla="*/ 3680 w 4019"/>
              <a:gd name="T73" fmla="*/ 1780 h 3537"/>
              <a:gd name="T74" fmla="*/ 3768 w 4019"/>
              <a:gd name="T75" fmla="*/ 1921 h 3537"/>
              <a:gd name="T76" fmla="*/ 3566 w 4019"/>
              <a:gd name="T77" fmla="*/ 2638 h 3537"/>
              <a:gd name="T78" fmla="*/ 3395 w 4019"/>
              <a:gd name="T79" fmla="*/ 2870 h 3537"/>
              <a:gd name="T80" fmla="*/ 3170 w 4019"/>
              <a:gd name="T81" fmla="*/ 2849 h 3537"/>
              <a:gd name="T82" fmla="*/ 3084 w 4019"/>
              <a:gd name="T83" fmla="*/ 3105 h 3537"/>
              <a:gd name="T84" fmla="*/ 2837 w 4019"/>
              <a:gd name="T85" fmla="*/ 3119 h 3537"/>
              <a:gd name="T86" fmla="*/ 2754 w 4019"/>
              <a:gd name="T87" fmla="*/ 3259 h 3537"/>
              <a:gd name="T88" fmla="*/ 2512 w 4019"/>
              <a:gd name="T89" fmla="*/ 3356 h 3537"/>
              <a:gd name="T90" fmla="*/ 2378 w 4019"/>
              <a:gd name="T91" fmla="*/ 3315 h 3537"/>
              <a:gd name="T92" fmla="*/ 2229 w 4019"/>
              <a:gd name="T93" fmla="*/ 3529 h 3537"/>
              <a:gd name="T94" fmla="*/ 1994 w 4019"/>
              <a:gd name="T95" fmla="*/ 3449 h 3537"/>
              <a:gd name="T96" fmla="*/ 1748 w 4019"/>
              <a:gd name="T97" fmla="*/ 3447 h 3537"/>
              <a:gd name="T98" fmla="*/ 1525 w 4019"/>
              <a:gd name="T99" fmla="*/ 3246 h 3537"/>
              <a:gd name="T100" fmla="*/ 1264 w 4019"/>
              <a:gd name="T101" fmla="*/ 3295 h 3537"/>
              <a:gd name="T102" fmla="*/ 1014 w 4019"/>
              <a:gd name="T103" fmla="*/ 3128 h 3537"/>
              <a:gd name="T104" fmla="*/ 869 w 4019"/>
              <a:gd name="T105" fmla="*/ 2944 h 3537"/>
              <a:gd name="T106" fmla="*/ 629 w 4019"/>
              <a:gd name="T107" fmla="*/ 2759 h 3537"/>
              <a:gd name="T108" fmla="*/ 446 w 4019"/>
              <a:gd name="T109" fmla="*/ 2635 h 3537"/>
              <a:gd name="T110" fmla="*/ 230 w 4019"/>
              <a:gd name="T111" fmla="*/ 2403 h 3537"/>
              <a:gd name="T112" fmla="*/ 323 w 4019"/>
              <a:gd name="T113" fmla="*/ 2101 h 3537"/>
              <a:gd name="T114" fmla="*/ 150 w 4019"/>
              <a:gd name="T115" fmla="*/ 1733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9" h="3537">
                <a:moveTo>
                  <a:pt x="0" y="0"/>
                </a:moveTo>
                <a:lnTo>
                  <a:pt x="899" y="412"/>
                </a:lnTo>
                <a:lnTo>
                  <a:pt x="959" y="436"/>
                </a:lnTo>
                <a:lnTo>
                  <a:pt x="1020" y="452"/>
                </a:lnTo>
                <a:lnTo>
                  <a:pt x="1083" y="462"/>
                </a:lnTo>
                <a:lnTo>
                  <a:pt x="1146" y="463"/>
                </a:lnTo>
                <a:lnTo>
                  <a:pt x="1210" y="458"/>
                </a:lnTo>
                <a:lnTo>
                  <a:pt x="1272" y="446"/>
                </a:lnTo>
                <a:lnTo>
                  <a:pt x="1318" y="434"/>
                </a:lnTo>
                <a:lnTo>
                  <a:pt x="1369" y="423"/>
                </a:lnTo>
                <a:lnTo>
                  <a:pt x="1424" y="414"/>
                </a:lnTo>
                <a:lnTo>
                  <a:pt x="1481" y="407"/>
                </a:lnTo>
                <a:lnTo>
                  <a:pt x="1543" y="403"/>
                </a:lnTo>
                <a:lnTo>
                  <a:pt x="1609" y="401"/>
                </a:lnTo>
                <a:lnTo>
                  <a:pt x="1677" y="402"/>
                </a:lnTo>
                <a:lnTo>
                  <a:pt x="1751" y="406"/>
                </a:lnTo>
                <a:lnTo>
                  <a:pt x="1826" y="414"/>
                </a:lnTo>
                <a:lnTo>
                  <a:pt x="1906" y="427"/>
                </a:lnTo>
                <a:lnTo>
                  <a:pt x="1989" y="444"/>
                </a:lnTo>
                <a:lnTo>
                  <a:pt x="2000" y="447"/>
                </a:lnTo>
                <a:lnTo>
                  <a:pt x="2017" y="453"/>
                </a:lnTo>
                <a:lnTo>
                  <a:pt x="2039" y="459"/>
                </a:lnTo>
                <a:lnTo>
                  <a:pt x="2065" y="468"/>
                </a:lnTo>
                <a:lnTo>
                  <a:pt x="2093" y="479"/>
                </a:lnTo>
                <a:lnTo>
                  <a:pt x="3084" y="490"/>
                </a:lnTo>
                <a:lnTo>
                  <a:pt x="3133" y="487"/>
                </a:lnTo>
                <a:lnTo>
                  <a:pt x="3181" y="478"/>
                </a:lnTo>
                <a:lnTo>
                  <a:pt x="3227" y="462"/>
                </a:lnTo>
                <a:lnTo>
                  <a:pt x="3271" y="440"/>
                </a:lnTo>
                <a:lnTo>
                  <a:pt x="4019" y="4"/>
                </a:lnTo>
                <a:lnTo>
                  <a:pt x="4019" y="188"/>
                </a:lnTo>
                <a:lnTo>
                  <a:pt x="3354" y="581"/>
                </a:lnTo>
                <a:lnTo>
                  <a:pt x="3311" y="604"/>
                </a:lnTo>
                <a:lnTo>
                  <a:pt x="3266" y="623"/>
                </a:lnTo>
                <a:lnTo>
                  <a:pt x="3218" y="635"/>
                </a:lnTo>
                <a:lnTo>
                  <a:pt x="3171" y="642"/>
                </a:lnTo>
                <a:lnTo>
                  <a:pt x="3122" y="645"/>
                </a:lnTo>
                <a:lnTo>
                  <a:pt x="2954" y="648"/>
                </a:lnTo>
                <a:lnTo>
                  <a:pt x="2425" y="640"/>
                </a:lnTo>
                <a:lnTo>
                  <a:pt x="2479" y="669"/>
                </a:lnTo>
                <a:lnTo>
                  <a:pt x="2530" y="698"/>
                </a:lnTo>
                <a:lnTo>
                  <a:pt x="2579" y="730"/>
                </a:lnTo>
                <a:lnTo>
                  <a:pt x="2624" y="761"/>
                </a:lnTo>
                <a:lnTo>
                  <a:pt x="2665" y="793"/>
                </a:lnTo>
                <a:lnTo>
                  <a:pt x="2703" y="826"/>
                </a:lnTo>
                <a:lnTo>
                  <a:pt x="2734" y="859"/>
                </a:lnTo>
                <a:lnTo>
                  <a:pt x="2759" y="893"/>
                </a:lnTo>
                <a:lnTo>
                  <a:pt x="2779" y="926"/>
                </a:lnTo>
                <a:lnTo>
                  <a:pt x="2779" y="930"/>
                </a:lnTo>
                <a:lnTo>
                  <a:pt x="2780" y="942"/>
                </a:lnTo>
                <a:lnTo>
                  <a:pt x="2782" y="961"/>
                </a:lnTo>
                <a:lnTo>
                  <a:pt x="2785" y="988"/>
                </a:lnTo>
                <a:lnTo>
                  <a:pt x="2788" y="1020"/>
                </a:lnTo>
                <a:lnTo>
                  <a:pt x="2793" y="1055"/>
                </a:lnTo>
                <a:lnTo>
                  <a:pt x="2798" y="1095"/>
                </a:lnTo>
                <a:lnTo>
                  <a:pt x="2804" y="1139"/>
                </a:lnTo>
                <a:lnTo>
                  <a:pt x="2812" y="1184"/>
                </a:lnTo>
                <a:lnTo>
                  <a:pt x="2819" y="1232"/>
                </a:lnTo>
                <a:lnTo>
                  <a:pt x="2827" y="1279"/>
                </a:lnTo>
                <a:lnTo>
                  <a:pt x="2837" y="1327"/>
                </a:lnTo>
                <a:lnTo>
                  <a:pt x="2847" y="1374"/>
                </a:lnTo>
                <a:lnTo>
                  <a:pt x="2857" y="1418"/>
                </a:lnTo>
                <a:lnTo>
                  <a:pt x="2868" y="1461"/>
                </a:lnTo>
                <a:lnTo>
                  <a:pt x="2880" y="1500"/>
                </a:lnTo>
                <a:lnTo>
                  <a:pt x="2886" y="1529"/>
                </a:lnTo>
                <a:lnTo>
                  <a:pt x="2887" y="1558"/>
                </a:lnTo>
                <a:lnTo>
                  <a:pt x="2881" y="1586"/>
                </a:lnTo>
                <a:lnTo>
                  <a:pt x="2871" y="1613"/>
                </a:lnTo>
                <a:lnTo>
                  <a:pt x="2855" y="1637"/>
                </a:lnTo>
                <a:lnTo>
                  <a:pt x="2835" y="1657"/>
                </a:lnTo>
                <a:lnTo>
                  <a:pt x="2809" y="1674"/>
                </a:lnTo>
                <a:lnTo>
                  <a:pt x="2790" y="1682"/>
                </a:lnTo>
                <a:lnTo>
                  <a:pt x="2769" y="1690"/>
                </a:lnTo>
                <a:lnTo>
                  <a:pt x="2746" y="1696"/>
                </a:lnTo>
                <a:lnTo>
                  <a:pt x="2723" y="1699"/>
                </a:lnTo>
                <a:lnTo>
                  <a:pt x="2698" y="1699"/>
                </a:lnTo>
                <a:lnTo>
                  <a:pt x="2674" y="1698"/>
                </a:lnTo>
                <a:lnTo>
                  <a:pt x="2648" y="1692"/>
                </a:lnTo>
                <a:lnTo>
                  <a:pt x="2622" y="1683"/>
                </a:lnTo>
                <a:lnTo>
                  <a:pt x="2596" y="1670"/>
                </a:lnTo>
                <a:lnTo>
                  <a:pt x="2568" y="1652"/>
                </a:lnTo>
                <a:lnTo>
                  <a:pt x="2541" y="1629"/>
                </a:lnTo>
                <a:lnTo>
                  <a:pt x="2513" y="1601"/>
                </a:lnTo>
                <a:lnTo>
                  <a:pt x="2486" y="1567"/>
                </a:lnTo>
                <a:lnTo>
                  <a:pt x="2458" y="1528"/>
                </a:lnTo>
                <a:lnTo>
                  <a:pt x="2430" y="1481"/>
                </a:lnTo>
                <a:lnTo>
                  <a:pt x="2403" y="1428"/>
                </a:lnTo>
                <a:lnTo>
                  <a:pt x="2377" y="1368"/>
                </a:lnTo>
                <a:lnTo>
                  <a:pt x="2350" y="1300"/>
                </a:lnTo>
                <a:lnTo>
                  <a:pt x="2324" y="1224"/>
                </a:lnTo>
                <a:lnTo>
                  <a:pt x="2323" y="1221"/>
                </a:lnTo>
                <a:lnTo>
                  <a:pt x="2318" y="1213"/>
                </a:lnTo>
                <a:lnTo>
                  <a:pt x="2310" y="1201"/>
                </a:lnTo>
                <a:lnTo>
                  <a:pt x="2299" y="1187"/>
                </a:lnTo>
                <a:lnTo>
                  <a:pt x="2285" y="1168"/>
                </a:lnTo>
                <a:lnTo>
                  <a:pt x="2268" y="1148"/>
                </a:lnTo>
                <a:lnTo>
                  <a:pt x="2250" y="1124"/>
                </a:lnTo>
                <a:lnTo>
                  <a:pt x="2228" y="1101"/>
                </a:lnTo>
                <a:lnTo>
                  <a:pt x="2205" y="1077"/>
                </a:lnTo>
                <a:lnTo>
                  <a:pt x="2181" y="1054"/>
                </a:lnTo>
                <a:lnTo>
                  <a:pt x="2154" y="1031"/>
                </a:lnTo>
                <a:lnTo>
                  <a:pt x="2126" y="1010"/>
                </a:lnTo>
                <a:lnTo>
                  <a:pt x="2095" y="990"/>
                </a:lnTo>
                <a:lnTo>
                  <a:pt x="451" y="2201"/>
                </a:lnTo>
                <a:lnTo>
                  <a:pt x="428" y="2221"/>
                </a:lnTo>
                <a:lnTo>
                  <a:pt x="411" y="2242"/>
                </a:lnTo>
                <a:lnTo>
                  <a:pt x="396" y="2267"/>
                </a:lnTo>
                <a:lnTo>
                  <a:pt x="387" y="2294"/>
                </a:lnTo>
                <a:lnTo>
                  <a:pt x="383" y="2320"/>
                </a:lnTo>
                <a:lnTo>
                  <a:pt x="384" y="2348"/>
                </a:lnTo>
                <a:lnTo>
                  <a:pt x="389" y="2375"/>
                </a:lnTo>
                <a:lnTo>
                  <a:pt x="398" y="2402"/>
                </a:lnTo>
                <a:lnTo>
                  <a:pt x="413" y="2426"/>
                </a:lnTo>
                <a:lnTo>
                  <a:pt x="432" y="2448"/>
                </a:lnTo>
                <a:lnTo>
                  <a:pt x="454" y="2467"/>
                </a:lnTo>
                <a:lnTo>
                  <a:pt x="479" y="2480"/>
                </a:lnTo>
                <a:lnTo>
                  <a:pt x="506" y="2488"/>
                </a:lnTo>
                <a:lnTo>
                  <a:pt x="532" y="2493"/>
                </a:lnTo>
                <a:lnTo>
                  <a:pt x="560" y="2492"/>
                </a:lnTo>
                <a:lnTo>
                  <a:pt x="587" y="2487"/>
                </a:lnTo>
                <a:lnTo>
                  <a:pt x="614" y="2477"/>
                </a:lnTo>
                <a:lnTo>
                  <a:pt x="637" y="2463"/>
                </a:lnTo>
                <a:lnTo>
                  <a:pt x="721" y="2402"/>
                </a:lnTo>
                <a:lnTo>
                  <a:pt x="728" y="2397"/>
                </a:lnTo>
                <a:lnTo>
                  <a:pt x="736" y="2391"/>
                </a:lnTo>
                <a:lnTo>
                  <a:pt x="743" y="2382"/>
                </a:lnTo>
                <a:lnTo>
                  <a:pt x="1615" y="1791"/>
                </a:lnTo>
                <a:lnTo>
                  <a:pt x="1638" y="1780"/>
                </a:lnTo>
                <a:lnTo>
                  <a:pt x="1660" y="1777"/>
                </a:lnTo>
                <a:lnTo>
                  <a:pt x="1682" y="1782"/>
                </a:lnTo>
                <a:lnTo>
                  <a:pt x="1704" y="1793"/>
                </a:lnTo>
                <a:lnTo>
                  <a:pt x="1719" y="1806"/>
                </a:lnTo>
                <a:lnTo>
                  <a:pt x="1730" y="1823"/>
                </a:lnTo>
                <a:lnTo>
                  <a:pt x="1736" y="1842"/>
                </a:lnTo>
                <a:lnTo>
                  <a:pt x="1737" y="1862"/>
                </a:lnTo>
                <a:lnTo>
                  <a:pt x="1735" y="1880"/>
                </a:lnTo>
                <a:lnTo>
                  <a:pt x="1729" y="1895"/>
                </a:lnTo>
                <a:lnTo>
                  <a:pt x="1718" y="1909"/>
                </a:lnTo>
                <a:lnTo>
                  <a:pt x="1704" y="1921"/>
                </a:lnTo>
                <a:lnTo>
                  <a:pt x="889" y="2476"/>
                </a:lnTo>
                <a:lnTo>
                  <a:pt x="816" y="2527"/>
                </a:lnTo>
                <a:lnTo>
                  <a:pt x="797" y="2551"/>
                </a:lnTo>
                <a:lnTo>
                  <a:pt x="782" y="2575"/>
                </a:lnTo>
                <a:lnTo>
                  <a:pt x="771" y="2603"/>
                </a:lnTo>
                <a:lnTo>
                  <a:pt x="766" y="2631"/>
                </a:lnTo>
                <a:lnTo>
                  <a:pt x="765" y="2659"/>
                </a:lnTo>
                <a:lnTo>
                  <a:pt x="770" y="2688"/>
                </a:lnTo>
                <a:lnTo>
                  <a:pt x="780" y="2716"/>
                </a:lnTo>
                <a:lnTo>
                  <a:pt x="795" y="2742"/>
                </a:lnTo>
                <a:lnTo>
                  <a:pt x="811" y="2760"/>
                </a:lnTo>
                <a:lnTo>
                  <a:pt x="832" y="2773"/>
                </a:lnTo>
                <a:lnTo>
                  <a:pt x="856" y="2784"/>
                </a:lnTo>
                <a:lnTo>
                  <a:pt x="883" y="2792"/>
                </a:lnTo>
                <a:lnTo>
                  <a:pt x="912" y="2797"/>
                </a:lnTo>
                <a:lnTo>
                  <a:pt x="943" y="2797"/>
                </a:lnTo>
                <a:lnTo>
                  <a:pt x="973" y="2794"/>
                </a:lnTo>
                <a:lnTo>
                  <a:pt x="1004" y="2787"/>
                </a:lnTo>
                <a:lnTo>
                  <a:pt x="1033" y="2776"/>
                </a:lnTo>
                <a:lnTo>
                  <a:pt x="1061" y="2761"/>
                </a:lnTo>
                <a:lnTo>
                  <a:pt x="1072" y="2750"/>
                </a:lnTo>
                <a:lnTo>
                  <a:pt x="1082" y="2741"/>
                </a:lnTo>
                <a:lnTo>
                  <a:pt x="1094" y="2731"/>
                </a:lnTo>
                <a:lnTo>
                  <a:pt x="1107" y="2723"/>
                </a:lnTo>
                <a:lnTo>
                  <a:pt x="1841" y="2194"/>
                </a:lnTo>
                <a:lnTo>
                  <a:pt x="1854" y="2180"/>
                </a:lnTo>
                <a:lnTo>
                  <a:pt x="1867" y="2172"/>
                </a:lnTo>
                <a:lnTo>
                  <a:pt x="1883" y="2167"/>
                </a:lnTo>
                <a:lnTo>
                  <a:pt x="1902" y="2166"/>
                </a:lnTo>
                <a:lnTo>
                  <a:pt x="1922" y="2169"/>
                </a:lnTo>
                <a:lnTo>
                  <a:pt x="1941" y="2178"/>
                </a:lnTo>
                <a:lnTo>
                  <a:pt x="1956" y="2191"/>
                </a:lnTo>
                <a:lnTo>
                  <a:pt x="1969" y="2207"/>
                </a:lnTo>
                <a:lnTo>
                  <a:pt x="1977" y="2227"/>
                </a:lnTo>
                <a:lnTo>
                  <a:pt x="1980" y="2247"/>
                </a:lnTo>
                <a:lnTo>
                  <a:pt x="1977" y="2266"/>
                </a:lnTo>
                <a:lnTo>
                  <a:pt x="1971" y="2283"/>
                </a:lnTo>
                <a:lnTo>
                  <a:pt x="1962" y="2297"/>
                </a:lnTo>
                <a:lnTo>
                  <a:pt x="1952" y="2309"/>
                </a:lnTo>
                <a:lnTo>
                  <a:pt x="1202" y="2844"/>
                </a:lnTo>
                <a:lnTo>
                  <a:pt x="1180" y="2862"/>
                </a:lnTo>
                <a:lnTo>
                  <a:pt x="1162" y="2884"/>
                </a:lnTo>
                <a:lnTo>
                  <a:pt x="1149" y="2910"/>
                </a:lnTo>
                <a:lnTo>
                  <a:pt x="1139" y="2935"/>
                </a:lnTo>
                <a:lnTo>
                  <a:pt x="1135" y="2963"/>
                </a:lnTo>
                <a:lnTo>
                  <a:pt x="1135" y="2990"/>
                </a:lnTo>
                <a:lnTo>
                  <a:pt x="1140" y="3018"/>
                </a:lnTo>
                <a:lnTo>
                  <a:pt x="1150" y="3044"/>
                </a:lnTo>
                <a:lnTo>
                  <a:pt x="1165" y="3068"/>
                </a:lnTo>
                <a:lnTo>
                  <a:pt x="1180" y="3088"/>
                </a:lnTo>
                <a:lnTo>
                  <a:pt x="1200" y="3105"/>
                </a:lnTo>
                <a:lnTo>
                  <a:pt x="1222" y="3118"/>
                </a:lnTo>
                <a:lnTo>
                  <a:pt x="1246" y="3128"/>
                </a:lnTo>
                <a:lnTo>
                  <a:pt x="1273" y="3134"/>
                </a:lnTo>
                <a:lnTo>
                  <a:pt x="1305" y="3136"/>
                </a:lnTo>
                <a:lnTo>
                  <a:pt x="1336" y="3131"/>
                </a:lnTo>
                <a:lnTo>
                  <a:pt x="1367" y="3121"/>
                </a:lnTo>
                <a:lnTo>
                  <a:pt x="1395" y="3105"/>
                </a:lnTo>
                <a:lnTo>
                  <a:pt x="2022" y="2650"/>
                </a:lnTo>
                <a:lnTo>
                  <a:pt x="2038" y="2643"/>
                </a:lnTo>
                <a:lnTo>
                  <a:pt x="2053" y="2639"/>
                </a:lnTo>
                <a:lnTo>
                  <a:pt x="2068" y="2638"/>
                </a:lnTo>
                <a:lnTo>
                  <a:pt x="2090" y="2641"/>
                </a:lnTo>
                <a:lnTo>
                  <a:pt x="2110" y="2649"/>
                </a:lnTo>
                <a:lnTo>
                  <a:pt x="2127" y="2663"/>
                </a:lnTo>
                <a:lnTo>
                  <a:pt x="2140" y="2680"/>
                </a:lnTo>
                <a:lnTo>
                  <a:pt x="2148" y="2699"/>
                </a:lnTo>
                <a:lnTo>
                  <a:pt x="2150" y="2722"/>
                </a:lnTo>
                <a:lnTo>
                  <a:pt x="2148" y="2739"/>
                </a:lnTo>
                <a:lnTo>
                  <a:pt x="2140" y="2755"/>
                </a:lnTo>
                <a:lnTo>
                  <a:pt x="2131" y="2769"/>
                </a:lnTo>
                <a:lnTo>
                  <a:pt x="2117" y="2781"/>
                </a:lnTo>
                <a:lnTo>
                  <a:pt x="1724" y="3077"/>
                </a:lnTo>
                <a:lnTo>
                  <a:pt x="1705" y="3093"/>
                </a:lnTo>
                <a:lnTo>
                  <a:pt x="1691" y="3111"/>
                </a:lnTo>
                <a:lnTo>
                  <a:pt x="1681" y="3133"/>
                </a:lnTo>
                <a:lnTo>
                  <a:pt x="1674" y="3155"/>
                </a:lnTo>
                <a:lnTo>
                  <a:pt x="1671" y="3178"/>
                </a:lnTo>
                <a:lnTo>
                  <a:pt x="1675" y="3201"/>
                </a:lnTo>
                <a:lnTo>
                  <a:pt x="1682" y="3223"/>
                </a:lnTo>
                <a:lnTo>
                  <a:pt x="1694" y="3241"/>
                </a:lnTo>
                <a:lnTo>
                  <a:pt x="1710" y="3259"/>
                </a:lnTo>
                <a:lnTo>
                  <a:pt x="1730" y="3273"/>
                </a:lnTo>
                <a:lnTo>
                  <a:pt x="1751" y="3284"/>
                </a:lnTo>
                <a:lnTo>
                  <a:pt x="1772" y="3291"/>
                </a:lnTo>
                <a:lnTo>
                  <a:pt x="1796" y="3292"/>
                </a:lnTo>
                <a:lnTo>
                  <a:pt x="1819" y="3290"/>
                </a:lnTo>
                <a:lnTo>
                  <a:pt x="1841" y="3283"/>
                </a:lnTo>
                <a:lnTo>
                  <a:pt x="1859" y="3270"/>
                </a:lnTo>
                <a:lnTo>
                  <a:pt x="1895" y="3247"/>
                </a:lnTo>
                <a:lnTo>
                  <a:pt x="1898" y="3214"/>
                </a:lnTo>
                <a:lnTo>
                  <a:pt x="1905" y="3181"/>
                </a:lnTo>
                <a:lnTo>
                  <a:pt x="1919" y="3150"/>
                </a:lnTo>
                <a:lnTo>
                  <a:pt x="1937" y="3121"/>
                </a:lnTo>
                <a:lnTo>
                  <a:pt x="1959" y="3094"/>
                </a:lnTo>
                <a:lnTo>
                  <a:pt x="1986" y="3071"/>
                </a:lnTo>
                <a:lnTo>
                  <a:pt x="2015" y="3054"/>
                </a:lnTo>
                <a:lnTo>
                  <a:pt x="2048" y="3041"/>
                </a:lnTo>
                <a:lnTo>
                  <a:pt x="2081" y="3035"/>
                </a:lnTo>
                <a:lnTo>
                  <a:pt x="2115" y="3034"/>
                </a:lnTo>
                <a:lnTo>
                  <a:pt x="2148" y="3039"/>
                </a:lnTo>
                <a:lnTo>
                  <a:pt x="2221" y="2993"/>
                </a:lnTo>
                <a:lnTo>
                  <a:pt x="2221" y="2960"/>
                </a:lnTo>
                <a:lnTo>
                  <a:pt x="2226" y="2927"/>
                </a:lnTo>
                <a:lnTo>
                  <a:pt x="2235" y="2895"/>
                </a:lnTo>
                <a:lnTo>
                  <a:pt x="2249" y="2864"/>
                </a:lnTo>
                <a:lnTo>
                  <a:pt x="2267" y="2836"/>
                </a:lnTo>
                <a:lnTo>
                  <a:pt x="2290" y="2809"/>
                </a:lnTo>
                <a:lnTo>
                  <a:pt x="2317" y="2787"/>
                </a:lnTo>
                <a:lnTo>
                  <a:pt x="2350" y="2769"/>
                </a:lnTo>
                <a:lnTo>
                  <a:pt x="2384" y="2755"/>
                </a:lnTo>
                <a:lnTo>
                  <a:pt x="2418" y="2748"/>
                </a:lnTo>
                <a:lnTo>
                  <a:pt x="2453" y="2747"/>
                </a:lnTo>
                <a:lnTo>
                  <a:pt x="2489" y="2752"/>
                </a:lnTo>
                <a:lnTo>
                  <a:pt x="2522" y="2760"/>
                </a:lnTo>
                <a:lnTo>
                  <a:pt x="2555" y="2775"/>
                </a:lnTo>
                <a:lnTo>
                  <a:pt x="2581" y="2755"/>
                </a:lnTo>
                <a:lnTo>
                  <a:pt x="2578" y="2719"/>
                </a:lnTo>
                <a:lnTo>
                  <a:pt x="2580" y="2682"/>
                </a:lnTo>
                <a:lnTo>
                  <a:pt x="2587" y="2646"/>
                </a:lnTo>
                <a:lnTo>
                  <a:pt x="2601" y="2613"/>
                </a:lnTo>
                <a:lnTo>
                  <a:pt x="2620" y="2581"/>
                </a:lnTo>
                <a:lnTo>
                  <a:pt x="2645" y="2553"/>
                </a:lnTo>
                <a:lnTo>
                  <a:pt x="2674" y="2529"/>
                </a:lnTo>
                <a:lnTo>
                  <a:pt x="2679" y="2524"/>
                </a:lnTo>
                <a:lnTo>
                  <a:pt x="2710" y="2505"/>
                </a:lnTo>
                <a:lnTo>
                  <a:pt x="2745" y="2493"/>
                </a:lnTo>
                <a:lnTo>
                  <a:pt x="2779" y="2486"/>
                </a:lnTo>
                <a:lnTo>
                  <a:pt x="2814" y="2485"/>
                </a:lnTo>
                <a:lnTo>
                  <a:pt x="2848" y="2488"/>
                </a:lnTo>
                <a:lnTo>
                  <a:pt x="2882" y="2497"/>
                </a:lnTo>
                <a:lnTo>
                  <a:pt x="2914" y="2510"/>
                </a:lnTo>
                <a:lnTo>
                  <a:pt x="2944" y="2527"/>
                </a:lnTo>
                <a:lnTo>
                  <a:pt x="2949" y="2527"/>
                </a:lnTo>
                <a:lnTo>
                  <a:pt x="2946" y="2518"/>
                </a:lnTo>
                <a:lnTo>
                  <a:pt x="2925" y="2482"/>
                </a:lnTo>
                <a:lnTo>
                  <a:pt x="2910" y="2447"/>
                </a:lnTo>
                <a:lnTo>
                  <a:pt x="2902" y="2409"/>
                </a:lnTo>
                <a:lnTo>
                  <a:pt x="2900" y="2372"/>
                </a:lnTo>
                <a:lnTo>
                  <a:pt x="2904" y="2334"/>
                </a:lnTo>
                <a:lnTo>
                  <a:pt x="2913" y="2297"/>
                </a:lnTo>
                <a:lnTo>
                  <a:pt x="2929" y="2262"/>
                </a:lnTo>
                <a:lnTo>
                  <a:pt x="2948" y="2229"/>
                </a:lnTo>
                <a:lnTo>
                  <a:pt x="2974" y="2199"/>
                </a:lnTo>
                <a:lnTo>
                  <a:pt x="3004" y="2173"/>
                </a:lnTo>
                <a:lnTo>
                  <a:pt x="3037" y="2154"/>
                </a:lnTo>
                <a:lnTo>
                  <a:pt x="3071" y="2140"/>
                </a:lnTo>
                <a:lnTo>
                  <a:pt x="3108" y="2133"/>
                </a:lnTo>
                <a:lnTo>
                  <a:pt x="3143" y="2130"/>
                </a:lnTo>
                <a:lnTo>
                  <a:pt x="3179" y="2133"/>
                </a:lnTo>
                <a:lnTo>
                  <a:pt x="3215" y="2140"/>
                </a:lnTo>
                <a:lnTo>
                  <a:pt x="3249" y="2154"/>
                </a:lnTo>
                <a:lnTo>
                  <a:pt x="3281" y="2172"/>
                </a:lnTo>
                <a:lnTo>
                  <a:pt x="3310" y="2194"/>
                </a:lnTo>
                <a:lnTo>
                  <a:pt x="3584" y="1877"/>
                </a:lnTo>
                <a:lnTo>
                  <a:pt x="3630" y="1826"/>
                </a:lnTo>
                <a:lnTo>
                  <a:pt x="3680" y="1780"/>
                </a:lnTo>
                <a:lnTo>
                  <a:pt x="3733" y="1737"/>
                </a:lnTo>
                <a:lnTo>
                  <a:pt x="3787" y="1697"/>
                </a:lnTo>
                <a:lnTo>
                  <a:pt x="3846" y="1661"/>
                </a:lnTo>
                <a:lnTo>
                  <a:pt x="4019" y="1563"/>
                </a:lnTo>
                <a:lnTo>
                  <a:pt x="4019" y="1760"/>
                </a:lnTo>
                <a:lnTo>
                  <a:pt x="3893" y="1832"/>
                </a:lnTo>
                <a:lnTo>
                  <a:pt x="3829" y="1873"/>
                </a:lnTo>
                <a:lnTo>
                  <a:pt x="3768" y="1921"/>
                </a:lnTo>
                <a:lnTo>
                  <a:pt x="3711" y="1972"/>
                </a:lnTo>
                <a:lnTo>
                  <a:pt x="3658" y="2028"/>
                </a:lnTo>
                <a:lnTo>
                  <a:pt x="3404" y="2325"/>
                </a:lnTo>
                <a:lnTo>
                  <a:pt x="3521" y="2492"/>
                </a:lnTo>
                <a:lnTo>
                  <a:pt x="3541" y="2527"/>
                </a:lnTo>
                <a:lnTo>
                  <a:pt x="3556" y="2563"/>
                </a:lnTo>
                <a:lnTo>
                  <a:pt x="3563" y="2600"/>
                </a:lnTo>
                <a:lnTo>
                  <a:pt x="3566" y="2638"/>
                </a:lnTo>
                <a:lnTo>
                  <a:pt x="3562" y="2676"/>
                </a:lnTo>
                <a:lnTo>
                  <a:pt x="3552" y="2713"/>
                </a:lnTo>
                <a:lnTo>
                  <a:pt x="3538" y="2748"/>
                </a:lnTo>
                <a:lnTo>
                  <a:pt x="3518" y="2781"/>
                </a:lnTo>
                <a:lnTo>
                  <a:pt x="3493" y="2811"/>
                </a:lnTo>
                <a:lnTo>
                  <a:pt x="3462" y="2837"/>
                </a:lnTo>
                <a:lnTo>
                  <a:pt x="3429" y="2856"/>
                </a:lnTo>
                <a:lnTo>
                  <a:pt x="3395" y="2870"/>
                </a:lnTo>
                <a:lnTo>
                  <a:pt x="3359" y="2877"/>
                </a:lnTo>
                <a:lnTo>
                  <a:pt x="3322" y="2879"/>
                </a:lnTo>
                <a:lnTo>
                  <a:pt x="3285" y="2877"/>
                </a:lnTo>
                <a:lnTo>
                  <a:pt x="3250" y="2870"/>
                </a:lnTo>
                <a:lnTo>
                  <a:pt x="3216" y="2856"/>
                </a:lnTo>
                <a:lnTo>
                  <a:pt x="3184" y="2838"/>
                </a:lnTo>
                <a:lnTo>
                  <a:pt x="3156" y="2816"/>
                </a:lnTo>
                <a:lnTo>
                  <a:pt x="3170" y="2849"/>
                </a:lnTo>
                <a:lnTo>
                  <a:pt x="3178" y="2884"/>
                </a:lnTo>
                <a:lnTo>
                  <a:pt x="3181" y="2920"/>
                </a:lnTo>
                <a:lnTo>
                  <a:pt x="3178" y="2955"/>
                </a:lnTo>
                <a:lnTo>
                  <a:pt x="3170" y="2990"/>
                </a:lnTo>
                <a:lnTo>
                  <a:pt x="3156" y="3022"/>
                </a:lnTo>
                <a:lnTo>
                  <a:pt x="3138" y="3054"/>
                </a:lnTo>
                <a:lnTo>
                  <a:pt x="3114" y="3080"/>
                </a:lnTo>
                <a:lnTo>
                  <a:pt x="3084" y="3105"/>
                </a:lnTo>
                <a:lnTo>
                  <a:pt x="3080" y="3110"/>
                </a:lnTo>
                <a:lnTo>
                  <a:pt x="3048" y="3128"/>
                </a:lnTo>
                <a:lnTo>
                  <a:pt x="3013" y="3141"/>
                </a:lnTo>
                <a:lnTo>
                  <a:pt x="2977" y="3147"/>
                </a:lnTo>
                <a:lnTo>
                  <a:pt x="2941" y="3149"/>
                </a:lnTo>
                <a:lnTo>
                  <a:pt x="2905" y="3145"/>
                </a:lnTo>
                <a:lnTo>
                  <a:pt x="2870" y="3135"/>
                </a:lnTo>
                <a:lnTo>
                  <a:pt x="2837" y="3119"/>
                </a:lnTo>
                <a:lnTo>
                  <a:pt x="2807" y="3099"/>
                </a:lnTo>
                <a:lnTo>
                  <a:pt x="2780" y="3073"/>
                </a:lnTo>
                <a:lnTo>
                  <a:pt x="2786" y="3105"/>
                </a:lnTo>
                <a:lnTo>
                  <a:pt x="2788" y="3138"/>
                </a:lnTo>
                <a:lnTo>
                  <a:pt x="2786" y="3169"/>
                </a:lnTo>
                <a:lnTo>
                  <a:pt x="2780" y="3201"/>
                </a:lnTo>
                <a:lnTo>
                  <a:pt x="2769" y="3231"/>
                </a:lnTo>
                <a:lnTo>
                  <a:pt x="2754" y="3259"/>
                </a:lnTo>
                <a:lnTo>
                  <a:pt x="2735" y="3286"/>
                </a:lnTo>
                <a:lnTo>
                  <a:pt x="2710" y="3309"/>
                </a:lnTo>
                <a:lnTo>
                  <a:pt x="2682" y="3330"/>
                </a:lnTo>
                <a:lnTo>
                  <a:pt x="2651" y="3346"/>
                </a:lnTo>
                <a:lnTo>
                  <a:pt x="2617" y="3357"/>
                </a:lnTo>
                <a:lnTo>
                  <a:pt x="2581" y="3362"/>
                </a:lnTo>
                <a:lnTo>
                  <a:pt x="2546" y="3362"/>
                </a:lnTo>
                <a:lnTo>
                  <a:pt x="2512" y="3356"/>
                </a:lnTo>
                <a:lnTo>
                  <a:pt x="2479" y="3346"/>
                </a:lnTo>
                <a:lnTo>
                  <a:pt x="2447" y="3330"/>
                </a:lnTo>
                <a:lnTo>
                  <a:pt x="2418" y="3309"/>
                </a:lnTo>
                <a:lnTo>
                  <a:pt x="2393" y="3285"/>
                </a:lnTo>
                <a:lnTo>
                  <a:pt x="2369" y="3257"/>
                </a:lnTo>
                <a:lnTo>
                  <a:pt x="2363" y="3247"/>
                </a:lnTo>
                <a:lnTo>
                  <a:pt x="2373" y="3280"/>
                </a:lnTo>
                <a:lnTo>
                  <a:pt x="2378" y="3315"/>
                </a:lnTo>
                <a:lnTo>
                  <a:pt x="2377" y="3351"/>
                </a:lnTo>
                <a:lnTo>
                  <a:pt x="2369" y="3385"/>
                </a:lnTo>
                <a:lnTo>
                  <a:pt x="2356" y="3419"/>
                </a:lnTo>
                <a:lnTo>
                  <a:pt x="2339" y="3449"/>
                </a:lnTo>
                <a:lnTo>
                  <a:pt x="2316" y="3476"/>
                </a:lnTo>
                <a:lnTo>
                  <a:pt x="2289" y="3501"/>
                </a:lnTo>
                <a:lnTo>
                  <a:pt x="2260" y="3516"/>
                </a:lnTo>
                <a:lnTo>
                  <a:pt x="2229" y="3529"/>
                </a:lnTo>
                <a:lnTo>
                  <a:pt x="2196" y="3536"/>
                </a:lnTo>
                <a:lnTo>
                  <a:pt x="2163" y="3537"/>
                </a:lnTo>
                <a:lnTo>
                  <a:pt x="2131" y="3535"/>
                </a:lnTo>
                <a:lnTo>
                  <a:pt x="2099" y="3526"/>
                </a:lnTo>
                <a:lnTo>
                  <a:pt x="2070" y="3514"/>
                </a:lnTo>
                <a:lnTo>
                  <a:pt x="2042" y="3497"/>
                </a:lnTo>
                <a:lnTo>
                  <a:pt x="2016" y="3475"/>
                </a:lnTo>
                <a:lnTo>
                  <a:pt x="1994" y="3449"/>
                </a:lnTo>
                <a:lnTo>
                  <a:pt x="1958" y="3397"/>
                </a:lnTo>
                <a:lnTo>
                  <a:pt x="1953" y="3397"/>
                </a:lnTo>
                <a:lnTo>
                  <a:pt x="1920" y="3416"/>
                </a:lnTo>
                <a:lnTo>
                  <a:pt x="1886" y="3432"/>
                </a:lnTo>
                <a:lnTo>
                  <a:pt x="1850" y="3442"/>
                </a:lnTo>
                <a:lnTo>
                  <a:pt x="1815" y="3448"/>
                </a:lnTo>
                <a:lnTo>
                  <a:pt x="1779" y="3448"/>
                </a:lnTo>
                <a:lnTo>
                  <a:pt x="1748" y="3447"/>
                </a:lnTo>
                <a:lnTo>
                  <a:pt x="1704" y="3435"/>
                </a:lnTo>
                <a:lnTo>
                  <a:pt x="1664" y="3418"/>
                </a:lnTo>
                <a:lnTo>
                  <a:pt x="1627" y="3396"/>
                </a:lnTo>
                <a:lnTo>
                  <a:pt x="1596" y="3368"/>
                </a:lnTo>
                <a:lnTo>
                  <a:pt x="1568" y="3336"/>
                </a:lnTo>
                <a:lnTo>
                  <a:pt x="1550" y="3307"/>
                </a:lnTo>
                <a:lnTo>
                  <a:pt x="1536" y="3278"/>
                </a:lnTo>
                <a:lnTo>
                  <a:pt x="1525" y="3246"/>
                </a:lnTo>
                <a:lnTo>
                  <a:pt x="1519" y="3212"/>
                </a:lnTo>
                <a:lnTo>
                  <a:pt x="1487" y="3236"/>
                </a:lnTo>
                <a:lnTo>
                  <a:pt x="1451" y="3259"/>
                </a:lnTo>
                <a:lnTo>
                  <a:pt x="1412" y="3276"/>
                </a:lnTo>
                <a:lnTo>
                  <a:pt x="1370" y="3289"/>
                </a:lnTo>
                <a:lnTo>
                  <a:pt x="1328" y="3295"/>
                </a:lnTo>
                <a:lnTo>
                  <a:pt x="1283" y="3296"/>
                </a:lnTo>
                <a:lnTo>
                  <a:pt x="1264" y="3295"/>
                </a:lnTo>
                <a:lnTo>
                  <a:pt x="1247" y="3293"/>
                </a:lnTo>
                <a:lnTo>
                  <a:pt x="1206" y="3284"/>
                </a:lnTo>
                <a:lnTo>
                  <a:pt x="1167" y="3269"/>
                </a:lnTo>
                <a:lnTo>
                  <a:pt x="1130" y="3251"/>
                </a:lnTo>
                <a:lnTo>
                  <a:pt x="1096" y="3226"/>
                </a:lnTo>
                <a:lnTo>
                  <a:pt x="1066" y="3198"/>
                </a:lnTo>
                <a:lnTo>
                  <a:pt x="1038" y="3167"/>
                </a:lnTo>
                <a:lnTo>
                  <a:pt x="1014" y="3128"/>
                </a:lnTo>
                <a:lnTo>
                  <a:pt x="994" y="3086"/>
                </a:lnTo>
                <a:lnTo>
                  <a:pt x="982" y="3043"/>
                </a:lnTo>
                <a:lnTo>
                  <a:pt x="977" y="2998"/>
                </a:lnTo>
                <a:lnTo>
                  <a:pt x="979" y="2952"/>
                </a:lnTo>
                <a:lnTo>
                  <a:pt x="957" y="2951"/>
                </a:lnTo>
                <a:lnTo>
                  <a:pt x="933" y="2950"/>
                </a:lnTo>
                <a:lnTo>
                  <a:pt x="909" y="2949"/>
                </a:lnTo>
                <a:lnTo>
                  <a:pt x="869" y="2944"/>
                </a:lnTo>
                <a:lnTo>
                  <a:pt x="828" y="2937"/>
                </a:lnTo>
                <a:lnTo>
                  <a:pt x="792" y="2924"/>
                </a:lnTo>
                <a:lnTo>
                  <a:pt x="756" y="2907"/>
                </a:lnTo>
                <a:lnTo>
                  <a:pt x="724" y="2887"/>
                </a:lnTo>
                <a:lnTo>
                  <a:pt x="694" y="2861"/>
                </a:lnTo>
                <a:lnTo>
                  <a:pt x="668" y="2829"/>
                </a:lnTo>
                <a:lnTo>
                  <a:pt x="646" y="2794"/>
                </a:lnTo>
                <a:lnTo>
                  <a:pt x="629" y="2759"/>
                </a:lnTo>
                <a:lnTo>
                  <a:pt x="618" y="2721"/>
                </a:lnTo>
                <a:lnTo>
                  <a:pt x="610" y="2682"/>
                </a:lnTo>
                <a:lnTo>
                  <a:pt x="608" y="2641"/>
                </a:lnTo>
                <a:lnTo>
                  <a:pt x="566" y="2646"/>
                </a:lnTo>
                <a:lnTo>
                  <a:pt x="523" y="2646"/>
                </a:lnTo>
                <a:lnTo>
                  <a:pt x="504" y="2646"/>
                </a:lnTo>
                <a:lnTo>
                  <a:pt x="486" y="2644"/>
                </a:lnTo>
                <a:lnTo>
                  <a:pt x="446" y="2635"/>
                </a:lnTo>
                <a:lnTo>
                  <a:pt x="407" y="2620"/>
                </a:lnTo>
                <a:lnTo>
                  <a:pt x="370" y="2600"/>
                </a:lnTo>
                <a:lnTo>
                  <a:pt x="336" y="2577"/>
                </a:lnTo>
                <a:lnTo>
                  <a:pt x="305" y="2549"/>
                </a:lnTo>
                <a:lnTo>
                  <a:pt x="277" y="2518"/>
                </a:lnTo>
                <a:lnTo>
                  <a:pt x="256" y="2481"/>
                </a:lnTo>
                <a:lnTo>
                  <a:pt x="241" y="2442"/>
                </a:lnTo>
                <a:lnTo>
                  <a:pt x="230" y="2403"/>
                </a:lnTo>
                <a:lnTo>
                  <a:pt x="224" y="2363"/>
                </a:lnTo>
                <a:lnTo>
                  <a:pt x="224" y="2322"/>
                </a:lnTo>
                <a:lnTo>
                  <a:pt x="229" y="2281"/>
                </a:lnTo>
                <a:lnTo>
                  <a:pt x="238" y="2241"/>
                </a:lnTo>
                <a:lnTo>
                  <a:pt x="252" y="2203"/>
                </a:lnTo>
                <a:lnTo>
                  <a:pt x="270" y="2167"/>
                </a:lnTo>
                <a:lnTo>
                  <a:pt x="295" y="2133"/>
                </a:lnTo>
                <a:lnTo>
                  <a:pt x="323" y="2101"/>
                </a:lnTo>
                <a:lnTo>
                  <a:pt x="356" y="2073"/>
                </a:lnTo>
                <a:lnTo>
                  <a:pt x="409" y="2031"/>
                </a:lnTo>
                <a:lnTo>
                  <a:pt x="378" y="1972"/>
                </a:lnTo>
                <a:lnTo>
                  <a:pt x="341" y="1916"/>
                </a:lnTo>
                <a:lnTo>
                  <a:pt x="300" y="1865"/>
                </a:lnTo>
                <a:lnTo>
                  <a:pt x="253" y="1816"/>
                </a:lnTo>
                <a:lnTo>
                  <a:pt x="203" y="1772"/>
                </a:lnTo>
                <a:lnTo>
                  <a:pt x="150" y="1733"/>
                </a:lnTo>
                <a:lnTo>
                  <a:pt x="93" y="1698"/>
                </a:lnTo>
                <a:lnTo>
                  <a:pt x="0" y="1648"/>
                </a:lnTo>
                <a:lnTo>
                  <a:pt x="0" y="0"/>
                </a:lnTo>
                <a:close/>
              </a:path>
            </a:pathLst>
          </a:custGeom>
          <a:solidFill>
            <a:schemeClr val="accent5">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6"/>
          <p:cNvSpPr>
            <a:spLocks noEditPoints="1"/>
          </p:cNvSpPr>
          <p:nvPr/>
        </p:nvSpPr>
        <p:spPr bwMode="auto">
          <a:xfrm>
            <a:off x="185976" y="4837200"/>
            <a:ext cx="270180" cy="316712"/>
          </a:xfrm>
          <a:custGeom>
            <a:avLst/>
            <a:gdLst>
              <a:gd name="T0" fmla="*/ 1635 w 2877"/>
              <a:gd name="T1" fmla="*/ 581 h 3378"/>
              <a:gd name="T2" fmla="*/ 1618 w 2877"/>
              <a:gd name="T3" fmla="*/ 602 h 3378"/>
              <a:gd name="T4" fmla="*/ 1617 w 2877"/>
              <a:gd name="T5" fmla="*/ 606 h 3378"/>
              <a:gd name="T6" fmla="*/ 1215 w 2877"/>
              <a:gd name="T7" fmla="*/ 1310 h 3378"/>
              <a:gd name="T8" fmla="*/ 1229 w 2877"/>
              <a:gd name="T9" fmla="*/ 1333 h 3378"/>
              <a:gd name="T10" fmla="*/ 1479 w 2877"/>
              <a:gd name="T11" fmla="*/ 1337 h 3378"/>
              <a:gd name="T12" fmla="*/ 1510 w 2877"/>
              <a:gd name="T13" fmla="*/ 1355 h 3378"/>
              <a:gd name="T14" fmla="*/ 1420 w 2877"/>
              <a:gd name="T15" fmla="*/ 1837 h 3378"/>
              <a:gd name="T16" fmla="*/ 1418 w 2877"/>
              <a:gd name="T17" fmla="*/ 1864 h 3378"/>
              <a:gd name="T18" fmla="*/ 1434 w 2877"/>
              <a:gd name="T19" fmla="*/ 1883 h 3378"/>
              <a:gd name="T20" fmla="*/ 1460 w 2877"/>
              <a:gd name="T21" fmla="*/ 1880 h 3378"/>
              <a:gd name="T22" fmla="*/ 1475 w 2877"/>
              <a:gd name="T23" fmla="*/ 1859 h 3378"/>
              <a:gd name="T24" fmla="*/ 1477 w 2877"/>
              <a:gd name="T25" fmla="*/ 1855 h 3378"/>
              <a:gd name="T26" fmla="*/ 1879 w 2877"/>
              <a:gd name="T27" fmla="*/ 1151 h 3378"/>
              <a:gd name="T28" fmla="*/ 1866 w 2877"/>
              <a:gd name="T29" fmla="*/ 1128 h 3378"/>
              <a:gd name="T30" fmla="*/ 1615 w 2877"/>
              <a:gd name="T31" fmla="*/ 1124 h 3378"/>
              <a:gd name="T32" fmla="*/ 1584 w 2877"/>
              <a:gd name="T33" fmla="*/ 1106 h 3378"/>
              <a:gd name="T34" fmla="*/ 1675 w 2877"/>
              <a:gd name="T35" fmla="*/ 624 h 3378"/>
              <a:gd name="T36" fmla="*/ 1677 w 2877"/>
              <a:gd name="T37" fmla="*/ 597 h 3378"/>
              <a:gd name="T38" fmla="*/ 1660 w 2877"/>
              <a:gd name="T39" fmla="*/ 578 h 3378"/>
              <a:gd name="T40" fmla="*/ 1679 w 2877"/>
              <a:gd name="T41" fmla="*/ 3 h 3378"/>
              <a:gd name="T42" fmla="*/ 1944 w 2877"/>
              <a:gd name="T43" fmla="*/ 50 h 3378"/>
              <a:gd name="T44" fmla="*/ 2186 w 2877"/>
              <a:gd name="T45" fmla="*/ 148 h 3378"/>
              <a:gd name="T46" fmla="*/ 2403 w 2877"/>
              <a:gd name="T47" fmla="*/ 291 h 3378"/>
              <a:gd name="T48" fmla="*/ 2585 w 2877"/>
              <a:gd name="T49" fmla="*/ 474 h 3378"/>
              <a:gd name="T50" fmla="*/ 2729 w 2877"/>
              <a:gd name="T51" fmla="*/ 690 h 3378"/>
              <a:gd name="T52" fmla="*/ 2827 w 2877"/>
              <a:gd name="T53" fmla="*/ 933 h 3378"/>
              <a:gd name="T54" fmla="*/ 2874 w 2877"/>
              <a:gd name="T55" fmla="*/ 1199 h 3378"/>
              <a:gd name="T56" fmla="*/ 2866 w 2877"/>
              <a:gd name="T57" fmla="*/ 1462 h 3378"/>
              <a:gd name="T58" fmla="*/ 2809 w 2877"/>
              <a:gd name="T59" fmla="*/ 1704 h 3378"/>
              <a:gd name="T60" fmla="*/ 2709 w 2877"/>
              <a:gd name="T61" fmla="*/ 1927 h 3378"/>
              <a:gd name="T62" fmla="*/ 2571 w 2877"/>
              <a:gd name="T63" fmla="*/ 2126 h 3378"/>
              <a:gd name="T64" fmla="*/ 2459 w 2877"/>
              <a:gd name="T65" fmla="*/ 3030 h 3378"/>
              <a:gd name="T66" fmla="*/ 2432 w 2877"/>
              <a:gd name="T67" fmla="*/ 3100 h 3378"/>
              <a:gd name="T68" fmla="*/ 2367 w 2877"/>
              <a:gd name="T69" fmla="*/ 3139 h 3378"/>
              <a:gd name="T70" fmla="*/ 986 w 2877"/>
              <a:gd name="T71" fmla="*/ 3375 h 3378"/>
              <a:gd name="T72" fmla="*/ 944 w 2877"/>
              <a:gd name="T73" fmla="*/ 3343 h 3378"/>
              <a:gd name="T74" fmla="*/ 934 w 2877"/>
              <a:gd name="T75" fmla="*/ 3304 h 3378"/>
              <a:gd name="T76" fmla="*/ 521 w 2877"/>
              <a:gd name="T77" fmla="*/ 2983 h 3378"/>
              <a:gd name="T78" fmla="*/ 413 w 2877"/>
              <a:gd name="T79" fmla="*/ 2942 h 3378"/>
              <a:gd name="T80" fmla="*/ 334 w 2877"/>
              <a:gd name="T81" fmla="*/ 2863 h 3378"/>
              <a:gd name="T82" fmla="*/ 293 w 2877"/>
              <a:gd name="T83" fmla="*/ 2755 h 3378"/>
              <a:gd name="T84" fmla="*/ 165 w 2877"/>
              <a:gd name="T85" fmla="*/ 2238 h 3378"/>
              <a:gd name="T86" fmla="*/ 75 w 2877"/>
              <a:gd name="T87" fmla="*/ 2220 h 3378"/>
              <a:gd name="T88" fmla="*/ 18 w 2877"/>
              <a:gd name="T89" fmla="*/ 2170 h 3378"/>
              <a:gd name="T90" fmla="*/ 0 w 2877"/>
              <a:gd name="T91" fmla="*/ 2097 h 3378"/>
              <a:gd name="T92" fmla="*/ 27 w 2877"/>
              <a:gd name="T93" fmla="*/ 2008 h 3378"/>
              <a:gd name="T94" fmla="*/ 293 w 2877"/>
              <a:gd name="T95" fmla="*/ 1201 h 3378"/>
              <a:gd name="T96" fmla="*/ 338 w 2877"/>
              <a:gd name="T97" fmla="*/ 941 h 3378"/>
              <a:gd name="T98" fmla="*/ 434 w 2877"/>
              <a:gd name="T99" fmla="*/ 700 h 3378"/>
              <a:gd name="T100" fmla="*/ 572 w 2877"/>
              <a:gd name="T101" fmla="*/ 487 h 3378"/>
              <a:gd name="T102" fmla="*/ 749 w 2877"/>
              <a:gd name="T103" fmla="*/ 305 h 3378"/>
              <a:gd name="T104" fmla="*/ 960 w 2877"/>
              <a:gd name="T105" fmla="*/ 161 h 3378"/>
              <a:gd name="T106" fmla="*/ 1184 w 2877"/>
              <a:gd name="T107" fmla="*/ 64 h 3378"/>
              <a:gd name="T108" fmla="*/ 1420 w 2877"/>
              <a:gd name="T109" fmla="*/ 10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7" h="3378">
                <a:moveTo>
                  <a:pt x="1650" y="576"/>
                </a:moveTo>
                <a:lnTo>
                  <a:pt x="1641" y="577"/>
                </a:lnTo>
                <a:lnTo>
                  <a:pt x="1635" y="581"/>
                </a:lnTo>
                <a:lnTo>
                  <a:pt x="1629" y="587"/>
                </a:lnTo>
                <a:lnTo>
                  <a:pt x="1623" y="594"/>
                </a:lnTo>
                <a:lnTo>
                  <a:pt x="1618" y="602"/>
                </a:lnTo>
                <a:lnTo>
                  <a:pt x="1618" y="603"/>
                </a:lnTo>
                <a:lnTo>
                  <a:pt x="1617" y="605"/>
                </a:lnTo>
                <a:lnTo>
                  <a:pt x="1617" y="606"/>
                </a:lnTo>
                <a:lnTo>
                  <a:pt x="1226" y="1282"/>
                </a:lnTo>
                <a:lnTo>
                  <a:pt x="1219" y="1297"/>
                </a:lnTo>
                <a:lnTo>
                  <a:pt x="1215" y="1310"/>
                </a:lnTo>
                <a:lnTo>
                  <a:pt x="1215" y="1320"/>
                </a:lnTo>
                <a:lnTo>
                  <a:pt x="1221" y="1328"/>
                </a:lnTo>
                <a:lnTo>
                  <a:pt x="1229" y="1333"/>
                </a:lnTo>
                <a:lnTo>
                  <a:pt x="1241" y="1337"/>
                </a:lnTo>
                <a:lnTo>
                  <a:pt x="1258" y="1338"/>
                </a:lnTo>
                <a:lnTo>
                  <a:pt x="1479" y="1337"/>
                </a:lnTo>
                <a:lnTo>
                  <a:pt x="1494" y="1337"/>
                </a:lnTo>
                <a:lnTo>
                  <a:pt x="1511" y="1338"/>
                </a:lnTo>
                <a:lnTo>
                  <a:pt x="1510" y="1355"/>
                </a:lnTo>
                <a:lnTo>
                  <a:pt x="1508" y="1368"/>
                </a:lnTo>
                <a:lnTo>
                  <a:pt x="1452" y="1667"/>
                </a:lnTo>
                <a:lnTo>
                  <a:pt x="1420" y="1837"/>
                </a:lnTo>
                <a:lnTo>
                  <a:pt x="1418" y="1846"/>
                </a:lnTo>
                <a:lnTo>
                  <a:pt x="1417" y="1855"/>
                </a:lnTo>
                <a:lnTo>
                  <a:pt x="1418" y="1864"/>
                </a:lnTo>
                <a:lnTo>
                  <a:pt x="1420" y="1871"/>
                </a:lnTo>
                <a:lnTo>
                  <a:pt x="1425" y="1878"/>
                </a:lnTo>
                <a:lnTo>
                  <a:pt x="1434" y="1883"/>
                </a:lnTo>
                <a:lnTo>
                  <a:pt x="1445" y="1885"/>
                </a:lnTo>
                <a:lnTo>
                  <a:pt x="1453" y="1884"/>
                </a:lnTo>
                <a:lnTo>
                  <a:pt x="1460" y="1880"/>
                </a:lnTo>
                <a:lnTo>
                  <a:pt x="1466" y="1874"/>
                </a:lnTo>
                <a:lnTo>
                  <a:pt x="1471" y="1867"/>
                </a:lnTo>
                <a:lnTo>
                  <a:pt x="1475" y="1859"/>
                </a:lnTo>
                <a:lnTo>
                  <a:pt x="1476" y="1857"/>
                </a:lnTo>
                <a:lnTo>
                  <a:pt x="1476" y="1856"/>
                </a:lnTo>
                <a:lnTo>
                  <a:pt x="1477" y="1855"/>
                </a:lnTo>
                <a:lnTo>
                  <a:pt x="1868" y="1179"/>
                </a:lnTo>
                <a:lnTo>
                  <a:pt x="1876" y="1164"/>
                </a:lnTo>
                <a:lnTo>
                  <a:pt x="1879" y="1151"/>
                </a:lnTo>
                <a:lnTo>
                  <a:pt x="1878" y="1141"/>
                </a:lnTo>
                <a:lnTo>
                  <a:pt x="1874" y="1133"/>
                </a:lnTo>
                <a:lnTo>
                  <a:pt x="1866" y="1128"/>
                </a:lnTo>
                <a:lnTo>
                  <a:pt x="1853" y="1124"/>
                </a:lnTo>
                <a:lnTo>
                  <a:pt x="1836" y="1123"/>
                </a:lnTo>
                <a:lnTo>
                  <a:pt x="1615" y="1124"/>
                </a:lnTo>
                <a:lnTo>
                  <a:pt x="1600" y="1124"/>
                </a:lnTo>
                <a:lnTo>
                  <a:pt x="1582" y="1123"/>
                </a:lnTo>
                <a:lnTo>
                  <a:pt x="1584" y="1106"/>
                </a:lnTo>
                <a:lnTo>
                  <a:pt x="1585" y="1093"/>
                </a:lnTo>
                <a:lnTo>
                  <a:pt x="1643" y="794"/>
                </a:lnTo>
                <a:lnTo>
                  <a:pt x="1675" y="624"/>
                </a:lnTo>
                <a:lnTo>
                  <a:pt x="1676" y="615"/>
                </a:lnTo>
                <a:lnTo>
                  <a:pt x="1677" y="606"/>
                </a:lnTo>
                <a:lnTo>
                  <a:pt x="1677" y="597"/>
                </a:lnTo>
                <a:lnTo>
                  <a:pt x="1675" y="590"/>
                </a:lnTo>
                <a:lnTo>
                  <a:pt x="1669" y="583"/>
                </a:lnTo>
                <a:lnTo>
                  <a:pt x="1660" y="578"/>
                </a:lnTo>
                <a:lnTo>
                  <a:pt x="1650" y="576"/>
                </a:lnTo>
                <a:close/>
                <a:moveTo>
                  <a:pt x="1586" y="0"/>
                </a:moveTo>
                <a:lnTo>
                  <a:pt x="1679" y="3"/>
                </a:lnTo>
                <a:lnTo>
                  <a:pt x="1769" y="12"/>
                </a:lnTo>
                <a:lnTo>
                  <a:pt x="1858" y="29"/>
                </a:lnTo>
                <a:lnTo>
                  <a:pt x="1944" y="50"/>
                </a:lnTo>
                <a:lnTo>
                  <a:pt x="2027" y="77"/>
                </a:lnTo>
                <a:lnTo>
                  <a:pt x="2108" y="110"/>
                </a:lnTo>
                <a:lnTo>
                  <a:pt x="2186" y="148"/>
                </a:lnTo>
                <a:lnTo>
                  <a:pt x="2262" y="191"/>
                </a:lnTo>
                <a:lnTo>
                  <a:pt x="2334" y="239"/>
                </a:lnTo>
                <a:lnTo>
                  <a:pt x="2403" y="291"/>
                </a:lnTo>
                <a:lnTo>
                  <a:pt x="2468" y="348"/>
                </a:lnTo>
                <a:lnTo>
                  <a:pt x="2529" y="409"/>
                </a:lnTo>
                <a:lnTo>
                  <a:pt x="2585" y="474"/>
                </a:lnTo>
                <a:lnTo>
                  <a:pt x="2637" y="542"/>
                </a:lnTo>
                <a:lnTo>
                  <a:pt x="2686" y="614"/>
                </a:lnTo>
                <a:lnTo>
                  <a:pt x="2729" y="690"/>
                </a:lnTo>
                <a:lnTo>
                  <a:pt x="2767" y="768"/>
                </a:lnTo>
                <a:lnTo>
                  <a:pt x="2800" y="849"/>
                </a:lnTo>
                <a:lnTo>
                  <a:pt x="2827" y="933"/>
                </a:lnTo>
                <a:lnTo>
                  <a:pt x="2848" y="1020"/>
                </a:lnTo>
                <a:lnTo>
                  <a:pt x="2865" y="1108"/>
                </a:lnTo>
                <a:lnTo>
                  <a:pt x="2874" y="1199"/>
                </a:lnTo>
                <a:lnTo>
                  <a:pt x="2877" y="1290"/>
                </a:lnTo>
                <a:lnTo>
                  <a:pt x="2874" y="1376"/>
                </a:lnTo>
                <a:lnTo>
                  <a:pt x="2866" y="1462"/>
                </a:lnTo>
                <a:lnTo>
                  <a:pt x="2852" y="1544"/>
                </a:lnTo>
                <a:lnTo>
                  <a:pt x="2833" y="1625"/>
                </a:lnTo>
                <a:lnTo>
                  <a:pt x="2809" y="1704"/>
                </a:lnTo>
                <a:lnTo>
                  <a:pt x="2780" y="1781"/>
                </a:lnTo>
                <a:lnTo>
                  <a:pt x="2747" y="1855"/>
                </a:lnTo>
                <a:lnTo>
                  <a:pt x="2709" y="1927"/>
                </a:lnTo>
                <a:lnTo>
                  <a:pt x="2667" y="1996"/>
                </a:lnTo>
                <a:lnTo>
                  <a:pt x="2621" y="2062"/>
                </a:lnTo>
                <a:lnTo>
                  <a:pt x="2571" y="2126"/>
                </a:lnTo>
                <a:lnTo>
                  <a:pt x="2516" y="2185"/>
                </a:lnTo>
                <a:lnTo>
                  <a:pt x="2459" y="2242"/>
                </a:lnTo>
                <a:lnTo>
                  <a:pt x="2459" y="3030"/>
                </a:lnTo>
                <a:lnTo>
                  <a:pt x="2456" y="3055"/>
                </a:lnTo>
                <a:lnTo>
                  <a:pt x="2446" y="3079"/>
                </a:lnTo>
                <a:lnTo>
                  <a:pt x="2432" y="3100"/>
                </a:lnTo>
                <a:lnTo>
                  <a:pt x="2414" y="3119"/>
                </a:lnTo>
                <a:lnTo>
                  <a:pt x="2391" y="3132"/>
                </a:lnTo>
                <a:lnTo>
                  <a:pt x="2367" y="3139"/>
                </a:lnTo>
                <a:lnTo>
                  <a:pt x="1026" y="3377"/>
                </a:lnTo>
                <a:lnTo>
                  <a:pt x="1005" y="3378"/>
                </a:lnTo>
                <a:lnTo>
                  <a:pt x="986" y="3375"/>
                </a:lnTo>
                <a:lnTo>
                  <a:pt x="970" y="3367"/>
                </a:lnTo>
                <a:lnTo>
                  <a:pt x="956" y="3357"/>
                </a:lnTo>
                <a:lnTo>
                  <a:pt x="944" y="3343"/>
                </a:lnTo>
                <a:lnTo>
                  <a:pt x="937" y="3325"/>
                </a:lnTo>
                <a:lnTo>
                  <a:pt x="934" y="3306"/>
                </a:lnTo>
                <a:lnTo>
                  <a:pt x="934" y="3304"/>
                </a:lnTo>
                <a:lnTo>
                  <a:pt x="933" y="2931"/>
                </a:lnTo>
                <a:lnTo>
                  <a:pt x="561" y="2986"/>
                </a:lnTo>
                <a:lnTo>
                  <a:pt x="521" y="2983"/>
                </a:lnTo>
                <a:lnTo>
                  <a:pt x="483" y="2975"/>
                </a:lnTo>
                <a:lnTo>
                  <a:pt x="447" y="2961"/>
                </a:lnTo>
                <a:lnTo>
                  <a:pt x="413" y="2942"/>
                </a:lnTo>
                <a:lnTo>
                  <a:pt x="383" y="2919"/>
                </a:lnTo>
                <a:lnTo>
                  <a:pt x="357" y="2893"/>
                </a:lnTo>
                <a:lnTo>
                  <a:pt x="334" y="2863"/>
                </a:lnTo>
                <a:lnTo>
                  <a:pt x="315" y="2829"/>
                </a:lnTo>
                <a:lnTo>
                  <a:pt x="301" y="2793"/>
                </a:lnTo>
                <a:lnTo>
                  <a:pt x="293" y="2755"/>
                </a:lnTo>
                <a:lnTo>
                  <a:pt x="290" y="2715"/>
                </a:lnTo>
                <a:lnTo>
                  <a:pt x="290" y="2238"/>
                </a:lnTo>
                <a:lnTo>
                  <a:pt x="165" y="2238"/>
                </a:lnTo>
                <a:lnTo>
                  <a:pt x="131" y="2236"/>
                </a:lnTo>
                <a:lnTo>
                  <a:pt x="102" y="2230"/>
                </a:lnTo>
                <a:lnTo>
                  <a:pt x="75" y="2220"/>
                </a:lnTo>
                <a:lnTo>
                  <a:pt x="51" y="2206"/>
                </a:lnTo>
                <a:lnTo>
                  <a:pt x="33" y="2189"/>
                </a:lnTo>
                <a:lnTo>
                  <a:pt x="18" y="2170"/>
                </a:lnTo>
                <a:lnTo>
                  <a:pt x="7" y="2148"/>
                </a:lnTo>
                <a:lnTo>
                  <a:pt x="2" y="2124"/>
                </a:lnTo>
                <a:lnTo>
                  <a:pt x="0" y="2097"/>
                </a:lnTo>
                <a:lnTo>
                  <a:pt x="4" y="2068"/>
                </a:lnTo>
                <a:lnTo>
                  <a:pt x="13" y="2038"/>
                </a:lnTo>
                <a:lnTo>
                  <a:pt x="27" y="2008"/>
                </a:lnTo>
                <a:lnTo>
                  <a:pt x="290" y="1506"/>
                </a:lnTo>
                <a:lnTo>
                  <a:pt x="290" y="1292"/>
                </a:lnTo>
                <a:lnTo>
                  <a:pt x="293" y="1201"/>
                </a:lnTo>
                <a:lnTo>
                  <a:pt x="302" y="1112"/>
                </a:lnTo>
                <a:lnTo>
                  <a:pt x="317" y="1025"/>
                </a:lnTo>
                <a:lnTo>
                  <a:pt x="338" y="941"/>
                </a:lnTo>
                <a:lnTo>
                  <a:pt x="365" y="857"/>
                </a:lnTo>
                <a:lnTo>
                  <a:pt x="397" y="778"/>
                </a:lnTo>
                <a:lnTo>
                  <a:pt x="434" y="700"/>
                </a:lnTo>
                <a:lnTo>
                  <a:pt x="475" y="626"/>
                </a:lnTo>
                <a:lnTo>
                  <a:pt x="521" y="555"/>
                </a:lnTo>
                <a:lnTo>
                  <a:pt x="572" y="487"/>
                </a:lnTo>
                <a:lnTo>
                  <a:pt x="627" y="423"/>
                </a:lnTo>
                <a:lnTo>
                  <a:pt x="686" y="362"/>
                </a:lnTo>
                <a:lnTo>
                  <a:pt x="749" y="305"/>
                </a:lnTo>
                <a:lnTo>
                  <a:pt x="816" y="253"/>
                </a:lnTo>
                <a:lnTo>
                  <a:pt x="886" y="206"/>
                </a:lnTo>
                <a:lnTo>
                  <a:pt x="960" y="161"/>
                </a:lnTo>
                <a:lnTo>
                  <a:pt x="1036" y="123"/>
                </a:lnTo>
                <a:lnTo>
                  <a:pt x="1109" y="92"/>
                </a:lnTo>
                <a:lnTo>
                  <a:pt x="1184" y="64"/>
                </a:lnTo>
                <a:lnTo>
                  <a:pt x="1261" y="41"/>
                </a:lnTo>
                <a:lnTo>
                  <a:pt x="1340" y="24"/>
                </a:lnTo>
                <a:lnTo>
                  <a:pt x="1420" y="10"/>
                </a:lnTo>
                <a:lnTo>
                  <a:pt x="1503" y="3"/>
                </a:lnTo>
                <a:lnTo>
                  <a:pt x="1586" y="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4" name="Прямоугольник 3"/>
          <p:cNvSpPr/>
          <p:nvPr/>
        </p:nvSpPr>
        <p:spPr>
          <a:xfrm>
            <a:off x="0" y="29757"/>
            <a:ext cx="9144000" cy="590931"/>
          </a:xfrm>
          <a:prstGeom prst="rect">
            <a:avLst/>
          </a:prstGeom>
        </p:spPr>
        <p:txBody>
          <a:bodyPr wrap="square">
            <a:spAutoFit/>
          </a:bodyPr>
          <a:lstStyle/>
          <a:p>
            <a:pPr lvl="0" algn="ctr">
              <a:lnSpc>
                <a:spcPct val="90000"/>
              </a:lnSpc>
              <a:spcBef>
                <a:spcPct val="0"/>
              </a:spcBef>
              <a:defRPr/>
            </a:pPr>
            <a:r>
              <a:rPr lang="ru-RU" b="1" cap="all" dirty="0" smtClean="0">
                <a:latin typeface="Times New Roman" pitchFamily="18" charset="0"/>
                <a:cs typeface="Times New Roman" pitchFamily="18" charset="0"/>
              </a:rPr>
              <a:t>Основные направления налоговой политики Курской области на 2025 год и на плановый период 2026 и 2027 годов*</a:t>
            </a:r>
            <a:endParaRPr lang="ru-RU" b="1" cap="all" dirty="0">
              <a:latin typeface="Times New Roman" pitchFamily="18" charset="0"/>
              <a:cs typeface="Times New Roman" pitchFamily="18" charset="0"/>
            </a:endParaRPr>
          </a:p>
        </p:txBody>
      </p:sp>
      <p:pic>
        <p:nvPicPr>
          <p:cNvPr id="61" name="Picture 6" descr="Picture background"/>
          <p:cNvPicPr>
            <a:picLocks noChangeAspect="1" noChangeArrowheads="1"/>
          </p:cNvPicPr>
          <p:nvPr/>
        </p:nvPicPr>
        <p:blipFill>
          <a:blip r:embed="rId2" cstate="print"/>
          <a:srcRect t="6018" b="74996"/>
          <a:stretch>
            <a:fillRect/>
          </a:stretch>
        </p:blipFill>
        <p:spPr bwMode="auto">
          <a:xfrm>
            <a:off x="0" y="5949280"/>
            <a:ext cx="9144000" cy="908720"/>
          </a:xfrm>
          <a:prstGeom prst="rect">
            <a:avLst/>
          </a:prstGeom>
          <a:noFill/>
        </p:spPr>
      </p:pic>
      <p:graphicFrame>
        <p:nvGraphicFramePr>
          <p:cNvPr id="5" name="Таблица 4"/>
          <p:cNvGraphicFramePr>
            <a:graphicFrameLocks noGrp="1"/>
          </p:cNvGraphicFramePr>
          <p:nvPr/>
        </p:nvGraphicFramePr>
        <p:xfrm>
          <a:off x="0" y="797920"/>
          <a:ext cx="8964488" cy="4547480"/>
        </p:xfrm>
        <a:graphic>
          <a:graphicData uri="http://schemas.openxmlformats.org/drawingml/2006/table">
            <a:tbl>
              <a:tblPr firstRow="1" bandRow="1">
                <a:tableStyleId>{5C22544A-7EE6-4342-B048-85BDC9FD1C3A}</a:tableStyleId>
              </a:tblPr>
              <a:tblGrid>
                <a:gridCol w="8964488"/>
              </a:tblGrid>
              <a:tr h="370840">
                <a:tc>
                  <a:txBody>
                    <a:bodyPr/>
                    <a:lstStyle/>
                    <a:p>
                      <a:pPr marL="450850" marR="0" indent="0" algn="just" defTabSz="914400" rtl="0" eaLnBrk="1" fontAlgn="auto" latinLnBrk="0" hangingPunct="1">
                        <a:lnSpc>
                          <a:spcPct val="100000"/>
                        </a:lnSpc>
                        <a:spcBef>
                          <a:spcPts val="0"/>
                        </a:spcBef>
                        <a:spcAft>
                          <a:spcPts val="5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мобилизация резервов доходной базы консолидированного бюджета области;</a:t>
                      </a:r>
                    </a:p>
                    <a:p>
                      <a:pPr marL="450850" marR="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формирование реалистичного прогноза поступления доходов, учитывающего нестабильность ситуации в регионе и невозможность вести полноценную экономическую деятельность на территориях</a:t>
                      </a:r>
                      <a:r>
                        <a:rPr lang="ru-RU" sz="1600" b="0" kern="1200" baseline="0" dirty="0" smtClean="0">
                          <a:solidFill>
                            <a:schemeClr val="tx1"/>
                          </a:solidFill>
                          <a:latin typeface="Times New Roman" pitchFamily="18" charset="0"/>
                          <a:ea typeface="+mn-ea"/>
                          <a:cs typeface="Times New Roman" pitchFamily="18" charset="0"/>
                        </a:rPr>
                        <a:t> </a:t>
                      </a:r>
                      <a:r>
                        <a:rPr lang="ru-RU" sz="1600" b="0" kern="1200" dirty="0" smtClean="0">
                          <a:solidFill>
                            <a:schemeClr val="tx1"/>
                          </a:solidFill>
                          <a:latin typeface="Times New Roman" pitchFamily="18" charset="0"/>
                          <a:ea typeface="+mn-ea"/>
                          <a:cs typeface="Times New Roman" pitchFamily="18" charset="0"/>
                        </a:rPr>
                        <a:t>8 районов и городского округа, а также неопределенность перспектив и сроков нормализации обстановки в регионе на фоне влияния длящихся санкционных ограничений на экономическую ситуацию в Российской Федерации в целом</a:t>
                      </a:r>
                      <a:r>
                        <a:rPr lang="ru-RU" sz="1600" b="0" dirty="0" smtClean="0">
                          <a:solidFill>
                            <a:schemeClr val="tx1"/>
                          </a:solidFill>
                          <a:latin typeface="Times New Roman" pitchFamily="18" charset="0"/>
                          <a:cs typeface="Times New Roman" pitchFamily="18" charset="0"/>
                        </a:rPr>
                        <a:t>;</a:t>
                      </a:r>
                    </a:p>
                    <a:p>
                      <a:pPr marL="450850" marR="0" indent="0" algn="just" defTabSz="914400" rtl="0" eaLnBrk="1" fontAlgn="auto" latinLnBrk="0" hangingPunct="1">
                        <a:lnSpc>
                          <a:spcPct val="100000"/>
                        </a:lnSpc>
                        <a:spcBef>
                          <a:spcPts val="0"/>
                        </a:spcBef>
                        <a:spcAft>
                          <a:spcPts val="5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совершенствование налогового законодательства области с учетом изменений   в налоговом законодательстве Российской Федерации;</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kern="1200" dirty="0" smtClean="0">
                          <a:solidFill>
                            <a:schemeClr val="tx1"/>
                          </a:solidFill>
                          <a:latin typeface="Times New Roman" pitchFamily="18" charset="0"/>
                          <a:ea typeface="+mn-ea"/>
                          <a:cs typeface="Times New Roman" pitchFamily="18" charset="0"/>
                        </a:rPr>
                        <a:t>содействие вовлечению граждан Российской Федерации в предпринимательскую деятельность и сокращение неформальной занятости</a:t>
                      </a:r>
                      <a:r>
                        <a:rPr lang="ru-RU" sz="1600" b="0" dirty="0" smtClean="0">
                          <a:solidFill>
                            <a:schemeClr val="tx1"/>
                          </a:solidFill>
                          <a:latin typeface="Times New Roman" pitchFamily="18" charset="0"/>
                          <a:cs typeface="Times New Roman" pitchFamily="18" charset="0"/>
                        </a:rPr>
                        <a:t>;</a:t>
                      </a:r>
                    </a:p>
                    <a:p>
                      <a:pPr marL="450850" marR="0" indent="0" algn="just" defTabSz="914400" rtl="0" eaLnBrk="1" fontAlgn="auto" latinLnBrk="0" hangingPunct="1">
                        <a:lnSpc>
                          <a:spcPct val="100000"/>
                        </a:lnSpc>
                        <a:spcBef>
                          <a:spcPts val="0"/>
                        </a:spcBef>
                        <a:spcAft>
                          <a:spcPts val="400"/>
                        </a:spcAft>
                        <a:buClrTx/>
                        <a:buSzTx/>
                        <a:buFont typeface="Wingdings" pitchFamily="2" charset="2"/>
                        <a:buNone/>
                        <a:tabLst/>
                        <a:defRPr/>
                      </a:pPr>
                      <a:r>
                        <a:rPr lang="ru-RU" sz="1600" b="0" dirty="0" smtClean="0">
                          <a:solidFill>
                            <a:schemeClr val="tx1"/>
                          </a:solidFill>
                          <a:latin typeface="Times New Roman" pitchFamily="18" charset="0"/>
                          <a:cs typeface="Times New Roman" pitchFamily="18" charset="0"/>
                        </a:rPr>
                        <a:t>проведение мероприятий по повышению эффективности управления государственной и муниципальной собственностью, природными ресурсами Курской области;</a:t>
                      </a:r>
                    </a:p>
                    <a:p>
                      <a:pPr marL="450850" indent="0" algn="just">
                        <a:spcBef>
                          <a:spcPts val="0"/>
                        </a:spcBef>
                        <a:spcAft>
                          <a:spcPts val="800"/>
                        </a:spcAft>
                        <a:buFont typeface="Wingdings" pitchFamily="2" charset="2"/>
                        <a:buNone/>
                      </a:pPr>
                      <a:r>
                        <a:rPr lang="ru-RU" sz="1600" b="0" dirty="0" smtClean="0">
                          <a:solidFill>
                            <a:schemeClr val="tx1"/>
                          </a:solidFill>
                          <a:latin typeface="Times New Roman" pitchFamily="18" charset="0"/>
                          <a:cs typeface="Times New Roman" pitchFamily="18" charset="0"/>
                        </a:rPr>
                        <a:t>ежегодное проведение оценки эффективности налоговых расходов;</a:t>
                      </a:r>
                    </a:p>
                    <a:p>
                      <a:pPr marL="450850" indent="0" algn="just">
                        <a:spcBef>
                          <a:spcPts val="0"/>
                        </a:spcBef>
                        <a:spcAft>
                          <a:spcPts val="0"/>
                        </a:spcAft>
                        <a:buFont typeface="Wingdings" pitchFamily="2" charset="2"/>
                        <a:buNone/>
                      </a:pPr>
                      <a:r>
                        <a:rPr lang="ru-RU" sz="1600" b="0" dirty="0" smtClean="0">
                          <a:solidFill>
                            <a:schemeClr val="tx1"/>
                          </a:solidFill>
                          <a:latin typeface="Times New Roman" pitchFamily="18" charset="0"/>
                          <a:cs typeface="Times New Roman" pitchFamily="18" charset="0"/>
                        </a:rPr>
                        <a:t>повышение уровня ответственности главных администраторов доходов за качественное прогнозирование доходов бюджета </a:t>
                      </a:r>
                      <a:r>
                        <a:rPr lang="ru-RU" sz="1600" b="0" kern="1200" dirty="0" smtClean="0">
                          <a:solidFill>
                            <a:schemeClr val="tx1"/>
                          </a:solidFill>
                          <a:latin typeface="Times New Roman" pitchFamily="18" charset="0"/>
                          <a:ea typeface="+mn-ea"/>
                          <a:cs typeface="Times New Roman" pitchFamily="18" charset="0"/>
                        </a:rPr>
                        <a:t>и выполнение в полном объеме утвержденных годовых назначений по доходам областного и местных бюджетов.</a:t>
                      </a:r>
                      <a:endParaRPr lang="ru-RU" sz="1600" b="0" dirty="0" smtClean="0">
                        <a:solidFill>
                          <a:schemeClr val="tx1"/>
                        </a:solidFill>
                        <a:latin typeface="Times New Roman" pitchFamily="18" charset="0"/>
                        <a:cs typeface="Times New Roman" pitchFamily="18" charset="0"/>
                      </a:endParaRPr>
                    </a:p>
                    <a:p>
                      <a:pPr marL="450850" marR="0" indent="0" algn="just" defTabSz="914400" rtl="0" eaLnBrk="1" fontAlgn="auto" latinLnBrk="0" hangingPunct="1">
                        <a:lnSpc>
                          <a:spcPct val="100000"/>
                        </a:lnSpc>
                        <a:spcBef>
                          <a:spcPts val="0"/>
                        </a:spcBef>
                        <a:spcAft>
                          <a:spcPts val="500"/>
                        </a:spcAft>
                        <a:buClrTx/>
                        <a:buSzTx/>
                        <a:buFont typeface="Wingdings" pitchFamily="2" charset="2"/>
                        <a:buNone/>
                        <a:tabLst/>
                        <a:defRPr/>
                      </a:pPr>
                      <a:endParaRPr lang="ru-RU" sz="1600" b="0" kern="1200" dirty="0" smtClean="0">
                        <a:solidFill>
                          <a:schemeClr val="tx1"/>
                        </a:solidFill>
                        <a:latin typeface="Times New Roman" pitchFamily="18" charset="0"/>
                        <a:ea typeface="+mn-ea"/>
                        <a:cs typeface="Times New Roman" pitchFamily="18" charset="0"/>
                      </a:endParaRPr>
                    </a:p>
                  </a:txBody>
                  <a:tcPr marL="180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12</a:t>
            </a:fld>
            <a:endParaRPr lang="ru-RU" dirty="0"/>
          </a:p>
        </p:txBody>
      </p:sp>
      <p:grpSp>
        <p:nvGrpSpPr>
          <p:cNvPr id="6" name="Group 458"/>
          <p:cNvGrpSpPr>
            <a:grpSpLocks noChangeAspect="1"/>
          </p:cNvGrpSpPr>
          <p:nvPr/>
        </p:nvGrpSpPr>
        <p:grpSpPr bwMode="auto">
          <a:xfrm>
            <a:off x="179512" y="764704"/>
            <a:ext cx="326262" cy="302400"/>
            <a:chOff x="4817" y="502"/>
            <a:chExt cx="752" cy="697"/>
          </a:xfrm>
          <a:solidFill>
            <a:srgbClr val="FFC000"/>
          </a:solidFill>
        </p:grpSpPr>
        <p:sp>
          <p:nvSpPr>
            <p:cNvPr id="7" name="Freeform 460"/>
            <p:cNvSpPr>
              <a:spLocks/>
            </p:cNvSpPr>
            <p:nvPr/>
          </p:nvSpPr>
          <p:spPr bwMode="auto">
            <a:xfrm>
              <a:off x="4962" y="833"/>
              <a:ext cx="33" cy="57"/>
            </a:xfrm>
            <a:custGeom>
              <a:avLst/>
              <a:gdLst>
                <a:gd name="T0" fmla="*/ 82 w 164"/>
                <a:gd name="T1" fmla="*/ 0 h 285"/>
                <a:gd name="T2" fmla="*/ 104 w 164"/>
                <a:gd name="T3" fmla="*/ 3 h 285"/>
                <a:gd name="T4" fmla="*/ 123 w 164"/>
                <a:gd name="T5" fmla="*/ 11 h 285"/>
                <a:gd name="T6" fmla="*/ 140 w 164"/>
                <a:gd name="T7" fmla="*/ 24 h 285"/>
                <a:gd name="T8" fmla="*/ 153 w 164"/>
                <a:gd name="T9" fmla="*/ 41 h 285"/>
                <a:gd name="T10" fmla="*/ 161 w 164"/>
                <a:gd name="T11" fmla="*/ 60 h 285"/>
                <a:gd name="T12" fmla="*/ 164 w 164"/>
                <a:gd name="T13" fmla="*/ 82 h 285"/>
                <a:gd name="T14" fmla="*/ 164 w 164"/>
                <a:gd name="T15" fmla="*/ 205 h 285"/>
                <a:gd name="T16" fmla="*/ 161 w 164"/>
                <a:gd name="T17" fmla="*/ 226 h 285"/>
                <a:gd name="T18" fmla="*/ 153 w 164"/>
                <a:gd name="T19" fmla="*/ 246 h 285"/>
                <a:gd name="T20" fmla="*/ 140 w 164"/>
                <a:gd name="T21" fmla="*/ 262 h 285"/>
                <a:gd name="T22" fmla="*/ 123 w 164"/>
                <a:gd name="T23" fmla="*/ 275 h 285"/>
                <a:gd name="T24" fmla="*/ 104 w 164"/>
                <a:gd name="T25" fmla="*/ 283 h 285"/>
                <a:gd name="T26" fmla="*/ 82 w 164"/>
                <a:gd name="T27" fmla="*/ 285 h 285"/>
                <a:gd name="T28" fmla="*/ 60 w 164"/>
                <a:gd name="T29" fmla="*/ 283 h 285"/>
                <a:gd name="T30" fmla="*/ 41 w 164"/>
                <a:gd name="T31" fmla="*/ 275 h 285"/>
                <a:gd name="T32" fmla="*/ 24 w 164"/>
                <a:gd name="T33" fmla="*/ 262 h 285"/>
                <a:gd name="T34" fmla="*/ 11 w 164"/>
                <a:gd name="T35" fmla="*/ 246 h 285"/>
                <a:gd name="T36" fmla="*/ 3 w 164"/>
                <a:gd name="T37" fmla="*/ 226 h 285"/>
                <a:gd name="T38" fmla="*/ 0 w 164"/>
                <a:gd name="T39" fmla="*/ 205 h 285"/>
                <a:gd name="T40" fmla="*/ 0 w 164"/>
                <a:gd name="T41" fmla="*/ 82 h 285"/>
                <a:gd name="T42" fmla="*/ 3 w 164"/>
                <a:gd name="T43" fmla="*/ 60 h 285"/>
                <a:gd name="T44" fmla="*/ 11 w 164"/>
                <a:gd name="T45" fmla="*/ 41 h 285"/>
                <a:gd name="T46" fmla="*/ 24 w 164"/>
                <a:gd name="T47" fmla="*/ 24 h 285"/>
                <a:gd name="T48" fmla="*/ 41 w 164"/>
                <a:gd name="T49" fmla="*/ 11 h 285"/>
                <a:gd name="T50" fmla="*/ 60 w 164"/>
                <a:gd name="T51" fmla="*/ 3 h 285"/>
                <a:gd name="T52" fmla="*/ 82 w 164"/>
                <a:gd name="T53"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85">
                  <a:moveTo>
                    <a:pt x="82" y="0"/>
                  </a:moveTo>
                  <a:lnTo>
                    <a:pt x="104" y="3"/>
                  </a:lnTo>
                  <a:lnTo>
                    <a:pt x="123" y="11"/>
                  </a:lnTo>
                  <a:lnTo>
                    <a:pt x="140" y="24"/>
                  </a:lnTo>
                  <a:lnTo>
                    <a:pt x="153" y="41"/>
                  </a:lnTo>
                  <a:lnTo>
                    <a:pt x="161" y="60"/>
                  </a:lnTo>
                  <a:lnTo>
                    <a:pt x="164" y="82"/>
                  </a:lnTo>
                  <a:lnTo>
                    <a:pt x="164" y="205"/>
                  </a:lnTo>
                  <a:lnTo>
                    <a:pt x="161" y="226"/>
                  </a:lnTo>
                  <a:lnTo>
                    <a:pt x="153" y="246"/>
                  </a:lnTo>
                  <a:lnTo>
                    <a:pt x="140" y="262"/>
                  </a:lnTo>
                  <a:lnTo>
                    <a:pt x="123" y="275"/>
                  </a:lnTo>
                  <a:lnTo>
                    <a:pt x="104" y="283"/>
                  </a:lnTo>
                  <a:lnTo>
                    <a:pt x="82" y="285"/>
                  </a:lnTo>
                  <a:lnTo>
                    <a:pt x="60" y="283"/>
                  </a:lnTo>
                  <a:lnTo>
                    <a:pt x="41" y="275"/>
                  </a:lnTo>
                  <a:lnTo>
                    <a:pt x="24" y="262"/>
                  </a:lnTo>
                  <a:lnTo>
                    <a:pt x="11" y="246"/>
                  </a:lnTo>
                  <a:lnTo>
                    <a:pt x="3" y="226"/>
                  </a:lnTo>
                  <a:lnTo>
                    <a:pt x="0" y="205"/>
                  </a:lnTo>
                  <a:lnTo>
                    <a:pt x="0" y="82"/>
                  </a:lnTo>
                  <a:lnTo>
                    <a:pt x="3" y="60"/>
                  </a:lnTo>
                  <a:lnTo>
                    <a:pt x="11" y="41"/>
                  </a:lnTo>
                  <a:lnTo>
                    <a:pt x="24" y="24"/>
                  </a:lnTo>
                  <a:lnTo>
                    <a:pt x="41" y="11"/>
                  </a:lnTo>
                  <a:lnTo>
                    <a:pt x="60" y="3"/>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461"/>
            <p:cNvSpPr>
              <a:spLocks noEditPoints="1"/>
            </p:cNvSpPr>
            <p:nvPr/>
          </p:nvSpPr>
          <p:spPr bwMode="auto">
            <a:xfrm>
              <a:off x="4817" y="502"/>
              <a:ext cx="752" cy="697"/>
            </a:xfrm>
            <a:custGeom>
              <a:avLst/>
              <a:gdLst>
                <a:gd name="T0" fmla="*/ 1300 w 3760"/>
                <a:gd name="T1" fmla="*/ 1145 h 3485"/>
                <a:gd name="T2" fmla="*/ 1210 w 3760"/>
                <a:gd name="T3" fmla="*/ 1303 h 3485"/>
                <a:gd name="T4" fmla="*/ 1064 w 3760"/>
                <a:gd name="T5" fmla="*/ 1361 h 3485"/>
                <a:gd name="T6" fmla="*/ 925 w 3760"/>
                <a:gd name="T7" fmla="*/ 1216 h 3485"/>
                <a:gd name="T8" fmla="*/ 921 w 3760"/>
                <a:gd name="T9" fmla="*/ 1359 h 3485"/>
                <a:gd name="T10" fmla="*/ 937 w 3760"/>
                <a:gd name="T11" fmla="*/ 1512 h 3485"/>
                <a:gd name="T12" fmla="*/ 787 w 3760"/>
                <a:gd name="T13" fmla="*/ 1559 h 3485"/>
                <a:gd name="T14" fmla="*/ 613 w 3760"/>
                <a:gd name="T15" fmla="*/ 1754 h 3485"/>
                <a:gd name="T16" fmla="*/ 509 w 3760"/>
                <a:gd name="T17" fmla="*/ 1968 h 3485"/>
                <a:gd name="T18" fmla="*/ 265 w 3760"/>
                <a:gd name="T19" fmla="*/ 2322 h 3485"/>
                <a:gd name="T20" fmla="*/ 536 w 3760"/>
                <a:gd name="T21" fmla="*/ 2506 h 3485"/>
                <a:gd name="T22" fmla="*/ 942 w 3760"/>
                <a:gd name="T23" fmla="*/ 2711 h 3485"/>
                <a:gd name="T24" fmla="*/ 1246 w 3760"/>
                <a:gd name="T25" fmla="*/ 2946 h 3485"/>
                <a:gd name="T26" fmla="*/ 1372 w 3760"/>
                <a:gd name="T27" fmla="*/ 2848 h 3485"/>
                <a:gd name="T28" fmla="*/ 2029 w 3760"/>
                <a:gd name="T29" fmla="*/ 2917 h 3485"/>
                <a:gd name="T30" fmla="*/ 2453 w 3760"/>
                <a:gd name="T31" fmla="*/ 2882 h 3485"/>
                <a:gd name="T32" fmla="*/ 2778 w 3760"/>
                <a:gd name="T33" fmla="*/ 2767 h 3485"/>
                <a:gd name="T34" fmla="*/ 2958 w 3760"/>
                <a:gd name="T35" fmla="*/ 2570 h 3485"/>
                <a:gd name="T36" fmla="*/ 3230 w 3760"/>
                <a:gd name="T37" fmla="*/ 2170 h 3485"/>
                <a:gd name="T38" fmla="*/ 3206 w 3760"/>
                <a:gd name="T39" fmla="*/ 1721 h 3485"/>
                <a:gd name="T40" fmla="*/ 2880 w 3760"/>
                <a:gd name="T41" fmla="*/ 1327 h 3485"/>
                <a:gd name="T42" fmla="*/ 2303 w 3760"/>
                <a:gd name="T43" fmla="*/ 1079 h 3485"/>
                <a:gd name="T44" fmla="*/ 1799 w 3760"/>
                <a:gd name="T45" fmla="*/ 257 h 3485"/>
                <a:gd name="T46" fmla="*/ 1542 w 3760"/>
                <a:gd name="T47" fmla="*/ 459 h 3485"/>
                <a:gd name="T48" fmla="*/ 1518 w 3760"/>
                <a:gd name="T49" fmla="*/ 785 h 3485"/>
                <a:gd name="T50" fmla="*/ 2150 w 3760"/>
                <a:gd name="T51" fmla="*/ 807 h 3485"/>
                <a:gd name="T52" fmla="*/ 2291 w 3760"/>
                <a:gd name="T53" fmla="*/ 549 h 3485"/>
                <a:gd name="T54" fmla="*/ 2089 w 3760"/>
                <a:gd name="T55" fmla="*/ 292 h 3485"/>
                <a:gd name="T56" fmla="*/ 2029 w 3760"/>
                <a:gd name="T57" fmla="*/ 13 h 3485"/>
                <a:gd name="T58" fmla="*/ 2400 w 3760"/>
                <a:gd name="T59" fmla="*/ 236 h 3485"/>
                <a:gd name="T60" fmla="*/ 2549 w 3760"/>
                <a:gd name="T61" fmla="*/ 649 h 3485"/>
                <a:gd name="T62" fmla="*/ 2780 w 3760"/>
                <a:gd name="T63" fmla="*/ 983 h 3485"/>
                <a:gd name="T64" fmla="*/ 3279 w 3760"/>
                <a:gd name="T65" fmla="*/ 1368 h 3485"/>
                <a:gd name="T66" fmla="*/ 3497 w 3760"/>
                <a:gd name="T67" fmla="*/ 1870 h 3485"/>
                <a:gd name="T68" fmla="*/ 3621 w 3760"/>
                <a:gd name="T69" fmla="*/ 1705 h 3485"/>
                <a:gd name="T70" fmla="*/ 3750 w 3760"/>
                <a:gd name="T71" fmla="*/ 1724 h 3485"/>
                <a:gd name="T72" fmla="*/ 3661 w 3760"/>
                <a:gd name="T73" fmla="*/ 1948 h 3485"/>
                <a:gd name="T74" fmla="*/ 3458 w 3760"/>
                <a:gd name="T75" fmla="*/ 2265 h 3485"/>
                <a:gd name="T76" fmla="*/ 3156 w 3760"/>
                <a:gd name="T77" fmla="*/ 2722 h 3485"/>
                <a:gd name="T78" fmla="*/ 2977 w 3760"/>
                <a:gd name="T79" fmla="*/ 3457 h 3485"/>
                <a:gd name="T80" fmla="*/ 2401 w 3760"/>
                <a:gd name="T81" fmla="*/ 3459 h 3485"/>
                <a:gd name="T82" fmla="*/ 2012 w 3760"/>
                <a:gd name="T83" fmla="*/ 3163 h 3485"/>
                <a:gd name="T84" fmla="*/ 1400 w 3760"/>
                <a:gd name="T85" fmla="*/ 3410 h 3485"/>
                <a:gd name="T86" fmla="*/ 855 w 3760"/>
                <a:gd name="T87" fmla="*/ 3485 h 3485"/>
                <a:gd name="T88" fmla="*/ 733 w 3760"/>
                <a:gd name="T89" fmla="*/ 3362 h 3485"/>
                <a:gd name="T90" fmla="*/ 336 w 3760"/>
                <a:gd name="T91" fmla="*/ 2674 h 3485"/>
                <a:gd name="T92" fmla="*/ 63 w 3760"/>
                <a:gd name="T93" fmla="*/ 2459 h 3485"/>
                <a:gd name="T94" fmla="*/ 3 w 3760"/>
                <a:gd name="T95" fmla="*/ 1828 h 3485"/>
                <a:gd name="T96" fmla="*/ 362 w 3760"/>
                <a:gd name="T97" fmla="*/ 1733 h 3485"/>
                <a:gd name="T98" fmla="*/ 336 w 3760"/>
                <a:gd name="T99" fmla="*/ 1122 h 3485"/>
                <a:gd name="T100" fmla="*/ 321 w 3760"/>
                <a:gd name="T101" fmla="*/ 966 h 3485"/>
                <a:gd name="T102" fmla="*/ 818 w 3760"/>
                <a:gd name="T103" fmla="*/ 916 h 3485"/>
                <a:gd name="T104" fmla="*/ 1294 w 3760"/>
                <a:gd name="T105" fmla="*/ 887 h 3485"/>
                <a:gd name="T106" fmla="*/ 1278 w 3760"/>
                <a:gd name="T107" fmla="*/ 456 h 3485"/>
                <a:gd name="T108" fmla="*/ 1536 w 3760"/>
                <a:gd name="T109" fmla="*/ 111 h 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0" h="3485">
                  <a:moveTo>
                    <a:pt x="1916" y="1039"/>
                  </a:moveTo>
                  <a:lnTo>
                    <a:pt x="1808" y="1042"/>
                  </a:lnTo>
                  <a:lnTo>
                    <a:pt x="1701" y="1050"/>
                  </a:lnTo>
                  <a:lnTo>
                    <a:pt x="1597" y="1065"/>
                  </a:lnTo>
                  <a:lnTo>
                    <a:pt x="1496" y="1087"/>
                  </a:lnTo>
                  <a:lnTo>
                    <a:pt x="1397" y="1113"/>
                  </a:lnTo>
                  <a:lnTo>
                    <a:pt x="1300" y="1145"/>
                  </a:lnTo>
                  <a:lnTo>
                    <a:pt x="1208" y="1181"/>
                  </a:lnTo>
                  <a:lnTo>
                    <a:pt x="1211" y="1188"/>
                  </a:lnTo>
                  <a:lnTo>
                    <a:pt x="1220" y="1211"/>
                  </a:lnTo>
                  <a:lnTo>
                    <a:pt x="1225" y="1235"/>
                  </a:lnTo>
                  <a:lnTo>
                    <a:pt x="1224" y="1258"/>
                  </a:lnTo>
                  <a:lnTo>
                    <a:pt x="1219" y="1281"/>
                  </a:lnTo>
                  <a:lnTo>
                    <a:pt x="1210" y="1303"/>
                  </a:lnTo>
                  <a:lnTo>
                    <a:pt x="1196" y="1322"/>
                  </a:lnTo>
                  <a:lnTo>
                    <a:pt x="1179" y="1339"/>
                  </a:lnTo>
                  <a:lnTo>
                    <a:pt x="1159" y="1353"/>
                  </a:lnTo>
                  <a:lnTo>
                    <a:pt x="1135" y="1362"/>
                  </a:lnTo>
                  <a:lnTo>
                    <a:pt x="1111" y="1367"/>
                  </a:lnTo>
                  <a:lnTo>
                    <a:pt x="1088" y="1365"/>
                  </a:lnTo>
                  <a:lnTo>
                    <a:pt x="1064" y="1361"/>
                  </a:lnTo>
                  <a:lnTo>
                    <a:pt x="1044" y="1352"/>
                  </a:lnTo>
                  <a:lnTo>
                    <a:pt x="1023" y="1338"/>
                  </a:lnTo>
                  <a:lnTo>
                    <a:pt x="1006" y="1321"/>
                  </a:lnTo>
                  <a:lnTo>
                    <a:pt x="994" y="1301"/>
                  </a:lnTo>
                  <a:lnTo>
                    <a:pt x="974" y="1269"/>
                  </a:lnTo>
                  <a:lnTo>
                    <a:pt x="951" y="1240"/>
                  </a:lnTo>
                  <a:lnTo>
                    <a:pt x="925" y="1216"/>
                  </a:lnTo>
                  <a:lnTo>
                    <a:pt x="896" y="1196"/>
                  </a:lnTo>
                  <a:lnTo>
                    <a:pt x="865" y="1179"/>
                  </a:lnTo>
                  <a:lnTo>
                    <a:pt x="831" y="1167"/>
                  </a:lnTo>
                  <a:lnTo>
                    <a:pt x="795" y="1159"/>
                  </a:lnTo>
                  <a:lnTo>
                    <a:pt x="759" y="1157"/>
                  </a:lnTo>
                  <a:lnTo>
                    <a:pt x="719" y="1157"/>
                  </a:lnTo>
                  <a:lnTo>
                    <a:pt x="921" y="1359"/>
                  </a:lnTo>
                  <a:lnTo>
                    <a:pt x="937" y="1378"/>
                  </a:lnTo>
                  <a:lnTo>
                    <a:pt x="947" y="1398"/>
                  </a:lnTo>
                  <a:lnTo>
                    <a:pt x="954" y="1421"/>
                  </a:lnTo>
                  <a:lnTo>
                    <a:pt x="956" y="1445"/>
                  </a:lnTo>
                  <a:lnTo>
                    <a:pt x="954" y="1468"/>
                  </a:lnTo>
                  <a:lnTo>
                    <a:pt x="947" y="1491"/>
                  </a:lnTo>
                  <a:lnTo>
                    <a:pt x="937" y="1512"/>
                  </a:lnTo>
                  <a:lnTo>
                    <a:pt x="921" y="1532"/>
                  </a:lnTo>
                  <a:lnTo>
                    <a:pt x="901" y="1548"/>
                  </a:lnTo>
                  <a:lnTo>
                    <a:pt x="880" y="1559"/>
                  </a:lnTo>
                  <a:lnTo>
                    <a:pt x="857" y="1566"/>
                  </a:lnTo>
                  <a:lnTo>
                    <a:pt x="834" y="1567"/>
                  </a:lnTo>
                  <a:lnTo>
                    <a:pt x="810" y="1566"/>
                  </a:lnTo>
                  <a:lnTo>
                    <a:pt x="787" y="1559"/>
                  </a:lnTo>
                  <a:lnTo>
                    <a:pt x="766" y="1548"/>
                  </a:lnTo>
                  <a:lnTo>
                    <a:pt x="747" y="1532"/>
                  </a:lnTo>
                  <a:lnTo>
                    <a:pt x="742" y="1526"/>
                  </a:lnTo>
                  <a:lnTo>
                    <a:pt x="702" y="1581"/>
                  </a:lnTo>
                  <a:lnTo>
                    <a:pt x="667" y="1637"/>
                  </a:lnTo>
                  <a:lnTo>
                    <a:pt x="637" y="1695"/>
                  </a:lnTo>
                  <a:lnTo>
                    <a:pt x="613" y="1754"/>
                  </a:lnTo>
                  <a:lnTo>
                    <a:pt x="595" y="1814"/>
                  </a:lnTo>
                  <a:lnTo>
                    <a:pt x="582" y="1874"/>
                  </a:lnTo>
                  <a:lnTo>
                    <a:pt x="575" y="1899"/>
                  </a:lnTo>
                  <a:lnTo>
                    <a:pt x="564" y="1921"/>
                  </a:lnTo>
                  <a:lnTo>
                    <a:pt x="549" y="1940"/>
                  </a:lnTo>
                  <a:lnTo>
                    <a:pt x="531" y="1956"/>
                  </a:lnTo>
                  <a:lnTo>
                    <a:pt x="509" y="1968"/>
                  </a:lnTo>
                  <a:lnTo>
                    <a:pt x="487" y="1975"/>
                  </a:lnTo>
                  <a:lnTo>
                    <a:pt x="460" y="1978"/>
                  </a:lnTo>
                  <a:lnTo>
                    <a:pt x="245" y="1978"/>
                  </a:lnTo>
                  <a:lnTo>
                    <a:pt x="245" y="2242"/>
                  </a:lnTo>
                  <a:lnTo>
                    <a:pt x="247" y="2269"/>
                  </a:lnTo>
                  <a:lnTo>
                    <a:pt x="254" y="2296"/>
                  </a:lnTo>
                  <a:lnTo>
                    <a:pt x="265" y="2322"/>
                  </a:lnTo>
                  <a:lnTo>
                    <a:pt x="281" y="2344"/>
                  </a:lnTo>
                  <a:lnTo>
                    <a:pt x="300" y="2364"/>
                  </a:lnTo>
                  <a:lnTo>
                    <a:pt x="322" y="2381"/>
                  </a:lnTo>
                  <a:lnTo>
                    <a:pt x="368" y="2409"/>
                  </a:lnTo>
                  <a:lnTo>
                    <a:pt x="419" y="2440"/>
                  </a:lnTo>
                  <a:lnTo>
                    <a:pt x="475" y="2472"/>
                  </a:lnTo>
                  <a:lnTo>
                    <a:pt x="536" y="2506"/>
                  </a:lnTo>
                  <a:lnTo>
                    <a:pt x="602" y="2541"/>
                  </a:lnTo>
                  <a:lnTo>
                    <a:pt x="671" y="2576"/>
                  </a:lnTo>
                  <a:lnTo>
                    <a:pt x="745" y="2613"/>
                  </a:lnTo>
                  <a:lnTo>
                    <a:pt x="823" y="2649"/>
                  </a:lnTo>
                  <a:lnTo>
                    <a:pt x="904" y="2685"/>
                  </a:lnTo>
                  <a:lnTo>
                    <a:pt x="924" y="2696"/>
                  </a:lnTo>
                  <a:lnTo>
                    <a:pt x="942" y="2711"/>
                  </a:lnTo>
                  <a:lnTo>
                    <a:pt x="957" y="2729"/>
                  </a:lnTo>
                  <a:lnTo>
                    <a:pt x="968" y="2751"/>
                  </a:lnTo>
                  <a:lnTo>
                    <a:pt x="975" y="2773"/>
                  </a:lnTo>
                  <a:lnTo>
                    <a:pt x="978" y="2797"/>
                  </a:lnTo>
                  <a:lnTo>
                    <a:pt x="978" y="3240"/>
                  </a:lnTo>
                  <a:lnTo>
                    <a:pt x="1187" y="3240"/>
                  </a:lnTo>
                  <a:lnTo>
                    <a:pt x="1246" y="2946"/>
                  </a:lnTo>
                  <a:lnTo>
                    <a:pt x="1253" y="2922"/>
                  </a:lnTo>
                  <a:lnTo>
                    <a:pt x="1266" y="2901"/>
                  </a:lnTo>
                  <a:lnTo>
                    <a:pt x="1282" y="2883"/>
                  </a:lnTo>
                  <a:lnTo>
                    <a:pt x="1301" y="2867"/>
                  </a:lnTo>
                  <a:lnTo>
                    <a:pt x="1323" y="2856"/>
                  </a:lnTo>
                  <a:lnTo>
                    <a:pt x="1347" y="2850"/>
                  </a:lnTo>
                  <a:lnTo>
                    <a:pt x="1372" y="2848"/>
                  </a:lnTo>
                  <a:lnTo>
                    <a:pt x="1396" y="2852"/>
                  </a:lnTo>
                  <a:lnTo>
                    <a:pt x="1505" y="2876"/>
                  </a:lnTo>
                  <a:lnTo>
                    <a:pt x="1611" y="2895"/>
                  </a:lnTo>
                  <a:lnTo>
                    <a:pt x="1716" y="2909"/>
                  </a:lnTo>
                  <a:lnTo>
                    <a:pt x="1817" y="2918"/>
                  </a:lnTo>
                  <a:lnTo>
                    <a:pt x="1916" y="2920"/>
                  </a:lnTo>
                  <a:lnTo>
                    <a:pt x="2029" y="2917"/>
                  </a:lnTo>
                  <a:lnTo>
                    <a:pt x="2141" y="2907"/>
                  </a:lnTo>
                  <a:lnTo>
                    <a:pt x="2251" y="2891"/>
                  </a:lnTo>
                  <a:lnTo>
                    <a:pt x="2360" y="2867"/>
                  </a:lnTo>
                  <a:lnTo>
                    <a:pt x="2384" y="2863"/>
                  </a:lnTo>
                  <a:lnTo>
                    <a:pt x="2408" y="2864"/>
                  </a:lnTo>
                  <a:lnTo>
                    <a:pt x="2431" y="2871"/>
                  </a:lnTo>
                  <a:lnTo>
                    <a:pt x="2453" y="2882"/>
                  </a:lnTo>
                  <a:lnTo>
                    <a:pt x="2472" y="2896"/>
                  </a:lnTo>
                  <a:lnTo>
                    <a:pt x="2488" y="2915"/>
                  </a:lnTo>
                  <a:lnTo>
                    <a:pt x="2501" y="2935"/>
                  </a:lnTo>
                  <a:lnTo>
                    <a:pt x="2509" y="2958"/>
                  </a:lnTo>
                  <a:lnTo>
                    <a:pt x="2574" y="3240"/>
                  </a:lnTo>
                  <a:lnTo>
                    <a:pt x="2778" y="3240"/>
                  </a:lnTo>
                  <a:lnTo>
                    <a:pt x="2778" y="2767"/>
                  </a:lnTo>
                  <a:lnTo>
                    <a:pt x="2780" y="2743"/>
                  </a:lnTo>
                  <a:lnTo>
                    <a:pt x="2787" y="2720"/>
                  </a:lnTo>
                  <a:lnTo>
                    <a:pt x="2798" y="2698"/>
                  </a:lnTo>
                  <a:lnTo>
                    <a:pt x="2814" y="2680"/>
                  </a:lnTo>
                  <a:lnTo>
                    <a:pt x="2833" y="2665"/>
                  </a:lnTo>
                  <a:lnTo>
                    <a:pt x="2899" y="2619"/>
                  </a:lnTo>
                  <a:lnTo>
                    <a:pt x="2958" y="2570"/>
                  </a:lnTo>
                  <a:lnTo>
                    <a:pt x="3014" y="2518"/>
                  </a:lnTo>
                  <a:lnTo>
                    <a:pt x="3064" y="2465"/>
                  </a:lnTo>
                  <a:lnTo>
                    <a:pt x="3108" y="2409"/>
                  </a:lnTo>
                  <a:lnTo>
                    <a:pt x="3147" y="2352"/>
                  </a:lnTo>
                  <a:lnTo>
                    <a:pt x="3181" y="2293"/>
                  </a:lnTo>
                  <a:lnTo>
                    <a:pt x="3209" y="2232"/>
                  </a:lnTo>
                  <a:lnTo>
                    <a:pt x="3230" y="2170"/>
                  </a:lnTo>
                  <a:lnTo>
                    <a:pt x="3246" y="2108"/>
                  </a:lnTo>
                  <a:lnTo>
                    <a:pt x="3255" y="2044"/>
                  </a:lnTo>
                  <a:lnTo>
                    <a:pt x="3259" y="1979"/>
                  </a:lnTo>
                  <a:lnTo>
                    <a:pt x="3255" y="1913"/>
                  </a:lnTo>
                  <a:lnTo>
                    <a:pt x="3245" y="1848"/>
                  </a:lnTo>
                  <a:lnTo>
                    <a:pt x="3229" y="1783"/>
                  </a:lnTo>
                  <a:lnTo>
                    <a:pt x="3206" y="1721"/>
                  </a:lnTo>
                  <a:lnTo>
                    <a:pt x="3178" y="1658"/>
                  </a:lnTo>
                  <a:lnTo>
                    <a:pt x="3142" y="1599"/>
                  </a:lnTo>
                  <a:lnTo>
                    <a:pt x="3101" y="1540"/>
                  </a:lnTo>
                  <a:lnTo>
                    <a:pt x="3055" y="1483"/>
                  </a:lnTo>
                  <a:lnTo>
                    <a:pt x="3002" y="1428"/>
                  </a:lnTo>
                  <a:lnTo>
                    <a:pt x="2944" y="1377"/>
                  </a:lnTo>
                  <a:lnTo>
                    <a:pt x="2880" y="1327"/>
                  </a:lnTo>
                  <a:lnTo>
                    <a:pt x="2809" y="1278"/>
                  </a:lnTo>
                  <a:lnTo>
                    <a:pt x="2732" y="1233"/>
                  </a:lnTo>
                  <a:lnTo>
                    <a:pt x="2653" y="1194"/>
                  </a:lnTo>
                  <a:lnTo>
                    <a:pt x="2569" y="1158"/>
                  </a:lnTo>
                  <a:lnTo>
                    <a:pt x="2483" y="1126"/>
                  </a:lnTo>
                  <a:lnTo>
                    <a:pt x="2394" y="1100"/>
                  </a:lnTo>
                  <a:lnTo>
                    <a:pt x="2303" y="1079"/>
                  </a:lnTo>
                  <a:lnTo>
                    <a:pt x="2208" y="1062"/>
                  </a:lnTo>
                  <a:lnTo>
                    <a:pt x="2112" y="1049"/>
                  </a:lnTo>
                  <a:lnTo>
                    <a:pt x="2016" y="1041"/>
                  </a:lnTo>
                  <a:lnTo>
                    <a:pt x="1916" y="1039"/>
                  </a:lnTo>
                  <a:close/>
                  <a:moveTo>
                    <a:pt x="1898" y="244"/>
                  </a:moveTo>
                  <a:lnTo>
                    <a:pt x="1848" y="248"/>
                  </a:lnTo>
                  <a:lnTo>
                    <a:pt x="1799" y="257"/>
                  </a:lnTo>
                  <a:lnTo>
                    <a:pt x="1752" y="272"/>
                  </a:lnTo>
                  <a:lnTo>
                    <a:pt x="1709" y="292"/>
                  </a:lnTo>
                  <a:lnTo>
                    <a:pt x="1668" y="317"/>
                  </a:lnTo>
                  <a:lnTo>
                    <a:pt x="1630" y="347"/>
                  </a:lnTo>
                  <a:lnTo>
                    <a:pt x="1596" y="381"/>
                  </a:lnTo>
                  <a:lnTo>
                    <a:pt x="1567" y="418"/>
                  </a:lnTo>
                  <a:lnTo>
                    <a:pt x="1542" y="459"/>
                  </a:lnTo>
                  <a:lnTo>
                    <a:pt x="1521" y="503"/>
                  </a:lnTo>
                  <a:lnTo>
                    <a:pt x="1506" y="549"/>
                  </a:lnTo>
                  <a:lnTo>
                    <a:pt x="1497" y="598"/>
                  </a:lnTo>
                  <a:lnTo>
                    <a:pt x="1494" y="649"/>
                  </a:lnTo>
                  <a:lnTo>
                    <a:pt x="1497" y="696"/>
                  </a:lnTo>
                  <a:lnTo>
                    <a:pt x="1505" y="742"/>
                  </a:lnTo>
                  <a:lnTo>
                    <a:pt x="1518" y="785"/>
                  </a:lnTo>
                  <a:lnTo>
                    <a:pt x="1536" y="827"/>
                  </a:lnTo>
                  <a:lnTo>
                    <a:pt x="1628" y="813"/>
                  </a:lnTo>
                  <a:lnTo>
                    <a:pt x="1723" y="802"/>
                  </a:lnTo>
                  <a:lnTo>
                    <a:pt x="1820" y="796"/>
                  </a:lnTo>
                  <a:lnTo>
                    <a:pt x="1916" y="794"/>
                  </a:lnTo>
                  <a:lnTo>
                    <a:pt x="2034" y="797"/>
                  </a:lnTo>
                  <a:lnTo>
                    <a:pt x="2150" y="807"/>
                  </a:lnTo>
                  <a:lnTo>
                    <a:pt x="2264" y="822"/>
                  </a:lnTo>
                  <a:lnTo>
                    <a:pt x="2281" y="782"/>
                  </a:lnTo>
                  <a:lnTo>
                    <a:pt x="2294" y="738"/>
                  </a:lnTo>
                  <a:lnTo>
                    <a:pt x="2300" y="694"/>
                  </a:lnTo>
                  <a:lnTo>
                    <a:pt x="2304" y="649"/>
                  </a:lnTo>
                  <a:lnTo>
                    <a:pt x="2300" y="598"/>
                  </a:lnTo>
                  <a:lnTo>
                    <a:pt x="2291" y="549"/>
                  </a:lnTo>
                  <a:lnTo>
                    <a:pt x="2277" y="503"/>
                  </a:lnTo>
                  <a:lnTo>
                    <a:pt x="2256" y="459"/>
                  </a:lnTo>
                  <a:lnTo>
                    <a:pt x="2231" y="418"/>
                  </a:lnTo>
                  <a:lnTo>
                    <a:pt x="2201" y="381"/>
                  </a:lnTo>
                  <a:lnTo>
                    <a:pt x="2167" y="347"/>
                  </a:lnTo>
                  <a:lnTo>
                    <a:pt x="2130" y="317"/>
                  </a:lnTo>
                  <a:lnTo>
                    <a:pt x="2089" y="292"/>
                  </a:lnTo>
                  <a:lnTo>
                    <a:pt x="2045" y="272"/>
                  </a:lnTo>
                  <a:lnTo>
                    <a:pt x="1998" y="257"/>
                  </a:lnTo>
                  <a:lnTo>
                    <a:pt x="1950" y="248"/>
                  </a:lnTo>
                  <a:lnTo>
                    <a:pt x="1898" y="244"/>
                  </a:lnTo>
                  <a:close/>
                  <a:moveTo>
                    <a:pt x="1898" y="0"/>
                  </a:moveTo>
                  <a:lnTo>
                    <a:pt x="1965" y="3"/>
                  </a:lnTo>
                  <a:lnTo>
                    <a:pt x="2029" y="13"/>
                  </a:lnTo>
                  <a:lnTo>
                    <a:pt x="2092" y="29"/>
                  </a:lnTo>
                  <a:lnTo>
                    <a:pt x="2151" y="51"/>
                  </a:lnTo>
                  <a:lnTo>
                    <a:pt x="2208" y="78"/>
                  </a:lnTo>
                  <a:lnTo>
                    <a:pt x="2262" y="111"/>
                  </a:lnTo>
                  <a:lnTo>
                    <a:pt x="2312" y="149"/>
                  </a:lnTo>
                  <a:lnTo>
                    <a:pt x="2359" y="190"/>
                  </a:lnTo>
                  <a:lnTo>
                    <a:pt x="2400" y="236"/>
                  </a:lnTo>
                  <a:lnTo>
                    <a:pt x="2437" y="286"/>
                  </a:lnTo>
                  <a:lnTo>
                    <a:pt x="2470" y="340"/>
                  </a:lnTo>
                  <a:lnTo>
                    <a:pt x="2498" y="397"/>
                  </a:lnTo>
                  <a:lnTo>
                    <a:pt x="2519" y="456"/>
                  </a:lnTo>
                  <a:lnTo>
                    <a:pt x="2535" y="519"/>
                  </a:lnTo>
                  <a:lnTo>
                    <a:pt x="2545" y="582"/>
                  </a:lnTo>
                  <a:lnTo>
                    <a:pt x="2549" y="649"/>
                  </a:lnTo>
                  <a:lnTo>
                    <a:pt x="2545" y="708"/>
                  </a:lnTo>
                  <a:lnTo>
                    <a:pt x="2539" y="766"/>
                  </a:lnTo>
                  <a:lnTo>
                    <a:pt x="2525" y="822"/>
                  </a:lnTo>
                  <a:lnTo>
                    <a:pt x="2507" y="878"/>
                  </a:lnTo>
                  <a:lnTo>
                    <a:pt x="2601" y="909"/>
                  </a:lnTo>
                  <a:lnTo>
                    <a:pt x="2692" y="944"/>
                  </a:lnTo>
                  <a:lnTo>
                    <a:pt x="2780" y="983"/>
                  </a:lnTo>
                  <a:lnTo>
                    <a:pt x="2866" y="1027"/>
                  </a:lnTo>
                  <a:lnTo>
                    <a:pt x="2946" y="1076"/>
                  </a:lnTo>
                  <a:lnTo>
                    <a:pt x="3024" y="1129"/>
                  </a:lnTo>
                  <a:lnTo>
                    <a:pt x="3096" y="1184"/>
                  </a:lnTo>
                  <a:lnTo>
                    <a:pt x="3163" y="1242"/>
                  </a:lnTo>
                  <a:lnTo>
                    <a:pt x="3223" y="1304"/>
                  </a:lnTo>
                  <a:lnTo>
                    <a:pt x="3279" y="1368"/>
                  </a:lnTo>
                  <a:lnTo>
                    <a:pt x="3328" y="1434"/>
                  </a:lnTo>
                  <a:lnTo>
                    <a:pt x="3371" y="1502"/>
                  </a:lnTo>
                  <a:lnTo>
                    <a:pt x="3409" y="1573"/>
                  </a:lnTo>
                  <a:lnTo>
                    <a:pt x="3441" y="1644"/>
                  </a:lnTo>
                  <a:lnTo>
                    <a:pt x="3466" y="1718"/>
                  </a:lnTo>
                  <a:lnTo>
                    <a:pt x="3484" y="1793"/>
                  </a:lnTo>
                  <a:lnTo>
                    <a:pt x="3497" y="1870"/>
                  </a:lnTo>
                  <a:lnTo>
                    <a:pt x="3525" y="1851"/>
                  </a:lnTo>
                  <a:lnTo>
                    <a:pt x="3549" y="1829"/>
                  </a:lnTo>
                  <a:lnTo>
                    <a:pt x="3571" y="1802"/>
                  </a:lnTo>
                  <a:lnTo>
                    <a:pt x="3587" y="1773"/>
                  </a:lnTo>
                  <a:lnTo>
                    <a:pt x="3599" y="1741"/>
                  </a:lnTo>
                  <a:lnTo>
                    <a:pt x="3608" y="1721"/>
                  </a:lnTo>
                  <a:lnTo>
                    <a:pt x="3621" y="1705"/>
                  </a:lnTo>
                  <a:lnTo>
                    <a:pt x="3638" y="1692"/>
                  </a:lnTo>
                  <a:lnTo>
                    <a:pt x="3657" y="1684"/>
                  </a:lnTo>
                  <a:lnTo>
                    <a:pt x="3679" y="1682"/>
                  </a:lnTo>
                  <a:lnTo>
                    <a:pt x="3701" y="1685"/>
                  </a:lnTo>
                  <a:lnTo>
                    <a:pt x="3720" y="1693"/>
                  </a:lnTo>
                  <a:lnTo>
                    <a:pt x="3737" y="1707"/>
                  </a:lnTo>
                  <a:lnTo>
                    <a:pt x="3750" y="1724"/>
                  </a:lnTo>
                  <a:lnTo>
                    <a:pt x="3758" y="1743"/>
                  </a:lnTo>
                  <a:lnTo>
                    <a:pt x="3760" y="1764"/>
                  </a:lnTo>
                  <a:lnTo>
                    <a:pt x="3757" y="1785"/>
                  </a:lnTo>
                  <a:lnTo>
                    <a:pt x="3741" y="1831"/>
                  </a:lnTo>
                  <a:lnTo>
                    <a:pt x="3719" y="1874"/>
                  </a:lnTo>
                  <a:lnTo>
                    <a:pt x="3692" y="1913"/>
                  </a:lnTo>
                  <a:lnTo>
                    <a:pt x="3661" y="1948"/>
                  </a:lnTo>
                  <a:lnTo>
                    <a:pt x="3626" y="1980"/>
                  </a:lnTo>
                  <a:lnTo>
                    <a:pt x="3587" y="2006"/>
                  </a:lnTo>
                  <a:lnTo>
                    <a:pt x="3546" y="2028"/>
                  </a:lnTo>
                  <a:lnTo>
                    <a:pt x="3501" y="2045"/>
                  </a:lnTo>
                  <a:lnTo>
                    <a:pt x="3492" y="2119"/>
                  </a:lnTo>
                  <a:lnTo>
                    <a:pt x="3479" y="2192"/>
                  </a:lnTo>
                  <a:lnTo>
                    <a:pt x="3458" y="2265"/>
                  </a:lnTo>
                  <a:lnTo>
                    <a:pt x="3431" y="2335"/>
                  </a:lnTo>
                  <a:lnTo>
                    <a:pt x="3399" y="2405"/>
                  </a:lnTo>
                  <a:lnTo>
                    <a:pt x="3361" y="2472"/>
                  </a:lnTo>
                  <a:lnTo>
                    <a:pt x="3318" y="2538"/>
                  </a:lnTo>
                  <a:lnTo>
                    <a:pt x="3269" y="2602"/>
                  </a:lnTo>
                  <a:lnTo>
                    <a:pt x="3215" y="2663"/>
                  </a:lnTo>
                  <a:lnTo>
                    <a:pt x="3156" y="2722"/>
                  </a:lnTo>
                  <a:lnTo>
                    <a:pt x="3092" y="2778"/>
                  </a:lnTo>
                  <a:lnTo>
                    <a:pt x="3023" y="2831"/>
                  </a:lnTo>
                  <a:lnTo>
                    <a:pt x="3023" y="3362"/>
                  </a:lnTo>
                  <a:lnTo>
                    <a:pt x="3019" y="3390"/>
                  </a:lnTo>
                  <a:lnTo>
                    <a:pt x="3010" y="3416"/>
                  </a:lnTo>
                  <a:lnTo>
                    <a:pt x="2997" y="3439"/>
                  </a:lnTo>
                  <a:lnTo>
                    <a:pt x="2977" y="3457"/>
                  </a:lnTo>
                  <a:lnTo>
                    <a:pt x="2954" y="3472"/>
                  </a:lnTo>
                  <a:lnTo>
                    <a:pt x="2928" y="3481"/>
                  </a:lnTo>
                  <a:lnTo>
                    <a:pt x="2901" y="3485"/>
                  </a:lnTo>
                  <a:lnTo>
                    <a:pt x="2477" y="3485"/>
                  </a:lnTo>
                  <a:lnTo>
                    <a:pt x="2449" y="3481"/>
                  </a:lnTo>
                  <a:lnTo>
                    <a:pt x="2423" y="3472"/>
                  </a:lnTo>
                  <a:lnTo>
                    <a:pt x="2401" y="3459"/>
                  </a:lnTo>
                  <a:lnTo>
                    <a:pt x="2381" y="3439"/>
                  </a:lnTo>
                  <a:lnTo>
                    <a:pt x="2367" y="3416"/>
                  </a:lnTo>
                  <a:lnTo>
                    <a:pt x="2357" y="3390"/>
                  </a:lnTo>
                  <a:lnTo>
                    <a:pt x="2297" y="3131"/>
                  </a:lnTo>
                  <a:lnTo>
                    <a:pt x="2204" y="3146"/>
                  </a:lnTo>
                  <a:lnTo>
                    <a:pt x="2108" y="3157"/>
                  </a:lnTo>
                  <a:lnTo>
                    <a:pt x="2012" y="3163"/>
                  </a:lnTo>
                  <a:lnTo>
                    <a:pt x="1916" y="3165"/>
                  </a:lnTo>
                  <a:lnTo>
                    <a:pt x="1806" y="3163"/>
                  </a:lnTo>
                  <a:lnTo>
                    <a:pt x="1694" y="3154"/>
                  </a:lnTo>
                  <a:lnTo>
                    <a:pt x="1579" y="3139"/>
                  </a:lnTo>
                  <a:lnTo>
                    <a:pt x="1462" y="3117"/>
                  </a:lnTo>
                  <a:lnTo>
                    <a:pt x="1407" y="3387"/>
                  </a:lnTo>
                  <a:lnTo>
                    <a:pt x="1400" y="3410"/>
                  </a:lnTo>
                  <a:lnTo>
                    <a:pt x="1389" y="3431"/>
                  </a:lnTo>
                  <a:lnTo>
                    <a:pt x="1374" y="3449"/>
                  </a:lnTo>
                  <a:lnTo>
                    <a:pt x="1356" y="3464"/>
                  </a:lnTo>
                  <a:lnTo>
                    <a:pt x="1334" y="3476"/>
                  </a:lnTo>
                  <a:lnTo>
                    <a:pt x="1311" y="3482"/>
                  </a:lnTo>
                  <a:lnTo>
                    <a:pt x="1288" y="3485"/>
                  </a:lnTo>
                  <a:lnTo>
                    <a:pt x="855" y="3485"/>
                  </a:lnTo>
                  <a:lnTo>
                    <a:pt x="827" y="3481"/>
                  </a:lnTo>
                  <a:lnTo>
                    <a:pt x="801" y="3472"/>
                  </a:lnTo>
                  <a:lnTo>
                    <a:pt x="778" y="3457"/>
                  </a:lnTo>
                  <a:lnTo>
                    <a:pt x="759" y="3439"/>
                  </a:lnTo>
                  <a:lnTo>
                    <a:pt x="745" y="3416"/>
                  </a:lnTo>
                  <a:lnTo>
                    <a:pt x="736" y="3390"/>
                  </a:lnTo>
                  <a:lnTo>
                    <a:pt x="733" y="3362"/>
                  </a:lnTo>
                  <a:lnTo>
                    <a:pt x="733" y="2877"/>
                  </a:lnTo>
                  <a:lnTo>
                    <a:pt x="657" y="2843"/>
                  </a:lnTo>
                  <a:lnTo>
                    <a:pt x="587" y="2808"/>
                  </a:lnTo>
                  <a:lnTo>
                    <a:pt x="518" y="2773"/>
                  </a:lnTo>
                  <a:lnTo>
                    <a:pt x="453" y="2739"/>
                  </a:lnTo>
                  <a:lnTo>
                    <a:pt x="393" y="2706"/>
                  </a:lnTo>
                  <a:lnTo>
                    <a:pt x="336" y="2674"/>
                  </a:lnTo>
                  <a:lnTo>
                    <a:pt x="284" y="2644"/>
                  </a:lnTo>
                  <a:lnTo>
                    <a:pt x="236" y="2615"/>
                  </a:lnTo>
                  <a:lnTo>
                    <a:pt x="193" y="2589"/>
                  </a:lnTo>
                  <a:lnTo>
                    <a:pt x="154" y="2562"/>
                  </a:lnTo>
                  <a:lnTo>
                    <a:pt x="120" y="2531"/>
                  </a:lnTo>
                  <a:lnTo>
                    <a:pt x="89" y="2497"/>
                  </a:lnTo>
                  <a:lnTo>
                    <a:pt x="63" y="2459"/>
                  </a:lnTo>
                  <a:lnTo>
                    <a:pt x="41" y="2419"/>
                  </a:lnTo>
                  <a:lnTo>
                    <a:pt x="23" y="2378"/>
                  </a:lnTo>
                  <a:lnTo>
                    <a:pt x="10" y="2334"/>
                  </a:lnTo>
                  <a:lnTo>
                    <a:pt x="2" y="2288"/>
                  </a:lnTo>
                  <a:lnTo>
                    <a:pt x="0" y="2242"/>
                  </a:lnTo>
                  <a:lnTo>
                    <a:pt x="0" y="1855"/>
                  </a:lnTo>
                  <a:lnTo>
                    <a:pt x="3" y="1828"/>
                  </a:lnTo>
                  <a:lnTo>
                    <a:pt x="13" y="1801"/>
                  </a:lnTo>
                  <a:lnTo>
                    <a:pt x="27" y="1779"/>
                  </a:lnTo>
                  <a:lnTo>
                    <a:pt x="46" y="1759"/>
                  </a:lnTo>
                  <a:lnTo>
                    <a:pt x="68" y="1746"/>
                  </a:lnTo>
                  <a:lnTo>
                    <a:pt x="95" y="1736"/>
                  </a:lnTo>
                  <a:lnTo>
                    <a:pt x="123" y="1733"/>
                  </a:lnTo>
                  <a:lnTo>
                    <a:pt x="362" y="1733"/>
                  </a:lnTo>
                  <a:lnTo>
                    <a:pt x="384" y="1666"/>
                  </a:lnTo>
                  <a:lnTo>
                    <a:pt x="411" y="1600"/>
                  </a:lnTo>
                  <a:lnTo>
                    <a:pt x="443" y="1535"/>
                  </a:lnTo>
                  <a:lnTo>
                    <a:pt x="480" y="1472"/>
                  </a:lnTo>
                  <a:lnTo>
                    <a:pt x="521" y="1411"/>
                  </a:lnTo>
                  <a:lnTo>
                    <a:pt x="567" y="1352"/>
                  </a:lnTo>
                  <a:lnTo>
                    <a:pt x="336" y="1122"/>
                  </a:lnTo>
                  <a:lnTo>
                    <a:pt x="321" y="1102"/>
                  </a:lnTo>
                  <a:lnTo>
                    <a:pt x="310" y="1081"/>
                  </a:lnTo>
                  <a:lnTo>
                    <a:pt x="303" y="1058"/>
                  </a:lnTo>
                  <a:lnTo>
                    <a:pt x="301" y="1035"/>
                  </a:lnTo>
                  <a:lnTo>
                    <a:pt x="303" y="1011"/>
                  </a:lnTo>
                  <a:lnTo>
                    <a:pt x="310" y="988"/>
                  </a:lnTo>
                  <a:lnTo>
                    <a:pt x="321" y="966"/>
                  </a:lnTo>
                  <a:lnTo>
                    <a:pt x="336" y="948"/>
                  </a:lnTo>
                  <a:lnTo>
                    <a:pt x="354" y="933"/>
                  </a:lnTo>
                  <a:lnTo>
                    <a:pt x="376" y="922"/>
                  </a:lnTo>
                  <a:lnTo>
                    <a:pt x="399" y="915"/>
                  </a:lnTo>
                  <a:lnTo>
                    <a:pt x="423" y="912"/>
                  </a:lnTo>
                  <a:lnTo>
                    <a:pt x="759" y="912"/>
                  </a:lnTo>
                  <a:lnTo>
                    <a:pt x="818" y="916"/>
                  </a:lnTo>
                  <a:lnTo>
                    <a:pt x="875" y="926"/>
                  </a:lnTo>
                  <a:lnTo>
                    <a:pt x="931" y="942"/>
                  </a:lnTo>
                  <a:lnTo>
                    <a:pt x="983" y="965"/>
                  </a:lnTo>
                  <a:lnTo>
                    <a:pt x="1033" y="992"/>
                  </a:lnTo>
                  <a:lnTo>
                    <a:pt x="1118" y="953"/>
                  </a:lnTo>
                  <a:lnTo>
                    <a:pt x="1204" y="918"/>
                  </a:lnTo>
                  <a:lnTo>
                    <a:pt x="1294" y="887"/>
                  </a:lnTo>
                  <a:lnTo>
                    <a:pt x="1275" y="830"/>
                  </a:lnTo>
                  <a:lnTo>
                    <a:pt x="1260" y="771"/>
                  </a:lnTo>
                  <a:lnTo>
                    <a:pt x="1252" y="711"/>
                  </a:lnTo>
                  <a:lnTo>
                    <a:pt x="1249" y="649"/>
                  </a:lnTo>
                  <a:lnTo>
                    <a:pt x="1252" y="582"/>
                  </a:lnTo>
                  <a:lnTo>
                    <a:pt x="1262" y="519"/>
                  </a:lnTo>
                  <a:lnTo>
                    <a:pt x="1278" y="456"/>
                  </a:lnTo>
                  <a:lnTo>
                    <a:pt x="1300" y="397"/>
                  </a:lnTo>
                  <a:lnTo>
                    <a:pt x="1327" y="340"/>
                  </a:lnTo>
                  <a:lnTo>
                    <a:pt x="1360" y="286"/>
                  </a:lnTo>
                  <a:lnTo>
                    <a:pt x="1397" y="236"/>
                  </a:lnTo>
                  <a:lnTo>
                    <a:pt x="1439" y="190"/>
                  </a:lnTo>
                  <a:lnTo>
                    <a:pt x="1486" y="149"/>
                  </a:lnTo>
                  <a:lnTo>
                    <a:pt x="1536" y="111"/>
                  </a:lnTo>
                  <a:lnTo>
                    <a:pt x="1589" y="78"/>
                  </a:lnTo>
                  <a:lnTo>
                    <a:pt x="1646" y="51"/>
                  </a:lnTo>
                  <a:lnTo>
                    <a:pt x="1706" y="29"/>
                  </a:lnTo>
                  <a:lnTo>
                    <a:pt x="1768" y="13"/>
                  </a:lnTo>
                  <a:lnTo>
                    <a:pt x="1832" y="3"/>
                  </a:lnTo>
                  <a:lnTo>
                    <a:pt x="18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415"/>
          <p:cNvGrpSpPr>
            <a:grpSpLocks noChangeAspect="1"/>
          </p:cNvGrpSpPr>
          <p:nvPr/>
        </p:nvGrpSpPr>
        <p:grpSpPr bwMode="auto">
          <a:xfrm>
            <a:off x="251520" y="2440862"/>
            <a:ext cx="285928" cy="268058"/>
            <a:chOff x="2679" y="1077"/>
            <a:chExt cx="240" cy="225"/>
          </a:xfrm>
          <a:solidFill>
            <a:schemeClr val="accent5">
              <a:lumMod val="75000"/>
            </a:schemeClr>
          </a:solidFill>
        </p:grpSpPr>
        <p:sp>
          <p:nvSpPr>
            <p:cNvPr id="17" name="Freeform 417"/>
            <p:cNvSpPr>
              <a:spLocks/>
            </p:cNvSpPr>
            <p:nvPr/>
          </p:nvSpPr>
          <p:spPr bwMode="auto">
            <a:xfrm>
              <a:off x="2712" y="1128"/>
              <a:ext cx="111" cy="14"/>
            </a:xfrm>
            <a:custGeom>
              <a:avLst/>
              <a:gdLst>
                <a:gd name="T0" fmla="*/ 98 w 1561"/>
                <a:gd name="T1" fmla="*/ 0 h 196"/>
                <a:gd name="T2" fmla="*/ 1463 w 1561"/>
                <a:gd name="T3" fmla="*/ 0 h 196"/>
                <a:gd name="T4" fmla="*/ 1486 w 1561"/>
                <a:gd name="T5" fmla="*/ 3 h 196"/>
                <a:gd name="T6" fmla="*/ 1507 w 1561"/>
                <a:gd name="T7" fmla="*/ 11 h 196"/>
                <a:gd name="T8" fmla="*/ 1525 w 1561"/>
                <a:gd name="T9" fmla="*/ 22 h 196"/>
                <a:gd name="T10" fmla="*/ 1540 w 1561"/>
                <a:gd name="T11" fmla="*/ 37 h 196"/>
                <a:gd name="T12" fmla="*/ 1551 w 1561"/>
                <a:gd name="T13" fmla="*/ 55 h 196"/>
                <a:gd name="T14" fmla="*/ 1559 w 1561"/>
                <a:gd name="T15" fmla="*/ 76 h 196"/>
                <a:gd name="T16" fmla="*/ 1561 w 1561"/>
                <a:gd name="T17" fmla="*/ 98 h 196"/>
                <a:gd name="T18" fmla="*/ 1559 w 1561"/>
                <a:gd name="T19" fmla="*/ 121 h 196"/>
                <a:gd name="T20" fmla="*/ 1551 w 1561"/>
                <a:gd name="T21" fmla="*/ 141 h 196"/>
                <a:gd name="T22" fmla="*/ 1540 w 1561"/>
                <a:gd name="T23" fmla="*/ 160 h 196"/>
                <a:gd name="T24" fmla="*/ 1525 w 1561"/>
                <a:gd name="T25" fmla="*/ 175 h 196"/>
                <a:gd name="T26" fmla="*/ 1507 w 1561"/>
                <a:gd name="T27" fmla="*/ 186 h 196"/>
                <a:gd name="T28" fmla="*/ 1486 w 1561"/>
                <a:gd name="T29" fmla="*/ 193 h 196"/>
                <a:gd name="T30" fmla="*/ 1463 w 1561"/>
                <a:gd name="T31" fmla="*/ 196 h 196"/>
                <a:gd name="T32" fmla="*/ 98 w 1561"/>
                <a:gd name="T33" fmla="*/ 196 h 196"/>
                <a:gd name="T34" fmla="*/ 76 w 1561"/>
                <a:gd name="T35" fmla="*/ 193 h 196"/>
                <a:gd name="T36" fmla="*/ 55 w 1561"/>
                <a:gd name="T37" fmla="*/ 186 h 196"/>
                <a:gd name="T38" fmla="*/ 37 w 1561"/>
                <a:gd name="T39" fmla="*/ 175 h 196"/>
                <a:gd name="T40" fmla="*/ 22 w 1561"/>
                <a:gd name="T41" fmla="*/ 160 h 196"/>
                <a:gd name="T42" fmla="*/ 10 w 1561"/>
                <a:gd name="T43" fmla="*/ 141 h 196"/>
                <a:gd name="T44" fmla="*/ 2 w 1561"/>
                <a:gd name="T45" fmla="*/ 121 h 196"/>
                <a:gd name="T46" fmla="*/ 0 w 1561"/>
                <a:gd name="T47" fmla="*/ 98 h 196"/>
                <a:gd name="T48" fmla="*/ 2 w 1561"/>
                <a:gd name="T49" fmla="*/ 76 h 196"/>
                <a:gd name="T50" fmla="*/ 10 w 1561"/>
                <a:gd name="T51" fmla="*/ 55 h 196"/>
                <a:gd name="T52" fmla="*/ 22 w 1561"/>
                <a:gd name="T53" fmla="*/ 37 h 196"/>
                <a:gd name="T54" fmla="*/ 37 w 1561"/>
                <a:gd name="T55" fmla="*/ 22 h 196"/>
                <a:gd name="T56" fmla="*/ 55 w 1561"/>
                <a:gd name="T57" fmla="*/ 11 h 196"/>
                <a:gd name="T58" fmla="*/ 76 w 1561"/>
                <a:gd name="T59" fmla="*/ 3 h 196"/>
                <a:gd name="T60" fmla="*/ 98 w 1561"/>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6">
                  <a:moveTo>
                    <a:pt x="98" y="0"/>
                  </a:moveTo>
                  <a:lnTo>
                    <a:pt x="1463" y="0"/>
                  </a:lnTo>
                  <a:lnTo>
                    <a:pt x="1486" y="3"/>
                  </a:lnTo>
                  <a:lnTo>
                    <a:pt x="1507" y="11"/>
                  </a:lnTo>
                  <a:lnTo>
                    <a:pt x="1525" y="22"/>
                  </a:lnTo>
                  <a:lnTo>
                    <a:pt x="1540" y="37"/>
                  </a:lnTo>
                  <a:lnTo>
                    <a:pt x="1551" y="55"/>
                  </a:lnTo>
                  <a:lnTo>
                    <a:pt x="1559" y="76"/>
                  </a:lnTo>
                  <a:lnTo>
                    <a:pt x="1561" y="98"/>
                  </a:lnTo>
                  <a:lnTo>
                    <a:pt x="1559" y="121"/>
                  </a:lnTo>
                  <a:lnTo>
                    <a:pt x="1551" y="141"/>
                  </a:lnTo>
                  <a:lnTo>
                    <a:pt x="1540" y="160"/>
                  </a:lnTo>
                  <a:lnTo>
                    <a:pt x="1525" y="175"/>
                  </a:lnTo>
                  <a:lnTo>
                    <a:pt x="1507" y="186"/>
                  </a:lnTo>
                  <a:lnTo>
                    <a:pt x="1486" y="193"/>
                  </a:lnTo>
                  <a:lnTo>
                    <a:pt x="1463" y="196"/>
                  </a:lnTo>
                  <a:lnTo>
                    <a:pt x="98" y="196"/>
                  </a:lnTo>
                  <a:lnTo>
                    <a:pt x="76" y="193"/>
                  </a:lnTo>
                  <a:lnTo>
                    <a:pt x="55" y="186"/>
                  </a:lnTo>
                  <a:lnTo>
                    <a:pt x="37" y="175"/>
                  </a:lnTo>
                  <a:lnTo>
                    <a:pt x="22" y="160"/>
                  </a:lnTo>
                  <a:lnTo>
                    <a:pt x="10" y="141"/>
                  </a:lnTo>
                  <a:lnTo>
                    <a:pt x="2" y="121"/>
                  </a:lnTo>
                  <a:lnTo>
                    <a:pt x="0" y="98"/>
                  </a:lnTo>
                  <a:lnTo>
                    <a:pt x="2" y="76"/>
                  </a:lnTo>
                  <a:lnTo>
                    <a:pt x="10" y="55"/>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418"/>
            <p:cNvSpPr>
              <a:spLocks/>
            </p:cNvSpPr>
            <p:nvPr/>
          </p:nvSpPr>
          <p:spPr bwMode="auto">
            <a:xfrm>
              <a:off x="2712" y="1152"/>
              <a:ext cx="111" cy="14"/>
            </a:xfrm>
            <a:custGeom>
              <a:avLst/>
              <a:gdLst>
                <a:gd name="T0" fmla="*/ 98 w 1561"/>
                <a:gd name="T1" fmla="*/ 0 h 197"/>
                <a:gd name="T2" fmla="*/ 1463 w 1561"/>
                <a:gd name="T3" fmla="*/ 0 h 197"/>
                <a:gd name="T4" fmla="*/ 1486 w 1561"/>
                <a:gd name="T5" fmla="*/ 3 h 197"/>
                <a:gd name="T6" fmla="*/ 1507 w 1561"/>
                <a:gd name="T7" fmla="*/ 11 h 197"/>
                <a:gd name="T8" fmla="*/ 1525 w 1561"/>
                <a:gd name="T9" fmla="*/ 22 h 197"/>
                <a:gd name="T10" fmla="*/ 1540 w 1561"/>
                <a:gd name="T11" fmla="*/ 37 h 197"/>
                <a:gd name="T12" fmla="*/ 1551 w 1561"/>
                <a:gd name="T13" fmla="*/ 56 h 197"/>
                <a:gd name="T14" fmla="*/ 1559 w 1561"/>
                <a:gd name="T15" fmla="*/ 76 h 197"/>
                <a:gd name="T16" fmla="*/ 1561 w 1561"/>
                <a:gd name="T17" fmla="*/ 98 h 197"/>
                <a:gd name="T18" fmla="*/ 1559 w 1561"/>
                <a:gd name="T19" fmla="*/ 121 h 197"/>
                <a:gd name="T20" fmla="*/ 1551 w 1561"/>
                <a:gd name="T21" fmla="*/ 141 h 197"/>
                <a:gd name="T22" fmla="*/ 1540 w 1561"/>
                <a:gd name="T23" fmla="*/ 160 h 197"/>
                <a:gd name="T24" fmla="*/ 1525 w 1561"/>
                <a:gd name="T25" fmla="*/ 175 h 197"/>
                <a:gd name="T26" fmla="*/ 1507 w 1561"/>
                <a:gd name="T27" fmla="*/ 186 h 197"/>
                <a:gd name="T28" fmla="*/ 1486 w 1561"/>
                <a:gd name="T29" fmla="*/ 193 h 197"/>
                <a:gd name="T30" fmla="*/ 1463 w 1561"/>
                <a:gd name="T31" fmla="*/ 197 h 197"/>
                <a:gd name="T32" fmla="*/ 98 w 1561"/>
                <a:gd name="T33" fmla="*/ 197 h 197"/>
                <a:gd name="T34" fmla="*/ 76 w 1561"/>
                <a:gd name="T35" fmla="*/ 193 h 197"/>
                <a:gd name="T36" fmla="*/ 55 w 1561"/>
                <a:gd name="T37" fmla="*/ 186 h 197"/>
                <a:gd name="T38" fmla="*/ 37 w 1561"/>
                <a:gd name="T39" fmla="*/ 175 h 197"/>
                <a:gd name="T40" fmla="*/ 22 w 1561"/>
                <a:gd name="T41" fmla="*/ 160 h 197"/>
                <a:gd name="T42" fmla="*/ 10 w 1561"/>
                <a:gd name="T43" fmla="*/ 141 h 197"/>
                <a:gd name="T44" fmla="*/ 2 w 1561"/>
                <a:gd name="T45" fmla="*/ 121 h 197"/>
                <a:gd name="T46" fmla="*/ 0 w 1561"/>
                <a:gd name="T47" fmla="*/ 98 h 197"/>
                <a:gd name="T48" fmla="*/ 2 w 1561"/>
                <a:gd name="T49" fmla="*/ 76 h 197"/>
                <a:gd name="T50" fmla="*/ 10 w 1561"/>
                <a:gd name="T51" fmla="*/ 56 h 197"/>
                <a:gd name="T52" fmla="*/ 22 w 1561"/>
                <a:gd name="T53" fmla="*/ 37 h 197"/>
                <a:gd name="T54" fmla="*/ 37 w 1561"/>
                <a:gd name="T55" fmla="*/ 22 h 197"/>
                <a:gd name="T56" fmla="*/ 55 w 1561"/>
                <a:gd name="T57" fmla="*/ 11 h 197"/>
                <a:gd name="T58" fmla="*/ 76 w 1561"/>
                <a:gd name="T59" fmla="*/ 3 h 197"/>
                <a:gd name="T60" fmla="*/ 98 w 1561"/>
                <a:gd name="T6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1" h="197">
                  <a:moveTo>
                    <a:pt x="98" y="0"/>
                  </a:moveTo>
                  <a:lnTo>
                    <a:pt x="1463" y="0"/>
                  </a:lnTo>
                  <a:lnTo>
                    <a:pt x="1486" y="3"/>
                  </a:lnTo>
                  <a:lnTo>
                    <a:pt x="1507" y="11"/>
                  </a:lnTo>
                  <a:lnTo>
                    <a:pt x="1525" y="22"/>
                  </a:lnTo>
                  <a:lnTo>
                    <a:pt x="1540" y="37"/>
                  </a:lnTo>
                  <a:lnTo>
                    <a:pt x="1551" y="56"/>
                  </a:lnTo>
                  <a:lnTo>
                    <a:pt x="1559" y="76"/>
                  </a:lnTo>
                  <a:lnTo>
                    <a:pt x="1561" y="98"/>
                  </a:lnTo>
                  <a:lnTo>
                    <a:pt x="1559" y="121"/>
                  </a:lnTo>
                  <a:lnTo>
                    <a:pt x="1551" y="141"/>
                  </a:lnTo>
                  <a:lnTo>
                    <a:pt x="1540" y="160"/>
                  </a:lnTo>
                  <a:lnTo>
                    <a:pt x="1525" y="175"/>
                  </a:lnTo>
                  <a:lnTo>
                    <a:pt x="1507" y="186"/>
                  </a:lnTo>
                  <a:lnTo>
                    <a:pt x="1486" y="193"/>
                  </a:lnTo>
                  <a:lnTo>
                    <a:pt x="1463" y="197"/>
                  </a:lnTo>
                  <a:lnTo>
                    <a:pt x="98" y="197"/>
                  </a:lnTo>
                  <a:lnTo>
                    <a:pt x="76" y="193"/>
                  </a:lnTo>
                  <a:lnTo>
                    <a:pt x="55" y="186"/>
                  </a:lnTo>
                  <a:lnTo>
                    <a:pt x="37" y="175"/>
                  </a:lnTo>
                  <a:lnTo>
                    <a:pt x="22" y="160"/>
                  </a:lnTo>
                  <a:lnTo>
                    <a:pt x="10" y="141"/>
                  </a:lnTo>
                  <a:lnTo>
                    <a:pt x="2" y="121"/>
                  </a:lnTo>
                  <a:lnTo>
                    <a:pt x="0" y="98"/>
                  </a:lnTo>
                  <a:lnTo>
                    <a:pt x="2" y="76"/>
                  </a:lnTo>
                  <a:lnTo>
                    <a:pt x="10" y="56"/>
                  </a:lnTo>
                  <a:lnTo>
                    <a:pt x="22" y="37"/>
                  </a:lnTo>
                  <a:lnTo>
                    <a:pt x="37" y="22"/>
                  </a:lnTo>
                  <a:lnTo>
                    <a:pt x="55" y="11"/>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19"/>
            <p:cNvSpPr>
              <a:spLocks/>
            </p:cNvSpPr>
            <p:nvPr/>
          </p:nvSpPr>
          <p:spPr bwMode="auto">
            <a:xfrm>
              <a:off x="2712" y="1248"/>
              <a:ext cx="65" cy="14"/>
            </a:xfrm>
            <a:custGeom>
              <a:avLst/>
              <a:gdLst>
                <a:gd name="T0" fmla="*/ 98 w 918"/>
                <a:gd name="T1" fmla="*/ 0 h 196"/>
                <a:gd name="T2" fmla="*/ 820 w 918"/>
                <a:gd name="T3" fmla="*/ 0 h 196"/>
                <a:gd name="T4" fmla="*/ 843 w 918"/>
                <a:gd name="T5" fmla="*/ 3 h 196"/>
                <a:gd name="T6" fmla="*/ 863 w 918"/>
                <a:gd name="T7" fmla="*/ 10 h 196"/>
                <a:gd name="T8" fmla="*/ 881 w 918"/>
                <a:gd name="T9" fmla="*/ 21 h 196"/>
                <a:gd name="T10" fmla="*/ 897 w 918"/>
                <a:gd name="T11" fmla="*/ 37 h 196"/>
                <a:gd name="T12" fmla="*/ 908 w 918"/>
                <a:gd name="T13" fmla="*/ 55 h 196"/>
                <a:gd name="T14" fmla="*/ 916 w 918"/>
                <a:gd name="T15" fmla="*/ 75 h 196"/>
                <a:gd name="T16" fmla="*/ 918 w 918"/>
                <a:gd name="T17" fmla="*/ 98 h 196"/>
                <a:gd name="T18" fmla="*/ 916 w 918"/>
                <a:gd name="T19" fmla="*/ 120 h 196"/>
                <a:gd name="T20" fmla="*/ 908 w 918"/>
                <a:gd name="T21" fmla="*/ 141 h 196"/>
                <a:gd name="T22" fmla="*/ 897 w 918"/>
                <a:gd name="T23" fmla="*/ 159 h 196"/>
                <a:gd name="T24" fmla="*/ 881 w 918"/>
                <a:gd name="T25" fmla="*/ 174 h 196"/>
                <a:gd name="T26" fmla="*/ 863 w 918"/>
                <a:gd name="T27" fmla="*/ 186 h 196"/>
                <a:gd name="T28" fmla="*/ 843 w 918"/>
                <a:gd name="T29" fmla="*/ 193 h 196"/>
                <a:gd name="T30" fmla="*/ 820 w 918"/>
                <a:gd name="T31" fmla="*/ 196 h 196"/>
                <a:gd name="T32" fmla="*/ 98 w 918"/>
                <a:gd name="T33" fmla="*/ 196 h 196"/>
                <a:gd name="T34" fmla="*/ 76 w 918"/>
                <a:gd name="T35" fmla="*/ 193 h 196"/>
                <a:gd name="T36" fmla="*/ 55 w 918"/>
                <a:gd name="T37" fmla="*/ 186 h 196"/>
                <a:gd name="T38" fmla="*/ 37 w 918"/>
                <a:gd name="T39" fmla="*/ 174 h 196"/>
                <a:gd name="T40" fmla="*/ 22 w 918"/>
                <a:gd name="T41" fmla="*/ 159 h 196"/>
                <a:gd name="T42" fmla="*/ 10 w 918"/>
                <a:gd name="T43" fmla="*/ 141 h 196"/>
                <a:gd name="T44" fmla="*/ 2 w 918"/>
                <a:gd name="T45" fmla="*/ 120 h 196"/>
                <a:gd name="T46" fmla="*/ 0 w 918"/>
                <a:gd name="T47" fmla="*/ 98 h 196"/>
                <a:gd name="T48" fmla="*/ 2 w 918"/>
                <a:gd name="T49" fmla="*/ 75 h 196"/>
                <a:gd name="T50" fmla="*/ 10 w 918"/>
                <a:gd name="T51" fmla="*/ 55 h 196"/>
                <a:gd name="T52" fmla="*/ 22 w 918"/>
                <a:gd name="T53" fmla="*/ 37 h 196"/>
                <a:gd name="T54" fmla="*/ 37 w 918"/>
                <a:gd name="T55" fmla="*/ 21 h 196"/>
                <a:gd name="T56" fmla="*/ 55 w 918"/>
                <a:gd name="T57" fmla="*/ 10 h 196"/>
                <a:gd name="T58" fmla="*/ 76 w 918"/>
                <a:gd name="T59" fmla="*/ 3 h 196"/>
                <a:gd name="T60" fmla="*/ 98 w 918"/>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196">
                  <a:moveTo>
                    <a:pt x="98" y="0"/>
                  </a:moveTo>
                  <a:lnTo>
                    <a:pt x="820" y="0"/>
                  </a:lnTo>
                  <a:lnTo>
                    <a:pt x="843" y="3"/>
                  </a:lnTo>
                  <a:lnTo>
                    <a:pt x="863" y="10"/>
                  </a:lnTo>
                  <a:lnTo>
                    <a:pt x="881" y="21"/>
                  </a:lnTo>
                  <a:lnTo>
                    <a:pt x="897" y="37"/>
                  </a:lnTo>
                  <a:lnTo>
                    <a:pt x="908" y="55"/>
                  </a:lnTo>
                  <a:lnTo>
                    <a:pt x="916" y="75"/>
                  </a:lnTo>
                  <a:lnTo>
                    <a:pt x="918" y="98"/>
                  </a:lnTo>
                  <a:lnTo>
                    <a:pt x="916" y="120"/>
                  </a:lnTo>
                  <a:lnTo>
                    <a:pt x="908" y="141"/>
                  </a:lnTo>
                  <a:lnTo>
                    <a:pt x="897" y="159"/>
                  </a:lnTo>
                  <a:lnTo>
                    <a:pt x="881" y="174"/>
                  </a:lnTo>
                  <a:lnTo>
                    <a:pt x="863" y="186"/>
                  </a:lnTo>
                  <a:lnTo>
                    <a:pt x="843" y="193"/>
                  </a:lnTo>
                  <a:lnTo>
                    <a:pt x="820" y="196"/>
                  </a:lnTo>
                  <a:lnTo>
                    <a:pt x="98" y="196"/>
                  </a:lnTo>
                  <a:lnTo>
                    <a:pt x="76" y="193"/>
                  </a:lnTo>
                  <a:lnTo>
                    <a:pt x="55" y="186"/>
                  </a:lnTo>
                  <a:lnTo>
                    <a:pt x="37" y="174"/>
                  </a:lnTo>
                  <a:lnTo>
                    <a:pt x="22" y="159"/>
                  </a:lnTo>
                  <a:lnTo>
                    <a:pt x="10" y="141"/>
                  </a:lnTo>
                  <a:lnTo>
                    <a:pt x="2" y="120"/>
                  </a:lnTo>
                  <a:lnTo>
                    <a:pt x="0" y="98"/>
                  </a:lnTo>
                  <a:lnTo>
                    <a:pt x="2" y="75"/>
                  </a:lnTo>
                  <a:lnTo>
                    <a:pt x="10" y="55"/>
                  </a:lnTo>
                  <a:lnTo>
                    <a:pt x="22" y="37"/>
                  </a:lnTo>
                  <a:lnTo>
                    <a:pt x="37" y="21"/>
                  </a:lnTo>
                  <a:lnTo>
                    <a:pt x="55" y="10"/>
                  </a:lnTo>
                  <a:lnTo>
                    <a:pt x="76"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420"/>
            <p:cNvSpPr>
              <a:spLocks noEditPoints="1"/>
            </p:cNvSpPr>
            <p:nvPr/>
          </p:nvSpPr>
          <p:spPr bwMode="auto">
            <a:xfrm>
              <a:off x="2679" y="1077"/>
              <a:ext cx="240" cy="225"/>
            </a:xfrm>
            <a:custGeom>
              <a:avLst/>
              <a:gdLst>
                <a:gd name="T0" fmla="*/ 1884 w 3359"/>
                <a:gd name="T1" fmla="*/ 2236 h 3145"/>
                <a:gd name="T2" fmla="*/ 2866 w 3359"/>
                <a:gd name="T3" fmla="*/ 466 h 3145"/>
                <a:gd name="T4" fmla="*/ 2192 w 3359"/>
                <a:gd name="T5" fmla="*/ 2948 h 3145"/>
                <a:gd name="T6" fmla="*/ 2185 w 3359"/>
                <a:gd name="T7" fmla="*/ 2242 h 3145"/>
                <a:gd name="T8" fmla="*/ 1754 w 3359"/>
                <a:gd name="T9" fmla="*/ 2585 h 3145"/>
                <a:gd name="T10" fmla="*/ 1698 w 3359"/>
                <a:gd name="T11" fmla="*/ 2582 h 3145"/>
                <a:gd name="T12" fmla="*/ 1652 w 3359"/>
                <a:gd name="T13" fmla="*/ 2546 h 3145"/>
                <a:gd name="T14" fmla="*/ 1635 w 3359"/>
                <a:gd name="T15" fmla="*/ 2490 h 3145"/>
                <a:gd name="T16" fmla="*/ 557 w 3359"/>
                <a:gd name="T17" fmla="*/ 2252 h 3145"/>
                <a:gd name="T18" fmla="*/ 496 w 3359"/>
                <a:gd name="T19" fmla="*/ 2230 h 3145"/>
                <a:gd name="T20" fmla="*/ 461 w 3359"/>
                <a:gd name="T21" fmla="*/ 2176 h 3145"/>
                <a:gd name="T22" fmla="*/ 469 w 3359"/>
                <a:gd name="T23" fmla="*/ 2111 h 3145"/>
                <a:gd name="T24" fmla="*/ 514 w 3359"/>
                <a:gd name="T25" fmla="*/ 2066 h 3145"/>
                <a:gd name="T26" fmla="*/ 1722 w 3359"/>
                <a:gd name="T27" fmla="*/ 2056 h 3145"/>
                <a:gd name="T28" fmla="*/ 1750 w 3359"/>
                <a:gd name="T29" fmla="*/ 1943 h 3145"/>
                <a:gd name="T30" fmla="*/ 535 w 3359"/>
                <a:gd name="T31" fmla="*/ 1913 h 3145"/>
                <a:gd name="T32" fmla="*/ 481 w 3359"/>
                <a:gd name="T33" fmla="*/ 1879 h 3145"/>
                <a:gd name="T34" fmla="*/ 459 w 3359"/>
                <a:gd name="T35" fmla="*/ 1818 h 3145"/>
                <a:gd name="T36" fmla="*/ 481 w 3359"/>
                <a:gd name="T37" fmla="*/ 1756 h 3145"/>
                <a:gd name="T38" fmla="*/ 535 w 3359"/>
                <a:gd name="T39" fmla="*/ 1723 h 3145"/>
                <a:gd name="T40" fmla="*/ 1980 w 3359"/>
                <a:gd name="T41" fmla="*/ 1560 h 3145"/>
                <a:gd name="T42" fmla="*/ 1922 w 3359"/>
                <a:gd name="T43" fmla="*/ 1580 h 3145"/>
                <a:gd name="T44" fmla="*/ 514 w 3359"/>
                <a:gd name="T45" fmla="*/ 1569 h 3145"/>
                <a:gd name="T46" fmla="*/ 469 w 3359"/>
                <a:gd name="T47" fmla="*/ 1524 h 3145"/>
                <a:gd name="T48" fmla="*/ 461 w 3359"/>
                <a:gd name="T49" fmla="*/ 1459 h 3145"/>
                <a:gd name="T50" fmla="*/ 496 w 3359"/>
                <a:gd name="T51" fmla="*/ 1405 h 3145"/>
                <a:gd name="T52" fmla="*/ 557 w 3359"/>
                <a:gd name="T53" fmla="*/ 1384 h 3145"/>
                <a:gd name="T54" fmla="*/ 1966 w 3359"/>
                <a:gd name="T55" fmla="*/ 1394 h 3145"/>
                <a:gd name="T56" fmla="*/ 2010 w 3359"/>
                <a:gd name="T57" fmla="*/ 1439 h 3145"/>
                <a:gd name="T58" fmla="*/ 2020 w 3359"/>
                <a:gd name="T59" fmla="*/ 1489 h 3145"/>
                <a:gd name="T60" fmla="*/ 2192 w 3359"/>
                <a:gd name="T61" fmla="*/ 389 h 3145"/>
                <a:gd name="T62" fmla="*/ 2967 w 3359"/>
                <a:gd name="T63" fmla="*/ 299 h 3145"/>
                <a:gd name="T64" fmla="*/ 3007 w 3359"/>
                <a:gd name="T65" fmla="*/ 232 h 3145"/>
                <a:gd name="T66" fmla="*/ 3006 w 3359"/>
                <a:gd name="T67" fmla="*/ 5 h 3145"/>
                <a:gd name="T68" fmla="*/ 3329 w 3359"/>
                <a:gd name="T69" fmla="*/ 201 h 3145"/>
                <a:gd name="T70" fmla="*/ 3358 w 3359"/>
                <a:gd name="T71" fmla="*/ 257 h 3145"/>
                <a:gd name="T72" fmla="*/ 3344 w 3359"/>
                <a:gd name="T73" fmla="*/ 321 h 3145"/>
                <a:gd name="T74" fmla="*/ 2385 w 3359"/>
                <a:gd name="T75" fmla="*/ 3069 h 3145"/>
                <a:gd name="T76" fmla="*/ 2352 w 3359"/>
                <a:gd name="T77" fmla="*/ 3123 h 3145"/>
                <a:gd name="T78" fmla="*/ 2290 w 3359"/>
                <a:gd name="T79" fmla="*/ 3145 h 3145"/>
                <a:gd name="T80" fmla="*/ 55 w 3359"/>
                <a:gd name="T81" fmla="*/ 3134 h 3145"/>
                <a:gd name="T82" fmla="*/ 10 w 3359"/>
                <a:gd name="T83" fmla="*/ 3089 h 3145"/>
                <a:gd name="T84" fmla="*/ 0 w 3359"/>
                <a:gd name="T85" fmla="*/ 290 h 3145"/>
                <a:gd name="T86" fmla="*/ 21 w 3359"/>
                <a:gd name="T87" fmla="*/ 229 h 3145"/>
                <a:gd name="T88" fmla="*/ 76 w 3359"/>
                <a:gd name="T89" fmla="*/ 195 h 3145"/>
                <a:gd name="T90" fmla="*/ 2313 w 3359"/>
                <a:gd name="T91" fmla="*/ 195 h 3145"/>
                <a:gd name="T92" fmla="*/ 2367 w 3359"/>
                <a:gd name="T93" fmla="*/ 229 h 3145"/>
                <a:gd name="T94" fmla="*/ 2388 w 3359"/>
                <a:gd name="T95" fmla="*/ 290 h 3145"/>
                <a:gd name="T96" fmla="*/ 2901 w 3359"/>
                <a:gd name="T97" fmla="*/ 32 h 3145"/>
                <a:gd name="T98" fmla="*/ 2950 w 3359"/>
                <a:gd name="T99" fmla="*/ 3 h 3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9" h="3145">
                  <a:moveTo>
                    <a:pt x="2866" y="466"/>
                  </a:moveTo>
                  <a:lnTo>
                    <a:pt x="1927" y="2030"/>
                  </a:lnTo>
                  <a:lnTo>
                    <a:pt x="1884" y="2236"/>
                  </a:lnTo>
                  <a:lnTo>
                    <a:pt x="2047" y="2102"/>
                  </a:lnTo>
                  <a:lnTo>
                    <a:pt x="2987" y="538"/>
                  </a:lnTo>
                  <a:lnTo>
                    <a:pt x="2866" y="466"/>
                  </a:lnTo>
                  <a:close/>
                  <a:moveTo>
                    <a:pt x="195" y="389"/>
                  </a:moveTo>
                  <a:lnTo>
                    <a:pt x="195" y="2948"/>
                  </a:lnTo>
                  <a:lnTo>
                    <a:pt x="2192" y="2948"/>
                  </a:lnTo>
                  <a:lnTo>
                    <a:pt x="2192" y="2234"/>
                  </a:lnTo>
                  <a:lnTo>
                    <a:pt x="2189" y="2239"/>
                  </a:lnTo>
                  <a:lnTo>
                    <a:pt x="2185" y="2242"/>
                  </a:lnTo>
                  <a:lnTo>
                    <a:pt x="1795" y="2565"/>
                  </a:lnTo>
                  <a:lnTo>
                    <a:pt x="1776" y="2578"/>
                  </a:lnTo>
                  <a:lnTo>
                    <a:pt x="1754" y="2585"/>
                  </a:lnTo>
                  <a:lnTo>
                    <a:pt x="1732" y="2588"/>
                  </a:lnTo>
                  <a:lnTo>
                    <a:pt x="1715" y="2586"/>
                  </a:lnTo>
                  <a:lnTo>
                    <a:pt x="1698" y="2582"/>
                  </a:lnTo>
                  <a:lnTo>
                    <a:pt x="1682" y="2574"/>
                  </a:lnTo>
                  <a:lnTo>
                    <a:pt x="1666" y="2561"/>
                  </a:lnTo>
                  <a:lnTo>
                    <a:pt x="1652" y="2546"/>
                  </a:lnTo>
                  <a:lnTo>
                    <a:pt x="1643" y="2529"/>
                  </a:lnTo>
                  <a:lnTo>
                    <a:pt x="1637" y="2510"/>
                  </a:lnTo>
                  <a:lnTo>
                    <a:pt x="1635" y="2490"/>
                  </a:lnTo>
                  <a:lnTo>
                    <a:pt x="1637" y="2470"/>
                  </a:lnTo>
                  <a:lnTo>
                    <a:pt x="1682" y="2252"/>
                  </a:lnTo>
                  <a:lnTo>
                    <a:pt x="557" y="2252"/>
                  </a:lnTo>
                  <a:lnTo>
                    <a:pt x="535" y="2249"/>
                  </a:lnTo>
                  <a:lnTo>
                    <a:pt x="514" y="2242"/>
                  </a:lnTo>
                  <a:lnTo>
                    <a:pt x="496" y="2230"/>
                  </a:lnTo>
                  <a:lnTo>
                    <a:pt x="481" y="2215"/>
                  </a:lnTo>
                  <a:lnTo>
                    <a:pt x="469" y="2197"/>
                  </a:lnTo>
                  <a:lnTo>
                    <a:pt x="461" y="2176"/>
                  </a:lnTo>
                  <a:lnTo>
                    <a:pt x="459" y="2154"/>
                  </a:lnTo>
                  <a:lnTo>
                    <a:pt x="461" y="2131"/>
                  </a:lnTo>
                  <a:lnTo>
                    <a:pt x="469" y="2111"/>
                  </a:lnTo>
                  <a:lnTo>
                    <a:pt x="481" y="2092"/>
                  </a:lnTo>
                  <a:lnTo>
                    <a:pt x="496" y="2077"/>
                  </a:lnTo>
                  <a:lnTo>
                    <a:pt x="514" y="2066"/>
                  </a:lnTo>
                  <a:lnTo>
                    <a:pt x="535" y="2059"/>
                  </a:lnTo>
                  <a:lnTo>
                    <a:pt x="557" y="2056"/>
                  </a:lnTo>
                  <a:lnTo>
                    <a:pt x="1722" y="2056"/>
                  </a:lnTo>
                  <a:lnTo>
                    <a:pt x="1738" y="1974"/>
                  </a:lnTo>
                  <a:lnTo>
                    <a:pt x="1743" y="1959"/>
                  </a:lnTo>
                  <a:lnTo>
                    <a:pt x="1750" y="1943"/>
                  </a:lnTo>
                  <a:lnTo>
                    <a:pt x="1768" y="1916"/>
                  </a:lnTo>
                  <a:lnTo>
                    <a:pt x="557" y="1916"/>
                  </a:lnTo>
                  <a:lnTo>
                    <a:pt x="535" y="1913"/>
                  </a:lnTo>
                  <a:lnTo>
                    <a:pt x="514" y="1906"/>
                  </a:lnTo>
                  <a:lnTo>
                    <a:pt x="496" y="1894"/>
                  </a:lnTo>
                  <a:lnTo>
                    <a:pt x="481" y="1879"/>
                  </a:lnTo>
                  <a:lnTo>
                    <a:pt x="469" y="1861"/>
                  </a:lnTo>
                  <a:lnTo>
                    <a:pt x="461" y="1840"/>
                  </a:lnTo>
                  <a:lnTo>
                    <a:pt x="459" y="1818"/>
                  </a:lnTo>
                  <a:lnTo>
                    <a:pt x="461" y="1795"/>
                  </a:lnTo>
                  <a:lnTo>
                    <a:pt x="469" y="1775"/>
                  </a:lnTo>
                  <a:lnTo>
                    <a:pt x="481" y="1756"/>
                  </a:lnTo>
                  <a:lnTo>
                    <a:pt x="496" y="1741"/>
                  </a:lnTo>
                  <a:lnTo>
                    <a:pt x="514" y="1730"/>
                  </a:lnTo>
                  <a:lnTo>
                    <a:pt x="535" y="1723"/>
                  </a:lnTo>
                  <a:lnTo>
                    <a:pt x="557" y="1720"/>
                  </a:lnTo>
                  <a:lnTo>
                    <a:pt x="1884" y="1720"/>
                  </a:lnTo>
                  <a:lnTo>
                    <a:pt x="1980" y="1560"/>
                  </a:lnTo>
                  <a:lnTo>
                    <a:pt x="1963" y="1570"/>
                  </a:lnTo>
                  <a:lnTo>
                    <a:pt x="1944" y="1578"/>
                  </a:lnTo>
                  <a:lnTo>
                    <a:pt x="1922" y="1580"/>
                  </a:lnTo>
                  <a:lnTo>
                    <a:pt x="557" y="1580"/>
                  </a:lnTo>
                  <a:lnTo>
                    <a:pt x="535" y="1577"/>
                  </a:lnTo>
                  <a:lnTo>
                    <a:pt x="514" y="1569"/>
                  </a:lnTo>
                  <a:lnTo>
                    <a:pt x="496" y="1558"/>
                  </a:lnTo>
                  <a:lnTo>
                    <a:pt x="481" y="1543"/>
                  </a:lnTo>
                  <a:lnTo>
                    <a:pt x="469" y="1524"/>
                  </a:lnTo>
                  <a:lnTo>
                    <a:pt x="461" y="1504"/>
                  </a:lnTo>
                  <a:lnTo>
                    <a:pt x="459" y="1482"/>
                  </a:lnTo>
                  <a:lnTo>
                    <a:pt x="461" y="1459"/>
                  </a:lnTo>
                  <a:lnTo>
                    <a:pt x="469" y="1439"/>
                  </a:lnTo>
                  <a:lnTo>
                    <a:pt x="481" y="1420"/>
                  </a:lnTo>
                  <a:lnTo>
                    <a:pt x="496" y="1405"/>
                  </a:lnTo>
                  <a:lnTo>
                    <a:pt x="514" y="1394"/>
                  </a:lnTo>
                  <a:lnTo>
                    <a:pt x="535" y="1387"/>
                  </a:lnTo>
                  <a:lnTo>
                    <a:pt x="557" y="1384"/>
                  </a:lnTo>
                  <a:lnTo>
                    <a:pt x="1922" y="1384"/>
                  </a:lnTo>
                  <a:lnTo>
                    <a:pt x="1945" y="1387"/>
                  </a:lnTo>
                  <a:lnTo>
                    <a:pt x="1966" y="1394"/>
                  </a:lnTo>
                  <a:lnTo>
                    <a:pt x="1984" y="1405"/>
                  </a:lnTo>
                  <a:lnTo>
                    <a:pt x="1999" y="1420"/>
                  </a:lnTo>
                  <a:lnTo>
                    <a:pt x="2010" y="1439"/>
                  </a:lnTo>
                  <a:lnTo>
                    <a:pt x="2018" y="1459"/>
                  </a:lnTo>
                  <a:lnTo>
                    <a:pt x="2020" y="1482"/>
                  </a:lnTo>
                  <a:lnTo>
                    <a:pt x="2020" y="1489"/>
                  </a:lnTo>
                  <a:lnTo>
                    <a:pt x="2019" y="1496"/>
                  </a:lnTo>
                  <a:lnTo>
                    <a:pt x="2192" y="1208"/>
                  </a:lnTo>
                  <a:lnTo>
                    <a:pt x="2192" y="389"/>
                  </a:lnTo>
                  <a:lnTo>
                    <a:pt x="195" y="389"/>
                  </a:lnTo>
                  <a:close/>
                  <a:moveTo>
                    <a:pt x="3007" y="232"/>
                  </a:moveTo>
                  <a:lnTo>
                    <a:pt x="2967" y="299"/>
                  </a:lnTo>
                  <a:lnTo>
                    <a:pt x="3087" y="370"/>
                  </a:lnTo>
                  <a:lnTo>
                    <a:pt x="3127" y="304"/>
                  </a:lnTo>
                  <a:lnTo>
                    <a:pt x="3007" y="232"/>
                  </a:lnTo>
                  <a:close/>
                  <a:moveTo>
                    <a:pt x="2968" y="0"/>
                  </a:moveTo>
                  <a:lnTo>
                    <a:pt x="2988" y="1"/>
                  </a:lnTo>
                  <a:lnTo>
                    <a:pt x="3006" y="5"/>
                  </a:lnTo>
                  <a:lnTo>
                    <a:pt x="3023" y="14"/>
                  </a:lnTo>
                  <a:lnTo>
                    <a:pt x="3312" y="186"/>
                  </a:lnTo>
                  <a:lnTo>
                    <a:pt x="3329" y="201"/>
                  </a:lnTo>
                  <a:lnTo>
                    <a:pt x="3343" y="217"/>
                  </a:lnTo>
                  <a:lnTo>
                    <a:pt x="3353" y="236"/>
                  </a:lnTo>
                  <a:lnTo>
                    <a:pt x="3358" y="257"/>
                  </a:lnTo>
                  <a:lnTo>
                    <a:pt x="3359" y="279"/>
                  </a:lnTo>
                  <a:lnTo>
                    <a:pt x="3355" y="300"/>
                  </a:lnTo>
                  <a:lnTo>
                    <a:pt x="3344" y="321"/>
                  </a:lnTo>
                  <a:lnTo>
                    <a:pt x="2388" y="1914"/>
                  </a:lnTo>
                  <a:lnTo>
                    <a:pt x="2388" y="3047"/>
                  </a:lnTo>
                  <a:lnTo>
                    <a:pt x="2385" y="3069"/>
                  </a:lnTo>
                  <a:lnTo>
                    <a:pt x="2378" y="3089"/>
                  </a:lnTo>
                  <a:lnTo>
                    <a:pt x="2367" y="3108"/>
                  </a:lnTo>
                  <a:lnTo>
                    <a:pt x="2352" y="3123"/>
                  </a:lnTo>
                  <a:lnTo>
                    <a:pt x="2333" y="3134"/>
                  </a:lnTo>
                  <a:lnTo>
                    <a:pt x="2313" y="3142"/>
                  </a:lnTo>
                  <a:lnTo>
                    <a:pt x="2290" y="3145"/>
                  </a:lnTo>
                  <a:lnTo>
                    <a:pt x="98" y="3145"/>
                  </a:lnTo>
                  <a:lnTo>
                    <a:pt x="76" y="3142"/>
                  </a:lnTo>
                  <a:lnTo>
                    <a:pt x="55" y="3134"/>
                  </a:lnTo>
                  <a:lnTo>
                    <a:pt x="37" y="3123"/>
                  </a:lnTo>
                  <a:lnTo>
                    <a:pt x="21" y="3108"/>
                  </a:lnTo>
                  <a:lnTo>
                    <a:pt x="10" y="3089"/>
                  </a:lnTo>
                  <a:lnTo>
                    <a:pt x="3" y="3069"/>
                  </a:lnTo>
                  <a:lnTo>
                    <a:pt x="0" y="3047"/>
                  </a:lnTo>
                  <a:lnTo>
                    <a:pt x="0" y="290"/>
                  </a:lnTo>
                  <a:lnTo>
                    <a:pt x="3" y="268"/>
                  </a:lnTo>
                  <a:lnTo>
                    <a:pt x="10" y="248"/>
                  </a:lnTo>
                  <a:lnTo>
                    <a:pt x="21" y="229"/>
                  </a:lnTo>
                  <a:lnTo>
                    <a:pt x="37" y="214"/>
                  </a:lnTo>
                  <a:lnTo>
                    <a:pt x="55" y="203"/>
                  </a:lnTo>
                  <a:lnTo>
                    <a:pt x="76" y="195"/>
                  </a:lnTo>
                  <a:lnTo>
                    <a:pt x="98" y="192"/>
                  </a:lnTo>
                  <a:lnTo>
                    <a:pt x="2290" y="192"/>
                  </a:lnTo>
                  <a:lnTo>
                    <a:pt x="2313" y="195"/>
                  </a:lnTo>
                  <a:lnTo>
                    <a:pt x="2333" y="203"/>
                  </a:lnTo>
                  <a:lnTo>
                    <a:pt x="2352" y="214"/>
                  </a:lnTo>
                  <a:lnTo>
                    <a:pt x="2367" y="229"/>
                  </a:lnTo>
                  <a:lnTo>
                    <a:pt x="2378" y="248"/>
                  </a:lnTo>
                  <a:lnTo>
                    <a:pt x="2385" y="268"/>
                  </a:lnTo>
                  <a:lnTo>
                    <a:pt x="2388" y="290"/>
                  </a:lnTo>
                  <a:lnTo>
                    <a:pt x="2388" y="882"/>
                  </a:lnTo>
                  <a:lnTo>
                    <a:pt x="2889" y="47"/>
                  </a:lnTo>
                  <a:lnTo>
                    <a:pt x="2901" y="32"/>
                  </a:lnTo>
                  <a:lnTo>
                    <a:pt x="2915" y="20"/>
                  </a:lnTo>
                  <a:lnTo>
                    <a:pt x="2931" y="10"/>
                  </a:lnTo>
                  <a:lnTo>
                    <a:pt x="2950" y="3"/>
                  </a:lnTo>
                  <a:lnTo>
                    <a:pt x="29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822"/>
          <p:cNvGrpSpPr>
            <a:grpSpLocks noChangeAspect="1"/>
          </p:cNvGrpSpPr>
          <p:nvPr/>
        </p:nvGrpSpPr>
        <p:grpSpPr bwMode="auto">
          <a:xfrm>
            <a:off x="204676" y="1268760"/>
            <a:ext cx="262868" cy="262974"/>
            <a:chOff x="-109" y="2168"/>
            <a:chExt cx="2454" cy="2455"/>
          </a:xfrm>
          <a:solidFill>
            <a:schemeClr val="accent3">
              <a:lumMod val="75000"/>
            </a:schemeClr>
          </a:solidFill>
        </p:grpSpPr>
        <p:sp>
          <p:nvSpPr>
            <p:cNvPr id="22" name="Rectangle 824"/>
            <p:cNvSpPr>
              <a:spLocks noChangeArrowheads="1"/>
            </p:cNvSpPr>
            <p:nvPr/>
          </p:nvSpPr>
          <p:spPr bwMode="auto">
            <a:xfrm>
              <a:off x="-109" y="2168"/>
              <a:ext cx="2454" cy="1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825"/>
            <p:cNvSpPr>
              <a:spLocks noEditPoints="1"/>
            </p:cNvSpPr>
            <p:nvPr/>
          </p:nvSpPr>
          <p:spPr bwMode="auto">
            <a:xfrm>
              <a:off x="44" y="2373"/>
              <a:ext cx="2147" cy="1074"/>
            </a:xfrm>
            <a:custGeom>
              <a:avLst/>
              <a:gdLst>
                <a:gd name="T0" fmla="*/ 3170 w 4294"/>
                <a:gd name="T1" fmla="*/ 307 h 2148"/>
                <a:gd name="T2" fmla="*/ 3170 w 4294"/>
                <a:gd name="T3" fmla="*/ 512 h 2148"/>
                <a:gd name="T4" fmla="*/ 3536 w 4294"/>
                <a:gd name="T5" fmla="*/ 512 h 2148"/>
                <a:gd name="T6" fmla="*/ 2683 w 4294"/>
                <a:gd name="T7" fmla="*/ 1365 h 2148"/>
                <a:gd name="T8" fmla="*/ 2070 w 4294"/>
                <a:gd name="T9" fmla="*/ 751 h 2148"/>
                <a:gd name="T10" fmla="*/ 1150 w 4294"/>
                <a:gd name="T11" fmla="*/ 1672 h 2148"/>
                <a:gd name="T12" fmla="*/ 844 w 4294"/>
                <a:gd name="T13" fmla="*/ 1365 h 2148"/>
                <a:gd name="T14" fmla="*/ 336 w 4294"/>
                <a:gd name="T15" fmla="*/ 1871 h 2148"/>
                <a:gd name="T16" fmla="*/ 480 w 4294"/>
                <a:gd name="T17" fmla="*/ 2016 h 2148"/>
                <a:gd name="T18" fmla="*/ 844 w 4294"/>
                <a:gd name="T19" fmla="*/ 1654 h 2148"/>
                <a:gd name="T20" fmla="*/ 1150 w 4294"/>
                <a:gd name="T21" fmla="*/ 1961 h 2148"/>
                <a:gd name="T22" fmla="*/ 2070 w 4294"/>
                <a:gd name="T23" fmla="*/ 1041 h 2148"/>
                <a:gd name="T24" fmla="*/ 2683 w 4294"/>
                <a:gd name="T25" fmla="*/ 1654 h 2148"/>
                <a:gd name="T26" fmla="*/ 3681 w 4294"/>
                <a:gd name="T27" fmla="*/ 657 h 2148"/>
                <a:gd name="T28" fmla="*/ 3681 w 4294"/>
                <a:gd name="T29" fmla="*/ 1023 h 2148"/>
                <a:gd name="T30" fmla="*/ 3885 w 4294"/>
                <a:gd name="T31" fmla="*/ 1023 h 2148"/>
                <a:gd name="T32" fmla="*/ 3885 w 4294"/>
                <a:gd name="T33" fmla="*/ 307 h 2148"/>
                <a:gd name="T34" fmla="*/ 3170 w 4294"/>
                <a:gd name="T35" fmla="*/ 307 h 2148"/>
                <a:gd name="T36" fmla="*/ 0 w 4294"/>
                <a:gd name="T37" fmla="*/ 0 h 2148"/>
                <a:gd name="T38" fmla="*/ 4294 w 4294"/>
                <a:gd name="T39" fmla="*/ 0 h 2148"/>
                <a:gd name="T40" fmla="*/ 4294 w 4294"/>
                <a:gd name="T41" fmla="*/ 2148 h 2148"/>
                <a:gd name="T42" fmla="*/ 0 w 4294"/>
                <a:gd name="T43" fmla="*/ 2148 h 2148"/>
                <a:gd name="T44" fmla="*/ 0 w 4294"/>
                <a:gd name="T45" fmla="*/ 0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94" h="2148">
                  <a:moveTo>
                    <a:pt x="3170" y="307"/>
                  </a:moveTo>
                  <a:lnTo>
                    <a:pt x="3170" y="512"/>
                  </a:lnTo>
                  <a:lnTo>
                    <a:pt x="3536" y="512"/>
                  </a:lnTo>
                  <a:lnTo>
                    <a:pt x="2683" y="1365"/>
                  </a:lnTo>
                  <a:lnTo>
                    <a:pt x="2070" y="751"/>
                  </a:lnTo>
                  <a:lnTo>
                    <a:pt x="1150" y="1672"/>
                  </a:lnTo>
                  <a:lnTo>
                    <a:pt x="844" y="1365"/>
                  </a:lnTo>
                  <a:lnTo>
                    <a:pt x="336" y="1871"/>
                  </a:lnTo>
                  <a:lnTo>
                    <a:pt x="480" y="2016"/>
                  </a:lnTo>
                  <a:lnTo>
                    <a:pt x="844" y="1654"/>
                  </a:lnTo>
                  <a:lnTo>
                    <a:pt x="1150" y="1961"/>
                  </a:lnTo>
                  <a:lnTo>
                    <a:pt x="2070" y="1041"/>
                  </a:lnTo>
                  <a:lnTo>
                    <a:pt x="2683" y="1654"/>
                  </a:lnTo>
                  <a:lnTo>
                    <a:pt x="3681" y="657"/>
                  </a:lnTo>
                  <a:lnTo>
                    <a:pt x="3681" y="1023"/>
                  </a:lnTo>
                  <a:lnTo>
                    <a:pt x="3885" y="1023"/>
                  </a:lnTo>
                  <a:lnTo>
                    <a:pt x="3885" y="307"/>
                  </a:lnTo>
                  <a:lnTo>
                    <a:pt x="3170" y="307"/>
                  </a:lnTo>
                  <a:close/>
                  <a:moveTo>
                    <a:pt x="0" y="0"/>
                  </a:moveTo>
                  <a:lnTo>
                    <a:pt x="4294" y="0"/>
                  </a:lnTo>
                  <a:lnTo>
                    <a:pt x="4294" y="2148"/>
                  </a:lnTo>
                  <a:lnTo>
                    <a:pt x="0" y="2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826"/>
            <p:cNvSpPr>
              <a:spLocks/>
            </p:cNvSpPr>
            <p:nvPr/>
          </p:nvSpPr>
          <p:spPr bwMode="auto">
            <a:xfrm>
              <a:off x="-109" y="3549"/>
              <a:ext cx="2454" cy="1074"/>
            </a:xfrm>
            <a:custGeom>
              <a:avLst/>
              <a:gdLst>
                <a:gd name="T0" fmla="*/ 4908 w 4908"/>
                <a:gd name="T1" fmla="*/ 0 h 2148"/>
                <a:gd name="T2" fmla="*/ 3592 w 4908"/>
                <a:gd name="T3" fmla="*/ 206 h 2148"/>
                <a:gd name="T4" fmla="*/ 4136 w 4908"/>
                <a:gd name="T5" fmla="*/ 1792 h 2148"/>
                <a:gd name="T6" fmla="*/ 4136 w 4908"/>
                <a:gd name="T7" fmla="*/ 1888 h 2148"/>
                <a:gd name="T8" fmla="*/ 4108 w 4908"/>
                <a:gd name="T9" fmla="*/ 1978 h 2148"/>
                <a:gd name="T10" fmla="*/ 4055 w 4908"/>
                <a:gd name="T11" fmla="*/ 2054 h 2148"/>
                <a:gd name="T12" fmla="*/ 3977 w 4908"/>
                <a:gd name="T13" fmla="*/ 2112 h 2148"/>
                <a:gd name="T14" fmla="*/ 3882 w 4908"/>
                <a:gd name="T15" fmla="*/ 2144 h 2148"/>
                <a:gd name="T16" fmla="*/ 3787 w 4908"/>
                <a:gd name="T17" fmla="*/ 2144 h 2148"/>
                <a:gd name="T18" fmla="*/ 3697 w 4908"/>
                <a:gd name="T19" fmla="*/ 2115 h 2148"/>
                <a:gd name="T20" fmla="*/ 3620 w 4908"/>
                <a:gd name="T21" fmla="*/ 2060 h 2148"/>
                <a:gd name="T22" fmla="*/ 3562 w 4908"/>
                <a:gd name="T23" fmla="*/ 1984 h 2148"/>
                <a:gd name="T24" fmla="*/ 2944 w 4908"/>
                <a:gd name="T25" fmla="*/ 206 h 2148"/>
                <a:gd name="T26" fmla="*/ 2761 w 4908"/>
                <a:gd name="T27" fmla="*/ 1535 h 2148"/>
                <a:gd name="T28" fmla="*/ 2745 w 4908"/>
                <a:gd name="T29" fmla="*/ 1631 h 2148"/>
                <a:gd name="T30" fmla="*/ 2702 w 4908"/>
                <a:gd name="T31" fmla="*/ 1715 h 2148"/>
                <a:gd name="T32" fmla="*/ 2635 w 4908"/>
                <a:gd name="T33" fmla="*/ 1782 h 2148"/>
                <a:gd name="T34" fmla="*/ 2551 w 4908"/>
                <a:gd name="T35" fmla="*/ 1825 h 2148"/>
                <a:gd name="T36" fmla="*/ 2455 w 4908"/>
                <a:gd name="T37" fmla="*/ 1841 h 2148"/>
                <a:gd name="T38" fmla="*/ 2358 w 4908"/>
                <a:gd name="T39" fmla="*/ 1825 h 2148"/>
                <a:gd name="T40" fmla="*/ 2273 w 4908"/>
                <a:gd name="T41" fmla="*/ 1782 h 2148"/>
                <a:gd name="T42" fmla="*/ 2206 w 4908"/>
                <a:gd name="T43" fmla="*/ 1715 h 2148"/>
                <a:gd name="T44" fmla="*/ 2163 w 4908"/>
                <a:gd name="T45" fmla="*/ 1631 h 2148"/>
                <a:gd name="T46" fmla="*/ 2148 w 4908"/>
                <a:gd name="T47" fmla="*/ 1535 h 2148"/>
                <a:gd name="T48" fmla="*/ 1965 w 4908"/>
                <a:gd name="T49" fmla="*/ 206 h 2148"/>
                <a:gd name="T50" fmla="*/ 1346 w 4908"/>
                <a:gd name="T51" fmla="*/ 1986 h 2148"/>
                <a:gd name="T52" fmla="*/ 1288 w 4908"/>
                <a:gd name="T53" fmla="*/ 2062 h 2148"/>
                <a:gd name="T54" fmla="*/ 1212 w 4908"/>
                <a:gd name="T55" fmla="*/ 2115 h 2148"/>
                <a:gd name="T56" fmla="*/ 1121 w 4908"/>
                <a:gd name="T57" fmla="*/ 2145 h 2148"/>
                <a:gd name="T58" fmla="*/ 1026 w 4908"/>
                <a:gd name="T59" fmla="*/ 2144 h 2148"/>
                <a:gd name="T60" fmla="*/ 930 w 4908"/>
                <a:gd name="T61" fmla="*/ 2112 h 2148"/>
                <a:gd name="T62" fmla="*/ 854 w 4908"/>
                <a:gd name="T63" fmla="*/ 2054 h 2148"/>
                <a:gd name="T64" fmla="*/ 799 w 4908"/>
                <a:gd name="T65" fmla="*/ 1978 h 2148"/>
                <a:gd name="T66" fmla="*/ 771 w 4908"/>
                <a:gd name="T67" fmla="*/ 1888 h 2148"/>
                <a:gd name="T68" fmla="*/ 771 w 4908"/>
                <a:gd name="T69" fmla="*/ 1792 h 2148"/>
                <a:gd name="T70" fmla="*/ 784 w 4908"/>
                <a:gd name="T71" fmla="*/ 1743 h 2148"/>
                <a:gd name="T72" fmla="*/ 307 w 4908"/>
                <a:gd name="T73" fmla="*/ 206 h 2148"/>
                <a:gd name="T74" fmla="*/ 0 w 4908"/>
                <a:gd name="T75" fmla="*/ 0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08" h="2148">
                  <a:moveTo>
                    <a:pt x="0" y="0"/>
                  </a:moveTo>
                  <a:lnTo>
                    <a:pt x="4908" y="0"/>
                  </a:lnTo>
                  <a:lnTo>
                    <a:pt x="4908" y="206"/>
                  </a:lnTo>
                  <a:lnTo>
                    <a:pt x="3592" y="206"/>
                  </a:lnTo>
                  <a:lnTo>
                    <a:pt x="4125" y="1743"/>
                  </a:lnTo>
                  <a:lnTo>
                    <a:pt x="4136" y="1792"/>
                  </a:lnTo>
                  <a:lnTo>
                    <a:pt x="4141" y="1840"/>
                  </a:lnTo>
                  <a:lnTo>
                    <a:pt x="4136" y="1888"/>
                  </a:lnTo>
                  <a:lnTo>
                    <a:pt x="4126" y="1934"/>
                  </a:lnTo>
                  <a:lnTo>
                    <a:pt x="4108" y="1978"/>
                  </a:lnTo>
                  <a:lnTo>
                    <a:pt x="4084" y="2019"/>
                  </a:lnTo>
                  <a:lnTo>
                    <a:pt x="4055" y="2054"/>
                  </a:lnTo>
                  <a:lnTo>
                    <a:pt x="4019" y="2085"/>
                  </a:lnTo>
                  <a:lnTo>
                    <a:pt x="3977" y="2112"/>
                  </a:lnTo>
                  <a:lnTo>
                    <a:pt x="3931" y="2132"/>
                  </a:lnTo>
                  <a:lnTo>
                    <a:pt x="3882" y="2144"/>
                  </a:lnTo>
                  <a:lnTo>
                    <a:pt x="3834" y="2148"/>
                  </a:lnTo>
                  <a:lnTo>
                    <a:pt x="3787" y="2144"/>
                  </a:lnTo>
                  <a:lnTo>
                    <a:pt x="3741" y="2133"/>
                  </a:lnTo>
                  <a:lnTo>
                    <a:pt x="3697" y="2115"/>
                  </a:lnTo>
                  <a:lnTo>
                    <a:pt x="3657" y="2091"/>
                  </a:lnTo>
                  <a:lnTo>
                    <a:pt x="3620" y="2060"/>
                  </a:lnTo>
                  <a:lnTo>
                    <a:pt x="3589" y="2024"/>
                  </a:lnTo>
                  <a:lnTo>
                    <a:pt x="3562" y="1984"/>
                  </a:lnTo>
                  <a:lnTo>
                    <a:pt x="3543" y="1938"/>
                  </a:lnTo>
                  <a:lnTo>
                    <a:pt x="2944" y="206"/>
                  </a:lnTo>
                  <a:lnTo>
                    <a:pt x="2761" y="206"/>
                  </a:lnTo>
                  <a:lnTo>
                    <a:pt x="2761" y="1535"/>
                  </a:lnTo>
                  <a:lnTo>
                    <a:pt x="2757" y="1584"/>
                  </a:lnTo>
                  <a:lnTo>
                    <a:pt x="2745" y="1631"/>
                  </a:lnTo>
                  <a:lnTo>
                    <a:pt x="2727" y="1675"/>
                  </a:lnTo>
                  <a:lnTo>
                    <a:pt x="2702" y="1715"/>
                  </a:lnTo>
                  <a:lnTo>
                    <a:pt x="2670" y="1751"/>
                  </a:lnTo>
                  <a:lnTo>
                    <a:pt x="2635" y="1782"/>
                  </a:lnTo>
                  <a:lnTo>
                    <a:pt x="2594" y="1807"/>
                  </a:lnTo>
                  <a:lnTo>
                    <a:pt x="2551" y="1825"/>
                  </a:lnTo>
                  <a:lnTo>
                    <a:pt x="2504" y="1837"/>
                  </a:lnTo>
                  <a:lnTo>
                    <a:pt x="2455" y="1841"/>
                  </a:lnTo>
                  <a:lnTo>
                    <a:pt x="2404" y="1837"/>
                  </a:lnTo>
                  <a:lnTo>
                    <a:pt x="2358" y="1825"/>
                  </a:lnTo>
                  <a:lnTo>
                    <a:pt x="2313" y="1807"/>
                  </a:lnTo>
                  <a:lnTo>
                    <a:pt x="2273" y="1782"/>
                  </a:lnTo>
                  <a:lnTo>
                    <a:pt x="2237" y="1751"/>
                  </a:lnTo>
                  <a:lnTo>
                    <a:pt x="2206" y="1715"/>
                  </a:lnTo>
                  <a:lnTo>
                    <a:pt x="2182" y="1675"/>
                  </a:lnTo>
                  <a:lnTo>
                    <a:pt x="2163" y="1631"/>
                  </a:lnTo>
                  <a:lnTo>
                    <a:pt x="2151" y="1584"/>
                  </a:lnTo>
                  <a:lnTo>
                    <a:pt x="2148" y="1535"/>
                  </a:lnTo>
                  <a:lnTo>
                    <a:pt x="2148" y="206"/>
                  </a:lnTo>
                  <a:lnTo>
                    <a:pt x="1965" y="206"/>
                  </a:lnTo>
                  <a:lnTo>
                    <a:pt x="1365" y="1940"/>
                  </a:lnTo>
                  <a:lnTo>
                    <a:pt x="1346" y="1986"/>
                  </a:lnTo>
                  <a:lnTo>
                    <a:pt x="1319" y="2026"/>
                  </a:lnTo>
                  <a:lnTo>
                    <a:pt x="1288" y="2062"/>
                  </a:lnTo>
                  <a:lnTo>
                    <a:pt x="1252" y="2091"/>
                  </a:lnTo>
                  <a:lnTo>
                    <a:pt x="1212" y="2115"/>
                  </a:lnTo>
                  <a:lnTo>
                    <a:pt x="1167" y="2133"/>
                  </a:lnTo>
                  <a:lnTo>
                    <a:pt x="1121" y="2145"/>
                  </a:lnTo>
                  <a:lnTo>
                    <a:pt x="1073" y="2148"/>
                  </a:lnTo>
                  <a:lnTo>
                    <a:pt x="1026" y="2144"/>
                  </a:lnTo>
                  <a:lnTo>
                    <a:pt x="976" y="2132"/>
                  </a:lnTo>
                  <a:lnTo>
                    <a:pt x="930" y="2112"/>
                  </a:lnTo>
                  <a:lnTo>
                    <a:pt x="890" y="2085"/>
                  </a:lnTo>
                  <a:lnTo>
                    <a:pt x="854" y="2054"/>
                  </a:lnTo>
                  <a:lnTo>
                    <a:pt x="823" y="2019"/>
                  </a:lnTo>
                  <a:lnTo>
                    <a:pt x="799" y="1978"/>
                  </a:lnTo>
                  <a:lnTo>
                    <a:pt x="781" y="1934"/>
                  </a:lnTo>
                  <a:lnTo>
                    <a:pt x="771" y="1888"/>
                  </a:lnTo>
                  <a:lnTo>
                    <a:pt x="768" y="1840"/>
                  </a:lnTo>
                  <a:lnTo>
                    <a:pt x="771" y="1792"/>
                  </a:lnTo>
                  <a:lnTo>
                    <a:pt x="783" y="1743"/>
                  </a:lnTo>
                  <a:lnTo>
                    <a:pt x="784" y="1743"/>
                  </a:lnTo>
                  <a:lnTo>
                    <a:pt x="1316" y="206"/>
                  </a:lnTo>
                  <a:lnTo>
                    <a:pt x="307" y="206"/>
                  </a:lnTo>
                  <a:lnTo>
                    <a:pt x="0" y="20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989"/>
          <p:cNvGrpSpPr>
            <a:grpSpLocks noChangeAspect="1"/>
          </p:cNvGrpSpPr>
          <p:nvPr/>
        </p:nvGrpSpPr>
        <p:grpSpPr bwMode="auto">
          <a:xfrm>
            <a:off x="179512" y="2996952"/>
            <a:ext cx="388674" cy="277200"/>
            <a:chOff x="639" y="2817"/>
            <a:chExt cx="1440" cy="1027"/>
          </a:xfrm>
          <a:solidFill>
            <a:schemeClr val="accent5">
              <a:lumMod val="75000"/>
            </a:schemeClr>
          </a:solidFill>
        </p:grpSpPr>
        <p:sp>
          <p:nvSpPr>
            <p:cNvPr id="29" name="Freeform 991"/>
            <p:cNvSpPr>
              <a:spLocks/>
            </p:cNvSpPr>
            <p:nvPr/>
          </p:nvSpPr>
          <p:spPr bwMode="auto">
            <a:xfrm>
              <a:off x="1441" y="2824"/>
              <a:ext cx="251" cy="251"/>
            </a:xfrm>
            <a:custGeom>
              <a:avLst/>
              <a:gdLst>
                <a:gd name="T0" fmla="*/ 377 w 754"/>
                <a:gd name="T1" fmla="*/ 0 h 752"/>
                <a:gd name="T2" fmla="*/ 432 w 754"/>
                <a:gd name="T3" fmla="*/ 3 h 752"/>
                <a:gd name="T4" fmla="*/ 486 w 754"/>
                <a:gd name="T5" fmla="*/ 15 h 752"/>
                <a:gd name="T6" fmla="*/ 536 w 754"/>
                <a:gd name="T7" fmla="*/ 35 h 752"/>
                <a:gd name="T8" fmla="*/ 581 w 754"/>
                <a:gd name="T9" fmla="*/ 60 h 752"/>
                <a:gd name="T10" fmla="*/ 623 w 754"/>
                <a:gd name="T11" fmla="*/ 92 h 752"/>
                <a:gd name="T12" fmla="*/ 661 w 754"/>
                <a:gd name="T13" fmla="*/ 129 h 752"/>
                <a:gd name="T14" fmla="*/ 693 w 754"/>
                <a:gd name="T15" fmla="*/ 171 h 752"/>
                <a:gd name="T16" fmla="*/ 719 w 754"/>
                <a:gd name="T17" fmla="*/ 218 h 752"/>
                <a:gd name="T18" fmla="*/ 737 w 754"/>
                <a:gd name="T19" fmla="*/ 268 h 752"/>
                <a:gd name="T20" fmla="*/ 749 w 754"/>
                <a:gd name="T21" fmla="*/ 320 h 752"/>
                <a:gd name="T22" fmla="*/ 754 w 754"/>
                <a:gd name="T23" fmla="*/ 377 h 752"/>
                <a:gd name="T24" fmla="*/ 749 w 754"/>
                <a:gd name="T25" fmla="*/ 432 h 752"/>
                <a:gd name="T26" fmla="*/ 737 w 754"/>
                <a:gd name="T27" fmla="*/ 485 h 752"/>
                <a:gd name="T28" fmla="*/ 719 w 754"/>
                <a:gd name="T29" fmla="*/ 535 h 752"/>
                <a:gd name="T30" fmla="*/ 693 w 754"/>
                <a:gd name="T31" fmla="*/ 581 h 752"/>
                <a:gd name="T32" fmla="*/ 661 w 754"/>
                <a:gd name="T33" fmla="*/ 623 h 752"/>
                <a:gd name="T34" fmla="*/ 623 w 754"/>
                <a:gd name="T35" fmla="*/ 661 h 752"/>
                <a:gd name="T36" fmla="*/ 581 w 754"/>
                <a:gd name="T37" fmla="*/ 692 h 752"/>
                <a:gd name="T38" fmla="*/ 536 w 754"/>
                <a:gd name="T39" fmla="*/ 718 h 752"/>
                <a:gd name="T40" fmla="*/ 486 w 754"/>
                <a:gd name="T41" fmla="*/ 736 h 752"/>
                <a:gd name="T42" fmla="*/ 432 w 754"/>
                <a:gd name="T43" fmla="*/ 748 h 752"/>
                <a:gd name="T44" fmla="*/ 377 w 754"/>
                <a:gd name="T45" fmla="*/ 752 h 752"/>
                <a:gd name="T46" fmla="*/ 321 w 754"/>
                <a:gd name="T47" fmla="*/ 748 h 752"/>
                <a:gd name="T48" fmla="*/ 268 w 754"/>
                <a:gd name="T49" fmla="*/ 736 h 752"/>
                <a:gd name="T50" fmla="*/ 219 w 754"/>
                <a:gd name="T51" fmla="*/ 718 h 752"/>
                <a:gd name="T52" fmla="*/ 172 w 754"/>
                <a:gd name="T53" fmla="*/ 692 h 752"/>
                <a:gd name="T54" fmla="*/ 130 w 754"/>
                <a:gd name="T55" fmla="*/ 661 h 752"/>
                <a:gd name="T56" fmla="*/ 93 w 754"/>
                <a:gd name="T57" fmla="*/ 623 h 752"/>
                <a:gd name="T58" fmla="*/ 62 w 754"/>
                <a:gd name="T59" fmla="*/ 581 h 752"/>
                <a:gd name="T60" fmla="*/ 35 w 754"/>
                <a:gd name="T61" fmla="*/ 535 h 752"/>
                <a:gd name="T62" fmla="*/ 16 w 754"/>
                <a:gd name="T63" fmla="*/ 485 h 752"/>
                <a:gd name="T64" fmla="*/ 4 w 754"/>
                <a:gd name="T65" fmla="*/ 432 h 752"/>
                <a:gd name="T66" fmla="*/ 0 w 754"/>
                <a:gd name="T67" fmla="*/ 377 h 752"/>
                <a:gd name="T68" fmla="*/ 4 w 754"/>
                <a:gd name="T69" fmla="*/ 320 h 752"/>
                <a:gd name="T70" fmla="*/ 16 w 754"/>
                <a:gd name="T71" fmla="*/ 268 h 752"/>
                <a:gd name="T72" fmla="*/ 35 w 754"/>
                <a:gd name="T73" fmla="*/ 218 h 752"/>
                <a:gd name="T74" fmla="*/ 62 w 754"/>
                <a:gd name="T75" fmla="*/ 171 h 752"/>
                <a:gd name="T76" fmla="*/ 93 w 754"/>
                <a:gd name="T77" fmla="*/ 129 h 752"/>
                <a:gd name="T78" fmla="*/ 130 w 754"/>
                <a:gd name="T79" fmla="*/ 92 h 752"/>
                <a:gd name="T80" fmla="*/ 172 w 754"/>
                <a:gd name="T81" fmla="*/ 60 h 752"/>
                <a:gd name="T82" fmla="*/ 219 w 754"/>
                <a:gd name="T83" fmla="*/ 35 h 752"/>
                <a:gd name="T84" fmla="*/ 268 w 754"/>
                <a:gd name="T85" fmla="*/ 15 h 752"/>
                <a:gd name="T86" fmla="*/ 321 w 754"/>
                <a:gd name="T87" fmla="*/ 3 h 752"/>
                <a:gd name="T88" fmla="*/ 377 w 754"/>
                <a:gd name="T89"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4" h="752">
                  <a:moveTo>
                    <a:pt x="377" y="0"/>
                  </a:moveTo>
                  <a:lnTo>
                    <a:pt x="432" y="3"/>
                  </a:lnTo>
                  <a:lnTo>
                    <a:pt x="486" y="15"/>
                  </a:lnTo>
                  <a:lnTo>
                    <a:pt x="536" y="35"/>
                  </a:lnTo>
                  <a:lnTo>
                    <a:pt x="581" y="60"/>
                  </a:lnTo>
                  <a:lnTo>
                    <a:pt x="623" y="92"/>
                  </a:lnTo>
                  <a:lnTo>
                    <a:pt x="661" y="129"/>
                  </a:lnTo>
                  <a:lnTo>
                    <a:pt x="693" y="171"/>
                  </a:lnTo>
                  <a:lnTo>
                    <a:pt x="719" y="218"/>
                  </a:lnTo>
                  <a:lnTo>
                    <a:pt x="737" y="268"/>
                  </a:lnTo>
                  <a:lnTo>
                    <a:pt x="749" y="320"/>
                  </a:lnTo>
                  <a:lnTo>
                    <a:pt x="754" y="377"/>
                  </a:lnTo>
                  <a:lnTo>
                    <a:pt x="749" y="432"/>
                  </a:lnTo>
                  <a:lnTo>
                    <a:pt x="737" y="485"/>
                  </a:lnTo>
                  <a:lnTo>
                    <a:pt x="719" y="535"/>
                  </a:lnTo>
                  <a:lnTo>
                    <a:pt x="693" y="581"/>
                  </a:lnTo>
                  <a:lnTo>
                    <a:pt x="661" y="623"/>
                  </a:lnTo>
                  <a:lnTo>
                    <a:pt x="623" y="661"/>
                  </a:lnTo>
                  <a:lnTo>
                    <a:pt x="581" y="692"/>
                  </a:lnTo>
                  <a:lnTo>
                    <a:pt x="536" y="718"/>
                  </a:lnTo>
                  <a:lnTo>
                    <a:pt x="486" y="736"/>
                  </a:lnTo>
                  <a:lnTo>
                    <a:pt x="432" y="748"/>
                  </a:lnTo>
                  <a:lnTo>
                    <a:pt x="377" y="752"/>
                  </a:lnTo>
                  <a:lnTo>
                    <a:pt x="321" y="748"/>
                  </a:lnTo>
                  <a:lnTo>
                    <a:pt x="268" y="736"/>
                  </a:lnTo>
                  <a:lnTo>
                    <a:pt x="219" y="718"/>
                  </a:lnTo>
                  <a:lnTo>
                    <a:pt x="172" y="692"/>
                  </a:lnTo>
                  <a:lnTo>
                    <a:pt x="130" y="661"/>
                  </a:lnTo>
                  <a:lnTo>
                    <a:pt x="93" y="623"/>
                  </a:lnTo>
                  <a:lnTo>
                    <a:pt x="62" y="581"/>
                  </a:lnTo>
                  <a:lnTo>
                    <a:pt x="35" y="535"/>
                  </a:lnTo>
                  <a:lnTo>
                    <a:pt x="16" y="485"/>
                  </a:lnTo>
                  <a:lnTo>
                    <a:pt x="4" y="432"/>
                  </a:lnTo>
                  <a:lnTo>
                    <a:pt x="0" y="377"/>
                  </a:lnTo>
                  <a:lnTo>
                    <a:pt x="4" y="320"/>
                  </a:lnTo>
                  <a:lnTo>
                    <a:pt x="16" y="268"/>
                  </a:lnTo>
                  <a:lnTo>
                    <a:pt x="35" y="218"/>
                  </a:lnTo>
                  <a:lnTo>
                    <a:pt x="62" y="171"/>
                  </a:lnTo>
                  <a:lnTo>
                    <a:pt x="93" y="129"/>
                  </a:lnTo>
                  <a:lnTo>
                    <a:pt x="130" y="92"/>
                  </a:lnTo>
                  <a:lnTo>
                    <a:pt x="172" y="60"/>
                  </a:lnTo>
                  <a:lnTo>
                    <a:pt x="219" y="35"/>
                  </a:lnTo>
                  <a:lnTo>
                    <a:pt x="268" y="15"/>
                  </a:lnTo>
                  <a:lnTo>
                    <a:pt x="321" y="3"/>
                  </a:lnTo>
                  <a:lnTo>
                    <a:pt x="3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992"/>
            <p:cNvSpPr>
              <a:spLocks noEditPoints="1"/>
            </p:cNvSpPr>
            <p:nvPr/>
          </p:nvSpPr>
          <p:spPr bwMode="auto">
            <a:xfrm>
              <a:off x="1305" y="3096"/>
              <a:ext cx="774" cy="748"/>
            </a:xfrm>
            <a:custGeom>
              <a:avLst/>
              <a:gdLst>
                <a:gd name="T0" fmla="*/ 1690 w 2322"/>
                <a:gd name="T1" fmla="*/ 795 h 2243"/>
                <a:gd name="T2" fmla="*/ 1598 w 2322"/>
                <a:gd name="T3" fmla="*/ 864 h 2243"/>
                <a:gd name="T4" fmla="*/ 1597 w 2322"/>
                <a:gd name="T5" fmla="*/ 907 h 2243"/>
                <a:gd name="T6" fmla="*/ 1751 w 2322"/>
                <a:gd name="T7" fmla="*/ 742 h 2243"/>
                <a:gd name="T8" fmla="*/ 1052 w 2322"/>
                <a:gd name="T9" fmla="*/ 0 h 2243"/>
                <a:gd name="T10" fmla="*/ 1140 w 2322"/>
                <a:gd name="T11" fmla="*/ 32 h 2243"/>
                <a:gd name="T12" fmla="*/ 1474 w 2322"/>
                <a:gd name="T13" fmla="*/ 347 h 2243"/>
                <a:gd name="T14" fmla="*/ 1682 w 2322"/>
                <a:gd name="T15" fmla="*/ 617 h 2243"/>
                <a:gd name="T16" fmla="*/ 1797 w 2322"/>
                <a:gd name="T17" fmla="*/ 653 h 2243"/>
                <a:gd name="T18" fmla="*/ 1927 w 2322"/>
                <a:gd name="T19" fmla="*/ 592 h 2243"/>
                <a:gd name="T20" fmla="*/ 2009 w 2322"/>
                <a:gd name="T21" fmla="*/ 592 h 2243"/>
                <a:gd name="T22" fmla="*/ 2318 w 2322"/>
                <a:gd name="T23" fmla="*/ 913 h 2243"/>
                <a:gd name="T24" fmla="*/ 2297 w 2322"/>
                <a:gd name="T25" fmla="*/ 993 h 2243"/>
                <a:gd name="T26" fmla="*/ 1784 w 2322"/>
                <a:gd name="T27" fmla="*/ 1473 h 2243"/>
                <a:gd name="T28" fmla="*/ 1454 w 2322"/>
                <a:gd name="T29" fmla="*/ 1177 h 2243"/>
                <a:gd name="T30" fmla="*/ 1432 w 2322"/>
                <a:gd name="T31" fmla="*/ 1097 h 2243"/>
                <a:gd name="T32" fmla="*/ 1522 w 2322"/>
                <a:gd name="T33" fmla="*/ 972 h 2243"/>
                <a:gd name="T34" fmla="*/ 1466 w 2322"/>
                <a:gd name="T35" fmla="*/ 845 h 2243"/>
                <a:gd name="T36" fmla="*/ 1283 w 2322"/>
                <a:gd name="T37" fmla="*/ 613 h 2243"/>
                <a:gd name="T38" fmla="*/ 1427 w 2322"/>
                <a:gd name="T39" fmla="*/ 1402 h 2243"/>
                <a:gd name="T40" fmla="*/ 1466 w 2322"/>
                <a:gd name="T41" fmla="*/ 1512 h 2243"/>
                <a:gd name="T42" fmla="*/ 1671 w 2322"/>
                <a:gd name="T43" fmla="*/ 2054 h 2243"/>
                <a:gd name="T44" fmla="*/ 1602 w 2322"/>
                <a:gd name="T45" fmla="*/ 2163 h 2243"/>
                <a:gd name="T46" fmla="*/ 1505 w 2322"/>
                <a:gd name="T47" fmla="*/ 2193 h 2243"/>
                <a:gd name="T48" fmla="*/ 1389 w 2322"/>
                <a:gd name="T49" fmla="*/ 2146 h 2243"/>
                <a:gd name="T50" fmla="*/ 1143 w 2322"/>
                <a:gd name="T51" fmla="*/ 1612 h 2243"/>
                <a:gd name="T52" fmla="*/ 1093 w 2322"/>
                <a:gd name="T53" fmla="*/ 1455 h 2243"/>
                <a:gd name="T54" fmla="*/ 906 w 2322"/>
                <a:gd name="T55" fmla="*/ 1434 h 2243"/>
                <a:gd name="T56" fmla="*/ 903 w 2322"/>
                <a:gd name="T57" fmla="*/ 1558 h 2243"/>
                <a:gd name="T58" fmla="*/ 896 w 2322"/>
                <a:gd name="T59" fmla="*/ 2164 h 2243"/>
                <a:gd name="T60" fmla="*/ 793 w 2322"/>
                <a:gd name="T61" fmla="*/ 2239 h 2243"/>
                <a:gd name="T62" fmla="*/ 690 w 2322"/>
                <a:gd name="T63" fmla="*/ 2231 h 2243"/>
                <a:gd name="T64" fmla="*/ 601 w 2322"/>
                <a:gd name="T65" fmla="*/ 2144 h 2243"/>
                <a:gd name="T66" fmla="*/ 567 w 2322"/>
                <a:gd name="T67" fmla="*/ 1534 h 2243"/>
                <a:gd name="T68" fmla="*/ 573 w 2322"/>
                <a:gd name="T69" fmla="*/ 1376 h 2243"/>
                <a:gd name="T70" fmla="*/ 616 w 2322"/>
                <a:gd name="T71" fmla="*/ 864 h 2243"/>
                <a:gd name="T72" fmla="*/ 601 w 2322"/>
                <a:gd name="T73" fmla="*/ 762 h 2243"/>
                <a:gd name="T74" fmla="*/ 580 w 2322"/>
                <a:gd name="T75" fmla="*/ 640 h 2243"/>
                <a:gd name="T76" fmla="*/ 565 w 2322"/>
                <a:gd name="T77" fmla="*/ 564 h 2243"/>
                <a:gd name="T78" fmla="*/ 501 w 2322"/>
                <a:gd name="T79" fmla="*/ 680 h 2243"/>
                <a:gd name="T80" fmla="*/ 412 w 2322"/>
                <a:gd name="T81" fmla="*/ 796 h 2243"/>
                <a:gd name="T82" fmla="*/ 191 w 2322"/>
                <a:gd name="T83" fmla="*/ 989 h 2243"/>
                <a:gd name="T84" fmla="*/ 73 w 2322"/>
                <a:gd name="T85" fmla="*/ 968 h 2243"/>
                <a:gd name="T86" fmla="*/ 4 w 2322"/>
                <a:gd name="T87" fmla="*/ 869 h 2243"/>
                <a:gd name="T88" fmla="*/ 23 w 2322"/>
                <a:gd name="T89" fmla="*/ 749 h 2243"/>
                <a:gd name="T90" fmla="*/ 210 w 2322"/>
                <a:gd name="T91" fmla="*/ 541 h 2243"/>
                <a:gd name="T92" fmla="*/ 445 w 2322"/>
                <a:gd name="T93" fmla="*/ 88 h 2243"/>
                <a:gd name="T94" fmla="*/ 530 w 2322"/>
                <a:gd name="T95" fmla="*/ 11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2" h="2243">
                  <a:moveTo>
                    <a:pt x="1713" y="719"/>
                  </a:moveTo>
                  <a:lnTo>
                    <a:pt x="1711" y="736"/>
                  </a:lnTo>
                  <a:lnTo>
                    <a:pt x="1703" y="766"/>
                  </a:lnTo>
                  <a:lnTo>
                    <a:pt x="1690" y="795"/>
                  </a:lnTo>
                  <a:lnTo>
                    <a:pt x="1671" y="818"/>
                  </a:lnTo>
                  <a:lnTo>
                    <a:pt x="1648" y="841"/>
                  </a:lnTo>
                  <a:lnTo>
                    <a:pt x="1624" y="855"/>
                  </a:lnTo>
                  <a:lnTo>
                    <a:pt x="1598" y="864"/>
                  </a:lnTo>
                  <a:lnTo>
                    <a:pt x="1571" y="869"/>
                  </a:lnTo>
                  <a:lnTo>
                    <a:pt x="1578" y="886"/>
                  </a:lnTo>
                  <a:lnTo>
                    <a:pt x="1592" y="902"/>
                  </a:lnTo>
                  <a:lnTo>
                    <a:pt x="1597" y="907"/>
                  </a:lnTo>
                  <a:lnTo>
                    <a:pt x="1602" y="911"/>
                  </a:lnTo>
                  <a:lnTo>
                    <a:pt x="1760" y="754"/>
                  </a:lnTo>
                  <a:lnTo>
                    <a:pt x="1756" y="748"/>
                  </a:lnTo>
                  <a:lnTo>
                    <a:pt x="1751" y="742"/>
                  </a:lnTo>
                  <a:lnTo>
                    <a:pt x="1733" y="728"/>
                  </a:lnTo>
                  <a:lnTo>
                    <a:pt x="1713" y="719"/>
                  </a:lnTo>
                  <a:close/>
                  <a:moveTo>
                    <a:pt x="587" y="0"/>
                  </a:moveTo>
                  <a:lnTo>
                    <a:pt x="1052" y="0"/>
                  </a:lnTo>
                  <a:lnTo>
                    <a:pt x="1078" y="3"/>
                  </a:lnTo>
                  <a:lnTo>
                    <a:pt x="1101" y="9"/>
                  </a:lnTo>
                  <a:lnTo>
                    <a:pt x="1122" y="20"/>
                  </a:lnTo>
                  <a:lnTo>
                    <a:pt x="1140" y="32"/>
                  </a:lnTo>
                  <a:lnTo>
                    <a:pt x="1153" y="42"/>
                  </a:lnTo>
                  <a:lnTo>
                    <a:pt x="1419" y="290"/>
                  </a:lnTo>
                  <a:lnTo>
                    <a:pt x="1445" y="316"/>
                  </a:lnTo>
                  <a:lnTo>
                    <a:pt x="1474" y="347"/>
                  </a:lnTo>
                  <a:lnTo>
                    <a:pt x="1503" y="379"/>
                  </a:lnTo>
                  <a:lnTo>
                    <a:pt x="1530" y="411"/>
                  </a:lnTo>
                  <a:lnTo>
                    <a:pt x="1552" y="441"/>
                  </a:lnTo>
                  <a:lnTo>
                    <a:pt x="1682" y="617"/>
                  </a:lnTo>
                  <a:lnTo>
                    <a:pt x="1713" y="619"/>
                  </a:lnTo>
                  <a:lnTo>
                    <a:pt x="1742" y="626"/>
                  </a:lnTo>
                  <a:lnTo>
                    <a:pt x="1771" y="638"/>
                  </a:lnTo>
                  <a:lnTo>
                    <a:pt x="1797" y="653"/>
                  </a:lnTo>
                  <a:lnTo>
                    <a:pt x="1819" y="673"/>
                  </a:lnTo>
                  <a:lnTo>
                    <a:pt x="1830" y="684"/>
                  </a:lnTo>
                  <a:lnTo>
                    <a:pt x="1910" y="605"/>
                  </a:lnTo>
                  <a:lnTo>
                    <a:pt x="1927" y="592"/>
                  </a:lnTo>
                  <a:lnTo>
                    <a:pt x="1946" y="583"/>
                  </a:lnTo>
                  <a:lnTo>
                    <a:pt x="1967" y="580"/>
                  </a:lnTo>
                  <a:lnTo>
                    <a:pt x="1989" y="583"/>
                  </a:lnTo>
                  <a:lnTo>
                    <a:pt x="2009" y="592"/>
                  </a:lnTo>
                  <a:lnTo>
                    <a:pt x="2026" y="605"/>
                  </a:lnTo>
                  <a:lnTo>
                    <a:pt x="2297" y="876"/>
                  </a:lnTo>
                  <a:lnTo>
                    <a:pt x="2310" y="893"/>
                  </a:lnTo>
                  <a:lnTo>
                    <a:pt x="2318" y="913"/>
                  </a:lnTo>
                  <a:lnTo>
                    <a:pt x="2322" y="935"/>
                  </a:lnTo>
                  <a:lnTo>
                    <a:pt x="2318" y="956"/>
                  </a:lnTo>
                  <a:lnTo>
                    <a:pt x="2310" y="975"/>
                  </a:lnTo>
                  <a:lnTo>
                    <a:pt x="2297" y="993"/>
                  </a:lnTo>
                  <a:lnTo>
                    <a:pt x="1842" y="1448"/>
                  </a:lnTo>
                  <a:lnTo>
                    <a:pt x="1825" y="1461"/>
                  </a:lnTo>
                  <a:lnTo>
                    <a:pt x="1805" y="1470"/>
                  </a:lnTo>
                  <a:lnTo>
                    <a:pt x="1784" y="1473"/>
                  </a:lnTo>
                  <a:lnTo>
                    <a:pt x="1762" y="1470"/>
                  </a:lnTo>
                  <a:lnTo>
                    <a:pt x="1742" y="1461"/>
                  </a:lnTo>
                  <a:lnTo>
                    <a:pt x="1725" y="1448"/>
                  </a:lnTo>
                  <a:lnTo>
                    <a:pt x="1454" y="1177"/>
                  </a:lnTo>
                  <a:lnTo>
                    <a:pt x="1441" y="1160"/>
                  </a:lnTo>
                  <a:lnTo>
                    <a:pt x="1432" y="1140"/>
                  </a:lnTo>
                  <a:lnTo>
                    <a:pt x="1429" y="1118"/>
                  </a:lnTo>
                  <a:lnTo>
                    <a:pt x="1432" y="1097"/>
                  </a:lnTo>
                  <a:lnTo>
                    <a:pt x="1441" y="1078"/>
                  </a:lnTo>
                  <a:lnTo>
                    <a:pt x="1454" y="1061"/>
                  </a:lnTo>
                  <a:lnTo>
                    <a:pt x="1533" y="981"/>
                  </a:lnTo>
                  <a:lnTo>
                    <a:pt x="1522" y="972"/>
                  </a:lnTo>
                  <a:lnTo>
                    <a:pt x="1499" y="944"/>
                  </a:lnTo>
                  <a:lnTo>
                    <a:pt x="1482" y="913"/>
                  </a:lnTo>
                  <a:lnTo>
                    <a:pt x="1471" y="880"/>
                  </a:lnTo>
                  <a:lnTo>
                    <a:pt x="1466" y="845"/>
                  </a:lnTo>
                  <a:lnTo>
                    <a:pt x="1444" y="828"/>
                  </a:lnTo>
                  <a:lnTo>
                    <a:pt x="1425" y="805"/>
                  </a:lnTo>
                  <a:lnTo>
                    <a:pt x="1296" y="630"/>
                  </a:lnTo>
                  <a:lnTo>
                    <a:pt x="1283" y="613"/>
                  </a:lnTo>
                  <a:lnTo>
                    <a:pt x="1268" y="595"/>
                  </a:lnTo>
                  <a:lnTo>
                    <a:pt x="1251" y="575"/>
                  </a:lnTo>
                  <a:lnTo>
                    <a:pt x="1420" y="1376"/>
                  </a:lnTo>
                  <a:lnTo>
                    <a:pt x="1427" y="1402"/>
                  </a:lnTo>
                  <a:lnTo>
                    <a:pt x="1436" y="1430"/>
                  </a:lnTo>
                  <a:lnTo>
                    <a:pt x="1445" y="1460"/>
                  </a:lnTo>
                  <a:lnTo>
                    <a:pt x="1455" y="1489"/>
                  </a:lnTo>
                  <a:lnTo>
                    <a:pt x="1466" y="1512"/>
                  </a:lnTo>
                  <a:lnTo>
                    <a:pt x="1660" y="1957"/>
                  </a:lnTo>
                  <a:lnTo>
                    <a:pt x="1670" y="1990"/>
                  </a:lnTo>
                  <a:lnTo>
                    <a:pt x="1674" y="2021"/>
                  </a:lnTo>
                  <a:lnTo>
                    <a:pt x="1671" y="2054"/>
                  </a:lnTo>
                  <a:lnTo>
                    <a:pt x="1662" y="2087"/>
                  </a:lnTo>
                  <a:lnTo>
                    <a:pt x="1647" y="2116"/>
                  </a:lnTo>
                  <a:lnTo>
                    <a:pt x="1627" y="2142"/>
                  </a:lnTo>
                  <a:lnTo>
                    <a:pt x="1602" y="2163"/>
                  </a:lnTo>
                  <a:lnTo>
                    <a:pt x="1573" y="2178"/>
                  </a:lnTo>
                  <a:lnTo>
                    <a:pt x="1542" y="2189"/>
                  </a:lnTo>
                  <a:lnTo>
                    <a:pt x="1510" y="2193"/>
                  </a:lnTo>
                  <a:lnTo>
                    <a:pt x="1505" y="2193"/>
                  </a:lnTo>
                  <a:lnTo>
                    <a:pt x="1472" y="2190"/>
                  </a:lnTo>
                  <a:lnTo>
                    <a:pt x="1442" y="2181"/>
                  </a:lnTo>
                  <a:lnTo>
                    <a:pt x="1413" y="2165"/>
                  </a:lnTo>
                  <a:lnTo>
                    <a:pt x="1389" y="2146"/>
                  </a:lnTo>
                  <a:lnTo>
                    <a:pt x="1368" y="2121"/>
                  </a:lnTo>
                  <a:lnTo>
                    <a:pt x="1352" y="2092"/>
                  </a:lnTo>
                  <a:lnTo>
                    <a:pt x="1157" y="1647"/>
                  </a:lnTo>
                  <a:lnTo>
                    <a:pt x="1143" y="1612"/>
                  </a:lnTo>
                  <a:lnTo>
                    <a:pt x="1128" y="1572"/>
                  </a:lnTo>
                  <a:lnTo>
                    <a:pt x="1115" y="1532"/>
                  </a:lnTo>
                  <a:lnTo>
                    <a:pt x="1103" y="1491"/>
                  </a:lnTo>
                  <a:lnTo>
                    <a:pt x="1093" y="1455"/>
                  </a:lnTo>
                  <a:lnTo>
                    <a:pt x="1001" y="1070"/>
                  </a:lnTo>
                  <a:lnTo>
                    <a:pt x="937" y="1070"/>
                  </a:lnTo>
                  <a:lnTo>
                    <a:pt x="908" y="1406"/>
                  </a:lnTo>
                  <a:lnTo>
                    <a:pt x="906" y="1434"/>
                  </a:lnTo>
                  <a:lnTo>
                    <a:pt x="904" y="1465"/>
                  </a:lnTo>
                  <a:lnTo>
                    <a:pt x="903" y="1498"/>
                  </a:lnTo>
                  <a:lnTo>
                    <a:pt x="903" y="1530"/>
                  </a:lnTo>
                  <a:lnTo>
                    <a:pt x="903" y="1558"/>
                  </a:lnTo>
                  <a:lnTo>
                    <a:pt x="921" y="2070"/>
                  </a:lnTo>
                  <a:lnTo>
                    <a:pt x="919" y="2104"/>
                  </a:lnTo>
                  <a:lnTo>
                    <a:pt x="911" y="2135"/>
                  </a:lnTo>
                  <a:lnTo>
                    <a:pt x="896" y="2164"/>
                  </a:lnTo>
                  <a:lnTo>
                    <a:pt x="877" y="2190"/>
                  </a:lnTo>
                  <a:lnTo>
                    <a:pt x="852" y="2211"/>
                  </a:lnTo>
                  <a:lnTo>
                    <a:pt x="824" y="2228"/>
                  </a:lnTo>
                  <a:lnTo>
                    <a:pt x="793" y="2239"/>
                  </a:lnTo>
                  <a:lnTo>
                    <a:pt x="759" y="2243"/>
                  </a:lnTo>
                  <a:lnTo>
                    <a:pt x="754" y="2243"/>
                  </a:lnTo>
                  <a:lnTo>
                    <a:pt x="720" y="2240"/>
                  </a:lnTo>
                  <a:lnTo>
                    <a:pt x="690" y="2231"/>
                  </a:lnTo>
                  <a:lnTo>
                    <a:pt x="661" y="2216"/>
                  </a:lnTo>
                  <a:lnTo>
                    <a:pt x="636" y="2197"/>
                  </a:lnTo>
                  <a:lnTo>
                    <a:pt x="616" y="2172"/>
                  </a:lnTo>
                  <a:lnTo>
                    <a:pt x="601" y="2144"/>
                  </a:lnTo>
                  <a:lnTo>
                    <a:pt x="590" y="2114"/>
                  </a:lnTo>
                  <a:lnTo>
                    <a:pt x="586" y="2082"/>
                  </a:lnTo>
                  <a:lnTo>
                    <a:pt x="568" y="1570"/>
                  </a:lnTo>
                  <a:lnTo>
                    <a:pt x="567" y="1534"/>
                  </a:lnTo>
                  <a:lnTo>
                    <a:pt x="568" y="1494"/>
                  </a:lnTo>
                  <a:lnTo>
                    <a:pt x="568" y="1452"/>
                  </a:lnTo>
                  <a:lnTo>
                    <a:pt x="570" y="1411"/>
                  </a:lnTo>
                  <a:lnTo>
                    <a:pt x="573" y="1376"/>
                  </a:lnTo>
                  <a:lnTo>
                    <a:pt x="618" y="875"/>
                  </a:lnTo>
                  <a:lnTo>
                    <a:pt x="618" y="872"/>
                  </a:lnTo>
                  <a:lnTo>
                    <a:pt x="618" y="868"/>
                  </a:lnTo>
                  <a:lnTo>
                    <a:pt x="616" y="864"/>
                  </a:lnTo>
                  <a:lnTo>
                    <a:pt x="614" y="845"/>
                  </a:lnTo>
                  <a:lnTo>
                    <a:pt x="610" y="820"/>
                  </a:lnTo>
                  <a:lnTo>
                    <a:pt x="606" y="792"/>
                  </a:lnTo>
                  <a:lnTo>
                    <a:pt x="601" y="762"/>
                  </a:lnTo>
                  <a:lnTo>
                    <a:pt x="595" y="731"/>
                  </a:lnTo>
                  <a:lnTo>
                    <a:pt x="589" y="699"/>
                  </a:lnTo>
                  <a:lnTo>
                    <a:pt x="584" y="669"/>
                  </a:lnTo>
                  <a:lnTo>
                    <a:pt x="580" y="640"/>
                  </a:lnTo>
                  <a:lnTo>
                    <a:pt x="574" y="614"/>
                  </a:lnTo>
                  <a:lnTo>
                    <a:pt x="570" y="592"/>
                  </a:lnTo>
                  <a:lnTo>
                    <a:pt x="568" y="575"/>
                  </a:lnTo>
                  <a:lnTo>
                    <a:pt x="565" y="564"/>
                  </a:lnTo>
                  <a:lnTo>
                    <a:pt x="565" y="561"/>
                  </a:lnTo>
                  <a:lnTo>
                    <a:pt x="536" y="618"/>
                  </a:lnTo>
                  <a:lnTo>
                    <a:pt x="521" y="648"/>
                  </a:lnTo>
                  <a:lnTo>
                    <a:pt x="501" y="680"/>
                  </a:lnTo>
                  <a:lnTo>
                    <a:pt x="480" y="711"/>
                  </a:lnTo>
                  <a:lnTo>
                    <a:pt x="457" y="742"/>
                  </a:lnTo>
                  <a:lnTo>
                    <a:pt x="434" y="771"/>
                  </a:lnTo>
                  <a:lnTo>
                    <a:pt x="412" y="796"/>
                  </a:lnTo>
                  <a:lnTo>
                    <a:pt x="275" y="943"/>
                  </a:lnTo>
                  <a:lnTo>
                    <a:pt x="250" y="964"/>
                  </a:lnTo>
                  <a:lnTo>
                    <a:pt x="222" y="979"/>
                  </a:lnTo>
                  <a:lnTo>
                    <a:pt x="191" y="989"/>
                  </a:lnTo>
                  <a:lnTo>
                    <a:pt x="158" y="993"/>
                  </a:lnTo>
                  <a:lnTo>
                    <a:pt x="128" y="990"/>
                  </a:lnTo>
                  <a:lnTo>
                    <a:pt x="99" y="981"/>
                  </a:lnTo>
                  <a:lnTo>
                    <a:pt x="73" y="968"/>
                  </a:lnTo>
                  <a:lnTo>
                    <a:pt x="49" y="949"/>
                  </a:lnTo>
                  <a:lnTo>
                    <a:pt x="28" y="926"/>
                  </a:lnTo>
                  <a:lnTo>
                    <a:pt x="13" y="898"/>
                  </a:lnTo>
                  <a:lnTo>
                    <a:pt x="4" y="869"/>
                  </a:lnTo>
                  <a:lnTo>
                    <a:pt x="0" y="838"/>
                  </a:lnTo>
                  <a:lnTo>
                    <a:pt x="1" y="807"/>
                  </a:lnTo>
                  <a:lnTo>
                    <a:pt x="9" y="777"/>
                  </a:lnTo>
                  <a:lnTo>
                    <a:pt x="23" y="749"/>
                  </a:lnTo>
                  <a:lnTo>
                    <a:pt x="43" y="724"/>
                  </a:lnTo>
                  <a:lnTo>
                    <a:pt x="179" y="579"/>
                  </a:lnTo>
                  <a:lnTo>
                    <a:pt x="193" y="562"/>
                  </a:lnTo>
                  <a:lnTo>
                    <a:pt x="210" y="541"/>
                  </a:lnTo>
                  <a:lnTo>
                    <a:pt x="226" y="517"/>
                  </a:lnTo>
                  <a:lnTo>
                    <a:pt x="241" y="495"/>
                  </a:lnTo>
                  <a:lnTo>
                    <a:pt x="251" y="475"/>
                  </a:lnTo>
                  <a:lnTo>
                    <a:pt x="445" y="88"/>
                  </a:lnTo>
                  <a:lnTo>
                    <a:pt x="460" y="63"/>
                  </a:lnTo>
                  <a:lnTo>
                    <a:pt x="480" y="41"/>
                  </a:lnTo>
                  <a:lnTo>
                    <a:pt x="504" y="24"/>
                  </a:lnTo>
                  <a:lnTo>
                    <a:pt x="530" y="11"/>
                  </a:lnTo>
                  <a:lnTo>
                    <a:pt x="557" y="3"/>
                  </a:lnTo>
                  <a:lnTo>
                    <a:pt x="5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993"/>
            <p:cNvSpPr>
              <a:spLocks noEditPoints="1"/>
            </p:cNvSpPr>
            <p:nvPr/>
          </p:nvSpPr>
          <p:spPr bwMode="auto">
            <a:xfrm>
              <a:off x="639" y="2817"/>
              <a:ext cx="668" cy="838"/>
            </a:xfrm>
            <a:custGeom>
              <a:avLst/>
              <a:gdLst>
                <a:gd name="T0" fmla="*/ 1314 w 2003"/>
                <a:gd name="T1" fmla="*/ 1458 h 2513"/>
                <a:gd name="T2" fmla="*/ 1337 w 2003"/>
                <a:gd name="T3" fmla="*/ 1776 h 2513"/>
                <a:gd name="T4" fmla="*/ 1656 w 2003"/>
                <a:gd name="T5" fmla="*/ 1754 h 2513"/>
                <a:gd name="T6" fmla="*/ 1632 w 2003"/>
                <a:gd name="T7" fmla="*/ 1434 h 2513"/>
                <a:gd name="T8" fmla="*/ 834 w 2003"/>
                <a:gd name="T9" fmla="*/ 1446 h 2513"/>
                <a:gd name="T10" fmla="*/ 842 w 2003"/>
                <a:gd name="T11" fmla="*/ 2172 h 2513"/>
                <a:gd name="T12" fmla="*/ 1169 w 2003"/>
                <a:gd name="T13" fmla="*/ 2165 h 2513"/>
                <a:gd name="T14" fmla="*/ 1161 w 2003"/>
                <a:gd name="T15" fmla="*/ 1438 h 2513"/>
                <a:gd name="T16" fmla="*/ 360 w 2003"/>
                <a:gd name="T17" fmla="*/ 1438 h 2513"/>
                <a:gd name="T18" fmla="*/ 352 w 2003"/>
                <a:gd name="T19" fmla="*/ 1765 h 2513"/>
                <a:gd name="T20" fmla="*/ 679 w 2003"/>
                <a:gd name="T21" fmla="*/ 1773 h 2513"/>
                <a:gd name="T22" fmla="*/ 687 w 2003"/>
                <a:gd name="T23" fmla="*/ 1446 h 2513"/>
                <a:gd name="T24" fmla="*/ 1337 w 2003"/>
                <a:gd name="T25" fmla="*/ 962 h 2513"/>
                <a:gd name="T26" fmla="*/ 1314 w 2003"/>
                <a:gd name="T27" fmla="*/ 1281 h 2513"/>
                <a:gd name="T28" fmla="*/ 1632 w 2003"/>
                <a:gd name="T29" fmla="*/ 1303 h 2513"/>
                <a:gd name="T30" fmla="*/ 1656 w 2003"/>
                <a:gd name="T31" fmla="*/ 985 h 2513"/>
                <a:gd name="T32" fmla="*/ 1337 w 2003"/>
                <a:gd name="T33" fmla="*/ 962 h 2513"/>
                <a:gd name="T34" fmla="*/ 831 w 2003"/>
                <a:gd name="T35" fmla="*/ 985 h 2513"/>
                <a:gd name="T36" fmla="*/ 854 w 2003"/>
                <a:gd name="T37" fmla="*/ 1303 h 2513"/>
                <a:gd name="T38" fmla="*/ 1173 w 2003"/>
                <a:gd name="T39" fmla="*/ 1281 h 2513"/>
                <a:gd name="T40" fmla="*/ 1149 w 2003"/>
                <a:gd name="T41" fmla="*/ 962 h 2513"/>
                <a:gd name="T42" fmla="*/ 352 w 2003"/>
                <a:gd name="T43" fmla="*/ 973 h 2513"/>
                <a:gd name="T44" fmla="*/ 360 w 2003"/>
                <a:gd name="T45" fmla="*/ 1301 h 2513"/>
                <a:gd name="T46" fmla="*/ 687 w 2003"/>
                <a:gd name="T47" fmla="*/ 1293 h 2513"/>
                <a:gd name="T48" fmla="*/ 679 w 2003"/>
                <a:gd name="T49" fmla="*/ 966 h 2513"/>
                <a:gd name="T50" fmla="*/ 1325 w 2003"/>
                <a:gd name="T51" fmla="*/ 488 h 2513"/>
                <a:gd name="T52" fmla="*/ 1317 w 2003"/>
                <a:gd name="T53" fmla="*/ 814 h 2513"/>
                <a:gd name="T54" fmla="*/ 1644 w 2003"/>
                <a:gd name="T55" fmla="*/ 823 h 2513"/>
                <a:gd name="T56" fmla="*/ 1652 w 2003"/>
                <a:gd name="T57" fmla="*/ 496 h 2513"/>
                <a:gd name="T58" fmla="*/ 854 w 2003"/>
                <a:gd name="T59" fmla="*/ 484 h 2513"/>
                <a:gd name="T60" fmla="*/ 831 w 2003"/>
                <a:gd name="T61" fmla="*/ 803 h 2513"/>
                <a:gd name="T62" fmla="*/ 1149 w 2003"/>
                <a:gd name="T63" fmla="*/ 826 h 2513"/>
                <a:gd name="T64" fmla="*/ 1173 w 2003"/>
                <a:gd name="T65" fmla="*/ 506 h 2513"/>
                <a:gd name="T66" fmla="*/ 854 w 2003"/>
                <a:gd name="T67" fmla="*/ 484 h 2513"/>
                <a:gd name="T68" fmla="*/ 350 w 2003"/>
                <a:gd name="T69" fmla="*/ 506 h 2513"/>
                <a:gd name="T70" fmla="*/ 372 w 2003"/>
                <a:gd name="T71" fmla="*/ 826 h 2513"/>
                <a:gd name="T72" fmla="*/ 691 w 2003"/>
                <a:gd name="T73" fmla="*/ 803 h 2513"/>
                <a:gd name="T74" fmla="*/ 668 w 2003"/>
                <a:gd name="T75" fmla="*/ 484 h 2513"/>
                <a:gd name="T76" fmla="*/ 1478 w 2003"/>
                <a:gd name="T77" fmla="*/ 2 h 2513"/>
                <a:gd name="T78" fmla="*/ 1536 w 2003"/>
                <a:gd name="T79" fmla="*/ 60 h 2513"/>
                <a:gd name="T80" fmla="*/ 1780 w 2003"/>
                <a:gd name="T81" fmla="*/ 227 h 2513"/>
                <a:gd name="T82" fmla="*/ 1838 w 2003"/>
                <a:gd name="T83" fmla="*/ 284 h 2513"/>
                <a:gd name="T84" fmla="*/ 1951 w 2003"/>
                <a:gd name="T85" fmla="*/ 2094 h 2513"/>
                <a:gd name="T86" fmla="*/ 2003 w 2003"/>
                <a:gd name="T87" fmla="*/ 2167 h 2513"/>
                <a:gd name="T88" fmla="*/ 1971 w 2003"/>
                <a:gd name="T89" fmla="*/ 2498 h 2513"/>
                <a:gd name="T90" fmla="*/ 54 w 2003"/>
                <a:gd name="T91" fmla="*/ 2509 h 2513"/>
                <a:gd name="T92" fmla="*/ 0 w 2003"/>
                <a:gd name="T93" fmla="*/ 2436 h 2513"/>
                <a:gd name="T94" fmla="*/ 31 w 2003"/>
                <a:gd name="T95" fmla="*/ 2104 h 2513"/>
                <a:gd name="T96" fmla="*/ 162 w 2003"/>
                <a:gd name="T97" fmla="*/ 306 h 2513"/>
                <a:gd name="T98" fmla="*/ 203 w 2003"/>
                <a:gd name="T99" fmla="*/ 235 h 2513"/>
                <a:gd name="T100" fmla="*/ 466 w 2003"/>
                <a:gd name="T101" fmla="*/ 81 h 2513"/>
                <a:gd name="T102" fmla="*/ 507 w 2003"/>
                <a:gd name="T103" fmla="*/ 10 h 2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3" h="2513">
                  <a:moveTo>
                    <a:pt x="1337" y="1434"/>
                  </a:moveTo>
                  <a:lnTo>
                    <a:pt x="1325" y="1438"/>
                  </a:lnTo>
                  <a:lnTo>
                    <a:pt x="1317" y="1446"/>
                  </a:lnTo>
                  <a:lnTo>
                    <a:pt x="1314" y="1458"/>
                  </a:lnTo>
                  <a:lnTo>
                    <a:pt x="1314" y="1754"/>
                  </a:lnTo>
                  <a:lnTo>
                    <a:pt x="1317" y="1765"/>
                  </a:lnTo>
                  <a:lnTo>
                    <a:pt x="1325" y="1773"/>
                  </a:lnTo>
                  <a:lnTo>
                    <a:pt x="1337" y="1776"/>
                  </a:lnTo>
                  <a:lnTo>
                    <a:pt x="1632" y="1776"/>
                  </a:lnTo>
                  <a:lnTo>
                    <a:pt x="1644" y="1773"/>
                  </a:lnTo>
                  <a:lnTo>
                    <a:pt x="1652" y="1765"/>
                  </a:lnTo>
                  <a:lnTo>
                    <a:pt x="1656" y="1754"/>
                  </a:lnTo>
                  <a:lnTo>
                    <a:pt x="1656" y="1458"/>
                  </a:lnTo>
                  <a:lnTo>
                    <a:pt x="1652" y="1446"/>
                  </a:lnTo>
                  <a:lnTo>
                    <a:pt x="1644" y="1438"/>
                  </a:lnTo>
                  <a:lnTo>
                    <a:pt x="1632" y="1434"/>
                  </a:lnTo>
                  <a:lnTo>
                    <a:pt x="1337" y="1434"/>
                  </a:lnTo>
                  <a:close/>
                  <a:moveTo>
                    <a:pt x="854" y="1434"/>
                  </a:moveTo>
                  <a:lnTo>
                    <a:pt x="842" y="1438"/>
                  </a:lnTo>
                  <a:lnTo>
                    <a:pt x="834" y="1446"/>
                  </a:lnTo>
                  <a:lnTo>
                    <a:pt x="831" y="1458"/>
                  </a:lnTo>
                  <a:lnTo>
                    <a:pt x="831" y="2154"/>
                  </a:lnTo>
                  <a:lnTo>
                    <a:pt x="834" y="2165"/>
                  </a:lnTo>
                  <a:lnTo>
                    <a:pt x="842" y="2172"/>
                  </a:lnTo>
                  <a:lnTo>
                    <a:pt x="854" y="2176"/>
                  </a:lnTo>
                  <a:lnTo>
                    <a:pt x="1149" y="2176"/>
                  </a:lnTo>
                  <a:lnTo>
                    <a:pt x="1161" y="2172"/>
                  </a:lnTo>
                  <a:lnTo>
                    <a:pt x="1169" y="2165"/>
                  </a:lnTo>
                  <a:lnTo>
                    <a:pt x="1173" y="2154"/>
                  </a:lnTo>
                  <a:lnTo>
                    <a:pt x="1173" y="1458"/>
                  </a:lnTo>
                  <a:lnTo>
                    <a:pt x="1169" y="1446"/>
                  </a:lnTo>
                  <a:lnTo>
                    <a:pt x="1161" y="1438"/>
                  </a:lnTo>
                  <a:lnTo>
                    <a:pt x="1149" y="1434"/>
                  </a:lnTo>
                  <a:lnTo>
                    <a:pt x="854" y="1434"/>
                  </a:lnTo>
                  <a:close/>
                  <a:moveTo>
                    <a:pt x="372" y="1434"/>
                  </a:moveTo>
                  <a:lnTo>
                    <a:pt x="360" y="1438"/>
                  </a:lnTo>
                  <a:lnTo>
                    <a:pt x="352" y="1446"/>
                  </a:lnTo>
                  <a:lnTo>
                    <a:pt x="350" y="1458"/>
                  </a:lnTo>
                  <a:lnTo>
                    <a:pt x="350" y="1754"/>
                  </a:lnTo>
                  <a:lnTo>
                    <a:pt x="352" y="1765"/>
                  </a:lnTo>
                  <a:lnTo>
                    <a:pt x="360" y="1773"/>
                  </a:lnTo>
                  <a:lnTo>
                    <a:pt x="372" y="1776"/>
                  </a:lnTo>
                  <a:lnTo>
                    <a:pt x="668" y="1776"/>
                  </a:lnTo>
                  <a:lnTo>
                    <a:pt x="679" y="1773"/>
                  </a:lnTo>
                  <a:lnTo>
                    <a:pt x="687" y="1765"/>
                  </a:lnTo>
                  <a:lnTo>
                    <a:pt x="691" y="1754"/>
                  </a:lnTo>
                  <a:lnTo>
                    <a:pt x="691" y="1458"/>
                  </a:lnTo>
                  <a:lnTo>
                    <a:pt x="687" y="1446"/>
                  </a:lnTo>
                  <a:lnTo>
                    <a:pt x="679" y="1438"/>
                  </a:lnTo>
                  <a:lnTo>
                    <a:pt x="668" y="1434"/>
                  </a:lnTo>
                  <a:lnTo>
                    <a:pt x="372" y="1434"/>
                  </a:lnTo>
                  <a:close/>
                  <a:moveTo>
                    <a:pt x="1337" y="962"/>
                  </a:moveTo>
                  <a:lnTo>
                    <a:pt x="1325" y="966"/>
                  </a:lnTo>
                  <a:lnTo>
                    <a:pt x="1317" y="973"/>
                  </a:lnTo>
                  <a:lnTo>
                    <a:pt x="1314" y="985"/>
                  </a:lnTo>
                  <a:lnTo>
                    <a:pt x="1314" y="1281"/>
                  </a:lnTo>
                  <a:lnTo>
                    <a:pt x="1317" y="1293"/>
                  </a:lnTo>
                  <a:lnTo>
                    <a:pt x="1325" y="1301"/>
                  </a:lnTo>
                  <a:lnTo>
                    <a:pt x="1337" y="1303"/>
                  </a:lnTo>
                  <a:lnTo>
                    <a:pt x="1632" y="1303"/>
                  </a:lnTo>
                  <a:lnTo>
                    <a:pt x="1644" y="1301"/>
                  </a:lnTo>
                  <a:lnTo>
                    <a:pt x="1652" y="1293"/>
                  </a:lnTo>
                  <a:lnTo>
                    <a:pt x="1656" y="1281"/>
                  </a:lnTo>
                  <a:lnTo>
                    <a:pt x="1656" y="985"/>
                  </a:lnTo>
                  <a:lnTo>
                    <a:pt x="1652" y="973"/>
                  </a:lnTo>
                  <a:lnTo>
                    <a:pt x="1644" y="966"/>
                  </a:lnTo>
                  <a:lnTo>
                    <a:pt x="1632" y="962"/>
                  </a:lnTo>
                  <a:lnTo>
                    <a:pt x="1337" y="962"/>
                  </a:lnTo>
                  <a:close/>
                  <a:moveTo>
                    <a:pt x="854" y="962"/>
                  </a:moveTo>
                  <a:lnTo>
                    <a:pt x="842" y="966"/>
                  </a:lnTo>
                  <a:lnTo>
                    <a:pt x="834" y="973"/>
                  </a:lnTo>
                  <a:lnTo>
                    <a:pt x="831" y="985"/>
                  </a:lnTo>
                  <a:lnTo>
                    <a:pt x="831" y="1281"/>
                  </a:lnTo>
                  <a:lnTo>
                    <a:pt x="834" y="1293"/>
                  </a:lnTo>
                  <a:lnTo>
                    <a:pt x="842" y="1301"/>
                  </a:lnTo>
                  <a:lnTo>
                    <a:pt x="854" y="1303"/>
                  </a:lnTo>
                  <a:lnTo>
                    <a:pt x="1149" y="1303"/>
                  </a:lnTo>
                  <a:lnTo>
                    <a:pt x="1161" y="1301"/>
                  </a:lnTo>
                  <a:lnTo>
                    <a:pt x="1169" y="1293"/>
                  </a:lnTo>
                  <a:lnTo>
                    <a:pt x="1173" y="1281"/>
                  </a:lnTo>
                  <a:lnTo>
                    <a:pt x="1173" y="985"/>
                  </a:lnTo>
                  <a:lnTo>
                    <a:pt x="1169" y="973"/>
                  </a:lnTo>
                  <a:lnTo>
                    <a:pt x="1161" y="966"/>
                  </a:lnTo>
                  <a:lnTo>
                    <a:pt x="1149" y="962"/>
                  </a:lnTo>
                  <a:lnTo>
                    <a:pt x="854" y="962"/>
                  </a:lnTo>
                  <a:close/>
                  <a:moveTo>
                    <a:pt x="372" y="962"/>
                  </a:moveTo>
                  <a:lnTo>
                    <a:pt x="360" y="966"/>
                  </a:lnTo>
                  <a:lnTo>
                    <a:pt x="352" y="973"/>
                  </a:lnTo>
                  <a:lnTo>
                    <a:pt x="350" y="985"/>
                  </a:lnTo>
                  <a:lnTo>
                    <a:pt x="350" y="1281"/>
                  </a:lnTo>
                  <a:lnTo>
                    <a:pt x="352" y="1293"/>
                  </a:lnTo>
                  <a:lnTo>
                    <a:pt x="360" y="1301"/>
                  </a:lnTo>
                  <a:lnTo>
                    <a:pt x="372" y="1303"/>
                  </a:lnTo>
                  <a:lnTo>
                    <a:pt x="668" y="1303"/>
                  </a:lnTo>
                  <a:lnTo>
                    <a:pt x="679" y="1301"/>
                  </a:lnTo>
                  <a:lnTo>
                    <a:pt x="687" y="1293"/>
                  </a:lnTo>
                  <a:lnTo>
                    <a:pt x="691" y="1281"/>
                  </a:lnTo>
                  <a:lnTo>
                    <a:pt x="691" y="985"/>
                  </a:lnTo>
                  <a:lnTo>
                    <a:pt x="687" y="973"/>
                  </a:lnTo>
                  <a:lnTo>
                    <a:pt x="679" y="966"/>
                  </a:lnTo>
                  <a:lnTo>
                    <a:pt x="668" y="962"/>
                  </a:lnTo>
                  <a:lnTo>
                    <a:pt x="372" y="962"/>
                  </a:lnTo>
                  <a:close/>
                  <a:moveTo>
                    <a:pt x="1337" y="484"/>
                  </a:moveTo>
                  <a:lnTo>
                    <a:pt x="1325" y="488"/>
                  </a:lnTo>
                  <a:lnTo>
                    <a:pt x="1317" y="496"/>
                  </a:lnTo>
                  <a:lnTo>
                    <a:pt x="1314" y="506"/>
                  </a:lnTo>
                  <a:lnTo>
                    <a:pt x="1314" y="803"/>
                  </a:lnTo>
                  <a:lnTo>
                    <a:pt x="1317" y="814"/>
                  </a:lnTo>
                  <a:lnTo>
                    <a:pt x="1325" y="823"/>
                  </a:lnTo>
                  <a:lnTo>
                    <a:pt x="1337" y="826"/>
                  </a:lnTo>
                  <a:lnTo>
                    <a:pt x="1632" y="826"/>
                  </a:lnTo>
                  <a:lnTo>
                    <a:pt x="1644" y="823"/>
                  </a:lnTo>
                  <a:lnTo>
                    <a:pt x="1652" y="814"/>
                  </a:lnTo>
                  <a:lnTo>
                    <a:pt x="1656" y="803"/>
                  </a:lnTo>
                  <a:lnTo>
                    <a:pt x="1656" y="506"/>
                  </a:lnTo>
                  <a:lnTo>
                    <a:pt x="1652" y="496"/>
                  </a:lnTo>
                  <a:lnTo>
                    <a:pt x="1644" y="488"/>
                  </a:lnTo>
                  <a:lnTo>
                    <a:pt x="1632" y="484"/>
                  </a:lnTo>
                  <a:lnTo>
                    <a:pt x="1337" y="484"/>
                  </a:lnTo>
                  <a:close/>
                  <a:moveTo>
                    <a:pt x="854" y="484"/>
                  </a:moveTo>
                  <a:lnTo>
                    <a:pt x="842" y="488"/>
                  </a:lnTo>
                  <a:lnTo>
                    <a:pt x="834" y="496"/>
                  </a:lnTo>
                  <a:lnTo>
                    <a:pt x="831" y="506"/>
                  </a:lnTo>
                  <a:lnTo>
                    <a:pt x="831" y="803"/>
                  </a:lnTo>
                  <a:lnTo>
                    <a:pt x="834" y="814"/>
                  </a:lnTo>
                  <a:lnTo>
                    <a:pt x="842" y="823"/>
                  </a:lnTo>
                  <a:lnTo>
                    <a:pt x="854" y="826"/>
                  </a:lnTo>
                  <a:lnTo>
                    <a:pt x="1149" y="826"/>
                  </a:lnTo>
                  <a:lnTo>
                    <a:pt x="1161" y="823"/>
                  </a:lnTo>
                  <a:lnTo>
                    <a:pt x="1169" y="814"/>
                  </a:lnTo>
                  <a:lnTo>
                    <a:pt x="1173" y="803"/>
                  </a:lnTo>
                  <a:lnTo>
                    <a:pt x="1173" y="506"/>
                  </a:lnTo>
                  <a:lnTo>
                    <a:pt x="1169" y="496"/>
                  </a:lnTo>
                  <a:lnTo>
                    <a:pt x="1161" y="488"/>
                  </a:lnTo>
                  <a:lnTo>
                    <a:pt x="1149" y="484"/>
                  </a:lnTo>
                  <a:lnTo>
                    <a:pt x="854" y="484"/>
                  </a:lnTo>
                  <a:close/>
                  <a:moveTo>
                    <a:pt x="372" y="484"/>
                  </a:moveTo>
                  <a:lnTo>
                    <a:pt x="360" y="488"/>
                  </a:lnTo>
                  <a:lnTo>
                    <a:pt x="352" y="496"/>
                  </a:lnTo>
                  <a:lnTo>
                    <a:pt x="350" y="506"/>
                  </a:lnTo>
                  <a:lnTo>
                    <a:pt x="350" y="803"/>
                  </a:lnTo>
                  <a:lnTo>
                    <a:pt x="352" y="814"/>
                  </a:lnTo>
                  <a:lnTo>
                    <a:pt x="360" y="823"/>
                  </a:lnTo>
                  <a:lnTo>
                    <a:pt x="372" y="826"/>
                  </a:lnTo>
                  <a:lnTo>
                    <a:pt x="668" y="826"/>
                  </a:lnTo>
                  <a:lnTo>
                    <a:pt x="679" y="823"/>
                  </a:lnTo>
                  <a:lnTo>
                    <a:pt x="687" y="814"/>
                  </a:lnTo>
                  <a:lnTo>
                    <a:pt x="691" y="803"/>
                  </a:lnTo>
                  <a:lnTo>
                    <a:pt x="691" y="506"/>
                  </a:lnTo>
                  <a:lnTo>
                    <a:pt x="687" y="496"/>
                  </a:lnTo>
                  <a:lnTo>
                    <a:pt x="679" y="488"/>
                  </a:lnTo>
                  <a:lnTo>
                    <a:pt x="668" y="484"/>
                  </a:lnTo>
                  <a:lnTo>
                    <a:pt x="372" y="484"/>
                  </a:lnTo>
                  <a:close/>
                  <a:moveTo>
                    <a:pt x="547" y="0"/>
                  </a:moveTo>
                  <a:lnTo>
                    <a:pt x="1456" y="0"/>
                  </a:lnTo>
                  <a:lnTo>
                    <a:pt x="1478" y="2"/>
                  </a:lnTo>
                  <a:lnTo>
                    <a:pt x="1498" y="10"/>
                  </a:lnTo>
                  <a:lnTo>
                    <a:pt x="1513" y="23"/>
                  </a:lnTo>
                  <a:lnTo>
                    <a:pt x="1526" y="40"/>
                  </a:lnTo>
                  <a:lnTo>
                    <a:pt x="1536" y="60"/>
                  </a:lnTo>
                  <a:lnTo>
                    <a:pt x="1538" y="81"/>
                  </a:lnTo>
                  <a:lnTo>
                    <a:pt x="1538" y="225"/>
                  </a:lnTo>
                  <a:lnTo>
                    <a:pt x="1759" y="225"/>
                  </a:lnTo>
                  <a:lnTo>
                    <a:pt x="1780" y="227"/>
                  </a:lnTo>
                  <a:lnTo>
                    <a:pt x="1800" y="235"/>
                  </a:lnTo>
                  <a:lnTo>
                    <a:pt x="1817" y="248"/>
                  </a:lnTo>
                  <a:lnTo>
                    <a:pt x="1830" y="265"/>
                  </a:lnTo>
                  <a:lnTo>
                    <a:pt x="1838" y="284"/>
                  </a:lnTo>
                  <a:lnTo>
                    <a:pt x="1841" y="306"/>
                  </a:lnTo>
                  <a:lnTo>
                    <a:pt x="1841" y="2090"/>
                  </a:lnTo>
                  <a:lnTo>
                    <a:pt x="1926" y="2090"/>
                  </a:lnTo>
                  <a:lnTo>
                    <a:pt x="1951" y="2094"/>
                  </a:lnTo>
                  <a:lnTo>
                    <a:pt x="1971" y="2104"/>
                  </a:lnTo>
                  <a:lnTo>
                    <a:pt x="1989" y="2121"/>
                  </a:lnTo>
                  <a:lnTo>
                    <a:pt x="1999" y="2142"/>
                  </a:lnTo>
                  <a:lnTo>
                    <a:pt x="2003" y="2167"/>
                  </a:lnTo>
                  <a:lnTo>
                    <a:pt x="2003" y="2436"/>
                  </a:lnTo>
                  <a:lnTo>
                    <a:pt x="1999" y="2459"/>
                  </a:lnTo>
                  <a:lnTo>
                    <a:pt x="1989" y="2481"/>
                  </a:lnTo>
                  <a:lnTo>
                    <a:pt x="1971" y="2498"/>
                  </a:lnTo>
                  <a:lnTo>
                    <a:pt x="1951" y="2509"/>
                  </a:lnTo>
                  <a:lnTo>
                    <a:pt x="1926" y="2513"/>
                  </a:lnTo>
                  <a:lnTo>
                    <a:pt x="79" y="2513"/>
                  </a:lnTo>
                  <a:lnTo>
                    <a:pt x="54" y="2509"/>
                  </a:lnTo>
                  <a:lnTo>
                    <a:pt x="31" y="2498"/>
                  </a:lnTo>
                  <a:lnTo>
                    <a:pt x="16" y="2481"/>
                  </a:lnTo>
                  <a:lnTo>
                    <a:pt x="4" y="2459"/>
                  </a:lnTo>
                  <a:lnTo>
                    <a:pt x="0" y="2436"/>
                  </a:lnTo>
                  <a:lnTo>
                    <a:pt x="0" y="2167"/>
                  </a:lnTo>
                  <a:lnTo>
                    <a:pt x="4" y="2142"/>
                  </a:lnTo>
                  <a:lnTo>
                    <a:pt x="16" y="2121"/>
                  </a:lnTo>
                  <a:lnTo>
                    <a:pt x="31" y="2104"/>
                  </a:lnTo>
                  <a:lnTo>
                    <a:pt x="54" y="2094"/>
                  </a:lnTo>
                  <a:lnTo>
                    <a:pt x="79" y="2090"/>
                  </a:lnTo>
                  <a:lnTo>
                    <a:pt x="162" y="2090"/>
                  </a:lnTo>
                  <a:lnTo>
                    <a:pt x="162" y="306"/>
                  </a:lnTo>
                  <a:lnTo>
                    <a:pt x="165" y="284"/>
                  </a:lnTo>
                  <a:lnTo>
                    <a:pt x="174" y="265"/>
                  </a:lnTo>
                  <a:lnTo>
                    <a:pt x="186" y="248"/>
                  </a:lnTo>
                  <a:lnTo>
                    <a:pt x="203" y="235"/>
                  </a:lnTo>
                  <a:lnTo>
                    <a:pt x="223" y="227"/>
                  </a:lnTo>
                  <a:lnTo>
                    <a:pt x="243" y="225"/>
                  </a:lnTo>
                  <a:lnTo>
                    <a:pt x="466" y="225"/>
                  </a:lnTo>
                  <a:lnTo>
                    <a:pt x="466" y="81"/>
                  </a:lnTo>
                  <a:lnTo>
                    <a:pt x="469" y="60"/>
                  </a:lnTo>
                  <a:lnTo>
                    <a:pt x="477" y="40"/>
                  </a:lnTo>
                  <a:lnTo>
                    <a:pt x="490" y="23"/>
                  </a:lnTo>
                  <a:lnTo>
                    <a:pt x="507" y="10"/>
                  </a:lnTo>
                  <a:lnTo>
                    <a:pt x="525" y="2"/>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 name="Group 836"/>
          <p:cNvGrpSpPr>
            <a:grpSpLocks noChangeAspect="1"/>
          </p:cNvGrpSpPr>
          <p:nvPr/>
        </p:nvGrpSpPr>
        <p:grpSpPr bwMode="auto">
          <a:xfrm>
            <a:off x="251520" y="4005064"/>
            <a:ext cx="219145" cy="302400"/>
            <a:chOff x="536" y="300"/>
            <a:chExt cx="687" cy="948"/>
          </a:xfrm>
          <a:solidFill>
            <a:schemeClr val="accent3">
              <a:lumMod val="75000"/>
            </a:schemeClr>
          </a:solidFill>
        </p:grpSpPr>
        <p:sp>
          <p:nvSpPr>
            <p:cNvPr id="38" name="Freeform 838"/>
            <p:cNvSpPr>
              <a:spLocks noEditPoints="1"/>
            </p:cNvSpPr>
            <p:nvPr/>
          </p:nvSpPr>
          <p:spPr bwMode="auto">
            <a:xfrm>
              <a:off x="536" y="300"/>
              <a:ext cx="687" cy="948"/>
            </a:xfrm>
            <a:custGeom>
              <a:avLst/>
              <a:gdLst>
                <a:gd name="T0" fmla="*/ 2126 w 2748"/>
                <a:gd name="T1" fmla="*/ 3169 h 3792"/>
                <a:gd name="T2" fmla="*/ 2126 w 2748"/>
                <a:gd name="T3" fmla="*/ 3535 h 3792"/>
                <a:gd name="T4" fmla="*/ 2490 w 2748"/>
                <a:gd name="T5" fmla="*/ 3169 h 3792"/>
                <a:gd name="T6" fmla="*/ 2126 w 2748"/>
                <a:gd name="T7" fmla="*/ 3169 h 3792"/>
                <a:gd name="T8" fmla="*/ 152 w 2748"/>
                <a:gd name="T9" fmla="*/ 151 h 3792"/>
                <a:gd name="T10" fmla="*/ 152 w 2748"/>
                <a:gd name="T11" fmla="*/ 3641 h 3792"/>
                <a:gd name="T12" fmla="*/ 1974 w 2748"/>
                <a:gd name="T13" fmla="*/ 3641 h 3792"/>
                <a:gd name="T14" fmla="*/ 1974 w 2748"/>
                <a:gd name="T15" fmla="*/ 3093 h 3792"/>
                <a:gd name="T16" fmla="*/ 1977 w 2748"/>
                <a:gd name="T17" fmla="*/ 3074 h 3792"/>
                <a:gd name="T18" fmla="*/ 1985 w 2748"/>
                <a:gd name="T19" fmla="*/ 3057 h 3792"/>
                <a:gd name="T20" fmla="*/ 1996 w 2748"/>
                <a:gd name="T21" fmla="*/ 3040 h 3792"/>
                <a:gd name="T22" fmla="*/ 2012 w 2748"/>
                <a:gd name="T23" fmla="*/ 3028 h 3792"/>
                <a:gd name="T24" fmla="*/ 2031 w 2748"/>
                <a:gd name="T25" fmla="*/ 3021 h 3792"/>
                <a:gd name="T26" fmla="*/ 2050 w 2748"/>
                <a:gd name="T27" fmla="*/ 3019 h 3792"/>
                <a:gd name="T28" fmla="*/ 2050 w 2748"/>
                <a:gd name="T29" fmla="*/ 3019 h 3792"/>
                <a:gd name="T30" fmla="*/ 2597 w 2748"/>
                <a:gd name="T31" fmla="*/ 3019 h 3792"/>
                <a:gd name="T32" fmla="*/ 2597 w 2748"/>
                <a:gd name="T33" fmla="*/ 151 h 3792"/>
                <a:gd name="T34" fmla="*/ 152 w 2748"/>
                <a:gd name="T35" fmla="*/ 151 h 3792"/>
                <a:gd name="T36" fmla="*/ 76 w 2748"/>
                <a:gd name="T37" fmla="*/ 0 h 3792"/>
                <a:gd name="T38" fmla="*/ 2673 w 2748"/>
                <a:gd name="T39" fmla="*/ 0 h 3792"/>
                <a:gd name="T40" fmla="*/ 2693 w 2748"/>
                <a:gd name="T41" fmla="*/ 2 h 3792"/>
                <a:gd name="T42" fmla="*/ 2711 w 2748"/>
                <a:gd name="T43" fmla="*/ 10 h 3792"/>
                <a:gd name="T44" fmla="*/ 2726 w 2748"/>
                <a:gd name="T45" fmla="*/ 22 h 3792"/>
                <a:gd name="T46" fmla="*/ 2738 w 2748"/>
                <a:gd name="T47" fmla="*/ 38 h 3792"/>
                <a:gd name="T48" fmla="*/ 2746 w 2748"/>
                <a:gd name="T49" fmla="*/ 55 h 3792"/>
                <a:gd name="T50" fmla="*/ 2748 w 2748"/>
                <a:gd name="T51" fmla="*/ 76 h 3792"/>
                <a:gd name="T52" fmla="*/ 2748 w 2748"/>
                <a:gd name="T53" fmla="*/ 3095 h 3792"/>
                <a:gd name="T54" fmla="*/ 2746 w 2748"/>
                <a:gd name="T55" fmla="*/ 3114 h 3792"/>
                <a:gd name="T56" fmla="*/ 2739 w 2748"/>
                <a:gd name="T57" fmla="*/ 3132 h 3792"/>
                <a:gd name="T58" fmla="*/ 2726 w 2748"/>
                <a:gd name="T59" fmla="*/ 3147 h 3792"/>
                <a:gd name="T60" fmla="*/ 2104 w 2748"/>
                <a:gd name="T61" fmla="*/ 3770 h 3792"/>
                <a:gd name="T62" fmla="*/ 2088 w 2748"/>
                <a:gd name="T63" fmla="*/ 3782 h 3792"/>
                <a:gd name="T64" fmla="*/ 2070 w 2748"/>
                <a:gd name="T65" fmla="*/ 3790 h 3792"/>
                <a:gd name="T66" fmla="*/ 2050 w 2748"/>
                <a:gd name="T67" fmla="*/ 3792 h 3792"/>
                <a:gd name="T68" fmla="*/ 76 w 2748"/>
                <a:gd name="T69" fmla="*/ 3792 h 3792"/>
                <a:gd name="T70" fmla="*/ 56 w 2748"/>
                <a:gd name="T71" fmla="*/ 3790 h 3792"/>
                <a:gd name="T72" fmla="*/ 38 w 2748"/>
                <a:gd name="T73" fmla="*/ 3782 h 3792"/>
                <a:gd name="T74" fmla="*/ 23 w 2748"/>
                <a:gd name="T75" fmla="*/ 3770 h 3792"/>
                <a:gd name="T76" fmla="*/ 10 w 2748"/>
                <a:gd name="T77" fmla="*/ 3754 h 3792"/>
                <a:gd name="T78" fmla="*/ 3 w 2748"/>
                <a:gd name="T79" fmla="*/ 3737 h 3792"/>
                <a:gd name="T80" fmla="*/ 0 w 2748"/>
                <a:gd name="T81" fmla="*/ 3716 h 3792"/>
                <a:gd name="T82" fmla="*/ 0 w 2748"/>
                <a:gd name="T83" fmla="*/ 76 h 3792"/>
                <a:gd name="T84" fmla="*/ 3 w 2748"/>
                <a:gd name="T85" fmla="*/ 55 h 3792"/>
                <a:gd name="T86" fmla="*/ 10 w 2748"/>
                <a:gd name="T87" fmla="*/ 38 h 3792"/>
                <a:gd name="T88" fmla="*/ 23 w 2748"/>
                <a:gd name="T89" fmla="*/ 22 h 3792"/>
                <a:gd name="T90" fmla="*/ 38 w 2748"/>
                <a:gd name="T91" fmla="*/ 10 h 3792"/>
                <a:gd name="T92" fmla="*/ 56 w 2748"/>
                <a:gd name="T93" fmla="*/ 2 h 3792"/>
                <a:gd name="T94" fmla="*/ 76 w 2748"/>
                <a:gd name="T95" fmla="*/ 0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8" h="3792">
                  <a:moveTo>
                    <a:pt x="2126" y="3169"/>
                  </a:moveTo>
                  <a:lnTo>
                    <a:pt x="2126" y="3535"/>
                  </a:lnTo>
                  <a:lnTo>
                    <a:pt x="2490" y="3169"/>
                  </a:lnTo>
                  <a:lnTo>
                    <a:pt x="2126" y="3169"/>
                  </a:lnTo>
                  <a:close/>
                  <a:moveTo>
                    <a:pt x="152" y="151"/>
                  </a:moveTo>
                  <a:lnTo>
                    <a:pt x="152" y="3641"/>
                  </a:lnTo>
                  <a:lnTo>
                    <a:pt x="1974" y="3641"/>
                  </a:lnTo>
                  <a:lnTo>
                    <a:pt x="1974" y="3093"/>
                  </a:lnTo>
                  <a:lnTo>
                    <a:pt x="1977" y="3074"/>
                  </a:lnTo>
                  <a:lnTo>
                    <a:pt x="1985" y="3057"/>
                  </a:lnTo>
                  <a:lnTo>
                    <a:pt x="1996" y="3040"/>
                  </a:lnTo>
                  <a:lnTo>
                    <a:pt x="2012" y="3028"/>
                  </a:lnTo>
                  <a:lnTo>
                    <a:pt x="2031" y="3021"/>
                  </a:lnTo>
                  <a:lnTo>
                    <a:pt x="2050" y="3019"/>
                  </a:lnTo>
                  <a:lnTo>
                    <a:pt x="2050" y="3019"/>
                  </a:lnTo>
                  <a:lnTo>
                    <a:pt x="2597" y="3019"/>
                  </a:lnTo>
                  <a:lnTo>
                    <a:pt x="2597" y="151"/>
                  </a:lnTo>
                  <a:lnTo>
                    <a:pt x="152" y="151"/>
                  </a:lnTo>
                  <a:close/>
                  <a:moveTo>
                    <a:pt x="76" y="0"/>
                  </a:moveTo>
                  <a:lnTo>
                    <a:pt x="2673" y="0"/>
                  </a:lnTo>
                  <a:lnTo>
                    <a:pt x="2693" y="2"/>
                  </a:lnTo>
                  <a:lnTo>
                    <a:pt x="2711" y="10"/>
                  </a:lnTo>
                  <a:lnTo>
                    <a:pt x="2726" y="22"/>
                  </a:lnTo>
                  <a:lnTo>
                    <a:pt x="2738" y="38"/>
                  </a:lnTo>
                  <a:lnTo>
                    <a:pt x="2746" y="55"/>
                  </a:lnTo>
                  <a:lnTo>
                    <a:pt x="2748" y="76"/>
                  </a:lnTo>
                  <a:lnTo>
                    <a:pt x="2748" y="3095"/>
                  </a:lnTo>
                  <a:lnTo>
                    <a:pt x="2746" y="3114"/>
                  </a:lnTo>
                  <a:lnTo>
                    <a:pt x="2739" y="3132"/>
                  </a:lnTo>
                  <a:lnTo>
                    <a:pt x="2726" y="3147"/>
                  </a:lnTo>
                  <a:lnTo>
                    <a:pt x="2104" y="3770"/>
                  </a:lnTo>
                  <a:lnTo>
                    <a:pt x="2088" y="3782"/>
                  </a:lnTo>
                  <a:lnTo>
                    <a:pt x="2070" y="3790"/>
                  </a:lnTo>
                  <a:lnTo>
                    <a:pt x="2050" y="3792"/>
                  </a:lnTo>
                  <a:lnTo>
                    <a:pt x="76" y="3792"/>
                  </a:lnTo>
                  <a:lnTo>
                    <a:pt x="56" y="3790"/>
                  </a:lnTo>
                  <a:lnTo>
                    <a:pt x="38" y="3782"/>
                  </a:lnTo>
                  <a:lnTo>
                    <a:pt x="23" y="3770"/>
                  </a:lnTo>
                  <a:lnTo>
                    <a:pt x="10" y="3754"/>
                  </a:lnTo>
                  <a:lnTo>
                    <a:pt x="3" y="3737"/>
                  </a:lnTo>
                  <a:lnTo>
                    <a:pt x="0" y="3716"/>
                  </a:lnTo>
                  <a:lnTo>
                    <a:pt x="0" y="76"/>
                  </a:lnTo>
                  <a:lnTo>
                    <a:pt x="3" y="55"/>
                  </a:lnTo>
                  <a:lnTo>
                    <a:pt x="10" y="38"/>
                  </a:lnTo>
                  <a:lnTo>
                    <a:pt x="23" y="22"/>
                  </a:lnTo>
                  <a:lnTo>
                    <a:pt x="38" y="10"/>
                  </a:lnTo>
                  <a:lnTo>
                    <a:pt x="56" y="2"/>
                  </a:lnTo>
                  <a:lnTo>
                    <a:pt x="76"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839"/>
            <p:cNvSpPr>
              <a:spLocks/>
            </p:cNvSpPr>
            <p:nvPr/>
          </p:nvSpPr>
          <p:spPr bwMode="auto">
            <a:xfrm>
              <a:off x="637" y="453"/>
              <a:ext cx="133" cy="107"/>
            </a:xfrm>
            <a:custGeom>
              <a:avLst/>
              <a:gdLst>
                <a:gd name="T0" fmla="*/ 460 w 536"/>
                <a:gd name="T1" fmla="*/ 0 h 426"/>
                <a:gd name="T2" fmla="*/ 480 w 536"/>
                <a:gd name="T3" fmla="*/ 2 h 426"/>
                <a:gd name="T4" fmla="*/ 498 w 536"/>
                <a:gd name="T5" fmla="*/ 9 h 426"/>
                <a:gd name="T6" fmla="*/ 514 w 536"/>
                <a:gd name="T7" fmla="*/ 21 h 426"/>
                <a:gd name="T8" fmla="*/ 525 w 536"/>
                <a:gd name="T9" fmla="*/ 38 h 426"/>
                <a:gd name="T10" fmla="*/ 534 w 536"/>
                <a:gd name="T11" fmla="*/ 56 h 426"/>
                <a:gd name="T12" fmla="*/ 536 w 536"/>
                <a:gd name="T13" fmla="*/ 74 h 426"/>
                <a:gd name="T14" fmla="*/ 534 w 536"/>
                <a:gd name="T15" fmla="*/ 94 h 426"/>
                <a:gd name="T16" fmla="*/ 525 w 536"/>
                <a:gd name="T17" fmla="*/ 112 h 426"/>
                <a:gd name="T18" fmla="*/ 514 w 536"/>
                <a:gd name="T19" fmla="*/ 128 h 426"/>
                <a:gd name="T20" fmla="*/ 238 w 536"/>
                <a:gd name="T21" fmla="*/ 404 h 426"/>
                <a:gd name="T22" fmla="*/ 222 w 536"/>
                <a:gd name="T23" fmla="*/ 416 h 426"/>
                <a:gd name="T24" fmla="*/ 204 w 536"/>
                <a:gd name="T25" fmla="*/ 424 h 426"/>
                <a:gd name="T26" fmla="*/ 184 w 536"/>
                <a:gd name="T27" fmla="*/ 426 h 426"/>
                <a:gd name="T28" fmla="*/ 165 w 536"/>
                <a:gd name="T29" fmla="*/ 424 h 426"/>
                <a:gd name="T30" fmla="*/ 147 w 536"/>
                <a:gd name="T31" fmla="*/ 416 h 426"/>
                <a:gd name="T32" fmla="*/ 131 w 536"/>
                <a:gd name="T33" fmla="*/ 404 h 426"/>
                <a:gd name="T34" fmla="*/ 22 w 536"/>
                <a:gd name="T35" fmla="*/ 295 h 426"/>
                <a:gd name="T36" fmla="*/ 11 w 536"/>
                <a:gd name="T37" fmla="*/ 279 h 426"/>
                <a:gd name="T38" fmla="*/ 3 w 536"/>
                <a:gd name="T39" fmla="*/ 262 h 426"/>
                <a:gd name="T40" fmla="*/ 0 w 536"/>
                <a:gd name="T41" fmla="*/ 242 h 426"/>
                <a:gd name="T42" fmla="*/ 3 w 536"/>
                <a:gd name="T43" fmla="*/ 223 h 426"/>
                <a:gd name="T44" fmla="*/ 11 w 536"/>
                <a:gd name="T45" fmla="*/ 204 h 426"/>
                <a:gd name="T46" fmla="*/ 22 w 536"/>
                <a:gd name="T47" fmla="*/ 188 h 426"/>
                <a:gd name="T48" fmla="*/ 38 w 536"/>
                <a:gd name="T49" fmla="*/ 177 h 426"/>
                <a:gd name="T50" fmla="*/ 57 w 536"/>
                <a:gd name="T51" fmla="*/ 169 h 426"/>
                <a:gd name="T52" fmla="*/ 76 w 536"/>
                <a:gd name="T53" fmla="*/ 166 h 426"/>
                <a:gd name="T54" fmla="*/ 96 w 536"/>
                <a:gd name="T55" fmla="*/ 169 h 426"/>
                <a:gd name="T56" fmla="*/ 113 w 536"/>
                <a:gd name="T57" fmla="*/ 177 h 426"/>
                <a:gd name="T58" fmla="*/ 129 w 536"/>
                <a:gd name="T59" fmla="*/ 188 h 426"/>
                <a:gd name="T60" fmla="*/ 184 w 536"/>
                <a:gd name="T61" fmla="*/ 243 h 426"/>
                <a:gd name="T62" fmla="*/ 407 w 536"/>
                <a:gd name="T63" fmla="*/ 21 h 426"/>
                <a:gd name="T64" fmla="*/ 423 w 536"/>
                <a:gd name="T65" fmla="*/ 9 h 426"/>
                <a:gd name="T66" fmla="*/ 442 w 536"/>
                <a:gd name="T67" fmla="*/ 2 h 426"/>
                <a:gd name="T68" fmla="*/ 460 w 536"/>
                <a:gd name="T6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6" h="426">
                  <a:moveTo>
                    <a:pt x="460" y="0"/>
                  </a:moveTo>
                  <a:lnTo>
                    <a:pt x="480" y="2"/>
                  </a:lnTo>
                  <a:lnTo>
                    <a:pt x="498" y="9"/>
                  </a:lnTo>
                  <a:lnTo>
                    <a:pt x="514" y="21"/>
                  </a:lnTo>
                  <a:lnTo>
                    <a:pt x="525" y="38"/>
                  </a:lnTo>
                  <a:lnTo>
                    <a:pt x="534" y="56"/>
                  </a:lnTo>
                  <a:lnTo>
                    <a:pt x="536" y="74"/>
                  </a:lnTo>
                  <a:lnTo>
                    <a:pt x="534" y="94"/>
                  </a:lnTo>
                  <a:lnTo>
                    <a:pt x="525" y="112"/>
                  </a:lnTo>
                  <a:lnTo>
                    <a:pt x="514" y="128"/>
                  </a:lnTo>
                  <a:lnTo>
                    <a:pt x="238" y="404"/>
                  </a:lnTo>
                  <a:lnTo>
                    <a:pt x="222" y="416"/>
                  </a:lnTo>
                  <a:lnTo>
                    <a:pt x="204" y="424"/>
                  </a:lnTo>
                  <a:lnTo>
                    <a:pt x="184" y="426"/>
                  </a:lnTo>
                  <a:lnTo>
                    <a:pt x="165" y="424"/>
                  </a:lnTo>
                  <a:lnTo>
                    <a:pt x="147" y="416"/>
                  </a:lnTo>
                  <a:lnTo>
                    <a:pt x="131" y="404"/>
                  </a:lnTo>
                  <a:lnTo>
                    <a:pt x="22" y="295"/>
                  </a:lnTo>
                  <a:lnTo>
                    <a:pt x="11" y="279"/>
                  </a:lnTo>
                  <a:lnTo>
                    <a:pt x="3" y="262"/>
                  </a:lnTo>
                  <a:lnTo>
                    <a:pt x="0" y="242"/>
                  </a:lnTo>
                  <a:lnTo>
                    <a:pt x="3" y="223"/>
                  </a:lnTo>
                  <a:lnTo>
                    <a:pt x="11" y="204"/>
                  </a:lnTo>
                  <a:lnTo>
                    <a:pt x="22" y="188"/>
                  </a:lnTo>
                  <a:lnTo>
                    <a:pt x="38" y="177"/>
                  </a:lnTo>
                  <a:lnTo>
                    <a:pt x="57" y="169"/>
                  </a:lnTo>
                  <a:lnTo>
                    <a:pt x="76" y="166"/>
                  </a:lnTo>
                  <a:lnTo>
                    <a:pt x="96" y="169"/>
                  </a:lnTo>
                  <a:lnTo>
                    <a:pt x="113" y="177"/>
                  </a:lnTo>
                  <a:lnTo>
                    <a:pt x="129" y="188"/>
                  </a:lnTo>
                  <a:lnTo>
                    <a:pt x="184" y="243"/>
                  </a:lnTo>
                  <a:lnTo>
                    <a:pt x="407" y="21"/>
                  </a:lnTo>
                  <a:lnTo>
                    <a:pt x="423" y="9"/>
                  </a:lnTo>
                  <a:lnTo>
                    <a:pt x="442" y="2"/>
                  </a:lnTo>
                  <a:lnTo>
                    <a:pt x="460"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840"/>
            <p:cNvSpPr>
              <a:spLocks/>
            </p:cNvSpPr>
            <p:nvPr/>
          </p:nvSpPr>
          <p:spPr bwMode="auto">
            <a:xfrm>
              <a:off x="1078" y="496"/>
              <a:ext cx="44" cy="38"/>
            </a:xfrm>
            <a:custGeom>
              <a:avLst/>
              <a:gdLst>
                <a:gd name="T0" fmla="*/ 76 w 179"/>
                <a:gd name="T1" fmla="*/ 0 h 151"/>
                <a:gd name="T2" fmla="*/ 103 w 179"/>
                <a:gd name="T3" fmla="*/ 0 h 151"/>
                <a:gd name="T4" fmla="*/ 122 w 179"/>
                <a:gd name="T5" fmla="*/ 2 h 151"/>
                <a:gd name="T6" fmla="*/ 141 w 179"/>
                <a:gd name="T7" fmla="*/ 10 h 151"/>
                <a:gd name="T8" fmla="*/ 156 w 179"/>
                <a:gd name="T9" fmla="*/ 22 h 151"/>
                <a:gd name="T10" fmla="*/ 168 w 179"/>
                <a:gd name="T11" fmla="*/ 38 h 151"/>
                <a:gd name="T12" fmla="*/ 175 w 179"/>
                <a:gd name="T13" fmla="*/ 55 h 151"/>
                <a:gd name="T14" fmla="*/ 179 w 179"/>
                <a:gd name="T15" fmla="*/ 76 h 151"/>
                <a:gd name="T16" fmla="*/ 175 w 179"/>
                <a:gd name="T17" fmla="*/ 95 h 151"/>
                <a:gd name="T18" fmla="*/ 168 w 179"/>
                <a:gd name="T19" fmla="*/ 114 h 151"/>
                <a:gd name="T20" fmla="*/ 156 w 179"/>
                <a:gd name="T21" fmla="*/ 129 h 151"/>
                <a:gd name="T22" fmla="*/ 141 w 179"/>
                <a:gd name="T23" fmla="*/ 140 h 151"/>
                <a:gd name="T24" fmla="*/ 122 w 179"/>
                <a:gd name="T25" fmla="*/ 148 h 151"/>
                <a:gd name="T26" fmla="*/ 103 w 179"/>
                <a:gd name="T27" fmla="*/ 151 h 151"/>
                <a:gd name="T28" fmla="*/ 76 w 179"/>
                <a:gd name="T29" fmla="*/ 151 h 151"/>
                <a:gd name="T30" fmla="*/ 56 w 179"/>
                <a:gd name="T31" fmla="*/ 148 h 151"/>
                <a:gd name="T32" fmla="*/ 38 w 179"/>
                <a:gd name="T33" fmla="*/ 140 h 151"/>
                <a:gd name="T34" fmla="*/ 22 w 179"/>
                <a:gd name="T35" fmla="*/ 129 h 151"/>
                <a:gd name="T36" fmla="*/ 11 w 179"/>
                <a:gd name="T37" fmla="*/ 114 h 151"/>
                <a:gd name="T38" fmla="*/ 3 w 179"/>
                <a:gd name="T39" fmla="*/ 95 h 151"/>
                <a:gd name="T40" fmla="*/ 0 w 179"/>
                <a:gd name="T41" fmla="*/ 76 h 151"/>
                <a:gd name="T42" fmla="*/ 3 w 179"/>
                <a:gd name="T43" fmla="*/ 55 h 151"/>
                <a:gd name="T44" fmla="*/ 11 w 179"/>
                <a:gd name="T45" fmla="*/ 38 h 151"/>
                <a:gd name="T46" fmla="*/ 22 w 179"/>
                <a:gd name="T47" fmla="*/ 22 h 151"/>
                <a:gd name="T48" fmla="*/ 38 w 179"/>
                <a:gd name="T49" fmla="*/ 10 h 151"/>
                <a:gd name="T50" fmla="*/ 56 w 179"/>
                <a:gd name="T51" fmla="*/ 2 h 151"/>
                <a:gd name="T52" fmla="*/ 76 w 179"/>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51">
                  <a:moveTo>
                    <a:pt x="76" y="0"/>
                  </a:moveTo>
                  <a:lnTo>
                    <a:pt x="103" y="0"/>
                  </a:lnTo>
                  <a:lnTo>
                    <a:pt x="122" y="2"/>
                  </a:lnTo>
                  <a:lnTo>
                    <a:pt x="141" y="10"/>
                  </a:lnTo>
                  <a:lnTo>
                    <a:pt x="156" y="22"/>
                  </a:lnTo>
                  <a:lnTo>
                    <a:pt x="168" y="38"/>
                  </a:lnTo>
                  <a:lnTo>
                    <a:pt x="175" y="55"/>
                  </a:lnTo>
                  <a:lnTo>
                    <a:pt x="179" y="76"/>
                  </a:lnTo>
                  <a:lnTo>
                    <a:pt x="175" y="95"/>
                  </a:lnTo>
                  <a:lnTo>
                    <a:pt x="168" y="114"/>
                  </a:lnTo>
                  <a:lnTo>
                    <a:pt x="156" y="129"/>
                  </a:lnTo>
                  <a:lnTo>
                    <a:pt x="141" y="140"/>
                  </a:lnTo>
                  <a:lnTo>
                    <a:pt x="122" y="148"/>
                  </a:lnTo>
                  <a:lnTo>
                    <a:pt x="103" y="151"/>
                  </a:lnTo>
                  <a:lnTo>
                    <a:pt x="76" y="151"/>
                  </a:lnTo>
                  <a:lnTo>
                    <a:pt x="56" y="148"/>
                  </a:lnTo>
                  <a:lnTo>
                    <a:pt x="38" y="140"/>
                  </a:lnTo>
                  <a:lnTo>
                    <a:pt x="22" y="129"/>
                  </a:lnTo>
                  <a:lnTo>
                    <a:pt x="11" y="114"/>
                  </a:lnTo>
                  <a:lnTo>
                    <a:pt x="3" y="95"/>
                  </a:lnTo>
                  <a:lnTo>
                    <a:pt x="0" y="76"/>
                  </a:lnTo>
                  <a:lnTo>
                    <a:pt x="3" y="55"/>
                  </a:lnTo>
                  <a:lnTo>
                    <a:pt x="11" y="38"/>
                  </a:lnTo>
                  <a:lnTo>
                    <a:pt x="22" y="22"/>
                  </a:lnTo>
                  <a:lnTo>
                    <a:pt x="38" y="10"/>
                  </a:lnTo>
                  <a:lnTo>
                    <a:pt x="56" y="2"/>
                  </a:lnTo>
                  <a:lnTo>
                    <a:pt x="76"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841"/>
            <p:cNvSpPr>
              <a:spLocks/>
            </p:cNvSpPr>
            <p:nvPr/>
          </p:nvSpPr>
          <p:spPr bwMode="auto">
            <a:xfrm>
              <a:off x="806" y="496"/>
              <a:ext cx="249" cy="38"/>
            </a:xfrm>
            <a:custGeom>
              <a:avLst/>
              <a:gdLst>
                <a:gd name="T0" fmla="*/ 75 w 997"/>
                <a:gd name="T1" fmla="*/ 0 h 151"/>
                <a:gd name="T2" fmla="*/ 921 w 997"/>
                <a:gd name="T3" fmla="*/ 0 h 151"/>
                <a:gd name="T4" fmla="*/ 941 w 997"/>
                <a:gd name="T5" fmla="*/ 2 h 151"/>
                <a:gd name="T6" fmla="*/ 960 w 997"/>
                <a:gd name="T7" fmla="*/ 10 h 151"/>
                <a:gd name="T8" fmla="*/ 975 w 997"/>
                <a:gd name="T9" fmla="*/ 22 h 151"/>
                <a:gd name="T10" fmla="*/ 986 w 997"/>
                <a:gd name="T11" fmla="*/ 38 h 151"/>
                <a:gd name="T12" fmla="*/ 994 w 997"/>
                <a:gd name="T13" fmla="*/ 55 h 151"/>
                <a:gd name="T14" fmla="*/ 997 w 997"/>
                <a:gd name="T15" fmla="*/ 76 h 151"/>
                <a:gd name="T16" fmla="*/ 994 w 997"/>
                <a:gd name="T17" fmla="*/ 95 h 151"/>
                <a:gd name="T18" fmla="*/ 986 w 997"/>
                <a:gd name="T19" fmla="*/ 114 h 151"/>
                <a:gd name="T20" fmla="*/ 975 w 997"/>
                <a:gd name="T21" fmla="*/ 129 h 151"/>
                <a:gd name="T22" fmla="*/ 960 w 997"/>
                <a:gd name="T23" fmla="*/ 140 h 151"/>
                <a:gd name="T24" fmla="*/ 941 w 997"/>
                <a:gd name="T25" fmla="*/ 148 h 151"/>
                <a:gd name="T26" fmla="*/ 921 w 997"/>
                <a:gd name="T27" fmla="*/ 151 h 151"/>
                <a:gd name="T28" fmla="*/ 75 w 997"/>
                <a:gd name="T29" fmla="*/ 151 h 151"/>
                <a:gd name="T30" fmla="*/ 55 w 997"/>
                <a:gd name="T31" fmla="*/ 148 h 151"/>
                <a:gd name="T32" fmla="*/ 37 w 997"/>
                <a:gd name="T33" fmla="*/ 140 h 151"/>
                <a:gd name="T34" fmla="*/ 22 w 997"/>
                <a:gd name="T35" fmla="*/ 129 h 151"/>
                <a:gd name="T36" fmla="*/ 11 w 997"/>
                <a:gd name="T37" fmla="*/ 114 h 151"/>
                <a:gd name="T38" fmla="*/ 3 w 997"/>
                <a:gd name="T39" fmla="*/ 95 h 151"/>
                <a:gd name="T40" fmla="*/ 0 w 997"/>
                <a:gd name="T41" fmla="*/ 76 h 151"/>
                <a:gd name="T42" fmla="*/ 3 w 997"/>
                <a:gd name="T43" fmla="*/ 55 h 151"/>
                <a:gd name="T44" fmla="*/ 11 w 997"/>
                <a:gd name="T45" fmla="*/ 38 h 151"/>
                <a:gd name="T46" fmla="*/ 22 w 997"/>
                <a:gd name="T47" fmla="*/ 22 h 151"/>
                <a:gd name="T48" fmla="*/ 37 w 997"/>
                <a:gd name="T49" fmla="*/ 10 h 151"/>
                <a:gd name="T50" fmla="*/ 55 w 997"/>
                <a:gd name="T51" fmla="*/ 2 h 151"/>
                <a:gd name="T52" fmla="*/ 75 w 997"/>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7" h="151">
                  <a:moveTo>
                    <a:pt x="75" y="0"/>
                  </a:moveTo>
                  <a:lnTo>
                    <a:pt x="921" y="0"/>
                  </a:lnTo>
                  <a:lnTo>
                    <a:pt x="941" y="2"/>
                  </a:lnTo>
                  <a:lnTo>
                    <a:pt x="960" y="10"/>
                  </a:lnTo>
                  <a:lnTo>
                    <a:pt x="975" y="22"/>
                  </a:lnTo>
                  <a:lnTo>
                    <a:pt x="986" y="38"/>
                  </a:lnTo>
                  <a:lnTo>
                    <a:pt x="994" y="55"/>
                  </a:lnTo>
                  <a:lnTo>
                    <a:pt x="997" y="76"/>
                  </a:lnTo>
                  <a:lnTo>
                    <a:pt x="994" y="95"/>
                  </a:lnTo>
                  <a:lnTo>
                    <a:pt x="986" y="114"/>
                  </a:lnTo>
                  <a:lnTo>
                    <a:pt x="975" y="129"/>
                  </a:lnTo>
                  <a:lnTo>
                    <a:pt x="960" y="140"/>
                  </a:lnTo>
                  <a:lnTo>
                    <a:pt x="941" y="148"/>
                  </a:lnTo>
                  <a:lnTo>
                    <a:pt x="921" y="151"/>
                  </a:lnTo>
                  <a:lnTo>
                    <a:pt x="75" y="151"/>
                  </a:lnTo>
                  <a:lnTo>
                    <a:pt x="55" y="148"/>
                  </a:lnTo>
                  <a:lnTo>
                    <a:pt x="37" y="140"/>
                  </a:lnTo>
                  <a:lnTo>
                    <a:pt x="22" y="129"/>
                  </a:lnTo>
                  <a:lnTo>
                    <a:pt x="11" y="114"/>
                  </a:lnTo>
                  <a:lnTo>
                    <a:pt x="3" y="95"/>
                  </a:lnTo>
                  <a:lnTo>
                    <a:pt x="0" y="76"/>
                  </a:lnTo>
                  <a:lnTo>
                    <a:pt x="3" y="55"/>
                  </a:lnTo>
                  <a:lnTo>
                    <a:pt x="11" y="38"/>
                  </a:lnTo>
                  <a:lnTo>
                    <a:pt x="22" y="22"/>
                  </a:lnTo>
                  <a:lnTo>
                    <a:pt x="37" y="10"/>
                  </a:lnTo>
                  <a:lnTo>
                    <a:pt x="55" y="2"/>
                  </a:lnTo>
                  <a:lnTo>
                    <a:pt x="75"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842"/>
            <p:cNvSpPr>
              <a:spLocks/>
            </p:cNvSpPr>
            <p:nvPr/>
          </p:nvSpPr>
          <p:spPr bwMode="auto">
            <a:xfrm>
              <a:off x="637" y="636"/>
              <a:ext cx="133" cy="107"/>
            </a:xfrm>
            <a:custGeom>
              <a:avLst/>
              <a:gdLst>
                <a:gd name="T0" fmla="*/ 460 w 536"/>
                <a:gd name="T1" fmla="*/ 0 h 428"/>
                <a:gd name="T2" fmla="*/ 480 w 536"/>
                <a:gd name="T3" fmla="*/ 3 h 428"/>
                <a:gd name="T4" fmla="*/ 498 w 536"/>
                <a:gd name="T5" fmla="*/ 11 h 428"/>
                <a:gd name="T6" fmla="*/ 514 w 536"/>
                <a:gd name="T7" fmla="*/ 22 h 428"/>
                <a:gd name="T8" fmla="*/ 525 w 536"/>
                <a:gd name="T9" fmla="*/ 38 h 428"/>
                <a:gd name="T10" fmla="*/ 534 w 536"/>
                <a:gd name="T11" fmla="*/ 57 h 428"/>
                <a:gd name="T12" fmla="*/ 536 w 536"/>
                <a:gd name="T13" fmla="*/ 76 h 428"/>
                <a:gd name="T14" fmla="*/ 534 w 536"/>
                <a:gd name="T15" fmla="*/ 96 h 428"/>
                <a:gd name="T16" fmla="*/ 525 w 536"/>
                <a:gd name="T17" fmla="*/ 113 h 428"/>
                <a:gd name="T18" fmla="*/ 514 w 536"/>
                <a:gd name="T19" fmla="*/ 129 h 428"/>
                <a:gd name="T20" fmla="*/ 238 w 536"/>
                <a:gd name="T21" fmla="*/ 405 h 428"/>
                <a:gd name="T22" fmla="*/ 222 w 536"/>
                <a:gd name="T23" fmla="*/ 418 h 428"/>
                <a:gd name="T24" fmla="*/ 204 w 536"/>
                <a:gd name="T25" fmla="*/ 424 h 428"/>
                <a:gd name="T26" fmla="*/ 184 w 536"/>
                <a:gd name="T27" fmla="*/ 428 h 428"/>
                <a:gd name="T28" fmla="*/ 165 w 536"/>
                <a:gd name="T29" fmla="*/ 424 h 428"/>
                <a:gd name="T30" fmla="*/ 147 w 536"/>
                <a:gd name="T31" fmla="*/ 418 h 428"/>
                <a:gd name="T32" fmla="*/ 131 w 536"/>
                <a:gd name="T33" fmla="*/ 405 h 428"/>
                <a:gd name="T34" fmla="*/ 22 w 536"/>
                <a:gd name="T35" fmla="*/ 297 h 428"/>
                <a:gd name="T36" fmla="*/ 11 w 536"/>
                <a:gd name="T37" fmla="*/ 281 h 428"/>
                <a:gd name="T38" fmla="*/ 3 w 536"/>
                <a:gd name="T39" fmla="*/ 262 h 428"/>
                <a:gd name="T40" fmla="*/ 0 w 536"/>
                <a:gd name="T41" fmla="*/ 243 h 428"/>
                <a:gd name="T42" fmla="*/ 3 w 536"/>
                <a:gd name="T43" fmla="*/ 225 h 428"/>
                <a:gd name="T44" fmla="*/ 11 w 536"/>
                <a:gd name="T45" fmla="*/ 206 h 428"/>
                <a:gd name="T46" fmla="*/ 22 w 536"/>
                <a:gd name="T47" fmla="*/ 190 h 428"/>
                <a:gd name="T48" fmla="*/ 38 w 536"/>
                <a:gd name="T49" fmla="*/ 177 h 428"/>
                <a:gd name="T50" fmla="*/ 57 w 536"/>
                <a:gd name="T51" fmla="*/ 171 h 428"/>
                <a:gd name="T52" fmla="*/ 76 w 536"/>
                <a:gd name="T53" fmla="*/ 168 h 428"/>
                <a:gd name="T54" fmla="*/ 96 w 536"/>
                <a:gd name="T55" fmla="*/ 171 h 428"/>
                <a:gd name="T56" fmla="*/ 113 w 536"/>
                <a:gd name="T57" fmla="*/ 177 h 428"/>
                <a:gd name="T58" fmla="*/ 129 w 536"/>
                <a:gd name="T59" fmla="*/ 190 h 428"/>
                <a:gd name="T60" fmla="*/ 184 w 536"/>
                <a:gd name="T61" fmla="*/ 245 h 428"/>
                <a:gd name="T62" fmla="*/ 407 w 536"/>
                <a:gd name="T63" fmla="*/ 22 h 428"/>
                <a:gd name="T64" fmla="*/ 423 w 536"/>
                <a:gd name="T65" fmla="*/ 11 h 428"/>
                <a:gd name="T66" fmla="*/ 442 w 536"/>
                <a:gd name="T67" fmla="*/ 3 h 428"/>
                <a:gd name="T68" fmla="*/ 460 w 536"/>
                <a:gd name="T6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6" h="428">
                  <a:moveTo>
                    <a:pt x="460" y="0"/>
                  </a:moveTo>
                  <a:lnTo>
                    <a:pt x="480" y="3"/>
                  </a:lnTo>
                  <a:lnTo>
                    <a:pt x="498" y="11"/>
                  </a:lnTo>
                  <a:lnTo>
                    <a:pt x="514" y="22"/>
                  </a:lnTo>
                  <a:lnTo>
                    <a:pt x="525" y="38"/>
                  </a:lnTo>
                  <a:lnTo>
                    <a:pt x="534" y="57"/>
                  </a:lnTo>
                  <a:lnTo>
                    <a:pt x="536" y="76"/>
                  </a:lnTo>
                  <a:lnTo>
                    <a:pt x="534" y="96"/>
                  </a:lnTo>
                  <a:lnTo>
                    <a:pt x="525" y="113"/>
                  </a:lnTo>
                  <a:lnTo>
                    <a:pt x="514" y="129"/>
                  </a:lnTo>
                  <a:lnTo>
                    <a:pt x="238" y="405"/>
                  </a:lnTo>
                  <a:lnTo>
                    <a:pt x="222" y="418"/>
                  </a:lnTo>
                  <a:lnTo>
                    <a:pt x="204" y="424"/>
                  </a:lnTo>
                  <a:lnTo>
                    <a:pt x="184" y="428"/>
                  </a:lnTo>
                  <a:lnTo>
                    <a:pt x="165" y="424"/>
                  </a:lnTo>
                  <a:lnTo>
                    <a:pt x="147" y="418"/>
                  </a:lnTo>
                  <a:lnTo>
                    <a:pt x="131" y="405"/>
                  </a:lnTo>
                  <a:lnTo>
                    <a:pt x="22" y="297"/>
                  </a:lnTo>
                  <a:lnTo>
                    <a:pt x="11" y="281"/>
                  </a:lnTo>
                  <a:lnTo>
                    <a:pt x="3" y="262"/>
                  </a:lnTo>
                  <a:lnTo>
                    <a:pt x="0" y="243"/>
                  </a:lnTo>
                  <a:lnTo>
                    <a:pt x="3" y="225"/>
                  </a:lnTo>
                  <a:lnTo>
                    <a:pt x="11" y="206"/>
                  </a:lnTo>
                  <a:lnTo>
                    <a:pt x="22" y="190"/>
                  </a:lnTo>
                  <a:lnTo>
                    <a:pt x="38" y="177"/>
                  </a:lnTo>
                  <a:lnTo>
                    <a:pt x="57" y="171"/>
                  </a:lnTo>
                  <a:lnTo>
                    <a:pt x="76" y="168"/>
                  </a:lnTo>
                  <a:lnTo>
                    <a:pt x="96" y="171"/>
                  </a:lnTo>
                  <a:lnTo>
                    <a:pt x="113" y="177"/>
                  </a:lnTo>
                  <a:lnTo>
                    <a:pt x="129" y="190"/>
                  </a:lnTo>
                  <a:lnTo>
                    <a:pt x="184" y="245"/>
                  </a:lnTo>
                  <a:lnTo>
                    <a:pt x="407" y="22"/>
                  </a:lnTo>
                  <a:lnTo>
                    <a:pt x="423" y="11"/>
                  </a:lnTo>
                  <a:lnTo>
                    <a:pt x="442" y="3"/>
                  </a:lnTo>
                  <a:lnTo>
                    <a:pt x="460"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843"/>
            <p:cNvSpPr>
              <a:spLocks/>
            </p:cNvSpPr>
            <p:nvPr/>
          </p:nvSpPr>
          <p:spPr bwMode="auto">
            <a:xfrm>
              <a:off x="806" y="679"/>
              <a:ext cx="316" cy="38"/>
            </a:xfrm>
            <a:custGeom>
              <a:avLst/>
              <a:gdLst>
                <a:gd name="T0" fmla="*/ 75 w 1266"/>
                <a:gd name="T1" fmla="*/ 0 h 151"/>
                <a:gd name="T2" fmla="*/ 1190 w 1266"/>
                <a:gd name="T3" fmla="*/ 0 h 151"/>
                <a:gd name="T4" fmla="*/ 1209 w 1266"/>
                <a:gd name="T5" fmla="*/ 3 h 151"/>
                <a:gd name="T6" fmla="*/ 1228 w 1266"/>
                <a:gd name="T7" fmla="*/ 10 h 151"/>
                <a:gd name="T8" fmla="*/ 1243 w 1266"/>
                <a:gd name="T9" fmla="*/ 23 h 151"/>
                <a:gd name="T10" fmla="*/ 1255 w 1266"/>
                <a:gd name="T11" fmla="*/ 38 h 151"/>
                <a:gd name="T12" fmla="*/ 1262 w 1266"/>
                <a:gd name="T13" fmla="*/ 56 h 151"/>
                <a:gd name="T14" fmla="*/ 1266 w 1266"/>
                <a:gd name="T15" fmla="*/ 76 h 151"/>
                <a:gd name="T16" fmla="*/ 1262 w 1266"/>
                <a:gd name="T17" fmla="*/ 96 h 151"/>
                <a:gd name="T18" fmla="*/ 1255 w 1266"/>
                <a:gd name="T19" fmla="*/ 114 h 151"/>
                <a:gd name="T20" fmla="*/ 1243 w 1266"/>
                <a:gd name="T21" fmla="*/ 130 h 151"/>
                <a:gd name="T22" fmla="*/ 1228 w 1266"/>
                <a:gd name="T23" fmla="*/ 141 h 151"/>
                <a:gd name="T24" fmla="*/ 1209 w 1266"/>
                <a:gd name="T25" fmla="*/ 149 h 151"/>
                <a:gd name="T26" fmla="*/ 1190 w 1266"/>
                <a:gd name="T27" fmla="*/ 151 h 151"/>
                <a:gd name="T28" fmla="*/ 75 w 1266"/>
                <a:gd name="T29" fmla="*/ 151 h 151"/>
                <a:gd name="T30" fmla="*/ 55 w 1266"/>
                <a:gd name="T31" fmla="*/ 149 h 151"/>
                <a:gd name="T32" fmla="*/ 37 w 1266"/>
                <a:gd name="T33" fmla="*/ 141 h 151"/>
                <a:gd name="T34" fmla="*/ 22 w 1266"/>
                <a:gd name="T35" fmla="*/ 130 h 151"/>
                <a:gd name="T36" fmla="*/ 11 w 1266"/>
                <a:gd name="T37" fmla="*/ 114 h 151"/>
                <a:gd name="T38" fmla="*/ 3 w 1266"/>
                <a:gd name="T39" fmla="*/ 96 h 151"/>
                <a:gd name="T40" fmla="*/ 0 w 1266"/>
                <a:gd name="T41" fmla="*/ 76 h 151"/>
                <a:gd name="T42" fmla="*/ 3 w 1266"/>
                <a:gd name="T43" fmla="*/ 56 h 151"/>
                <a:gd name="T44" fmla="*/ 11 w 1266"/>
                <a:gd name="T45" fmla="*/ 38 h 151"/>
                <a:gd name="T46" fmla="*/ 22 w 1266"/>
                <a:gd name="T47" fmla="*/ 23 h 151"/>
                <a:gd name="T48" fmla="*/ 37 w 1266"/>
                <a:gd name="T49" fmla="*/ 10 h 151"/>
                <a:gd name="T50" fmla="*/ 55 w 1266"/>
                <a:gd name="T51" fmla="*/ 3 h 151"/>
                <a:gd name="T52" fmla="*/ 75 w 1266"/>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6" h="151">
                  <a:moveTo>
                    <a:pt x="75" y="0"/>
                  </a:moveTo>
                  <a:lnTo>
                    <a:pt x="1190" y="0"/>
                  </a:lnTo>
                  <a:lnTo>
                    <a:pt x="1209" y="3"/>
                  </a:lnTo>
                  <a:lnTo>
                    <a:pt x="1228" y="10"/>
                  </a:lnTo>
                  <a:lnTo>
                    <a:pt x="1243" y="23"/>
                  </a:lnTo>
                  <a:lnTo>
                    <a:pt x="1255" y="38"/>
                  </a:lnTo>
                  <a:lnTo>
                    <a:pt x="1262" y="56"/>
                  </a:lnTo>
                  <a:lnTo>
                    <a:pt x="1266" y="76"/>
                  </a:lnTo>
                  <a:lnTo>
                    <a:pt x="1262" y="96"/>
                  </a:lnTo>
                  <a:lnTo>
                    <a:pt x="1255" y="114"/>
                  </a:lnTo>
                  <a:lnTo>
                    <a:pt x="1243" y="130"/>
                  </a:lnTo>
                  <a:lnTo>
                    <a:pt x="1228" y="141"/>
                  </a:lnTo>
                  <a:lnTo>
                    <a:pt x="1209" y="149"/>
                  </a:lnTo>
                  <a:lnTo>
                    <a:pt x="1190" y="151"/>
                  </a:lnTo>
                  <a:lnTo>
                    <a:pt x="75" y="151"/>
                  </a:lnTo>
                  <a:lnTo>
                    <a:pt x="55" y="149"/>
                  </a:lnTo>
                  <a:lnTo>
                    <a:pt x="37" y="141"/>
                  </a:lnTo>
                  <a:lnTo>
                    <a:pt x="22" y="130"/>
                  </a:lnTo>
                  <a:lnTo>
                    <a:pt x="11" y="114"/>
                  </a:lnTo>
                  <a:lnTo>
                    <a:pt x="3" y="96"/>
                  </a:lnTo>
                  <a:lnTo>
                    <a:pt x="0" y="76"/>
                  </a:lnTo>
                  <a:lnTo>
                    <a:pt x="3" y="56"/>
                  </a:lnTo>
                  <a:lnTo>
                    <a:pt x="11" y="38"/>
                  </a:lnTo>
                  <a:lnTo>
                    <a:pt x="22" y="23"/>
                  </a:lnTo>
                  <a:lnTo>
                    <a:pt x="37" y="10"/>
                  </a:lnTo>
                  <a:lnTo>
                    <a:pt x="55" y="3"/>
                  </a:lnTo>
                  <a:lnTo>
                    <a:pt x="75"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844"/>
            <p:cNvSpPr>
              <a:spLocks/>
            </p:cNvSpPr>
            <p:nvPr/>
          </p:nvSpPr>
          <p:spPr bwMode="auto">
            <a:xfrm>
              <a:off x="637" y="818"/>
              <a:ext cx="133" cy="107"/>
            </a:xfrm>
            <a:custGeom>
              <a:avLst/>
              <a:gdLst>
                <a:gd name="T0" fmla="*/ 460 w 536"/>
                <a:gd name="T1" fmla="*/ 0 h 427"/>
                <a:gd name="T2" fmla="*/ 480 w 536"/>
                <a:gd name="T3" fmla="*/ 3 h 427"/>
                <a:gd name="T4" fmla="*/ 498 w 536"/>
                <a:gd name="T5" fmla="*/ 10 h 427"/>
                <a:gd name="T6" fmla="*/ 514 w 536"/>
                <a:gd name="T7" fmla="*/ 23 h 427"/>
                <a:gd name="T8" fmla="*/ 525 w 536"/>
                <a:gd name="T9" fmla="*/ 39 h 427"/>
                <a:gd name="T10" fmla="*/ 534 w 536"/>
                <a:gd name="T11" fmla="*/ 57 h 427"/>
                <a:gd name="T12" fmla="*/ 536 w 536"/>
                <a:gd name="T13" fmla="*/ 76 h 427"/>
                <a:gd name="T14" fmla="*/ 534 w 536"/>
                <a:gd name="T15" fmla="*/ 95 h 427"/>
                <a:gd name="T16" fmla="*/ 525 w 536"/>
                <a:gd name="T17" fmla="*/ 114 h 427"/>
                <a:gd name="T18" fmla="*/ 514 w 536"/>
                <a:gd name="T19" fmla="*/ 130 h 427"/>
                <a:gd name="T20" fmla="*/ 238 w 536"/>
                <a:gd name="T21" fmla="*/ 406 h 427"/>
                <a:gd name="T22" fmla="*/ 222 w 536"/>
                <a:gd name="T23" fmla="*/ 417 h 427"/>
                <a:gd name="T24" fmla="*/ 204 w 536"/>
                <a:gd name="T25" fmla="*/ 425 h 427"/>
                <a:gd name="T26" fmla="*/ 184 w 536"/>
                <a:gd name="T27" fmla="*/ 427 h 427"/>
                <a:gd name="T28" fmla="*/ 165 w 536"/>
                <a:gd name="T29" fmla="*/ 425 h 427"/>
                <a:gd name="T30" fmla="*/ 147 w 536"/>
                <a:gd name="T31" fmla="*/ 417 h 427"/>
                <a:gd name="T32" fmla="*/ 131 w 536"/>
                <a:gd name="T33" fmla="*/ 406 h 427"/>
                <a:gd name="T34" fmla="*/ 22 w 536"/>
                <a:gd name="T35" fmla="*/ 296 h 427"/>
                <a:gd name="T36" fmla="*/ 11 w 536"/>
                <a:gd name="T37" fmla="*/ 280 h 427"/>
                <a:gd name="T38" fmla="*/ 3 w 536"/>
                <a:gd name="T39" fmla="*/ 262 h 427"/>
                <a:gd name="T40" fmla="*/ 0 w 536"/>
                <a:gd name="T41" fmla="*/ 244 h 427"/>
                <a:gd name="T42" fmla="*/ 3 w 536"/>
                <a:gd name="T43" fmla="*/ 224 h 427"/>
                <a:gd name="T44" fmla="*/ 11 w 536"/>
                <a:gd name="T45" fmla="*/ 206 h 427"/>
                <a:gd name="T46" fmla="*/ 22 w 536"/>
                <a:gd name="T47" fmla="*/ 190 h 427"/>
                <a:gd name="T48" fmla="*/ 38 w 536"/>
                <a:gd name="T49" fmla="*/ 177 h 427"/>
                <a:gd name="T50" fmla="*/ 57 w 536"/>
                <a:gd name="T51" fmla="*/ 170 h 427"/>
                <a:gd name="T52" fmla="*/ 76 w 536"/>
                <a:gd name="T53" fmla="*/ 168 h 427"/>
                <a:gd name="T54" fmla="*/ 96 w 536"/>
                <a:gd name="T55" fmla="*/ 170 h 427"/>
                <a:gd name="T56" fmla="*/ 113 w 536"/>
                <a:gd name="T57" fmla="*/ 177 h 427"/>
                <a:gd name="T58" fmla="*/ 129 w 536"/>
                <a:gd name="T59" fmla="*/ 190 h 427"/>
                <a:gd name="T60" fmla="*/ 184 w 536"/>
                <a:gd name="T61" fmla="*/ 245 h 427"/>
                <a:gd name="T62" fmla="*/ 407 w 536"/>
                <a:gd name="T63" fmla="*/ 23 h 427"/>
                <a:gd name="T64" fmla="*/ 423 w 536"/>
                <a:gd name="T65" fmla="*/ 10 h 427"/>
                <a:gd name="T66" fmla="*/ 442 w 536"/>
                <a:gd name="T67" fmla="*/ 3 h 427"/>
                <a:gd name="T68" fmla="*/ 460 w 536"/>
                <a:gd name="T6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6" h="427">
                  <a:moveTo>
                    <a:pt x="460" y="0"/>
                  </a:moveTo>
                  <a:lnTo>
                    <a:pt x="480" y="3"/>
                  </a:lnTo>
                  <a:lnTo>
                    <a:pt x="498" y="10"/>
                  </a:lnTo>
                  <a:lnTo>
                    <a:pt x="514" y="23"/>
                  </a:lnTo>
                  <a:lnTo>
                    <a:pt x="525" y="39"/>
                  </a:lnTo>
                  <a:lnTo>
                    <a:pt x="534" y="57"/>
                  </a:lnTo>
                  <a:lnTo>
                    <a:pt x="536" y="76"/>
                  </a:lnTo>
                  <a:lnTo>
                    <a:pt x="534" y="95"/>
                  </a:lnTo>
                  <a:lnTo>
                    <a:pt x="525" y="114"/>
                  </a:lnTo>
                  <a:lnTo>
                    <a:pt x="514" y="130"/>
                  </a:lnTo>
                  <a:lnTo>
                    <a:pt x="238" y="406"/>
                  </a:lnTo>
                  <a:lnTo>
                    <a:pt x="222" y="417"/>
                  </a:lnTo>
                  <a:lnTo>
                    <a:pt x="204" y="425"/>
                  </a:lnTo>
                  <a:lnTo>
                    <a:pt x="184" y="427"/>
                  </a:lnTo>
                  <a:lnTo>
                    <a:pt x="165" y="425"/>
                  </a:lnTo>
                  <a:lnTo>
                    <a:pt x="147" y="417"/>
                  </a:lnTo>
                  <a:lnTo>
                    <a:pt x="131" y="406"/>
                  </a:lnTo>
                  <a:lnTo>
                    <a:pt x="22" y="296"/>
                  </a:lnTo>
                  <a:lnTo>
                    <a:pt x="11" y="280"/>
                  </a:lnTo>
                  <a:lnTo>
                    <a:pt x="3" y="262"/>
                  </a:lnTo>
                  <a:lnTo>
                    <a:pt x="0" y="244"/>
                  </a:lnTo>
                  <a:lnTo>
                    <a:pt x="3" y="224"/>
                  </a:lnTo>
                  <a:lnTo>
                    <a:pt x="11" y="206"/>
                  </a:lnTo>
                  <a:lnTo>
                    <a:pt x="22" y="190"/>
                  </a:lnTo>
                  <a:lnTo>
                    <a:pt x="38" y="177"/>
                  </a:lnTo>
                  <a:lnTo>
                    <a:pt x="57" y="170"/>
                  </a:lnTo>
                  <a:lnTo>
                    <a:pt x="76" y="168"/>
                  </a:lnTo>
                  <a:lnTo>
                    <a:pt x="96" y="170"/>
                  </a:lnTo>
                  <a:lnTo>
                    <a:pt x="113" y="177"/>
                  </a:lnTo>
                  <a:lnTo>
                    <a:pt x="129" y="190"/>
                  </a:lnTo>
                  <a:lnTo>
                    <a:pt x="184" y="245"/>
                  </a:lnTo>
                  <a:lnTo>
                    <a:pt x="407" y="23"/>
                  </a:lnTo>
                  <a:lnTo>
                    <a:pt x="423" y="10"/>
                  </a:lnTo>
                  <a:lnTo>
                    <a:pt x="442" y="3"/>
                  </a:lnTo>
                  <a:lnTo>
                    <a:pt x="460"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45"/>
            <p:cNvSpPr>
              <a:spLocks/>
            </p:cNvSpPr>
            <p:nvPr/>
          </p:nvSpPr>
          <p:spPr bwMode="auto">
            <a:xfrm>
              <a:off x="806" y="862"/>
              <a:ext cx="316" cy="37"/>
            </a:xfrm>
            <a:custGeom>
              <a:avLst/>
              <a:gdLst>
                <a:gd name="T0" fmla="*/ 75 w 1266"/>
                <a:gd name="T1" fmla="*/ 0 h 151"/>
                <a:gd name="T2" fmla="*/ 1190 w 1266"/>
                <a:gd name="T3" fmla="*/ 0 h 151"/>
                <a:gd name="T4" fmla="*/ 1209 w 1266"/>
                <a:gd name="T5" fmla="*/ 3 h 151"/>
                <a:gd name="T6" fmla="*/ 1228 w 1266"/>
                <a:gd name="T7" fmla="*/ 11 h 151"/>
                <a:gd name="T8" fmla="*/ 1243 w 1266"/>
                <a:gd name="T9" fmla="*/ 22 h 151"/>
                <a:gd name="T10" fmla="*/ 1255 w 1266"/>
                <a:gd name="T11" fmla="*/ 37 h 151"/>
                <a:gd name="T12" fmla="*/ 1262 w 1266"/>
                <a:gd name="T13" fmla="*/ 56 h 151"/>
                <a:gd name="T14" fmla="*/ 1266 w 1266"/>
                <a:gd name="T15" fmla="*/ 75 h 151"/>
                <a:gd name="T16" fmla="*/ 1262 w 1266"/>
                <a:gd name="T17" fmla="*/ 96 h 151"/>
                <a:gd name="T18" fmla="*/ 1255 w 1266"/>
                <a:gd name="T19" fmla="*/ 114 h 151"/>
                <a:gd name="T20" fmla="*/ 1243 w 1266"/>
                <a:gd name="T21" fmla="*/ 129 h 151"/>
                <a:gd name="T22" fmla="*/ 1228 w 1266"/>
                <a:gd name="T23" fmla="*/ 141 h 151"/>
                <a:gd name="T24" fmla="*/ 1209 w 1266"/>
                <a:gd name="T25" fmla="*/ 149 h 151"/>
                <a:gd name="T26" fmla="*/ 1190 w 1266"/>
                <a:gd name="T27" fmla="*/ 151 h 151"/>
                <a:gd name="T28" fmla="*/ 75 w 1266"/>
                <a:gd name="T29" fmla="*/ 151 h 151"/>
                <a:gd name="T30" fmla="*/ 55 w 1266"/>
                <a:gd name="T31" fmla="*/ 149 h 151"/>
                <a:gd name="T32" fmla="*/ 37 w 1266"/>
                <a:gd name="T33" fmla="*/ 141 h 151"/>
                <a:gd name="T34" fmla="*/ 22 w 1266"/>
                <a:gd name="T35" fmla="*/ 129 h 151"/>
                <a:gd name="T36" fmla="*/ 11 w 1266"/>
                <a:gd name="T37" fmla="*/ 114 h 151"/>
                <a:gd name="T38" fmla="*/ 3 w 1266"/>
                <a:gd name="T39" fmla="*/ 96 h 151"/>
                <a:gd name="T40" fmla="*/ 0 w 1266"/>
                <a:gd name="T41" fmla="*/ 75 h 151"/>
                <a:gd name="T42" fmla="*/ 3 w 1266"/>
                <a:gd name="T43" fmla="*/ 56 h 151"/>
                <a:gd name="T44" fmla="*/ 11 w 1266"/>
                <a:gd name="T45" fmla="*/ 37 h 151"/>
                <a:gd name="T46" fmla="*/ 22 w 1266"/>
                <a:gd name="T47" fmla="*/ 22 h 151"/>
                <a:gd name="T48" fmla="*/ 37 w 1266"/>
                <a:gd name="T49" fmla="*/ 11 h 151"/>
                <a:gd name="T50" fmla="*/ 55 w 1266"/>
                <a:gd name="T51" fmla="*/ 3 h 151"/>
                <a:gd name="T52" fmla="*/ 75 w 1266"/>
                <a:gd name="T5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6" h="151">
                  <a:moveTo>
                    <a:pt x="75" y="0"/>
                  </a:moveTo>
                  <a:lnTo>
                    <a:pt x="1190" y="0"/>
                  </a:lnTo>
                  <a:lnTo>
                    <a:pt x="1209" y="3"/>
                  </a:lnTo>
                  <a:lnTo>
                    <a:pt x="1228" y="11"/>
                  </a:lnTo>
                  <a:lnTo>
                    <a:pt x="1243" y="22"/>
                  </a:lnTo>
                  <a:lnTo>
                    <a:pt x="1255" y="37"/>
                  </a:lnTo>
                  <a:lnTo>
                    <a:pt x="1262" y="56"/>
                  </a:lnTo>
                  <a:lnTo>
                    <a:pt x="1266" y="75"/>
                  </a:lnTo>
                  <a:lnTo>
                    <a:pt x="1262" y="96"/>
                  </a:lnTo>
                  <a:lnTo>
                    <a:pt x="1255" y="114"/>
                  </a:lnTo>
                  <a:lnTo>
                    <a:pt x="1243" y="129"/>
                  </a:lnTo>
                  <a:lnTo>
                    <a:pt x="1228" y="141"/>
                  </a:lnTo>
                  <a:lnTo>
                    <a:pt x="1209" y="149"/>
                  </a:lnTo>
                  <a:lnTo>
                    <a:pt x="1190" y="151"/>
                  </a:lnTo>
                  <a:lnTo>
                    <a:pt x="75" y="151"/>
                  </a:lnTo>
                  <a:lnTo>
                    <a:pt x="55" y="149"/>
                  </a:lnTo>
                  <a:lnTo>
                    <a:pt x="37" y="141"/>
                  </a:lnTo>
                  <a:lnTo>
                    <a:pt x="22" y="129"/>
                  </a:lnTo>
                  <a:lnTo>
                    <a:pt x="11" y="114"/>
                  </a:lnTo>
                  <a:lnTo>
                    <a:pt x="3" y="96"/>
                  </a:lnTo>
                  <a:lnTo>
                    <a:pt x="0" y="75"/>
                  </a:lnTo>
                  <a:lnTo>
                    <a:pt x="3" y="56"/>
                  </a:lnTo>
                  <a:lnTo>
                    <a:pt x="11" y="37"/>
                  </a:lnTo>
                  <a:lnTo>
                    <a:pt x="22" y="22"/>
                  </a:lnTo>
                  <a:lnTo>
                    <a:pt x="37" y="11"/>
                  </a:lnTo>
                  <a:lnTo>
                    <a:pt x="55" y="3"/>
                  </a:lnTo>
                  <a:lnTo>
                    <a:pt x="75" y="0"/>
                  </a:lnTo>
                  <a:close/>
                </a:path>
              </a:pathLst>
            </a:custGeom>
            <a:grpFill/>
            <a:ln w="3175">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9"/>
          <p:cNvGrpSpPr>
            <a:grpSpLocks noChangeAspect="1"/>
          </p:cNvGrpSpPr>
          <p:nvPr/>
        </p:nvGrpSpPr>
        <p:grpSpPr bwMode="auto">
          <a:xfrm>
            <a:off x="179512" y="4494752"/>
            <a:ext cx="309740" cy="302400"/>
            <a:chOff x="7129" y="3160"/>
            <a:chExt cx="211" cy="206"/>
          </a:xfrm>
          <a:solidFill>
            <a:schemeClr val="accent5">
              <a:lumMod val="75000"/>
            </a:schemeClr>
          </a:solidFill>
        </p:grpSpPr>
        <p:sp>
          <p:nvSpPr>
            <p:cNvPr id="47" name="Freeform 11"/>
            <p:cNvSpPr>
              <a:spLocks noEditPoints="1"/>
            </p:cNvSpPr>
            <p:nvPr/>
          </p:nvSpPr>
          <p:spPr bwMode="auto">
            <a:xfrm>
              <a:off x="7175" y="3160"/>
              <a:ext cx="119" cy="110"/>
            </a:xfrm>
            <a:custGeom>
              <a:avLst/>
              <a:gdLst>
                <a:gd name="T0" fmla="*/ 614 w 1910"/>
                <a:gd name="T1" fmla="*/ 903 h 1768"/>
                <a:gd name="T2" fmla="*/ 624 w 1910"/>
                <a:gd name="T3" fmla="*/ 1112 h 1768"/>
                <a:gd name="T4" fmla="*/ 632 w 1910"/>
                <a:gd name="T5" fmla="*/ 756 h 1768"/>
                <a:gd name="T6" fmla="*/ 1439 w 1910"/>
                <a:gd name="T7" fmla="*/ 956 h 1768"/>
                <a:gd name="T8" fmla="*/ 1636 w 1910"/>
                <a:gd name="T9" fmla="*/ 1158 h 1768"/>
                <a:gd name="T10" fmla="*/ 1665 w 1910"/>
                <a:gd name="T11" fmla="*/ 956 h 1768"/>
                <a:gd name="T12" fmla="*/ 1636 w 1910"/>
                <a:gd name="T13" fmla="*/ 755 h 1768"/>
                <a:gd name="T14" fmla="*/ 1276 w 1910"/>
                <a:gd name="T15" fmla="*/ 1158 h 1768"/>
                <a:gd name="T16" fmla="*/ 1296 w 1910"/>
                <a:gd name="T17" fmla="*/ 956 h 1768"/>
                <a:gd name="T18" fmla="*/ 1276 w 1910"/>
                <a:gd name="T19" fmla="*/ 755 h 1768"/>
                <a:gd name="T20" fmla="*/ 249 w 1910"/>
                <a:gd name="T21" fmla="*/ 853 h 1768"/>
                <a:gd name="T22" fmla="*/ 249 w 1910"/>
                <a:gd name="T23" fmla="*/ 1060 h 1768"/>
                <a:gd name="T24" fmla="*/ 476 w 1910"/>
                <a:gd name="T25" fmla="*/ 1095 h 1768"/>
                <a:gd name="T26" fmla="*/ 476 w 1910"/>
                <a:gd name="T27" fmla="*/ 819 h 1768"/>
                <a:gd name="T28" fmla="*/ 619 w 1910"/>
                <a:gd name="T29" fmla="*/ 328 h 1768"/>
                <a:gd name="T30" fmla="*/ 434 w 1910"/>
                <a:gd name="T31" fmla="*/ 470 h 1768"/>
                <a:gd name="T32" fmla="*/ 519 w 1910"/>
                <a:gd name="T33" fmla="*/ 612 h 1768"/>
                <a:gd name="T34" fmla="*/ 615 w 1910"/>
                <a:gd name="T35" fmla="*/ 391 h 1768"/>
                <a:gd name="T36" fmla="*/ 1265 w 1910"/>
                <a:gd name="T37" fmla="*/ 343 h 1768"/>
                <a:gd name="T38" fmla="*/ 1368 w 1910"/>
                <a:gd name="T39" fmla="*/ 551 h 1768"/>
                <a:gd name="T40" fmla="*/ 1512 w 1910"/>
                <a:gd name="T41" fmla="*/ 514 h 1768"/>
                <a:gd name="T42" fmla="*/ 1340 w 1910"/>
                <a:gd name="T43" fmla="*/ 357 h 1768"/>
                <a:gd name="T44" fmla="*/ 1026 w 1910"/>
                <a:gd name="T45" fmla="*/ 612 h 1768"/>
                <a:gd name="T46" fmla="*/ 1164 w 1910"/>
                <a:gd name="T47" fmla="*/ 455 h 1768"/>
                <a:gd name="T48" fmla="*/ 1052 w 1910"/>
                <a:gd name="T49" fmla="*/ 303 h 1768"/>
                <a:gd name="T50" fmla="*/ 828 w 1910"/>
                <a:gd name="T51" fmla="*/ 333 h 1768"/>
                <a:gd name="T52" fmla="*/ 718 w 1910"/>
                <a:gd name="T53" fmla="*/ 502 h 1768"/>
                <a:gd name="T54" fmla="*/ 882 w 1910"/>
                <a:gd name="T55" fmla="*/ 274 h 1768"/>
                <a:gd name="T56" fmla="*/ 1183 w 1910"/>
                <a:gd name="T57" fmla="*/ 28 h 1768"/>
                <a:gd name="T58" fmla="*/ 1457 w 1910"/>
                <a:gd name="T59" fmla="*/ 144 h 1768"/>
                <a:gd name="T60" fmla="*/ 1679 w 1910"/>
                <a:gd name="T61" fmla="*/ 335 h 1768"/>
                <a:gd name="T62" fmla="*/ 1834 w 1910"/>
                <a:gd name="T63" fmla="*/ 585 h 1768"/>
                <a:gd name="T64" fmla="*/ 1905 w 1910"/>
                <a:gd name="T65" fmla="*/ 879 h 1768"/>
                <a:gd name="T66" fmla="*/ 1882 w 1910"/>
                <a:gd name="T67" fmla="*/ 1184 h 1768"/>
                <a:gd name="T68" fmla="*/ 1769 w 1910"/>
                <a:gd name="T69" fmla="*/ 1455 h 1768"/>
                <a:gd name="T70" fmla="*/ 1583 w 1910"/>
                <a:gd name="T71" fmla="*/ 1676 h 1768"/>
                <a:gd name="T72" fmla="*/ 1449 w 1910"/>
                <a:gd name="T73" fmla="*/ 1691 h 1768"/>
                <a:gd name="T74" fmla="*/ 1384 w 1910"/>
                <a:gd name="T75" fmla="*/ 1582 h 1768"/>
                <a:gd name="T76" fmla="*/ 1437 w 1910"/>
                <a:gd name="T77" fmla="*/ 1480 h 1768"/>
                <a:gd name="T78" fmla="*/ 1576 w 1910"/>
                <a:gd name="T79" fmla="*/ 1302 h 1768"/>
                <a:gd name="T80" fmla="*/ 1323 w 1910"/>
                <a:gd name="T81" fmla="*/ 1467 h 1768"/>
                <a:gd name="T82" fmla="*/ 1226 w 1910"/>
                <a:gd name="T83" fmla="*/ 1454 h 1768"/>
                <a:gd name="T84" fmla="*/ 1203 w 1910"/>
                <a:gd name="T85" fmla="*/ 1388 h 1768"/>
                <a:gd name="T86" fmla="*/ 1026 w 1910"/>
                <a:gd name="T87" fmla="*/ 1377 h 1768"/>
                <a:gd name="T88" fmla="*/ 902 w 1910"/>
                <a:gd name="T89" fmla="*/ 1376 h 1768"/>
                <a:gd name="T90" fmla="*/ 689 w 1910"/>
                <a:gd name="T91" fmla="*/ 1347 h 1768"/>
                <a:gd name="T92" fmla="*/ 649 w 1910"/>
                <a:gd name="T93" fmla="*/ 1483 h 1768"/>
                <a:gd name="T94" fmla="*/ 540 w 1910"/>
                <a:gd name="T95" fmla="*/ 1360 h 1768"/>
                <a:gd name="T96" fmla="*/ 397 w 1910"/>
                <a:gd name="T97" fmla="*/ 1399 h 1768"/>
                <a:gd name="T98" fmla="*/ 569 w 1910"/>
                <a:gd name="T99" fmla="*/ 1556 h 1768"/>
                <a:gd name="T100" fmla="*/ 464 w 1910"/>
                <a:gd name="T101" fmla="*/ 1722 h 1768"/>
                <a:gd name="T102" fmla="*/ 278 w 1910"/>
                <a:gd name="T103" fmla="*/ 1632 h 1768"/>
                <a:gd name="T104" fmla="*/ 106 w 1910"/>
                <a:gd name="T105" fmla="*/ 1395 h 1768"/>
                <a:gd name="T106" fmla="*/ 12 w 1910"/>
                <a:gd name="T107" fmla="*/ 1111 h 1768"/>
                <a:gd name="T108" fmla="*/ 12 w 1910"/>
                <a:gd name="T109" fmla="*/ 802 h 1768"/>
                <a:gd name="T110" fmla="*/ 106 w 1910"/>
                <a:gd name="T111" fmla="*/ 518 h 1768"/>
                <a:gd name="T112" fmla="*/ 279 w 1910"/>
                <a:gd name="T113" fmla="*/ 281 h 1768"/>
                <a:gd name="T114" fmla="*/ 516 w 1910"/>
                <a:gd name="T115" fmla="*/ 108 h 1768"/>
                <a:gd name="T116" fmla="*/ 800 w 1910"/>
                <a:gd name="T117" fmla="*/ 13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0" h="1768">
                  <a:moveTo>
                    <a:pt x="632" y="756"/>
                  </a:moveTo>
                  <a:lnTo>
                    <a:pt x="624" y="803"/>
                  </a:lnTo>
                  <a:lnTo>
                    <a:pt x="617" y="852"/>
                  </a:lnTo>
                  <a:lnTo>
                    <a:pt x="614" y="903"/>
                  </a:lnTo>
                  <a:lnTo>
                    <a:pt x="612" y="958"/>
                  </a:lnTo>
                  <a:lnTo>
                    <a:pt x="614" y="1011"/>
                  </a:lnTo>
                  <a:lnTo>
                    <a:pt x="617" y="1062"/>
                  </a:lnTo>
                  <a:lnTo>
                    <a:pt x="624" y="1112"/>
                  </a:lnTo>
                  <a:lnTo>
                    <a:pt x="632" y="1159"/>
                  </a:lnTo>
                  <a:lnTo>
                    <a:pt x="882" y="1159"/>
                  </a:lnTo>
                  <a:lnTo>
                    <a:pt x="882" y="756"/>
                  </a:lnTo>
                  <a:lnTo>
                    <a:pt x="632" y="756"/>
                  </a:lnTo>
                  <a:close/>
                  <a:moveTo>
                    <a:pt x="1423" y="755"/>
                  </a:moveTo>
                  <a:lnTo>
                    <a:pt x="1431" y="819"/>
                  </a:lnTo>
                  <a:lnTo>
                    <a:pt x="1437" y="886"/>
                  </a:lnTo>
                  <a:lnTo>
                    <a:pt x="1439" y="956"/>
                  </a:lnTo>
                  <a:lnTo>
                    <a:pt x="1437" y="1027"/>
                  </a:lnTo>
                  <a:lnTo>
                    <a:pt x="1431" y="1094"/>
                  </a:lnTo>
                  <a:lnTo>
                    <a:pt x="1423" y="1158"/>
                  </a:lnTo>
                  <a:lnTo>
                    <a:pt x="1636" y="1158"/>
                  </a:lnTo>
                  <a:lnTo>
                    <a:pt x="1649" y="1110"/>
                  </a:lnTo>
                  <a:lnTo>
                    <a:pt x="1658" y="1060"/>
                  </a:lnTo>
                  <a:lnTo>
                    <a:pt x="1663" y="1009"/>
                  </a:lnTo>
                  <a:lnTo>
                    <a:pt x="1665" y="956"/>
                  </a:lnTo>
                  <a:lnTo>
                    <a:pt x="1663" y="904"/>
                  </a:lnTo>
                  <a:lnTo>
                    <a:pt x="1658" y="853"/>
                  </a:lnTo>
                  <a:lnTo>
                    <a:pt x="1649" y="804"/>
                  </a:lnTo>
                  <a:lnTo>
                    <a:pt x="1636" y="755"/>
                  </a:lnTo>
                  <a:lnTo>
                    <a:pt x="1423" y="755"/>
                  </a:lnTo>
                  <a:close/>
                  <a:moveTo>
                    <a:pt x="1026" y="755"/>
                  </a:moveTo>
                  <a:lnTo>
                    <a:pt x="1026" y="1158"/>
                  </a:lnTo>
                  <a:lnTo>
                    <a:pt x="1276" y="1158"/>
                  </a:lnTo>
                  <a:lnTo>
                    <a:pt x="1284" y="1111"/>
                  </a:lnTo>
                  <a:lnTo>
                    <a:pt x="1291" y="1062"/>
                  </a:lnTo>
                  <a:lnTo>
                    <a:pt x="1294" y="1010"/>
                  </a:lnTo>
                  <a:lnTo>
                    <a:pt x="1296" y="956"/>
                  </a:lnTo>
                  <a:lnTo>
                    <a:pt x="1294" y="903"/>
                  </a:lnTo>
                  <a:lnTo>
                    <a:pt x="1291" y="852"/>
                  </a:lnTo>
                  <a:lnTo>
                    <a:pt x="1284" y="802"/>
                  </a:lnTo>
                  <a:lnTo>
                    <a:pt x="1276" y="755"/>
                  </a:lnTo>
                  <a:lnTo>
                    <a:pt x="1026" y="755"/>
                  </a:lnTo>
                  <a:close/>
                  <a:moveTo>
                    <a:pt x="272" y="755"/>
                  </a:moveTo>
                  <a:lnTo>
                    <a:pt x="258" y="804"/>
                  </a:lnTo>
                  <a:lnTo>
                    <a:pt x="249" y="853"/>
                  </a:lnTo>
                  <a:lnTo>
                    <a:pt x="244" y="904"/>
                  </a:lnTo>
                  <a:lnTo>
                    <a:pt x="242" y="956"/>
                  </a:lnTo>
                  <a:lnTo>
                    <a:pt x="244" y="1009"/>
                  </a:lnTo>
                  <a:lnTo>
                    <a:pt x="249" y="1060"/>
                  </a:lnTo>
                  <a:lnTo>
                    <a:pt x="258" y="1110"/>
                  </a:lnTo>
                  <a:lnTo>
                    <a:pt x="272" y="1158"/>
                  </a:lnTo>
                  <a:lnTo>
                    <a:pt x="485" y="1158"/>
                  </a:lnTo>
                  <a:lnTo>
                    <a:pt x="476" y="1095"/>
                  </a:lnTo>
                  <a:lnTo>
                    <a:pt x="470" y="1027"/>
                  </a:lnTo>
                  <a:lnTo>
                    <a:pt x="468" y="956"/>
                  </a:lnTo>
                  <a:lnTo>
                    <a:pt x="470" y="886"/>
                  </a:lnTo>
                  <a:lnTo>
                    <a:pt x="476" y="819"/>
                  </a:lnTo>
                  <a:lnTo>
                    <a:pt x="485" y="755"/>
                  </a:lnTo>
                  <a:lnTo>
                    <a:pt x="272" y="755"/>
                  </a:lnTo>
                  <a:close/>
                  <a:moveTo>
                    <a:pt x="672" y="302"/>
                  </a:moveTo>
                  <a:lnTo>
                    <a:pt x="619" y="328"/>
                  </a:lnTo>
                  <a:lnTo>
                    <a:pt x="568" y="358"/>
                  </a:lnTo>
                  <a:lnTo>
                    <a:pt x="521" y="392"/>
                  </a:lnTo>
                  <a:lnTo>
                    <a:pt x="476" y="429"/>
                  </a:lnTo>
                  <a:lnTo>
                    <a:pt x="434" y="470"/>
                  </a:lnTo>
                  <a:lnTo>
                    <a:pt x="396" y="515"/>
                  </a:lnTo>
                  <a:lnTo>
                    <a:pt x="362" y="562"/>
                  </a:lnTo>
                  <a:lnTo>
                    <a:pt x="331" y="612"/>
                  </a:lnTo>
                  <a:lnTo>
                    <a:pt x="519" y="612"/>
                  </a:lnTo>
                  <a:lnTo>
                    <a:pt x="540" y="551"/>
                  </a:lnTo>
                  <a:lnTo>
                    <a:pt x="563" y="494"/>
                  </a:lnTo>
                  <a:lnTo>
                    <a:pt x="589" y="440"/>
                  </a:lnTo>
                  <a:lnTo>
                    <a:pt x="615" y="391"/>
                  </a:lnTo>
                  <a:lnTo>
                    <a:pt x="643" y="344"/>
                  </a:lnTo>
                  <a:lnTo>
                    <a:pt x="672" y="302"/>
                  </a:lnTo>
                  <a:close/>
                  <a:moveTo>
                    <a:pt x="1236" y="301"/>
                  </a:moveTo>
                  <a:lnTo>
                    <a:pt x="1265" y="343"/>
                  </a:lnTo>
                  <a:lnTo>
                    <a:pt x="1293" y="390"/>
                  </a:lnTo>
                  <a:lnTo>
                    <a:pt x="1319" y="440"/>
                  </a:lnTo>
                  <a:lnTo>
                    <a:pt x="1345" y="493"/>
                  </a:lnTo>
                  <a:lnTo>
                    <a:pt x="1368" y="551"/>
                  </a:lnTo>
                  <a:lnTo>
                    <a:pt x="1389" y="611"/>
                  </a:lnTo>
                  <a:lnTo>
                    <a:pt x="1577" y="611"/>
                  </a:lnTo>
                  <a:lnTo>
                    <a:pt x="1546" y="561"/>
                  </a:lnTo>
                  <a:lnTo>
                    <a:pt x="1512" y="514"/>
                  </a:lnTo>
                  <a:lnTo>
                    <a:pt x="1474" y="470"/>
                  </a:lnTo>
                  <a:lnTo>
                    <a:pt x="1432" y="429"/>
                  </a:lnTo>
                  <a:lnTo>
                    <a:pt x="1387" y="392"/>
                  </a:lnTo>
                  <a:lnTo>
                    <a:pt x="1340" y="357"/>
                  </a:lnTo>
                  <a:lnTo>
                    <a:pt x="1289" y="327"/>
                  </a:lnTo>
                  <a:lnTo>
                    <a:pt x="1236" y="301"/>
                  </a:lnTo>
                  <a:close/>
                  <a:moveTo>
                    <a:pt x="1026" y="275"/>
                  </a:moveTo>
                  <a:lnTo>
                    <a:pt x="1026" y="612"/>
                  </a:lnTo>
                  <a:lnTo>
                    <a:pt x="1237" y="612"/>
                  </a:lnTo>
                  <a:lnTo>
                    <a:pt x="1215" y="556"/>
                  </a:lnTo>
                  <a:lnTo>
                    <a:pt x="1190" y="503"/>
                  </a:lnTo>
                  <a:lnTo>
                    <a:pt x="1164" y="455"/>
                  </a:lnTo>
                  <a:lnTo>
                    <a:pt x="1136" y="411"/>
                  </a:lnTo>
                  <a:lnTo>
                    <a:pt x="1107" y="371"/>
                  </a:lnTo>
                  <a:lnTo>
                    <a:pt x="1080" y="335"/>
                  </a:lnTo>
                  <a:lnTo>
                    <a:pt x="1052" y="303"/>
                  </a:lnTo>
                  <a:lnTo>
                    <a:pt x="1026" y="275"/>
                  </a:lnTo>
                  <a:close/>
                  <a:moveTo>
                    <a:pt x="882" y="274"/>
                  </a:moveTo>
                  <a:lnTo>
                    <a:pt x="856" y="301"/>
                  </a:lnTo>
                  <a:lnTo>
                    <a:pt x="828" y="333"/>
                  </a:lnTo>
                  <a:lnTo>
                    <a:pt x="800" y="370"/>
                  </a:lnTo>
                  <a:lnTo>
                    <a:pt x="772" y="410"/>
                  </a:lnTo>
                  <a:lnTo>
                    <a:pt x="743" y="454"/>
                  </a:lnTo>
                  <a:lnTo>
                    <a:pt x="718" y="502"/>
                  </a:lnTo>
                  <a:lnTo>
                    <a:pt x="692" y="555"/>
                  </a:lnTo>
                  <a:lnTo>
                    <a:pt x="670" y="611"/>
                  </a:lnTo>
                  <a:lnTo>
                    <a:pt x="882" y="611"/>
                  </a:lnTo>
                  <a:lnTo>
                    <a:pt x="882" y="274"/>
                  </a:lnTo>
                  <a:close/>
                  <a:moveTo>
                    <a:pt x="954" y="0"/>
                  </a:moveTo>
                  <a:lnTo>
                    <a:pt x="1033" y="3"/>
                  </a:lnTo>
                  <a:lnTo>
                    <a:pt x="1109" y="13"/>
                  </a:lnTo>
                  <a:lnTo>
                    <a:pt x="1183" y="28"/>
                  </a:lnTo>
                  <a:lnTo>
                    <a:pt x="1256" y="49"/>
                  </a:lnTo>
                  <a:lnTo>
                    <a:pt x="1325" y="76"/>
                  </a:lnTo>
                  <a:lnTo>
                    <a:pt x="1393" y="108"/>
                  </a:lnTo>
                  <a:lnTo>
                    <a:pt x="1457" y="144"/>
                  </a:lnTo>
                  <a:lnTo>
                    <a:pt x="1518" y="186"/>
                  </a:lnTo>
                  <a:lnTo>
                    <a:pt x="1575" y="231"/>
                  </a:lnTo>
                  <a:lnTo>
                    <a:pt x="1629" y="281"/>
                  </a:lnTo>
                  <a:lnTo>
                    <a:pt x="1679" y="335"/>
                  </a:lnTo>
                  <a:lnTo>
                    <a:pt x="1724" y="393"/>
                  </a:lnTo>
                  <a:lnTo>
                    <a:pt x="1766" y="454"/>
                  </a:lnTo>
                  <a:lnTo>
                    <a:pt x="1802" y="518"/>
                  </a:lnTo>
                  <a:lnTo>
                    <a:pt x="1834" y="585"/>
                  </a:lnTo>
                  <a:lnTo>
                    <a:pt x="1860" y="655"/>
                  </a:lnTo>
                  <a:lnTo>
                    <a:pt x="1881" y="728"/>
                  </a:lnTo>
                  <a:lnTo>
                    <a:pt x="1896" y="803"/>
                  </a:lnTo>
                  <a:lnTo>
                    <a:pt x="1905" y="879"/>
                  </a:lnTo>
                  <a:lnTo>
                    <a:pt x="1910" y="958"/>
                  </a:lnTo>
                  <a:lnTo>
                    <a:pt x="1905" y="1034"/>
                  </a:lnTo>
                  <a:lnTo>
                    <a:pt x="1897" y="1110"/>
                  </a:lnTo>
                  <a:lnTo>
                    <a:pt x="1882" y="1184"/>
                  </a:lnTo>
                  <a:lnTo>
                    <a:pt x="1861" y="1255"/>
                  </a:lnTo>
                  <a:lnTo>
                    <a:pt x="1836" y="1325"/>
                  </a:lnTo>
                  <a:lnTo>
                    <a:pt x="1805" y="1391"/>
                  </a:lnTo>
                  <a:lnTo>
                    <a:pt x="1769" y="1455"/>
                  </a:lnTo>
                  <a:lnTo>
                    <a:pt x="1729" y="1515"/>
                  </a:lnTo>
                  <a:lnTo>
                    <a:pt x="1684" y="1573"/>
                  </a:lnTo>
                  <a:lnTo>
                    <a:pt x="1636" y="1626"/>
                  </a:lnTo>
                  <a:lnTo>
                    <a:pt x="1583" y="1676"/>
                  </a:lnTo>
                  <a:lnTo>
                    <a:pt x="1528" y="1721"/>
                  </a:lnTo>
                  <a:lnTo>
                    <a:pt x="1468" y="1763"/>
                  </a:lnTo>
                  <a:lnTo>
                    <a:pt x="1459" y="1725"/>
                  </a:lnTo>
                  <a:lnTo>
                    <a:pt x="1449" y="1691"/>
                  </a:lnTo>
                  <a:lnTo>
                    <a:pt x="1436" y="1658"/>
                  </a:lnTo>
                  <a:lnTo>
                    <a:pt x="1420" y="1628"/>
                  </a:lnTo>
                  <a:lnTo>
                    <a:pt x="1401" y="1601"/>
                  </a:lnTo>
                  <a:lnTo>
                    <a:pt x="1384" y="1582"/>
                  </a:lnTo>
                  <a:lnTo>
                    <a:pt x="1366" y="1564"/>
                  </a:lnTo>
                  <a:lnTo>
                    <a:pt x="1347" y="1550"/>
                  </a:lnTo>
                  <a:lnTo>
                    <a:pt x="1393" y="1516"/>
                  </a:lnTo>
                  <a:lnTo>
                    <a:pt x="1437" y="1480"/>
                  </a:lnTo>
                  <a:lnTo>
                    <a:pt x="1477" y="1440"/>
                  </a:lnTo>
                  <a:lnTo>
                    <a:pt x="1514" y="1397"/>
                  </a:lnTo>
                  <a:lnTo>
                    <a:pt x="1546" y="1351"/>
                  </a:lnTo>
                  <a:lnTo>
                    <a:pt x="1576" y="1302"/>
                  </a:lnTo>
                  <a:lnTo>
                    <a:pt x="1388" y="1302"/>
                  </a:lnTo>
                  <a:lnTo>
                    <a:pt x="1368" y="1360"/>
                  </a:lnTo>
                  <a:lnTo>
                    <a:pt x="1347" y="1415"/>
                  </a:lnTo>
                  <a:lnTo>
                    <a:pt x="1323" y="1467"/>
                  </a:lnTo>
                  <a:lnTo>
                    <a:pt x="1298" y="1514"/>
                  </a:lnTo>
                  <a:lnTo>
                    <a:pt x="1278" y="1495"/>
                  </a:lnTo>
                  <a:lnTo>
                    <a:pt x="1254" y="1474"/>
                  </a:lnTo>
                  <a:lnTo>
                    <a:pt x="1226" y="1454"/>
                  </a:lnTo>
                  <a:lnTo>
                    <a:pt x="1194" y="1433"/>
                  </a:lnTo>
                  <a:lnTo>
                    <a:pt x="1188" y="1430"/>
                  </a:lnTo>
                  <a:lnTo>
                    <a:pt x="1182" y="1427"/>
                  </a:lnTo>
                  <a:lnTo>
                    <a:pt x="1203" y="1388"/>
                  </a:lnTo>
                  <a:lnTo>
                    <a:pt x="1221" y="1347"/>
                  </a:lnTo>
                  <a:lnTo>
                    <a:pt x="1238" y="1303"/>
                  </a:lnTo>
                  <a:lnTo>
                    <a:pt x="1026" y="1303"/>
                  </a:lnTo>
                  <a:lnTo>
                    <a:pt x="1026" y="1377"/>
                  </a:lnTo>
                  <a:lnTo>
                    <a:pt x="995" y="1374"/>
                  </a:lnTo>
                  <a:lnTo>
                    <a:pt x="963" y="1373"/>
                  </a:lnTo>
                  <a:lnTo>
                    <a:pt x="920" y="1375"/>
                  </a:lnTo>
                  <a:lnTo>
                    <a:pt x="902" y="1376"/>
                  </a:lnTo>
                  <a:lnTo>
                    <a:pt x="882" y="1378"/>
                  </a:lnTo>
                  <a:lnTo>
                    <a:pt x="882" y="1302"/>
                  </a:lnTo>
                  <a:lnTo>
                    <a:pt x="671" y="1302"/>
                  </a:lnTo>
                  <a:lnTo>
                    <a:pt x="689" y="1347"/>
                  </a:lnTo>
                  <a:lnTo>
                    <a:pt x="708" y="1390"/>
                  </a:lnTo>
                  <a:lnTo>
                    <a:pt x="729" y="1430"/>
                  </a:lnTo>
                  <a:lnTo>
                    <a:pt x="689" y="1456"/>
                  </a:lnTo>
                  <a:lnTo>
                    <a:pt x="649" y="1483"/>
                  </a:lnTo>
                  <a:lnTo>
                    <a:pt x="611" y="1515"/>
                  </a:lnTo>
                  <a:lnTo>
                    <a:pt x="586" y="1467"/>
                  </a:lnTo>
                  <a:lnTo>
                    <a:pt x="562" y="1416"/>
                  </a:lnTo>
                  <a:lnTo>
                    <a:pt x="540" y="1360"/>
                  </a:lnTo>
                  <a:lnTo>
                    <a:pt x="520" y="1302"/>
                  </a:lnTo>
                  <a:lnTo>
                    <a:pt x="332" y="1302"/>
                  </a:lnTo>
                  <a:lnTo>
                    <a:pt x="363" y="1352"/>
                  </a:lnTo>
                  <a:lnTo>
                    <a:pt x="397" y="1399"/>
                  </a:lnTo>
                  <a:lnTo>
                    <a:pt x="435" y="1443"/>
                  </a:lnTo>
                  <a:lnTo>
                    <a:pt x="477" y="1484"/>
                  </a:lnTo>
                  <a:lnTo>
                    <a:pt x="522" y="1522"/>
                  </a:lnTo>
                  <a:lnTo>
                    <a:pt x="569" y="1556"/>
                  </a:lnTo>
                  <a:lnTo>
                    <a:pt x="537" y="1595"/>
                  </a:lnTo>
                  <a:lnTo>
                    <a:pt x="508" y="1636"/>
                  </a:lnTo>
                  <a:lnTo>
                    <a:pt x="483" y="1678"/>
                  </a:lnTo>
                  <a:lnTo>
                    <a:pt x="464" y="1722"/>
                  </a:lnTo>
                  <a:lnTo>
                    <a:pt x="450" y="1768"/>
                  </a:lnTo>
                  <a:lnTo>
                    <a:pt x="389" y="1727"/>
                  </a:lnTo>
                  <a:lnTo>
                    <a:pt x="332" y="1681"/>
                  </a:lnTo>
                  <a:lnTo>
                    <a:pt x="278" y="1632"/>
                  </a:lnTo>
                  <a:lnTo>
                    <a:pt x="229" y="1578"/>
                  </a:lnTo>
                  <a:lnTo>
                    <a:pt x="183" y="1520"/>
                  </a:lnTo>
                  <a:lnTo>
                    <a:pt x="142" y="1460"/>
                  </a:lnTo>
                  <a:lnTo>
                    <a:pt x="106" y="1395"/>
                  </a:lnTo>
                  <a:lnTo>
                    <a:pt x="74" y="1329"/>
                  </a:lnTo>
                  <a:lnTo>
                    <a:pt x="48" y="1258"/>
                  </a:lnTo>
                  <a:lnTo>
                    <a:pt x="27" y="1186"/>
                  </a:lnTo>
                  <a:lnTo>
                    <a:pt x="12" y="1111"/>
                  </a:lnTo>
                  <a:lnTo>
                    <a:pt x="3" y="1035"/>
                  </a:lnTo>
                  <a:lnTo>
                    <a:pt x="0" y="958"/>
                  </a:lnTo>
                  <a:lnTo>
                    <a:pt x="3" y="879"/>
                  </a:lnTo>
                  <a:lnTo>
                    <a:pt x="12" y="802"/>
                  </a:lnTo>
                  <a:lnTo>
                    <a:pt x="27" y="728"/>
                  </a:lnTo>
                  <a:lnTo>
                    <a:pt x="48" y="655"/>
                  </a:lnTo>
                  <a:lnTo>
                    <a:pt x="74" y="585"/>
                  </a:lnTo>
                  <a:lnTo>
                    <a:pt x="106" y="518"/>
                  </a:lnTo>
                  <a:lnTo>
                    <a:pt x="143" y="453"/>
                  </a:lnTo>
                  <a:lnTo>
                    <a:pt x="184" y="393"/>
                  </a:lnTo>
                  <a:lnTo>
                    <a:pt x="230" y="334"/>
                  </a:lnTo>
                  <a:lnTo>
                    <a:pt x="279" y="281"/>
                  </a:lnTo>
                  <a:lnTo>
                    <a:pt x="333" y="231"/>
                  </a:lnTo>
                  <a:lnTo>
                    <a:pt x="390" y="186"/>
                  </a:lnTo>
                  <a:lnTo>
                    <a:pt x="452" y="144"/>
                  </a:lnTo>
                  <a:lnTo>
                    <a:pt x="516" y="108"/>
                  </a:lnTo>
                  <a:lnTo>
                    <a:pt x="583" y="76"/>
                  </a:lnTo>
                  <a:lnTo>
                    <a:pt x="652" y="49"/>
                  </a:lnTo>
                  <a:lnTo>
                    <a:pt x="725" y="28"/>
                  </a:lnTo>
                  <a:lnTo>
                    <a:pt x="800" y="13"/>
                  </a:lnTo>
                  <a:lnTo>
                    <a:pt x="876" y="3"/>
                  </a:lnTo>
                  <a:lnTo>
                    <a:pt x="9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2"/>
            <p:cNvSpPr>
              <a:spLocks/>
            </p:cNvSpPr>
            <p:nvPr/>
          </p:nvSpPr>
          <p:spPr bwMode="auto">
            <a:xfrm>
              <a:off x="7129" y="3321"/>
              <a:ext cx="211" cy="45"/>
            </a:xfrm>
            <a:custGeom>
              <a:avLst/>
              <a:gdLst>
                <a:gd name="T0" fmla="*/ 1647 w 3373"/>
                <a:gd name="T1" fmla="*/ 340 h 717"/>
                <a:gd name="T2" fmla="*/ 1591 w 3373"/>
                <a:gd name="T3" fmla="*/ 236 h 717"/>
                <a:gd name="T4" fmla="*/ 1588 w 3373"/>
                <a:gd name="T5" fmla="*/ 172 h 717"/>
                <a:gd name="T6" fmla="*/ 1617 w 3373"/>
                <a:gd name="T7" fmla="*/ 137 h 717"/>
                <a:gd name="T8" fmla="*/ 1657 w 3373"/>
                <a:gd name="T9" fmla="*/ 122 h 717"/>
                <a:gd name="T10" fmla="*/ 1686 w 3373"/>
                <a:gd name="T11" fmla="*/ 120 h 717"/>
                <a:gd name="T12" fmla="*/ 1709 w 3373"/>
                <a:gd name="T13" fmla="*/ 121 h 717"/>
                <a:gd name="T14" fmla="*/ 1748 w 3373"/>
                <a:gd name="T15" fmla="*/ 132 h 717"/>
                <a:gd name="T16" fmla="*/ 1782 w 3373"/>
                <a:gd name="T17" fmla="*/ 160 h 717"/>
                <a:gd name="T18" fmla="*/ 1789 w 3373"/>
                <a:gd name="T19" fmla="*/ 217 h 717"/>
                <a:gd name="T20" fmla="*/ 1748 w 3373"/>
                <a:gd name="T21" fmla="*/ 310 h 717"/>
                <a:gd name="T22" fmla="*/ 1960 w 3373"/>
                <a:gd name="T23" fmla="*/ 0 h 717"/>
                <a:gd name="T24" fmla="*/ 1996 w 3373"/>
                <a:gd name="T25" fmla="*/ 22 h 717"/>
                <a:gd name="T26" fmla="*/ 2100 w 3373"/>
                <a:gd name="T27" fmla="*/ 77 h 717"/>
                <a:gd name="T28" fmla="*/ 2262 w 3373"/>
                <a:gd name="T29" fmla="*/ 147 h 717"/>
                <a:gd name="T30" fmla="*/ 2379 w 3373"/>
                <a:gd name="T31" fmla="*/ 179 h 717"/>
                <a:gd name="T32" fmla="*/ 2466 w 3373"/>
                <a:gd name="T33" fmla="*/ 134 h 717"/>
                <a:gd name="T34" fmla="*/ 2496 w 3373"/>
                <a:gd name="T35" fmla="*/ 115 h 717"/>
                <a:gd name="T36" fmla="*/ 2672 w 3373"/>
                <a:gd name="T37" fmla="*/ 373 h 717"/>
                <a:gd name="T38" fmla="*/ 2638 w 3373"/>
                <a:gd name="T39" fmla="*/ 288 h 717"/>
                <a:gd name="T40" fmla="*/ 2651 w 3373"/>
                <a:gd name="T41" fmla="*/ 241 h 717"/>
                <a:gd name="T42" fmla="*/ 2686 w 3373"/>
                <a:gd name="T43" fmla="*/ 221 h 717"/>
                <a:gd name="T44" fmla="*/ 2719 w 3373"/>
                <a:gd name="T45" fmla="*/ 216 h 717"/>
                <a:gd name="T46" fmla="*/ 2738 w 3373"/>
                <a:gd name="T47" fmla="*/ 216 h 717"/>
                <a:gd name="T48" fmla="*/ 2773 w 3373"/>
                <a:gd name="T49" fmla="*/ 224 h 717"/>
                <a:gd name="T50" fmla="*/ 2805 w 3373"/>
                <a:gd name="T51" fmla="*/ 251 h 717"/>
                <a:gd name="T52" fmla="*/ 2809 w 3373"/>
                <a:gd name="T53" fmla="*/ 306 h 717"/>
                <a:gd name="T54" fmla="*/ 2760 w 3373"/>
                <a:gd name="T55" fmla="*/ 400 h 717"/>
                <a:gd name="T56" fmla="*/ 2956 w 3373"/>
                <a:gd name="T57" fmla="*/ 116 h 717"/>
                <a:gd name="T58" fmla="*/ 3010 w 3373"/>
                <a:gd name="T59" fmla="*/ 147 h 717"/>
                <a:gd name="T60" fmla="*/ 3127 w 3373"/>
                <a:gd name="T61" fmla="*/ 204 h 717"/>
                <a:gd name="T62" fmla="*/ 3272 w 3373"/>
                <a:gd name="T63" fmla="*/ 270 h 717"/>
                <a:gd name="T64" fmla="*/ 3346 w 3373"/>
                <a:gd name="T65" fmla="*/ 367 h 717"/>
                <a:gd name="T66" fmla="*/ 3370 w 3373"/>
                <a:gd name="T67" fmla="*/ 515 h 717"/>
                <a:gd name="T68" fmla="*/ 3373 w 3373"/>
                <a:gd name="T69" fmla="*/ 717 h 717"/>
                <a:gd name="T70" fmla="*/ 2 w 3373"/>
                <a:gd name="T71" fmla="*/ 560 h 717"/>
                <a:gd name="T72" fmla="*/ 19 w 3373"/>
                <a:gd name="T73" fmla="*/ 400 h 717"/>
                <a:gd name="T74" fmla="*/ 79 w 3373"/>
                <a:gd name="T75" fmla="*/ 291 h 717"/>
                <a:gd name="T76" fmla="*/ 210 w 3373"/>
                <a:gd name="T77" fmla="*/ 222 h 717"/>
                <a:gd name="T78" fmla="*/ 342 w 3373"/>
                <a:gd name="T79" fmla="*/ 160 h 717"/>
                <a:gd name="T80" fmla="*/ 412 w 3373"/>
                <a:gd name="T81" fmla="*/ 120 h 717"/>
                <a:gd name="T82" fmla="*/ 561 w 3373"/>
                <a:gd name="T83" fmla="*/ 556 h 717"/>
                <a:gd name="T84" fmla="*/ 573 w 3373"/>
                <a:gd name="T85" fmla="*/ 325 h 717"/>
                <a:gd name="T86" fmla="*/ 566 w 3373"/>
                <a:gd name="T87" fmla="*/ 262 h 717"/>
                <a:gd name="T88" fmla="*/ 592 w 3373"/>
                <a:gd name="T89" fmla="*/ 229 h 717"/>
                <a:gd name="T90" fmla="*/ 629 w 3373"/>
                <a:gd name="T91" fmla="*/ 217 h 717"/>
                <a:gd name="T92" fmla="*/ 652 w 3373"/>
                <a:gd name="T93" fmla="*/ 216 h 717"/>
                <a:gd name="T94" fmla="*/ 680 w 3373"/>
                <a:gd name="T95" fmla="*/ 219 h 717"/>
                <a:gd name="T96" fmla="*/ 717 w 3373"/>
                <a:gd name="T97" fmla="*/ 234 h 717"/>
                <a:gd name="T98" fmla="*/ 738 w 3373"/>
                <a:gd name="T99" fmla="*/ 274 h 717"/>
                <a:gd name="T100" fmla="*/ 718 w 3373"/>
                <a:gd name="T101" fmla="*/ 348 h 717"/>
                <a:gd name="T102" fmla="*/ 756 w 3373"/>
                <a:gd name="T103" fmla="*/ 504 h 717"/>
                <a:gd name="T104" fmla="*/ 896 w 3373"/>
                <a:gd name="T105" fmla="*/ 125 h 717"/>
                <a:gd name="T106" fmla="*/ 970 w 3373"/>
                <a:gd name="T107" fmla="*/ 166 h 717"/>
                <a:gd name="T108" fmla="*/ 1080 w 3373"/>
                <a:gd name="T109" fmla="*/ 160 h 717"/>
                <a:gd name="T110" fmla="*/ 1240 w 3373"/>
                <a:gd name="T111" fmla="*/ 94 h 717"/>
                <a:gd name="T112" fmla="*/ 1359 w 3373"/>
                <a:gd name="T113" fmla="*/ 33 h 717"/>
                <a:gd name="T114" fmla="*/ 1413 w 3373"/>
                <a:gd name="T115" fmla="*/ 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73" h="717">
                  <a:moveTo>
                    <a:pt x="1416" y="0"/>
                  </a:moveTo>
                  <a:lnTo>
                    <a:pt x="1561" y="463"/>
                  </a:lnTo>
                  <a:lnTo>
                    <a:pt x="1582" y="525"/>
                  </a:lnTo>
                  <a:lnTo>
                    <a:pt x="1647" y="340"/>
                  </a:lnTo>
                  <a:lnTo>
                    <a:pt x="1627" y="310"/>
                  </a:lnTo>
                  <a:lnTo>
                    <a:pt x="1610" y="282"/>
                  </a:lnTo>
                  <a:lnTo>
                    <a:pt x="1599" y="259"/>
                  </a:lnTo>
                  <a:lnTo>
                    <a:pt x="1591" y="236"/>
                  </a:lnTo>
                  <a:lnTo>
                    <a:pt x="1586" y="217"/>
                  </a:lnTo>
                  <a:lnTo>
                    <a:pt x="1584" y="200"/>
                  </a:lnTo>
                  <a:lnTo>
                    <a:pt x="1585" y="185"/>
                  </a:lnTo>
                  <a:lnTo>
                    <a:pt x="1588" y="172"/>
                  </a:lnTo>
                  <a:lnTo>
                    <a:pt x="1593" y="160"/>
                  </a:lnTo>
                  <a:lnTo>
                    <a:pt x="1600" y="151"/>
                  </a:lnTo>
                  <a:lnTo>
                    <a:pt x="1608" y="143"/>
                  </a:lnTo>
                  <a:lnTo>
                    <a:pt x="1617" y="137"/>
                  </a:lnTo>
                  <a:lnTo>
                    <a:pt x="1627" y="132"/>
                  </a:lnTo>
                  <a:lnTo>
                    <a:pt x="1637" y="128"/>
                  </a:lnTo>
                  <a:lnTo>
                    <a:pt x="1647" y="124"/>
                  </a:lnTo>
                  <a:lnTo>
                    <a:pt x="1657" y="122"/>
                  </a:lnTo>
                  <a:lnTo>
                    <a:pt x="1667" y="121"/>
                  </a:lnTo>
                  <a:lnTo>
                    <a:pt x="1675" y="120"/>
                  </a:lnTo>
                  <a:lnTo>
                    <a:pt x="1681" y="120"/>
                  </a:lnTo>
                  <a:lnTo>
                    <a:pt x="1686" y="120"/>
                  </a:lnTo>
                  <a:lnTo>
                    <a:pt x="1689" y="120"/>
                  </a:lnTo>
                  <a:lnTo>
                    <a:pt x="1694" y="120"/>
                  </a:lnTo>
                  <a:lnTo>
                    <a:pt x="1701" y="120"/>
                  </a:lnTo>
                  <a:lnTo>
                    <a:pt x="1709" y="121"/>
                  </a:lnTo>
                  <a:lnTo>
                    <a:pt x="1719" y="122"/>
                  </a:lnTo>
                  <a:lnTo>
                    <a:pt x="1728" y="124"/>
                  </a:lnTo>
                  <a:lnTo>
                    <a:pt x="1738" y="128"/>
                  </a:lnTo>
                  <a:lnTo>
                    <a:pt x="1748" y="132"/>
                  </a:lnTo>
                  <a:lnTo>
                    <a:pt x="1759" y="137"/>
                  </a:lnTo>
                  <a:lnTo>
                    <a:pt x="1768" y="143"/>
                  </a:lnTo>
                  <a:lnTo>
                    <a:pt x="1776" y="151"/>
                  </a:lnTo>
                  <a:lnTo>
                    <a:pt x="1782" y="160"/>
                  </a:lnTo>
                  <a:lnTo>
                    <a:pt x="1787" y="172"/>
                  </a:lnTo>
                  <a:lnTo>
                    <a:pt x="1791" y="185"/>
                  </a:lnTo>
                  <a:lnTo>
                    <a:pt x="1791" y="200"/>
                  </a:lnTo>
                  <a:lnTo>
                    <a:pt x="1789" y="217"/>
                  </a:lnTo>
                  <a:lnTo>
                    <a:pt x="1785" y="236"/>
                  </a:lnTo>
                  <a:lnTo>
                    <a:pt x="1777" y="259"/>
                  </a:lnTo>
                  <a:lnTo>
                    <a:pt x="1765" y="282"/>
                  </a:lnTo>
                  <a:lnTo>
                    <a:pt x="1748" y="310"/>
                  </a:lnTo>
                  <a:lnTo>
                    <a:pt x="1729" y="340"/>
                  </a:lnTo>
                  <a:lnTo>
                    <a:pt x="1793" y="525"/>
                  </a:lnTo>
                  <a:lnTo>
                    <a:pt x="1814" y="463"/>
                  </a:lnTo>
                  <a:lnTo>
                    <a:pt x="1960" y="0"/>
                  </a:lnTo>
                  <a:lnTo>
                    <a:pt x="1962" y="2"/>
                  </a:lnTo>
                  <a:lnTo>
                    <a:pt x="1969" y="7"/>
                  </a:lnTo>
                  <a:lnTo>
                    <a:pt x="1981" y="14"/>
                  </a:lnTo>
                  <a:lnTo>
                    <a:pt x="1996" y="22"/>
                  </a:lnTo>
                  <a:lnTo>
                    <a:pt x="2016" y="33"/>
                  </a:lnTo>
                  <a:lnTo>
                    <a:pt x="2040" y="47"/>
                  </a:lnTo>
                  <a:lnTo>
                    <a:pt x="2069" y="61"/>
                  </a:lnTo>
                  <a:lnTo>
                    <a:pt x="2100" y="77"/>
                  </a:lnTo>
                  <a:lnTo>
                    <a:pt x="2135" y="94"/>
                  </a:lnTo>
                  <a:lnTo>
                    <a:pt x="2174" y="111"/>
                  </a:lnTo>
                  <a:lnTo>
                    <a:pt x="2217" y="129"/>
                  </a:lnTo>
                  <a:lnTo>
                    <a:pt x="2262" y="147"/>
                  </a:lnTo>
                  <a:lnTo>
                    <a:pt x="2295" y="161"/>
                  </a:lnTo>
                  <a:lnTo>
                    <a:pt x="2323" y="177"/>
                  </a:lnTo>
                  <a:lnTo>
                    <a:pt x="2349" y="193"/>
                  </a:lnTo>
                  <a:lnTo>
                    <a:pt x="2379" y="179"/>
                  </a:lnTo>
                  <a:lnTo>
                    <a:pt x="2405" y="165"/>
                  </a:lnTo>
                  <a:lnTo>
                    <a:pt x="2429" y="154"/>
                  </a:lnTo>
                  <a:lnTo>
                    <a:pt x="2449" y="143"/>
                  </a:lnTo>
                  <a:lnTo>
                    <a:pt x="2466" y="134"/>
                  </a:lnTo>
                  <a:lnTo>
                    <a:pt x="2479" y="125"/>
                  </a:lnTo>
                  <a:lnTo>
                    <a:pt x="2489" y="120"/>
                  </a:lnTo>
                  <a:lnTo>
                    <a:pt x="2494" y="116"/>
                  </a:lnTo>
                  <a:lnTo>
                    <a:pt x="2496" y="115"/>
                  </a:lnTo>
                  <a:lnTo>
                    <a:pt x="2619" y="504"/>
                  </a:lnTo>
                  <a:lnTo>
                    <a:pt x="2635" y="556"/>
                  </a:lnTo>
                  <a:lnTo>
                    <a:pt x="2691" y="400"/>
                  </a:lnTo>
                  <a:lnTo>
                    <a:pt x="2672" y="373"/>
                  </a:lnTo>
                  <a:lnTo>
                    <a:pt x="2658" y="348"/>
                  </a:lnTo>
                  <a:lnTo>
                    <a:pt x="2648" y="325"/>
                  </a:lnTo>
                  <a:lnTo>
                    <a:pt x="2641" y="306"/>
                  </a:lnTo>
                  <a:lnTo>
                    <a:pt x="2638" y="288"/>
                  </a:lnTo>
                  <a:lnTo>
                    <a:pt x="2637" y="274"/>
                  </a:lnTo>
                  <a:lnTo>
                    <a:pt x="2640" y="262"/>
                  </a:lnTo>
                  <a:lnTo>
                    <a:pt x="2645" y="251"/>
                  </a:lnTo>
                  <a:lnTo>
                    <a:pt x="2651" y="241"/>
                  </a:lnTo>
                  <a:lnTo>
                    <a:pt x="2659" y="234"/>
                  </a:lnTo>
                  <a:lnTo>
                    <a:pt x="2667" y="229"/>
                  </a:lnTo>
                  <a:lnTo>
                    <a:pt x="2676" y="224"/>
                  </a:lnTo>
                  <a:lnTo>
                    <a:pt x="2686" y="221"/>
                  </a:lnTo>
                  <a:lnTo>
                    <a:pt x="2696" y="219"/>
                  </a:lnTo>
                  <a:lnTo>
                    <a:pt x="2704" y="217"/>
                  </a:lnTo>
                  <a:lnTo>
                    <a:pt x="2712" y="216"/>
                  </a:lnTo>
                  <a:lnTo>
                    <a:pt x="2719" y="216"/>
                  </a:lnTo>
                  <a:lnTo>
                    <a:pt x="2723" y="216"/>
                  </a:lnTo>
                  <a:lnTo>
                    <a:pt x="2726" y="216"/>
                  </a:lnTo>
                  <a:lnTo>
                    <a:pt x="2731" y="216"/>
                  </a:lnTo>
                  <a:lnTo>
                    <a:pt x="2738" y="216"/>
                  </a:lnTo>
                  <a:lnTo>
                    <a:pt x="2746" y="217"/>
                  </a:lnTo>
                  <a:lnTo>
                    <a:pt x="2755" y="219"/>
                  </a:lnTo>
                  <a:lnTo>
                    <a:pt x="2764" y="221"/>
                  </a:lnTo>
                  <a:lnTo>
                    <a:pt x="2773" y="224"/>
                  </a:lnTo>
                  <a:lnTo>
                    <a:pt x="2783" y="229"/>
                  </a:lnTo>
                  <a:lnTo>
                    <a:pt x="2792" y="234"/>
                  </a:lnTo>
                  <a:lnTo>
                    <a:pt x="2799" y="241"/>
                  </a:lnTo>
                  <a:lnTo>
                    <a:pt x="2805" y="251"/>
                  </a:lnTo>
                  <a:lnTo>
                    <a:pt x="2810" y="262"/>
                  </a:lnTo>
                  <a:lnTo>
                    <a:pt x="2812" y="274"/>
                  </a:lnTo>
                  <a:lnTo>
                    <a:pt x="2812" y="288"/>
                  </a:lnTo>
                  <a:lnTo>
                    <a:pt x="2809" y="306"/>
                  </a:lnTo>
                  <a:lnTo>
                    <a:pt x="2803" y="325"/>
                  </a:lnTo>
                  <a:lnTo>
                    <a:pt x="2793" y="348"/>
                  </a:lnTo>
                  <a:lnTo>
                    <a:pt x="2779" y="373"/>
                  </a:lnTo>
                  <a:lnTo>
                    <a:pt x="2760" y="400"/>
                  </a:lnTo>
                  <a:lnTo>
                    <a:pt x="2814" y="556"/>
                  </a:lnTo>
                  <a:lnTo>
                    <a:pt x="2831" y="504"/>
                  </a:lnTo>
                  <a:lnTo>
                    <a:pt x="2953" y="115"/>
                  </a:lnTo>
                  <a:lnTo>
                    <a:pt x="2956" y="116"/>
                  </a:lnTo>
                  <a:lnTo>
                    <a:pt x="2963" y="120"/>
                  </a:lnTo>
                  <a:lnTo>
                    <a:pt x="2974" y="128"/>
                  </a:lnTo>
                  <a:lnTo>
                    <a:pt x="2989" y="137"/>
                  </a:lnTo>
                  <a:lnTo>
                    <a:pt x="3010" y="147"/>
                  </a:lnTo>
                  <a:lnTo>
                    <a:pt x="3033" y="160"/>
                  </a:lnTo>
                  <a:lnTo>
                    <a:pt x="3061" y="174"/>
                  </a:lnTo>
                  <a:lnTo>
                    <a:pt x="3093" y="189"/>
                  </a:lnTo>
                  <a:lnTo>
                    <a:pt x="3127" y="204"/>
                  </a:lnTo>
                  <a:lnTo>
                    <a:pt x="3166" y="221"/>
                  </a:lnTo>
                  <a:lnTo>
                    <a:pt x="3207" y="238"/>
                  </a:lnTo>
                  <a:lnTo>
                    <a:pt x="3242" y="253"/>
                  </a:lnTo>
                  <a:lnTo>
                    <a:pt x="3272" y="270"/>
                  </a:lnTo>
                  <a:lnTo>
                    <a:pt x="3296" y="291"/>
                  </a:lnTo>
                  <a:lnTo>
                    <a:pt x="3317" y="313"/>
                  </a:lnTo>
                  <a:lnTo>
                    <a:pt x="3333" y="339"/>
                  </a:lnTo>
                  <a:lnTo>
                    <a:pt x="3346" y="367"/>
                  </a:lnTo>
                  <a:lnTo>
                    <a:pt x="3356" y="400"/>
                  </a:lnTo>
                  <a:lnTo>
                    <a:pt x="3363" y="435"/>
                  </a:lnTo>
                  <a:lnTo>
                    <a:pt x="3367" y="473"/>
                  </a:lnTo>
                  <a:lnTo>
                    <a:pt x="3370" y="515"/>
                  </a:lnTo>
                  <a:lnTo>
                    <a:pt x="3372" y="560"/>
                  </a:lnTo>
                  <a:lnTo>
                    <a:pt x="3372" y="608"/>
                  </a:lnTo>
                  <a:lnTo>
                    <a:pt x="3373" y="661"/>
                  </a:lnTo>
                  <a:lnTo>
                    <a:pt x="3373" y="717"/>
                  </a:lnTo>
                  <a:lnTo>
                    <a:pt x="0" y="717"/>
                  </a:lnTo>
                  <a:lnTo>
                    <a:pt x="1" y="661"/>
                  </a:lnTo>
                  <a:lnTo>
                    <a:pt x="1" y="608"/>
                  </a:lnTo>
                  <a:lnTo>
                    <a:pt x="2" y="560"/>
                  </a:lnTo>
                  <a:lnTo>
                    <a:pt x="4" y="515"/>
                  </a:lnTo>
                  <a:lnTo>
                    <a:pt x="7" y="473"/>
                  </a:lnTo>
                  <a:lnTo>
                    <a:pt x="12" y="435"/>
                  </a:lnTo>
                  <a:lnTo>
                    <a:pt x="19" y="400"/>
                  </a:lnTo>
                  <a:lnTo>
                    <a:pt x="30" y="367"/>
                  </a:lnTo>
                  <a:lnTo>
                    <a:pt x="42" y="339"/>
                  </a:lnTo>
                  <a:lnTo>
                    <a:pt x="58" y="313"/>
                  </a:lnTo>
                  <a:lnTo>
                    <a:pt x="79" y="291"/>
                  </a:lnTo>
                  <a:lnTo>
                    <a:pt x="103" y="270"/>
                  </a:lnTo>
                  <a:lnTo>
                    <a:pt x="133" y="253"/>
                  </a:lnTo>
                  <a:lnTo>
                    <a:pt x="168" y="238"/>
                  </a:lnTo>
                  <a:lnTo>
                    <a:pt x="210" y="222"/>
                  </a:lnTo>
                  <a:lnTo>
                    <a:pt x="248" y="205"/>
                  </a:lnTo>
                  <a:lnTo>
                    <a:pt x="282" y="189"/>
                  </a:lnTo>
                  <a:lnTo>
                    <a:pt x="314" y="175"/>
                  </a:lnTo>
                  <a:lnTo>
                    <a:pt x="342" y="160"/>
                  </a:lnTo>
                  <a:lnTo>
                    <a:pt x="365" y="148"/>
                  </a:lnTo>
                  <a:lnTo>
                    <a:pt x="386" y="137"/>
                  </a:lnTo>
                  <a:lnTo>
                    <a:pt x="401" y="128"/>
                  </a:lnTo>
                  <a:lnTo>
                    <a:pt x="412" y="120"/>
                  </a:lnTo>
                  <a:lnTo>
                    <a:pt x="419" y="116"/>
                  </a:lnTo>
                  <a:lnTo>
                    <a:pt x="421" y="115"/>
                  </a:lnTo>
                  <a:lnTo>
                    <a:pt x="544" y="504"/>
                  </a:lnTo>
                  <a:lnTo>
                    <a:pt x="561" y="556"/>
                  </a:lnTo>
                  <a:lnTo>
                    <a:pt x="616" y="400"/>
                  </a:lnTo>
                  <a:lnTo>
                    <a:pt x="597" y="373"/>
                  </a:lnTo>
                  <a:lnTo>
                    <a:pt x="583" y="348"/>
                  </a:lnTo>
                  <a:lnTo>
                    <a:pt x="573" y="325"/>
                  </a:lnTo>
                  <a:lnTo>
                    <a:pt x="567" y="306"/>
                  </a:lnTo>
                  <a:lnTo>
                    <a:pt x="564" y="288"/>
                  </a:lnTo>
                  <a:lnTo>
                    <a:pt x="563" y="274"/>
                  </a:lnTo>
                  <a:lnTo>
                    <a:pt x="566" y="262"/>
                  </a:lnTo>
                  <a:lnTo>
                    <a:pt x="570" y="251"/>
                  </a:lnTo>
                  <a:lnTo>
                    <a:pt x="576" y="241"/>
                  </a:lnTo>
                  <a:lnTo>
                    <a:pt x="584" y="234"/>
                  </a:lnTo>
                  <a:lnTo>
                    <a:pt x="592" y="229"/>
                  </a:lnTo>
                  <a:lnTo>
                    <a:pt x="602" y="224"/>
                  </a:lnTo>
                  <a:lnTo>
                    <a:pt x="612" y="221"/>
                  </a:lnTo>
                  <a:lnTo>
                    <a:pt x="621" y="219"/>
                  </a:lnTo>
                  <a:lnTo>
                    <a:pt x="629" y="217"/>
                  </a:lnTo>
                  <a:lnTo>
                    <a:pt x="637" y="216"/>
                  </a:lnTo>
                  <a:lnTo>
                    <a:pt x="643" y="216"/>
                  </a:lnTo>
                  <a:lnTo>
                    <a:pt x="649" y="216"/>
                  </a:lnTo>
                  <a:lnTo>
                    <a:pt x="652" y="216"/>
                  </a:lnTo>
                  <a:lnTo>
                    <a:pt x="657" y="216"/>
                  </a:lnTo>
                  <a:lnTo>
                    <a:pt x="663" y="216"/>
                  </a:lnTo>
                  <a:lnTo>
                    <a:pt x="671" y="217"/>
                  </a:lnTo>
                  <a:lnTo>
                    <a:pt x="680" y="219"/>
                  </a:lnTo>
                  <a:lnTo>
                    <a:pt x="690" y="221"/>
                  </a:lnTo>
                  <a:lnTo>
                    <a:pt x="699" y="224"/>
                  </a:lnTo>
                  <a:lnTo>
                    <a:pt x="708" y="229"/>
                  </a:lnTo>
                  <a:lnTo>
                    <a:pt x="717" y="234"/>
                  </a:lnTo>
                  <a:lnTo>
                    <a:pt x="724" y="241"/>
                  </a:lnTo>
                  <a:lnTo>
                    <a:pt x="730" y="251"/>
                  </a:lnTo>
                  <a:lnTo>
                    <a:pt x="736" y="262"/>
                  </a:lnTo>
                  <a:lnTo>
                    <a:pt x="738" y="274"/>
                  </a:lnTo>
                  <a:lnTo>
                    <a:pt x="738" y="288"/>
                  </a:lnTo>
                  <a:lnTo>
                    <a:pt x="735" y="306"/>
                  </a:lnTo>
                  <a:lnTo>
                    <a:pt x="727" y="325"/>
                  </a:lnTo>
                  <a:lnTo>
                    <a:pt x="718" y="348"/>
                  </a:lnTo>
                  <a:lnTo>
                    <a:pt x="704" y="373"/>
                  </a:lnTo>
                  <a:lnTo>
                    <a:pt x="684" y="400"/>
                  </a:lnTo>
                  <a:lnTo>
                    <a:pt x="740" y="556"/>
                  </a:lnTo>
                  <a:lnTo>
                    <a:pt x="756" y="504"/>
                  </a:lnTo>
                  <a:lnTo>
                    <a:pt x="879" y="115"/>
                  </a:lnTo>
                  <a:lnTo>
                    <a:pt x="881" y="116"/>
                  </a:lnTo>
                  <a:lnTo>
                    <a:pt x="887" y="120"/>
                  </a:lnTo>
                  <a:lnTo>
                    <a:pt x="896" y="125"/>
                  </a:lnTo>
                  <a:lnTo>
                    <a:pt x="909" y="134"/>
                  </a:lnTo>
                  <a:lnTo>
                    <a:pt x="926" y="143"/>
                  </a:lnTo>
                  <a:lnTo>
                    <a:pt x="946" y="154"/>
                  </a:lnTo>
                  <a:lnTo>
                    <a:pt x="970" y="166"/>
                  </a:lnTo>
                  <a:lnTo>
                    <a:pt x="996" y="180"/>
                  </a:lnTo>
                  <a:lnTo>
                    <a:pt x="1026" y="193"/>
                  </a:lnTo>
                  <a:lnTo>
                    <a:pt x="1052" y="176"/>
                  </a:lnTo>
                  <a:lnTo>
                    <a:pt x="1080" y="160"/>
                  </a:lnTo>
                  <a:lnTo>
                    <a:pt x="1113" y="147"/>
                  </a:lnTo>
                  <a:lnTo>
                    <a:pt x="1158" y="129"/>
                  </a:lnTo>
                  <a:lnTo>
                    <a:pt x="1201" y="111"/>
                  </a:lnTo>
                  <a:lnTo>
                    <a:pt x="1240" y="94"/>
                  </a:lnTo>
                  <a:lnTo>
                    <a:pt x="1276" y="77"/>
                  </a:lnTo>
                  <a:lnTo>
                    <a:pt x="1307" y="61"/>
                  </a:lnTo>
                  <a:lnTo>
                    <a:pt x="1335" y="47"/>
                  </a:lnTo>
                  <a:lnTo>
                    <a:pt x="1359" y="33"/>
                  </a:lnTo>
                  <a:lnTo>
                    <a:pt x="1379" y="22"/>
                  </a:lnTo>
                  <a:lnTo>
                    <a:pt x="1394" y="14"/>
                  </a:lnTo>
                  <a:lnTo>
                    <a:pt x="1407" y="7"/>
                  </a:lnTo>
                  <a:lnTo>
                    <a:pt x="1413" y="2"/>
                  </a:lnTo>
                  <a:lnTo>
                    <a:pt x="14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3"/>
            <p:cNvSpPr>
              <a:spLocks/>
            </p:cNvSpPr>
            <p:nvPr/>
          </p:nvSpPr>
          <p:spPr bwMode="auto">
            <a:xfrm>
              <a:off x="7278" y="3272"/>
              <a:ext cx="43" cy="57"/>
            </a:xfrm>
            <a:custGeom>
              <a:avLst/>
              <a:gdLst>
                <a:gd name="T0" fmla="*/ 387 w 684"/>
                <a:gd name="T1" fmla="*/ 3 h 913"/>
                <a:gd name="T2" fmla="*/ 442 w 684"/>
                <a:gd name="T3" fmla="*/ 15 h 913"/>
                <a:gd name="T4" fmla="*/ 487 w 684"/>
                <a:gd name="T5" fmla="*/ 36 h 913"/>
                <a:gd name="T6" fmla="*/ 528 w 684"/>
                <a:gd name="T7" fmla="*/ 66 h 913"/>
                <a:gd name="T8" fmla="*/ 553 w 684"/>
                <a:gd name="T9" fmla="*/ 92 h 913"/>
                <a:gd name="T10" fmla="*/ 565 w 684"/>
                <a:gd name="T11" fmla="*/ 109 h 913"/>
                <a:gd name="T12" fmla="*/ 567 w 684"/>
                <a:gd name="T13" fmla="*/ 112 h 913"/>
                <a:gd name="T14" fmla="*/ 576 w 684"/>
                <a:gd name="T15" fmla="*/ 113 h 913"/>
                <a:gd name="T16" fmla="*/ 591 w 684"/>
                <a:gd name="T17" fmla="*/ 119 h 913"/>
                <a:gd name="T18" fmla="*/ 608 w 684"/>
                <a:gd name="T19" fmla="*/ 130 h 913"/>
                <a:gd name="T20" fmla="*/ 628 w 684"/>
                <a:gd name="T21" fmla="*/ 150 h 913"/>
                <a:gd name="T22" fmla="*/ 645 w 684"/>
                <a:gd name="T23" fmla="*/ 180 h 913"/>
                <a:gd name="T24" fmla="*/ 657 w 684"/>
                <a:gd name="T25" fmla="*/ 222 h 913"/>
                <a:gd name="T26" fmla="*/ 665 w 684"/>
                <a:gd name="T27" fmla="*/ 277 h 913"/>
                <a:gd name="T28" fmla="*/ 661 w 684"/>
                <a:gd name="T29" fmla="*/ 350 h 913"/>
                <a:gd name="T30" fmla="*/ 650 w 684"/>
                <a:gd name="T31" fmla="*/ 413 h 913"/>
                <a:gd name="T32" fmla="*/ 650 w 684"/>
                <a:gd name="T33" fmla="*/ 435 h 913"/>
                <a:gd name="T34" fmla="*/ 665 w 684"/>
                <a:gd name="T35" fmla="*/ 439 h 913"/>
                <a:gd name="T36" fmla="*/ 676 w 684"/>
                <a:gd name="T37" fmla="*/ 450 h 913"/>
                <a:gd name="T38" fmla="*/ 683 w 684"/>
                <a:gd name="T39" fmla="*/ 471 h 913"/>
                <a:gd name="T40" fmla="*/ 682 w 684"/>
                <a:gd name="T41" fmla="*/ 505 h 913"/>
                <a:gd name="T42" fmla="*/ 672 w 684"/>
                <a:gd name="T43" fmla="*/ 554 h 913"/>
                <a:gd name="T44" fmla="*/ 653 w 684"/>
                <a:gd name="T45" fmla="*/ 606 h 913"/>
                <a:gd name="T46" fmla="*/ 637 w 684"/>
                <a:gd name="T47" fmla="*/ 637 h 913"/>
                <a:gd name="T48" fmla="*/ 622 w 684"/>
                <a:gd name="T49" fmla="*/ 651 h 913"/>
                <a:gd name="T50" fmla="*/ 609 w 684"/>
                <a:gd name="T51" fmla="*/ 681 h 913"/>
                <a:gd name="T52" fmla="*/ 587 w 684"/>
                <a:gd name="T53" fmla="*/ 738 h 913"/>
                <a:gd name="T54" fmla="*/ 552 w 684"/>
                <a:gd name="T55" fmla="*/ 796 h 913"/>
                <a:gd name="T56" fmla="*/ 505 w 684"/>
                <a:gd name="T57" fmla="*/ 846 h 913"/>
                <a:gd name="T58" fmla="*/ 448 w 684"/>
                <a:gd name="T59" fmla="*/ 886 h 913"/>
                <a:gd name="T60" fmla="*/ 378 w 684"/>
                <a:gd name="T61" fmla="*/ 909 h 913"/>
                <a:gd name="T62" fmla="*/ 305 w 684"/>
                <a:gd name="T63" fmla="*/ 909 h 913"/>
                <a:gd name="T64" fmla="*/ 235 w 684"/>
                <a:gd name="T65" fmla="*/ 886 h 913"/>
                <a:gd name="T66" fmla="*/ 177 w 684"/>
                <a:gd name="T67" fmla="*/ 847 h 913"/>
                <a:gd name="T68" fmla="*/ 131 w 684"/>
                <a:gd name="T69" fmla="*/ 796 h 913"/>
                <a:gd name="T70" fmla="*/ 96 w 684"/>
                <a:gd name="T71" fmla="*/ 739 h 913"/>
                <a:gd name="T72" fmla="*/ 74 w 684"/>
                <a:gd name="T73" fmla="*/ 681 h 913"/>
                <a:gd name="T74" fmla="*/ 62 w 684"/>
                <a:gd name="T75" fmla="*/ 651 h 913"/>
                <a:gd name="T76" fmla="*/ 47 w 684"/>
                <a:gd name="T77" fmla="*/ 638 h 913"/>
                <a:gd name="T78" fmla="*/ 29 w 684"/>
                <a:gd name="T79" fmla="*/ 607 h 913"/>
                <a:gd name="T80" fmla="*/ 12 w 684"/>
                <a:gd name="T81" fmla="*/ 554 h 913"/>
                <a:gd name="T82" fmla="*/ 1 w 684"/>
                <a:gd name="T83" fmla="*/ 505 h 913"/>
                <a:gd name="T84" fmla="*/ 1 w 684"/>
                <a:gd name="T85" fmla="*/ 471 h 913"/>
                <a:gd name="T86" fmla="*/ 7 w 684"/>
                <a:gd name="T87" fmla="*/ 450 h 913"/>
                <a:gd name="T88" fmla="*/ 18 w 684"/>
                <a:gd name="T89" fmla="*/ 439 h 913"/>
                <a:gd name="T90" fmla="*/ 32 w 684"/>
                <a:gd name="T91" fmla="*/ 435 h 913"/>
                <a:gd name="T92" fmla="*/ 33 w 684"/>
                <a:gd name="T93" fmla="*/ 414 h 913"/>
                <a:gd name="T94" fmla="*/ 22 w 684"/>
                <a:gd name="T95" fmla="*/ 357 h 913"/>
                <a:gd name="T96" fmla="*/ 21 w 684"/>
                <a:gd name="T97" fmla="*/ 287 h 913"/>
                <a:gd name="T98" fmla="*/ 37 w 684"/>
                <a:gd name="T99" fmla="*/ 221 h 913"/>
                <a:gd name="T100" fmla="*/ 68 w 684"/>
                <a:gd name="T101" fmla="*/ 161 h 913"/>
                <a:gd name="T102" fmla="*/ 108 w 684"/>
                <a:gd name="T103" fmla="*/ 113 h 913"/>
                <a:gd name="T104" fmla="*/ 156 w 684"/>
                <a:gd name="T105" fmla="*/ 70 h 913"/>
                <a:gd name="T106" fmla="*/ 205 w 684"/>
                <a:gd name="T107" fmla="*/ 36 h 913"/>
                <a:gd name="T108" fmla="*/ 255 w 684"/>
                <a:gd name="T109" fmla="*/ 13 h 913"/>
                <a:gd name="T110" fmla="*/ 321 w 684"/>
                <a:gd name="T111" fmla="*/ 2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13">
                  <a:moveTo>
                    <a:pt x="356" y="0"/>
                  </a:moveTo>
                  <a:lnTo>
                    <a:pt x="387" y="3"/>
                  </a:lnTo>
                  <a:lnTo>
                    <a:pt x="416" y="8"/>
                  </a:lnTo>
                  <a:lnTo>
                    <a:pt x="442" y="15"/>
                  </a:lnTo>
                  <a:lnTo>
                    <a:pt x="465" y="26"/>
                  </a:lnTo>
                  <a:lnTo>
                    <a:pt x="487" y="36"/>
                  </a:lnTo>
                  <a:lnTo>
                    <a:pt x="509" y="50"/>
                  </a:lnTo>
                  <a:lnTo>
                    <a:pt x="528" y="66"/>
                  </a:lnTo>
                  <a:lnTo>
                    <a:pt x="542" y="80"/>
                  </a:lnTo>
                  <a:lnTo>
                    <a:pt x="553" y="92"/>
                  </a:lnTo>
                  <a:lnTo>
                    <a:pt x="560" y="103"/>
                  </a:lnTo>
                  <a:lnTo>
                    <a:pt x="565" y="109"/>
                  </a:lnTo>
                  <a:lnTo>
                    <a:pt x="566" y="111"/>
                  </a:lnTo>
                  <a:lnTo>
                    <a:pt x="567" y="112"/>
                  </a:lnTo>
                  <a:lnTo>
                    <a:pt x="570" y="112"/>
                  </a:lnTo>
                  <a:lnTo>
                    <a:pt x="576" y="113"/>
                  </a:lnTo>
                  <a:lnTo>
                    <a:pt x="583" y="116"/>
                  </a:lnTo>
                  <a:lnTo>
                    <a:pt x="591" y="119"/>
                  </a:lnTo>
                  <a:lnTo>
                    <a:pt x="599" y="124"/>
                  </a:lnTo>
                  <a:lnTo>
                    <a:pt x="608" y="130"/>
                  </a:lnTo>
                  <a:lnTo>
                    <a:pt x="619" y="139"/>
                  </a:lnTo>
                  <a:lnTo>
                    <a:pt x="628" y="150"/>
                  </a:lnTo>
                  <a:lnTo>
                    <a:pt x="637" y="163"/>
                  </a:lnTo>
                  <a:lnTo>
                    <a:pt x="645" y="180"/>
                  </a:lnTo>
                  <a:lnTo>
                    <a:pt x="652" y="199"/>
                  </a:lnTo>
                  <a:lnTo>
                    <a:pt x="657" y="222"/>
                  </a:lnTo>
                  <a:lnTo>
                    <a:pt x="662" y="247"/>
                  </a:lnTo>
                  <a:lnTo>
                    <a:pt x="665" y="277"/>
                  </a:lnTo>
                  <a:lnTo>
                    <a:pt x="664" y="311"/>
                  </a:lnTo>
                  <a:lnTo>
                    <a:pt x="661" y="350"/>
                  </a:lnTo>
                  <a:lnTo>
                    <a:pt x="655" y="393"/>
                  </a:lnTo>
                  <a:lnTo>
                    <a:pt x="650" y="413"/>
                  </a:lnTo>
                  <a:lnTo>
                    <a:pt x="643" y="436"/>
                  </a:lnTo>
                  <a:lnTo>
                    <a:pt x="650" y="435"/>
                  </a:lnTo>
                  <a:lnTo>
                    <a:pt x="657" y="436"/>
                  </a:lnTo>
                  <a:lnTo>
                    <a:pt x="665" y="439"/>
                  </a:lnTo>
                  <a:lnTo>
                    <a:pt x="671" y="443"/>
                  </a:lnTo>
                  <a:lnTo>
                    <a:pt x="676" y="450"/>
                  </a:lnTo>
                  <a:lnTo>
                    <a:pt x="680" y="459"/>
                  </a:lnTo>
                  <a:lnTo>
                    <a:pt x="683" y="471"/>
                  </a:lnTo>
                  <a:lnTo>
                    <a:pt x="684" y="486"/>
                  </a:lnTo>
                  <a:lnTo>
                    <a:pt x="682" y="505"/>
                  </a:lnTo>
                  <a:lnTo>
                    <a:pt x="678" y="527"/>
                  </a:lnTo>
                  <a:lnTo>
                    <a:pt x="672" y="554"/>
                  </a:lnTo>
                  <a:lnTo>
                    <a:pt x="663" y="582"/>
                  </a:lnTo>
                  <a:lnTo>
                    <a:pt x="653" y="606"/>
                  </a:lnTo>
                  <a:lnTo>
                    <a:pt x="645" y="624"/>
                  </a:lnTo>
                  <a:lnTo>
                    <a:pt x="637" y="637"/>
                  </a:lnTo>
                  <a:lnTo>
                    <a:pt x="629" y="646"/>
                  </a:lnTo>
                  <a:lnTo>
                    <a:pt x="622" y="651"/>
                  </a:lnTo>
                  <a:lnTo>
                    <a:pt x="614" y="652"/>
                  </a:lnTo>
                  <a:lnTo>
                    <a:pt x="609" y="681"/>
                  </a:lnTo>
                  <a:lnTo>
                    <a:pt x="600" y="710"/>
                  </a:lnTo>
                  <a:lnTo>
                    <a:pt x="587" y="738"/>
                  </a:lnTo>
                  <a:lnTo>
                    <a:pt x="572" y="767"/>
                  </a:lnTo>
                  <a:lnTo>
                    <a:pt x="552" y="796"/>
                  </a:lnTo>
                  <a:lnTo>
                    <a:pt x="531" y="821"/>
                  </a:lnTo>
                  <a:lnTo>
                    <a:pt x="505" y="846"/>
                  </a:lnTo>
                  <a:lnTo>
                    <a:pt x="477" y="867"/>
                  </a:lnTo>
                  <a:lnTo>
                    <a:pt x="448" y="886"/>
                  </a:lnTo>
                  <a:lnTo>
                    <a:pt x="415" y="900"/>
                  </a:lnTo>
                  <a:lnTo>
                    <a:pt x="378" y="909"/>
                  </a:lnTo>
                  <a:lnTo>
                    <a:pt x="341" y="913"/>
                  </a:lnTo>
                  <a:lnTo>
                    <a:pt x="305" y="909"/>
                  </a:lnTo>
                  <a:lnTo>
                    <a:pt x="268" y="900"/>
                  </a:lnTo>
                  <a:lnTo>
                    <a:pt x="235" y="886"/>
                  </a:lnTo>
                  <a:lnTo>
                    <a:pt x="204" y="868"/>
                  </a:lnTo>
                  <a:lnTo>
                    <a:pt x="177" y="847"/>
                  </a:lnTo>
                  <a:lnTo>
                    <a:pt x="152" y="822"/>
                  </a:lnTo>
                  <a:lnTo>
                    <a:pt x="131" y="796"/>
                  </a:lnTo>
                  <a:lnTo>
                    <a:pt x="111" y="768"/>
                  </a:lnTo>
                  <a:lnTo>
                    <a:pt x="96" y="739"/>
                  </a:lnTo>
                  <a:lnTo>
                    <a:pt x="84" y="710"/>
                  </a:lnTo>
                  <a:lnTo>
                    <a:pt x="74" y="681"/>
                  </a:lnTo>
                  <a:lnTo>
                    <a:pt x="68" y="652"/>
                  </a:lnTo>
                  <a:lnTo>
                    <a:pt x="62" y="651"/>
                  </a:lnTo>
                  <a:lnTo>
                    <a:pt x="54" y="646"/>
                  </a:lnTo>
                  <a:lnTo>
                    <a:pt x="47" y="638"/>
                  </a:lnTo>
                  <a:lnTo>
                    <a:pt x="39" y="624"/>
                  </a:lnTo>
                  <a:lnTo>
                    <a:pt x="29" y="607"/>
                  </a:lnTo>
                  <a:lnTo>
                    <a:pt x="21" y="583"/>
                  </a:lnTo>
                  <a:lnTo>
                    <a:pt x="12" y="554"/>
                  </a:lnTo>
                  <a:lnTo>
                    <a:pt x="5" y="527"/>
                  </a:lnTo>
                  <a:lnTo>
                    <a:pt x="1" y="505"/>
                  </a:lnTo>
                  <a:lnTo>
                    <a:pt x="0" y="486"/>
                  </a:lnTo>
                  <a:lnTo>
                    <a:pt x="1" y="471"/>
                  </a:lnTo>
                  <a:lnTo>
                    <a:pt x="3" y="459"/>
                  </a:lnTo>
                  <a:lnTo>
                    <a:pt x="7" y="450"/>
                  </a:lnTo>
                  <a:lnTo>
                    <a:pt x="12" y="443"/>
                  </a:lnTo>
                  <a:lnTo>
                    <a:pt x="18" y="439"/>
                  </a:lnTo>
                  <a:lnTo>
                    <a:pt x="25" y="436"/>
                  </a:lnTo>
                  <a:lnTo>
                    <a:pt x="32" y="435"/>
                  </a:lnTo>
                  <a:lnTo>
                    <a:pt x="41" y="436"/>
                  </a:lnTo>
                  <a:lnTo>
                    <a:pt x="33" y="414"/>
                  </a:lnTo>
                  <a:lnTo>
                    <a:pt x="28" y="393"/>
                  </a:lnTo>
                  <a:lnTo>
                    <a:pt x="22" y="357"/>
                  </a:lnTo>
                  <a:lnTo>
                    <a:pt x="20" y="322"/>
                  </a:lnTo>
                  <a:lnTo>
                    <a:pt x="21" y="287"/>
                  </a:lnTo>
                  <a:lnTo>
                    <a:pt x="27" y="254"/>
                  </a:lnTo>
                  <a:lnTo>
                    <a:pt x="37" y="221"/>
                  </a:lnTo>
                  <a:lnTo>
                    <a:pt x="52" y="190"/>
                  </a:lnTo>
                  <a:lnTo>
                    <a:pt x="68" y="161"/>
                  </a:lnTo>
                  <a:lnTo>
                    <a:pt x="88" y="135"/>
                  </a:lnTo>
                  <a:lnTo>
                    <a:pt x="108" y="113"/>
                  </a:lnTo>
                  <a:lnTo>
                    <a:pt x="132" y="90"/>
                  </a:lnTo>
                  <a:lnTo>
                    <a:pt x="156" y="70"/>
                  </a:lnTo>
                  <a:lnTo>
                    <a:pt x="183" y="51"/>
                  </a:lnTo>
                  <a:lnTo>
                    <a:pt x="205" y="36"/>
                  </a:lnTo>
                  <a:lnTo>
                    <a:pt x="230" y="24"/>
                  </a:lnTo>
                  <a:lnTo>
                    <a:pt x="255" y="13"/>
                  </a:lnTo>
                  <a:lnTo>
                    <a:pt x="287" y="4"/>
                  </a:lnTo>
                  <a:lnTo>
                    <a:pt x="321" y="2"/>
                  </a:lnTo>
                  <a:lnTo>
                    <a:pt x="3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4"/>
            <p:cNvSpPr>
              <a:spLocks/>
            </p:cNvSpPr>
            <p:nvPr/>
          </p:nvSpPr>
          <p:spPr bwMode="auto">
            <a:xfrm>
              <a:off x="7148" y="3272"/>
              <a:ext cx="43" cy="57"/>
            </a:xfrm>
            <a:custGeom>
              <a:avLst/>
              <a:gdLst>
                <a:gd name="T0" fmla="*/ 387 w 683"/>
                <a:gd name="T1" fmla="*/ 3 h 913"/>
                <a:gd name="T2" fmla="*/ 442 w 683"/>
                <a:gd name="T3" fmla="*/ 15 h 913"/>
                <a:gd name="T4" fmla="*/ 486 w 683"/>
                <a:gd name="T5" fmla="*/ 36 h 913"/>
                <a:gd name="T6" fmla="*/ 528 w 683"/>
                <a:gd name="T7" fmla="*/ 66 h 913"/>
                <a:gd name="T8" fmla="*/ 553 w 683"/>
                <a:gd name="T9" fmla="*/ 92 h 913"/>
                <a:gd name="T10" fmla="*/ 565 w 683"/>
                <a:gd name="T11" fmla="*/ 109 h 913"/>
                <a:gd name="T12" fmla="*/ 568 w 683"/>
                <a:gd name="T13" fmla="*/ 112 h 913"/>
                <a:gd name="T14" fmla="*/ 576 w 683"/>
                <a:gd name="T15" fmla="*/ 113 h 913"/>
                <a:gd name="T16" fmla="*/ 590 w 683"/>
                <a:gd name="T17" fmla="*/ 119 h 913"/>
                <a:gd name="T18" fmla="*/ 609 w 683"/>
                <a:gd name="T19" fmla="*/ 130 h 913"/>
                <a:gd name="T20" fmla="*/ 627 w 683"/>
                <a:gd name="T21" fmla="*/ 150 h 913"/>
                <a:gd name="T22" fmla="*/ 645 w 683"/>
                <a:gd name="T23" fmla="*/ 180 h 913"/>
                <a:gd name="T24" fmla="*/ 658 w 683"/>
                <a:gd name="T25" fmla="*/ 222 h 913"/>
                <a:gd name="T26" fmla="*/ 664 w 683"/>
                <a:gd name="T27" fmla="*/ 277 h 913"/>
                <a:gd name="T28" fmla="*/ 661 w 683"/>
                <a:gd name="T29" fmla="*/ 350 h 913"/>
                <a:gd name="T30" fmla="*/ 650 w 683"/>
                <a:gd name="T31" fmla="*/ 413 h 913"/>
                <a:gd name="T32" fmla="*/ 651 w 683"/>
                <a:gd name="T33" fmla="*/ 435 h 913"/>
                <a:gd name="T34" fmla="*/ 665 w 683"/>
                <a:gd name="T35" fmla="*/ 439 h 913"/>
                <a:gd name="T36" fmla="*/ 676 w 683"/>
                <a:gd name="T37" fmla="*/ 450 h 913"/>
                <a:gd name="T38" fmla="*/ 683 w 683"/>
                <a:gd name="T39" fmla="*/ 471 h 913"/>
                <a:gd name="T40" fmla="*/ 682 w 683"/>
                <a:gd name="T41" fmla="*/ 505 h 913"/>
                <a:gd name="T42" fmla="*/ 672 w 683"/>
                <a:gd name="T43" fmla="*/ 554 h 913"/>
                <a:gd name="T44" fmla="*/ 654 w 683"/>
                <a:gd name="T45" fmla="*/ 606 h 913"/>
                <a:gd name="T46" fmla="*/ 637 w 683"/>
                <a:gd name="T47" fmla="*/ 637 h 913"/>
                <a:gd name="T48" fmla="*/ 622 w 683"/>
                <a:gd name="T49" fmla="*/ 651 h 913"/>
                <a:gd name="T50" fmla="*/ 609 w 683"/>
                <a:gd name="T51" fmla="*/ 681 h 913"/>
                <a:gd name="T52" fmla="*/ 587 w 683"/>
                <a:gd name="T53" fmla="*/ 738 h 913"/>
                <a:gd name="T54" fmla="*/ 552 w 683"/>
                <a:gd name="T55" fmla="*/ 796 h 913"/>
                <a:gd name="T56" fmla="*/ 505 w 683"/>
                <a:gd name="T57" fmla="*/ 846 h 913"/>
                <a:gd name="T58" fmla="*/ 448 w 683"/>
                <a:gd name="T59" fmla="*/ 886 h 913"/>
                <a:gd name="T60" fmla="*/ 379 w 683"/>
                <a:gd name="T61" fmla="*/ 909 h 913"/>
                <a:gd name="T62" fmla="*/ 304 w 683"/>
                <a:gd name="T63" fmla="*/ 909 h 913"/>
                <a:gd name="T64" fmla="*/ 235 w 683"/>
                <a:gd name="T65" fmla="*/ 886 h 913"/>
                <a:gd name="T66" fmla="*/ 177 w 683"/>
                <a:gd name="T67" fmla="*/ 847 h 913"/>
                <a:gd name="T68" fmla="*/ 130 w 683"/>
                <a:gd name="T69" fmla="*/ 796 h 913"/>
                <a:gd name="T70" fmla="*/ 96 w 683"/>
                <a:gd name="T71" fmla="*/ 739 h 913"/>
                <a:gd name="T72" fmla="*/ 75 w 683"/>
                <a:gd name="T73" fmla="*/ 681 h 913"/>
                <a:gd name="T74" fmla="*/ 61 w 683"/>
                <a:gd name="T75" fmla="*/ 651 h 913"/>
                <a:gd name="T76" fmla="*/ 46 w 683"/>
                <a:gd name="T77" fmla="*/ 637 h 913"/>
                <a:gd name="T78" fmla="*/ 30 w 683"/>
                <a:gd name="T79" fmla="*/ 606 h 913"/>
                <a:gd name="T80" fmla="*/ 11 w 683"/>
                <a:gd name="T81" fmla="*/ 554 h 913"/>
                <a:gd name="T82" fmla="*/ 1 w 683"/>
                <a:gd name="T83" fmla="*/ 506 h 913"/>
                <a:gd name="T84" fmla="*/ 0 w 683"/>
                <a:gd name="T85" fmla="*/ 472 h 913"/>
                <a:gd name="T86" fmla="*/ 7 w 683"/>
                <a:gd name="T87" fmla="*/ 450 h 913"/>
                <a:gd name="T88" fmla="*/ 18 w 683"/>
                <a:gd name="T89" fmla="*/ 440 h 913"/>
                <a:gd name="T90" fmla="*/ 33 w 683"/>
                <a:gd name="T91" fmla="*/ 436 h 913"/>
                <a:gd name="T92" fmla="*/ 33 w 683"/>
                <a:gd name="T93" fmla="*/ 414 h 913"/>
                <a:gd name="T94" fmla="*/ 23 w 683"/>
                <a:gd name="T95" fmla="*/ 357 h 913"/>
                <a:gd name="T96" fmla="*/ 21 w 683"/>
                <a:gd name="T97" fmla="*/ 288 h 913"/>
                <a:gd name="T98" fmla="*/ 38 w 683"/>
                <a:gd name="T99" fmla="*/ 222 h 913"/>
                <a:gd name="T100" fmla="*/ 69 w 683"/>
                <a:gd name="T101" fmla="*/ 162 h 913"/>
                <a:gd name="T102" fmla="*/ 108 w 683"/>
                <a:gd name="T103" fmla="*/ 114 h 913"/>
                <a:gd name="T104" fmla="*/ 157 w 683"/>
                <a:gd name="T105" fmla="*/ 70 h 913"/>
                <a:gd name="T106" fmla="*/ 206 w 683"/>
                <a:gd name="T107" fmla="*/ 37 h 913"/>
                <a:gd name="T108" fmla="*/ 255 w 683"/>
                <a:gd name="T109" fmla="*/ 14 h 913"/>
                <a:gd name="T110" fmla="*/ 320 w 683"/>
                <a:gd name="T111" fmla="*/ 2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913">
                  <a:moveTo>
                    <a:pt x="355" y="0"/>
                  </a:moveTo>
                  <a:lnTo>
                    <a:pt x="387" y="3"/>
                  </a:lnTo>
                  <a:lnTo>
                    <a:pt x="415" y="8"/>
                  </a:lnTo>
                  <a:lnTo>
                    <a:pt x="442" y="15"/>
                  </a:lnTo>
                  <a:lnTo>
                    <a:pt x="465" y="26"/>
                  </a:lnTo>
                  <a:lnTo>
                    <a:pt x="486" y="36"/>
                  </a:lnTo>
                  <a:lnTo>
                    <a:pt x="508" y="50"/>
                  </a:lnTo>
                  <a:lnTo>
                    <a:pt x="528" y="66"/>
                  </a:lnTo>
                  <a:lnTo>
                    <a:pt x="542" y="80"/>
                  </a:lnTo>
                  <a:lnTo>
                    <a:pt x="553" y="92"/>
                  </a:lnTo>
                  <a:lnTo>
                    <a:pt x="561" y="103"/>
                  </a:lnTo>
                  <a:lnTo>
                    <a:pt x="565" y="109"/>
                  </a:lnTo>
                  <a:lnTo>
                    <a:pt x="567" y="111"/>
                  </a:lnTo>
                  <a:lnTo>
                    <a:pt x="568" y="112"/>
                  </a:lnTo>
                  <a:lnTo>
                    <a:pt x="571" y="112"/>
                  </a:lnTo>
                  <a:lnTo>
                    <a:pt x="576" y="113"/>
                  </a:lnTo>
                  <a:lnTo>
                    <a:pt x="583" y="116"/>
                  </a:lnTo>
                  <a:lnTo>
                    <a:pt x="590" y="119"/>
                  </a:lnTo>
                  <a:lnTo>
                    <a:pt x="599" y="124"/>
                  </a:lnTo>
                  <a:lnTo>
                    <a:pt x="609" y="130"/>
                  </a:lnTo>
                  <a:lnTo>
                    <a:pt x="618" y="139"/>
                  </a:lnTo>
                  <a:lnTo>
                    <a:pt x="627" y="150"/>
                  </a:lnTo>
                  <a:lnTo>
                    <a:pt x="636" y="163"/>
                  </a:lnTo>
                  <a:lnTo>
                    <a:pt x="645" y="180"/>
                  </a:lnTo>
                  <a:lnTo>
                    <a:pt x="652" y="199"/>
                  </a:lnTo>
                  <a:lnTo>
                    <a:pt x="658" y="222"/>
                  </a:lnTo>
                  <a:lnTo>
                    <a:pt x="662" y="247"/>
                  </a:lnTo>
                  <a:lnTo>
                    <a:pt x="664" y="277"/>
                  </a:lnTo>
                  <a:lnTo>
                    <a:pt x="664" y="311"/>
                  </a:lnTo>
                  <a:lnTo>
                    <a:pt x="661" y="350"/>
                  </a:lnTo>
                  <a:lnTo>
                    <a:pt x="655" y="393"/>
                  </a:lnTo>
                  <a:lnTo>
                    <a:pt x="650" y="413"/>
                  </a:lnTo>
                  <a:lnTo>
                    <a:pt x="643" y="436"/>
                  </a:lnTo>
                  <a:lnTo>
                    <a:pt x="651" y="435"/>
                  </a:lnTo>
                  <a:lnTo>
                    <a:pt x="658" y="436"/>
                  </a:lnTo>
                  <a:lnTo>
                    <a:pt x="665" y="439"/>
                  </a:lnTo>
                  <a:lnTo>
                    <a:pt x="671" y="443"/>
                  </a:lnTo>
                  <a:lnTo>
                    <a:pt x="676" y="450"/>
                  </a:lnTo>
                  <a:lnTo>
                    <a:pt x="680" y="459"/>
                  </a:lnTo>
                  <a:lnTo>
                    <a:pt x="683" y="471"/>
                  </a:lnTo>
                  <a:lnTo>
                    <a:pt x="683" y="486"/>
                  </a:lnTo>
                  <a:lnTo>
                    <a:pt x="682" y="505"/>
                  </a:lnTo>
                  <a:lnTo>
                    <a:pt x="678" y="527"/>
                  </a:lnTo>
                  <a:lnTo>
                    <a:pt x="672" y="554"/>
                  </a:lnTo>
                  <a:lnTo>
                    <a:pt x="663" y="582"/>
                  </a:lnTo>
                  <a:lnTo>
                    <a:pt x="654" y="606"/>
                  </a:lnTo>
                  <a:lnTo>
                    <a:pt x="646" y="624"/>
                  </a:lnTo>
                  <a:lnTo>
                    <a:pt x="637" y="637"/>
                  </a:lnTo>
                  <a:lnTo>
                    <a:pt x="629" y="646"/>
                  </a:lnTo>
                  <a:lnTo>
                    <a:pt x="622" y="651"/>
                  </a:lnTo>
                  <a:lnTo>
                    <a:pt x="615" y="652"/>
                  </a:lnTo>
                  <a:lnTo>
                    <a:pt x="609" y="681"/>
                  </a:lnTo>
                  <a:lnTo>
                    <a:pt x="599" y="710"/>
                  </a:lnTo>
                  <a:lnTo>
                    <a:pt x="587" y="738"/>
                  </a:lnTo>
                  <a:lnTo>
                    <a:pt x="571" y="767"/>
                  </a:lnTo>
                  <a:lnTo>
                    <a:pt x="552" y="796"/>
                  </a:lnTo>
                  <a:lnTo>
                    <a:pt x="530" y="821"/>
                  </a:lnTo>
                  <a:lnTo>
                    <a:pt x="505" y="846"/>
                  </a:lnTo>
                  <a:lnTo>
                    <a:pt x="478" y="867"/>
                  </a:lnTo>
                  <a:lnTo>
                    <a:pt x="448" y="886"/>
                  </a:lnTo>
                  <a:lnTo>
                    <a:pt x="414" y="900"/>
                  </a:lnTo>
                  <a:lnTo>
                    <a:pt x="379" y="909"/>
                  </a:lnTo>
                  <a:lnTo>
                    <a:pt x="341" y="913"/>
                  </a:lnTo>
                  <a:lnTo>
                    <a:pt x="304" y="909"/>
                  </a:lnTo>
                  <a:lnTo>
                    <a:pt x="268" y="900"/>
                  </a:lnTo>
                  <a:lnTo>
                    <a:pt x="235" y="886"/>
                  </a:lnTo>
                  <a:lnTo>
                    <a:pt x="205" y="868"/>
                  </a:lnTo>
                  <a:lnTo>
                    <a:pt x="177" y="847"/>
                  </a:lnTo>
                  <a:lnTo>
                    <a:pt x="152" y="822"/>
                  </a:lnTo>
                  <a:lnTo>
                    <a:pt x="130" y="796"/>
                  </a:lnTo>
                  <a:lnTo>
                    <a:pt x="112" y="768"/>
                  </a:lnTo>
                  <a:lnTo>
                    <a:pt x="96" y="739"/>
                  </a:lnTo>
                  <a:lnTo>
                    <a:pt x="84" y="710"/>
                  </a:lnTo>
                  <a:lnTo>
                    <a:pt x="75" y="681"/>
                  </a:lnTo>
                  <a:lnTo>
                    <a:pt x="69" y="652"/>
                  </a:lnTo>
                  <a:lnTo>
                    <a:pt x="61" y="651"/>
                  </a:lnTo>
                  <a:lnTo>
                    <a:pt x="54" y="646"/>
                  </a:lnTo>
                  <a:lnTo>
                    <a:pt x="46" y="637"/>
                  </a:lnTo>
                  <a:lnTo>
                    <a:pt x="38" y="624"/>
                  </a:lnTo>
                  <a:lnTo>
                    <a:pt x="30" y="606"/>
                  </a:lnTo>
                  <a:lnTo>
                    <a:pt x="20" y="583"/>
                  </a:lnTo>
                  <a:lnTo>
                    <a:pt x="11" y="554"/>
                  </a:lnTo>
                  <a:lnTo>
                    <a:pt x="5" y="528"/>
                  </a:lnTo>
                  <a:lnTo>
                    <a:pt x="1" y="506"/>
                  </a:lnTo>
                  <a:lnTo>
                    <a:pt x="0" y="487"/>
                  </a:lnTo>
                  <a:lnTo>
                    <a:pt x="0" y="472"/>
                  </a:lnTo>
                  <a:lnTo>
                    <a:pt x="3" y="459"/>
                  </a:lnTo>
                  <a:lnTo>
                    <a:pt x="7" y="450"/>
                  </a:lnTo>
                  <a:lnTo>
                    <a:pt x="12" y="444"/>
                  </a:lnTo>
                  <a:lnTo>
                    <a:pt x="18" y="440"/>
                  </a:lnTo>
                  <a:lnTo>
                    <a:pt x="26" y="437"/>
                  </a:lnTo>
                  <a:lnTo>
                    <a:pt x="33" y="436"/>
                  </a:lnTo>
                  <a:lnTo>
                    <a:pt x="40" y="436"/>
                  </a:lnTo>
                  <a:lnTo>
                    <a:pt x="33" y="414"/>
                  </a:lnTo>
                  <a:lnTo>
                    <a:pt x="29" y="393"/>
                  </a:lnTo>
                  <a:lnTo>
                    <a:pt x="23" y="357"/>
                  </a:lnTo>
                  <a:lnTo>
                    <a:pt x="19" y="322"/>
                  </a:lnTo>
                  <a:lnTo>
                    <a:pt x="21" y="288"/>
                  </a:lnTo>
                  <a:lnTo>
                    <a:pt x="28" y="255"/>
                  </a:lnTo>
                  <a:lnTo>
                    <a:pt x="38" y="222"/>
                  </a:lnTo>
                  <a:lnTo>
                    <a:pt x="51" y="191"/>
                  </a:lnTo>
                  <a:lnTo>
                    <a:pt x="69" y="162"/>
                  </a:lnTo>
                  <a:lnTo>
                    <a:pt x="87" y="136"/>
                  </a:lnTo>
                  <a:lnTo>
                    <a:pt x="108" y="114"/>
                  </a:lnTo>
                  <a:lnTo>
                    <a:pt x="132" y="90"/>
                  </a:lnTo>
                  <a:lnTo>
                    <a:pt x="157" y="70"/>
                  </a:lnTo>
                  <a:lnTo>
                    <a:pt x="183" y="51"/>
                  </a:lnTo>
                  <a:lnTo>
                    <a:pt x="206" y="37"/>
                  </a:lnTo>
                  <a:lnTo>
                    <a:pt x="229" y="25"/>
                  </a:lnTo>
                  <a:lnTo>
                    <a:pt x="255" y="14"/>
                  </a:lnTo>
                  <a:lnTo>
                    <a:pt x="286" y="6"/>
                  </a:lnTo>
                  <a:lnTo>
                    <a:pt x="320" y="2"/>
                  </a:lnTo>
                  <a:lnTo>
                    <a:pt x="3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5"/>
            <p:cNvSpPr>
              <a:spLocks/>
            </p:cNvSpPr>
            <p:nvPr/>
          </p:nvSpPr>
          <p:spPr bwMode="auto">
            <a:xfrm>
              <a:off x="7209" y="3254"/>
              <a:ext cx="51" cy="68"/>
            </a:xfrm>
            <a:custGeom>
              <a:avLst/>
              <a:gdLst>
                <a:gd name="T0" fmla="*/ 450 w 814"/>
                <a:gd name="T1" fmla="*/ 1 h 1088"/>
                <a:gd name="T2" fmla="*/ 508 w 814"/>
                <a:gd name="T3" fmla="*/ 12 h 1088"/>
                <a:gd name="T4" fmla="*/ 557 w 814"/>
                <a:gd name="T5" fmla="*/ 32 h 1088"/>
                <a:gd name="T6" fmla="*/ 602 w 814"/>
                <a:gd name="T7" fmla="*/ 58 h 1088"/>
                <a:gd name="T8" fmla="*/ 639 w 814"/>
                <a:gd name="T9" fmla="*/ 88 h 1088"/>
                <a:gd name="T10" fmla="*/ 663 w 814"/>
                <a:gd name="T11" fmla="*/ 115 h 1088"/>
                <a:gd name="T12" fmla="*/ 673 w 814"/>
                <a:gd name="T13" fmla="*/ 130 h 1088"/>
                <a:gd name="T14" fmla="*/ 675 w 814"/>
                <a:gd name="T15" fmla="*/ 132 h 1088"/>
                <a:gd name="T16" fmla="*/ 684 w 814"/>
                <a:gd name="T17" fmla="*/ 134 h 1088"/>
                <a:gd name="T18" fmla="*/ 699 w 814"/>
                <a:gd name="T19" fmla="*/ 138 h 1088"/>
                <a:gd name="T20" fmla="*/ 717 w 814"/>
                <a:gd name="T21" fmla="*/ 150 h 1088"/>
                <a:gd name="T22" fmla="*/ 737 w 814"/>
                <a:gd name="T23" fmla="*/ 167 h 1088"/>
                <a:gd name="T24" fmla="*/ 757 w 814"/>
                <a:gd name="T25" fmla="*/ 193 h 1088"/>
                <a:gd name="T26" fmla="*/ 774 w 814"/>
                <a:gd name="T27" fmla="*/ 230 h 1088"/>
                <a:gd name="T28" fmla="*/ 786 w 814"/>
                <a:gd name="T29" fmla="*/ 278 h 1088"/>
                <a:gd name="T30" fmla="*/ 791 w 814"/>
                <a:gd name="T31" fmla="*/ 341 h 1088"/>
                <a:gd name="T32" fmla="*/ 787 w 814"/>
                <a:gd name="T33" fmla="*/ 420 h 1088"/>
                <a:gd name="T34" fmla="*/ 773 w 814"/>
                <a:gd name="T35" fmla="*/ 492 h 1088"/>
                <a:gd name="T36" fmla="*/ 774 w 814"/>
                <a:gd name="T37" fmla="*/ 518 h 1088"/>
                <a:gd name="T38" fmla="*/ 790 w 814"/>
                <a:gd name="T39" fmla="*/ 521 h 1088"/>
                <a:gd name="T40" fmla="*/ 803 w 814"/>
                <a:gd name="T41" fmla="*/ 532 h 1088"/>
                <a:gd name="T42" fmla="*/ 811 w 814"/>
                <a:gd name="T43" fmla="*/ 552 h 1088"/>
                <a:gd name="T44" fmla="*/ 814 w 814"/>
                <a:gd name="T45" fmla="*/ 583 h 1088"/>
                <a:gd name="T46" fmla="*/ 807 w 814"/>
                <a:gd name="T47" fmla="*/ 630 h 1088"/>
                <a:gd name="T48" fmla="*/ 791 w 814"/>
                <a:gd name="T49" fmla="*/ 690 h 1088"/>
                <a:gd name="T50" fmla="*/ 771 w 814"/>
                <a:gd name="T51" fmla="*/ 736 h 1088"/>
                <a:gd name="T52" fmla="*/ 755 w 814"/>
                <a:gd name="T53" fmla="*/ 763 h 1088"/>
                <a:gd name="T54" fmla="*/ 738 w 814"/>
                <a:gd name="T55" fmla="*/ 775 h 1088"/>
                <a:gd name="T56" fmla="*/ 725 w 814"/>
                <a:gd name="T57" fmla="*/ 808 h 1088"/>
                <a:gd name="T58" fmla="*/ 703 w 814"/>
                <a:gd name="T59" fmla="*/ 870 h 1088"/>
                <a:gd name="T60" fmla="*/ 668 w 814"/>
                <a:gd name="T61" fmla="*/ 932 h 1088"/>
                <a:gd name="T62" fmla="*/ 621 w 814"/>
                <a:gd name="T63" fmla="*/ 989 h 1088"/>
                <a:gd name="T64" fmla="*/ 563 w 814"/>
                <a:gd name="T65" fmla="*/ 1038 h 1088"/>
                <a:gd name="T66" fmla="*/ 494 w 814"/>
                <a:gd name="T67" fmla="*/ 1072 h 1088"/>
                <a:gd name="T68" fmla="*/ 424 w 814"/>
                <a:gd name="T69" fmla="*/ 1087 h 1088"/>
                <a:gd name="T70" fmla="*/ 354 w 814"/>
                <a:gd name="T71" fmla="*/ 1083 h 1088"/>
                <a:gd name="T72" fmla="*/ 283 w 814"/>
                <a:gd name="T73" fmla="*/ 1058 h 1088"/>
                <a:gd name="T74" fmla="*/ 219 w 814"/>
                <a:gd name="T75" fmla="*/ 1016 h 1088"/>
                <a:gd name="T76" fmla="*/ 167 w 814"/>
                <a:gd name="T77" fmla="*/ 963 h 1088"/>
                <a:gd name="T78" fmla="*/ 126 w 814"/>
                <a:gd name="T79" fmla="*/ 902 h 1088"/>
                <a:gd name="T80" fmla="*/ 97 w 814"/>
                <a:gd name="T81" fmla="*/ 840 h 1088"/>
                <a:gd name="T82" fmla="*/ 82 w 814"/>
                <a:gd name="T83" fmla="*/ 778 h 1088"/>
                <a:gd name="T84" fmla="*/ 67 w 814"/>
                <a:gd name="T85" fmla="*/ 771 h 1088"/>
                <a:gd name="T86" fmla="*/ 50 w 814"/>
                <a:gd name="T87" fmla="*/ 753 h 1088"/>
                <a:gd name="T88" fmla="*/ 33 w 814"/>
                <a:gd name="T89" fmla="*/ 717 h 1088"/>
                <a:gd name="T90" fmla="*/ 14 w 814"/>
                <a:gd name="T91" fmla="*/ 659 h 1088"/>
                <a:gd name="T92" fmla="*/ 2 w 814"/>
                <a:gd name="T93" fmla="*/ 605 h 1088"/>
                <a:gd name="T94" fmla="*/ 0 w 814"/>
                <a:gd name="T95" fmla="*/ 567 h 1088"/>
                <a:gd name="T96" fmla="*/ 6 w 814"/>
                <a:gd name="T97" fmla="*/ 541 h 1088"/>
                <a:gd name="T98" fmla="*/ 17 w 814"/>
                <a:gd name="T99" fmla="*/ 526 h 1088"/>
                <a:gd name="T100" fmla="*/ 32 w 814"/>
                <a:gd name="T101" fmla="*/ 520 h 1088"/>
                <a:gd name="T102" fmla="*/ 48 w 814"/>
                <a:gd name="T103" fmla="*/ 519 h 1088"/>
                <a:gd name="T104" fmla="*/ 35 w 814"/>
                <a:gd name="T105" fmla="*/ 468 h 1088"/>
                <a:gd name="T106" fmla="*/ 24 w 814"/>
                <a:gd name="T107" fmla="*/ 383 h 1088"/>
                <a:gd name="T108" fmla="*/ 34 w 814"/>
                <a:gd name="T109" fmla="*/ 304 h 1088"/>
                <a:gd name="T110" fmla="*/ 56 w 814"/>
                <a:gd name="T111" fmla="*/ 238 h 1088"/>
                <a:gd name="T112" fmla="*/ 89 w 814"/>
                <a:gd name="T113" fmla="*/ 182 h 1088"/>
                <a:gd name="T114" fmla="*/ 130 w 814"/>
                <a:gd name="T115" fmla="*/ 134 h 1088"/>
                <a:gd name="T116" fmla="*/ 187 w 814"/>
                <a:gd name="T117" fmla="*/ 83 h 1088"/>
                <a:gd name="T118" fmla="*/ 244 w 814"/>
                <a:gd name="T119" fmla="*/ 44 h 1088"/>
                <a:gd name="T120" fmla="*/ 304 w 814"/>
                <a:gd name="T121" fmla="*/ 16 h 1088"/>
                <a:gd name="T122" fmla="*/ 355 w 814"/>
                <a:gd name="T123" fmla="*/ 4 h 1088"/>
                <a:gd name="T124" fmla="*/ 417 w 814"/>
                <a:gd name="T12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4" h="1088">
                  <a:moveTo>
                    <a:pt x="417" y="0"/>
                  </a:moveTo>
                  <a:lnTo>
                    <a:pt x="450" y="1"/>
                  </a:lnTo>
                  <a:lnTo>
                    <a:pt x="481" y="6"/>
                  </a:lnTo>
                  <a:lnTo>
                    <a:pt x="508" y="12"/>
                  </a:lnTo>
                  <a:lnTo>
                    <a:pt x="535" y="22"/>
                  </a:lnTo>
                  <a:lnTo>
                    <a:pt x="557" y="32"/>
                  </a:lnTo>
                  <a:lnTo>
                    <a:pt x="579" y="43"/>
                  </a:lnTo>
                  <a:lnTo>
                    <a:pt x="602" y="58"/>
                  </a:lnTo>
                  <a:lnTo>
                    <a:pt x="623" y="74"/>
                  </a:lnTo>
                  <a:lnTo>
                    <a:pt x="639" y="88"/>
                  </a:lnTo>
                  <a:lnTo>
                    <a:pt x="653" y="103"/>
                  </a:lnTo>
                  <a:lnTo>
                    <a:pt x="663" y="115"/>
                  </a:lnTo>
                  <a:lnTo>
                    <a:pt x="669" y="124"/>
                  </a:lnTo>
                  <a:lnTo>
                    <a:pt x="673" y="130"/>
                  </a:lnTo>
                  <a:lnTo>
                    <a:pt x="674" y="132"/>
                  </a:lnTo>
                  <a:lnTo>
                    <a:pt x="675" y="132"/>
                  </a:lnTo>
                  <a:lnTo>
                    <a:pt x="679" y="133"/>
                  </a:lnTo>
                  <a:lnTo>
                    <a:pt x="684" y="134"/>
                  </a:lnTo>
                  <a:lnTo>
                    <a:pt x="690" y="136"/>
                  </a:lnTo>
                  <a:lnTo>
                    <a:pt x="699" y="138"/>
                  </a:lnTo>
                  <a:lnTo>
                    <a:pt x="708" y="144"/>
                  </a:lnTo>
                  <a:lnTo>
                    <a:pt x="717" y="150"/>
                  </a:lnTo>
                  <a:lnTo>
                    <a:pt x="727" y="157"/>
                  </a:lnTo>
                  <a:lnTo>
                    <a:pt x="737" y="167"/>
                  </a:lnTo>
                  <a:lnTo>
                    <a:pt x="748" y="178"/>
                  </a:lnTo>
                  <a:lnTo>
                    <a:pt x="757" y="193"/>
                  </a:lnTo>
                  <a:lnTo>
                    <a:pt x="766" y="209"/>
                  </a:lnTo>
                  <a:lnTo>
                    <a:pt x="774" y="230"/>
                  </a:lnTo>
                  <a:lnTo>
                    <a:pt x="780" y="252"/>
                  </a:lnTo>
                  <a:lnTo>
                    <a:pt x="786" y="278"/>
                  </a:lnTo>
                  <a:lnTo>
                    <a:pt x="790" y="308"/>
                  </a:lnTo>
                  <a:lnTo>
                    <a:pt x="791" y="341"/>
                  </a:lnTo>
                  <a:lnTo>
                    <a:pt x="790" y="379"/>
                  </a:lnTo>
                  <a:lnTo>
                    <a:pt x="787" y="420"/>
                  </a:lnTo>
                  <a:lnTo>
                    <a:pt x="779" y="468"/>
                  </a:lnTo>
                  <a:lnTo>
                    <a:pt x="773" y="492"/>
                  </a:lnTo>
                  <a:lnTo>
                    <a:pt x="766" y="519"/>
                  </a:lnTo>
                  <a:lnTo>
                    <a:pt x="774" y="518"/>
                  </a:lnTo>
                  <a:lnTo>
                    <a:pt x="781" y="519"/>
                  </a:lnTo>
                  <a:lnTo>
                    <a:pt x="790" y="521"/>
                  </a:lnTo>
                  <a:lnTo>
                    <a:pt x="797" y="525"/>
                  </a:lnTo>
                  <a:lnTo>
                    <a:pt x="803" y="532"/>
                  </a:lnTo>
                  <a:lnTo>
                    <a:pt x="808" y="540"/>
                  </a:lnTo>
                  <a:lnTo>
                    <a:pt x="811" y="552"/>
                  </a:lnTo>
                  <a:lnTo>
                    <a:pt x="813" y="566"/>
                  </a:lnTo>
                  <a:lnTo>
                    <a:pt x="814" y="583"/>
                  </a:lnTo>
                  <a:lnTo>
                    <a:pt x="812" y="605"/>
                  </a:lnTo>
                  <a:lnTo>
                    <a:pt x="807" y="630"/>
                  </a:lnTo>
                  <a:lnTo>
                    <a:pt x="800" y="658"/>
                  </a:lnTo>
                  <a:lnTo>
                    <a:pt x="791" y="690"/>
                  </a:lnTo>
                  <a:lnTo>
                    <a:pt x="780" y="716"/>
                  </a:lnTo>
                  <a:lnTo>
                    <a:pt x="771" y="736"/>
                  </a:lnTo>
                  <a:lnTo>
                    <a:pt x="763" y="752"/>
                  </a:lnTo>
                  <a:lnTo>
                    <a:pt x="755" y="763"/>
                  </a:lnTo>
                  <a:lnTo>
                    <a:pt x="747" y="771"/>
                  </a:lnTo>
                  <a:lnTo>
                    <a:pt x="738" y="775"/>
                  </a:lnTo>
                  <a:lnTo>
                    <a:pt x="732" y="777"/>
                  </a:lnTo>
                  <a:lnTo>
                    <a:pt x="725" y="808"/>
                  </a:lnTo>
                  <a:lnTo>
                    <a:pt x="716" y="839"/>
                  </a:lnTo>
                  <a:lnTo>
                    <a:pt x="703" y="870"/>
                  </a:lnTo>
                  <a:lnTo>
                    <a:pt x="687" y="901"/>
                  </a:lnTo>
                  <a:lnTo>
                    <a:pt x="668" y="932"/>
                  </a:lnTo>
                  <a:lnTo>
                    <a:pt x="645" y="962"/>
                  </a:lnTo>
                  <a:lnTo>
                    <a:pt x="621" y="989"/>
                  </a:lnTo>
                  <a:lnTo>
                    <a:pt x="593" y="1015"/>
                  </a:lnTo>
                  <a:lnTo>
                    <a:pt x="563" y="1038"/>
                  </a:lnTo>
                  <a:lnTo>
                    <a:pt x="529" y="1057"/>
                  </a:lnTo>
                  <a:lnTo>
                    <a:pt x="494" y="1072"/>
                  </a:lnTo>
                  <a:lnTo>
                    <a:pt x="459" y="1083"/>
                  </a:lnTo>
                  <a:lnTo>
                    <a:pt x="424" y="1087"/>
                  </a:lnTo>
                  <a:lnTo>
                    <a:pt x="389" y="1088"/>
                  </a:lnTo>
                  <a:lnTo>
                    <a:pt x="354" y="1083"/>
                  </a:lnTo>
                  <a:lnTo>
                    <a:pt x="319" y="1072"/>
                  </a:lnTo>
                  <a:lnTo>
                    <a:pt x="283" y="1058"/>
                  </a:lnTo>
                  <a:lnTo>
                    <a:pt x="249" y="1039"/>
                  </a:lnTo>
                  <a:lnTo>
                    <a:pt x="219" y="1016"/>
                  </a:lnTo>
                  <a:lnTo>
                    <a:pt x="191" y="990"/>
                  </a:lnTo>
                  <a:lnTo>
                    <a:pt x="167" y="963"/>
                  </a:lnTo>
                  <a:lnTo>
                    <a:pt x="144" y="933"/>
                  </a:lnTo>
                  <a:lnTo>
                    <a:pt x="126" y="902"/>
                  </a:lnTo>
                  <a:lnTo>
                    <a:pt x="110" y="871"/>
                  </a:lnTo>
                  <a:lnTo>
                    <a:pt x="97" y="840"/>
                  </a:lnTo>
                  <a:lnTo>
                    <a:pt x="88" y="808"/>
                  </a:lnTo>
                  <a:lnTo>
                    <a:pt x="82" y="778"/>
                  </a:lnTo>
                  <a:lnTo>
                    <a:pt x="75" y="776"/>
                  </a:lnTo>
                  <a:lnTo>
                    <a:pt x="67" y="771"/>
                  </a:lnTo>
                  <a:lnTo>
                    <a:pt x="59" y="764"/>
                  </a:lnTo>
                  <a:lnTo>
                    <a:pt x="50" y="753"/>
                  </a:lnTo>
                  <a:lnTo>
                    <a:pt x="42" y="736"/>
                  </a:lnTo>
                  <a:lnTo>
                    <a:pt x="33" y="717"/>
                  </a:lnTo>
                  <a:lnTo>
                    <a:pt x="23" y="691"/>
                  </a:lnTo>
                  <a:lnTo>
                    <a:pt x="14" y="659"/>
                  </a:lnTo>
                  <a:lnTo>
                    <a:pt x="6" y="631"/>
                  </a:lnTo>
                  <a:lnTo>
                    <a:pt x="2" y="605"/>
                  </a:lnTo>
                  <a:lnTo>
                    <a:pt x="0" y="584"/>
                  </a:lnTo>
                  <a:lnTo>
                    <a:pt x="0" y="567"/>
                  </a:lnTo>
                  <a:lnTo>
                    <a:pt x="2" y="553"/>
                  </a:lnTo>
                  <a:lnTo>
                    <a:pt x="6" y="541"/>
                  </a:lnTo>
                  <a:lnTo>
                    <a:pt x="11" y="533"/>
                  </a:lnTo>
                  <a:lnTo>
                    <a:pt x="17" y="526"/>
                  </a:lnTo>
                  <a:lnTo>
                    <a:pt x="24" y="522"/>
                  </a:lnTo>
                  <a:lnTo>
                    <a:pt x="32" y="520"/>
                  </a:lnTo>
                  <a:lnTo>
                    <a:pt x="40" y="519"/>
                  </a:lnTo>
                  <a:lnTo>
                    <a:pt x="48" y="519"/>
                  </a:lnTo>
                  <a:lnTo>
                    <a:pt x="40" y="493"/>
                  </a:lnTo>
                  <a:lnTo>
                    <a:pt x="35" y="468"/>
                  </a:lnTo>
                  <a:lnTo>
                    <a:pt x="27" y="424"/>
                  </a:lnTo>
                  <a:lnTo>
                    <a:pt x="24" y="383"/>
                  </a:lnTo>
                  <a:lnTo>
                    <a:pt x="26" y="342"/>
                  </a:lnTo>
                  <a:lnTo>
                    <a:pt x="34" y="304"/>
                  </a:lnTo>
                  <a:lnTo>
                    <a:pt x="44" y="270"/>
                  </a:lnTo>
                  <a:lnTo>
                    <a:pt x="56" y="238"/>
                  </a:lnTo>
                  <a:lnTo>
                    <a:pt x="71" y="209"/>
                  </a:lnTo>
                  <a:lnTo>
                    <a:pt x="89" y="182"/>
                  </a:lnTo>
                  <a:lnTo>
                    <a:pt x="108" y="157"/>
                  </a:lnTo>
                  <a:lnTo>
                    <a:pt x="130" y="134"/>
                  </a:lnTo>
                  <a:lnTo>
                    <a:pt x="157" y="108"/>
                  </a:lnTo>
                  <a:lnTo>
                    <a:pt x="187" y="83"/>
                  </a:lnTo>
                  <a:lnTo>
                    <a:pt x="218" y="62"/>
                  </a:lnTo>
                  <a:lnTo>
                    <a:pt x="244" y="44"/>
                  </a:lnTo>
                  <a:lnTo>
                    <a:pt x="273" y="29"/>
                  </a:lnTo>
                  <a:lnTo>
                    <a:pt x="304" y="16"/>
                  </a:lnTo>
                  <a:lnTo>
                    <a:pt x="328" y="9"/>
                  </a:lnTo>
                  <a:lnTo>
                    <a:pt x="355" y="4"/>
                  </a:lnTo>
                  <a:lnTo>
                    <a:pt x="382" y="1"/>
                  </a:lnTo>
                  <a:lnTo>
                    <a:pt x="4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445"/>
          <p:cNvGrpSpPr>
            <a:grpSpLocks noChangeAspect="1"/>
          </p:cNvGrpSpPr>
          <p:nvPr/>
        </p:nvGrpSpPr>
        <p:grpSpPr bwMode="auto">
          <a:xfrm>
            <a:off x="179512" y="3533448"/>
            <a:ext cx="329908" cy="327600"/>
            <a:chOff x="3553" y="3344"/>
            <a:chExt cx="429" cy="426"/>
          </a:xfrm>
          <a:solidFill>
            <a:srgbClr val="FFC000"/>
          </a:solidFill>
        </p:grpSpPr>
        <p:sp>
          <p:nvSpPr>
            <p:cNvPr id="53" name="Freeform 447"/>
            <p:cNvSpPr>
              <a:spLocks noEditPoints="1"/>
            </p:cNvSpPr>
            <p:nvPr/>
          </p:nvSpPr>
          <p:spPr bwMode="auto">
            <a:xfrm>
              <a:off x="3629" y="3417"/>
              <a:ext cx="353" cy="353"/>
            </a:xfrm>
            <a:custGeom>
              <a:avLst/>
              <a:gdLst>
                <a:gd name="T0" fmla="*/ 763 w 2825"/>
                <a:gd name="T1" fmla="*/ 287 h 2824"/>
                <a:gd name="T2" fmla="*/ 553 w 2825"/>
                <a:gd name="T3" fmla="*/ 383 h 2824"/>
                <a:gd name="T4" fmla="*/ 385 w 2825"/>
                <a:gd name="T5" fmla="*/ 553 h 2824"/>
                <a:gd name="T6" fmla="*/ 288 w 2825"/>
                <a:gd name="T7" fmla="*/ 762 h 2824"/>
                <a:gd name="T8" fmla="*/ 269 w 2825"/>
                <a:gd name="T9" fmla="*/ 988 h 2824"/>
                <a:gd name="T10" fmla="*/ 327 w 2825"/>
                <a:gd name="T11" fmla="*/ 1208 h 2824"/>
                <a:gd name="T12" fmla="*/ 461 w 2825"/>
                <a:gd name="T13" fmla="*/ 1402 h 2824"/>
                <a:gd name="T14" fmla="*/ 655 w 2825"/>
                <a:gd name="T15" fmla="*/ 1537 h 2824"/>
                <a:gd name="T16" fmla="*/ 876 w 2825"/>
                <a:gd name="T17" fmla="*/ 1595 h 2824"/>
                <a:gd name="T18" fmla="*/ 1101 w 2825"/>
                <a:gd name="T19" fmla="*/ 1576 h 2824"/>
                <a:gd name="T20" fmla="*/ 1312 w 2825"/>
                <a:gd name="T21" fmla="*/ 1479 h 2824"/>
                <a:gd name="T22" fmla="*/ 1480 w 2825"/>
                <a:gd name="T23" fmla="*/ 1310 h 2824"/>
                <a:gd name="T24" fmla="*/ 1577 w 2825"/>
                <a:gd name="T25" fmla="*/ 1100 h 2824"/>
                <a:gd name="T26" fmla="*/ 1595 w 2825"/>
                <a:gd name="T27" fmla="*/ 874 h 2824"/>
                <a:gd name="T28" fmla="*/ 1538 w 2825"/>
                <a:gd name="T29" fmla="*/ 654 h 2824"/>
                <a:gd name="T30" fmla="*/ 1404 w 2825"/>
                <a:gd name="T31" fmla="*/ 460 h 2824"/>
                <a:gd name="T32" fmla="*/ 1210 w 2825"/>
                <a:gd name="T33" fmla="*/ 325 h 2824"/>
                <a:gd name="T34" fmla="*/ 989 w 2825"/>
                <a:gd name="T35" fmla="*/ 268 h 2824"/>
                <a:gd name="T36" fmla="*/ 1035 w 2825"/>
                <a:gd name="T37" fmla="*/ 5 h 2824"/>
                <a:gd name="T38" fmla="*/ 1300 w 2825"/>
                <a:gd name="T39" fmla="*/ 74 h 2824"/>
                <a:gd name="T40" fmla="*/ 1539 w 2825"/>
                <a:gd name="T41" fmla="*/ 223 h 2824"/>
                <a:gd name="T42" fmla="*/ 1726 w 2825"/>
                <a:gd name="T43" fmla="*/ 442 h 2824"/>
                <a:gd name="T44" fmla="*/ 1835 w 2825"/>
                <a:gd name="T45" fmla="*/ 698 h 2824"/>
                <a:gd name="T46" fmla="*/ 1864 w 2825"/>
                <a:gd name="T47" fmla="*/ 971 h 2824"/>
                <a:gd name="T48" fmla="*/ 1812 w 2825"/>
                <a:gd name="T49" fmla="*/ 1242 h 2824"/>
                <a:gd name="T50" fmla="*/ 1679 w 2825"/>
                <a:gd name="T51" fmla="*/ 1490 h 2824"/>
                <a:gd name="T52" fmla="*/ 1941 w 2825"/>
                <a:gd name="T53" fmla="*/ 1652 h 2824"/>
                <a:gd name="T54" fmla="*/ 2060 w 2825"/>
                <a:gd name="T55" fmla="*/ 1717 h 2824"/>
                <a:gd name="T56" fmla="*/ 2811 w 2825"/>
                <a:gd name="T57" fmla="*/ 2499 h 2824"/>
                <a:gd name="T58" fmla="*/ 2821 w 2825"/>
                <a:gd name="T59" fmla="*/ 2634 h 2824"/>
                <a:gd name="T60" fmla="*/ 2755 w 2825"/>
                <a:gd name="T61" fmla="*/ 2754 h 2824"/>
                <a:gd name="T62" fmla="*/ 2634 w 2825"/>
                <a:gd name="T63" fmla="*/ 2819 h 2824"/>
                <a:gd name="T64" fmla="*/ 2501 w 2825"/>
                <a:gd name="T65" fmla="*/ 2809 h 2824"/>
                <a:gd name="T66" fmla="*/ 1719 w 2825"/>
                <a:gd name="T67" fmla="*/ 2059 h 2824"/>
                <a:gd name="T68" fmla="*/ 1653 w 2825"/>
                <a:gd name="T69" fmla="*/ 1939 h 2824"/>
                <a:gd name="T70" fmla="*/ 1491 w 2825"/>
                <a:gd name="T71" fmla="*/ 1678 h 2824"/>
                <a:gd name="T72" fmla="*/ 1243 w 2825"/>
                <a:gd name="T73" fmla="*/ 1810 h 2824"/>
                <a:gd name="T74" fmla="*/ 972 w 2825"/>
                <a:gd name="T75" fmla="*/ 1863 h 2824"/>
                <a:gd name="T76" fmla="*/ 699 w 2825"/>
                <a:gd name="T77" fmla="*/ 1834 h 2824"/>
                <a:gd name="T78" fmla="*/ 442 w 2825"/>
                <a:gd name="T79" fmla="*/ 1726 h 2824"/>
                <a:gd name="T80" fmla="*/ 224 w 2825"/>
                <a:gd name="T81" fmla="*/ 1537 h 2824"/>
                <a:gd name="T82" fmla="*/ 75 w 2825"/>
                <a:gd name="T83" fmla="*/ 1298 h 2824"/>
                <a:gd name="T84" fmla="*/ 6 w 2825"/>
                <a:gd name="T85" fmla="*/ 1033 h 2824"/>
                <a:gd name="T86" fmla="*/ 15 w 2825"/>
                <a:gd name="T87" fmla="*/ 761 h 2824"/>
                <a:gd name="T88" fmla="*/ 105 w 2825"/>
                <a:gd name="T89" fmla="*/ 501 h 2824"/>
                <a:gd name="T90" fmla="*/ 273 w 2825"/>
                <a:gd name="T91" fmla="*/ 272 h 2824"/>
                <a:gd name="T92" fmla="*/ 502 w 2825"/>
                <a:gd name="T93" fmla="*/ 103 h 2824"/>
                <a:gd name="T94" fmla="*/ 763 w 2825"/>
                <a:gd name="T95" fmla="*/ 14 h 2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5" h="2824">
                  <a:moveTo>
                    <a:pt x="933" y="266"/>
                  </a:moveTo>
                  <a:lnTo>
                    <a:pt x="876" y="268"/>
                  </a:lnTo>
                  <a:lnTo>
                    <a:pt x="819" y="275"/>
                  </a:lnTo>
                  <a:lnTo>
                    <a:pt x="763" y="287"/>
                  </a:lnTo>
                  <a:lnTo>
                    <a:pt x="708" y="303"/>
                  </a:lnTo>
                  <a:lnTo>
                    <a:pt x="655" y="325"/>
                  </a:lnTo>
                  <a:lnTo>
                    <a:pt x="604" y="351"/>
                  </a:lnTo>
                  <a:lnTo>
                    <a:pt x="553" y="383"/>
                  </a:lnTo>
                  <a:lnTo>
                    <a:pt x="506" y="420"/>
                  </a:lnTo>
                  <a:lnTo>
                    <a:pt x="461" y="460"/>
                  </a:lnTo>
                  <a:lnTo>
                    <a:pt x="420" y="504"/>
                  </a:lnTo>
                  <a:lnTo>
                    <a:pt x="385" y="553"/>
                  </a:lnTo>
                  <a:lnTo>
                    <a:pt x="353" y="602"/>
                  </a:lnTo>
                  <a:lnTo>
                    <a:pt x="327" y="654"/>
                  </a:lnTo>
                  <a:lnTo>
                    <a:pt x="305" y="708"/>
                  </a:lnTo>
                  <a:lnTo>
                    <a:pt x="288" y="762"/>
                  </a:lnTo>
                  <a:lnTo>
                    <a:pt x="276" y="818"/>
                  </a:lnTo>
                  <a:lnTo>
                    <a:pt x="269" y="874"/>
                  </a:lnTo>
                  <a:lnTo>
                    <a:pt x="266" y="932"/>
                  </a:lnTo>
                  <a:lnTo>
                    <a:pt x="269" y="988"/>
                  </a:lnTo>
                  <a:lnTo>
                    <a:pt x="276" y="1045"/>
                  </a:lnTo>
                  <a:lnTo>
                    <a:pt x="288" y="1100"/>
                  </a:lnTo>
                  <a:lnTo>
                    <a:pt x="305" y="1155"/>
                  </a:lnTo>
                  <a:lnTo>
                    <a:pt x="327" y="1208"/>
                  </a:lnTo>
                  <a:lnTo>
                    <a:pt x="353" y="1261"/>
                  </a:lnTo>
                  <a:lnTo>
                    <a:pt x="385" y="1310"/>
                  </a:lnTo>
                  <a:lnTo>
                    <a:pt x="420" y="1358"/>
                  </a:lnTo>
                  <a:lnTo>
                    <a:pt x="461" y="1402"/>
                  </a:lnTo>
                  <a:lnTo>
                    <a:pt x="506" y="1443"/>
                  </a:lnTo>
                  <a:lnTo>
                    <a:pt x="553" y="1479"/>
                  </a:lnTo>
                  <a:lnTo>
                    <a:pt x="604" y="1511"/>
                  </a:lnTo>
                  <a:lnTo>
                    <a:pt x="655" y="1537"/>
                  </a:lnTo>
                  <a:lnTo>
                    <a:pt x="708" y="1559"/>
                  </a:lnTo>
                  <a:lnTo>
                    <a:pt x="763" y="1576"/>
                  </a:lnTo>
                  <a:lnTo>
                    <a:pt x="819" y="1587"/>
                  </a:lnTo>
                  <a:lnTo>
                    <a:pt x="876" y="1595"/>
                  </a:lnTo>
                  <a:lnTo>
                    <a:pt x="933" y="1597"/>
                  </a:lnTo>
                  <a:lnTo>
                    <a:pt x="989" y="1595"/>
                  </a:lnTo>
                  <a:lnTo>
                    <a:pt x="1046" y="1587"/>
                  </a:lnTo>
                  <a:lnTo>
                    <a:pt x="1101" y="1576"/>
                  </a:lnTo>
                  <a:lnTo>
                    <a:pt x="1157" y="1559"/>
                  </a:lnTo>
                  <a:lnTo>
                    <a:pt x="1210" y="1537"/>
                  </a:lnTo>
                  <a:lnTo>
                    <a:pt x="1261" y="1511"/>
                  </a:lnTo>
                  <a:lnTo>
                    <a:pt x="1312" y="1479"/>
                  </a:lnTo>
                  <a:lnTo>
                    <a:pt x="1359" y="1443"/>
                  </a:lnTo>
                  <a:lnTo>
                    <a:pt x="1404" y="1402"/>
                  </a:lnTo>
                  <a:lnTo>
                    <a:pt x="1445" y="1358"/>
                  </a:lnTo>
                  <a:lnTo>
                    <a:pt x="1480" y="1310"/>
                  </a:lnTo>
                  <a:lnTo>
                    <a:pt x="1512" y="1261"/>
                  </a:lnTo>
                  <a:lnTo>
                    <a:pt x="1538" y="1208"/>
                  </a:lnTo>
                  <a:lnTo>
                    <a:pt x="1560" y="1155"/>
                  </a:lnTo>
                  <a:lnTo>
                    <a:pt x="1577" y="1100"/>
                  </a:lnTo>
                  <a:lnTo>
                    <a:pt x="1589" y="1045"/>
                  </a:lnTo>
                  <a:lnTo>
                    <a:pt x="1595" y="988"/>
                  </a:lnTo>
                  <a:lnTo>
                    <a:pt x="1599" y="932"/>
                  </a:lnTo>
                  <a:lnTo>
                    <a:pt x="1595" y="874"/>
                  </a:lnTo>
                  <a:lnTo>
                    <a:pt x="1589" y="818"/>
                  </a:lnTo>
                  <a:lnTo>
                    <a:pt x="1577" y="762"/>
                  </a:lnTo>
                  <a:lnTo>
                    <a:pt x="1560" y="708"/>
                  </a:lnTo>
                  <a:lnTo>
                    <a:pt x="1538" y="654"/>
                  </a:lnTo>
                  <a:lnTo>
                    <a:pt x="1512" y="602"/>
                  </a:lnTo>
                  <a:lnTo>
                    <a:pt x="1480" y="553"/>
                  </a:lnTo>
                  <a:lnTo>
                    <a:pt x="1445" y="504"/>
                  </a:lnTo>
                  <a:lnTo>
                    <a:pt x="1404" y="460"/>
                  </a:lnTo>
                  <a:lnTo>
                    <a:pt x="1359" y="420"/>
                  </a:lnTo>
                  <a:lnTo>
                    <a:pt x="1312" y="383"/>
                  </a:lnTo>
                  <a:lnTo>
                    <a:pt x="1261" y="351"/>
                  </a:lnTo>
                  <a:lnTo>
                    <a:pt x="1210" y="325"/>
                  </a:lnTo>
                  <a:lnTo>
                    <a:pt x="1157" y="303"/>
                  </a:lnTo>
                  <a:lnTo>
                    <a:pt x="1101" y="287"/>
                  </a:lnTo>
                  <a:lnTo>
                    <a:pt x="1046" y="275"/>
                  </a:lnTo>
                  <a:lnTo>
                    <a:pt x="989" y="268"/>
                  </a:lnTo>
                  <a:lnTo>
                    <a:pt x="933" y="266"/>
                  </a:lnTo>
                  <a:close/>
                  <a:moveTo>
                    <a:pt x="898" y="0"/>
                  </a:moveTo>
                  <a:lnTo>
                    <a:pt x="967" y="0"/>
                  </a:lnTo>
                  <a:lnTo>
                    <a:pt x="1035" y="5"/>
                  </a:lnTo>
                  <a:lnTo>
                    <a:pt x="1102" y="14"/>
                  </a:lnTo>
                  <a:lnTo>
                    <a:pt x="1169" y="29"/>
                  </a:lnTo>
                  <a:lnTo>
                    <a:pt x="1235" y="49"/>
                  </a:lnTo>
                  <a:lnTo>
                    <a:pt x="1300" y="74"/>
                  </a:lnTo>
                  <a:lnTo>
                    <a:pt x="1363" y="103"/>
                  </a:lnTo>
                  <a:lnTo>
                    <a:pt x="1424" y="138"/>
                  </a:lnTo>
                  <a:lnTo>
                    <a:pt x="1482" y="178"/>
                  </a:lnTo>
                  <a:lnTo>
                    <a:pt x="1539" y="223"/>
                  </a:lnTo>
                  <a:lnTo>
                    <a:pt x="1592" y="272"/>
                  </a:lnTo>
                  <a:lnTo>
                    <a:pt x="1642" y="325"/>
                  </a:lnTo>
                  <a:lnTo>
                    <a:pt x="1687" y="382"/>
                  </a:lnTo>
                  <a:lnTo>
                    <a:pt x="1726" y="442"/>
                  </a:lnTo>
                  <a:lnTo>
                    <a:pt x="1761" y="503"/>
                  </a:lnTo>
                  <a:lnTo>
                    <a:pt x="1791" y="566"/>
                  </a:lnTo>
                  <a:lnTo>
                    <a:pt x="1815" y="632"/>
                  </a:lnTo>
                  <a:lnTo>
                    <a:pt x="1835" y="698"/>
                  </a:lnTo>
                  <a:lnTo>
                    <a:pt x="1850" y="766"/>
                  </a:lnTo>
                  <a:lnTo>
                    <a:pt x="1859" y="834"/>
                  </a:lnTo>
                  <a:lnTo>
                    <a:pt x="1865" y="902"/>
                  </a:lnTo>
                  <a:lnTo>
                    <a:pt x="1864" y="971"/>
                  </a:lnTo>
                  <a:lnTo>
                    <a:pt x="1858" y="1040"/>
                  </a:lnTo>
                  <a:lnTo>
                    <a:pt x="1848" y="1108"/>
                  </a:lnTo>
                  <a:lnTo>
                    <a:pt x="1832" y="1176"/>
                  </a:lnTo>
                  <a:lnTo>
                    <a:pt x="1812" y="1242"/>
                  </a:lnTo>
                  <a:lnTo>
                    <a:pt x="1786" y="1307"/>
                  </a:lnTo>
                  <a:lnTo>
                    <a:pt x="1756" y="1369"/>
                  </a:lnTo>
                  <a:lnTo>
                    <a:pt x="1720" y="1431"/>
                  </a:lnTo>
                  <a:lnTo>
                    <a:pt x="1679" y="1490"/>
                  </a:lnTo>
                  <a:lnTo>
                    <a:pt x="1841" y="1651"/>
                  </a:lnTo>
                  <a:lnTo>
                    <a:pt x="1874" y="1647"/>
                  </a:lnTo>
                  <a:lnTo>
                    <a:pt x="1908" y="1647"/>
                  </a:lnTo>
                  <a:lnTo>
                    <a:pt x="1941" y="1652"/>
                  </a:lnTo>
                  <a:lnTo>
                    <a:pt x="1974" y="1662"/>
                  </a:lnTo>
                  <a:lnTo>
                    <a:pt x="2004" y="1675"/>
                  </a:lnTo>
                  <a:lnTo>
                    <a:pt x="2033" y="1694"/>
                  </a:lnTo>
                  <a:lnTo>
                    <a:pt x="2060" y="1717"/>
                  </a:lnTo>
                  <a:lnTo>
                    <a:pt x="2755" y="2413"/>
                  </a:lnTo>
                  <a:lnTo>
                    <a:pt x="2778" y="2439"/>
                  </a:lnTo>
                  <a:lnTo>
                    <a:pt x="2797" y="2469"/>
                  </a:lnTo>
                  <a:lnTo>
                    <a:pt x="2811" y="2499"/>
                  </a:lnTo>
                  <a:lnTo>
                    <a:pt x="2821" y="2533"/>
                  </a:lnTo>
                  <a:lnTo>
                    <a:pt x="2825" y="2566"/>
                  </a:lnTo>
                  <a:lnTo>
                    <a:pt x="2825" y="2600"/>
                  </a:lnTo>
                  <a:lnTo>
                    <a:pt x="2821" y="2634"/>
                  </a:lnTo>
                  <a:lnTo>
                    <a:pt x="2811" y="2666"/>
                  </a:lnTo>
                  <a:lnTo>
                    <a:pt x="2797" y="2697"/>
                  </a:lnTo>
                  <a:lnTo>
                    <a:pt x="2778" y="2727"/>
                  </a:lnTo>
                  <a:lnTo>
                    <a:pt x="2755" y="2754"/>
                  </a:lnTo>
                  <a:lnTo>
                    <a:pt x="2728" y="2777"/>
                  </a:lnTo>
                  <a:lnTo>
                    <a:pt x="2698" y="2796"/>
                  </a:lnTo>
                  <a:lnTo>
                    <a:pt x="2667" y="2809"/>
                  </a:lnTo>
                  <a:lnTo>
                    <a:pt x="2634" y="2819"/>
                  </a:lnTo>
                  <a:lnTo>
                    <a:pt x="2601" y="2824"/>
                  </a:lnTo>
                  <a:lnTo>
                    <a:pt x="2567" y="2824"/>
                  </a:lnTo>
                  <a:lnTo>
                    <a:pt x="2534" y="2819"/>
                  </a:lnTo>
                  <a:lnTo>
                    <a:pt x="2501" y="2809"/>
                  </a:lnTo>
                  <a:lnTo>
                    <a:pt x="2470" y="2796"/>
                  </a:lnTo>
                  <a:lnTo>
                    <a:pt x="2441" y="2777"/>
                  </a:lnTo>
                  <a:lnTo>
                    <a:pt x="2413" y="2754"/>
                  </a:lnTo>
                  <a:lnTo>
                    <a:pt x="1719" y="2059"/>
                  </a:lnTo>
                  <a:lnTo>
                    <a:pt x="1695" y="2032"/>
                  </a:lnTo>
                  <a:lnTo>
                    <a:pt x="1677" y="2003"/>
                  </a:lnTo>
                  <a:lnTo>
                    <a:pt x="1662" y="1972"/>
                  </a:lnTo>
                  <a:lnTo>
                    <a:pt x="1653" y="1939"/>
                  </a:lnTo>
                  <a:lnTo>
                    <a:pt x="1649" y="1907"/>
                  </a:lnTo>
                  <a:lnTo>
                    <a:pt x="1648" y="1873"/>
                  </a:lnTo>
                  <a:lnTo>
                    <a:pt x="1653" y="1840"/>
                  </a:lnTo>
                  <a:lnTo>
                    <a:pt x="1491" y="1678"/>
                  </a:lnTo>
                  <a:lnTo>
                    <a:pt x="1432" y="1719"/>
                  </a:lnTo>
                  <a:lnTo>
                    <a:pt x="1371" y="1755"/>
                  </a:lnTo>
                  <a:lnTo>
                    <a:pt x="1307" y="1785"/>
                  </a:lnTo>
                  <a:lnTo>
                    <a:pt x="1243" y="1810"/>
                  </a:lnTo>
                  <a:lnTo>
                    <a:pt x="1177" y="1831"/>
                  </a:lnTo>
                  <a:lnTo>
                    <a:pt x="1110" y="1847"/>
                  </a:lnTo>
                  <a:lnTo>
                    <a:pt x="1041" y="1857"/>
                  </a:lnTo>
                  <a:lnTo>
                    <a:pt x="972" y="1863"/>
                  </a:lnTo>
                  <a:lnTo>
                    <a:pt x="904" y="1863"/>
                  </a:lnTo>
                  <a:lnTo>
                    <a:pt x="835" y="1859"/>
                  </a:lnTo>
                  <a:lnTo>
                    <a:pt x="767" y="1849"/>
                  </a:lnTo>
                  <a:lnTo>
                    <a:pt x="699" y="1834"/>
                  </a:lnTo>
                  <a:lnTo>
                    <a:pt x="633" y="1815"/>
                  </a:lnTo>
                  <a:lnTo>
                    <a:pt x="568" y="1789"/>
                  </a:lnTo>
                  <a:lnTo>
                    <a:pt x="504" y="1760"/>
                  </a:lnTo>
                  <a:lnTo>
                    <a:pt x="442" y="1726"/>
                  </a:lnTo>
                  <a:lnTo>
                    <a:pt x="384" y="1686"/>
                  </a:lnTo>
                  <a:lnTo>
                    <a:pt x="327" y="1641"/>
                  </a:lnTo>
                  <a:lnTo>
                    <a:pt x="273" y="1590"/>
                  </a:lnTo>
                  <a:lnTo>
                    <a:pt x="224" y="1537"/>
                  </a:lnTo>
                  <a:lnTo>
                    <a:pt x="179" y="1482"/>
                  </a:lnTo>
                  <a:lnTo>
                    <a:pt x="140" y="1423"/>
                  </a:lnTo>
                  <a:lnTo>
                    <a:pt x="105" y="1361"/>
                  </a:lnTo>
                  <a:lnTo>
                    <a:pt x="75" y="1298"/>
                  </a:lnTo>
                  <a:lnTo>
                    <a:pt x="51" y="1234"/>
                  </a:lnTo>
                  <a:lnTo>
                    <a:pt x="31" y="1168"/>
                  </a:lnTo>
                  <a:lnTo>
                    <a:pt x="15" y="1101"/>
                  </a:lnTo>
                  <a:lnTo>
                    <a:pt x="6" y="1033"/>
                  </a:lnTo>
                  <a:lnTo>
                    <a:pt x="0" y="965"/>
                  </a:lnTo>
                  <a:lnTo>
                    <a:pt x="0" y="897"/>
                  </a:lnTo>
                  <a:lnTo>
                    <a:pt x="6" y="829"/>
                  </a:lnTo>
                  <a:lnTo>
                    <a:pt x="15" y="761"/>
                  </a:lnTo>
                  <a:lnTo>
                    <a:pt x="31" y="695"/>
                  </a:lnTo>
                  <a:lnTo>
                    <a:pt x="51" y="629"/>
                  </a:lnTo>
                  <a:lnTo>
                    <a:pt x="75" y="564"/>
                  </a:lnTo>
                  <a:lnTo>
                    <a:pt x="105" y="501"/>
                  </a:lnTo>
                  <a:lnTo>
                    <a:pt x="140" y="441"/>
                  </a:lnTo>
                  <a:lnTo>
                    <a:pt x="179" y="382"/>
                  </a:lnTo>
                  <a:lnTo>
                    <a:pt x="224" y="325"/>
                  </a:lnTo>
                  <a:lnTo>
                    <a:pt x="273" y="272"/>
                  </a:lnTo>
                  <a:lnTo>
                    <a:pt x="326" y="223"/>
                  </a:lnTo>
                  <a:lnTo>
                    <a:pt x="383" y="178"/>
                  </a:lnTo>
                  <a:lnTo>
                    <a:pt x="441" y="138"/>
                  </a:lnTo>
                  <a:lnTo>
                    <a:pt x="502" y="103"/>
                  </a:lnTo>
                  <a:lnTo>
                    <a:pt x="565" y="74"/>
                  </a:lnTo>
                  <a:lnTo>
                    <a:pt x="630" y="49"/>
                  </a:lnTo>
                  <a:lnTo>
                    <a:pt x="696" y="29"/>
                  </a:lnTo>
                  <a:lnTo>
                    <a:pt x="763" y="14"/>
                  </a:lnTo>
                  <a:lnTo>
                    <a:pt x="830" y="5"/>
                  </a:lnTo>
                  <a:lnTo>
                    <a:pt x="8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448"/>
            <p:cNvSpPr>
              <a:spLocks/>
            </p:cNvSpPr>
            <p:nvPr/>
          </p:nvSpPr>
          <p:spPr bwMode="auto">
            <a:xfrm>
              <a:off x="3553" y="3559"/>
              <a:ext cx="71" cy="75"/>
            </a:xfrm>
            <a:custGeom>
              <a:avLst/>
              <a:gdLst>
                <a:gd name="T0" fmla="*/ 528 w 563"/>
                <a:gd name="T1" fmla="*/ 0 h 600"/>
                <a:gd name="T2" fmla="*/ 544 w 563"/>
                <a:gd name="T3" fmla="*/ 52 h 600"/>
                <a:gd name="T4" fmla="*/ 563 w 563"/>
                <a:gd name="T5" fmla="*/ 105 h 600"/>
                <a:gd name="T6" fmla="*/ 85 w 563"/>
                <a:gd name="T7" fmla="*/ 585 h 600"/>
                <a:gd name="T8" fmla="*/ 73 w 563"/>
                <a:gd name="T9" fmla="*/ 594 h 600"/>
                <a:gd name="T10" fmla="*/ 62 w 563"/>
                <a:gd name="T11" fmla="*/ 598 h 600"/>
                <a:gd name="T12" fmla="*/ 49 w 563"/>
                <a:gd name="T13" fmla="*/ 600 h 600"/>
                <a:gd name="T14" fmla="*/ 37 w 563"/>
                <a:gd name="T15" fmla="*/ 598 h 600"/>
                <a:gd name="T16" fmla="*/ 24 w 563"/>
                <a:gd name="T17" fmla="*/ 594 h 600"/>
                <a:gd name="T18" fmla="*/ 14 w 563"/>
                <a:gd name="T19" fmla="*/ 585 h 600"/>
                <a:gd name="T20" fmla="*/ 4 w 563"/>
                <a:gd name="T21" fmla="*/ 573 h 600"/>
                <a:gd name="T22" fmla="*/ 0 w 563"/>
                <a:gd name="T23" fmla="*/ 558 h 600"/>
                <a:gd name="T24" fmla="*/ 0 w 563"/>
                <a:gd name="T25" fmla="*/ 542 h 600"/>
                <a:gd name="T26" fmla="*/ 4 w 563"/>
                <a:gd name="T27" fmla="*/ 528 h 600"/>
                <a:gd name="T28" fmla="*/ 14 w 563"/>
                <a:gd name="T29" fmla="*/ 514 h 600"/>
                <a:gd name="T30" fmla="*/ 525 w 563"/>
                <a:gd name="T31" fmla="*/ 2 h 600"/>
                <a:gd name="T32" fmla="*/ 526 w 563"/>
                <a:gd name="T33" fmla="*/ 1 h 600"/>
                <a:gd name="T34" fmla="*/ 528 w 563"/>
                <a:gd name="T35"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600">
                  <a:moveTo>
                    <a:pt x="528" y="0"/>
                  </a:moveTo>
                  <a:lnTo>
                    <a:pt x="544" y="52"/>
                  </a:lnTo>
                  <a:lnTo>
                    <a:pt x="563" y="105"/>
                  </a:lnTo>
                  <a:lnTo>
                    <a:pt x="85" y="585"/>
                  </a:lnTo>
                  <a:lnTo>
                    <a:pt x="73" y="594"/>
                  </a:lnTo>
                  <a:lnTo>
                    <a:pt x="62" y="598"/>
                  </a:lnTo>
                  <a:lnTo>
                    <a:pt x="49" y="600"/>
                  </a:lnTo>
                  <a:lnTo>
                    <a:pt x="37" y="598"/>
                  </a:lnTo>
                  <a:lnTo>
                    <a:pt x="24" y="594"/>
                  </a:lnTo>
                  <a:lnTo>
                    <a:pt x="14" y="585"/>
                  </a:lnTo>
                  <a:lnTo>
                    <a:pt x="4" y="573"/>
                  </a:lnTo>
                  <a:lnTo>
                    <a:pt x="0" y="558"/>
                  </a:lnTo>
                  <a:lnTo>
                    <a:pt x="0" y="542"/>
                  </a:lnTo>
                  <a:lnTo>
                    <a:pt x="4" y="528"/>
                  </a:lnTo>
                  <a:lnTo>
                    <a:pt x="14" y="514"/>
                  </a:lnTo>
                  <a:lnTo>
                    <a:pt x="525" y="2"/>
                  </a:lnTo>
                  <a:lnTo>
                    <a:pt x="526" y="1"/>
                  </a:lnTo>
                  <a:lnTo>
                    <a:pt x="5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449"/>
            <p:cNvSpPr>
              <a:spLocks/>
            </p:cNvSpPr>
            <p:nvPr/>
          </p:nvSpPr>
          <p:spPr bwMode="auto">
            <a:xfrm>
              <a:off x="3810" y="3344"/>
              <a:ext cx="101" cy="109"/>
            </a:xfrm>
            <a:custGeom>
              <a:avLst/>
              <a:gdLst>
                <a:gd name="T0" fmla="*/ 553 w 802"/>
                <a:gd name="T1" fmla="*/ 0 h 874"/>
                <a:gd name="T2" fmla="*/ 568 w 802"/>
                <a:gd name="T3" fmla="*/ 2 h 874"/>
                <a:gd name="T4" fmla="*/ 582 w 802"/>
                <a:gd name="T5" fmla="*/ 9 h 874"/>
                <a:gd name="T6" fmla="*/ 594 w 802"/>
                <a:gd name="T7" fmla="*/ 18 h 874"/>
                <a:gd name="T8" fmla="*/ 601 w 802"/>
                <a:gd name="T9" fmla="*/ 32 h 874"/>
                <a:gd name="T10" fmla="*/ 798 w 802"/>
                <a:gd name="T11" fmla="*/ 530 h 874"/>
                <a:gd name="T12" fmla="*/ 802 w 802"/>
                <a:gd name="T13" fmla="*/ 546 h 874"/>
                <a:gd name="T14" fmla="*/ 800 w 802"/>
                <a:gd name="T15" fmla="*/ 561 h 874"/>
                <a:gd name="T16" fmla="*/ 795 w 802"/>
                <a:gd name="T17" fmla="*/ 575 h 874"/>
                <a:gd name="T18" fmla="*/ 784 w 802"/>
                <a:gd name="T19" fmla="*/ 587 h 874"/>
                <a:gd name="T20" fmla="*/ 771 w 802"/>
                <a:gd name="T21" fmla="*/ 595 h 874"/>
                <a:gd name="T22" fmla="*/ 761 w 802"/>
                <a:gd name="T23" fmla="*/ 597 h 874"/>
                <a:gd name="T24" fmla="*/ 752 w 802"/>
                <a:gd name="T25" fmla="*/ 598 h 874"/>
                <a:gd name="T26" fmla="*/ 737 w 802"/>
                <a:gd name="T27" fmla="*/ 596 h 874"/>
                <a:gd name="T28" fmla="*/ 725 w 802"/>
                <a:gd name="T29" fmla="*/ 590 h 874"/>
                <a:gd name="T30" fmla="*/ 713 w 802"/>
                <a:gd name="T31" fmla="*/ 580 h 874"/>
                <a:gd name="T32" fmla="*/ 706 w 802"/>
                <a:gd name="T33" fmla="*/ 567 h 874"/>
                <a:gd name="T34" fmla="*/ 555 w 802"/>
                <a:gd name="T35" fmla="*/ 187 h 874"/>
                <a:gd name="T36" fmla="*/ 248 w 802"/>
                <a:gd name="T37" fmla="*/ 874 h 874"/>
                <a:gd name="T38" fmla="*/ 215 w 802"/>
                <a:gd name="T39" fmla="*/ 830 h 874"/>
                <a:gd name="T40" fmla="*/ 178 w 802"/>
                <a:gd name="T41" fmla="*/ 786 h 874"/>
                <a:gd name="T42" fmla="*/ 469 w 802"/>
                <a:gd name="T43" fmla="*/ 135 h 874"/>
                <a:gd name="T44" fmla="*/ 67 w 802"/>
                <a:gd name="T45" fmla="*/ 284 h 874"/>
                <a:gd name="T46" fmla="*/ 51 w 802"/>
                <a:gd name="T47" fmla="*/ 287 h 874"/>
                <a:gd name="T48" fmla="*/ 36 w 802"/>
                <a:gd name="T49" fmla="*/ 285 h 874"/>
                <a:gd name="T50" fmla="*/ 22 w 802"/>
                <a:gd name="T51" fmla="*/ 279 h 874"/>
                <a:gd name="T52" fmla="*/ 10 w 802"/>
                <a:gd name="T53" fmla="*/ 268 h 874"/>
                <a:gd name="T54" fmla="*/ 3 w 802"/>
                <a:gd name="T55" fmla="*/ 255 h 874"/>
                <a:gd name="T56" fmla="*/ 0 w 802"/>
                <a:gd name="T57" fmla="*/ 239 h 874"/>
                <a:gd name="T58" fmla="*/ 2 w 802"/>
                <a:gd name="T59" fmla="*/ 223 h 874"/>
                <a:gd name="T60" fmla="*/ 8 w 802"/>
                <a:gd name="T61" fmla="*/ 210 h 874"/>
                <a:gd name="T62" fmla="*/ 19 w 802"/>
                <a:gd name="T63" fmla="*/ 198 h 874"/>
                <a:gd name="T64" fmla="*/ 32 w 802"/>
                <a:gd name="T65" fmla="*/ 191 h 874"/>
                <a:gd name="T66" fmla="*/ 537 w 802"/>
                <a:gd name="T67" fmla="*/ 3 h 874"/>
                <a:gd name="T68" fmla="*/ 553 w 802"/>
                <a:gd name="T69" fmla="*/ 0 h 874"/>
                <a:gd name="T70" fmla="*/ 553 w 802"/>
                <a:gd name="T71"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2" h="874">
                  <a:moveTo>
                    <a:pt x="553" y="0"/>
                  </a:moveTo>
                  <a:lnTo>
                    <a:pt x="568" y="2"/>
                  </a:lnTo>
                  <a:lnTo>
                    <a:pt x="582" y="9"/>
                  </a:lnTo>
                  <a:lnTo>
                    <a:pt x="594" y="18"/>
                  </a:lnTo>
                  <a:lnTo>
                    <a:pt x="601" y="32"/>
                  </a:lnTo>
                  <a:lnTo>
                    <a:pt x="798" y="530"/>
                  </a:lnTo>
                  <a:lnTo>
                    <a:pt x="802" y="546"/>
                  </a:lnTo>
                  <a:lnTo>
                    <a:pt x="800" y="561"/>
                  </a:lnTo>
                  <a:lnTo>
                    <a:pt x="795" y="575"/>
                  </a:lnTo>
                  <a:lnTo>
                    <a:pt x="784" y="587"/>
                  </a:lnTo>
                  <a:lnTo>
                    <a:pt x="771" y="595"/>
                  </a:lnTo>
                  <a:lnTo>
                    <a:pt x="761" y="597"/>
                  </a:lnTo>
                  <a:lnTo>
                    <a:pt x="752" y="598"/>
                  </a:lnTo>
                  <a:lnTo>
                    <a:pt x="737" y="596"/>
                  </a:lnTo>
                  <a:lnTo>
                    <a:pt x="725" y="590"/>
                  </a:lnTo>
                  <a:lnTo>
                    <a:pt x="713" y="580"/>
                  </a:lnTo>
                  <a:lnTo>
                    <a:pt x="706" y="567"/>
                  </a:lnTo>
                  <a:lnTo>
                    <a:pt x="555" y="187"/>
                  </a:lnTo>
                  <a:lnTo>
                    <a:pt x="248" y="874"/>
                  </a:lnTo>
                  <a:lnTo>
                    <a:pt x="215" y="830"/>
                  </a:lnTo>
                  <a:lnTo>
                    <a:pt x="178" y="786"/>
                  </a:lnTo>
                  <a:lnTo>
                    <a:pt x="469" y="135"/>
                  </a:lnTo>
                  <a:lnTo>
                    <a:pt x="67" y="284"/>
                  </a:lnTo>
                  <a:lnTo>
                    <a:pt x="51" y="287"/>
                  </a:lnTo>
                  <a:lnTo>
                    <a:pt x="36" y="285"/>
                  </a:lnTo>
                  <a:lnTo>
                    <a:pt x="22" y="279"/>
                  </a:lnTo>
                  <a:lnTo>
                    <a:pt x="10" y="268"/>
                  </a:lnTo>
                  <a:lnTo>
                    <a:pt x="3" y="255"/>
                  </a:lnTo>
                  <a:lnTo>
                    <a:pt x="0" y="239"/>
                  </a:lnTo>
                  <a:lnTo>
                    <a:pt x="2" y="223"/>
                  </a:lnTo>
                  <a:lnTo>
                    <a:pt x="8" y="210"/>
                  </a:lnTo>
                  <a:lnTo>
                    <a:pt x="19" y="198"/>
                  </a:lnTo>
                  <a:lnTo>
                    <a:pt x="32" y="191"/>
                  </a:lnTo>
                  <a:lnTo>
                    <a:pt x="537" y="3"/>
                  </a:lnTo>
                  <a:lnTo>
                    <a:pt x="553" y="0"/>
                  </a:lnTo>
                  <a:lnTo>
                    <a:pt x="5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450"/>
            <p:cNvSpPr>
              <a:spLocks/>
            </p:cNvSpPr>
            <p:nvPr/>
          </p:nvSpPr>
          <p:spPr bwMode="auto">
            <a:xfrm>
              <a:off x="3698" y="3483"/>
              <a:ext cx="116" cy="110"/>
            </a:xfrm>
            <a:custGeom>
              <a:avLst/>
              <a:gdLst>
                <a:gd name="T0" fmla="*/ 383 w 922"/>
                <a:gd name="T1" fmla="*/ 0 h 885"/>
                <a:gd name="T2" fmla="*/ 398 w 922"/>
                <a:gd name="T3" fmla="*/ 6 h 885"/>
                <a:gd name="T4" fmla="*/ 412 w 922"/>
                <a:gd name="T5" fmla="*/ 15 h 885"/>
                <a:gd name="T6" fmla="*/ 761 w 922"/>
                <a:gd name="T7" fmla="*/ 382 h 885"/>
                <a:gd name="T8" fmla="*/ 882 w 922"/>
                <a:gd name="T9" fmla="*/ 108 h 885"/>
                <a:gd name="T10" fmla="*/ 900 w 922"/>
                <a:gd name="T11" fmla="*/ 160 h 885"/>
                <a:gd name="T12" fmla="*/ 914 w 922"/>
                <a:gd name="T13" fmla="*/ 211 h 885"/>
                <a:gd name="T14" fmla="*/ 922 w 922"/>
                <a:gd name="T15" fmla="*/ 264 h 885"/>
                <a:gd name="T16" fmla="*/ 822 w 922"/>
                <a:gd name="T17" fmla="*/ 491 h 885"/>
                <a:gd name="T18" fmla="*/ 812 w 922"/>
                <a:gd name="T19" fmla="*/ 504 h 885"/>
                <a:gd name="T20" fmla="*/ 800 w 922"/>
                <a:gd name="T21" fmla="*/ 514 h 885"/>
                <a:gd name="T22" fmla="*/ 784 w 922"/>
                <a:gd name="T23" fmla="*/ 519 h 885"/>
                <a:gd name="T24" fmla="*/ 768 w 922"/>
                <a:gd name="T25" fmla="*/ 519 h 885"/>
                <a:gd name="T26" fmla="*/ 752 w 922"/>
                <a:gd name="T27" fmla="*/ 515 h 885"/>
                <a:gd name="T28" fmla="*/ 740 w 922"/>
                <a:gd name="T29" fmla="*/ 504 h 885"/>
                <a:gd name="T30" fmla="*/ 393 w 922"/>
                <a:gd name="T31" fmla="*/ 140 h 885"/>
                <a:gd name="T32" fmla="*/ 89 w 922"/>
                <a:gd name="T33" fmla="*/ 885 h 885"/>
                <a:gd name="T34" fmla="*/ 44 w 922"/>
                <a:gd name="T35" fmla="*/ 864 h 885"/>
                <a:gd name="T36" fmla="*/ 0 w 922"/>
                <a:gd name="T37" fmla="*/ 838 h 885"/>
                <a:gd name="T38" fmla="*/ 329 w 922"/>
                <a:gd name="T39" fmla="*/ 31 h 885"/>
                <a:gd name="T40" fmla="*/ 339 w 922"/>
                <a:gd name="T41" fmla="*/ 16 h 885"/>
                <a:gd name="T42" fmla="*/ 351 w 922"/>
                <a:gd name="T43" fmla="*/ 7 h 885"/>
                <a:gd name="T44" fmla="*/ 367 w 922"/>
                <a:gd name="T45" fmla="*/ 0 h 885"/>
                <a:gd name="T46" fmla="*/ 383 w 922"/>
                <a:gd name="T47" fmla="*/ 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2" h="885">
                  <a:moveTo>
                    <a:pt x="383" y="0"/>
                  </a:moveTo>
                  <a:lnTo>
                    <a:pt x="398" y="6"/>
                  </a:lnTo>
                  <a:lnTo>
                    <a:pt x="412" y="15"/>
                  </a:lnTo>
                  <a:lnTo>
                    <a:pt x="761" y="382"/>
                  </a:lnTo>
                  <a:lnTo>
                    <a:pt x="882" y="108"/>
                  </a:lnTo>
                  <a:lnTo>
                    <a:pt x="900" y="160"/>
                  </a:lnTo>
                  <a:lnTo>
                    <a:pt x="914" y="211"/>
                  </a:lnTo>
                  <a:lnTo>
                    <a:pt x="922" y="264"/>
                  </a:lnTo>
                  <a:lnTo>
                    <a:pt x="822" y="491"/>
                  </a:lnTo>
                  <a:lnTo>
                    <a:pt x="812" y="504"/>
                  </a:lnTo>
                  <a:lnTo>
                    <a:pt x="800" y="514"/>
                  </a:lnTo>
                  <a:lnTo>
                    <a:pt x="784" y="519"/>
                  </a:lnTo>
                  <a:lnTo>
                    <a:pt x="768" y="519"/>
                  </a:lnTo>
                  <a:lnTo>
                    <a:pt x="752" y="515"/>
                  </a:lnTo>
                  <a:lnTo>
                    <a:pt x="740" y="504"/>
                  </a:lnTo>
                  <a:lnTo>
                    <a:pt x="393" y="140"/>
                  </a:lnTo>
                  <a:lnTo>
                    <a:pt x="89" y="885"/>
                  </a:lnTo>
                  <a:lnTo>
                    <a:pt x="44" y="864"/>
                  </a:lnTo>
                  <a:lnTo>
                    <a:pt x="0" y="838"/>
                  </a:lnTo>
                  <a:lnTo>
                    <a:pt x="329" y="31"/>
                  </a:lnTo>
                  <a:lnTo>
                    <a:pt x="339" y="16"/>
                  </a:lnTo>
                  <a:lnTo>
                    <a:pt x="351" y="7"/>
                  </a:lnTo>
                  <a:lnTo>
                    <a:pt x="367" y="0"/>
                  </a:lnTo>
                  <a:lnTo>
                    <a:pt x="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5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8" name="TextBox 5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9" name="TextBox 58"/>
          <p:cNvSpPr txBox="1"/>
          <p:nvPr/>
        </p:nvSpPr>
        <p:spPr>
          <a:xfrm>
            <a:off x="0" y="5661248"/>
            <a:ext cx="9144000" cy="707886"/>
          </a:xfrm>
          <a:prstGeom prst="rect">
            <a:avLst/>
          </a:prstGeom>
          <a:noFill/>
        </p:spPr>
        <p:txBody>
          <a:bodyPr wrap="square" rtlCol="0">
            <a:spAutoFit/>
          </a:bodyPr>
          <a:lstStyle/>
          <a:p>
            <a:pPr algn="just"/>
            <a:endParaRPr lang="ru-RU" sz="1000" dirty="0" smtClean="0">
              <a:latin typeface="Times New Roman" pitchFamily="18" charset="0"/>
              <a:cs typeface="Times New Roman" pitchFamily="18" charset="0"/>
            </a:endParaRPr>
          </a:p>
          <a:p>
            <a:pPr algn="just"/>
            <a:r>
              <a:rPr lang="ru-RU" sz="1000" dirty="0" smtClean="0">
                <a:latin typeface="Times New Roman" pitchFamily="18" charset="0"/>
                <a:cs typeface="Times New Roman" pitchFamily="18" charset="0"/>
              </a:rPr>
              <a:t>_____________________________</a:t>
            </a:r>
          </a:p>
          <a:p>
            <a:pPr algn="just"/>
            <a:r>
              <a:rPr lang="ru-RU" sz="1000" dirty="0" smtClean="0">
                <a:latin typeface="Times New Roman" pitchFamily="18" charset="0"/>
                <a:cs typeface="Times New Roman" pitchFamily="18" charset="0"/>
              </a:rPr>
              <a:t>* Полный перечень основных направлений бюджетной и налоговой политики Курской области на 2025 год и на плановый период 2026 и 2027 годов утвержден распоряжением Правительства Курской области от 03.10.2024 № 836-рп</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ый треугольник 3"/>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6" name="TextBox 5"/>
          <p:cNvSpPr txBox="1"/>
          <p:nvPr/>
        </p:nvSpPr>
        <p:spPr>
          <a:xfrm>
            <a:off x="179512" y="4077072"/>
            <a:ext cx="5400600" cy="1569660"/>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Консолидированный бюджет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dirty="0"/>
          </a:p>
        </p:txBody>
      </p:sp>
      <p:sp>
        <p:nvSpPr>
          <p:cNvPr id="3" name="Прямоугольник 2"/>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3</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t="13540" b="74996"/>
          <a:stretch>
            <a:fillRect/>
          </a:stretch>
        </p:blipFill>
        <p:spPr bwMode="auto">
          <a:xfrm>
            <a:off x="0" y="6309320"/>
            <a:ext cx="9144000" cy="548680"/>
          </a:xfrm>
          <a:prstGeom prst="rect">
            <a:avLst/>
          </a:prstGeom>
          <a:noFill/>
        </p:spPr>
      </p:pic>
      <p:pic>
        <p:nvPicPr>
          <p:cNvPr id="7"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Распределение налоговых доходов </a:t>
            </a:r>
            <a:endParaRPr kumimoji="0" lang="en-US" b="1" i="0" u="none" strike="noStrike" kern="1200" cap="all" spc="0" normalizeH="0" baseline="0" noProof="0" dirty="0" smtClean="0">
              <a:ln>
                <a:noFill/>
              </a:ln>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между бюджетами на территории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6" name="Group 5055"/>
          <p:cNvGraphicFramePr>
            <a:graphicFrameLocks/>
          </p:cNvGraphicFramePr>
          <p:nvPr/>
        </p:nvGraphicFramePr>
        <p:xfrm>
          <a:off x="-1" y="692696"/>
          <a:ext cx="9144001" cy="5577304"/>
        </p:xfrm>
        <a:graphic>
          <a:graphicData uri="http://schemas.openxmlformats.org/drawingml/2006/table">
            <a:tbl>
              <a:tblPr firstRow="1" bandRow="1">
                <a:tableStyleId>{F2DE63D5-997A-4646-A377-4702673A728D}</a:tableStyleId>
              </a:tblPr>
              <a:tblGrid>
                <a:gridCol w="230065"/>
                <a:gridCol w="4557960"/>
                <a:gridCol w="792088"/>
                <a:gridCol w="1008112"/>
                <a:gridCol w="1152128"/>
                <a:gridCol w="720080"/>
                <a:gridCol w="683568"/>
              </a:tblGrid>
              <a:tr h="126882">
                <a:tc rowSpan="2"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 законодательством</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rowSpan="2" hMerge="1">
                  <a:txBody>
                    <a:bodyPr/>
                    <a:lstStyle/>
                    <a:p>
                      <a:endParaRPr lang="ru-RU"/>
                    </a:p>
                  </a:txBody>
                  <a:tcPr/>
                </a:tc>
                <a:tc gridSpan="5">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Уровни бюджета</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9479">
                <a:tc gridSpan="2" vMerge="1">
                  <a:txBody>
                    <a:bodyPr/>
                    <a:lstStyle/>
                    <a:p>
                      <a:endParaRPr lang="ru-RU"/>
                    </a:p>
                  </a:txBody>
                  <a:tcPr/>
                </a:tc>
                <a:tc hMerge="1"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Областной бюджет</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округов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муниципальных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районов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сельских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r>
              <a:tr h="270030">
                <a:tc rowSpan="18">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ФЕДЕРАЛЬНЫЕ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1. НАЛОГ НА ПРИБЫЛЬ ОРГАНИЗАЦИЙ ПО СТАВКЕ, УСТАНОВЛЕННОЙ ДЛЯ СУБЪЕКТОВ РОССИЙСКОЙ ФЕДЕРАЦИИ</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ru-RU" sz="700" dirty="0">
                        <a:solidFill>
                          <a:schemeClr val="tx1"/>
                        </a:solidFill>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2. НАЛОГ НА ДОХОДЫ ФИЗИЧЕСКИХ ЛИЦ, в том числе: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ru-RU" sz="700" dirty="0">
                        <a:solidFill>
                          <a:schemeClr val="tx1"/>
                        </a:solidFill>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до 2,4 млн. рублей, по ставке 13%</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85 %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15 %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5 %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13 %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2 %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7331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14 % единый норматив, переданный из областного бюджета, в соответствии с Законом Курской области от 12.09.2019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 72-ЗКО</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270030">
                <a:tc vMerge="1">
                  <a:txBody>
                    <a:bodyPr/>
                    <a:lstStyle/>
                    <a:p>
                      <a:endParaRPr lang="ru-RU"/>
                    </a:p>
                  </a:txBody>
                  <a:tcPr/>
                </a:tc>
                <a:tc vMerge="1">
                  <a:txBody>
                    <a:bodyPr/>
                    <a:lstStyle/>
                    <a:p>
                      <a:pPr marL="0" marR="0" lvl="0" indent="0" algn="l" defTabSz="1082675" rtl="0" eaLnBrk="1" fontAlgn="base" latinLnBrk="0" hangingPunct="1">
                        <a:lnSpc>
                          <a:spcPct val="100000"/>
                        </a:lnSpc>
                        <a:spcBef>
                          <a:spcPct val="0"/>
                        </a:spcBef>
                        <a:spcAft>
                          <a:spcPct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horzOverflow="overflow"/>
                </a:tc>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anchor="ctr" horzOverflow="overflow"/>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 в соответствии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со статьей 58 Бюджетного кодекса РФ, переданный из областного бюджета</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0" i="0" u="none" strike="noStrike" cap="none" normalizeH="0" baseline="0" dirty="0" smtClean="0">
                        <a:ln>
                          <a:noFill/>
                        </a:ln>
                        <a:solidFill>
                          <a:schemeClr val="tx1"/>
                        </a:solidFill>
                        <a:effectLst/>
                        <a:latin typeface="Arial" pitchFamily="34" charset="0"/>
                        <a:cs typeface="Arial" pitchFamily="34" charset="0"/>
                      </a:endParaRPr>
                    </a:p>
                  </a:txBody>
                  <a:tcPr marL="36000" marR="36000" marT="36000" marB="36000" anchor="ctr" horzOverflow="overflow"/>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2,4 до 5 млн. рублей, по ставке 15%</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74 %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13 %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4 %  (от  городских поселений)</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11 %  (от сельских  поселений)</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9 %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7814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12,18 % единый норматив</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T w="12700" cap="flat" cmpd="sng" algn="ctr">
                      <a:solidFill>
                        <a:schemeClr val="accent1"/>
                      </a:solidFill>
                      <a:prstDash val="solid"/>
                      <a:round/>
                      <a:headEnd type="none" w="med" len="med"/>
                      <a:tailEnd type="none" w="med" len="med"/>
                    </a:lnT>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T w="12700" cap="flat" cmpd="sng" algn="ctr">
                      <a:solidFill>
                        <a:schemeClr val="accent1"/>
                      </a:solidFill>
                      <a:prstDash val="solid"/>
                      <a:round/>
                      <a:headEnd type="none" w="med" len="med"/>
                      <a:tailEnd type="none" w="med" len="med"/>
                    </a:lnT>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ea typeface="+mn-ea"/>
                          <a:cs typeface="Times New Roman" pitchFamily="18" charset="0"/>
                        </a:rPr>
                        <a:t>Дополнительный норматив</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5 до 20 млн. рублей, по ставке 18%</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defRPr/>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61 %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11 %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3 %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9 %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8 %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10,08 % единый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20 до 50 млн. рублей, по ставке 20%</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defRPr/>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55 %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10 %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3 %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8 %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7 %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9,1 % единый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rowSpan="3">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с доходов граждан свыше 50 млн. рублей, по ставке 22%</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51 %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9 %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3 %  (от  городских поселений)</a:t>
                      </a:r>
                    </a:p>
                    <a:p>
                      <a:pPr marL="0" marR="0" lvl="0" indent="0" algn="ctr" defTabSz="1082675" rtl="0" eaLnBrk="0" fontAlgn="base" latinLnBrk="0" hangingPunct="0">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7 %  (от сельских  поселений)</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6 %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2 %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8,4 % единый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0">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Дополнительный норматив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5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 являющихся иностранными гражданами, осуществляющими трудовую деятельность по найму у физических лиц  на основании патента</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ru-RU" sz="700" dirty="0">
                        <a:solidFill>
                          <a:schemeClr val="tx1"/>
                        </a:solidFill>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2036" b="74996"/>
          <a:stretch>
            <a:fillRect/>
          </a:stretch>
        </p:blipFill>
        <p:spPr bwMode="auto">
          <a:xfrm>
            <a:off x="0" y="6264696"/>
            <a:ext cx="9144000" cy="620688"/>
          </a:xfrm>
          <a:prstGeom prst="rect">
            <a:avLst/>
          </a:prstGeom>
          <a:noFill/>
        </p:spPr>
      </p:pic>
      <p:pic>
        <p:nvPicPr>
          <p:cNvPr id="8"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15</a:t>
            </a:fld>
            <a:endParaRPr lang="ru-RU" dirty="0"/>
          </a:p>
        </p:txBody>
      </p:sp>
      <p:graphicFrame>
        <p:nvGraphicFramePr>
          <p:cNvPr id="3" name="Таблица 2"/>
          <p:cNvGraphicFramePr>
            <a:graphicFrameLocks noGrp="1"/>
          </p:cNvGraphicFramePr>
          <p:nvPr/>
        </p:nvGraphicFramePr>
        <p:xfrm>
          <a:off x="0" y="764704"/>
          <a:ext cx="9144000" cy="4182275"/>
        </p:xfrm>
        <a:graphic>
          <a:graphicData uri="http://schemas.openxmlformats.org/drawingml/2006/table">
            <a:tbl>
              <a:tblPr firstRow="1" bandRow="1">
                <a:tableStyleId>{F2DE63D5-997A-4646-A377-4702673A728D}</a:tableStyleId>
              </a:tblPr>
              <a:tblGrid>
                <a:gridCol w="230065"/>
                <a:gridCol w="4022293"/>
                <a:gridCol w="642097"/>
                <a:gridCol w="1118417"/>
                <a:gridCol w="1276742"/>
                <a:gridCol w="900628"/>
                <a:gridCol w="953758"/>
              </a:tblGrid>
              <a:tr h="173155">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 законодательством</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gridSpan="5">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i="0" u="none" strike="noStrike" cap="none" normalizeH="0" baseline="0" dirty="0" smtClean="0">
                          <a:ln>
                            <a:noFill/>
                          </a:ln>
                          <a:solidFill>
                            <a:schemeClr val="tx1"/>
                          </a:solidFill>
                          <a:effectLst/>
                          <a:latin typeface="Times New Roman" pitchFamily="18" charset="0"/>
                          <a:cs typeface="Times New Roman" pitchFamily="18" charset="0"/>
                        </a:rPr>
                        <a:t>Уровни бюджета</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6"/>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173155">
                <a:tc vMerge="1">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vMerge="1">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endParaRPr kumimoji="0" lang="ru-RU" sz="700" b="1" i="0" u="none" strike="noStrike" cap="none" normalizeH="0" baseline="0" dirty="0" smtClean="0">
                        <a:ln>
                          <a:noFill/>
                        </a:ln>
                        <a:solidFill>
                          <a:schemeClr val="accent5">
                            <a:lumMod val="50000"/>
                          </a:schemeClr>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Областной бюджет</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округов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муниципальных </a:t>
                      </a:r>
                    </a:p>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районов</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городских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Бюджеты сельских поселений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r>
              <a:tr h="173155">
                <a:tc rowSpan="15">
                  <a:txBody>
                    <a:bodyPr/>
                    <a:lstStyle/>
                    <a:p>
                      <a:pPr marL="0" marR="0" lvl="0" indent="0" algn="ctr" defTabSz="1082675" rtl="0" eaLnBrk="1" fontAlgn="base" latinLnBrk="0" hangingPunct="1">
                        <a:lnSpc>
                          <a:spcPct val="100000"/>
                        </a:lnSpc>
                        <a:spcBef>
                          <a:spcPts val="0"/>
                        </a:spcBef>
                        <a:spcAft>
                          <a:spcPts val="0"/>
                        </a:spcAft>
                        <a:buClrTx/>
                        <a:buSzTx/>
                        <a:buFontTx/>
                        <a:buNone/>
                        <a:tabLst/>
                        <a:defRPr/>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ФЕДЕРАЛЬНЫЕ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3. АКЦИЗЫ</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в том числе:</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146799">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defRPr/>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Акцизы на спирт этиловый из пищевого сырья, на спиртосодержащую продукцию, на  пиво, сидр, </a:t>
                      </a: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пуаре, медовуху </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производимое на территории Российской Федерации, </a:t>
                      </a: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на алкогольную продукцию с объемной долей этилового спирта до 9%</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1323">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Акцизы на алкогольную продукцию с объемной долей этилового спирта свыше 9 % (за исключением пива, вин, фруктовых вин, игристых вин (шампанских)</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84 %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Доходы от уплаты акцизов на нефтепродукты</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90 %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0168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4. НАЛОГИ СО СПЕЦИАЛЬНЫМИ НАЛОГОВЫМИ РЕЖИМАМИ, в том числе: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упрощенной системы налогообложения</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93 %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7 %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7 %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Единый сельскохозяйственный налог</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50 % </a:t>
                      </a: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50 %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rPr>
                        <a:t>Налог на профессиональный доход</a:t>
                      </a: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rPr>
                        <a:t>100 %</a:t>
                      </a: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9698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патентной системы налогообложения</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100 %</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kern="1200" cap="none" normalizeH="0" baseline="0" dirty="0" smtClean="0">
                          <a:ln>
                            <a:noFill/>
                          </a:ln>
                          <a:solidFill>
                            <a:schemeClr val="tx1"/>
                          </a:solidFill>
                          <a:effectLst/>
                          <a:latin typeface="Times New Roman" pitchFamily="18" charset="0"/>
                          <a:cs typeface="Times New Roman" pitchFamily="18" charset="0"/>
                        </a:rPr>
                        <a:t>100 %</a:t>
                      </a:r>
                      <a:endParaRPr kumimoji="0" lang="ru-RU" sz="70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5. НАЛОГ НА ДОБЫЧУ ПОЛЕЗНЫХ ИСКОПАЕМЫХ</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 в том числе: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73155">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добычу общераспространенных полезных ископаемых (песок, глина, мел)</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0403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Налог на добычу прочих полезных ископаемых </a:t>
                      </a:r>
                      <a:r>
                        <a:rPr lang="ru-RU" sz="700" kern="1200" dirty="0" smtClean="0">
                          <a:solidFill>
                            <a:schemeClr val="tx1"/>
                          </a:solidFill>
                          <a:latin typeface="Times New Roman" pitchFamily="18" charset="0"/>
                          <a:cs typeface="Times New Roman" pitchFamily="18" charset="0"/>
                        </a:rPr>
                        <a:t>(за исключением полезных ископаемых, в отношении которых при налогообложении установлен рентный коэффициент, отличный от 1, полезных</a:t>
                      </a:r>
                      <a:r>
                        <a:rPr lang="ru-RU" sz="700" kern="1200" baseline="0" dirty="0" smtClean="0">
                          <a:solidFill>
                            <a:schemeClr val="tx1"/>
                          </a:solidFill>
                          <a:latin typeface="Times New Roman" pitchFamily="18" charset="0"/>
                          <a:cs typeface="Times New Roman" pitchFamily="18" charset="0"/>
                        </a:rPr>
                        <a:t> </a:t>
                      </a:r>
                      <a:r>
                        <a:rPr lang="ru-RU" sz="700" kern="1200" dirty="0" smtClean="0">
                          <a:solidFill>
                            <a:schemeClr val="tx1"/>
                          </a:solidFill>
                          <a:latin typeface="Times New Roman" pitchFamily="18" charset="0"/>
                          <a:cs typeface="Times New Roman" pitchFamily="18" charset="0"/>
                        </a:rPr>
                        <a:t>ископаемых в виде природных алмазов)</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60 %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8255">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700" u="none" strike="noStrike" kern="1200" cap="none" normalizeH="0" baseline="0" dirty="0">
                          <a:ln>
                            <a:noFill/>
                          </a:ln>
                          <a:solidFill>
                            <a:schemeClr val="tx1"/>
                          </a:solidFill>
                          <a:effectLst/>
                          <a:latin typeface="Times New Roman" pitchFamily="18" charset="0"/>
                          <a:ea typeface="+mn-ea"/>
                          <a:cs typeface="Times New Roman" pitchFamily="18" charset="0"/>
                        </a:rPr>
                        <a:t>Налог</a:t>
                      </a:r>
                      <a:r>
                        <a:rPr lang="ru-RU" sz="700" dirty="0">
                          <a:solidFill>
                            <a:schemeClr val="tx1"/>
                          </a:solidFill>
                          <a:latin typeface="Times New Roman" pitchFamily="18" charset="0"/>
                          <a:cs typeface="Times New Roman" pitchFamily="18" charset="0"/>
                        </a:rPr>
                        <a:t> на добычу прочих полезных ископаемых, в отношении которых </a:t>
                      </a:r>
                      <a:r>
                        <a:rPr lang="ru-RU" sz="700" dirty="0" smtClean="0">
                          <a:solidFill>
                            <a:schemeClr val="tx1"/>
                          </a:solidFill>
                          <a:latin typeface="Times New Roman" pitchFamily="18" charset="0"/>
                          <a:cs typeface="Times New Roman" pitchFamily="18" charset="0"/>
                        </a:rPr>
                        <a:t>при </a:t>
                      </a:r>
                      <a:r>
                        <a:rPr lang="ru-RU" sz="700" dirty="0">
                          <a:solidFill>
                            <a:schemeClr val="tx1"/>
                          </a:solidFill>
                          <a:latin typeface="Times New Roman" pitchFamily="18" charset="0"/>
                          <a:cs typeface="Times New Roman" pitchFamily="18" charset="0"/>
                        </a:rPr>
                        <a:t>налогообложении установлен рентный коэффициент, отличный от </a:t>
                      </a:r>
                      <a:r>
                        <a:rPr lang="ru-RU" sz="700" dirty="0" smtClean="0">
                          <a:solidFill>
                            <a:schemeClr val="tx1"/>
                          </a:solidFill>
                          <a:latin typeface="Times New Roman" pitchFamily="18" charset="0"/>
                          <a:cs typeface="Times New Roman" pitchFamily="18" charset="0"/>
                        </a:rPr>
                        <a:t>1, налог на добычу полезных ископаемых в виде</a:t>
                      </a:r>
                      <a:r>
                        <a:rPr lang="ru-RU" sz="700" baseline="0" dirty="0" smtClean="0">
                          <a:solidFill>
                            <a:schemeClr val="tx1"/>
                          </a:solidFill>
                          <a:latin typeface="Times New Roman" pitchFamily="18" charset="0"/>
                          <a:cs typeface="Times New Roman" pitchFamily="18" charset="0"/>
                        </a:rPr>
                        <a:t> железной руды</a:t>
                      </a:r>
                      <a:endParaRPr lang="ru-RU" sz="700" dirty="0">
                        <a:solidFill>
                          <a:schemeClr val="tx1"/>
                        </a:solidFill>
                        <a:latin typeface="Times New Roman" pitchFamily="18" charset="0"/>
                        <a:ea typeface="Times New Roman"/>
                        <a:cs typeface="Times New Roman" pitchFamily="18" charset="0"/>
                      </a:endParaRPr>
                    </a:p>
                  </a:txBody>
                  <a:tcPr marL="36000" marR="36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700" dirty="0">
                          <a:solidFill>
                            <a:schemeClr val="tx1"/>
                          </a:solidFill>
                          <a:latin typeface="Times New Roman" pitchFamily="18" charset="0"/>
                          <a:cs typeface="Times New Roman" pitchFamily="18" charset="0"/>
                        </a:rPr>
                        <a:t>17 %</a:t>
                      </a:r>
                      <a:endParaRPr lang="ru-RU" sz="700" dirty="0">
                        <a:solidFill>
                          <a:schemeClr val="tx1"/>
                        </a:solidFill>
                        <a:latin typeface="Times New Roman" pitchFamily="18" charset="0"/>
                        <a:ea typeface="Times New Roman"/>
                        <a:cs typeface="Times New Roman"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7003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6. СБОРЫ ЗА ПОЛЬЗОВАНИЕ ОБЪЕКТАМИ ЖИВОТНОГО МИРА (ОЛЕНЬ, ЛОСЬ, КОСУЛЯ, КАБАН, БАРСУК)</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Bef>
                          <a:spcPts val="0"/>
                        </a:spcBef>
                        <a:spcAft>
                          <a:spcPts val="0"/>
                        </a:spcAft>
                      </a:pP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70030">
                <a:tc v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500" b="1" i="0" u="none" strike="noStrike" cap="none" normalizeH="0" baseline="0" dirty="0" smtClean="0">
                        <a:ln>
                          <a:noFill/>
                        </a:ln>
                        <a:solidFill>
                          <a:schemeClr val="tx1"/>
                        </a:solidFill>
                        <a:effectLst/>
                        <a:latin typeface="Arial" pitchFamily="34" charset="0"/>
                        <a:cs typeface="Arial" pitchFamily="34" charset="0"/>
                      </a:endParaRPr>
                    </a:p>
                  </a:txBody>
                  <a:tcPr marL="99058" marR="99058" marT="45719" marB="45719" vert="vert270" anchor="ctr" horzOverflow="overflow"/>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7. ГОСУДАРСТВЕННАЯ ПОШЛИНА (В ЗАВИСИМОСТИ ОТ УСТАНОВЛЕННЫХ ПОЛНОМОЧИЙ</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en-US" sz="700" u="none" strike="noStrike" cap="none" normalizeH="0" baseline="0" dirty="0" smtClean="0">
                          <a:ln>
                            <a:noFill/>
                          </a:ln>
                          <a:solidFill>
                            <a:schemeClr val="tx1"/>
                          </a:solidFill>
                          <a:effectLst/>
                          <a:latin typeface="Times New Roman" pitchFamily="18" charset="0"/>
                          <a:cs typeface="Times New Roman" pitchFamily="18" charset="0"/>
                        </a:rPr>
                        <a:t>100</a:t>
                      </a: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7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4"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Распределение налоговых доходов </a:t>
            </a:r>
            <a:endParaRPr kumimoji="0" lang="en-US" b="1" i="0" u="none" strike="noStrike" kern="1200" cap="all" spc="0" normalizeH="0" baseline="0" noProof="0" dirty="0" smtClean="0">
              <a:ln>
                <a:noFill/>
              </a:ln>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между бюджетами на территории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6" name="TextBox 5"/>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7" name="Group 5055"/>
          <p:cNvGraphicFramePr>
            <a:graphicFrameLocks/>
          </p:cNvGraphicFramePr>
          <p:nvPr/>
        </p:nvGraphicFramePr>
        <p:xfrm>
          <a:off x="0" y="4941168"/>
          <a:ext cx="9144000" cy="1264160"/>
        </p:xfrm>
        <a:graphic>
          <a:graphicData uri="http://schemas.openxmlformats.org/drawingml/2006/table">
            <a:tbl>
              <a:tblPr firstRow="1" bandRow="1">
                <a:tableStyleId>{F2DE63D5-997A-4646-A377-4702673A728D}</a:tableStyleId>
              </a:tblPr>
              <a:tblGrid>
                <a:gridCol w="230065"/>
                <a:gridCol w="4022293"/>
                <a:gridCol w="642097"/>
                <a:gridCol w="1118417"/>
                <a:gridCol w="1276743"/>
                <a:gridCol w="900627"/>
                <a:gridCol w="953758"/>
              </a:tblGrid>
              <a:tr h="216024">
                <a:tc rowSpan="3">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РЕГИОНАЛЬНЫЕ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1. НАЛОГ НА ИМУЩЕСТВО ОРГАНИЗАЦИЙ</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142710">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2. НАЛОГ НА ИГОРНЫЙ БИЗНЕС</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53368">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3. ТРАНСПОРТНЫЙ НАЛОГ</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en-US"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56048">
                <a:tc rowSpan="2">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МЕСТНЫЕ</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vert="vert27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1. НАЛОГ НА ИМУЩЕСТВО ФИЗИЧЕСКИХ ЛИЦ</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60040">
                <a:tc vMerge="1">
                  <a:txBody>
                    <a:bodyPr/>
                    <a:lstStyle/>
                    <a:p>
                      <a:endParaRPr lang="ru-RU"/>
                    </a:p>
                  </a:txBody>
                  <a:tcPr/>
                </a:tc>
                <a:tc>
                  <a:txBody>
                    <a:bodyPr/>
                    <a:lstStyle/>
                    <a:p>
                      <a:pPr marL="0" marR="0" lvl="0" indent="0" algn="l" defTabSz="1082675" rtl="0" eaLnBrk="1" fontAlgn="base" latinLnBrk="0" hangingPunct="1">
                        <a:lnSpc>
                          <a:spcPct val="100000"/>
                        </a:lnSpc>
                        <a:spcBef>
                          <a:spcPts val="0"/>
                        </a:spcBef>
                        <a:spcAft>
                          <a:spcPts val="0"/>
                        </a:spcAft>
                        <a:buClrTx/>
                        <a:buSzTx/>
                        <a:buFontTx/>
                        <a:buNone/>
                        <a:tabLst/>
                      </a:pPr>
                      <a:r>
                        <a:rPr kumimoji="0" lang="ru-RU" sz="700" b="1" u="none" strike="noStrike" cap="none" normalizeH="0" baseline="0" dirty="0" smtClean="0">
                          <a:ln>
                            <a:noFill/>
                          </a:ln>
                          <a:solidFill>
                            <a:schemeClr val="tx1"/>
                          </a:solidFill>
                          <a:effectLst/>
                          <a:latin typeface="Times New Roman" pitchFamily="18" charset="0"/>
                          <a:cs typeface="Times New Roman" pitchFamily="18" charset="0"/>
                        </a:rPr>
                        <a:t>2. ЗЕМЕЛЬНЫЙ НАЛОГ</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ru-RU" sz="700" b="1" dirty="0">
                        <a:solidFill>
                          <a:schemeClr val="tx1"/>
                        </a:solidFill>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1082675" rtl="0" eaLnBrk="1" fontAlgn="base" latinLnBrk="0" hangingPunct="1">
                        <a:lnSpc>
                          <a:spcPct val="100000"/>
                        </a:lnSpc>
                        <a:spcBef>
                          <a:spcPts val="0"/>
                        </a:spcBef>
                        <a:spcAft>
                          <a:spcPts val="0"/>
                        </a:spcAft>
                        <a:buClrTx/>
                        <a:buSzTx/>
                        <a:buFontTx/>
                        <a:buNone/>
                        <a:tabLst/>
                      </a:pPr>
                      <a:r>
                        <a:rPr kumimoji="0" lang="ru-RU" sz="700" u="none" strike="noStrike" cap="none" normalizeH="0" baseline="0" dirty="0" smtClean="0">
                          <a:ln>
                            <a:noFill/>
                          </a:ln>
                          <a:solidFill>
                            <a:schemeClr val="tx1"/>
                          </a:solidFill>
                          <a:effectLst/>
                          <a:latin typeface="Times New Roman" pitchFamily="18" charset="0"/>
                          <a:cs typeface="Times New Roman" pitchFamily="18" charset="0"/>
                        </a:rPr>
                        <a:t>100 %</a:t>
                      </a:r>
                      <a:endParaRPr kumimoji="0" lang="ru-RU" sz="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36000" marR="36000" marT="36000" marB="36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pic>
        <p:nvPicPr>
          <p:cNvPr id="19"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dirty="0"/>
          </a:p>
        </p:txBody>
      </p:sp>
      <p:sp>
        <p:nvSpPr>
          <p:cNvPr id="3"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pSp>
        <p:nvGrpSpPr>
          <p:cNvPr id="4" name="Группа 19"/>
          <p:cNvGrpSpPr/>
          <p:nvPr/>
        </p:nvGrpSpPr>
        <p:grpSpPr>
          <a:xfrm>
            <a:off x="107504" y="476672"/>
            <a:ext cx="8856984" cy="583321"/>
            <a:chOff x="204840" y="1090800"/>
            <a:chExt cx="6652440" cy="583321"/>
          </a:xfrm>
        </p:grpSpPr>
        <p:sp>
          <p:nvSpPr>
            <p:cNvPr id="5" name="TextBox 21"/>
            <p:cNvSpPr/>
            <p:nvPr/>
          </p:nvSpPr>
          <p:spPr>
            <a:xfrm>
              <a:off x="204840" y="1090800"/>
              <a:ext cx="25041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ru-RU" sz="1600" b="1" strike="noStrike" cap="all" spc="-1" dirty="0">
                  <a:solidFill>
                    <a:schemeClr val="accent1">
                      <a:lumMod val="75000"/>
                    </a:schemeClr>
                  </a:solidFill>
                  <a:latin typeface="Times New Roman"/>
                  <a:ea typeface="DejaVu Sans"/>
                </a:rPr>
                <a:t>1 Декабря </a:t>
              </a:r>
              <a:endParaRPr lang="ru-RU" sz="1600" b="0" strike="noStrike" spc="-1" dirty="0">
                <a:solidFill>
                  <a:schemeClr val="accent1">
                    <a:lumMod val="75000"/>
                  </a:schemeClr>
                </a:solidFill>
                <a:latin typeface="XO Oriel"/>
              </a:endParaRPr>
            </a:p>
            <a:p>
              <a:pPr algn="ctr"/>
              <a:r>
                <a:rPr lang="ru-RU" sz="1600" b="1" strike="noStrike" cap="all" spc="-1" dirty="0">
                  <a:solidFill>
                    <a:schemeClr val="accent1">
                      <a:lumMod val="75000"/>
                    </a:schemeClr>
                  </a:solidFill>
                  <a:latin typeface="Times New Roman"/>
                  <a:ea typeface="DejaVu Sans"/>
                </a:rPr>
                <a:t>Текущего года</a:t>
              </a:r>
              <a:endParaRPr lang="ru-RU" sz="1600" b="0" strike="noStrike" spc="-1" dirty="0">
                <a:solidFill>
                  <a:schemeClr val="accent1">
                    <a:lumMod val="75000"/>
                  </a:schemeClr>
                </a:solidFill>
                <a:latin typeface="XO Oriel"/>
              </a:endParaRPr>
            </a:p>
          </p:txBody>
        </p:sp>
        <p:sp>
          <p:nvSpPr>
            <p:cNvPr id="6" name="TextBox 22"/>
            <p:cNvSpPr/>
            <p:nvPr/>
          </p:nvSpPr>
          <p:spPr>
            <a:xfrm>
              <a:off x="2945160" y="1152343"/>
              <a:ext cx="3912120" cy="5145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20000"/>
                </a:lnSpc>
              </a:pPr>
              <a:r>
                <a:rPr lang="ru-RU" sz="1200" b="1" strike="noStrike" cap="all" spc="-1" dirty="0">
                  <a:latin typeface="Times New Roman"/>
                  <a:ea typeface="DejaVu Sans"/>
                </a:rPr>
                <a:t>срок уплаты налогов </a:t>
              </a:r>
              <a:r>
                <a:rPr lang="ru-RU" sz="1200" b="1" strike="noStrike" cap="all" spc="-1" dirty="0" smtClean="0">
                  <a:latin typeface="Times New Roman"/>
                  <a:ea typeface="DejaVu Sans"/>
                </a:rPr>
                <a:t>физических </a:t>
              </a:r>
              <a:r>
                <a:rPr lang="ru-RU" sz="1200" b="1" strike="noStrike" cap="all" spc="-1" dirty="0">
                  <a:latin typeface="Times New Roman"/>
                  <a:ea typeface="DejaVu Sans"/>
                </a:rPr>
                <a:t>лиц за истекший налоговый период (предыдущий год)</a:t>
              </a:r>
              <a:endParaRPr lang="ru-RU" sz="1200" b="0" strike="noStrike" spc="-1" dirty="0">
                <a:latin typeface="XO Oriel"/>
              </a:endParaRPr>
            </a:p>
          </p:txBody>
        </p:sp>
      </p:grpSp>
      <p:sp>
        <p:nvSpPr>
          <p:cNvPr id="7" name="Прямая соединительная линия 24"/>
          <p:cNvSpPr/>
          <p:nvPr/>
        </p:nvSpPr>
        <p:spPr>
          <a:xfrm>
            <a:off x="3131840" y="764344"/>
            <a:ext cx="144000" cy="360"/>
          </a:xfrm>
          <a:prstGeom prst="line">
            <a:avLst/>
          </a:prstGeom>
          <a:ln>
            <a:solidFill>
              <a:srgbClr val="00405B"/>
            </a:solidFill>
          </a:ln>
        </p:spPr>
        <p:style>
          <a:lnRef idx="1">
            <a:schemeClr val="accent1"/>
          </a:lnRef>
          <a:fillRef idx="0">
            <a:schemeClr val="accent1"/>
          </a:fillRef>
          <a:effectRef idx="0">
            <a:schemeClr val="accent1"/>
          </a:effectRef>
          <a:fontRef idx="minor"/>
        </p:style>
      </p:sp>
      <p:graphicFrame>
        <p:nvGraphicFramePr>
          <p:cNvPr id="8" name="Таблица 32"/>
          <p:cNvGraphicFramePr/>
          <p:nvPr/>
        </p:nvGraphicFramePr>
        <p:xfrm>
          <a:off x="683568" y="1243512"/>
          <a:ext cx="4248472" cy="2316480"/>
        </p:xfrm>
        <a:graphic>
          <a:graphicData uri="http://schemas.openxmlformats.org/drawingml/2006/table">
            <a:tbl>
              <a:tblPr/>
              <a:tblGrid>
                <a:gridCol w="4248472"/>
              </a:tblGrid>
              <a:tr h="370800">
                <a:tc>
                  <a:txBody>
                    <a:bodyPr/>
                    <a:lstStyle/>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транспортный </a:t>
                      </a:r>
                      <a:r>
                        <a:rPr lang="ru-RU" sz="1400" b="1" strike="noStrike" spc="-1" dirty="0">
                          <a:solidFill>
                            <a:schemeClr val="tx1"/>
                          </a:solidFill>
                          <a:latin typeface="Times New Roman" pitchFamily="18" charset="0"/>
                          <a:cs typeface="Times New Roman" pitchFamily="18" charset="0"/>
                        </a:rPr>
                        <a:t>налог</a:t>
                      </a:r>
                      <a:endParaRPr lang="ru-RU" sz="1400" b="0" strike="noStrike" spc="-1" dirty="0">
                        <a:solidFill>
                          <a:schemeClr val="tx1"/>
                        </a:solidFill>
                        <a:latin typeface="Times New Roman" pitchFamily="18" charset="0"/>
                        <a:cs typeface="Times New Roman" pitchFamily="18" charset="0"/>
                      </a:endParaRPr>
                    </a:p>
                    <a:p>
                      <a:pPr marL="534960">
                        <a:lnSpc>
                          <a:spcPct val="100000"/>
                        </a:lnSpc>
                        <a:tabLst>
                          <a:tab pos="0" algn="l"/>
                        </a:tabLst>
                      </a:pPr>
                      <a:endParaRPr lang="en-US" sz="1000" b="1"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ru-RU" sz="1200" b="1"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земельный </a:t>
                      </a:r>
                      <a:r>
                        <a:rPr lang="ru-RU" sz="1400" b="1" strike="noStrike" spc="-1" dirty="0">
                          <a:solidFill>
                            <a:schemeClr val="tx1"/>
                          </a:solidFill>
                          <a:latin typeface="Times New Roman" pitchFamily="18" charset="0"/>
                          <a:cs typeface="Times New Roman" pitchFamily="18" charset="0"/>
                        </a:rPr>
                        <a:t>налог</a:t>
                      </a:r>
                      <a:r>
                        <a:rPr lang="ru-RU" sz="1400" b="1" strike="noStrike" spc="-1" dirty="0" smtClean="0">
                          <a:solidFill>
                            <a:schemeClr val="tx1"/>
                          </a:solidFill>
                          <a:latin typeface="Times New Roman" pitchFamily="18" charset="0"/>
                          <a:cs typeface="Times New Roman" pitchFamily="18" charset="0"/>
                        </a:rPr>
                        <a:t>*</a:t>
                      </a:r>
                      <a:endParaRPr lang="en-US" sz="1400" b="1" strike="noStrike" spc="-1" dirty="0" smtClean="0">
                        <a:solidFill>
                          <a:schemeClr val="tx1"/>
                        </a:solidFill>
                        <a:latin typeface="Times New Roman" pitchFamily="18" charset="0"/>
                        <a:cs typeface="Times New Roman" pitchFamily="18" charset="0"/>
                      </a:endParaRPr>
                    </a:p>
                    <a:p>
                      <a:pPr>
                        <a:lnSpc>
                          <a:spcPct val="100000"/>
                        </a:lnSpc>
                      </a:pPr>
                      <a:endParaRPr lang="en-US" sz="1000" b="0" strike="noStrike" spc="-1" dirty="0" smtClean="0">
                        <a:solidFill>
                          <a:schemeClr val="tx1"/>
                        </a:solidFill>
                        <a:latin typeface="Times New Roman" pitchFamily="18" charset="0"/>
                        <a:cs typeface="Times New Roman" pitchFamily="18" charset="0"/>
                      </a:endParaRPr>
                    </a:p>
                    <a:p>
                      <a:pPr>
                        <a:lnSpc>
                          <a:spcPct val="100000"/>
                        </a:lnSpc>
                      </a:pPr>
                      <a:endParaRPr lang="ru-RU" sz="10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налог на имущество физических лиц*</a:t>
                      </a:r>
                      <a:endParaRPr lang="ru-RU" sz="14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en-US" sz="10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ru-RU" sz="10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400" b="1" strike="noStrike" spc="-1" dirty="0" smtClean="0">
                          <a:solidFill>
                            <a:schemeClr val="tx1"/>
                          </a:solidFill>
                          <a:latin typeface="Times New Roman" pitchFamily="18" charset="0"/>
                          <a:cs typeface="Times New Roman" pitchFamily="18" charset="0"/>
                        </a:rPr>
                        <a:t>налог на доходы физических лиц </a:t>
                      </a:r>
                      <a:endParaRPr lang="en-US" sz="1400" b="1"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r>
                        <a:rPr lang="ru-RU" sz="1100" b="1" i="1" strike="noStrike" spc="-1" dirty="0" smtClean="0">
                          <a:solidFill>
                            <a:schemeClr val="tx1"/>
                          </a:solidFill>
                          <a:latin typeface="Times New Roman" pitchFamily="18" charset="0"/>
                          <a:cs typeface="Times New Roman" pitchFamily="18" charset="0"/>
                        </a:rPr>
                        <a:t>(в соответствии с п.6 статьи 228 НК РФ</a:t>
                      </a:r>
                      <a:r>
                        <a:rPr lang="ru-RU" sz="1400" b="1" i="1" strike="noStrike" spc="-1" dirty="0" smtClean="0">
                          <a:solidFill>
                            <a:schemeClr val="tx1"/>
                          </a:solidFill>
                          <a:latin typeface="Times New Roman" pitchFamily="18" charset="0"/>
                          <a:cs typeface="Times New Roman" pitchFamily="18" charset="0"/>
                        </a:rPr>
                        <a:t>)</a:t>
                      </a:r>
                      <a:endParaRPr lang="ru-RU" sz="1400" b="0" strike="noStrike" spc="-1" dirty="0" smtClean="0">
                        <a:solidFill>
                          <a:schemeClr val="tx1"/>
                        </a:solidFill>
                        <a:latin typeface="Times New Roman" pitchFamily="18" charset="0"/>
                        <a:cs typeface="Times New Roman" pitchFamily="18" charset="0"/>
                      </a:endParaRPr>
                    </a:p>
                    <a:p>
                      <a:pPr marL="534960">
                        <a:lnSpc>
                          <a:spcPct val="100000"/>
                        </a:lnSpc>
                        <a:tabLst>
                          <a:tab pos="0" algn="l"/>
                        </a:tabLst>
                      </a:pPr>
                      <a:endParaRPr lang="ru-RU" sz="1400" b="0" strike="noStrike" spc="-1" dirty="0">
                        <a:solidFill>
                          <a:schemeClr val="tx1"/>
                        </a:solidFill>
                        <a:latin typeface="Times New Roman" pitchFamily="18" charset="0"/>
                        <a:cs typeface="Times New Roman" pitchFamily="18" charset="0"/>
                      </a:endParaRPr>
                    </a:p>
                  </a:txBody>
                  <a:tcPr marL="108000" marR="144000">
                    <a:lnL w="12240">
                      <a:noFill/>
                    </a:lnL>
                    <a:lnR w="12240">
                      <a:noFill/>
                    </a:lnR>
                    <a:lnT w="12240">
                      <a:noFill/>
                    </a:lnT>
                    <a:lnB w="12240">
                      <a:noFill/>
                    </a:lnB>
                    <a:noFill/>
                  </a:tcPr>
                </a:tc>
              </a:tr>
            </a:tbl>
          </a:graphicData>
        </a:graphic>
      </p:graphicFrame>
      <p:pic>
        <p:nvPicPr>
          <p:cNvPr id="16" name="Picture 4"/>
          <p:cNvPicPr/>
          <p:nvPr/>
        </p:nvPicPr>
        <p:blipFill>
          <a:blip r:embed="rId3" cstate="print"/>
          <a:stretch/>
        </p:blipFill>
        <p:spPr>
          <a:xfrm>
            <a:off x="827584" y="1860520"/>
            <a:ext cx="323280" cy="323280"/>
          </a:xfrm>
          <a:prstGeom prst="rect">
            <a:avLst/>
          </a:prstGeom>
          <a:ln w="9525">
            <a:noFill/>
          </a:ln>
        </p:spPr>
      </p:pic>
      <p:pic>
        <p:nvPicPr>
          <p:cNvPr id="18" name="Picture 3"/>
          <p:cNvPicPr/>
          <p:nvPr/>
        </p:nvPicPr>
        <p:blipFill>
          <a:blip r:embed="rId4" cstate="print"/>
          <a:stretch/>
        </p:blipFill>
        <p:spPr>
          <a:xfrm>
            <a:off x="827584" y="1268680"/>
            <a:ext cx="336240" cy="336240"/>
          </a:xfrm>
          <a:prstGeom prst="rect">
            <a:avLst/>
          </a:prstGeom>
          <a:ln w="9525">
            <a:noFill/>
          </a:ln>
        </p:spPr>
      </p:pic>
      <p:sp>
        <p:nvSpPr>
          <p:cNvPr id="20" name="TextBox 16"/>
          <p:cNvSpPr/>
          <p:nvPr/>
        </p:nvSpPr>
        <p:spPr>
          <a:xfrm>
            <a:off x="395536" y="3429000"/>
            <a:ext cx="3324240" cy="2293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900" b="0" strike="noStrike" spc="-1" dirty="0">
                <a:latin typeface="Times New Roman"/>
                <a:ea typeface="DejaVu Sans"/>
              </a:rPr>
              <a:t>*  Данные налоги зачисляются в местные бюджеты</a:t>
            </a:r>
            <a:endParaRPr lang="ru-RU" sz="900" b="0" strike="noStrike" spc="-1" dirty="0">
              <a:latin typeface="XO Oriel"/>
            </a:endParaRPr>
          </a:p>
        </p:txBody>
      </p:sp>
      <p:pic>
        <p:nvPicPr>
          <p:cNvPr id="21" name="Рисунок 31" descr="Рисунок3.jpg"/>
          <p:cNvPicPr/>
          <p:nvPr/>
        </p:nvPicPr>
        <p:blipFill>
          <a:blip r:embed="rId5" cstate="print"/>
          <a:srcRect l="3491" r="3623" b="419"/>
          <a:stretch/>
        </p:blipFill>
        <p:spPr>
          <a:xfrm>
            <a:off x="5153880" y="1196752"/>
            <a:ext cx="3738600" cy="2520360"/>
          </a:xfrm>
          <a:prstGeom prst="rect">
            <a:avLst/>
          </a:prstGeom>
          <a:ln w="0">
            <a:noFill/>
          </a:ln>
        </p:spPr>
      </p:pic>
      <p:pic>
        <p:nvPicPr>
          <p:cNvPr id="22" name="Picture 2"/>
          <p:cNvPicPr/>
          <p:nvPr/>
        </p:nvPicPr>
        <p:blipFill>
          <a:blip r:embed="rId6" cstate="print"/>
          <a:stretch/>
        </p:blipFill>
        <p:spPr>
          <a:xfrm>
            <a:off x="827584" y="2852856"/>
            <a:ext cx="333000" cy="313200"/>
          </a:xfrm>
          <a:prstGeom prst="rect">
            <a:avLst/>
          </a:prstGeom>
          <a:ln w="9525">
            <a:noFill/>
          </a:ln>
        </p:spPr>
      </p:pic>
      <p:pic>
        <p:nvPicPr>
          <p:cNvPr id="23" name="Picture 5"/>
          <p:cNvPicPr/>
          <p:nvPr/>
        </p:nvPicPr>
        <p:blipFill>
          <a:blip r:embed="rId7" cstate="print"/>
          <a:stretch/>
        </p:blipFill>
        <p:spPr>
          <a:xfrm>
            <a:off x="827584" y="2348800"/>
            <a:ext cx="323280" cy="323280"/>
          </a:xfrm>
          <a:prstGeom prst="rect">
            <a:avLst/>
          </a:prstGeom>
          <a:ln w="9525">
            <a:noFill/>
          </a:ln>
        </p:spPr>
      </p:pic>
      <p:graphicFrame>
        <p:nvGraphicFramePr>
          <p:cNvPr id="24" name="Таблица 23"/>
          <p:cNvGraphicFramePr/>
          <p:nvPr/>
        </p:nvGraphicFramePr>
        <p:xfrm>
          <a:off x="251520" y="3861048"/>
          <a:ext cx="8712968" cy="2720340"/>
        </p:xfrm>
        <a:graphic>
          <a:graphicData uri="http://schemas.openxmlformats.org/drawingml/2006/table">
            <a:tbl>
              <a:tblPr/>
              <a:tblGrid>
                <a:gridCol w="4365642"/>
                <a:gridCol w="4347326"/>
              </a:tblGrid>
              <a:tr h="370800">
                <a:tc>
                  <a:txBody>
                    <a:bodyPr/>
                    <a:lstStyle/>
                    <a:p>
                      <a:pPr algn="l">
                        <a:lnSpc>
                          <a:spcPct val="100000"/>
                        </a:lnSpc>
                      </a:pPr>
                      <a:r>
                        <a:rPr lang="ru-RU" sz="1150" b="1" strike="noStrike" cap="all" spc="-1" dirty="0">
                          <a:solidFill>
                            <a:schemeClr val="accent1">
                              <a:lumMod val="75000"/>
                            </a:schemeClr>
                          </a:solidFill>
                          <a:latin typeface="Times New Roman" pitchFamily="18" charset="0"/>
                          <a:cs typeface="Times New Roman" pitchFamily="18" charset="0"/>
                        </a:rPr>
                        <a:t>Налог на доходы физических лиц </a:t>
                      </a:r>
                      <a:r>
                        <a:rPr sz="1150" dirty="0">
                          <a:solidFill>
                            <a:schemeClr val="tx1"/>
                          </a:solidFill>
                          <a:latin typeface="Times New Roman" pitchFamily="18" charset="0"/>
                          <a:cs typeface="Times New Roman" pitchFamily="18" charset="0"/>
                        </a:rPr>
                        <a:t/>
                      </a:r>
                      <a:br>
                        <a:rPr sz="1150" dirty="0">
                          <a:solidFill>
                            <a:schemeClr val="tx1"/>
                          </a:solidFill>
                          <a:latin typeface="Times New Roman" pitchFamily="18" charset="0"/>
                          <a:cs typeface="Times New Roman" pitchFamily="18" charset="0"/>
                        </a:rPr>
                      </a:br>
                      <a:r>
                        <a:rPr lang="ru-RU" sz="1000" b="0" i="1" strike="noStrike" spc="-1" dirty="0">
                          <a:solidFill>
                            <a:schemeClr val="tx1"/>
                          </a:solidFill>
                          <a:latin typeface="Times New Roman" pitchFamily="18" charset="0"/>
                          <a:cs typeface="Times New Roman" pitchFamily="18" charset="0"/>
                        </a:rPr>
                        <a:t>(Глава 23 Налогового кодекса Российской Федерации)</a:t>
                      </a:r>
                      <a:endParaRPr lang="ru-RU" sz="1150" b="0" strike="noStrike" spc="-1" dirty="0">
                        <a:solidFill>
                          <a:schemeClr val="tx1"/>
                        </a:solidFill>
                        <a:latin typeface="Times New Roman" pitchFamily="18" charset="0"/>
                        <a:cs typeface="Times New Roman" pitchFamily="18" charset="0"/>
                      </a:endParaRPr>
                    </a:p>
                    <a:p>
                      <a:pPr algn="just">
                        <a:lnSpc>
                          <a:spcPct val="100000"/>
                        </a:lnSpc>
                      </a:pPr>
                      <a:endParaRPr lang="ru-RU" sz="1150" b="0" strike="noStrike" spc="-1" dirty="0">
                        <a:solidFill>
                          <a:schemeClr val="tx1"/>
                        </a:solidFill>
                        <a:latin typeface="Times New Roman" pitchFamily="18" charset="0"/>
                        <a:cs typeface="Times New Roman" pitchFamily="18" charset="0"/>
                      </a:endParaRPr>
                    </a:p>
                    <a:p>
                      <a:pPr algn="just">
                        <a:lnSpc>
                          <a:spcPct val="100000"/>
                        </a:lnSpc>
                      </a:pPr>
                      <a:r>
                        <a:rPr lang="ru-RU" sz="1150" b="0" strike="noStrike" spc="-1" dirty="0" smtClean="0">
                          <a:solidFill>
                            <a:schemeClr val="tx1"/>
                          </a:solidFill>
                          <a:latin typeface="Times New Roman" pitchFamily="18" charset="0"/>
                          <a:cs typeface="Times New Roman" pitchFamily="18" charset="0"/>
                        </a:rPr>
                        <a:t>В </a:t>
                      </a:r>
                      <a:r>
                        <a:rPr lang="ru-RU" sz="1150" b="0" strike="noStrike" spc="-1" dirty="0">
                          <a:solidFill>
                            <a:schemeClr val="tx1"/>
                          </a:solidFill>
                          <a:latin typeface="Times New Roman" pitchFamily="18" charset="0"/>
                          <a:cs typeface="Times New Roman" pitchFamily="18" charset="0"/>
                        </a:rPr>
                        <a:t>соответствии со статьями </a:t>
                      </a:r>
                      <a:r>
                        <a:rPr lang="ru-RU" sz="1150" b="0" u="sng" strike="noStrike" spc="-1" dirty="0">
                          <a:solidFill>
                            <a:schemeClr val="tx1"/>
                          </a:solidFill>
                          <a:uFill>
                            <a:solidFill>
                              <a:srgbClr val="00405B"/>
                            </a:solidFill>
                          </a:uFill>
                          <a:latin typeface="Times New Roman" pitchFamily="18" charset="0"/>
                          <a:cs typeface="Times New Roman" pitchFamily="18" charset="0"/>
                        </a:rPr>
                        <a:t>218-220 главы 23</a:t>
                      </a:r>
                      <a:r>
                        <a:rPr lang="ru-RU" sz="1150" b="0" strike="noStrike" spc="-1" dirty="0">
                          <a:solidFill>
                            <a:schemeClr val="tx1"/>
                          </a:solidFill>
                          <a:latin typeface="Times New Roman" pitchFamily="18" charset="0"/>
                          <a:cs typeface="Times New Roman" pitchFamily="18" charset="0"/>
                        </a:rPr>
                        <a:t> </a:t>
                      </a:r>
                      <a:endParaRPr lang="ru-RU" sz="1150" b="0" strike="noStrike" spc="-1" dirty="0" smtClean="0">
                        <a:solidFill>
                          <a:schemeClr val="tx1"/>
                        </a:solidFill>
                        <a:latin typeface="Times New Roman" pitchFamily="18" charset="0"/>
                        <a:cs typeface="Times New Roman" pitchFamily="18" charset="0"/>
                      </a:endParaRPr>
                    </a:p>
                    <a:p>
                      <a:pPr algn="just">
                        <a:lnSpc>
                          <a:spcPct val="100000"/>
                        </a:lnSpc>
                      </a:pPr>
                      <a:r>
                        <a:rPr lang="ru-RU" sz="1150" b="0" strike="noStrike" spc="-1" dirty="0" smtClean="0">
                          <a:solidFill>
                            <a:schemeClr val="tx1"/>
                          </a:solidFill>
                          <a:latin typeface="Times New Roman" pitchFamily="18" charset="0"/>
                          <a:cs typeface="Times New Roman" pitchFamily="18" charset="0"/>
                        </a:rPr>
                        <a:t>Налогового </a:t>
                      </a:r>
                      <a:r>
                        <a:rPr lang="ru-RU" sz="1150" b="0" strike="noStrike" spc="-1" dirty="0">
                          <a:solidFill>
                            <a:schemeClr val="tx1"/>
                          </a:solidFill>
                          <a:latin typeface="Times New Roman" pitchFamily="18" charset="0"/>
                          <a:cs typeface="Times New Roman" pitchFamily="18" charset="0"/>
                        </a:rPr>
                        <a:t>кодекса Российской Федерации предоставляются </a:t>
                      </a:r>
                      <a:r>
                        <a:rPr lang="ru-RU" sz="1150" b="0" u="sng" strike="noStrike" cap="all" spc="-1" dirty="0">
                          <a:solidFill>
                            <a:schemeClr val="tx1"/>
                          </a:solidFill>
                          <a:uFill>
                            <a:solidFill>
                              <a:srgbClr val="00405B"/>
                            </a:solidFill>
                          </a:uFill>
                          <a:latin typeface="Times New Roman" pitchFamily="18" charset="0"/>
                          <a:cs typeface="Times New Roman" pitchFamily="18" charset="0"/>
                        </a:rPr>
                        <a:t>налоговые вычеты</a:t>
                      </a:r>
                      <a:r>
                        <a:rPr lang="ru-RU" sz="1150" b="0" strike="noStrike" spc="-1" dirty="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в </a:t>
                      </a:r>
                      <a:r>
                        <a:rPr lang="ru-RU" sz="1150" b="0" strike="noStrike" spc="-1" dirty="0">
                          <a:solidFill>
                            <a:schemeClr val="tx1"/>
                          </a:solidFill>
                          <a:latin typeface="Times New Roman" pitchFamily="18" charset="0"/>
                          <a:cs typeface="Times New Roman" pitchFamily="18" charset="0"/>
                        </a:rPr>
                        <a:t>том числе</a:t>
                      </a:r>
                      <a:r>
                        <a:rPr lang="ru-RU" sz="1150" b="0" strike="noStrike" spc="-1" dirty="0" smtClean="0">
                          <a:solidFill>
                            <a:schemeClr val="tx1"/>
                          </a:solidFill>
                          <a:latin typeface="Times New Roman" pitchFamily="18" charset="0"/>
                          <a:cs typeface="Times New Roman" pitchFamily="18" charset="0"/>
                        </a:rPr>
                        <a:t>:</a:t>
                      </a:r>
                    </a:p>
                    <a:p>
                      <a:pPr algn="just">
                        <a:lnSpc>
                          <a:spcPct val="100000"/>
                        </a:lnSpc>
                      </a:pPr>
                      <a:endParaRPr lang="ru-RU" sz="1150" b="0" strike="noStrike" spc="-1" dirty="0">
                        <a:solidFill>
                          <a:schemeClr val="tx1"/>
                        </a:solidFill>
                        <a:latin typeface="Times New Roman" pitchFamily="18" charset="0"/>
                        <a:cs typeface="Times New Roman" pitchFamily="18" charset="0"/>
                      </a:endParaRPr>
                    </a:p>
                    <a:p>
                      <a:pPr marL="216000" indent="-215640" algn="just">
                        <a:lnSpc>
                          <a:spcPct val="100000"/>
                        </a:lnSpc>
                        <a:buClr>
                          <a:srgbClr val="3AADA5"/>
                        </a:buClr>
                        <a:buFont typeface="Wingdings" charset="2"/>
                        <a:buChar char=""/>
                      </a:pPr>
                      <a:r>
                        <a:rPr lang="ru-RU" sz="1150" b="0" strike="noStrike" spc="-1" dirty="0">
                          <a:solidFill>
                            <a:schemeClr val="tx1"/>
                          </a:solidFill>
                          <a:latin typeface="Times New Roman" pitchFamily="18" charset="0"/>
                          <a:cs typeface="Times New Roman" pitchFamily="18" charset="0"/>
                        </a:rPr>
                        <a:t> </a:t>
                      </a:r>
                      <a:r>
                        <a:rPr lang="ru-RU" sz="1150" b="0" strike="noStrike" spc="-1" dirty="0">
                          <a:solidFill>
                            <a:schemeClr val="accent1">
                              <a:lumMod val="75000"/>
                            </a:schemeClr>
                          </a:solidFill>
                          <a:latin typeface="Times New Roman" pitchFamily="18" charset="0"/>
                          <a:cs typeface="Times New Roman" pitchFamily="18" charset="0"/>
                        </a:rPr>
                        <a:t>Стандартные</a:t>
                      </a:r>
                      <a:r>
                        <a:rPr lang="ru-RU" sz="1150" b="0" strike="noStrike" spc="-1" dirty="0">
                          <a:solidFill>
                            <a:schemeClr val="tx1"/>
                          </a:solidFill>
                          <a:latin typeface="Times New Roman" pitchFamily="18" charset="0"/>
                          <a:cs typeface="Times New Roman" pitchFamily="18" charset="0"/>
                        </a:rPr>
                        <a:t>: в том числе:</a:t>
                      </a:r>
                    </a:p>
                    <a:p>
                      <a:pPr algn="just">
                        <a:lnSpc>
                          <a:spcPct val="100000"/>
                        </a:lnSpc>
                      </a:pPr>
                      <a:r>
                        <a:rPr lang="ru-RU" sz="1150" b="0" strike="noStrike" spc="-1" dirty="0">
                          <a:solidFill>
                            <a:schemeClr val="tx1"/>
                          </a:solidFill>
                          <a:latin typeface="Times New Roman" pitchFamily="18" charset="0"/>
                          <a:cs typeface="Times New Roman" pitchFamily="18" charset="0"/>
                        </a:rPr>
                        <a:t>1 400 рублей – на первого ребенка;</a:t>
                      </a:r>
                    </a:p>
                    <a:p>
                      <a:pPr algn="just">
                        <a:lnSpc>
                          <a:spcPct val="100000"/>
                        </a:lnSpc>
                      </a:pPr>
                      <a:r>
                        <a:rPr lang="ru-RU" sz="1150" b="0" strike="noStrike" spc="-1" dirty="0" smtClean="0">
                          <a:solidFill>
                            <a:schemeClr val="tx1"/>
                          </a:solidFill>
                          <a:latin typeface="Times New Roman" pitchFamily="18" charset="0"/>
                          <a:cs typeface="Times New Roman" pitchFamily="18" charset="0"/>
                        </a:rPr>
                        <a:t>2 800 </a:t>
                      </a:r>
                      <a:r>
                        <a:rPr lang="ru-RU" sz="1150" b="0" strike="noStrike" spc="-1" dirty="0">
                          <a:solidFill>
                            <a:schemeClr val="tx1"/>
                          </a:solidFill>
                          <a:latin typeface="Times New Roman" pitchFamily="18" charset="0"/>
                          <a:cs typeface="Times New Roman" pitchFamily="18" charset="0"/>
                        </a:rPr>
                        <a:t>рублей – на второго ребенка;</a:t>
                      </a:r>
                    </a:p>
                    <a:p>
                      <a:pPr algn="just">
                        <a:lnSpc>
                          <a:spcPct val="100000"/>
                        </a:lnSpc>
                      </a:pPr>
                      <a:r>
                        <a:rPr lang="ru-RU" sz="1150" b="0" strike="noStrike" spc="-1" dirty="0" smtClean="0">
                          <a:solidFill>
                            <a:schemeClr val="tx1"/>
                          </a:solidFill>
                          <a:latin typeface="Times New Roman" pitchFamily="18" charset="0"/>
                          <a:cs typeface="Times New Roman" pitchFamily="18" charset="0"/>
                        </a:rPr>
                        <a:t>6 </a:t>
                      </a:r>
                      <a:r>
                        <a:rPr lang="ru-RU" sz="1150" b="0" strike="noStrike" spc="-1" dirty="0">
                          <a:solidFill>
                            <a:schemeClr val="tx1"/>
                          </a:solidFill>
                          <a:latin typeface="Times New Roman" pitchFamily="18" charset="0"/>
                          <a:cs typeface="Times New Roman" pitchFamily="18" charset="0"/>
                        </a:rPr>
                        <a:t>000 рублей – на третьего и каждого </a:t>
                      </a:r>
                      <a:r>
                        <a:rPr lang="ru-RU" sz="1150" b="0" strike="noStrike" spc="-1" dirty="0" smtClean="0">
                          <a:solidFill>
                            <a:schemeClr val="tx1"/>
                          </a:solidFill>
                          <a:latin typeface="Times New Roman" pitchFamily="18" charset="0"/>
                          <a:cs typeface="Times New Roman" pitchFamily="18" charset="0"/>
                        </a:rPr>
                        <a:t>последующего ребенка;</a:t>
                      </a:r>
                    </a:p>
                    <a:p>
                      <a:pPr algn="just">
                        <a:lnSpc>
                          <a:spcPct val="100000"/>
                        </a:lnSpc>
                      </a:pPr>
                      <a:r>
                        <a:rPr lang="ru-RU" sz="1150" b="0" strike="noStrike" spc="-1" dirty="0" smtClean="0">
                          <a:solidFill>
                            <a:schemeClr val="tx1"/>
                          </a:solidFill>
                          <a:latin typeface="Times New Roman" pitchFamily="18" charset="0"/>
                          <a:cs typeface="Times New Roman" pitchFamily="18" charset="0"/>
                        </a:rPr>
                        <a:t>18 000 рублей в год – выполнивших нормативы ГТО </a:t>
                      </a:r>
                      <a:endParaRPr lang="ru-RU" sz="1150" b="0" strike="noStrike" spc="-1" dirty="0">
                        <a:solidFill>
                          <a:schemeClr val="tx1"/>
                        </a:solidFill>
                        <a:latin typeface="Times New Roman" pitchFamily="18" charset="0"/>
                        <a:cs typeface="Times New Roman" pitchFamily="18" charset="0"/>
                      </a:endParaRPr>
                    </a:p>
                    <a:p>
                      <a:pPr algn="just">
                        <a:lnSpc>
                          <a:spcPct val="100000"/>
                        </a:lnSpc>
                      </a:pPr>
                      <a:endParaRPr lang="ru-RU" sz="1150" b="0" strike="noStrike" spc="-1" dirty="0">
                        <a:solidFill>
                          <a:schemeClr val="tx1"/>
                        </a:solidFill>
                        <a:latin typeface="Times New Roman" pitchFamily="18" charset="0"/>
                        <a:cs typeface="Times New Roman" pitchFamily="18" charset="0"/>
                      </a:endParaRPr>
                    </a:p>
                  </a:txBody>
                  <a:tcPr marL="108000" marR="144000">
                    <a:lnL w="12240">
                      <a:noFill/>
                    </a:lnL>
                    <a:lnR w="12240">
                      <a:noFill/>
                    </a:lnR>
                    <a:lnT w="12240">
                      <a:noFill/>
                    </a:lnT>
                    <a:lnB w="12240">
                      <a:noFill/>
                    </a:lnB>
                    <a:solidFill>
                      <a:schemeClr val="bg1"/>
                    </a:solidFill>
                  </a:tcPr>
                </a:tc>
                <a:tc>
                  <a:txBody>
                    <a:bodyPr/>
                    <a:lstStyle/>
                    <a:p>
                      <a:pPr marL="216000" indent="-215640" algn="just">
                        <a:lnSpc>
                          <a:spcPct val="100000"/>
                        </a:lnSpc>
                        <a:buClr>
                          <a:srgbClr val="3AADA5"/>
                        </a:buClr>
                        <a:buFont typeface="Wingdings" charset="2"/>
                        <a:buChar char=""/>
                      </a:pPr>
                      <a:r>
                        <a:rPr lang="ru-RU" sz="1150" b="0" strike="noStrike" spc="-1" dirty="0" smtClean="0">
                          <a:solidFill>
                            <a:schemeClr val="tx1"/>
                          </a:solidFill>
                          <a:latin typeface="Times New Roman" pitchFamily="18" charset="0"/>
                          <a:cs typeface="Times New Roman" pitchFamily="18" charset="0"/>
                        </a:rPr>
                        <a:t> </a:t>
                      </a:r>
                      <a:r>
                        <a:rPr lang="ru-RU" sz="1150" b="0" strike="noStrike" spc="-1" dirty="0">
                          <a:solidFill>
                            <a:schemeClr val="accent1">
                              <a:lumMod val="75000"/>
                            </a:schemeClr>
                          </a:solidFill>
                          <a:latin typeface="Times New Roman" pitchFamily="18" charset="0"/>
                          <a:cs typeface="Times New Roman" pitchFamily="18" charset="0"/>
                        </a:rPr>
                        <a:t>Социальные</a:t>
                      </a:r>
                      <a:r>
                        <a:rPr lang="ru-RU" sz="1150" b="0" strike="noStrike" spc="-1" dirty="0">
                          <a:solidFill>
                            <a:schemeClr val="tx1"/>
                          </a:solidFill>
                          <a:latin typeface="Times New Roman" pitchFamily="18" charset="0"/>
                          <a:cs typeface="Times New Roman" pitchFamily="18" charset="0"/>
                        </a:rPr>
                        <a:t>:</a:t>
                      </a:r>
                      <a:r>
                        <a:rPr lang="ru-RU" sz="1150" b="0" strike="noStrike" spc="-1" dirty="0">
                          <a:solidFill>
                            <a:schemeClr val="accent1">
                              <a:lumMod val="75000"/>
                            </a:schemeClr>
                          </a:solidFill>
                          <a:latin typeface="Times New Roman" pitchFamily="18" charset="0"/>
                          <a:cs typeface="Times New Roman" pitchFamily="18" charset="0"/>
                        </a:rPr>
                        <a:t> </a:t>
                      </a:r>
                      <a:r>
                        <a:rPr lang="ru-RU" sz="1150" b="0" strike="noStrike" spc="-1" dirty="0">
                          <a:solidFill>
                            <a:schemeClr val="tx1"/>
                          </a:solidFill>
                          <a:latin typeface="Times New Roman" pitchFamily="18" charset="0"/>
                          <a:cs typeface="Times New Roman" pitchFamily="18" charset="0"/>
                        </a:rPr>
                        <a:t>в том числе :</a:t>
                      </a:r>
                    </a:p>
                    <a:p>
                      <a:pPr algn="just">
                        <a:lnSpc>
                          <a:spcPct val="100000"/>
                        </a:lnSpc>
                      </a:pPr>
                      <a:r>
                        <a:rPr lang="ru-RU" sz="1150" b="0" strike="noStrike" spc="-1" dirty="0">
                          <a:solidFill>
                            <a:schemeClr val="tx1"/>
                          </a:solidFill>
                          <a:latin typeface="Times New Roman" pitchFamily="18" charset="0"/>
                          <a:cs typeface="Times New Roman" pitchFamily="18" charset="0"/>
                        </a:rPr>
                        <a:t>в сумме, уплаченной:</a:t>
                      </a:r>
                    </a:p>
                    <a:p>
                      <a:pPr algn="just">
                        <a:lnSpc>
                          <a:spcPct val="100000"/>
                        </a:lnSpc>
                      </a:pPr>
                      <a:r>
                        <a:rPr lang="ru-RU" sz="1150" b="0" strike="noStrike" spc="-1" dirty="0">
                          <a:solidFill>
                            <a:schemeClr val="tx1"/>
                          </a:solidFill>
                          <a:latin typeface="Times New Roman" pitchFamily="18" charset="0"/>
                          <a:cs typeface="Times New Roman" pitchFamily="18" charset="0"/>
                        </a:rPr>
                        <a:t>- за обучение (не более 110 тыс. рублей),</a:t>
                      </a:r>
                    </a:p>
                    <a:p>
                      <a:pPr algn="just">
                        <a:lnSpc>
                          <a:spcPct val="100000"/>
                        </a:lnSpc>
                      </a:pPr>
                      <a:r>
                        <a:rPr lang="ru-RU" sz="1150" b="0" strike="noStrike" spc="-1" dirty="0">
                          <a:solidFill>
                            <a:schemeClr val="tx1"/>
                          </a:solidFill>
                          <a:latin typeface="Times New Roman" pitchFamily="18" charset="0"/>
                          <a:cs typeface="Times New Roman" pitchFamily="18" charset="0"/>
                        </a:rPr>
                        <a:t>- за медицинские услуги,</a:t>
                      </a:r>
                    </a:p>
                    <a:p>
                      <a:pPr algn="just">
                        <a:lnSpc>
                          <a:spcPct val="100000"/>
                        </a:lnSpc>
                        <a:buFontTx/>
                        <a:buChar char="-"/>
                      </a:pPr>
                      <a:r>
                        <a:rPr lang="ru-RU" sz="1150" b="0" strike="noStrike" spc="-1" dirty="0" smtClean="0">
                          <a:solidFill>
                            <a:schemeClr val="tx1"/>
                          </a:solidFill>
                          <a:latin typeface="Times New Roman" pitchFamily="18" charset="0"/>
                          <a:cs typeface="Times New Roman" pitchFamily="18" charset="0"/>
                        </a:rPr>
                        <a:t>пенсионных </a:t>
                      </a:r>
                      <a:r>
                        <a:rPr lang="ru-RU" sz="1150" b="0" strike="noStrike" spc="-1" dirty="0">
                          <a:solidFill>
                            <a:schemeClr val="tx1"/>
                          </a:solidFill>
                          <a:latin typeface="Times New Roman" pitchFamily="18" charset="0"/>
                          <a:cs typeface="Times New Roman" pitchFamily="18" charset="0"/>
                        </a:rPr>
                        <a:t>взносов по договору негосударственного пенсионного обеспечения</a:t>
                      </a:r>
                      <a:r>
                        <a:rPr lang="ru-RU" sz="1150" b="0" strike="noStrike" spc="-1" dirty="0" smtClean="0">
                          <a:solidFill>
                            <a:schemeClr val="tx1"/>
                          </a:solidFill>
                          <a:latin typeface="Times New Roman" pitchFamily="18" charset="0"/>
                          <a:cs typeface="Times New Roman" pitchFamily="18" charset="0"/>
                        </a:rPr>
                        <a:t>, заключенному </a:t>
                      </a:r>
                      <a:r>
                        <a:rPr lang="ru-RU" sz="1150" b="0" strike="noStrike" spc="-1" dirty="0">
                          <a:solidFill>
                            <a:schemeClr val="tx1"/>
                          </a:solidFill>
                          <a:latin typeface="Times New Roman" pitchFamily="18" charset="0"/>
                          <a:cs typeface="Times New Roman" pitchFamily="18" charset="0"/>
                        </a:rPr>
                        <a:t>налогоплательщиком </a:t>
                      </a:r>
                      <a:r>
                        <a:rPr lang="ru-RU" sz="1150" b="0" strike="noStrike" spc="-1" dirty="0" smtClean="0">
                          <a:solidFill>
                            <a:schemeClr val="tx1"/>
                          </a:solidFill>
                          <a:latin typeface="Times New Roman" pitchFamily="18" charset="0"/>
                          <a:cs typeface="Times New Roman" pitchFamily="18" charset="0"/>
                        </a:rPr>
                        <a:t>с</a:t>
                      </a:r>
                      <a:r>
                        <a:rPr lang="en-US" sz="1150" b="0" strike="noStrike" spc="-1" baseline="0" dirty="0" smtClean="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негосударственным </a:t>
                      </a:r>
                      <a:r>
                        <a:rPr lang="ru-RU" sz="1150" b="0" strike="noStrike" spc="-1" dirty="0">
                          <a:solidFill>
                            <a:schemeClr val="tx1"/>
                          </a:solidFill>
                          <a:latin typeface="Times New Roman" pitchFamily="18" charset="0"/>
                          <a:cs typeface="Times New Roman" pitchFamily="18" charset="0"/>
                        </a:rPr>
                        <a:t>пенсионным фондом, а также </a:t>
                      </a:r>
                      <a:r>
                        <a:rPr lang="ru-RU" sz="1150" b="0" strike="noStrike" spc="-1" dirty="0" smtClean="0">
                          <a:solidFill>
                            <a:schemeClr val="tx1"/>
                          </a:solidFill>
                          <a:latin typeface="Times New Roman" pitchFamily="18" charset="0"/>
                          <a:cs typeface="Times New Roman" pitchFamily="18" charset="0"/>
                        </a:rPr>
                        <a:t>дополнительных</a:t>
                      </a:r>
                      <a:r>
                        <a:rPr lang="en-US" sz="1150" b="0" strike="noStrike" spc="-1" baseline="0" dirty="0" smtClean="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страховых взносов</a:t>
                      </a:r>
                      <a:r>
                        <a:rPr lang="en-US" sz="1150" b="0" strike="noStrike" spc="-1" dirty="0" smtClean="0">
                          <a:solidFill>
                            <a:schemeClr val="tx1"/>
                          </a:solidFill>
                          <a:latin typeface="Times New Roman" pitchFamily="18" charset="0"/>
                          <a:cs typeface="Times New Roman" pitchFamily="18" charset="0"/>
                        </a:rPr>
                        <a:t> </a:t>
                      </a:r>
                      <a:r>
                        <a:rPr lang="ru-RU" sz="1150" b="0" strike="noStrike" spc="-1" dirty="0" smtClean="0">
                          <a:solidFill>
                            <a:schemeClr val="tx1"/>
                          </a:solidFill>
                          <a:latin typeface="Times New Roman" pitchFamily="18" charset="0"/>
                          <a:cs typeface="Times New Roman" pitchFamily="18" charset="0"/>
                        </a:rPr>
                        <a:t>на </a:t>
                      </a:r>
                      <a:r>
                        <a:rPr lang="ru-RU" sz="1150" b="0" strike="noStrike" spc="-1" dirty="0">
                          <a:solidFill>
                            <a:schemeClr val="tx1"/>
                          </a:solidFill>
                          <a:latin typeface="Times New Roman" pitchFamily="18" charset="0"/>
                          <a:cs typeface="Times New Roman" pitchFamily="18" charset="0"/>
                        </a:rPr>
                        <a:t>накопительную часть трудовой </a:t>
                      </a:r>
                      <a:r>
                        <a:rPr lang="ru-RU" sz="1150" b="0" strike="noStrike" spc="-1" dirty="0" smtClean="0">
                          <a:solidFill>
                            <a:schemeClr val="tx1"/>
                          </a:solidFill>
                          <a:latin typeface="Times New Roman" pitchFamily="18" charset="0"/>
                          <a:cs typeface="Times New Roman" pitchFamily="18" charset="0"/>
                        </a:rPr>
                        <a:t>пенсии;</a:t>
                      </a:r>
                    </a:p>
                    <a:p>
                      <a:pPr algn="just">
                        <a:lnSpc>
                          <a:spcPct val="100000"/>
                        </a:lnSpc>
                        <a:buFontTx/>
                        <a:buChar char="-"/>
                      </a:pPr>
                      <a:r>
                        <a:rPr lang="ru-RU" sz="1150" b="0" strike="noStrike" spc="-1" dirty="0" smtClean="0">
                          <a:solidFill>
                            <a:schemeClr val="tx1"/>
                          </a:solidFill>
                          <a:latin typeface="Times New Roman" pitchFamily="18" charset="0"/>
                          <a:cs typeface="Times New Roman" pitchFamily="18" charset="0"/>
                        </a:rPr>
                        <a:t> за физкультурно-оздоровительные услуги</a:t>
                      </a:r>
                      <a:r>
                        <a:rPr lang="en-US" sz="1150" b="0" strike="noStrike" spc="-1" baseline="0" dirty="0" smtClean="0">
                          <a:solidFill>
                            <a:schemeClr val="tx1"/>
                          </a:solidFill>
                          <a:latin typeface="Times New Roman" pitchFamily="18" charset="0"/>
                          <a:cs typeface="Times New Roman" pitchFamily="18" charset="0"/>
                        </a:rPr>
                        <a:t> </a:t>
                      </a:r>
                    </a:p>
                    <a:p>
                      <a:pPr algn="just">
                        <a:lnSpc>
                          <a:spcPct val="100000"/>
                        </a:lnSpc>
                        <a:buFontTx/>
                        <a:buNone/>
                      </a:pPr>
                      <a:r>
                        <a:rPr lang="ru-RU" sz="1150" b="0" strike="noStrike" spc="-1" dirty="0" smtClean="0">
                          <a:solidFill>
                            <a:schemeClr val="tx1"/>
                          </a:solidFill>
                          <a:latin typeface="Times New Roman" pitchFamily="18" charset="0"/>
                          <a:cs typeface="Times New Roman" pitchFamily="18" charset="0"/>
                        </a:rPr>
                        <a:t>(не </a:t>
                      </a:r>
                      <a:r>
                        <a:rPr lang="ru-RU" sz="1150" b="0" strike="noStrike" spc="-1" dirty="0">
                          <a:solidFill>
                            <a:schemeClr val="tx1"/>
                          </a:solidFill>
                          <a:latin typeface="Times New Roman" pitchFamily="18" charset="0"/>
                          <a:cs typeface="Times New Roman" pitchFamily="18" charset="0"/>
                        </a:rPr>
                        <a:t>более 150 тыс. рублей</a:t>
                      </a:r>
                      <a:r>
                        <a:rPr lang="ru-RU" sz="1150" b="0" strike="noStrike" spc="-1" dirty="0" smtClean="0">
                          <a:solidFill>
                            <a:schemeClr val="tx1"/>
                          </a:solidFill>
                          <a:latin typeface="Times New Roman" pitchFamily="18" charset="0"/>
                          <a:cs typeface="Times New Roman" pitchFamily="18" charset="0"/>
                        </a:rPr>
                        <a:t>)</a:t>
                      </a:r>
                    </a:p>
                    <a:p>
                      <a:pPr algn="just">
                        <a:lnSpc>
                          <a:spcPct val="100000"/>
                        </a:lnSpc>
                      </a:pPr>
                      <a:endParaRPr lang="ru-RU" sz="1150" b="0" strike="noStrike" spc="-1" dirty="0">
                        <a:solidFill>
                          <a:schemeClr val="tx1"/>
                        </a:solidFill>
                        <a:latin typeface="Times New Roman" pitchFamily="18" charset="0"/>
                        <a:cs typeface="Times New Roman" pitchFamily="18" charset="0"/>
                      </a:endParaRPr>
                    </a:p>
                    <a:p>
                      <a:pPr marL="216000" indent="-215640" algn="just">
                        <a:lnSpc>
                          <a:spcPct val="100000"/>
                        </a:lnSpc>
                        <a:buClr>
                          <a:srgbClr val="3AADA5"/>
                        </a:buClr>
                        <a:buFont typeface="Wingdings" charset="2"/>
                        <a:buChar char=""/>
                      </a:pPr>
                      <a:r>
                        <a:rPr lang="ru-RU" sz="1150" b="0" strike="noStrike" spc="-1" dirty="0">
                          <a:solidFill>
                            <a:schemeClr val="tx1"/>
                          </a:solidFill>
                          <a:latin typeface="Times New Roman" pitchFamily="18" charset="0"/>
                          <a:cs typeface="Times New Roman" pitchFamily="18" charset="0"/>
                        </a:rPr>
                        <a:t> </a:t>
                      </a:r>
                      <a:r>
                        <a:rPr lang="ru-RU" sz="1150" b="0" strike="noStrike" spc="-1" dirty="0">
                          <a:solidFill>
                            <a:schemeClr val="accent1">
                              <a:lumMod val="75000"/>
                            </a:schemeClr>
                          </a:solidFill>
                          <a:latin typeface="Times New Roman" pitchFamily="18" charset="0"/>
                          <a:cs typeface="Times New Roman" pitchFamily="18" charset="0"/>
                        </a:rPr>
                        <a:t>Имущественные</a:t>
                      </a:r>
                      <a:r>
                        <a:rPr lang="ru-RU" sz="1150" b="0" strike="noStrike" spc="-1" dirty="0">
                          <a:solidFill>
                            <a:schemeClr val="tx1"/>
                          </a:solidFill>
                          <a:latin typeface="Times New Roman" pitchFamily="18" charset="0"/>
                          <a:cs typeface="Times New Roman" pitchFamily="18" charset="0"/>
                        </a:rPr>
                        <a:t>: в том числе на приобретение жилья (на один или несколько объектов имущества, </a:t>
                      </a:r>
                      <a:r>
                        <a:rPr lang="ru-RU" sz="1150" b="0" strike="noStrike" spc="-1" dirty="0" smtClean="0">
                          <a:solidFill>
                            <a:schemeClr val="tx1"/>
                          </a:solidFill>
                          <a:latin typeface="Times New Roman" pitchFamily="18" charset="0"/>
                          <a:cs typeface="Times New Roman" pitchFamily="18" charset="0"/>
                        </a:rPr>
                        <a:t>не </a:t>
                      </a:r>
                      <a:r>
                        <a:rPr lang="ru-RU" sz="1150" b="0" strike="noStrike" spc="-1" dirty="0">
                          <a:solidFill>
                            <a:schemeClr val="tx1"/>
                          </a:solidFill>
                          <a:latin typeface="Times New Roman" pitchFamily="18" charset="0"/>
                          <a:cs typeface="Times New Roman" pitchFamily="18" charset="0"/>
                        </a:rPr>
                        <a:t>превышающем </a:t>
                      </a:r>
                      <a:r>
                        <a:rPr lang="ru-RU" sz="1150" b="0" strike="noStrike" spc="-1" dirty="0" smtClean="0">
                          <a:solidFill>
                            <a:schemeClr val="tx1"/>
                          </a:solidFill>
                          <a:latin typeface="Times New Roman" pitchFamily="18" charset="0"/>
                          <a:cs typeface="Times New Roman" pitchFamily="18" charset="0"/>
                        </a:rPr>
                        <a:t>2,0 </a:t>
                      </a:r>
                      <a:r>
                        <a:rPr lang="ru-RU" sz="1150" b="0" strike="noStrike" spc="-1" dirty="0">
                          <a:solidFill>
                            <a:schemeClr val="tx1"/>
                          </a:solidFill>
                          <a:latin typeface="Times New Roman" pitchFamily="18" charset="0"/>
                          <a:cs typeface="Times New Roman" pitchFamily="18" charset="0"/>
                        </a:rPr>
                        <a:t>млн. рублей)</a:t>
                      </a:r>
                    </a:p>
                  </a:txBody>
                  <a:tcPr marL="108000" marR="108000">
                    <a:lnL w="12240">
                      <a:noFill/>
                    </a:lnL>
                    <a:lnR w="12240">
                      <a:noFill/>
                    </a:lnR>
                    <a:lnT w="12240">
                      <a:noFill/>
                    </a:lnT>
                    <a:lnB w="12240">
                      <a:noFill/>
                    </a:lnB>
                    <a:solidFill>
                      <a:schemeClr val="bg1"/>
                    </a:solidFill>
                  </a:tcPr>
                </a:tc>
              </a:tr>
            </a:tbl>
          </a:graphicData>
        </a:graphic>
      </p:graphicFrame>
      <p:pic>
        <p:nvPicPr>
          <p:cNvPr id="25" name="Picture 4" descr="https://sun9-6.userapi.com/impg/LDYEI1o7wqPasCQO33A3AQ8Ng8IIPdsy4bQw1w/a9St647P-U4.jpg?size=1000x1000&amp;quality=95&amp;sign=f6e977ee1ce3f3d82acc463eb9f2828e&amp;type=album"/>
          <p:cNvPicPr>
            <a:picLocks noChangeAspect="1" noChangeArrowheads="1"/>
          </p:cNvPicPr>
          <p:nvPr/>
        </p:nvPicPr>
        <p:blipFill>
          <a:blip r:embed="rId8" cstate="print"/>
          <a:srcRect/>
          <a:stretch>
            <a:fillRect/>
          </a:stretch>
        </p:blipFill>
        <p:spPr bwMode="auto">
          <a:xfrm>
            <a:off x="0" y="6381328"/>
            <a:ext cx="467544" cy="467544"/>
          </a:xfrm>
          <a:prstGeom prst="rect">
            <a:avLst/>
          </a:prstGeom>
          <a:noFill/>
        </p:spPr>
      </p:pic>
      <p:sp>
        <p:nvSpPr>
          <p:cNvPr id="26" name="TextBox 25"/>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pic>
        <p:nvPicPr>
          <p:cNvPr id="7"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graphicFrame>
        <p:nvGraphicFramePr>
          <p:cNvPr id="5" name="Таблица 23"/>
          <p:cNvGraphicFramePr/>
          <p:nvPr/>
        </p:nvGraphicFramePr>
        <p:xfrm>
          <a:off x="186480" y="397336"/>
          <a:ext cx="8778008" cy="6056000"/>
        </p:xfrm>
        <a:graphic>
          <a:graphicData uri="http://schemas.openxmlformats.org/drawingml/2006/table">
            <a:tbl>
              <a:tblPr/>
              <a:tblGrid>
                <a:gridCol w="4751507"/>
                <a:gridCol w="4026501"/>
              </a:tblGrid>
              <a:tr h="6056000">
                <a:tc>
                  <a:txBody>
                    <a:bodyPr/>
                    <a:lstStyle/>
                    <a:p>
                      <a:pPr algn="l">
                        <a:lnSpc>
                          <a:spcPct val="100000"/>
                        </a:lnSpc>
                      </a:pPr>
                      <a:r>
                        <a:rPr lang="ru-RU" sz="1100" b="1" strike="noStrike" cap="all" spc="-1" dirty="0">
                          <a:solidFill>
                            <a:schemeClr val="accent1">
                              <a:lumMod val="75000"/>
                            </a:schemeClr>
                          </a:solidFill>
                          <a:latin typeface="Times New Roman" pitchFamily="18" charset="0"/>
                          <a:cs typeface="Times New Roman" pitchFamily="18" charset="0"/>
                        </a:rPr>
                        <a:t>Транспортный налог</a:t>
                      </a:r>
                      <a:r>
                        <a:rPr dirty="0">
                          <a:solidFill>
                            <a:schemeClr val="tx1"/>
                          </a:solidFill>
                          <a:latin typeface="Times New Roman" pitchFamily="18" charset="0"/>
                          <a:cs typeface="Times New Roman" pitchFamily="18" charset="0"/>
                        </a:rPr>
                        <a:t/>
                      </a:r>
                      <a:br>
                        <a:rPr dirty="0">
                          <a:solidFill>
                            <a:schemeClr val="tx1"/>
                          </a:solidFill>
                          <a:latin typeface="Times New Roman" pitchFamily="18" charset="0"/>
                          <a:cs typeface="Times New Roman" pitchFamily="18" charset="0"/>
                        </a:rPr>
                      </a:br>
                      <a:r>
                        <a:rPr lang="ru-RU" sz="900" b="0" i="1" strike="noStrike" spc="-1" dirty="0">
                          <a:solidFill>
                            <a:schemeClr val="tx1"/>
                          </a:solidFill>
                          <a:latin typeface="Times New Roman" pitchFamily="18" charset="0"/>
                          <a:cs typeface="Times New Roman" pitchFamily="18" charset="0"/>
                        </a:rPr>
                        <a:t>(Глава 28 Налогового кодекса Российской Федерации, Закон Курской области </a:t>
                      </a:r>
                      <a:endParaRPr lang="ru-RU" sz="900" b="0" i="1" strike="noStrike" spc="-1" dirty="0" smtClean="0">
                        <a:solidFill>
                          <a:schemeClr val="tx1"/>
                        </a:solidFill>
                        <a:latin typeface="Times New Roman" pitchFamily="18" charset="0"/>
                        <a:cs typeface="Times New Roman" pitchFamily="18" charset="0"/>
                      </a:endParaRPr>
                    </a:p>
                    <a:p>
                      <a:pPr algn="l">
                        <a:lnSpc>
                          <a:spcPct val="100000"/>
                        </a:lnSpc>
                      </a:pPr>
                      <a:r>
                        <a:rPr lang="ru-RU" sz="900" b="0" i="1" strike="noStrike" spc="-1" dirty="0" smtClean="0">
                          <a:solidFill>
                            <a:schemeClr val="tx1"/>
                          </a:solidFill>
                          <a:latin typeface="Times New Roman" pitchFamily="18" charset="0"/>
                          <a:cs typeface="Times New Roman" pitchFamily="18" charset="0"/>
                        </a:rPr>
                        <a:t>от 21.10.2002</a:t>
                      </a:r>
                      <a:r>
                        <a:rPr lang="ru-RU" sz="900" b="0" i="1" strike="noStrike" spc="-1" baseline="0" dirty="0" smtClean="0">
                          <a:solidFill>
                            <a:schemeClr val="tx1"/>
                          </a:solidFill>
                          <a:latin typeface="Times New Roman" pitchFamily="18" charset="0"/>
                          <a:cs typeface="Times New Roman" pitchFamily="18" charset="0"/>
                        </a:rPr>
                        <a:t>  </a:t>
                      </a:r>
                      <a:r>
                        <a:rPr lang="ru-RU" sz="900" b="0" i="1" strike="noStrike" spc="-1" dirty="0" smtClean="0">
                          <a:solidFill>
                            <a:schemeClr val="tx1"/>
                          </a:solidFill>
                          <a:latin typeface="Times New Roman" pitchFamily="18" charset="0"/>
                          <a:cs typeface="Times New Roman" pitchFamily="18" charset="0"/>
                        </a:rPr>
                        <a:t>№ </a:t>
                      </a:r>
                      <a:r>
                        <a:rPr lang="ru-RU" sz="900" b="0" i="1" strike="noStrike" spc="-1" dirty="0">
                          <a:solidFill>
                            <a:schemeClr val="tx1"/>
                          </a:solidFill>
                          <a:latin typeface="Times New Roman" pitchFamily="18" charset="0"/>
                          <a:cs typeface="Times New Roman" pitchFamily="18" charset="0"/>
                        </a:rPr>
                        <a:t>44-ЗКО  «О транспортном налоге»)</a:t>
                      </a:r>
                      <a:endParaRPr lang="ru-RU" sz="900" b="0" strike="noStrike" spc="-1" dirty="0">
                        <a:solidFill>
                          <a:schemeClr val="tx1"/>
                        </a:solidFill>
                        <a:latin typeface="Times New Roman" pitchFamily="18" charset="0"/>
                        <a:cs typeface="Times New Roman" pitchFamily="18" charset="0"/>
                      </a:endParaRPr>
                    </a:p>
                    <a:p>
                      <a:pPr>
                        <a:lnSpc>
                          <a:spcPct val="100000"/>
                        </a:lnSpc>
                      </a:pPr>
                      <a:endParaRPr lang="ru-RU" sz="800" b="0" strike="noStrike" spc="-1" dirty="0">
                        <a:solidFill>
                          <a:schemeClr val="tx1"/>
                        </a:solidFill>
                        <a:latin typeface="Times New Roman" pitchFamily="18" charset="0"/>
                        <a:cs typeface="Times New Roman" pitchFamily="18" charset="0"/>
                      </a:endParaRPr>
                    </a:p>
                    <a:p>
                      <a:pPr>
                        <a:lnSpc>
                          <a:spcPct val="100000"/>
                        </a:lnSpc>
                      </a:pPr>
                      <a:r>
                        <a:rPr lang="ru-RU" sz="950" b="0" u="sng" strike="noStrike" cap="all" spc="-1" dirty="0">
                          <a:solidFill>
                            <a:schemeClr val="tx1"/>
                          </a:solidFill>
                          <a:uFillTx/>
                          <a:latin typeface="Times New Roman" pitchFamily="18" charset="0"/>
                          <a:cs typeface="Times New Roman" pitchFamily="18" charset="0"/>
                        </a:rPr>
                        <a:t>Ставки</a:t>
                      </a:r>
                      <a:r>
                        <a:rPr lang="ru-RU" sz="950" b="0" u="sng" strike="noStrike" spc="-1" dirty="0">
                          <a:solidFill>
                            <a:schemeClr val="tx1"/>
                          </a:solidFill>
                          <a:uFillTx/>
                          <a:latin typeface="Times New Roman" pitchFamily="18" charset="0"/>
                          <a:cs typeface="Times New Roman" pitchFamily="18" charset="0"/>
                        </a:rPr>
                        <a:t> </a:t>
                      </a:r>
                      <a:r>
                        <a:rPr lang="ru-RU" sz="950" b="0" u="sng" strike="noStrike" cap="all" spc="-1" dirty="0">
                          <a:solidFill>
                            <a:schemeClr val="tx1"/>
                          </a:solidFill>
                          <a:uFillTx/>
                          <a:latin typeface="Times New Roman" pitchFamily="18" charset="0"/>
                          <a:cs typeface="Times New Roman" pitchFamily="18" charset="0"/>
                        </a:rPr>
                        <a:t>налога</a:t>
                      </a:r>
                      <a:r>
                        <a:rPr lang="ru-RU" sz="950" b="0" strike="noStrike" cap="all" spc="-1" dirty="0">
                          <a:solidFill>
                            <a:schemeClr val="tx1"/>
                          </a:solidFill>
                          <a:latin typeface="Times New Roman" pitchFamily="18" charset="0"/>
                          <a:cs typeface="Times New Roman" pitchFamily="18" charset="0"/>
                        </a:rPr>
                        <a:t> </a:t>
                      </a:r>
                      <a:r>
                        <a:rPr lang="ru-RU" sz="950" b="0" strike="noStrike" spc="-1" dirty="0">
                          <a:solidFill>
                            <a:schemeClr val="tx1"/>
                          </a:solidFill>
                          <a:latin typeface="Times New Roman" pitchFamily="18" charset="0"/>
                          <a:cs typeface="Times New Roman" pitchFamily="18" charset="0"/>
                        </a:rPr>
                        <a:t>на</a:t>
                      </a:r>
                      <a:r>
                        <a:rPr lang="ru-RU" sz="950" b="0" u="sng" strike="noStrike" spc="-1" dirty="0">
                          <a:solidFill>
                            <a:schemeClr val="tx1"/>
                          </a:solidFill>
                          <a:uFillTx/>
                          <a:latin typeface="Times New Roman" pitchFamily="18" charset="0"/>
                          <a:cs typeface="Times New Roman" pitchFamily="18" charset="0"/>
                        </a:rPr>
                        <a:t> </a:t>
                      </a:r>
                      <a:r>
                        <a:rPr lang="ru-RU" sz="950" b="0" strike="noStrike" spc="-1" dirty="0">
                          <a:solidFill>
                            <a:schemeClr val="tx1"/>
                          </a:solidFill>
                          <a:latin typeface="Times New Roman" pitchFamily="18" charset="0"/>
                          <a:cs typeface="Times New Roman" pitchFamily="18" charset="0"/>
                        </a:rPr>
                        <a:t>легковые автомобили </a:t>
                      </a:r>
                    </a:p>
                    <a:p>
                      <a:pPr>
                        <a:lnSpc>
                          <a:spcPct val="100000"/>
                        </a:lnSpc>
                      </a:pPr>
                      <a:r>
                        <a:rPr lang="ru-RU" sz="950" b="0" strike="noStrike" spc="-1" dirty="0">
                          <a:solidFill>
                            <a:schemeClr val="tx1"/>
                          </a:solidFill>
                          <a:latin typeface="Times New Roman" pitchFamily="18" charset="0"/>
                          <a:cs typeface="Times New Roman" pitchFamily="18" charset="0"/>
                        </a:rPr>
                        <a:t>с мощностью двигателя (с каждой лошадиной силы):</a:t>
                      </a:r>
                    </a:p>
                    <a:p>
                      <a:pPr>
                        <a:lnSpc>
                          <a:spcPct val="100000"/>
                        </a:lnSpc>
                      </a:pPr>
                      <a:r>
                        <a:rPr lang="ru-RU" sz="950" b="0" strike="noStrike" spc="-1" dirty="0">
                          <a:solidFill>
                            <a:schemeClr val="tx1"/>
                          </a:solidFill>
                          <a:latin typeface="Times New Roman" pitchFamily="18" charset="0"/>
                          <a:cs typeface="Times New Roman" pitchFamily="18" charset="0"/>
                        </a:rPr>
                        <a:t>- до 100 л.с. включительно – 15 рублей; </a:t>
                      </a:r>
                    </a:p>
                    <a:p>
                      <a:pPr>
                        <a:lnSpc>
                          <a:spcPct val="100000"/>
                        </a:lnSpc>
                      </a:pPr>
                      <a:r>
                        <a:rPr lang="ru-RU" sz="950" b="0" strike="noStrike" spc="-1" dirty="0">
                          <a:solidFill>
                            <a:schemeClr val="tx1"/>
                          </a:solidFill>
                          <a:latin typeface="Times New Roman" pitchFamily="18" charset="0"/>
                          <a:cs typeface="Times New Roman" pitchFamily="18" charset="0"/>
                        </a:rPr>
                        <a:t>- свыше 100 л.с. до 150 л.с. включительно – </a:t>
                      </a:r>
                      <a:r>
                        <a:rPr lang="en-US" sz="950" b="0" strike="noStrike" spc="-1" dirty="0">
                          <a:solidFill>
                            <a:schemeClr val="tx1"/>
                          </a:solidFill>
                          <a:latin typeface="Times New Roman" pitchFamily="18" charset="0"/>
                          <a:cs typeface="Times New Roman" pitchFamily="18" charset="0"/>
                        </a:rPr>
                        <a:t>3</a:t>
                      </a:r>
                      <a:r>
                        <a:rPr lang="ru-RU" sz="950" b="0" strike="noStrike" spc="-1" dirty="0">
                          <a:solidFill>
                            <a:schemeClr val="tx1"/>
                          </a:solidFill>
                          <a:latin typeface="Times New Roman" pitchFamily="18" charset="0"/>
                          <a:cs typeface="Times New Roman" pitchFamily="18" charset="0"/>
                        </a:rPr>
                        <a:t>0 рублей;</a:t>
                      </a:r>
                    </a:p>
                    <a:p>
                      <a:pPr>
                        <a:lnSpc>
                          <a:spcPct val="100000"/>
                        </a:lnSpc>
                      </a:pPr>
                      <a:r>
                        <a:rPr lang="ru-RU" sz="950" b="0" strike="noStrike" spc="-1" dirty="0">
                          <a:solidFill>
                            <a:schemeClr val="tx1"/>
                          </a:solidFill>
                          <a:latin typeface="Times New Roman" pitchFamily="18" charset="0"/>
                          <a:cs typeface="Times New Roman" pitchFamily="18" charset="0"/>
                        </a:rPr>
                        <a:t>- свыше 150 л.с. до 200 л.с. включительно – </a:t>
                      </a:r>
                      <a:r>
                        <a:rPr lang="en-US" sz="950" b="0" strike="noStrike" spc="-1" dirty="0">
                          <a:solidFill>
                            <a:schemeClr val="tx1"/>
                          </a:solidFill>
                          <a:latin typeface="Times New Roman" pitchFamily="18" charset="0"/>
                          <a:cs typeface="Times New Roman" pitchFamily="18" charset="0"/>
                        </a:rPr>
                        <a:t>50</a:t>
                      </a:r>
                      <a:r>
                        <a:rPr lang="ru-RU" sz="950" b="0" strike="noStrike" spc="-1" dirty="0">
                          <a:solidFill>
                            <a:schemeClr val="tx1"/>
                          </a:solidFill>
                          <a:latin typeface="Times New Roman" pitchFamily="18" charset="0"/>
                          <a:cs typeface="Times New Roman" pitchFamily="18" charset="0"/>
                        </a:rPr>
                        <a:t> рублей;</a:t>
                      </a:r>
                    </a:p>
                    <a:p>
                      <a:pPr>
                        <a:lnSpc>
                          <a:spcPct val="100000"/>
                        </a:lnSpc>
                        <a:buFontTx/>
                        <a:buChar char="-"/>
                      </a:pPr>
                      <a:r>
                        <a:rPr lang="ru-RU" sz="950" b="0" strike="noStrike" spc="-1" dirty="0" smtClean="0">
                          <a:solidFill>
                            <a:schemeClr val="tx1"/>
                          </a:solidFill>
                          <a:latin typeface="Times New Roman" pitchFamily="18" charset="0"/>
                          <a:cs typeface="Times New Roman" pitchFamily="18" charset="0"/>
                        </a:rPr>
                        <a:t>свыше </a:t>
                      </a:r>
                      <a:r>
                        <a:rPr lang="ru-RU" sz="950" b="0" strike="noStrike" spc="-1" dirty="0">
                          <a:solidFill>
                            <a:schemeClr val="tx1"/>
                          </a:solidFill>
                          <a:latin typeface="Times New Roman" pitchFamily="18" charset="0"/>
                          <a:cs typeface="Times New Roman" pitchFamily="18" charset="0"/>
                        </a:rPr>
                        <a:t>200 л.с. до 250 л.с. включительно – 7</a:t>
                      </a:r>
                      <a:r>
                        <a:rPr lang="en-US" sz="950" b="0" strike="noStrike" spc="-1" dirty="0">
                          <a:solidFill>
                            <a:schemeClr val="tx1"/>
                          </a:solidFill>
                          <a:latin typeface="Times New Roman" pitchFamily="18" charset="0"/>
                          <a:cs typeface="Times New Roman" pitchFamily="18" charset="0"/>
                        </a:rPr>
                        <a:t>5</a:t>
                      </a:r>
                      <a:r>
                        <a:rPr lang="ru-RU" sz="950" b="0" strike="noStrike" spc="-1" dirty="0">
                          <a:solidFill>
                            <a:schemeClr val="tx1"/>
                          </a:solidFill>
                          <a:latin typeface="Times New Roman" pitchFamily="18" charset="0"/>
                          <a:cs typeface="Times New Roman" pitchFamily="18" charset="0"/>
                        </a:rPr>
                        <a:t> </a:t>
                      </a:r>
                      <a:r>
                        <a:rPr lang="ru-RU" sz="950" b="0" strike="noStrike" spc="-1" dirty="0" smtClean="0">
                          <a:solidFill>
                            <a:schemeClr val="tx1"/>
                          </a:solidFill>
                          <a:latin typeface="Times New Roman" pitchFamily="18" charset="0"/>
                          <a:cs typeface="Times New Roman" pitchFamily="18" charset="0"/>
                        </a:rPr>
                        <a:t>рублей;</a:t>
                      </a:r>
                    </a:p>
                    <a:p>
                      <a:pPr>
                        <a:lnSpc>
                          <a:spcPct val="100000"/>
                        </a:lnSpc>
                        <a:buFontTx/>
                        <a:buChar char="-"/>
                      </a:pPr>
                      <a:r>
                        <a:rPr lang="ru-RU" sz="950" b="0" strike="noStrike" spc="-1" dirty="0" smtClean="0">
                          <a:solidFill>
                            <a:schemeClr val="tx1"/>
                          </a:solidFill>
                          <a:latin typeface="Times New Roman" pitchFamily="18" charset="0"/>
                          <a:cs typeface="Times New Roman" pitchFamily="18" charset="0"/>
                        </a:rPr>
                        <a:t>свыше </a:t>
                      </a:r>
                      <a:r>
                        <a:rPr lang="ru-RU" sz="950" b="0" strike="noStrike" spc="-1" dirty="0">
                          <a:solidFill>
                            <a:schemeClr val="tx1"/>
                          </a:solidFill>
                          <a:latin typeface="Times New Roman" pitchFamily="18" charset="0"/>
                          <a:cs typeface="Times New Roman" pitchFamily="18" charset="0"/>
                        </a:rPr>
                        <a:t>250 л.с. – 150 рублей.</a:t>
                      </a:r>
                    </a:p>
                    <a:p>
                      <a:pPr>
                        <a:lnSpc>
                          <a:spcPct val="100000"/>
                        </a:lnSpc>
                      </a:pPr>
                      <a:endParaRPr lang="ru-RU" sz="950" b="0" strike="noStrike" spc="-1" dirty="0">
                        <a:solidFill>
                          <a:schemeClr val="tx1"/>
                        </a:solidFill>
                        <a:latin typeface="Times New Roman" pitchFamily="18" charset="0"/>
                        <a:cs typeface="Times New Roman" pitchFamily="18" charset="0"/>
                      </a:endParaRPr>
                    </a:p>
                    <a:p>
                      <a:pPr>
                        <a:lnSpc>
                          <a:spcPct val="100000"/>
                        </a:lnSpc>
                      </a:pPr>
                      <a:r>
                        <a:rPr lang="ru-RU" sz="950" b="0" u="sng" strike="noStrike" spc="-1" dirty="0">
                          <a:solidFill>
                            <a:schemeClr val="tx1"/>
                          </a:solidFill>
                          <a:uFillTx/>
                          <a:latin typeface="Times New Roman" pitchFamily="18" charset="0"/>
                          <a:cs typeface="Times New Roman" pitchFamily="18" charset="0"/>
                        </a:rPr>
                        <a:t>НАЛОГОВЫЕ ЛЬГОТЫ</a:t>
                      </a:r>
                      <a:endParaRPr lang="ru-RU" sz="950" b="0" strike="noStrike" spc="-1" dirty="0">
                        <a:solidFill>
                          <a:schemeClr val="tx1"/>
                        </a:solidFill>
                        <a:latin typeface="Times New Roman" pitchFamily="18" charset="0"/>
                        <a:cs typeface="Times New Roman" pitchFamily="18" charset="0"/>
                      </a:endParaRPr>
                    </a:p>
                    <a:p>
                      <a:pPr algn="just">
                        <a:lnSpc>
                          <a:spcPct val="100000"/>
                        </a:lnSpc>
                      </a:pPr>
                      <a:r>
                        <a:rPr lang="ru-RU" sz="950" b="0" strike="noStrike" spc="-1" dirty="0">
                          <a:solidFill>
                            <a:schemeClr val="tx1"/>
                          </a:solidFill>
                          <a:latin typeface="Times New Roman" pitchFamily="18" charset="0"/>
                          <a:cs typeface="Times New Roman" pitchFamily="18" charset="0"/>
                        </a:rPr>
                        <a:t>Героям СССР, Героям Социалистического Труда, Героям РФ, лицам, награжденным орденом Ленина, кавалерам орденов Славы трех степеней, а также родителям погибших (умерших) указанных категорий граждан, ветеранам ВОВ, ветеранам боевых действий, почетным гражданам Курской области, инвалидам, одному из родителей (усыновителей) или опекунов (попечителей; приемных родителей) ребенка-инвалида, участникам ликвидации последствий катастрофы на Чернобыльской АЭС, лицам, имеющим трех и более детей в возрасте до 18 лет и детей, достигших совершеннолетия, обучающихся по очной форме обучения                             в образовательных организациях (за исключением организаций дополнительного образования</a:t>
                      </a:r>
                      <a:r>
                        <a:rPr lang="ru-RU" sz="950" b="0" strike="noStrike" spc="-1" dirty="0" smtClean="0">
                          <a:solidFill>
                            <a:schemeClr val="tx1"/>
                          </a:solidFill>
                          <a:latin typeface="Times New Roman" pitchFamily="18" charset="0"/>
                          <a:cs typeface="Times New Roman" pitchFamily="18" charset="0"/>
                        </a:rPr>
                        <a:t>) до </a:t>
                      </a:r>
                      <a:r>
                        <a:rPr lang="ru-RU" sz="950" b="0" strike="noStrike" spc="-1" dirty="0">
                          <a:solidFill>
                            <a:schemeClr val="tx1"/>
                          </a:solidFill>
                          <a:latin typeface="Times New Roman" pitchFamily="18" charset="0"/>
                          <a:cs typeface="Times New Roman" pitchFamily="18" charset="0"/>
                        </a:rPr>
                        <a:t>окончания такого обучения, но не дольше, </a:t>
                      </a:r>
                      <a:r>
                        <a:rPr lang="ru-RU" sz="950" b="0" strike="noStrike" spc="-1" dirty="0" smtClean="0">
                          <a:solidFill>
                            <a:schemeClr val="tx1"/>
                          </a:solidFill>
                          <a:latin typeface="Times New Roman" pitchFamily="18" charset="0"/>
                          <a:cs typeface="Times New Roman" pitchFamily="18" charset="0"/>
                        </a:rPr>
                        <a:t>чем</a:t>
                      </a:r>
                      <a:r>
                        <a:rPr lang="ru-RU" sz="950" b="0" strike="noStrike" spc="-1" baseline="0" dirty="0" smtClean="0">
                          <a:solidFill>
                            <a:schemeClr val="tx1"/>
                          </a:solidFill>
                          <a:latin typeface="Times New Roman" pitchFamily="18" charset="0"/>
                          <a:cs typeface="Times New Roman" pitchFamily="18" charset="0"/>
                        </a:rPr>
                        <a:t> </a:t>
                      </a:r>
                      <a:r>
                        <a:rPr lang="ru-RU" sz="950" b="0" strike="noStrike" spc="-1" dirty="0" smtClean="0">
                          <a:solidFill>
                            <a:schemeClr val="tx1"/>
                          </a:solidFill>
                          <a:latin typeface="Times New Roman" pitchFamily="18" charset="0"/>
                          <a:cs typeface="Times New Roman" pitchFamily="18" charset="0"/>
                        </a:rPr>
                        <a:t>до </a:t>
                      </a:r>
                      <a:r>
                        <a:rPr lang="ru-RU" sz="950" b="0" strike="noStrike" spc="-1" dirty="0">
                          <a:solidFill>
                            <a:schemeClr val="tx1"/>
                          </a:solidFill>
                          <a:latin typeface="Times New Roman" pitchFamily="18" charset="0"/>
                          <a:cs typeface="Times New Roman" pitchFamily="18" charset="0"/>
                        </a:rPr>
                        <a:t>достижения ими возраста 23 лет, лицам, достигшим возраста 55 лет для женщин и 60 лет для мужчин, пенсионерам </a:t>
                      </a:r>
                      <a:r>
                        <a:rPr lang="ru-RU" sz="950" b="0" strike="noStrike" spc="-1" dirty="0">
                          <a:solidFill>
                            <a:schemeClr val="accent1">
                              <a:lumMod val="75000"/>
                            </a:schemeClr>
                          </a:solidFill>
                          <a:latin typeface="Times New Roman" pitchFamily="18" charset="0"/>
                          <a:cs typeface="Times New Roman" pitchFamily="18" charset="0"/>
                        </a:rPr>
                        <a:t>в отношении легковых автомобилей отечественного производства с мощностью двигателя </a:t>
                      </a:r>
                      <a:r>
                        <a:rPr lang="ru-RU" sz="950" b="0" strike="noStrike" spc="-1" dirty="0" smtClean="0">
                          <a:solidFill>
                            <a:schemeClr val="accent1">
                              <a:lumMod val="75000"/>
                            </a:schemeClr>
                          </a:solidFill>
                          <a:latin typeface="Times New Roman" pitchFamily="18" charset="0"/>
                          <a:cs typeface="Times New Roman" pitchFamily="18" charset="0"/>
                        </a:rPr>
                        <a:t>свыше </a:t>
                      </a:r>
                      <a:r>
                        <a:rPr lang="ru-RU" sz="950" b="0" strike="noStrike" spc="-1" dirty="0">
                          <a:solidFill>
                            <a:schemeClr val="accent1">
                              <a:lumMod val="75000"/>
                            </a:schemeClr>
                          </a:solidFill>
                          <a:latin typeface="Times New Roman" pitchFamily="18" charset="0"/>
                          <a:cs typeface="Times New Roman" pitchFamily="18" charset="0"/>
                        </a:rPr>
                        <a:t>100 л.с. до 150 л.с. включительно </a:t>
                      </a:r>
                      <a:r>
                        <a:rPr lang="ru-RU" sz="950" b="0" strike="noStrike" spc="-1" dirty="0">
                          <a:solidFill>
                            <a:schemeClr val="tx1"/>
                          </a:solidFill>
                          <a:latin typeface="Times New Roman" pitchFamily="18" charset="0"/>
                          <a:cs typeface="Times New Roman" pitchFamily="18" charset="0"/>
                        </a:rPr>
                        <a:t>на одно транспортное средство (на усмотрение владельца) ставка транспортного налога устанавливается в размере 10 рублей с каждой лошадиной силы.</a:t>
                      </a:r>
                    </a:p>
                    <a:p>
                      <a:pPr algn="just">
                        <a:lnSpc>
                          <a:spcPct val="100000"/>
                        </a:lnSpc>
                      </a:pPr>
                      <a:endParaRPr lang="ru-RU" sz="950" b="0" strike="noStrike" spc="-1" dirty="0">
                        <a:solidFill>
                          <a:schemeClr val="tx1"/>
                        </a:solidFill>
                        <a:latin typeface="Times New Roman" pitchFamily="18" charset="0"/>
                        <a:cs typeface="Times New Roman" pitchFamily="18" charset="0"/>
                      </a:endParaRPr>
                    </a:p>
                    <a:p>
                      <a:pPr>
                        <a:lnSpc>
                          <a:spcPct val="100000"/>
                        </a:lnSpc>
                      </a:pPr>
                      <a:r>
                        <a:rPr lang="ru-RU" sz="950" b="0" u="sng" strike="noStrike" spc="-1" dirty="0">
                          <a:solidFill>
                            <a:schemeClr val="tx1"/>
                          </a:solidFill>
                          <a:uFillTx/>
                          <a:latin typeface="Times New Roman" pitchFamily="18" charset="0"/>
                          <a:cs typeface="Times New Roman" pitchFamily="18" charset="0"/>
                        </a:rPr>
                        <a:t>ОТ УПЛАТЫ В РАЗМЕРЕ 30% ОСВОБОЖДАЮТСЯ:</a:t>
                      </a:r>
                      <a:endParaRPr lang="ru-RU" sz="950" b="0" strike="noStrike" spc="-1" dirty="0">
                        <a:solidFill>
                          <a:schemeClr val="tx1"/>
                        </a:solidFill>
                        <a:latin typeface="Times New Roman" pitchFamily="18" charset="0"/>
                        <a:cs typeface="Times New Roman" pitchFamily="18" charset="0"/>
                      </a:endParaRPr>
                    </a:p>
                    <a:p>
                      <a:pPr algn="just">
                        <a:lnSpc>
                          <a:spcPct val="100000"/>
                        </a:lnSpc>
                      </a:pPr>
                      <a:r>
                        <a:rPr lang="ru-RU" sz="950" b="0" strike="noStrike" spc="-1" dirty="0">
                          <a:solidFill>
                            <a:schemeClr val="tx1"/>
                          </a:solidFill>
                          <a:latin typeface="Times New Roman" pitchFamily="18" charset="0"/>
                          <a:cs typeface="Times New Roman" pitchFamily="18" charset="0"/>
                        </a:rPr>
                        <a:t>Налогоплательщики </a:t>
                      </a:r>
                      <a:r>
                        <a:rPr lang="ru-RU" sz="950" b="0" strike="noStrike" spc="-1" dirty="0" smtClean="0">
                          <a:solidFill>
                            <a:schemeClr val="tx1"/>
                          </a:solidFill>
                          <a:latin typeface="Times New Roman" pitchFamily="18" charset="0"/>
                          <a:cs typeface="Times New Roman" pitchFamily="18" charset="0"/>
                        </a:rPr>
                        <a:t>в</a:t>
                      </a:r>
                      <a:r>
                        <a:rPr lang="ru-RU" sz="950" b="0" strike="noStrike" spc="-1" baseline="0" dirty="0" smtClean="0">
                          <a:solidFill>
                            <a:schemeClr val="tx1"/>
                          </a:solidFill>
                          <a:latin typeface="Times New Roman" pitchFamily="18" charset="0"/>
                          <a:cs typeface="Times New Roman" pitchFamily="18" charset="0"/>
                        </a:rPr>
                        <a:t> </a:t>
                      </a:r>
                      <a:r>
                        <a:rPr lang="ru-RU" sz="950" b="0" strike="noStrike" spc="-1" dirty="0" smtClean="0">
                          <a:solidFill>
                            <a:schemeClr val="tx1"/>
                          </a:solidFill>
                          <a:latin typeface="Times New Roman" pitchFamily="18" charset="0"/>
                          <a:cs typeface="Times New Roman" pitchFamily="18" charset="0"/>
                        </a:rPr>
                        <a:t>отношении </a:t>
                      </a:r>
                      <a:r>
                        <a:rPr lang="ru-RU" sz="950" b="0" strike="noStrike" spc="-1" dirty="0">
                          <a:solidFill>
                            <a:schemeClr val="tx1"/>
                          </a:solidFill>
                          <a:latin typeface="Times New Roman" pitchFamily="18" charset="0"/>
                          <a:cs typeface="Times New Roman" pitchFamily="18" charset="0"/>
                        </a:rPr>
                        <a:t>транспортных средств, использующих компримированный природный </a:t>
                      </a:r>
                      <a:r>
                        <a:rPr lang="ru-RU" sz="950" b="0" strike="noStrike" spc="-1" dirty="0" smtClean="0">
                          <a:solidFill>
                            <a:schemeClr val="tx1"/>
                          </a:solidFill>
                          <a:latin typeface="Times New Roman" pitchFamily="18" charset="0"/>
                          <a:cs typeface="Times New Roman" pitchFamily="18" charset="0"/>
                        </a:rPr>
                        <a:t>газ </a:t>
                      </a:r>
                      <a:r>
                        <a:rPr lang="ru-RU" sz="950" b="0" strike="noStrike" spc="-1" dirty="0">
                          <a:solidFill>
                            <a:schemeClr val="tx1"/>
                          </a:solidFill>
                          <a:latin typeface="Times New Roman" pitchFamily="18" charset="0"/>
                          <a:cs typeface="Times New Roman" pitchFamily="18" charset="0"/>
                        </a:rPr>
                        <a:t>в качестве моторного топлива в размере 30 процентов    от установленной статьей 2 настоящего Закона налоговой ставки за налоговые периоды </a:t>
                      </a:r>
                      <a:r>
                        <a:rPr lang="ru-RU" sz="950" b="0" strike="noStrike" spc="-1" dirty="0" smtClean="0">
                          <a:solidFill>
                            <a:schemeClr val="tx1"/>
                          </a:solidFill>
                          <a:latin typeface="Times New Roman" pitchFamily="18" charset="0"/>
                          <a:cs typeface="Times New Roman" pitchFamily="18" charset="0"/>
                        </a:rPr>
                        <a:t>2021-2024 </a:t>
                      </a:r>
                      <a:r>
                        <a:rPr lang="ru-RU" sz="950" b="0" strike="noStrike" spc="-1" dirty="0">
                          <a:solidFill>
                            <a:schemeClr val="tx1"/>
                          </a:solidFill>
                          <a:latin typeface="Times New Roman" pitchFamily="18" charset="0"/>
                          <a:cs typeface="Times New Roman" pitchFamily="18" charset="0"/>
                        </a:rPr>
                        <a:t>годов (статья 3 Закона Курской области от 21.10.2002 №44-ЗКО).</a:t>
                      </a:r>
                    </a:p>
                    <a:p>
                      <a:pPr algn="just">
                        <a:lnSpc>
                          <a:spcPct val="100000"/>
                        </a:lnSpc>
                      </a:pPr>
                      <a:endParaRPr lang="ru-RU" sz="950" b="0" strike="noStrike" spc="-1" dirty="0">
                        <a:solidFill>
                          <a:schemeClr val="tx1"/>
                        </a:solidFill>
                        <a:latin typeface="Times New Roman" pitchFamily="18" charset="0"/>
                        <a:cs typeface="Times New Roman" pitchFamily="18" charset="0"/>
                      </a:endParaRPr>
                    </a:p>
                    <a:p>
                      <a:pPr>
                        <a:lnSpc>
                          <a:spcPct val="100000"/>
                        </a:lnSpc>
                      </a:pPr>
                      <a:r>
                        <a:rPr lang="ru-RU" sz="950" b="0" u="sng" strike="noStrike" spc="-1" dirty="0">
                          <a:solidFill>
                            <a:schemeClr val="tx1"/>
                          </a:solidFill>
                          <a:uFillTx/>
                          <a:latin typeface="Times New Roman" pitchFamily="18" charset="0"/>
                          <a:cs typeface="Times New Roman" pitchFamily="18" charset="0"/>
                        </a:rPr>
                        <a:t>ОТ УПЛАТЫ НАЛОГА ОСВОБОЖДАЮТСЯ:</a:t>
                      </a:r>
                      <a:endParaRPr lang="ru-RU" sz="950" b="0" strike="noStrike" spc="-1" dirty="0">
                        <a:solidFill>
                          <a:schemeClr val="tx1"/>
                        </a:solidFill>
                        <a:latin typeface="Times New Roman" pitchFamily="18" charset="0"/>
                        <a:cs typeface="Times New Roman" pitchFamily="18" charset="0"/>
                      </a:endParaRPr>
                    </a:p>
                    <a:p>
                      <a:pPr algn="just">
                        <a:lnSpc>
                          <a:spcPct val="100000"/>
                        </a:lnSpc>
                      </a:pPr>
                      <a:r>
                        <a:rPr lang="ru-RU" sz="950" b="0" strike="noStrike" spc="-1" dirty="0" smtClean="0">
                          <a:solidFill>
                            <a:schemeClr val="tx1"/>
                          </a:solidFill>
                          <a:latin typeface="Times New Roman" pitchFamily="18" charset="0"/>
                          <a:ea typeface="Microsoft YaHei"/>
                          <a:cs typeface="Times New Roman" pitchFamily="18" charset="0"/>
                        </a:rPr>
                        <a:t>Герои СССР, Герои Социалистического Труда, Герои РФ, лица, награжденные орденом Ленина, кавалеры орденов Славы трех степеней, а также родители погибших (умерших) указанных категорий граждан, ветераны ВОВ, ветераны боевых действий, почетные граждане Курской</a:t>
                      </a:r>
                      <a:r>
                        <a:rPr lang="ru-RU" sz="950" b="0" strike="noStrike" spc="-1" baseline="0" dirty="0" smtClean="0">
                          <a:solidFill>
                            <a:schemeClr val="tx1"/>
                          </a:solidFill>
                          <a:latin typeface="Times New Roman" pitchFamily="18" charset="0"/>
                          <a:ea typeface="Microsoft YaHei"/>
                          <a:cs typeface="Times New Roman" pitchFamily="18" charset="0"/>
                        </a:rPr>
                        <a:t> области, инвалиды,  один  из  родителей  (усыновителей)  </a:t>
                      </a:r>
                      <a:endParaRPr lang="ru-RU" sz="950" b="0" strike="noStrike" spc="-1" dirty="0" smtClean="0">
                        <a:solidFill>
                          <a:schemeClr val="tx1"/>
                        </a:solidFill>
                        <a:latin typeface="Times New Roman" pitchFamily="18" charset="0"/>
                        <a:cs typeface="Times New Roman" pitchFamily="18" charset="0"/>
                      </a:endParaRPr>
                    </a:p>
                  </a:txBody>
                  <a:tcPr marL="108000" marR="144000">
                    <a:lnL w="12240">
                      <a:noFill/>
                    </a:lnL>
                    <a:lnR w="12240">
                      <a:noFill/>
                    </a:lnR>
                    <a:lnT w="12240">
                      <a:noFill/>
                    </a:lnT>
                    <a:lnB w="12240">
                      <a:noFill/>
                    </a:lnB>
                    <a:solidFill>
                      <a:schemeClr val="bg1"/>
                    </a:solidFill>
                  </a:tcPr>
                </a:tc>
                <a:tc>
                  <a:txBody>
                    <a:bodyPr/>
                    <a:lstStyle/>
                    <a:p>
                      <a:pPr algn="just">
                        <a:lnSpc>
                          <a:spcPct val="100000"/>
                        </a:lnSpc>
                      </a:pPr>
                      <a:r>
                        <a:rPr lang="ru-RU" sz="950" b="0" strike="noStrike" spc="-1" dirty="0" smtClean="0">
                          <a:solidFill>
                            <a:schemeClr val="tx1"/>
                          </a:solidFill>
                          <a:latin typeface="Times New Roman" pitchFamily="18" charset="0"/>
                          <a:ea typeface="Microsoft YaHei"/>
                          <a:cs typeface="Times New Roman" pitchFamily="18" charset="0"/>
                        </a:rPr>
                        <a:t>или </a:t>
                      </a:r>
                      <a:r>
                        <a:rPr lang="ru-RU" sz="950" b="0" strike="noStrike" spc="-1" dirty="0">
                          <a:solidFill>
                            <a:schemeClr val="tx1"/>
                          </a:solidFill>
                          <a:latin typeface="Times New Roman" pitchFamily="18" charset="0"/>
                          <a:ea typeface="Microsoft YaHei"/>
                          <a:cs typeface="Times New Roman" pitchFamily="18" charset="0"/>
                        </a:rPr>
                        <a:t>опекунов (попечителей; приемных родителей) ребенка-инвалида, участники ликвидации последствий катастрофы на Чернобыльской АЭС, лица, имеющие трех и более детей в возрасте до 18 лет и детей, достигших совершеннолетия, обучающихся по очной форме </a:t>
                      </a:r>
                      <a:r>
                        <a:rPr lang="ru-RU" sz="950" b="0" strike="noStrike" spc="-1" dirty="0">
                          <a:solidFill>
                            <a:schemeClr val="tx1"/>
                          </a:solidFill>
                          <a:latin typeface="Times New Roman" pitchFamily="18" charset="0"/>
                          <a:cs typeface="Times New Roman" pitchFamily="18" charset="0"/>
                        </a:rPr>
                        <a:t>обучения в образовательных организациях (за исключением организаций дополнительного образования) до окончания такого обучения, но не дольше, чем до достижения ими возраста 23 лет, лица, достигшие возраста 55 лет для женщин и 60 лет для мужчин, пенсионеры </a:t>
                      </a:r>
                      <a:r>
                        <a:rPr lang="ru-RU" sz="950" b="0" strike="noStrike" spc="-1" dirty="0">
                          <a:solidFill>
                            <a:schemeClr val="accent1">
                              <a:lumMod val="75000"/>
                            </a:schemeClr>
                          </a:solidFill>
                          <a:latin typeface="Times New Roman" pitchFamily="18" charset="0"/>
                          <a:cs typeface="Times New Roman" pitchFamily="18" charset="0"/>
                        </a:rPr>
                        <a:t>в отношении легковых автомобилей отечественного производства, а также автомобилей марок «ЗАЗ», «Таврия» и «ЛуАЗ» </a:t>
                      </a:r>
                      <a:r>
                        <a:rPr lang="ru-RU" sz="950" b="0" strike="noStrike" spc="-1" dirty="0">
                          <a:solidFill>
                            <a:schemeClr val="tx1"/>
                          </a:solidFill>
                          <a:latin typeface="Times New Roman" pitchFamily="18" charset="0"/>
                          <a:cs typeface="Times New Roman" pitchFamily="18" charset="0"/>
                        </a:rPr>
                        <a:t>на одно транспортное средство (на усмотрение владельца) для автомобилей        с мощностью двигателя до 100 л.с. включительно, мотоциклов и мотороллеров отечественного производства и другие категории граждан.</a:t>
                      </a:r>
                    </a:p>
                    <a:p>
                      <a:pPr algn="just">
                        <a:lnSpc>
                          <a:spcPct val="100000"/>
                        </a:lnSpc>
                      </a:pPr>
                      <a:r>
                        <a:rPr lang="ru-RU" sz="950" b="0" strike="noStrike" spc="-1" dirty="0">
                          <a:solidFill>
                            <a:schemeClr val="tx1"/>
                          </a:solidFill>
                          <a:latin typeface="Times New Roman" pitchFamily="18" charset="0"/>
                          <a:cs typeface="Times New Roman" pitchFamily="18" charset="0"/>
                        </a:rPr>
                        <a:t>Физические лица - </a:t>
                      </a:r>
                      <a:r>
                        <a:rPr lang="ru-RU" sz="950" b="0" strike="noStrike" spc="-1" dirty="0">
                          <a:solidFill>
                            <a:schemeClr val="accent1">
                              <a:lumMod val="75000"/>
                            </a:schemeClr>
                          </a:solidFill>
                          <a:latin typeface="Times New Roman" pitchFamily="18" charset="0"/>
                          <a:cs typeface="Times New Roman" pitchFamily="18" charset="0"/>
                        </a:rPr>
                        <a:t>в отношении легковых автомобилей, приводимых в движение исключительно электрическим двигателем и заряжаемых с помощью внешнего источника электроэнергии (</a:t>
                      </a:r>
                      <a:r>
                        <a:rPr lang="ru-RU" sz="950" b="0" strike="noStrike" spc="-1" dirty="0" smtClean="0">
                          <a:solidFill>
                            <a:schemeClr val="accent1">
                              <a:lumMod val="75000"/>
                            </a:schemeClr>
                          </a:solidFill>
                          <a:latin typeface="Times New Roman" pitchFamily="18" charset="0"/>
                          <a:cs typeface="Times New Roman" pitchFamily="18" charset="0"/>
                        </a:rPr>
                        <a:t>электромобилей)</a:t>
                      </a:r>
                      <a:r>
                        <a:rPr lang="ru-RU" sz="950" b="0" strike="noStrike" spc="-1" dirty="0" smtClean="0">
                          <a:solidFill>
                            <a:schemeClr val="tx1"/>
                          </a:solidFill>
                          <a:latin typeface="Times New Roman" pitchFamily="18" charset="0"/>
                          <a:cs typeface="Times New Roman" pitchFamily="18" charset="0"/>
                        </a:rPr>
                        <a:t>, </a:t>
                      </a:r>
                      <a:r>
                        <a:rPr lang="ru-RU" sz="950" b="0" strike="noStrike" spc="-1" dirty="0">
                          <a:solidFill>
                            <a:schemeClr val="tx1"/>
                          </a:solidFill>
                          <a:latin typeface="Times New Roman" pitchFamily="18" charset="0"/>
                          <a:cs typeface="Times New Roman" pitchFamily="18" charset="0"/>
                        </a:rPr>
                        <a:t>мощностью двигателя до 200 л.с. (до 147,1 кВт) включительно на одно транспортное средство (на усмотрение владельца). Ф</a:t>
                      </a:r>
                      <a:r>
                        <a:rPr lang="ru-RU" sz="950" b="0" strike="noStrike" spc="-1" dirty="0">
                          <a:solidFill>
                            <a:schemeClr val="tx1"/>
                          </a:solidFill>
                          <a:latin typeface="Times New Roman" pitchFamily="18" charset="0"/>
                          <a:ea typeface="Times New Roman"/>
                          <a:cs typeface="Times New Roman" pitchFamily="18" charset="0"/>
                        </a:rPr>
                        <a:t>изические лица - граждане РФ, участвующие в специальной военной операции, из числа лиц, призванных на военную службу по мобилизации в Вооруженные Силы РФ, или лиц, направленных для прохождения службы в войска национальной гвардии РФ на должностях, по которым предусмотрено присвоение специальных званий полиции, по мобилизации; лиц, проходящих (проходивших) военную службу в Вооруженных Силах РФ по контракту, или лиц, проходящих (проходивших) военную службу (службу) в войсках национальной гвардии РФ, в воинских формированиях и органах, указанных в пункте 6 статьи 1 Федерального закона от 31 мая 1996 года № 61-ФЗ «Об обороне»; лиц, заключивших контракт о добровольном содействии в выполнении задач, возложенных на Вооруженные Силы РФ или войска национальной гвардии РФ, или лиц, заключивших контракт (имевших иные правоотношения) с организацией, содействующей выполнению задач, возложенных на Вооруженные Силы РФ; сотрудников федеральных органов исполнительной власти, служащих (работников) федеральных государственных органов (правоохранительных органов РФ), иных лиц, которые направлялись (привлекались) указанными органами при выполнении ими служебных обязанностей и иных аналогичных функций, - </a:t>
                      </a:r>
                      <a:r>
                        <a:rPr lang="ru-RU" sz="950" b="0" strike="noStrike" spc="-1" dirty="0">
                          <a:solidFill>
                            <a:schemeClr val="accent1">
                              <a:lumMod val="75000"/>
                            </a:schemeClr>
                          </a:solidFill>
                          <a:latin typeface="Times New Roman" pitchFamily="18" charset="0"/>
                          <a:ea typeface="Times New Roman"/>
                          <a:cs typeface="Times New Roman" pitchFamily="18" charset="0"/>
                        </a:rPr>
                        <a:t>в отношении мотоциклов, мотороллеров, легковых автомобилей на одно транспортное средство </a:t>
                      </a:r>
                      <a:r>
                        <a:rPr lang="ru-RU" sz="950" b="0" strike="noStrike" spc="-1" dirty="0">
                          <a:solidFill>
                            <a:schemeClr val="tx1"/>
                          </a:solidFill>
                          <a:latin typeface="Times New Roman" pitchFamily="18" charset="0"/>
                          <a:ea typeface="Times New Roman"/>
                          <a:cs typeface="Times New Roman" pitchFamily="18" charset="0"/>
                        </a:rPr>
                        <a:t>(на усмотрение владельца) сроком на три налоговых периода, начиная с налогового периода 2021 года.</a:t>
                      </a:r>
                      <a:endParaRPr lang="ru-RU" sz="950" b="0" strike="noStrike" spc="-1" dirty="0">
                        <a:solidFill>
                          <a:schemeClr val="tx1"/>
                        </a:solidFill>
                        <a:latin typeface="Times New Roman" pitchFamily="18" charset="0"/>
                        <a:cs typeface="Times New Roman" pitchFamily="18" charset="0"/>
                      </a:endParaRPr>
                    </a:p>
                  </a:txBody>
                  <a:tcPr marL="108000" marR="108000">
                    <a:lnL w="12240">
                      <a:noFill/>
                    </a:lnL>
                    <a:lnR w="12240">
                      <a:noFill/>
                    </a:lnR>
                    <a:lnT w="12240">
                      <a:noFill/>
                    </a:lnT>
                    <a:lnB w="12240">
                      <a:noFill/>
                    </a:lnB>
                    <a:solidFill>
                      <a:schemeClr val="bg1"/>
                    </a:solidFill>
                  </a:tcP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4" name="TextBox 3"/>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6"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4" name="TextBox 3"/>
          <p:cNvSpPr txBox="1"/>
          <p:nvPr/>
        </p:nvSpPr>
        <p:spPr>
          <a:xfrm>
            <a:off x="395536" y="6454497"/>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aphicFrame>
        <p:nvGraphicFramePr>
          <p:cNvPr id="6" name="Таблица 23"/>
          <p:cNvGraphicFramePr/>
          <p:nvPr/>
        </p:nvGraphicFramePr>
        <p:xfrm>
          <a:off x="179512" y="476672"/>
          <a:ext cx="8856984" cy="5684520"/>
        </p:xfrm>
        <a:graphic>
          <a:graphicData uri="http://schemas.openxmlformats.org/drawingml/2006/table">
            <a:tbl>
              <a:tblPr/>
              <a:tblGrid>
                <a:gridCol w="8856984"/>
              </a:tblGrid>
              <a:tr h="5400600">
                <a:tc>
                  <a:txBody>
                    <a:bodyPr/>
                    <a:lstStyle/>
                    <a:p>
                      <a:pPr algn="l">
                        <a:lnSpc>
                          <a:spcPct val="100000"/>
                        </a:lnSpc>
                      </a:pPr>
                      <a:r>
                        <a:rPr lang="ru-RU" sz="1200" b="1" strike="noStrike" cap="all" spc="-1" dirty="0">
                          <a:solidFill>
                            <a:schemeClr val="accent1">
                              <a:lumMod val="75000"/>
                            </a:schemeClr>
                          </a:solidFill>
                          <a:latin typeface="Times New Roman" pitchFamily="18" charset="0"/>
                          <a:cs typeface="Times New Roman" pitchFamily="18" charset="0"/>
                        </a:rPr>
                        <a:t>Налог на имущество физических лиц</a:t>
                      </a:r>
                      <a:r>
                        <a:rPr sz="2000" dirty="0">
                          <a:solidFill>
                            <a:schemeClr val="tx1"/>
                          </a:solidFill>
                          <a:latin typeface="Times New Roman" pitchFamily="18" charset="0"/>
                          <a:cs typeface="Times New Roman" pitchFamily="18" charset="0"/>
                        </a:rPr>
                        <a:t/>
                      </a:r>
                      <a:br>
                        <a:rPr sz="2000" dirty="0">
                          <a:solidFill>
                            <a:schemeClr val="tx1"/>
                          </a:solidFill>
                          <a:latin typeface="Times New Roman" pitchFamily="18" charset="0"/>
                          <a:cs typeface="Times New Roman" pitchFamily="18" charset="0"/>
                        </a:rPr>
                      </a:br>
                      <a:r>
                        <a:rPr lang="ru-RU" sz="900" b="0" i="1" strike="noStrike" spc="-1" dirty="0">
                          <a:solidFill>
                            <a:schemeClr val="tx1"/>
                          </a:solidFill>
                          <a:latin typeface="Times New Roman" pitchFamily="18" charset="0"/>
                          <a:cs typeface="Times New Roman" pitchFamily="18" charset="0"/>
                        </a:rPr>
                        <a:t>(Глава 32 Налогового кодекса Российской Федерации)</a:t>
                      </a:r>
                      <a:endParaRPr lang="ru-RU" sz="900" b="0" strike="noStrike" spc="-1" dirty="0">
                        <a:solidFill>
                          <a:schemeClr val="tx1"/>
                        </a:solidFill>
                        <a:latin typeface="Times New Roman" pitchFamily="18" charset="0"/>
                        <a:cs typeface="Times New Roman" pitchFamily="18" charset="0"/>
                      </a:endParaRP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u="sng" strike="noStrike" cap="all" spc="-1" dirty="0">
                          <a:solidFill>
                            <a:schemeClr val="tx1"/>
                          </a:solidFill>
                          <a:uFillTx/>
                          <a:latin typeface="Times New Roman" pitchFamily="18" charset="0"/>
                          <a:cs typeface="Times New Roman" pitchFamily="18" charset="0"/>
                        </a:rPr>
                        <a:t>Ставка налога</a:t>
                      </a:r>
                      <a:r>
                        <a:rPr lang="ru-RU" sz="1000" b="0" strike="noStrike" cap="all" spc="-1" dirty="0">
                          <a:solidFill>
                            <a:schemeClr val="tx1"/>
                          </a:solidFill>
                          <a:latin typeface="Times New Roman" pitchFamily="18" charset="0"/>
                          <a:cs typeface="Times New Roman" pitchFamily="18" charset="0"/>
                        </a:rPr>
                        <a:t> </a:t>
                      </a:r>
                      <a:r>
                        <a:rPr lang="ru-RU" sz="1000" b="0" strike="noStrike" spc="-1" dirty="0">
                          <a:solidFill>
                            <a:schemeClr val="tx1"/>
                          </a:solidFill>
                          <a:latin typeface="Times New Roman" pitchFamily="18" charset="0"/>
                          <a:cs typeface="Times New Roman" pitchFamily="18" charset="0"/>
                        </a:rPr>
                        <a:t>устанавливается от кадастровой стоимости в размерах, не превышающих:</a:t>
                      </a: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i="1" strike="noStrike" spc="-1" dirty="0">
                          <a:solidFill>
                            <a:schemeClr val="accent1">
                              <a:lumMod val="75000"/>
                            </a:schemeClr>
                          </a:solidFill>
                          <a:latin typeface="Times New Roman" pitchFamily="18" charset="0"/>
                          <a:cs typeface="Times New Roman" pitchFamily="18" charset="0"/>
                        </a:rPr>
                        <a:t>0,1 % в отношении:</a:t>
                      </a:r>
                      <a:endParaRPr lang="ru-RU" sz="1000" b="0" strike="noStrike" spc="-1" dirty="0">
                        <a:solidFill>
                          <a:schemeClr val="accent1">
                            <a:lumMod val="75000"/>
                          </a:schemeClr>
                        </a:solidFill>
                        <a:latin typeface="Times New Roman" pitchFamily="18" charset="0"/>
                        <a:cs typeface="Times New Roman" pitchFamily="18" charset="0"/>
                      </a:endParaRPr>
                    </a:p>
                    <a:p>
                      <a:pPr algn="l">
                        <a:lnSpc>
                          <a:spcPct val="100000"/>
                        </a:lnSpc>
                      </a:pPr>
                      <a:r>
                        <a:rPr lang="ru-RU" sz="1000" b="0" strike="noStrike" spc="-1" dirty="0">
                          <a:solidFill>
                            <a:schemeClr val="tx1"/>
                          </a:solidFill>
                          <a:latin typeface="Times New Roman" pitchFamily="18" charset="0"/>
                          <a:cs typeface="Times New Roman" pitchFamily="18" charset="0"/>
                        </a:rPr>
                        <a:t>- жилых домов, квартир, комнат;</a:t>
                      </a:r>
                    </a:p>
                    <a:p>
                      <a:pPr algn="l">
                        <a:lnSpc>
                          <a:spcPct val="100000"/>
                        </a:lnSpc>
                      </a:pPr>
                      <a:r>
                        <a:rPr lang="ru-RU" sz="1000" b="0" strike="noStrike" spc="-1" dirty="0">
                          <a:solidFill>
                            <a:schemeClr val="tx1"/>
                          </a:solidFill>
                          <a:latin typeface="Times New Roman" pitchFamily="18" charset="0"/>
                          <a:cs typeface="Times New Roman" pitchFamily="18" charset="0"/>
                        </a:rPr>
                        <a:t>- объектов незавершенного строительства;</a:t>
                      </a:r>
                    </a:p>
                    <a:p>
                      <a:pPr algn="l">
                        <a:lnSpc>
                          <a:spcPct val="100000"/>
                        </a:lnSpc>
                      </a:pPr>
                      <a:r>
                        <a:rPr lang="ru-RU" sz="1000" b="0" strike="noStrike" spc="-1" dirty="0">
                          <a:solidFill>
                            <a:schemeClr val="tx1"/>
                          </a:solidFill>
                          <a:latin typeface="Times New Roman" pitchFamily="18" charset="0"/>
                          <a:cs typeface="Times New Roman" pitchFamily="18" charset="0"/>
                        </a:rPr>
                        <a:t>- единых недвижимых комплексов, в состав которых входит хотя бы один жилой дом;</a:t>
                      </a:r>
                    </a:p>
                    <a:p>
                      <a:pPr algn="l">
                        <a:lnSpc>
                          <a:spcPct val="100000"/>
                        </a:lnSpc>
                        <a:buFontTx/>
                        <a:buChar char="-"/>
                      </a:pPr>
                      <a:r>
                        <a:rPr lang="ru-RU" sz="1000" b="0" strike="noStrike" spc="-1" dirty="0" smtClean="0">
                          <a:solidFill>
                            <a:schemeClr val="tx1"/>
                          </a:solidFill>
                          <a:latin typeface="Times New Roman" pitchFamily="18" charset="0"/>
                          <a:cs typeface="Times New Roman" pitchFamily="18" charset="0"/>
                        </a:rPr>
                        <a:t> гаражей </a:t>
                      </a:r>
                      <a:r>
                        <a:rPr lang="ru-RU" sz="1000" b="0" strike="noStrike" spc="-1" dirty="0">
                          <a:solidFill>
                            <a:schemeClr val="tx1"/>
                          </a:solidFill>
                          <a:latin typeface="Times New Roman" pitchFamily="18" charset="0"/>
                          <a:cs typeface="Times New Roman" pitchFamily="18" charset="0"/>
                        </a:rPr>
                        <a:t>и </a:t>
                      </a:r>
                      <a:r>
                        <a:rPr lang="ru-RU" sz="1000" b="0" strike="noStrike" spc="-1" dirty="0" smtClean="0">
                          <a:solidFill>
                            <a:schemeClr val="tx1"/>
                          </a:solidFill>
                          <a:latin typeface="Times New Roman" pitchFamily="18" charset="0"/>
                          <a:cs typeface="Times New Roman" pitchFamily="18" charset="0"/>
                        </a:rPr>
                        <a:t>машино-мест;</a:t>
                      </a:r>
                      <a:endParaRPr lang="ru-RU" sz="1000" b="0" strike="noStrike" spc="-1" dirty="0">
                        <a:solidFill>
                          <a:schemeClr val="tx1"/>
                        </a:solidFill>
                        <a:latin typeface="Times New Roman" pitchFamily="18" charset="0"/>
                        <a:cs typeface="Times New Roman" pitchFamily="18" charset="0"/>
                      </a:endParaRPr>
                    </a:p>
                    <a:p>
                      <a:pPr algn="l">
                        <a:lnSpc>
                          <a:spcPct val="100000"/>
                        </a:lnSpc>
                        <a:buFontTx/>
                        <a:buChar char="-"/>
                      </a:pPr>
                      <a:r>
                        <a:rPr lang="ru-RU" sz="1000" b="0" strike="noStrike" spc="-1" dirty="0" smtClean="0">
                          <a:solidFill>
                            <a:schemeClr val="tx1"/>
                          </a:solidFill>
                          <a:latin typeface="Times New Roman" pitchFamily="18" charset="0"/>
                          <a:cs typeface="Times New Roman" pitchFamily="18" charset="0"/>
                        </a:rPr>
                        <a:t> хозяйственных </a:t>
                      </a:r>
                      <a:r>
                        <a:rPr lang="ru-RU" sz="1000" b="0" strike="noStrike" spc="-1" dirty="0">
                          <a:solidFill>
                            <a:schemeClr val="tx1"/>
                          </a:solidFill>
                          <a:latin typeface="Times New Roman" pitchFamily="18" charset="0"/>
                          <a:cs typeface="Times New Roman" pitchFamily="18" charset="0"/>
                        </a:rPr>
                        <a:t>строений или сооружений, площадь каждого из которых не превышает 50 м</a:t>
                      </a:r>
                      <a:r>
                        <a:rPr lang="ru-RU" sz="1000" b="0" strike="noStrike" spc="-1" baseline="30000" dirty="0">
                          <a:solidFill>
                            <a:schemeClr val="tx1"/>
                          </a:solidFill>
                          <a:latin typeface="Times New Roman" pitchFamily="18" charset="0"/>
                          <a:cs typeface="Times New Roman" pitchFamily="18" charset="0"/>
                        </a:rPr>
                        <a:t>2</a:t>
                      </a:r>
                      <a:r>
                        <a:rPr lang="ru-RU" sz="1000" b="0" strike="noStrike" spc="-1" dirty="0">
                          <a:solidFill>
                            <a:schemeClr val="tx1"/>
                          </a:solidFill>
                          <a:latin typeface="Times New Roman" pitchFamily="18" charset="0"/>
                          <a:cs typeface="Times New Roman" pitchFamily="18" charset="0"/>
                        </a:rPr>
                        <a:t> и которые расположены на земельных участках для ведения личного подсобного хозяйства, огородничества, садоводства или индивидуального жилищного строительства;</a:t>
                      </a: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i="1" strike="noStrike" spc="-1" dirty="0">
                          <a:solidFill>
                            <a:schemeClr val="accent1">
                              <a:lumMod val="75000"/>
                            </a:schemeClr>
                          </a:solidFill>
                          <a:latin typeface="Times New Roman" pitchFamily="18" charset="0"/>
                          <a:cs typeface="Times New Roman" pitchFamily="18" charset="0"/>
                        </a:rPr>
                        <a:t>2,0 % в отношении:</a:t>
                      </a:r>
                      <a:endParaRPr lang="ru-RU" sz="1000" b="0" strike="noStrike" spc="-1" dirty="0">
                        <a:solidFill>
                          <a:schemeClr val="accent1">
                            <a:lumMod val="75000"/>
                          </a:schemeClr>
                        </a:solidFill>
                        <a:latin typeface="Times New Roman" pitchFamily="18" charset="0"/>
                        <a:cs typeface="Times New Roman" pitchFamily="18" charset="0"/>
                      </a:endParaRPr>
                    </a:p>
                    <a:p>
                      <a:pPr algn="l">
                        <a:lnSpc>
                          <a:spcPct val="100000"/>
                        </a:lnSpc>
                        <a:buFontTx/>
                        <a:buChar char="-"/>
                      </a:pPr>
                      <a:r>
                        <a:rPr lang="ru-RU" sz="1000" b="0" strike="noStrike" spc="-1" dirty="0" smtClean="0">
                          <a:solidFill>
                            <a:schemeClr val="tx1"/>
                          </a:solidFill>
                          <a:latin typeface="Times New Roman" pitchFamily="18" charset="0"/>
                          <a:cs typeface="Times New Roman" pitchFamily="18" charset="0"/>
                        </a:rPr>
                        <a:t> нежилых </a:t>
                      </a:r>
                      <a:r>
                        <a:rPr lang="ru-RU" sz="1000" b="0" strike="noStrike" spc="-1" dirty="0">
                          <a:solidFill>
                            <a:schemeClr val="tx1"/>
                          </a:solidFill>
                          <a:latin typeface="Times New Roman" pitchFamily="18" charset="0"/>
                          <a:cs typeface="Times New Roman" pitchFamily="18" charset="0"/>
                        </a:rPr>
                        <a:t>помещений, назначение, разрешенное использование или наименование которых предусматривает размещение офисов, торговых объектов, объектов общественного питания и бытового обслуживания либо которые фактически используются для размещения офисов, торговых объектов, объектов общественного питания и бытового обслуживания</a:t>
                      </a:r>
                      <a:r>
                        <a:rPr lang="ru-RU" sz="1000" b="0" strike="noStrike" spc="-1" dirty="0" smtClean="0">
                          <a:solidFill>
                            <a:schemeClr val="tx1"/>
                          </a:solidFill>
                          <a:latin typeface="Times New Roman" pitchFamily="18" charset="0"/>
                          <a:cs typeface="Times New Roman" pitchFamily="18" charset="0"/>
                        </a:rPr>
                        <a:t>;</a:t>
                      </a:r>
                    </a:p>
                    <a:p>
                      <a:pPr algn="l">
                        <a:lnSpc>
                          <a:spcPct val="100000"/>
                        </a:lnSpc>
                        <a:buFontTx/>
                        <a:buNone/>
                      </a:pPr>
                      <a:endParaRPr lang="ru-RU" sz="600" b="0" strike="noStrike" spc="-1" dirty="0" smtClean="0">
                        <a:solidFill>
                          <a:schemeClr val="tx1"/>
                        </a:solidFill>
                        <a:latin typeface="Times New Roman" pitchFamily="18" charset="0"/>
                        <a:cs typeface="Times New Roman" pitchFamily="18" charset="0"/>
                      </a:endParaRPr>
                    </a:p>
                    <a:p>
                      <a:pPr algn="l">
                        <a:lnSpc>
                          <a:spcPct val="100000"/>
                        </a:lnSpc>
                      </a:pPr>
                      <a:r>
                        <a:rPr lang="ru-RU" sz="1000" b="0" i="1" strike="noStrike" spc="-1" dirty="0" smtClean="0">
                          <a:solidFill>
                            <a:schemeClr val="accent1">
                              <a:lumMod val="75000"/>
                            </a:schemeClr>
                          </a:solidFill>
                          <a:latin typeface="Times New Roman" pitchFamily="18" charset="0"/>
                          <a:cs typeface="Times New Roman" pitchFamily="18" charset="0"/>
                        </a:rPr>
                        <a:t>2,5 % в отношении:</a:t>
                      </a:r>
                      <a:endParaRPr lang="ru-RU" sz="1000" b="0" strike="noStrike" spc="-1" dirty="0" smtClean="0">
                        <a:solidFill>
                          <a:schemeClr val="accent1">
                            <a:lumMod val="75000"/>
                          </a:schemeClr>
                        </a:solidFill>
                        <a:latin typeface="Times New Roman" pitchFamily="18" charset="0"/>
                        <a:cs typeface="Times New Roman" pitchFamily="18" charset="0"/>
                      </a:endParaRPr>
                    </a:p>
                    <a:p>
                      <a:pPr algn="l">
                        <a:lnSpc>
                          <a:spcPct val="100000"/>
                        </a:lnSpc>
                      </a:pPr>
                      <a:r>
                        <a:rPr lang="ru-RU" sz="1000" b="0" strike="noStrike" spc="-1" dirty="0" smtClean="0">
                          <a:solidFill>
                            <a:schemeClr val="tx1"/>
                          </a:solidFill>
                          <a:latin typeface="Times New Roman" pitchFamily="18" charset="0"/>
                          <a:cs typeface="Times New Roman" pitchFamily="18" charset="0"/>
                        </a:rPr>
                        <a:t>- объектов налогообложения,</a:t>
                      </a:r>
                      <a:r>
                        <a:rPr lang="ru-RU" sz="1000" b="0" strike="noStrike" spc="-1" baseline="0" dirty="0" smtClean="0">
                          <a:solidFill>
                            <a:schemeClr val="tx1"/>
                          </a:solidFill>
                          <a:latin typeface="Times New Roman" pitchFamily="18" charset="0"/>
                          <a:cs typeface="Times New Roman" pitchFamily="18" charset="0"/>
                        </a:rPr>
                        <a:t> кадастровая стоимость каждого из которых превышает 300 млн. рублей</a:t>
                      </a:r>
                      <a:endParaRPr lang="ru-RU" sz="1000" b="0" strike="noStrike" spc="-1" dirty="0">
                        <a:solidFill>
                          <a:schemeClr val="tx1"/>
                        </a:solidFill>
                        <a:latin typeface="Times New Roman" pitchFamily="18" charset="0"/>
                        <a:cs typeface="Times New Roman" pitchFamily="18" charset="0"/>
                      </a:endParaRP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i="1" strike="noStrike" spc="-1" dirty="0">
                          <a:solidFill>
                            <a:schemeClr val="accent1">
                              <a:lumMod val="75000"/>
                            </a:schemeClr>
                          </a:solidFill>
                          <a:latin typeface="Times New Roman" pitchFamily="18" charset="0"/>
                          <a:cs typeface="Times New Roman" pitchFamily="18" charset="0"/>
                        </a:rPr>
                        <a:t>0,5 % в отношении </a:t>
                      </a:r>
                      <a:r>
                        <a:rPr lang="ru-RU" sz="1000" b="0" strike="noStrike" spc="-1" dirty="0">
                          <a:solidFill>
                            <a:schemeClr val="tx1"/>
                          </a:solidFill>
                          <a:latin typeface="Times New Roman" pitchFamily="18" charset="0"/>
                          <a:cs typeface="Times New Roman" pitchFamily="18" charset="0"/>
                        </a:rPr>
                        <a:t>прочих объектов налогообложения.</a:t>
                      </a:r>
                    </a:p>
                    <a:p>
                      <a:pPr algn="l">
                        <a:lnSpc>
                          <a:spcPct val="100000"/>
                        </a:lnSpc>
                      </a:pPr>
                      <a:endParaRPr lang="ru-RU" sz="600" b="0" strike="noStrike" spc="-1" dirty="0">
                        <a:solidFill>
                          <a:schemeClr val="tx1"/>
                        </a:solidFill>
                        <a:latin typeface="Times New Roman" pitchFamily="18" charset="0"/>
                        <a:cs typeface="Times New Roman" pitchFamily="18" charset="0"/>
                      </a:endParaRPr>
                    </a:p>
                    <a:p>
                      <a:pPr algn="l">
                        <a:lnSpc>
                          <a:spcPct val="100000"/>
                        </a:lnSpc>
                      </a:pPr>
                      <a:r>
                        <a:rPr lang="ru-RU" sz="1000" b="0" u="sng" strike="noStrike" spc="-1" dirty="0">
                          <a:solidFill>
                            <a:schemeClr val="tx1"/>
                          </a:solidFill>
                          <a:uFillTx/>
                          <a:latin typeface="Times New Roman" pitchFamily="18" charset="0"/>
                          <a:cs typeface="Times New Roman" pitchFamily="18" charset="0"/>
                        </a:rPr>
                        <a:t>НАЛОГОВЫЕ ЛЬГОТЫ</a:t>
                      </a:r>
                      <a:endParaRPr lang="ru-RU" sz="1000" b="0" strike="noStrike" spc="-1" dirty="0">
                        <a:solidFill>
                          <a:schemeClr val="tx1"/>
                        </a:solidFill>
                        <a:latin typeface="Times New Roman" pitchFamily="18" charset="0"/>
                        <a:cs typeface="Times New Roman" pitchFamily="18" charset="0"/>
                      </a:endParaRPr>
                    </a:p>
                    <a:p>
                      <a:pPr algn="l">
                        <a:lnSpc>
                          <a:spcPct val="100000"/>
                        </a:lnSpc>
                      </a:pPr>
                      <a:r>
                        <a:rPr lang="ru-RU" sz="1000" b="0" strike="noStrike" spc="-1" dirty="0">
                          <a:solidFill>
                            <a:schemeClr val="tx1"/>
                          </a:solidFill>
                          <a:latin typeface="Times New Roman" pitchFamily="18" charset="0"/>
                          <a:cs typeface="Times New Roman" pitchFamily="18" charset="0"/>
                        </a:rPr>
                        <a:t>Освобождаются от уплаты налога в отношении одного объекта налогообложения следующие категории:</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Герои СССР и Герои РФ, а также лица, награжденные орденом Славы трех степеней;</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инвалиды I и II групп инвалидности, инвалиды </a:t>
                      </a:r>
                      <a:r>
                        <a:rPr lang="ru-RU" sz="1000" b="0" strike="noStrike" spc="-1" dirty="0" smtClean="0">
                          <a:solidFill>
                            <a:schemeClr val="tx1"/>
                          </a:solidFill>
                          <a:latin typeface="Times New Roman" pitchFamily="18" charset="0"/>
                          <a:cs typeface="Times New Roman" pitchFamily="18" charset="0"/>
                        </a:rPr>
                        <a:t>с </a:t>
                      </a:r>
                      <a:r>
                        <a:rPr lang="ru-RU" sz="1000" b="0" strike="noStrike" spc="-1" dirty="0">
                          <a:solidFill>
                            <a:schemeClr val="tx1"/>
                          </a:solidFill>
                          <a:latin typeface="Times New Roman" pitchFamily="18" charset="0"/>
                          <a:cs typeface="Times New Roman" pitchFamily="18" charset="0"/>
                        </a:rPr>
                        <a:t>детства, дети-инвалиды;</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участники гражданской войны и ВОВ, других боевых операций; </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граждане, принимавшие участие в боевых действиях </a:t>
                      </a:r>
                      <a:r>
                        <a:rPr lang="ru-RU" sz="1000" b="0" strike="noStrike" spc="-1" dirty="0" smtClean="0">
                          <a:solidFill>
                            <a:schemeClr val="tx1"/>
                          </a:solidFill>
                          <a:latin typeface="Times New Roman" pitchFamily="18" charset="0"/>
                          <a:cs typeface="Times New Roman" pitchFamily="18" charset="0"/>
                        </a:rPr>
                        <a:t>в </a:t>
                      </a:r>
                      <a:r>
                        <a:rPr lang="ru-RU" sz="1000" b="0" strike="noStrike" spc="-1" dirty="0">
                          <a:solidFill>
                            <a:schemeClr val="tx1"/>
                          </a:solidFill>
                          <a:latin typeface="Times New Roman" pitchFamily="18" charset="0"/>
                          <a:cs typeface="Times New Roman" pitchFamily="18" charset="0"/>
                        </a:rPr>
                        <a:t>Афганистане;</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физические лица, подвергшиеся воздействию радиации вследствие катастрофы на Чернобыльской АЭС;</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военнослужащие, а также граждане, уволенные </a:t>
                      </a:r>
                      <a:r>
                        <a:rPr lang="ru-RU" sz="1000" b="0" strike="noStrike" spc="-1" dirty="0" smtClean="0">
                          <a:solidFill>
                            <a:schemeClr val="tx1"/>
                          </a:solidFill>
                          <a:latin typeface="Times New Roman" pitchFamily="18" charset="0"/>
                          <a:cs typeface="Times New Roman" pitchFamily="18" charset="0"/>
                        </a:rPr>
                        <a:t>с </a:t>
                      </a:r>
                      <a:r>
                        <a:rPr lang="ru-RU" sz="1000" b="0" strike="noStrike" spc="-1" dirty="0">
                          <a:solidFill>
                            <a:schemeClr val="tx1"/>
                          </a:solidFill>
                          <a:latin typeface="Times New Roman" pitchFamily="18" charset="0"/>
                          <a:cs typeface="Times New Roman" pitchFamily="18" charset="0"/>
                        </a:rPr>
                        <a:t>военной службы по достижении предельного возраста пребывания на военной службе, состоянию здоровья или в связи с организационно-штатными мероприятиями, имеющие общую продолжительность военной службы 20 лет и более;</a:t>
                      </a:r>
                    </a:p>
                    <a:p>
                      <a:pPr marL="216000" indent="-215640" algn="l">
                        <a:lnSpc>
                          <a:spcPct val="100000"/>
                        </a:lnSpc>
                        <a:buClr>
                          <a:srgbClr val="00405B"/>
                        </a:buClr>
                        <a:buFont typeface="Arial"/>
                        <a:buChar char="•"/>
                      </a:pPr>
                      <a:r>
                        <a:rPr lang="ru-RU" sz="1000" b="0" strike="noStrike" spc="-1" dirty="0">
                          <a:solidFill>
                            <a:schemeClr val="tx1"/>
                          </a:solidFill>
                          <a:latin typeface="Times New Roman" pitchFamily="18" charset="0"/>
                          <a:cs typeface="Times New Roman" pitchFamily="18" charset="0"/>
                        </a:rPr>
                        <a:t> члены семей военнослужащих, потерявших кормильца</a:t>
                      </a:r>
                      <a:r>
                        <a:rPr lang="ru-RU" sz="1000" b="0" strike="noStrike" spc="-1" dirty="0" smtClean="0">
                          <a:solidFill>
                            <a:schemeClr val="tx1"/>
                          </a:solidFill>
                          <a:latin typeface="Times New Roman" pitchFamily="18" charset="0"/>
                          <a:cs typeface="Times New Roman" pitchFamily="18" charset="0"/>
                        </a:rPr>
                        <a:t>;</a:t>
                      </a:r>
                    </a:p>
                    <a:p>
                      <a:pPr marL="216000" marR="0" indent="-215640" algn="l" defTabSz="914400" eaLnBrk="1" fontAlgn="auto" latinLnBrk="0" hangingPunct="1">
                        <a:lnSpc>
                          <a:spcPct val="100000"/>
                        </a:lnSpc>
                        <a:spcBef>
                          <a:spcPts val="0"/>
                        </a:spcBef>
                        <a:spcAft>
                          <a:spcPts val="0"/>
                        </a:spcAft>
                        <a:buClr>
                          <a:srgbClr val="00405B"/>
                        </a:buClr>
                        <a:buSzTx/>
                        <a:buFont typeface="Arial"/>
                        <a:buChar char="•"/>
                        <a:tabLst/>
                        <a:defRPr/>
                      </a:pPr>
                      <a:r>
                        <a:rPr lang="ru-RU" sz="1000" b="0" strike="noStrike" spc="-1" dirty="0" smtClean="0">
                          <a:solidFill>
                            <a:schemeClr val="tx1"/>
                          </a:solidFill>
                          <a:latin typeface="Times New Roman" pitchFamily="18" charset="0"/>
                          <a:cs typeface="Times New Roman" pitchFamily="18" charset="0"/>
                        </a:rPr>
                        <a:t> пенсионеры;</a:t>
                      </a:r>
                    </a:p>
                    <a:p>
                      <a:pPr marL="216000" marR="0" indent="-215640" algn="l" defTabSz="914400" eaLnBrk="1" fontAlgn="auto" latinLnBrk="0" hangingPunct="1">
                        <a:lnSpc>
                          <a:spcPct val="100000"/>
                        </a:lnSpc>
                        <a:spcBef>
                          <a:spcPts val="0"/>
                        </a:spcBef>
                        <a:spcAft>
                          <a:spcPts val="0"/>
                        </a:spcAft>
                        <a:buClr>
                          <a:srgbClr val="00405B"/>
                        </a:buClr>
                        <a:buSzTx/>
                        <a:buFont typeface="Arial"/>
                        <a:buChar char="•"/>
                        <a:tabLst/>
                        <a:defRPr/>
                      </a:pPr>
                      <a:r>
                        <a:rPr lang="ru-RU" sz="1000" b="0" strike="noStrike" spc="-1" dirty="0" smtClean="0">
                          <a:solidFill>
                            <a:schemeClr val="tx1"/>
                          </a:solidFill>
                          <a:latin typeface="Times New Roman" pitchFamily="18" charset="0"/>
                          <a:cs typeface="Times New Roman" pitchFamily="18" charset="0"/>
                        </a:rPr>
                        <a:t> родители и супруги военнослужащих и государственных служащих, погибших при исполнении служебных обязанностей;</a:t>
                      </a:r>
                    </a:p>
                    <a:p>
                      <a:pPr marL="216000" indent="-215640" algn="l">
                        <a:lnSpc>
                          <a:spcPct val="100000"/>
                        </a:lnSpc>
                        <a:buClr>
                          <a:srgbClr val="00405B"/>
                        </a:buClr>
                        <a:buFont typeface="Arial"/>
                        <a:buChar char="•"/>
                      </a:pPr>
                      <a:r>
                        <a:rPr lang="ru-RU" sz="1000" b="0" strike="noStrike" spc="-1" dirty="0" smtClean="0">
                          <a:solidFill>
                            <a:schemeClr val="tx1"/>
                          </a:solidFill>
                          <a:latin typeface="Times New Roman" pitchFamily="18" charset="0"/>
                          <a:cs typeface="Times New Roman" pitchFamily="18" charset="0"/>
                        </a:rPr>
                        <a:t> физические лица, осуществляющие профессиональную творческую</a:t>
                      </a:r>
                      <a:r>
                        <a:rPr lang="ru-RU" sz="1000" b="0" strike="noStrike" spc="-1" baseline="0" dirty="0" smtClean="0">
                          <a:solidFill>
                            <a:schemeClr val="tx1"/>
                          </a:solidFill>
                          <a:latin typeface="Times New Roman" pitchFamily="18" charset="0"/>
                          <a:cs typeface="Times New Roman" pitchFamily="18" charset="0"/>
                        </a:rPr>
                        <a:t> </a:t>
                      </a:r>
                      <a:r>
                        <a:rPr lang="ru-RU" sz="1000" b="0" strike="noStrike" spc="-1" dirty="0" smtClean="0">
                          <a:solidFill>
                            <a:schemeClr val="tx1"/>
                          </a:solidFill>
                          <a:latin typeface="Times New Roman" pitchFamily="18" charset="0"/>
                          <a:cs typeface="Times New Roman" pitchFamily="18" charset="0"/>
                        </a:rPr>
                        <a:t>деятельность, - в отношении специально оборудованных помещений, сооружений, используемых ими исключительно в качестве творческих мастерских, ателье, студий, а также жилых домов, квартир, комнат, используемых для организации открытых для посещения негосударственных музеев, галерей, библиотек, - на период такого их использования;</a:t>
                      </a:r>
                    </a:p>
                    <a:p>
                      <a:pPr algn="l">
                        <a:lnSpc>
                          <a:spcPct val="100000"/>
                        </a:lnSpc>
                      </a:pPr>
                      <a:r>
                        <a:rPr lang="ru-RU" sz="1000" b="0" strike="noStrike" spc="-1" dirty="0" smtClean="0">
                          <a:solidFill>
                            <a:schemeClr val="tx1"/>
                          </a:solidFill>
                          <a:latin typeface="Times New Roman" pitchFamily="18" charset="0"/>
                          <a:cs typeface="Times New Roman" pitchFamily="18" charset="0"/>
                        </a:rPr>
                        <a:t>и другие категории граждан (статья 407 Налогового кодекса Российской Федерации).</a:t>
                      </a:r>
                    </a:p>
                  </a:txBody>
                  <a:tcPr marL="108000" marR="144000">
                    <a:lnL w="12240">
                      <a:noFill/>
                    </a:lnL>
                    <a:lnR w="12240">
                      <a:noFill/>
                    </a:lnR>
                    <a:lnT w="12240">
                      <a:noFill/>
                    </a:lnT>
                    <a:lnB w="12240">
                      <a:noFill/>
                    </a:lnB>
                    <a:solidFill>
                      <a:schemeClr val="bg1"/>
                    </a:solidFill>
                  </a:tcPr>
                </a:tc>
              </a:tr>
            </a:tbl>
          </a:graphicData>
        </a:graphic>
      </p:graphicFrame>
      <p:pic>
        <p:nvPicPr>
          <p:cNvPr id="8"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background"/>
          <p:cNvPicPr>
            <a:picLocks noChangeAspect="1" noChangeArrowheads="1"/>
          </p:cNvPicPr>
          <p:nvPr/>
        </p:nvPicPr>
        <p:blipFill>
          <a:blip r:embed="rId2" cstate="print"/>
          <a:srcRect b="-15272"/>
          <a:stretch>
            <a:fillRect/>
          </a:stretch>
        </p:blipFill>
        <p:spPr bwMode="auto">
          <a:xfrm>
            <a:off x="0" y="72008"/>
            <a:ext cx="9144000" cy="5517232"/>
          </a:xfrm>
          <a:prstGeom prst="rect">
            <a:avLst/>
          </a:prstGeom>
          <a:noFill/>
        </p:spPr>
      </p:pic>
      <p:pic>
        <p:nvPicPr>
          <p:cNvPr id="8" name="Picture 6" descr="Picture background"/>
          <p:cNvPicPr>
            <a:picLocks noChangeAspect="1" noChangeArrowheads="1"/>
          </p:cNvPicPr>
          <p:nvPr/>
        </p:nvPicPr>
        <p:blipFill>
          <a:blip r:embed="rId2" cstate="print"/>
          <a:srcRect t="-10531" b="74996"/>
          <a:stretch>
            <a:fillRect/>
          </a:stretch>
        </p:blipFill>
        <p:spPr bwMode="auto">
          <a:xfrm>
            <a:off x="0" y="5157192"/>
            <a:ext cx="9144000" cy="170080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dirty="0"/>
          </a:p>
        </p:txBody>
      </p:sp>
      <p:sp>
        <p:nvSpPr>
          <p:cNvPr id="3" name="Прямоугольник 2"/>
          <p:cNvSpPr/>
          <p:nvPr/>
        </p:nvSpPr>
        <p:spPr>
          <a:xfrm>
            <a:off x="179512" y="404664"/>
            <a:ext cx="8784976" cy="4832092"/>
          </a:xfrm>
          <a:prstGeom prst="rect">
            <a:avLst/>
          </a:prstGeom>
          <a:solidFill>
            <a:schemeClr val="bg1"/>
          </a:solidFill>
        </p:spPr>
        <p:txBody>
          <a:bodyPr wrap="square">
            <a:spAutoFit/>
          </a:bodyPr>
          <a:lstStyle/>
          <a:p>
            <a:pPr>
              <a:lnSpc>
                <a:spcPct val="100000"/>
              </a:lnSpc>
            </a:pPr>
            <a:r>
              <a:rPr lang="ru-RU" sz="1600" b="1" cap="all" spc="-1" dirty="0" smtClean="0">
                <a:solidFill>
                  <a:schemeClr val="accent1">
                    <a:lumMod val="75000"/>
                  </a:schemeClr>
                </a:solidFill>
                <a:latin typeface="Times New Roman" pitchFamily="18" charset="0"/>
                <a:cs typeface="Times New Roman" pitchFamily="18" charset="0"/>
              </a:rPr>
              <a:t>Земельный налог</a:t>
            </a:r>
            <a:r>
              <a:rPr lang="ru-RU" sz="1200" dirty="0" smtClean="0">
                <a:latin typeface="Times New Roman" pitchFamily="18" charset="0"/>
                <a:cs typeface="Times New Roman" pitchFamily="18" charset="0"/>
              </a:rPr>
              <a:t/>
            </a:r>
            <a:br>
              <a:rPr lang="ru-RU" sz="1200" dirty="0" smtClean="0">
                <a:latin typeface="Times New Roman" pitchFamily="18" charset="0"/>
                <a:cs typeface="Times New Roman" pitchFamily="18" charset="0"/>
              </a:rPr>
            </a:br>
            <a:r>
              <a:rPr lang="ru-RU" sz="1200" i="1" cap="all" spc="-1" dirty="0" smtClean="0">
                <a:latin typeface="Times New Roman" pitchFamily="18" charset="0"/>
                <a:cs typeface="Times New Roman" pitchFamily="18" charset="0"/>
              </a:rPr>
              <a:t> </a:t>
            </a:r>
            <a:r>
              <a:rPr lang="ru-RU" sz="1050" i="1" spc="-1" dirty="0" smtClean="0">
                <a:latin typeface="Times New Roman" pitchFamily="18" charset="0"/>
                <a:cs typeface="Times New Roman" pitchFamily="18" charset="0"/>
              </a:rPr>
              <a:t>(Глава 31 Налогового кодекса Российской Федерации)</a:t>
            </a:r>
            <a:endParaRPr lang="ru-RU" sz="1050" spc="-1" dirty="0" smtClean="0">
              <a:latin typeface="Times New Roman" pitchFamily="18" charset="0"/>
              <a:cs typeface="Times New Roman" pitchFamily="18" charset="0"/>
            </a:endParaRPr>
          </a:p>
          <a:p>
            <a:pPr>
              <a:lnSpc>
                <a:spcPct val="100000"/>
              </a:lnSpc>
            </a:pPr>
            <a:endParaRPr lang="ru-RU" sz="1050" spc="-1" dirty="0" smtClean="0">
              <a:latin typeface="Times New Roman" pitchFamily="18" charset="0"/>
              <a:cs typeface="Times New Roman" pitchFamily="18" charset="0"/>
            </a:endParaRPr>
          </a:p>
          <a:p>
            <a:pPr>
              <a:lnSpc>
                <a:spcPct val="100000"/>
              </a:lnSpc>
            </a:pPr>
            <a:r>
              <a:rPr lang="ru-RU" sz="1200" u="sng" cap="all" spc="-1" dirty="0" smtClean="0">
                <a:latin typeface="Times New Roman" pitchFamily="18" charset="0"/>
                <a:cs typeface="Times New Roman" pitchFamily="18" charset="0"/>
              </a:rPr>
              <a:t>Ставка налога</a:t>
            </a:r>
            <a:r>
              <a:rPr lang="ru-RU" sz="1200" cap="all" spc="-1" dirty="0" smtClean="0">
                <a:latin typeface="Times New Roman" pitchFamily="18" charset="0"/>
                <a:cs typeface="Times New Roman" pitchFamily="18" charset="0"/>
              </a:rPr>
              <a:t> </a:t>
            </a:r>
            <a:r>
              <a:rPr lang="ru-RU" sz="1200" spc="-1" dirty="0" smtClean="0">
                <a:latin typeface="Times New Roman" pitchFamily="18" charset="0"/>
                <a:cs typeface="Times New Roman" pitchFamily="18" charset="0"/>
              </a:rPr>
              <a:t>устанавливается от кадастровой стоимости земельного участка и не может превышать:</a:t>
            </a:r>
          </a:p>
          <a:p>
            <a:pPr>
              <a:lnSpc>
                <a:spcPct val="100000"/>
              </a:lnSpc>
            </a:pPr>
            <a:endParaRPr lang="ru-RU" sz="500" spc="-1" dirty="0" smtClean="0">
              <a:latin typeface="Times New Roman" pitchFamily="18" charset="0"/>
              <a:cs typeface="Times New Roman" pitchFamily="18" charset="0"/>
            </a:endParaRPr>
          </a:p>
          <a:p>
            <a:pPr>
              <a:lnSpc>
                <a:spcPct val="100000"/>
              </a:lnSpc>
            </a:pPr>
            <a:r>
              <a:rPr lang="ru-RU" sz="1200" i="1" spc="-1" dirty="0" smtClean="0">
                <a:solidFill>
                  <a:schemeClr val="accent1">
                    <a:lumMod val="75000"/>
                  </a:schemeClr>
                </a:solidFill>
                <a:latin typeface="Times New Roman" pitchFamily="18" charset="0"/>
                <a:cs typeface="Times New Roman" pitchFamily="18" charset="0"/>
              </a:rPr>
              <a:t>0,3 % в отношении </a:t>
            </a:r>
            <a:r>
              <a:rPr lang="ru-RU" sz="1200" spc="-1" dirty="0" smtClean="0">
                <a:latin typeface="Times New Roman" pitchFamily="18" charset="0"/>
                <a:cs typeface="Times New Roman" pitchFamily="18" charset="0"/>
              </a:rPr>
              <a:t>земельных участков:</a:t>
            </a:r>
          </a:p>
          <a:p>
            <a:pPr algn="just">
              <a:lnSpc>
                <a:spcPct val="100000"/>
              </a:lnSpc>
            </a:pPr>
            <a:r>
              <a:rPr lang="ru-RU" sz="1200" spc="-1" dirty="0" smtClean="0">
                <a:latin typeface="Times New Roman" pitchFamily="18" charset="0"/>
                <a:cs typeface="Times New Roman" pitchFamily="18" charset="0"/>
              </a:rPr>
              <a:t>-  сельскохозяйственного назначения;</a:t>
            </a:r>
          </a:p>
          <a:p>
            <a:pPr>
              <a:lnSpc>
                <a:spcPct val="100000"/>
              </a:lnSpc>
            </a:pPr>
            <a:r>
              <a:rPr lang="ru-RU" sz="1200" spc="-1" dirty="0" smtClean="0">
                <a:latin typeface="Times New Roman" pitchFamily="18" charset="0"/>
                <a:cs typeface="Times New Roman" pitchFamily="18" charset="0"/>
              </a:rPr>
              <a:t>- занятых жилищным фондом и объектами инженерной инфраструктуры ЖКХ или приобретенных (предоставленных) для жилищного строительства;</a:t>
            </a:r>
          </a:p>
          <a:p>
            <a:pPr algn="just">
              <a:lnSpc>
                <a:spcPct val="100000"/>
              </a:lnSpc>
            </a:pPr>
            <a:r>
              <a:rPr lang="ru-RU" sz="1200" spc="-1" dirty="0" smtClean="0">
                <a:latin typeface="Times New Roman" pitchFamily="18" charset="0"/>
                <a:cs typeface="Times New Roman" pitchFamily="18" charset="0"/>
              </a:rPr>
              <a:t>- не используемых в предпринимательской деятельности, приобретенных (предоставленных) для ведения личного подсобного хозяйства, садоводства или огородничества;</a:t>
            </a:r>
          </a:p>
          <a:p>
            <a:pPr>
              <a:lnSpc>
                <a:spcPct val="100000"/>
              </a:lnSpc>
            </a:pPr>
            <a:endParaRPr lang="ru-RU" sz="500" spc="-1" dirty="0" smtClean="0">
              <a:latin typeface="Times New Roman" pitchFamily="18" charset="0"/>
              <a:cs typeface="Times New Roman" pitchFamily="18" charset="0"/>
            </a:endParaRPr>
          </a:p>
          <a:p>
            <a:pPr>
              <a:lnSpc>
                <a:spcPct val="100000"/>
              </a:lnSpc>
            </a:pPr>
            <a:r>
              <a:rPr lang="ru-RU" sz="1200" i="1" spc="-1" dirty="0" smtClean="0">
                <a:solidFill>
                  <a:schemeClr val="accent1">
                    <a:lumMod val="75000"/>
                  </a:schemeClr>
                </a:solidFill>
                <a:latin typeface="Times New Roman" pitchFamily="18" charset="0"/>
                <a:cs typeface="Times New Roman" pitchFamily="18" charset="0"/>
              </a:rPr>
              <a:t>1,5 % в отношении </a:t>
            </a:r>
            <a:r>
              <a:rPr lang="ru-RU" sz="1200" spc="-1" dirty="0" smtClean="0">
                <a:latin typeface="Times New Roman" pitchFamily="18" charset="0"/>
                <a:cs typeface="Times New Roman" pitchFamily="18" charset="0"/>
              </a:rPr>
              <a:t>прочих земельных участков.</a:t>
            </a:r>
          </a:p>
          <a:p>
            <a:pPr>
              <a:lnSpc>
                <a:spcPct val="100000"/>
              </a:lnSpc>
            </a:pPr>
            <a:endParaRPr lang="ru-RU" sz="500" spc="-1" dirty="0" smtClean="0">
              <a:latin typeface="Times New Roman" pitchFamily="18" charset="0"/>
              <a:cs typeface="Times New Roman" pitchFamily="18" charset="0"/>
            </a:endParaRPr>
          </a:p>
          <a:p>
            <a:pPr>
              <a:lnSpc>
                <a:spcPct val="100000"/>
              </a:lnSpc>
              <a:spcAft>
                <a:spcPts val="300"/>
              </a:spcAft>
            </a:pPr>
            <a:r>
              <a:rPr lang="ru-RU" sz="1200" u="sng" spc="-1" dirty="0" smtClean="0">
                <a:uFill>
                  <a:solidFill>
                    <a:srgbClr val="3AADA5"/>
                  </a:solidFill>
                </a:uFill>
                <a:latin typeface="Times New Roman" pitchFamily="18" charset="0"/>
                <a:cs typeface="Times New Roman" pitchFamily="18" charset="0"/>
              </a:rPr>
              <a:t>НАЛОГОВЫЕ ЛЬГОТЫ</a:t>
            </a:r>
            <a:endParaRPr lang="ru-RU" sz="1200" u="sng" spc="-1" dirty="0" smtClean="0">
              <a:latin typeface="Times New Roman" pitchFamily="18" charset="0"/>
              <a:cs typeface="Times New Roman" pitchFamily="18" charset="0"/>
            </a:endParaRPr>
          </a:p>
          <a:p>
            <a:pPr algn="just">
              <a:lnSpc>
                <a:spcPct val="100000"/>
              </a:lnSpc>
            </a:pPr>
            <a:r>
              <a:rPr lang="ru-RU" sz="1200" spc="-1" dirty="0" smtClean="0">
                <a:latin typeface="Times New Roman" pitchFamily="18" charset="0"/>
                <a:cs typeface="Times New Roman" pitchFamily="18" charset="0"/>
              </a:rPr>
              <a:t> Налоговая база уменьшается на величину кадастровой стоимости </a:t>
            </a:r>
            <a:r>
              <a:rPr lang="ru-RU" sz="1200" spc="-1" dirty="0" smtClean="0">
                <a:solidFill>
                  <a:schemeClr val="accent1">
                    <a:lumMod val="75000"/>
                  </a:schemeClr>
                </a:solidFill>
                <a:latin typeface="Times New Roman" pitchFamily="18" charset="0"/>
                <a:cs typeface="Times New Roman" pitchFamily="18" charset="0"/>
              </a:rPr>
              <a:t>600 квадратных метров площади земельного участка</a:t>
            </a:r>
            <a:r>
              <a:rPr lang="ru-RU" sz="1200" spc="-1" dirty="0" smtClean="0">
                <a:latin typeface="Times New Roman" pitchFamily="18" charset="0"/>
                <a:cs typeface="Times New Roman" pitchFamily="18" charset="0"/>
              </a:rPr>
              <a:t>, находящегося в собственности, постоянном (бессрочном) пользовании или пожизненном наследуемом владении </a:t>
            </a:r>
            <a:r>
              <a:rPr lang="ru-RU" sz="1200" spc="-1" dirty="0" smtClean="0">
                <a:solidFill>
                  <a:schemeClr val="accent1">
                    <a:lumMod val="75000"/>
                  </a:schemeClr>
                </a:solidFill>
                <a:latin typeface="Times New Roman" pitchFamily="18" charset="0"/>
                <a:cs typeface="Times New Roman" pitchFamily="18" charset="0"/>
              </a:rPr>
              <a:t>налогоплательщиков, относящихся к одной из следующих категорий</a:t>
            </a:r>
            <a:r>
              <a:rPr lang="ru-RU" sz="1200" spc="-1" dirty="0" smtClean="0">
                <a:latin typeface="Times New Roman" pitchFamily="18" charset="0"/>
                <a:cs typeface="Times New Roman" pitchFamily="18" charset="0"/>
              </a:rPr>
              <a:t>:</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Героев СССР, Героев РФ, полных кавалеров ордена Славы;</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инвалидов I и II групп инвалидности, инвалидов  с детства, детей-инвалидов;</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ветеранов и инвалидов ВОВ, а также ветеранов и инвалидов боевых действий;</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физических лиц, подвергшихся воздействию радиации вследствие катастрофы на Чернобыльской АЭС;</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участники, ликвидаторы аварий ядерных установок, а также ставшие впоследствии инвалидами;</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 пенсионеров, получающих пенсии, назначаемые в порядке, установленном пенсионным законодательством, а также лиц, достигших возраста 60 и 55 лет (соответственно мужчины и женщины);</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физические лица, имеющие 3 и более несовершеннолетних детей  </a:t>
            </a:r>
          </a:p>
          <a:p>
            <a:pPr marL="216000" indent="-215640" algn="just">
              <a:lnSpc>
                <a:spcPct val="100000"/>
              </a:lnSpc>
              <a:buClr>
                <a:srgbClr val="00405B"/>
              </a:buClr>
              <a:buFont typeface="Arial"/>
              <a:buChar char="•"/>
            </a:pPr>
            <a:r>
              <a:rPr lang="ru-RU" sz="1200" spc="-1" dirty="0" smtClean="0">
                <a:latin typeface="Times New Roman" pitchFamily="18" charset="0"/>
                <a:cs typeface="Times New Roman" pitchFamily="18" charset="0"/>
              </a:rPr>
              <a:t>другие категории граждан.</a:t>
            </a:r>
            <a:endParaRPr lang="ru-RU" sz="1200" spc="-1" dirty="0">
              <a:latin typeface="Times New Roman" pitchFamily="18" charset="0"/>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6" name="Заголовок 1"/>
          <p:cNvSpPr txBox="1">
            <a:spLocks/>
          </p:cNvSpPr>
          <p:nvPr/>
        </p:nvSpPr>
        <p:spPr>
          <a:xfrm>
            <a:off x="0" y="0"/>
            <a:ext cx="9144000" cy="420606"/>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физические лица - налогоплательщики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t="12035" b="74996"/>
          <a:stretch>
            <a:fillRect/>
          </a:stretch>
        </p:blipFill>
        <p:spPr bwMode="auto">
          <a:xfrm>
            <a:off x="0" y="6237312"/>
            <a:ext cx="9144000" cy="620688"/>
          </a:xfrm>
          <a:prstGeom prst="rect">
            <a:avLst/>
          </a:prstGeom>
          <a:noFill/>
        </p:spPr>
      </p:pic>
      <p:pic>
        <p:nvPicPr>
          <p:cNvPr id="7" name="Picture 6" descr="Picture background"/>
          <p:cNvPicPr>
            <a:picLocks noChangeAspect="1" noChangeArrowheads="1"/>
          </p:cNvPicPr>
          <p:nvPr/>
        </p:nvPicPr>
        <p:blipFill>
          <a:blip r:embed="rId2" cstate="print"/>
          <a:srcRect b="93050"/>
          <a:stretch>
            <a:fillRect/>
          </a:stretch>
        </p:blipFill>
        <p:spPr bwMode="auto">
          <a:xfrm>
            <a:off x="0" y="0"/>
            <a:ext cx="9144000" cy="33265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TextBox 4"/>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ОГЛАВЛЕНИЕ</a:t>
            </a:r>
            <a:endParaRPr lang="ru-RU" b="1"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0" y="332656"/>
          <a:ext cx="9144000" cy="5869592"/>
        </p:xfrm>
        <a:graphic>
          <a:graphicData uri="http://schemas.openxmlformats.org/drawingml/2006/table">
            <a:tbl>
              <a:tblPr firstRow="1" bandRow="1">
                <a:tableStyleId>{2D5ABB26-0587-4C30-8999-92F81FD0307C}</a:tableStyleId>
              </a:tblPr>
              <a:tblGrid>
                <a:gridCol w="8747343"/>
                <a:gridCol w="396657"/>
              </a:tblGrid>
              <a:tr h="1836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b="1" dirty="0" smtClean="0">
                          <a:solidFill>
                            <a:schemeClr val="tx1"/>
                          </a:solidFill>
                          <a:latin typeface="Times New Roman" pitchFamily="18" charset="0"/>
                          <a:cs typeface="Times New Roman" pitchFamily="18" charset="0"/>
                        </a:rPr>
                        <a:t>1. ВВОДНАЯ ЧАСТЬ </a:t>
                      </a:r>
                    </a:p>
                  </a:txBody>
                  <a:tcPr marL="36000" marR="36000" marT="18000" marB="18000" anchor="b">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300" b="1" dirty="0" smtClean="0">
                          <a:solidFill>
                            <a:schemeClr val="tx1"/>
                          </a:solidFill>
                          <a:latin typeface="Times New Roman" pitchFamily="18" charset="0"/>
                          <a:cs typeface="Times New Roman" pitchFamily="18" charset="0"/>
                        </a:rPr>
                        <a:t>4</a:t>
                      </a:r>
                    </a:p>
                  </a:txBody>
                  <a:tcPr marL="36000" marR="36000" marT="18000" marB="18000" anchor="ctr">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latin typeface="Times New Roman" pitchFamily="18" charset="0"/>
                          <a:cs typeface="Times New Roman" pitchFamily="18" charset="0"/>
                        </a:rPr>
                        <a:t>Основные вопросы о бюджете</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latin typeface="Times New Roman" pitchFamily="18" charset="0"/>
                          <a:cs typeface="Times New Roman" pitchFamily="18" charset="0"/>
                        </a:rPr>
                        <a:t>5</a:t>
                      </a: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cap="none" baseline="0" dirty="0" smtClean="0">
                          <a:solidFill>
                            <a:schemeClr val="tx1"/>
                          </a:solidFill>
                          <a:latin typeface="Times New Roman" pitchFamily="18" charset="0"/>
                          <a:cs typeface="Times New Roman" pitchFamily="18" charset="0"/>
                        </a:rPr>
                        <a:t>Административно-территориальное устройство Курской области</a:t>
                      </a:r>
                      <a:endParaRPr lang="ru-RU" sz="1300" b="0" cap="none" baseline="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u="none" baseline="0" dirty="0" smtClean="0">
                          <a:solidFill>
                            <a:schemeClr val="tx1"/>
                          </a:solidFill>
                          <a:effectLst/>
                          <a:latin typeface="Times New Roman" pitchFamily="18" charset="0"/>
                          <a:cs typeface="Times New Roman" pitchFamily="18" charset="0"/>
                        </a:rPr>
                        <a:t>Основные показатели социально-экономического развития Курской области</a:t>
                      </a:r>
                      <a:endParaRPr lang="ru-RU" sz="1300" b="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7</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0" algn="just"/>
                      <a:r>
                        <a:rPr lang="ru-RU" sz="1300" b="1" dirty="0" smtClean="0">
                          <a:solidFill>
                            <a:schemeClr val="tx1"/>
                          </a:solidFill>
                          <a:latin typeface="Times New Roman" pitchFamily="18" charset="0"/>
                          <a:cs typeface="Times New Roman" pitchFamily="18" charset="0"/>
                        </a:rPr>
                        <a:t>2. БЮДЖЕТНЫЙ ПРОЦЕСС</a:t>
                      </a:r>
                      <a:endParaRPr lang="ru-RU" sz="13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9</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latin typeface="Times New Roman" pitchFamily="18" charset="0"/>
                          <a:cs typeface="Times New Roman" pitchFamily="18" charset="0"/>
                        </a:rPr>
                        <a:t>График</a:t>
                      </a:r>
                      <a:r>
                        <a:rPr lang="ru-RU" sz="1300" b="0" baseline="0" dirty="0" smtClean="0">
                          <a:solidFill>
                            <a:schemeClr val="tx1"/>
                          </a:solidFill>
                          <a:latin typeface="Times New Roman" pitchFamily="18" charset="0"/>
                          <a:cs typeface="Times New Roman" pitchFamily="18" charset="0"/>
                        </a:rPr>
                        <a:t>  подготовки и исполнения областного бюджета</a:t>
                      </a:r>
                      <a:endParaRPr lang="ru-RU" sz="1300" b="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10</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08263">
                <a:tc>
                  <a:txBody>
                    <a:bodyPr/>
                    <a:lstStyle/>
                    <a:p>
                      <a:pPr marL="108000" indent="0" algn="just"/>
                      <a:r>
                        <a:rPr lang="ru-RU" sz="1300" b="0" dirty="0" smtClean="0">
                          <a:solidFill>
                            <a:schemeClr val="tx1"/>
                          </a:solidFill>
                          <a:latin typeface="Times New Roman" pitchFamily="18" charset="0"/>
                          <a:cs typeface="Times New Roman" pitchFamily="18" charset="0"/>
                        </a:rPr>
                        <a:t>Основные направления бюджетной политики </a:t>
                      </a:r>
                      <a:r>
                        <a:rPr lang="ru-RU" sz="1300" b="0" baseline="0" dirty="0" smtClean="0">
                          <a:solidFill>
                            <a:schemeClr val="tx1"/>
                          </a:solidFill>
                          <a:latin typeface="Times New Roman" pitchFamily="18" charset="0"/>
                          <a:cs typeface="Times New Roman" pitchFamily="18" charset="0"/>
                        </a:rPr>
                        <a:t>Курской области на 2025 год и на плановый период 2026 и 2027 годов</a:t>
                      </a:r>
                      <a:endParaRPr lang="ru-RU" sz="1300" b="0"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11</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38223">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latin typeface="Times New Roman" pitchFamily="18" charset="0"/>
                          <a:cs typeface="Times New Roman" pitchFamily="18" charset="0"/>
                        </a:rPr>
                        <a:t>Основные направления налоговой политики </a:t>
                      </a:r>
                      <a:r>
                        <a:rPr lang="ru-RU" sz="1300" b="0" baseline="0" dirty="0" smtClean="0">
                          <a:solidFill>
                            <a:schemeClr val="tx1"/>
                          </a:solidFill>
                          <a:latin typeface="Times New Roman" pitchFamily="18" charset="0"/>
                          <a:cs typeface="Times New Roman" pitchFamily="18" charset="0"/>
                        </a:rPr>
                        <a:t>Курской области на 2025 год и на плановый период 2026 и 2027 годов</a:t>
                      </a:r>
                      <a:endParaRPr lang="ru-RU" sz="1300" b="0" dirty="0" smtClean="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12</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0" algn="just"/>
                      <a:r>
                        <a:rPr lang="ru-RU" sz="1300" b="1" dirty="0" smtClean="0">
                          <a:solidFill>
                            <a:schemeClr val="tx1"/>
                          </a:solidFill>
                          <a:latin typeface="Times New Roman" pitchFamily="18" charset="0"/>
                          <a:cs typeface="Times New Roman" pitchFamily="18" charset="0"/>
                        </a:rPr>
                        <a:t>3. КОНСОЛИДИРОВАННЫЙ БЮДЖЕТ КУРСКОЙ ОБЛАСТИ</a:t>
                      </a:r>
                      <a:endParaRPr lang="ru-RU" sz="13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13</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Распределение налоговых доходов между бюджетами на территории Курской области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14</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effectLst/>
                          <a:latin typeface="Times New Roman" pitchFamily="18" charset="0"/>
                          <a:cs typeface="Times New Roman" pitchFamily="18" charset="0"/>
                        </a:rPr>
                        <a:t>Физические лица – налогоплательщики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16</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effectLst/>
                          <a:latin typeface="Times New Roman" pitchFamily="18" charset="0"/>
                          <a:cs typeface="Times New Roman" pitchFamily="18" charset="0"/>
                        </a:rPr>
                        <a:t>Юридические лица – налогоплательщики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20</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Налоговые льготы. Сведения об объеме выпадающих доходов бюджета в </a:t>
                      </a:r>
                      <a:r>
                        <a:rPr lang="en-US" sz="1300" b="0" dirty="0" smtClean="0">
                          <a:solidFill>
                            <a:schemeClr val="tx1"/>
                          </a:solidFill>
                          <a:effectLst/>
                          <a:latin typeface="Times New Roman" pitchFamily="18" charset="0"/>
                          <a:cs typeface="Times New Roman" pitchFamily="18" charset="0"/>
                        </a:rPr>
                        <a:t>2023 </a:t>
                      </a:r>
                      <a:r>
                        <a:rPr lang="ru-RU" sz="1300" b="0" dirty="0" smtClean="0">
                          <a:solidFill>
                            <a:schemeClr val="tx1"/>
                          </a:solidFill>
                          <a:effectLst/>
                          <a:latin typeface="Times New Roman" pitchFamily="18" charset="0"/>
                          <a:cs typeface="Times New Roman" pitchFamily="18" charset="0"/>
                        </a:rPr>
                        <a:t>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20</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50712">
                <a:tc>
                  <a:txBody>
                    <a:bodyPr/>
                    <a:lstStyle/>
                    <a:p>
                      <a:pPr marL="0" algn="just"/>
                      <a:r>
                        <a:rPr lang="ru-RU" sz="1300" b="1" dirty="0" smtClean="0">
                          <a:solidFill>
                            <a:schemeClr val="tx1"/>
                          </a:solidFill>
                          <a:latin typeface="Times New Roman" pitchFamily="18" charset="0"/>
                          <a:cs typeface="Times New Roman" pitchFamily="18" charset="0"/>
                        </a:rPr>
                        <a:t>4. ОБЛАСТНОЙ БЮДЖЕТ КУРСКОЙ</a:t>
                      </a:r>
                      <a:r>
                        <a:rPr lang="ru-RU" sz="1300" b="1" baseline="0" dirty="0" smtClean="0">
                          <a:solidFill>
                            <a:schemeClr val="tx1"/>
                          </a:solidFill>
                          <a:latin typeface="Times New Roman" pitchFamily="18" charset="0"/>
                          <a:cs typeface="Times New Roman" pitchFamily="18" charset="0"/>
                        </a:rPr>
                        <a:t> ОБЛАСТИ</a:t>
                      </a:r>
                      <a:endParaRPr lang="ru-RU" sz="13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21</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latin typeface="Times New Roman" pitchFamily="18" charset="0"/>
                          <a:cs typeface="Times New Roman" pitchFamily="18" charset="0"/>
                        </a:rPr>
                        <a:t>Основные параметры областного бюджета</a:t>
                      </a:r>
                      <a:endParaRPr lang="ru-RU" sz="13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22</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Сведения о планируемых поступлениях в бюджет</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23</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Структура доходов областного бюджета</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24</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Доходы областного бюджета в расчете на 1 жителя в Центральном Федеральном округе в 2024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25</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01086">
                <a:tc>
                  <a:txBody>
                    <a:bodyPr/>
                    <a:lstStyle/>
                    <a:p>
                      <a:pPr marL="108000" indent="0" algn="just"/>
                      <a:r>
                        <a:rPr lang="ru-RU" sz="1300" b="0" dirty="0" smtClean="0">
                          <a:solidFill>
                            <a:schemeClr val="tx1"/>
                          </a:solidFill>
                          <a:effectLst/>
                          <a:latin typeface="Times New Roman" pitchFamily="18" charset="0"/>
                          <a:cs typeface="Times New Roman" pitchFamily="18" charset="0"/>
                        </a:rPr>
                        <a:t>Расходы областного бюджета по разделам функциональной классификации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26</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Расходы областного бюджета  в расчете на 1 жителя в Центральном Федеральном округе в 2024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28</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i="0" dirty="0" smtClean="0">
                          <a:solidFill>
                            <a:schemeClr val="tx1"/>
                          </a:solidFill>
                          <a:effectLst/>
                          <a:latin typeface="Times New Roman" pitchFamily="18" charset="0"/>
                          <a:cs typeface="Times New Roman" pitchFamily="18" charset="0"/>
                        </a:rPr>
                        <a:t>Реализация национальных проектов в Курской области</a:t>
                      </a:r>
                      <a:endParaRPr lang="ru-RU" sz="1300" b="0" i="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29</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i="0" dirty="0" smtClean="0">
                          <a:solidFill>
                            <a:schemeClr val="tx1"/>
                          </a:solidFill>
                          <a:effectLst/>
                          <a:latin typeface="Times New Roman" pitchFamily="18" charset="0"/>
                          <a:cs typeface="Times New Roman" pitchFamily="18" charset="0"/>
                        </a:rPr>
                        <a:t>Реализация государственных программ Курской области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30</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just"/>
                      <a:r>
                        <a:rPr lang="ru-RU" sz="1300" b="0" dirty="0" smtClean="0">
                          <a:solidFill>
                            <a:schemeClr val="tx1"/>
                          </a:solidFill>
                          <a:effectLst/>
                          <a:latin typeface="Times New Roman" pitchFamily="18" charset="0"/>
                          <a:cs typeface="Times New Roman" pitchFamily="18" charset="0"/>
                        </a:rPr>
                        <a:t>«Программная» структура расходов областного бюджета</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31</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i="0" kern="1200" dirty="0" smtClean="0">
                          <a:solidFill>
                            <a:schemeClr val="tx1"/>
                          </a:solidFill>
                          <a:effectLst/>
                          <a:latin typeface="Times New Roman" pitchFamily="18" charset="0"/>
                          <a:ea typeface="+mn-ea"/>
                          <a:cs typeface="Times New Roman" pitchFamily="18" charset="0"/>
                        </a:rPr>
                        <a:t>Меры социальной поддержки отдельных категорий граждан </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32</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3660">
                <a:tc>
                  <a:txBody>
                    <a:bodyPr/>
                    <a:lstStyle/>
                    <a:p>
                      <a:pPr marL="108000" indent="0" algn="l"/>
                      <a:r>
                        <a:rPr lang="ru-RU" sz="1300" b="0" dirty="0" smtClean="0">
                          <a:solidFill>
                            <a:schemeClr val="tx1"/>
                          </a:solidFill>
                          <a:latin typeface="Times New Roman" pitchFamily="18" charset="0"/>
                          <a:cs typeface="Times New Roman" pitchFamily="18" charset="0"/>
                        </a:rPr>
                        <a:t>Социально значимые объекты Курской области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45</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pic>
        <p:nvPicPr>
          <p:cNvPr id="22"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dirty="0"/>
          </a:p>
        </p:txBody>
      </p:sp>
      <p:pic>
        <p:nvPicPr>
          <p:cNvPr id="3" name="Рисунок 9" descr="kpd.jpg"/>
          <p:cNvPicPr/>
          <p:nvPr/>
        </p:nvPicPr>
        <p:blipFill>
          <a:blip r:embed="rId3" cstate="print"/>
          <a:stretch/>
        </p:blipFill>
        <p:spPr>
          <a:xfrm>
            <a:off x="7692224" y="1886995"/>
            <a:ext cx="1056240" cy="1056240"/>
          </a:xfrm>
          <a:prstGeom prst="rect">
            <a:avLst/>
          </a:prstGeom>
          <a:ln w="0">
            <a:noFill/>
          </a:ln>
        </p:spPr>
      </p:pic>
      <p:pic>
        <p:nvPicPr>
          <p:cNvPr id="4" name="Рисунок 10" descr="juvzhd.bmp"/>
          <p:cNvPicPr/>
          <p:nvPr/>
        </p:nvPicPr>
        <p:blipFill>
          <a:blip r:embed="rId4" cstate="print"/>
          <a:stretch/>
        </p:blipFill>
        <p:spPr>
          <a:xfrm>
            <a:off x="3779912" y="2439179"/>
            <a:ext cx="2070736" cy="576064"/>
          </a:xfrm>
          <a:prstGeom prst="rect">
            <a:avLst/>
          </a:prstGeom>
          <a:ln w="0">
            <a:noFill/>
          </a:ln>
        </p:spPr>
      </p:pic>
      <p:pic>
        <p:nvPicPr>
          <p:cNvPr id="5" name="Рисунок 11" descr="1920px-Gazprom-Logo-rus.svg.png"/>
          <p:cNvPicPr/>
          <p:nvPr/>
        </p:nvPicPr>
        <p:blipFill>
          <a:blip r:embed="rId5" cstate="print"/>
          <a:stretch/>
        </p:blipFill>
        <p:spPr>
          <a:xfrm>
            <a:off x="6012160" y="2295163"/>
            <a:ext cx="1224136" cy="576064"/>
          </a:xfrm>
          <a:prstGeom prst="rect">
            <a:avLst/>
          </a:prstGeom>
          <a:ln w="0">
            <a:noFill/>
          </a:ln>
        </p:spPr>
      </p:pic>
      <p:pic>
        <p:nvPicPr>
          <p:cNvPr id="6" name="Рисунок 14"/>
          <p:cNvPicPr/>
          <p:nvPr/>
        </p:nvPicPr>
        <p:blipFill>
          <a:blip r:embed="rId6" cstate="print"/>
          <a:srcRect l="14931" t="8241" r="73146" b="82989"/>
          <a:stretch/>
        </p:blipFill>
        <p:spPr>
          <a:xfrm>
            <a:off x="1979712" y="2356075"/>
            <a:ext cx="1419480" cy="587160"/>
          </a:xfrm>
          <a:prstGeom prst="rect">
            <a:avLst/>
          </a:prstGeom>
          <a:ln w="9525">
            <a:noFill/>
          </a:ln>
        </p:spPr>
      </p:pic>
      <p:graphicFrame>
        <p:nvGraphicFramePr>
          <p:cNvPr id="7" name="Таблица 4"/>
          <p:cNvGraphicFramePr/>
          <p:nvPr/>
        </p:nvGraphicFramePr>
        <p:xfrm>
          <a:off x="251520" y="548680"/>
          <a:ext cx="8892480" cy="518160"/>
        </p:xfrm>
        <a:graphic>
          <a:graphicData uri="http://schemas.openxmlformats.org/drawingml/2006/table">
            <a:tbl>
              <a:tblPr/>
              <a:tblGrid>
                <a:gridCol w="4446240"/>
                <a:gridCol w="4446240"/>
              </a:tblGrid>
              <a:tr h="370800">
                <a:tc>
                  <a:txBody>
                    <a:bodyPr/>
                    <a:lstStyle/>
                    <a:p>
                      <a:pPr marL="216000" indent="-215640" algn="ctr">
                        <a:lnSpc>
                          <a:spcPct val="100000"/>
                        </a:lnSpc>
                        <a:buClr>
                          <a:srgbClr val="3AADA5"/>
                        </a:buClr>
                        <a:buFont typeface="Wingdings" charset="2"/>
                        <a:buChar char=""/>
                      </a:pPr>
                      <a:r>
                        <a:rPr lang="ru-RU" sz="1400" b="1" strike="noStrike" spc="-1" dirty="0">
                          <a:solidFill>
                            <a:schemeClr val="tx1"/>
                          </a:solidFill>
                          <a:latin typeface="Times New Roman"/>
                        </a:rPr>
                        <a:t> налог на прибыль организаций</a:t>
                      </a:r>
                      <a:endParaRPr lang="ru-RU" sz="1400" b="0" strike="noStrike" spc="-1" dirty="0">
                        <a:solidFill>
                          <a:schemeClr val="tx1"/>
                        </a:solidFill>
                        <a:latin typeface="XO Oriel"/>
                      </a:endParaRPr>
                    </a:p>
                    <a:p>
                      <a:pPr marL="216000" indent="-215640" algn="ctr">
                        <a:lnSpc>
                          <a:spcPct val="100000"/>
                        </a:lnSpc>
                        <a:buClr>
                          <a:srgbClr val="3AADA5"/>
                        </a:buClr>
                        <a:buFont typeface="Wingdings" charset="2"/>
                        <a:buChar char=""/>
                      </a:pPr>
                      <a:r>
                        <a:rPr lang="ru-RU" sz="1400" b="1" strike="noStrike" spc="-1" dirty="0">
                          <a:solidFill>
                            <a:schemeClr val="tx1"/>
                          </a:solidFill>
                          <a:latin typeface="Times New Roman"/>
                        </a:rPr>
                        <a:t> налог на имущество организаций</a:t>
                      </a:r>
                      <a:endParaRPr lang="ru-RU" sz="1400" b="0" strike="noStrike" spc="-1" dirty="0">
                        <a:solidFill>
                          <a:schemeClr val="tx1"/>
                        </a:solidFill>
                        <a:latin typeface="XO Oriel"/>
                      </a:endParaRPr>
                    </a:p>
                  </a:txBody>
                  <a:tcPr marL="108000" marR="144000">
                    <a:lnL w="12240">
                      <a:noFill/>
                    </a:lnL>
                    <a:lnR w="12240">
                      <a:noFill/>
                    </a:lnR>
                    <a:lnT w="12240">
                      <a:noFill/>
                    </a:lnT>
                    <a:lnB w="12240">
                      <a:noFill/>
                    </a:lnB>
                    <a:noFill/>
                  </a:tcPr>
                </a:tc>
                <a:tc>
                  <a:txBody>
                    <a:bodyPr/>
                    <a:lstStyle/>
                    <a:p>
                      <a:pPr marL="216000" indent="-216000" algn="ctr">
                        <a:lnSpc>
                          <a:spcPct val="100000"/>
                        </a:lnSpc>
                        <a:buClr>
                          <a:srgbClr val="3AADA5"/>
                        </a:buClr>
                        <a:buFont typeface="Wingdings" charset="2"/>
                        <a:buChar char=""/>
                      </a:pPr>
                      <a:r>
                        <a:rPr lang="ru-RU" sz="1400" b="1" strike="noStrike" spc="-1" dirty="0">
                          <a:solidFill>
                            <a:schemeClr val="tx1"/>
                          </a:solidFill>
                          <a:latin typeface="Times New Roman"/>
                        </a:rPr>
                        <a:t> акцизы</a:t>
                      </a:r>
                      <a:endParaRPr lang="ru-RU" sz="1400" b="0" strike="noStrike" spc="-1" dirty="0">
                        <a:solidFill>
                          <a:schemeClr val="tx1"/>
                        </a:solidFill>
                        <a:latin typeface="XO Oriel"/>
                      </a:endParaRPr>
                    </a:p>
                    <a:p>
                      <a:pPr marL="216000" indent="-216000" algn="ctr">
                        <a:lnSpc>
                          <a:spcPct val="100000"/>
                        </a:lnSpc>
                        <a:buClr>
                          <a:srgbClr val="3AADA5"/>
                        </a:buClr>
                        <a:buFont typeface="Wingdings" charset="2"/>
                        <a:buChar char=""/>
                      </a:pPr>
                      <a:r>
                        <a:rPr lang="ru-RU" sz="1400" b="1" strike="noStrike" spc="-1" dirty="0">
                          <a:solidFill>
                            <a:schemeClr val="tx1"/>
                          </a:solidFill>
                          <a:latin typeface="Times New Roman"/>
                        </a:rPr>
                        <a:t> прочие налоги и сборы</a:t>
                      </a:r>
                      <a:endParaRPr lang="ru-RU" sz="1400" b="0" strike="noStrike" spc="-1" dirty="0">
                        <a:solidFill>
                          <a:schemeClr val="tx1"/>
                        </a:solidFill>
                        <a:latin typeface="XO Oriel"/>
                      </a:endParaRPr>
                    </a:p>
                  </a:txBody>
                  <a:tcPr marL="108000" marR="144000">
                    <a:lnL w="12240">
                      <a:noFill/>
                    </a:lnL>
                    <a:lnR w="12240">
                      <a:noFill/>
                    </a:lnR>
                    <a:lnT w="12240">
                      <a:noFill/>
                    </a:lnT>
                    <a:lnB w="12240">
                      <a:noFill/>
                    </a:lnB>
                    <a:noFill/>
                  </a:tcPr>
                </a:tc>
              </a:tr>
            </a:tbl>
          </a:graphicData>
        </a:graphic>
      </p:graphicFrame>
      <p:sp>
        <p:nvSpPr>
          <p:cNvPr id="8" name="Заголовок 1"/>
          <p:cNvSpPr/>
          <p:nvPr/>
        </p:nvSpPr>
        <p:spPr>
          <a:xfrm>
            <a:off x="0" y="0"/>
            <a:ext cx="914400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ru-RU" b="1" strike="noStrike" cap="all" spc="-1" dirty="0">
                <a:latin typeface="Times New Roman"/>
                <a:ea typeface="DejaVu Sans"/>
              </a:rPr>
              <a:t>юридические лица - налогоплательщики</a:t>
            </a:r>
            <a:endParaRPr lang="ru-RU" b="0" strike="noStrike" spc="-1" dirty="0">
              <a:latin typeface="XO Oriel"/>
            </a:endParaRPr>
          </a:p>
        </p:txBody>
      </p:sp>
      <p:sp>
        <p:nvSpPr>
          <p:cNvPr id="9" name="TextBox 5"/>
          <p:cNvSpPr/>
          <p:nvPr/>
        </p:nvSpPr>
        <p:spPr>
          <a:xfrm>
            <a:off x="0" y="1196752"/>
            <a:ext cx="914400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1400" b="1" strike="noStrike" cap="all" spc="-1" dirty="0">
                <a:solidFill>
                  <a:schemeClr val="accent3">
                    <a:lumMod val="50000"/>
                  </a:schemeClr>
                </a:solidFill>
                <a:latin typeface="Times New Roman"/>
                <a:ea typeface="DejaVu Sans"/>
              </a:rPr>
              <a:t>Крупнейшие налогоплательщики Курской области</a:t>
            </a:r>
            <a:endParaRPr lang="ru-RU" sz="1400" b="0" strike="noStrike" spc="-1" dirty="0">
              <a:solidFill>
                <a:schemeClr val="accent3">
                  <a:lumMod val="50000"/>
                </a:schemeClr>
              </a:solidFill>
              <a:latin typeface="XO Oriel"/>
            </a:endParaRPr>
          </a:p>
        </p:txBody>
      </p:sp>
      <p:pic>
        <p:nvPicPr>
          <p:cNvPr id="10" name="Рисунок 6" descr="logotip_farmstandart200.jpg"/>
          <p:cNvPicPr/>
          <p:nvPr/>
        </p:nvPicPr>
        <p:blipFill>
          <a:blip r:embed="rId7" cstate="print"/>
          <a:stretch/>
        </p:blipFill>
        <p:spPr>
          <a:xfrm>
            <a:off x="2555776" y="1691419"/>
            <a:ext cx="1689120" cy="387720"/>
          </a:xfrm>
          <a:prstGeom prst="rect">
            <a:avLst/>
          </a:prstGeom>
          <a:ln w="0">
            <a:noFill/>
          </a:ln>
        </p:spPr>
      </p:pic>
      <p:pic>
        <p:nvPicPr>
          <p:cNvPr id="11" name="Рисунок 7" descr="Михайловский_ГОК.gif"/>
          <p:cNvPicPr/>
          <p:nvPr/>
        </p:nvPicPr>
        <p:blipFill>
          <a:blip r:embed="rId8" cstate="print"/>
          <a:stretch/>
        </p:blipFill>
        <p:spPr>
          <a:xfrm>
            <a:off x="6588224" y="1647091"/>
            <a:ext cx="860760" cy="713880"/>
          </a:xfrm>
          <a:prstGeom prst="rect">
            <a:avLst/>
          </a:prstGeom>
          <a:ln w="0">
            <a:noFill/>
          </a:ln>
        </p:spPr>
      </p:pic>
      <p:pic>
        <p:nvPicPr>
          <p:cNvPr id="12" name="Рисунок 8"/>
          <p:cNvPicPr/>
          <p:nvPr/>
        </p:nvPicPr>
        <p:blipFill>
          <a:blip r:embed="rId9" cstate="print"/>
          <a:srcRect l="23776" t="6877" r="54978" b="84521"/>
          <a:stretch/>
        </p:blipFill>
        <p:spPr>
          <a:xfrm>
            <a:off x="251520" y="1647091"/>
            <a:ext cx="2138760" cy="487080"/>
          </a:xfrm>
          <a:prstGeom prst="rect">
            <a:avLst/>
          </a:prstGeom>
          <a:ln w="9525">
            <a:noFill/>
          </a:ln>
        </p:spPr>
      </p:pic>
      <p:pic>
        <p:nvPicPr>
          <p:cNvPr id="13" name="Рисунок 12" descr="1920px-Sberbank_Logo_2020.svg.png"/>
          <p:cNvPicPr/>
          <p:nvPr/>
        </p:nvPicPr>
        <p:blipFill>
          <a:blip r:embed="rId10" cstate="print"/>
          <a:srcRect r="41382"/>
          <a:stretch/>
        </p:blipFill>
        <p:spPr>
          <a:xfrm>
            <a:off x="323528" y="2439179"/>
            <a:ext cx="1224136" cy="360040"/>
          </a:xfrm>
          <a:prstGeom prst="rect">
            <a:avLst/>
          </a:prstGeom>
          <a:ln w="0">
            <a:noFill/>
          </a:ln>
        </p:spPr>
      </p:pic>
      <p:pic>
        <p:nvPicPr>
          <p:cNvPr id="14" name="Рисунок 13" descr="Логотип_Росэнергоатом.svg.png"/>
          <p:cNvPicPr/>
          <p:nvPr/>
        </p:nvPicPr>
        <p:blipFill>
          <a:blip r:embed="rId11" cstate="print"/>
          <a:stretch/>
        </p:blipFill>
        <p:spPr>
          <a:xfrm>
            <a:off x="4400104" y="1575083"/>
            <a:ext cx="1828080" cy="708120"/>
          </a:xfrm>
          <a:prstGeom prst="rect">
            <a:avLst/>
          </a:prstGeom>
          <a:ln w="0">
            <a:noFill/>
          </a:ln>
        </p:spPr>
      </p:pic>
      <p:sp>
        <p:nvSpPr>
          <p:cNvPr id="17" name="Заголовок 1"/>
          <p:cNvSpPr/>
          <p:nvPr/>
        </p:nvSpPr>
        <p:spPr>
          <a:xfrm>
            <a:off x="0" y="3219803"/>
            <a:ext cx="9144000" cy="51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ru-RU" b="1" strike="noStrike" cap="all" spc="-1" dirty="0">
                <a:latin typeface="Times New Roman"/>
                <a:ea typeface="DejaVu Sans"/>
              </a:rPr>
              <a:t>Налоговые льготы. Сведения об объеме выпадающих доходов бюджета в </a:t>
            </a:r>
            <a:r>
              <a:rPr lang="ru-RU" b="1" strike="noStrike" cap="all" spc="-1" dirty="0" smtClean="0">
                <a:latin typeface="Times New Roman"/>
                <a:ea typeface="DejaVu Sans"/>
              </a:rPr>
              <a:t>2023 </a:t>
            </a:r>
            <a:r>
              <a:rPr lang="ru-RU" b="1" strike="noStrike" cap="all" spc="-1" dirty="0">
                <a:latin typeface="Times New Roman"/>
                <a:ea typeface="DejaVu Sans"/>
              </a:rPr>
              <a:t>году</a:t>
            </a:r>
            <a:endParaRPr lang="ru-RU" b="0" strike="noStrike" spc="-1" dirty="0">
              <a:latin typeface="XO Oriel"/>
            </a:endParaRPr>
          </a:p>
        </p:txBody>
      </p:sp>
      <p:graphicFrame>
        <p:nvGraphicFramePr>
          <p:cNvPr id="18" name="Таблица 17"/>
          <p:cNvGraphicFramePr/>
          <p:nvPr/>
        </p:nvGraphicFramePr>
        <p:xfrm>
          <a:off x="179512" y="3717032"/>
          <a:ext cx="8964488" cy="2651760"/>
        </p:xfrm>
        <a:graphic>
          <a:graphicData uri="http://schemas.openxmlformats.org/drawingml/2006/table">
            <a:tbl>
              <a:tblPr/>
              <a:tblGrid>
                <a:gridCol w="4482244"/>
                <a:gridCol w="4482244"/>
              </a:tblGrid>
              <a:tr h="370800">
                <a:tc>
                  <a:txBody>
                    <a:bodyPr/>
                    <a:lstStyle/>
                    <a:p>
                      <a:pPr algn="just">
                        <a:lnSpc>
                          <a:spcPct val="100000"/>
                        </a:lnSpc>
                        <a:tabLst>
                          <a:tab pos="0" algn="l"/>
                        </a:tabLst>
                      </a:pPr>
                      <a:r>
                        <a:rPr lang="ru-RU" sz="1200" b="1" strike="noStrike" cap="all" spc="-1" dirty="0">
                          <a:solidFill>
                            <a:schemeClr val="accent1">
                              <a:lumMod val="75000"/>
                            </a:schemeClr>
                          </a:solidFill>
                          <a:latin typeface="Times New Roman"/>
                        </a:rPr>
                        <a:t>Налоговые льготы </a:t>
                      </a:r>
                      <a:r>
                        <a:rPr lang="ru-RU" sz="1200" b="0" strike="noStrike" spc="-1" dirty="0">
                          <a:solidFill>
                            <a:schemeClr val="tx1"/>
                          </a:solidFill>
                          <a:latin typeface="Times New Roman"/>
                        </a:rPr>
                        <a:t>– предоставляемые отдельным категориям налогоплательщиков преимущества по сравнению с другими налогоплательщиками, включая </a:t>
                      </a:r>
                      <a:r>
                        <a:rPr lang="ru-RU" sz="1200" b="0" strike="noStrike" spc="-1" dirty="0" smtClean="0">
                          <a:solidFill>
                            <a:schemeClr val="tx1"/>
                          </a:solidFill>
                          <a:latin typeface="Times New Roman"/>
                        </a:rPr>
                        <a:t>возможность</a:t>
                      </a:r>
                      <a:r>
                        <a:rPr lang="en-US" sz="1200" b="0" strike="noStrike" spc="-1" baseline="0" dirty="0" smtClean="0">
                          <a:solidFill>
                            <a:schemeClr val="tx1"/>
                          </a:solidFill>
                          <a:latin typeface="Times New Roman"/>
                        </a:rPr>
                        <a:t> </a:t>
                      </a:r>
                      <a:r>
                        <a:rPr lang="ru-RU" sz="1200" b="0" strike="noStrike" spc="-1" dirty="0" smtClean="0">
                          <a:solidFill>
                            <a:schemeClr val="tx1"/>
                          </a:solidFill>
                          <a:latin typeface="Times New Roman"/>
                        </a:rPr>
                        <a:t>не </a:t>
                      </a:r>
                      <a:r>
                        <a:rPr lang="ru-RU" sz="1200" b="0" strike="noStrike" spc="-1" dirty="0">
                          <a:solidFill>
                            <a:schemeClr val="tx1"/>
                          </a:solidFill>
                          <a:latin typeface="Times New Roman"/>
                        </a:rPr>
                        <a:t>уплачивать налоги либо уплачивать </a:t>
                      </a:r>
                      <a:r>
                        <a:rPr lang="ru-RU" sz="1200" b="0" strike="noStrike" spc="-1" dirty="0" smtClean="0">
                          <a:solidFill>
                            <a:schemeClr val="tx1"/>
                          </a:solidFill>
                          <a:latin typeface="Times New Roman"/>
                        </a:rPr>
                        <a:t>их</a:t>
                      </a:r>
                      <a:r>
                        <a:rPr lang="en-US" sz="1200" b="0" strike="noStrike" spc="-1" baseline="0" dirty="0" smtClean="0">
                          <a:solidFill>
                            <a:schemeClr val="tx1"/>
                          </a:solidFill>
                          <a:latin typeface="Times New Roman"/>
                        </a:rPr>
                        <a:t> </a:t>
                      </a:r>
                      <a:r>
                        <a:rPr lang="ru-RU" sz="1200" b="0" strike="noStrike" spc="-1" dirty="0" smtClean="0">
                          <a:solidFill>
                            <a:schemeClr val="tx1"/>
                          </a:solidFill>
                          <a:latin typeface="Times New Roman"/>
                        </a:rPr>
                        <a:t>в </a:t>
                      </a:r>
                      <a:r>
                        <a:rPr lang="ru-RU" sz="1200" b="0" strike="noStrike" spc="-1" dirty="0">
                          <a:solidFill>
                            <a:schemeClr val="tx1"/>
                          </a:solidFill>
                          <a:latin typeface="Times New Roman"/>
                        </a:rPr>
                        <a:t>меньшем размере</a:t>
                      </a:r>
                      <a:r>
                        <a:rPr lang="ru-RU" sz="1200" b="0" strike="noStrike" spc="-1" dirty="0" smtClean="0">
                          <a:solidFill>
                            <a:schemeClr val="tx1"/>
                          </a:solidFill>
                          <a:latin typeface="Times New Roman"/>
                        </a:rPr>
                        <a:t>.</a:t>
                      </a:r>
                      <a:endParaRPr lang="ru-RU" sz="1200" b="0" strike="noStrike" spc="-1" dirty="0">
                        <a:solidFill>
                          <a:schemeClr val="tx1"/>
                        </a:solidFill>
                        <a:latin typeface="XO Oriel"/>
                      </a:endParaRPr>
                    </a:p>
                    <a:p>
                      <a:pPr algn="just">
                        <a:lnSpc>
                          <a:spcPct val="100000"/>
                        </a:lnSpc>
                        <a:tabLst>
                          <a:tab pos="0" algn="l"/>
                        </a:tabLst>
                      </a:pPr>
                      <a:r>
                        <a:rPr lang="ru-RU" sz="1200" b="1" strike="noStrike" spc="-1" dirty="0">
                          <a:solidFill>
                            <a:schemeClr val="accent1">
                              <a:lumMod val="75000"/>
                            </a:schemeClr>
                          </a:solidFill>
                          <a:latin typeface="Times New Roman"/>
                        </a:rPr>
                        <a:t>«</a:t>
                      </a:r>
                      <a:r>
                        <a:rPr lang="ru-RU" sz="1200" b="1" strike="noStrike" cap="all" spc="-1" dirty="0">
                          <a:solidFill>
                            <a:schemeClr val="accent1">
                              <a:lumMod val="75000"/>
                            </a:schemeClr>
                          </a:solidFill>
                          <a:latin typeface="Times New Roman"/>
                        </a:rPr>
                        <a:t>Выпадающие доходы</a:t>
                      </a:r>
                      <a:r>
                        <a:rPr lang="ru-RU" sz="1200" b="1" strike="noStrike" spc="-1" dirty="0">
                          <a:solidFill>
                            <a:schemeClr val="accent1">
                              <a:lumMod val="75000"/>
                            </a:schemeClr>
                          </a:solidFill>
                          <a:latin typeface="Times New Roman"/>
                        </a:rPr>
                        <a:t>» </a:t>
                      </a:r>
                      <a:r>
                        <a:rPr lang="ru-RU" sz="1200" b="0" strike="noStrike" spc="-1" dirty="0">
                          <a:solidFill>
                            <a:schemeClr val="tx1"/>
                          </a:solidFill>
                          <a:latin typeface="Times New Roman"/>
                        </a:rPr>
                        <a:t>– доходы, недополученные бюджетом в результате предоставления налоговых льгот по следующим налогам:</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налог на прибыль организаций;</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налог на имущество физических лиц;</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налог на имущество организаций;</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транспортный налог;</a:t>
                      </a:r>
                      <a:endParaRPr lang="ru-RU" sz="1200" b="0" strike="noStrike" spc="-1" dirty="0">
                        <a:solidFill>
                          <a:schemeClr val="tx1"/>
                        </a:solidFill>
                        <a:latin typeface="XO Oriel"/>
                      </a:endParaRPr>
                    </a:p>
                    <a:p>
                      <a:pPr marL="216000" indent="-215640" algn="just">
                        <a:lnSpc>
                          <a:spcPct val="100000"/>
                        </a:lnSpc>
                        <a:buClr>
                          <a:srgbClr val="3AADA5"/>
                        </a:buClr>
                        <a:buFont typeface="Wingdings" charset="2"/>
                        <a:buChar char=""/>
                        <a:tabLst>
                          <a:tab pos="0" algn="l"/>
                        </a:tabLst>
                      </a:pPr>
                      <a:r>
                        <a:rPr lang="ru-RU" sz="1200" b="0" strike="noStrike" spc="-1" dirty="0">
                          <a:solidFill>
                            <a:schemeClr val="tx1"/>
                          </a:solidFill>
                          <a:latin typeface="Times New Roman"/>
                        </a:rPr>
                        <a:t> земельный налог,</a:t>
                      </a:r>
                      <a:endParaRPr lang="ru-RU" sz="1200" b="0" strike="noStrike" spc="-1" dirty="0">
                        <a:solidFill>
                          <a:schemeClr val="tx1"/>
                        </a:solidFill>
                        <a:latin typeface="XO Oriel"/>
                      </a:endParaRPr>
                    </a:p>
                    <a:p>
                      <a:pPr algn="just">
                        <a:lnSpc>
                          <a:spcPct val="100000"/>
                        </a:lnSpc>
                        <a:tabLst>
                          <a:tab pos="0" algn="l"/>
                        </a:tabLst>
                      </a:pPr>
                      <a:r>
                        <a:rPr lang="ru-RU" sz="1200" b="0" strike="noStrike" spc="-1" dirty="0">
                          <a:solidFill>
                            <a:schemeClr val="tx1"/>
                          </a:solidFill>
                          <a:latin typeface="Times New Roman"/>
                        </a:rPr>
                        <a:t>а также в связи с применением патентной системы налогообложения и упрощенной системы налогообложения.</a:t>
                      </a:r>
                      <a:endParaRPr lang="ru-RU" sz="1200" b="0" strike="noStrike" spc="-1" dirty="0">
                        <a:solidFill>
                          <a:schemeClr val="tx1"/>
                        </a:solidFill>
                        <a:latin typeface="XO Oriel"/>
                      </a:endParaRPr>
                    </a:p>
                  </a:txBody>
                  <a:tcPr marL="108000" marR="144000">
                    <a:lnL w="12240">
                      <a:noFill/>
                    </a:lnL>
                    <a:lnR w="12240">
                      <a:noFill/>
                    </a:lnR>
                    <a:lnT w="12240">
                      <a:noFill/>
                    </a:lnT>
                    <a:lnB w="12240">
                      <a:noFill/>
                    </a:lnB>
                    <a:solidFill>
                      <a:schemeClr val="bg1"/>
                    </a:solidFill>
                  </a:tcPr>
                </a:tc>
                <a:tc>
                  <a:txBody>
                    <a:bodyPr/>
                    <a:lstStyle/>
                    <a:p>
                      <a:pPr algn="just">
                        <a:lnSpc>
                          <a:spcPct val="100000"/>
                        </a:lnSpc>
                        <a:tabLst>
                          <a:tab pos="0" algn="l"/>
                        </a:tabLst>
                      </a:pPr>
                      <a:r>
                        <a:rPr lang="ru-RU" sz="1200" b="0" strike="noStrike" spc="-1" dirty="0">
                          <a:solidFill>
                            <a:schemeClr val="tx1"/>
                          </a:solidFill>
                          <a:latin typeface="Times New Roman"/>
                        </a:rPr>
                        <a:t>В результате предоставления в </a:t>
                      </a:r>
                      <a:r>
                        <a:rPr lang="ru-RU" sz="1200" b="0" strike="noStrike" spc="-1" dirty="0" smtClean="0">
                          <a:solidFill>
                            <a:schemeClr val="tx1"/>
                          </a:solidFill>
                          <a:latin typeface="Times New Roman"/>
                        </a:rPr>
                        <a:t>2023 </a:t>
                      </a:r>
                      <a:r>
                        <a:rPr lang="ru-RU" sz="1200" b="0" strike="noStrike" spc="-1" dirty="0">
                          <a:solidFill>
                            <a:schemeClr val="tx1"/>
                          </a:solidFill>
                          <a:latin typeface="Times New Roman"/>
                        </a:rPr>
                        <a:t>году налоговых льгот гражданам и юридическим лицам </a:t>
                      </a:r>
                      <a:r>
                        <a:rPr lang="ru-RU" sz="1200" b="1" strike="noStrike" spc="-1" dirty="0">
                          <a:solidFill>
                            <a:schemeClr val="accent1">
                              <a:lumMod val="75000"/>
                            </a:schemeClr>
                          </a:solidFill>
                          <a:latin typeface="Times New Roman"/>
                        </a:rPr>
                        <a:t>объем выпадающих доходов </a:t>
                      </a:r>
                      <a:r>
                        <a:rPr lang="ru-RU" sz="1200" b="0" strike="noStrike" spc="-1" dirty="0">
                          <a:solidFill>
                            <a:schemeClr val="tx1"/>
                          </a:solidFill>
                          <a:latin typeface="Times New Roman"/>
                        </a:rPr>
                        <a:t>составил </a:t>
                      </a:r>
                      <a:r>
                        <a:rPr lang="ru-RU" sz="1200" b="0" strike="noStrike" spc="-1" baseline="0" dirty="0">
                          <a:solidFill>
                            <a:srgbClr val="00405B"/>
                          </a:solidFill>
                          <a:latin typeface="Times New Roman"/>
                        </a:rPr>
                        <a:t> </a:t>
                      </a:r>
                      <a:r>
                        <a:rPr lang="ru-RU" sz="1200" b="1" strike="noStrike" spc="-1" dirty="0" smtClean="0">
                          <a:solidFill>
                            <a:schemeClr val="accent1">
                              <a:lumMod val="75000"/>
                            </a:schemeClr>
                          </a:solidFill>
                          <a:latin typeface="Times New Roman"/>
                        </a:rPr>
                        <a:t>2 825 802 тыс</a:t>
                      </a:r>
                      <a:r>
                        <a:rPr lang="ru-RU" sz="1200" b="1" strike="noStrike" spc="-1" dirty="0">
                          <a:solidFill>
                            <a:schemeClr val="accent1">
                              <a:lumMod val="75000"/>
                            </a:schemeClr>
                          </a:solidFill>
                          <a:latin typeface="Times New Roman"/>
                        </a:rPr>
                        <a:t>. рублей</a:t>
                      </a:r>
                      <a:r>
                        <a:rPr lang="ru-RU" sz="1200" b="0" strike="noStrike" spc="-1" dirty="0">
                          <a:solidFill>
                            <a:schemeClr val="tx1"/>
                          </a:solidFill>
                          <a:latin typeface="Times New Roman"/>
                        </a:rPr>
                        <a:t>, в том числе:</a:t>
                      </a:r>
                      <a:endParaRPr lang="ru-RU" sz="1200" b="0" strike="noStrike" spc="-1" dirty="0">
                        <a:solidFill>
                          <a:schemeClr val="tx1"/>
                        </a:solidFill>
                        <a:latin typeface="XO Oriel"/>
                      </a:endParaRPr>
                    </a:p>
                    <a:p>
                      <a:pPr algn="just">
                        <a:lnSpc>
                          <a:spcPct val="100000"/>
                        </a:lnSpc>
                        <a:tabLst>
                          <a:tab pos="0" algn="l"/>
                        </a:tabLst>
                      </a:pPr>
                      <a:endParaRPr lang="ru-RU" sz="1200" b="0" strike="noStrike" spc="-1" dirty="0">
                        <a:latin typeface="XO Oriel"/>
                      </a:endParaRPr>
                    </a:p>
                    <a:p>
                      <a:pPr marL="216000" indent="-216000" algn="just">
                        <a:lnSpc>
                          <a:spcPct val="100000"/>
                        </a:lnSpc>
                        <a:buClr>
                          <a:srgbClr val="3AADA5"/>
                        </a:buClr>
                        <a:buFont typeface="Wingdings" charset="2"/>
                        <a:buChar char=""/>
                        <a:tabLst>
                          <a:tab pos="0" algn="l"/>
                        </a:tabLst>
                      </a:pPr>
                      <a:r>
                        <a:rPr lang="ru-RU" sz="1200" b="0" strike="noStrike" spc="-1" dirty="0" smtClean="0">
                          <a:solidFill>
                            <a:schemeClr val="tx1"/>
                          </a:solidFill>
                          <a:latin typeface="Times New Roman"/>
                        </a:rPr>
                        <a:t>объем </a:t>
                      </a:r>
                      <a:r>
                        <a:rPr lang="ru-RU" sz="1200" b="0" strike="noStrike" spc="-1" dirty="0">
                          <a:solidFill>
                            <a:schemeClr val="tx1"/>
                          </a:solidFill>
                          <a:latin typeface="Times New Roman"/>
                        </a:rPr>
                        <a:t>выпадающих доходов областного бюджета Курской области – </a:t>
                      </a:r>
                      <a:r>
                        <a:rPr lang="ru-RU" sz="1200" b="1" strike="noStrike" spc="-1" dirty="0" smtClean="0">
                          <a:solidFill>
                            <a:schemeClr val="accent1">
                              <a:lumMod val="75000"/>
                            </a:schemeClr>
                          </a:solidFill>
                          <a:latin typeface="Times New Roman"/>
                        </a:rPr>
                        <a:t>2 695 817 </a:t>
                      </a:r>
                      <a:r>
                        <a:rPr lang="ru-RU" sz="1200" b="0" strike="noStrike" spc="-1" dirty="0" smtClean="0">
                          <a:solidFill>
                            <a:schemeClr val="tx1"/>
                          </a:solidFill>
                          <a:latin typeface="Times New Roman"/>
                        </a:rPr>
                        <a:t>тыс</a:t>
                      </a:r>
                      <a:r>
                        <a:rPr lang="ru-RU" sz="1200" b="0" strike="noStrike" spc="-1" dirty="0">
                          <a:solidFill>
                            <a:schemeClr val="tx1"/>
                          </a:solidFill>
                          <a:latin typeface="Times New Roman"/>
                        </a:rPr>
                        <a:t>. рублей;</a:t>
                      </a:r>
                      <a:endParaRPr lang="ru-RU" sz="1200" b="0" strike="noStrike" spc="-1" dirty="0">
                        <a:solidFill>
                          <a:schemeClr val="tx1"/>
                        </a:solidFill>
                        <a:latin typeface="XO Oriel"/>
                      </a:endParaRPr>
                    </a:p>
                    <a:p>
                      <a:pPr algn="just">
                        <a:lnSpc>
                          <a:spcPct val="100000"/>
                        </a:lnSpc>
                        <a:tabLst>
                          <a:tab pos="0" algn="l"/>
                        </a:tabLst>
                      </a:pPr>
                      <a:endParaRPr lang="ru-RU" sz="1200" b="0" strike="noStrike" spc="-1" dirty="0">
                        <a:latin typeface="XO Oriel"/>
                      </a:endParaRPr>
                    </a:p>
                    <a:p>
                      <a:pPr marL="216000" indent="-216000" algn="just">
                        <a:lnSpc>
                          <a:spcPct val="100000"/>
                        </a:lnSpc>
                        <a:buClr>
                          <a:srgbClr val="3AADA5"/>
                        </a:buClr>
                        <a:buFont typeface="Wingdings" charset="2"/>
                        <a:buChar char=""/>
                        <a:tabLst>
                          <a:tab pos="0" algn="l"/>
                        </a:tabLst>
                      </a:pPr>
                      <a:r>
                        <a:rPr lang="ru-RU" sz="1200" b="0" strike="noStrike" spc="-1" dirty="0" smtClean="0">
                          <a:solidFill>
                            <a:schemeClr val="tx1"/>
                          </a:solidFill>
                          <a:latin typeface="Times New Roman"/>
                        </a:rPr>
                        <a:t>объем </a:t>
                      </a:r>
                      <a:r>
                        <a:rPr lang="ru-RU" sz="1200" b="0" strike="noStrike" spc="-1" dirty="0">
                          <a:solidFill>
                            <a:schemeClr val="tx1"/>
                          </a:solidFill>
                          <a:latin typeface="Times New Roman"/>
                        </a:rPr>
                        <a:t>выпадающих доходов местных бюджетов – </a:t>
                      </a:r>
                      <a:r>
                        <a:rPr lang="ru-RU" sz="1200" b="1" strike="noStrike" spc="-1" dirty="0" smtClean="0">
                          <a:solidFill>
                            <a:schemeClr val="accent1">
                              <a:lumMod val="75000"/>
                            </a:schemeClr>
                          </a:solidFill>
                          <a:latin typeface="Times New Roman"/>
                        </a:rPr>
                        <a:t>129 985 </a:t>
                      </a:r>
                      <a:r>
                        <a:rPr lang="ru-RU" sz="1200" b="0" strike="noStrike" spc="-1" dirty="0" smtClean="0">
                          <a:solidFill>
                            <a:schemeClr val="tx1"/>
                          </a:solidFill>
                          <a:latin typeface="Times New Roman"/>
                        </a:rPr>
                        <a:t>тыс</a:t>
                      </a:r>
                      <a:r>
                        <a:rPr lang="ru-RU" sz="1200" b="0" strike="noStrike" spc="-1" dirty="0">
                          <a:solidFill>
                            <a:schemeClr val="tx1"/>
                          </a:solidFill>
                          <a:latin typeface="Times New Roman"/>
                        </a:rPr>
                        <a:t>. рублей.</a:t>
                      </a:r>
                      <a:endParaRPr lang="ru-RU" sz="1200" b="0" strike="noStrike" spc="-1" dirty="0">
                        <a:solidFill>
                          <a:schemeClr val="tx1"/>
                        </a:solidFill>
                        <a:latin typeface="XO Oriel"/>
                      </a:endParaRPr>
                    </a:p>
                    <a:p>
                      <a:pPr algn="just">
                        <a:lnSpc>
                          <a:spcPct val="100000"/>
                        </a:lnSpc>
                        <a:tabLst>
                          <a:tab pos="0" algn="l"/>
                        </a:tabLst>
                      </a:pPr>
                      <a:endParaRPr lang="ru-RU" sz="1200" b="0" strike="noStrike" spc="-1" dirty="0">
                        <a:latin typeface="XO Oriel"/>
                      </a:endParaRPr>
                    </a:p>
                  </a:txBody>
                  <a:tcPr marL="108000" marR="144000">
                    <a:lnL w="12240">
                      <a:noFill/>
                    </a:lnL>
                    <a:lnR w="12240">
                      <a:noFill/>
                    </a:lnR>
                    <a:lnT w="12240">
                      <a:noFill/>
                    </a:lnT>
                    <a:lnB w="12240">
                      <a:noFill/>
                    </a:lnB>
                    <a:solidFill>
                      <a:schemeClr val="bg1"/>
                    </a:solidFill>
                  </a:tcPr>
                </a:tc>
              </a:tr>
            </a:tbl>
          </a:graphicData>
        </a:graphic>
      </p:graphicFrame>
      <p:pic>
        <p:nvPicPr>
          <p:cNvPr id="19" name="Picture 4" descr="https://sun9-6.userapi.com/impg/LDYEI1o7wqPasCQO33A3AQ8Ng8IIPdsy4bQw1w/a9St647P-U4.jpg?size=1000x1000&amp;quality=95&amp;sign=f6e977ee1ce3f3d82acc463eb9f2828e&amp;type=album"/>
          <p:cNvPicPr>
            <a:picLocks noChangeAspect="1" noChangeArrowheads="1"/>
          </p:cNvPicPr>
          <p:nvPr/>
        </p:nvPicPr>
        <p:blipFill>
          <a:blip r:embed="rId12" cstate="print"/>
          <a:srcRect/>
          <a:stretch>
            <a:fillRect/>
          </a:stretch>
        </p:blipFill>
        <p:spPr bwMode="auto">
          <a:xfrm>
            <a:off x="0" y="6390456"/>
            <a:ext cx="467544" cy="467544"/>
          </a:xfrm>
          <a:prstGeom prst="rect">
            <a:avLst/>
          </a:prstGeom>
          <a:noFill/>
        </p:spPr>
      </p:pic>
      <p:sp>
        <p:nvSpPr>
          <p:cNvPr id="20" name="TextBox 1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4149080"/>
            <a:ext cx="5400600"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областной бюджет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4</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b="88536"/>
          <a:stretch>
            <a:fillRect/>
          </a:stretch>
        </p:blipFill>
        <p:spPr bwMode="auto">
          <a:xfrm>
            <a:off x="0" y="0"/>
            <a:ext cx="9144000" cy="548680"/>
          </a:xfrm>
          <a:prstGeom prst="rect">
            <a:avLst/>
          </a:prstGeom>
          <a:noFill/>
        </p:spPr>
      </p:pic>
      <p:pic>
        <p:nvPicPr>
          <p:cNvPr id="12" name="Picture 6" descr="Picture background"/>
          <p:cNvPicPr>
            <a:picLocks noChangeAspect="1" noChangeArrowheads="1"/>
          </p:cNvPicPr>
          <p:nvPr/>
        </p:nvPicPr>
        <p:blipFill>
          <a:blip r:embed="rId2" cstate="print"/>
          <a:srcRect t="-932" b="8799"/>
          <a:stretch>
            <a:fillRect/>
          </a:stretch>
        </p:blipFill>
        <p:spPr bwMode="auto">
          <a:xfrm>
            <a:off x="0" y="2448272"/>
            <a:ext cx="9144000" cy="440972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dirty="0"/>
          </a:p>
        </p:txBody>
      </p:sp>
      <p:graphicFrame>
        <p:nvGraphicFramePr>
          <p:cNvPr id="3" name="Таблица 2"/>
          <p:cNvGraphicFramePr>
            <a:graphicFrameLocks noGrp="1"/>
          </p:cNvGraphicFramePr>
          <p:nvPr/>
        </p:nvGraphicFramePr>
        <p:xfrm>
          <a:off x="395536" y="548680"/>
          <a:ext cx="8596614" cy="1925520"/>
        </p:xfrm>
        <a:graphic>
          <a:graphicData uri="http://schemas.openxmlformats.org/drawingml/2006/table">
            <a:tbl>
              <a:tblPr firstRow="1" bandRow="1">
                <a:tableStyleId>{69012ECD-51FC-41F1-AA8D-1B2483CD663E}</a:tableStyleId>
              </a:tblPr>
              <a:tblGrid>
                <a:gridCol w="3223732"/>
                <a:gridCol w="1074576"/>
                <a:gridCol w="1074576"/>
                <a:gridCol w="1074577"/>
                <a:gridCol w="1074577"/>
                <a:gridCol w="1074576"/>
              </a:tblGrid>
              <a:tr h="256565">
                <a:tc>
                  <a:txBody>
                    <a:bodyPr/>
                    <a:lstStyle/>
                    <a:p>
                      <a:pPr algn="ctr"/>
                      <a:r>
                        <a:rPr lang="ru-RU" sz="1400" dirty="0" smtClean="0">
                          <a:solidFill>
                            <a:schemeClr val="tx1"/>
                          </a:solidFill>
                          <a:latin typeface="Times New Roman" pitchFamily="18" charset="0"/>
                          <a:cs typeface="Times New Roman" pitchFamily="18" charset="0"/>
                        </a:rPr>
                        <a:t>Наименование </a:t>
                      </a:r>
                    </a:p>
                  </a:txBody>
                  <a:tcPr marL="108000" marR="144000" marT="36000" marB="36000" anchor="ctr">
                    <a:solidFill>
                      <a:schemeClr val="accent1">
                        <a:lumMod val="20000"/>
                        <a:lumOff val="80000"/>
                      </a:schemeClr>
                    </a:solidFill>
                  </a:tcPr>
                </a:tc>
                <a:tc>
                  <a:txBody>
                    <a:bodyPr/>
                    <a:lstStyle/>
                    <a:p>
                      <a:pPr algn="ctr"/>
                      <a:r>
                        <a:rPr lang="ru-RU" sz="1400" dirty="0" smtClean="0">
                          <a:solidFill>
                            <a:schemeClr val="tx1"/>
                          </a:solidFill>
                          <a:latin typeface="Times New Roman" pitchFamily="18" charset="0"/>
                          <a:cs typeface="Times New Roman" pitchFamily="18" charset="0"/>
                        </a:rPr>
                        <a:t>2023 год</a:t>
                      </a:r>
                    </a:p>
                    <a:p>
                      <a:pPr algn="ctr"/>
                      <a:r>
                        <a:rPr lang="ru-RU" sz="1400" b="0" dirty="0" smtClean="0">
                          <a:solidFill>
                            <a:schemeClr val="tx1"/>
                          </a:solidFill>
                          <a:latin typeface="Times New Roman" pitchFamily="18" charset="0"/>
                          <a:cs typeface="Times New Roman" pitchFamily="18" charset="0"/>
                        </a:rPr>
                        <a:t>(факт)</a:t>
                      </a:r>
                      <a:endParaRPr lang="ru-RU" sz="1400" b="0" dirty="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2024 год</a:t>
                      </a:r>
                    </a:p>
                    <a:p>
                      <a:pPr algn="ctr" defTabSz="936382">
                        <a:defRPr/>
                      </a:pPr>
                      <a:r>
                        <a:rPr lang="ru-RU" sz="1400" b="0" dirty="0" smtClean="0">
                          <a:solidFill>
                            <a:schemeClr val="tx1"/>
                          </a:solidFill>
                          <a:latin typeface="Times New Roman" pitchFamily="18" charset="0"/>
                          <a:cs typeface="Times New Roman" pitchFamily="18" charset="0"/>
                        </a:rPr>
                        <a:t>(факт)</a:t>
                      </a:r>
                      <a:endParaRPr lang="ru-RU" sz="1400" b="0" dirty="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2025 год</a:t>
                      </a:r>
                    </a:p>
                    <a:p>
                      <a:pPr algn="ctr" defTabSz="936382">
                        <a:defRPr/>
                      </a:pPr>
                      <a:r>
                        <a:rPr lang="ru-RU" sz="1400" b="0" dirty="0" smtClean="0">
                          <a:solidFill>
                            <a:schemeClr val="tx1"/>
                          </a:solidFill>
                          <a:latin typeface="Times New Roman" pitchFamily="18" charset="0"/>
                          <a:cs typeface="Times New Roman" pitchFamily="18" charset="0"/>
                        </a:rPr>
                        <a:t>(план)</a:t>
                      </a:r>
                      <a:endParaRPr lang="ru-RU" sz="1400" b="0" dirty="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2026 год</a:t>
                      </a:r>
                    </a:p>
                    <a:p>
                      <a:pPr algn="ctr" defTabSz="936382">
                        <a:defRPr/>
                      </a:pPr>
                      <a:r>
                        <a:rPr lang="ru-RU" sz="1400" b="0" dirty="0" smtClean="0">
                          <a:solidFill>
                            <a:schemeClr val="tx1"/>
                          </a:solidFill>
                          <a:latin typeface="Times New Roman" pitchFamily="18" charset="0"/>
                          <a:cs typeface="Times New Roman" pitchFamily="18" charset="0"/>
                        </a:rPr>
                        <a:t>(план)</a:t>
                      </a:r>
                      <a:endParaRPr lang="ru-RU" sz="1400" b="0" dirty="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c>
                  <a:txBody>
                    <a:bodyPr/>
                    <a:lstStyle/>
                    <a:p>
                      <a:pPr algn="ctr" defTabSz="936382">
                        <a:defRPr/>
                      </a:pPr>
                      <a:r>
                        <a:rPr lang="ru-RU" sz="1400" dirty="0" smtClean="0">
                          <a:solidFill>
                            <a:schemeClr val="tx1"/>
                          </a:solidFill>
                          <a:latin typeface="Times New Roman" pitchFamily="18" charset="0"/>
                          <a:cs typeface="Times New Roman" pitchFamily="18" charset="0"/>
                        </a:rPr>
                        <a:t>2027 год</a:t>
                      </a:r>
                    </a:p>
                    <a:p>
                      <a:pPr algn="ctr" defTabSz="936382">
                        <a:defRPr/>
                      </a:pPr>
                      <a:r>
                        <a:rPr lang="ru-RU" sz="1400" b="0" dirty="0" smtClean="0">
                          <a:solidFill>
                            <a:schemeClr val="tx1"/>
                          </a:solidFill>
                          <a:latin typeface="Times New Roman" pitchFamily="18" charset="0"/>
                          <a:cs typeface="Times New Roman" pitchFamily="18" charset="0"/>
                        </a:rPr>
                        <a:t>(план)</a:t>
                      </a:r>
                      <a:endParaRPr lang="ru-RU" sz="1400" b="0" dirty="0">
                        <a:solidFill>
                          <a:schemeClr val="tx1"/>
                        </a:solidFill>
                        <a:latin typeface="Times New Roman" pitchFamily="18" charset="0"/>
                        <a:cs typeface="Times New Roman" pitchFamily="18" charset="0"/>
                      </a:endParaRPr>
                    </a:p>
                  </a:txBody>
                  <a:tcPr marL="108000" marR="144000" marT="36000" marB="36000" anchor="ctr">
                    <a:solidFill>
                      <a:schemeClr val="accent1">
                        <a:lumMod val="20000"/>
                        <a:lumOff val="80000"/>
                      </a:schemeClr>
                    </a:solidFill>
                  </a:tcPr>
                </a:tc>
              </a:tr>
              <a:tr h="156180">
                <a:tc>
                  <a:txBody>
                    <a:bodyPr/>
                    <a:lstStyle/>
                    <a:p>
                      <a:pPr algn="l"/>
                      <a:r>
                        <a:rPr lang="ru-RU" sz="1400" b="1" dirty="0" smtClean="0">
                          <a:solidFill>
                            <a:schemeClr val="tx1"/>
                          </a:solidFill>
                          <a:latin typeface="Times New Roman" pitchFamily="18" charset="0"/>
                          <a:cs typeface="Times New Roman" pitchFamily="18" charset="0"/>
                        </a:rPr>
                        <a:t>Доходы - всего</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a:r>
                        <a:rPr lang="ru-RU" sz="1400" b="1" dirty="0" smtClean="0">
                          <a:solidFill>
                            <a:schemeClr val="tx1"/>
                          </a:solidFill>
                          <a:latin typeface="Times New Roman" pitchFamily="18" charset="0"/>
                          <a:cs typeface="Times New Roman" pitchFamily="18" charset="0"/>
                        </a:rPr>
                        <a:t>105 721</a:t>
                      </a: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155 943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91 855</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93 327</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96 561</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dirty="0" smtClean="0">
                          <a:solidFill>
                            <a:schemeClr val="tx1"/>
                          </a:solidFill>
                          <a:latin typeface="Times New Roman" pitchFamily="18" charset="0"/>
                          <a:cs typeface="Times New Roman" pitchFamily="18" charset="0"/>
                        </a:rPr>
                        <a:t>Налоговые и неналоговые доходы</a:t>
                      </a:r>
                      <a:endParaRPr lang="ru-RU" sz="1400" b="0" dirty="0">
                        <a:solidFill>
                          <a:schemeClr val="tx1"/>
                        </a:solidFill>
                        <a:latin typeface="Times New Roman" pitchFamily="18" charset="0"/>
                        <a:cs typeface="Times New Roman" pitchFamily="18" charset="0"/>
                      </a:endParaRPr>
                    </a:p>
                  </a:txBody>
                  <a:tcPr marL="28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66 800</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69 275</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72 602</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74 981</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77 145</a:t>
                      </a:r>
                      <a:endParaRPr lang="ru-RU" sz="1400" b="0"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dirty="0" smtClean="0">
                          <a:solidFill>
                            <a:schemeClr val="tx1"/>
                          </a:solidFill>
                          <a:latin typeface="Times New Roman" pitchFamily="18" charset="0"/>
                          <a:cs typeface="Times New Roman" pitchFamily="18" charset="0"/>
                        </a:rPr>
                        <a:t>Безвозмездные</a:t>
                      </a:r>
                      <a:r>
                        <a:rPr lang="ru-RU" sz="1400" baseline="0" dirty="0" smtClean="0">
                          <a:solidFill>
                            <a:schemeClr val="tx1"/>
                          </a:solidFill>
                          <a:latin typeface="Times New Roman" pitchFamily="18" charset="0"/>
                          <a:cs typeface="Times New Roman" pitchFamily="18" charset="0"/>
                        </a:rPr>
                        <a:t> поступления</a:t>
                      </a:r>
                      <a:endParaRPr lang="ru-RU" sz="1400" b="0" dirty="0">
                        <a:solidFill>
                          <a:schemeClr val="tx1"/>
                        </a:solidFill>
                        <a:latin typeface="Times New Roman" pitchFamily="18" charset="0"/>
                        <a:cs typeface="Times New Roman" pitchFamily="18" charset="0"/>
                      </a:endParaRPr>
                    </a:p>
                  </a:txBody>
                  <a:tcPr marL="288000" marR="144000" marT="36000" marB="36000" anchor="ctr"/>
                </a:tc>
                <a:tc>
                  <a:txBody>
                    <a:bodyPr/>
                    <a:lstStyle/>
                    <a:p>
                      <a:pPr algn="ctr"/>
                      <a:r>
                        <a:rPr lang="ru-RU" sz="1400" b="0" dirty="0" smtClean="0">
                          <a:solidFill>
                            <a:schemeClr val="tx1"/>
                          </a:solidFill>
                          <a:latin typeface="Times New Roman" pitchFamily="18" charset="0"/>
                          <a:cs typeface="Times New Roman" pitchFamily="18" charset="0"/>
                        </a:rPr>
                        <a:t>38 921</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86 668</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19 253</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18 346</a:t>
                      </a:r>
                      <a:endParaRPr lang="ru-RU" sz="1400" b="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0" dirty="0" smtClean="0">
                          <a:solidFill>
                            <a:schemeClr val="tx1"/>
                          </a:solidFill>
                          <a:latin typeface="Times New Roman" pitchFamily="18" charset="0"/>
                          <a:cs typeface="Times New Roman" pitchFamily="18" charset="0"/>
                        </a:rPr>
                        <a:t>19 416</a:t>
                      </a:r>
                      <a:endParaRPr lang="ru-RU" sz="1400" b="0"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b="1" dirty="0" smtClean="0">
                          <a:solidFill>
                            <a:schemeClr val="tx1"/>
                          </a:solidFill>
                          <a:latin typeface="Times New Roman" pitchFamily="18" charset="0"/>
                          <a:cs typeface="Times New Roman" pitchFamily="18" charset="0"/>
                        </a:rPr>
                        <a:t>Расходы - всего</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a:r>
                        <a:rPr lang="ru-RU" sz="1400" b="1" dirty="0" smtClean="0">
                          <a:solidFill>
                            <a:schemeClr val="tx1"/>
                          </a:solidFill>
                          <a:latin typeface="Times New Roman" pitchFamily="18" charset="0"/>
                          <a:cs typeface="Times New Roman" pitchFamily="18" charset="0"/>
                        </a:rPr>
                        <a:t>113 413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153 243</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95 106</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94 138</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97 482</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r h="156180">
                <a:tc>
                  <a:txBody>
                    <a:bodyPr/>
                    <a:lstStyle/>
                    <a:p>
                      <a:pPr algn="l"/>
                      <a:r>
                        <a:rPr lang="ru-RU" sz="1400" b="1" dirty="0" smtClean="0">
                          <a:solidFill>
                            <a:schemeClr val="tx1"/>
                          </a:solidFill>
                          <a:latin typeface="Times New Roman" pitchFamily="18" charset="0"/>
                          <a:cs typeface="Times New Roman" pitchFamily="18" charset="0"/>
                        </a:rPr>
                        <a:t>Дефицит (-) / профицит (+)</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a:r>
                        <a:rPr lang="ru-RU" sz="1400" b="1" dirty="0" smtClean="0">
                          <a:solidFill>
                            <a:schemeClr val="tx1"/>
                          </a:solidFill>
                          <a:latin typeface="Times New Roman" pitchFamily="18" charset="0"/>
                          <a:cs typeface="Times New Roman" pitchFamily="18" charset="0"/>
                        </a:rPr>
                        <a:t>- 7 692</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2 700</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-3 251</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-811</a:t>
                      </a:r>
                      <a:endParaRPr lang="ru-RU" sz="1400" b="1"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400" b="1" dirty="0" smtClean="0">
                          <a:solidFill>
                            <a:schemeClr val="tx1"/>
                          </a:solidFill>
                          <a:latin typeface="Times New Roman" pitchFamily="18" charset="0"/>
                          <a:cs typeface="Times New Roman" pitchFamily="18" charset="0"/>
                        </a:rPr>
                        <a:t>-921</a:t>
                      </a:r>
                      <a:endParaRPr lang="ru-RU" sz="1400" b="1" dirty="0">
                        <a:solidFill>
                          <a:schemeClr val="tx1"/>
                        </a:solidFill>
                        <a:latin typeface="Times New Roman" pitchFamily="18" charset="0"/>
                        <a:cs typeface="Times New Roman" pitchFamily="18" charset="0"/>
                      </a:endParaRPr>
                    </a:p>
                  </a:txBody>
                  <a:tcPr marL="108000" marR="144000" marT="36000" marB="36000" anchor="ctr"/>
                </a:tc>
              </a:tr>
            </a:tbl>
          </a:graphicData>
        </a:graphic>
      </p:graphicFrame>
      <p:sp>
        <p:nvSpPr>
          <p:cNvPr id="4" name="Заголовок 1"/>
          <p:cNvSpPr txBox="1">
            <a:spLocks/>
          </p:cNvSpPr>
          <p:nvPr/>
        </p:nvSpPr>
        <p:spPr>
          <a:xfrm>
            <a:off x="0" y="0"/>
            <a:ext cx="9144000" cy="498763"/>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Основные параметры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5" name="TextBox 4"/>
          <p:cNvSpPr txBox="1"/>
          <p:nvPr/>
        </p:nvSpPr>
        <p:spPr>
          <a:xfrm>
            <a:off x="8253480" y="260648"/>
            <a:ext cx="855024"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млн рублей</a:t>
            </a:r>
            <a:endParaRPr lang="ru-RU" sz="1000" dirty="0">
              <a:latin typeface="Times New Roman" pitchFamily="18" charset="0"/>
              <a:cs typeface="Times New Roman" pitchFamily="18" charset="0"/>
            </a:endParaRPr>
          </a:p>
        </p:txBody>
      </p:sp>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8" name="Picture 6" descr="Picture background"/>
          <p:cNvPicPr>
            <a:picLocks noChangeAspect="1" noChangeArrowheads="1"/>
          </p:cNvPicPr>
          <p:nvPr/>
        </p:nvPicPr>
        <p:blipFill>
          <a:blip r:embed="rId2" cstate="print"/>
          <a:srcRect b="88536"/>
          <a:stretch>
            <a:fillRect/>
          </a:stretch>
        </p:blipFill>
        <p:spPr bwMode="auto">
          <a:xfrm>
            <a:off x="0" y="0"/>
            <a:ext cx="9144000" cy="548680"/>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dirty="0"/>
          </a:p>
        </p:txBody>
      </p:sp>
      <p:graphicFrame>
        <p:nvGraphicFramePr>
          <p:cNvPr id="3" name="Содержимое 5"/>
          <p:cNvGraphicFramePr>
            <a:graphicFrameLocks/>
          </p:cNvGraphicFramePr>
          <p:nvPr/>
        </p:nvGraphicFramePr>
        <p:xfrm>
          <a:off x="323528" y="535562"/>
          <a:ext cx="8640960" cy="5832366"/>
        </p:xfrm>
        <a:graphic>
          <a:graphicData uri="http://schemas.openxmlformats.org/drawingml/2006/table">
            <a:tbl>
              <a:tblPr firstRow="1" bandRow="1">
                <a:tableStyleId>{69012ECD-51FC-41F1-AA8D-1B2483CD663E}</a:tableStyleId>
              </a:tblPr>
              <a:tblGrid>
                <a:gridCol w="5155531"/>
                <a:gridCol w="798744"/>
                <a:gridCol w="653518"/>
                <a:gridCol w="726131"/>
                <a:gridCol w="653518"/>
                <a:gridCol w="653518"/>
              </a:tblGrid>
              <a:tr h="333829">
                <a:tc>
                  <a:txBody>
                    <a:bodyPr/>
                    <a:lstStyle/>
                    <a:p>
                      <a:pPr algn="ctr"/>
                      <a:r>
                        <a:rPr lang="ru-RU" sz="1100" dirty="0" smtClean="0">
                          <a:solidFill>
                            <a:schemeClr val="tx1"/>
                          </a:solidFill>
                          <a:effectLst/>
                          <a:latin typeface="Times New Roman" pitchFamily="18" charset="0"/>
                          <a:cs typeface="Times New Roman" pitchFamily="18" charset="0"/>
                        </a:rPr>
                        <a:t>Наименование</a:t>
                      </a:r>
                      <a:endParaRPr lang="ru-RU" sz="1100" b="1" dirty="0">
                        <a:solidFill>
                          <a:schemeClr val="tx1"/>
                        </a:solidFill>
                        <a:effectLst/>
                        <a:latin typeface="Times New Roman" pitchFamily="18" charset="0"/>
                        <a:cs typeface="Times New Roman" pitchFamily="18" charset="0"/>
                      </a:endParaRPr>
                    </a:p>
                  </a:txBody>
                  <a:tcPr marL="0" marR="0" marT="0" marB="0" anchor="ctr">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2023</a:t>
                      </a:r>
                      <a:r>
                        <a:rPr lang="ru-RU" sz="1100" baseline="0" dirty="0" smtClean="0">
                          <a:solidFill>
                            <a:schemeClr val="tx1"/>
                          </a:solidFill>
                          <a:effectLst/>
                          <a:latin typeface="Times New Roman" pitchFamily="18" charset="0"/>
                          <a:cs typeface="Times New Roman" pitchFamily="18" charset="0"/>
                        </a:rPr>
                        <a:t> </a:t>
                      </a:r>
                      <a:r>
                        <a:rPr lang="ru-RU" sz="1100" dirty="0" smtClean="0">
                          <a:solidFill>
                            <a:schemeClr val="tx1"/>
                          </a:solidFill>
                          <a:effectLst/>
                          <a:latin typeface="Times New Roman" pitchFamily="18" charset="0"/>
                          <a:cs typeface="Times New Roman" pitchFamily="18" charset="0"/>
                        </a:rPr>
                        <a:t>год</a:t>
                      </a:r>
                    </a:p>
                    <a:p>
                      <a:pPr algn="ctr"/>
                      <a:r>
                        <a:rPr lang="ru-RU" sz="1100" b="1" dirty="0" smtClean="0">
                          <a:solidFill>
                            <a:schemeClr val="tx1"/>
                          </a:solidFill>
                          <a:effectLst/>
                          <a:latin typeface="Times New Roman" pitchFamily="18" charset="0"/>
                          <a:cs typeface="Times New Roman" pitchFamily="18" charset="0"/>
                        </a:rPr>
                        <a:t>(факт)</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2024 год</a:t>
                      </a:r>
                    </a:p>
                    <a:p>
                      <a:pPr algn="ctr"/>
                      <a:r>
                        <a:rPr lang="ru-RU" sz="1100" b="1" dirty="0" smtClean="0">
                          <a:solidFill>
                            <a:schemeClr val="tx1"/>
                          </a:solidFill>
                          <a:effectLst/>
                          <a:latin typeface="Times New Roman" pitchFamily="18" charset="0"/>
                          <a:cs typeface="Times New Roman" pitchFamily="18" charset="0"/>
                        </a:rPr>
                        <a:t>(факт)</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2025 год</a:t>
                      </a:r>
                    </a:p>
                    <a:p>
                      <a:pPr algn="ctr"/>
                      <a:r>
                        <a:rPr lang="ru-RU" sz="1100" b="1" dirty="0" smtClean="0">
                          <a:solidFill>
                            <a:schemeClr val="tx1"/>
                          </a:solidFill>
                          <a:effectLst/>
                          <a:latin typeface="Times New Roman" pitchFamily="18" charset="0"/>
                          <a:cs typeface="Times New Roman" pitchFamily="18" charset="0"/>
                        </a:rPr>
                        <a:t>(план)</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2026 год</a:t>
                      </a:r>
                    </a:p>
                    <a:p>
                      <a:pPr algn="ctr"/>
                      <a:r>
                        <a:rPr lang="ru-RU" sz="1100" b="1" dirty="0" smtClean="0">
                          <a:solidFill>
                            <a:schemeClr val="tx1"/>
                          </a:solidFill>
                          <a:effectLst/>
                          <a:latin typeface="Times New Roman" pitchFamily="18" charset="0"/>
                          <a:cs typeface="Times New Roman" pitchFamily="18" charset="0"/>
                        </a:rPr>
                        <a:t>(план)</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c>
                  <a:txBody>
                    <a:bodyPr/>
                    <a:lstStyle/>
                    <a:p>
                      <a:pPr algn="ctr"/>
                      <a:r>
                        <a:rPr lang="ru-RU" sz="1100" dirty="0" smtClean="0">
                          <a:solidFill>
                            <a:schemeClr val="tx1"/>
                          </a:solidFill>
                          <a:effectLst/>
                          <a:latin typeface="Times New Roman" pitchFamily="18" charset="0"/>
                          <a:cs typeface="Times New Roman" pitchFamily="18" charset="0"/>
                        </a:rPr>
                        <a:t>2027 год</a:t>
                      </a:r>
                    </a:p>
                    <a:p>
                      <a:pPr algn="ctr"/>
                      <a:r>
                        <a:rPr lang="ru-RU" sz="1100" b="1" dirty="0" smtClean="0">
                          <a:solidFill>
                            <a:schemeClr val="tx1"/>
                          </a:solidFill>
                          <a:effectLst/>
                          <a:latin typeface="Times New Roman" pitchFamily="18" charset="0"/>
                          <a:cs typeface="Times New Roman" pitchFamily="18" charset="0"/>
                        </a:rPr>
                        <a:t>(план)</a:t>
                      </a:r>
                      <a:endParaRPr lang="ru-RU" sz="1100" b="1" dirty="0">
                        <a:solidFill>
                          <a:schemeClr val="tx1"/>
                        </a:solidFill>
                        <a:effectLst/>
                        <a:latin typeface="Times New Roman" pitchFamily="18" charset="0"/>
                        <a:cs typeface="Times New Roman" pitchFamily="18" charset="0"/>
                      </a:endParaRPr>
                    </a:p>
                  </a:txBody>
                  <a:tcPr marL="0" marR="0" marT="0" marB="0" anchor="ctr" anchorCtr="1">
                    <a:solidFill>
                      <a:schemeClr val="accent1">
                        <a:lumMod val="20000"/>
                        <a:lumOff val="80000"/>
                      </a:schemeClr>
                    </a:solidFill>
                  </a:tcPr>
                </a:tc>
              </a:tr>
              <a:tr h="397918">
                <a:tc>
                  <a:txBody>
                    <a:bodyPr/>
                    <a:lstStyle/>
                    <a:p>
                      <a:r>
                        <a:rPr lang="ru-RU" sz="1100" b="1" dirty="0" smtClean="0">
                          <a:solidFill>
                            <a:schemeClr val="tx1"/>
                          </a:solidFill>
                          <a:effectLst/>
                          <a:latin typeface="Times New Roman" pitchFamily="18" charset="0"/>
                          <a:cs typeface="Times New Roman" pitchFamily="18" charset="0"/>
                        </a:rPr>
                        <a:t>ДОХОДЫ, ВСЕГО</a:t>
                      </a:r>
                    </a:p>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effectLst/>
                          <a:latin typeface="Times New Roman" pitchFamily="18" charset="0"/>
                          <a:cs typeface="Times New Roman" pitchFamily="18" charset="0"/>
                        </a:rPr>
                        <a:t>в том числе:</a:t>
                      </a:r>
                      <a:endParaRPr lang="ru-RU" sz="1100" b="1" i="1" dirty="0" smtClean="0">
                        <a:solidFill>
                          <a:schemeClr val="tx1"/>
                        </a:solidFill>
                        <a:effectLst/>
                        <a:latin typeface="Times New Roman" pitchFamily="18" charset="0"/>
                        <a:cs typeface="Times New Roman" pitchFamily="18" charset="0"/>
                      </a:endParaRPr>
                    </a:p>
                  </a:txBody>
                  <a:tcPr marL="36000" marR="36000" marT="36000" marB="36000"/>
                </a:tc>
                <a:tc>
                  <a:txBody>
                    <a:bodyPr/>
                    <a:lstStyle/>
                    <a:p>
                      <a:pPr algn="ctr"/>
                      <a:r>
                        <a:rPr lang="ru-RU" sz="1100" b="1" dirty="0" smtClean="0">
                          <a:solidFill>
                            <a:schemeClr val="tx1"/>
                          </a:solidFill>
                          <a:latin typeface="Times New Roman" pitchFamily="18" charset="0"/>
                          <a:cs typeface="Times New Roman" pitchFamily="18" charset="0"/>
                        </a:rPr>
                        <a:t>105 721</a:t>
                      </a:r>
                      <a:endParaRPr lang="ru-RU" sz="1100" b="1" dirty="0">
                        <a:solidFill>
                          <a:schemeClr val="tx1"/>
                        </a:solidFill>
                        <a:latin typeface="Times New Roman" pitchFamily="18" charset="0"/>
                        <a:cs typeface="Times New Roman" pitchFamily="18" charset="0"/>
                      </a:endParaRPr>
                    </a:p>
                  </a:txBody>
                  <a:tcPr marL="36000" marR="36000" marT="36000" marB="36000"/>
                </a:tc>
                <a:tc>
                  <a:txBody>
                    <a:bodyPr/>
                    <a:lstStyle/>
                    <a:p>
                      <a:pPr algn="ctr"/>
                      <a:r>
                        <a:rPr lang="ru-RU" sz="1100" b="1" i="0" dirty="0" smtClean="0">
                          <a:solidFill>
                            <a:schemeClr val="tx1"/>
                          </a:solidFill>
                          <a:latin typeface="Times New Roman" pitchFamily="18" charset="0"/>
                          <a:cs typeface="Times New Roman" pitchFamily="18" charset="0"/>
                        </a:rPr>
                        <a:t>155 943</a:t>
                      </a:r>
                      <a:endParaRPr lang="ru-RU" sz="1100" b="1" i="0" dirty="0">
                        <a:solidFill>
                          <a:schemeClr val="tx1"/>
                        </a:solidFill>
                        <a:latin typeface="Times New Roman" pitchFamily="18" charset="0"/>
                        <a:cs typeface="Times New Roman" pitchFamily="18" charset="0"/>
                      </a:endParaRPr>
                    </a:p>
                  </a:txBody>
                  <a:tcPr marL="36000" marR="36000" marT="36000" marB="36000"/>
                </a:tc>
                <a:tc>
                  <a:txBody>
                    <a:bodyPr/>
                    <a:lstStyle/>
                    <a:p>
                      <a:pPr algn="ctr" defTabSz="936382">
                        <a:defRPr/>
                      </a:pPr>
                      <a:r>
                        <a:rPr lang="ru-RU" sz="1100" b="1" i="0" dirty="0" smtClean="0">
                          <a:solidFill>
                            <a:schemeClr val="tx1"/>
                          </a:solidFill>
                          <a:latin typeface="Times New Roman" pitchFamily="18" charset="0"/>
                          <a:cs typeface="Times New Roman" pitchFamily="18" charset="0"/>
                        </a:rPr>
                        <a:t>91 855</a:t>
                      </a:r>
                      <a:endParaRPr lang="ru-RU" sz="1100" b="1" i="0" dirty="0">
                        <a:solidFill>
                          <a:schemeClr val="tx1"/>
                        </a:solidFill>
                        <a:latin typeface="Times New Roman" pitchFamily="18" charset="0"/>
                        <a:cs typeface="Times New Roman" pitchFamily="18" charset="0"/>
                      </a:endParaRPr>
                    </a:p>
                  </a:txBody>
                  <a:tcPr marL="108000" marR="144000" marT="36000" marB="36000"/>
                </a:tc>
                <a:tc>
                  <a:txBody>
                    <a:bodyPr/>
                    <a:lstStyle/>
                    <a:p>
                      <a:pPr algn="ctr" defTabSz="936382">
                        <a:defRPr/>
                      </a:pPr>
                      <a:r>
                        <a:rPr lang="ru-RU" sz="1100" b="1" i="0" dirty="0" smtClean="0">
                          <a:solidFill>
                            <a:schemeClr val="tx1"/>
                          </a:solidFill>
                          <a:latin typeface="Times New Roman" pitchFamily="18" charset="0"/>
                          <a:cs typeface="Times New Roman" pitchFamily="18" charset="0"/>
                        </a:rPr>
                        <a:t>93 327</a:t>
                      </a:r>
                      <a:endParaRPr lang="ru-RU" sz="1100" b="1" i="0" dirty="0">
                        <a:solidFill>
                          <a:schemeClr val="tx1"/>
                        </a:solidFill>
                        <a:latin typeface="Times New Roman" pitchFamily="18" charset="0"/>
                        <a:cs typeface="Times New Roman" pitchFamily="18" charset="0"/>
                      </a:endParaRPr>
                    </a:p>
                  </a:txBody>
                  <a:tcPr marL="108000" marR="144000" marT="36000" marB="36000"/>
                </a:tc>
                <a:tc>
                  <a:txBody>
                    <a:bodyPr/>
                    <a:lstStyle/>
                    <a:p>
                      <a:pPr algn="ctr" defTabSz="936382">
                        <a:defRPr/>
                      </a:pPr>
                      <a:r>
                        <a:rPr lang="ru-RU" sz="1100" b="1" i="0" dirty="0" smtClean="0">
                          <a:solidFill>
                            <a:schemeClr val="tx1"/>
                          </a:solidFill>
                          <a:latin typeface="Times New Roman" pitchFamily="18" charset="0"/>
                          <a:cs typeface="Times New Roman" pitchFamily="18" charset="0"/>
                        </a:rPr>
                        <a:t>96 561</a:t>
                      </a:r>
                      <a:endParaRPr lang="ru-RU" sz="1100" b="1" i="0" dirty="0">
                        <a:solidFill>
                          <a:schemeClr val="tx1"/>
                        </a:solidFill>
                        <a:latin typeface="Times New Roman" pitchFamily="18" charset="0"/>
                        <a:cs typeface="Times New Roman" pitchFamily="18" charset="0"/>
                      </a:endParaRPr>
                    </a:p>
                  </a:txBody>
                  <a:tcPr marL="108000" marR="144000" marT="36000" marB="36000"/>
                </a:tc>
              </a:tr>
              <a:tr h="245261">
                <a:tc>
                  <a:txBody>
                    <a:bodyPr/>
                    <a:lstStyle/>
                    <a:p>
                      <a:r>
                        <a:rPr lang="ru-RU" sz="1100" b="1" dirty="0" smtClean="0">
                          <a:solidFill>
                            <a:schemeClr val="tx1"/>
                          </a:solidFill>
                          <a:effectLst/>
                          <a:latin typeface="Times New Roman" pitchFamily="18" charset="0"/>
                          <a:cs typeface="Times New Roman" pitchFamily="18" charset="0"/>
                        </a:rPr>
                        <a:t>НАЛОГОВЫЕ ДОХОДЫ</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1" dirty="0" smtClean="0">
                          <a:solidFill>
                            <a:schemeClr val="tx1"/>
                          </a:solidFill>
                          <a:latin typeface="Times New Roman" pitchFamily="18" charset="0"/>
                          <a:cs typeface="Times New Roman" pitchFamily="18" charset="0"/>
                        </a:rPr>
                        <a:t>64 504</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66 212</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70 446</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72 815</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74 973</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r>
                        <a:rPr lang="ru-RU" sz="1100" dirty="0" smtClean="0">
                          <a:solidFill>
                            <a:schemeClr val="tx1"/>
                          </a:solidFill>
                          <a:effectLst/>
                          <a:latin typeface="Times New Roman" pitchFamily="18" charset="0"/>
                          <a:cs typeface="Times New Roman" pitchFamily="18" charset="0"/>
                        </a:rPr>
                        <a:t>Налог</a:t>
                      </a:r>
                      <a:r>
                        <a:rPr lang="ru-RU" sz="1100" baseline="0" dirty="0" smtClean="0">
                          <a:solidFill>
                            <a:schemeClr val="tx1"/>
                          </a:solidFill>
                          <a:effectLst/>
                          <a:latin typeface="Times New Roman" pitchFamily="18" charset="0"/>
                          <a:cs typeface="Times New Roman" pitchFamily="18" charset="0"/>
                        </a:rPr>
                        <a:t> </a:t>
                      </a:r>
                      <a:r>
                        <a:rPr lang="ru-RU" sz="1100" dirty="0" smtClean="0">
                          <a:solidFill>
                            <a:schemeClr val="tx1"/>
                          </a:solidFill>
                          <a:effectLst/>
                          <a:latin typeface="Times New Roman" pitchFamily="18" charset="0"/>
                          <a:cs typeface="Times New Roman" pitchFamily="18" charset="0"/>
                        </a:rPr>
                        <a:t>на прибыль организаций </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26 643</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22 583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26 772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26 637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27 589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20196">
                <a:tc>
                  <a:txBody>
                    <a:bodyPr/>
                    <a:lstStyle/>
                    <a:p>
                      <a:r>
                        <a:rPr lang="ru-RU" sz="1100" dirty="0" smtClean="0">
                          <a:solidFill>
                            <a:schemeClr val="tx1"/>
                          </a:solidFill>
                          <a:effectLst/>
                          <a:latin typeface="Times New Roman" pitchFamily="18" charset="0"/>
                          <a:cs typeface="Times New Roman" pitchFamily="18" charset="0"/>
                        </a:rPr>
                        <a:t>Налог на доходы физических лиц </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19 091</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22 753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21 571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23 043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24 398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90959">
                <a:tc>
                  <a:txBody>
                    <a:bodyPr/>
                    <a:lstStyle/>
                    <a:p>
                      <a:pPr>
                        <a:spcAft>
                          <a:spcPts val="0"/>
                        </a:spcAft>
                      </a:pPr>
                      <a:r>
                        <a:rPr lang="ru-RU" sz="1100" dirty="0">
                          <a:solidFill>
                            <a:schemeClr val="tx1"/>
                          </a:solidFill>
                          <a:latin typeface="Times New Roman" pitchFamily="18" charset="0"/>
                          <a:cs typeface="Times New Roman" pitchFamily="18" charset="0"/>
                        </a:rPr>
                        <a:t>А</a:t>
                      </a:r>
                      <a:r>
                        <a:rPr lang="ru-RU" sz="1100" dirty="0" smtClean="0">
                          <a:solidFill>
                            <a:schemeClr val="tx1"/>
                          </a:solidFill>
                          <a:latin typeface="Times New Roman" pitchFamily="18" charset="0"/>
                          <a:cs typeface="Times New Roman" pitchFamily="18" charset="0"/>
                        </a:rPr>
                        <a:t>кцизы </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6 115</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6 430</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7 507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7 762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i="0" dirty="0" smtClean="0">
                          <a:solidFill>
                            <a:schemeClr val="tx1"/>
                          </a:solidFill>
                          <a:latin typeface="Times New Roman" pitchFamily="18" charset="0"/>
                          <a:ea typeface="Times New Roman"/>
                          <a:cs typeface="Times New Roman" pitchFamily="18" charset="0"/>
                        </a:rPr>
                        <a:t>7 427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521762">
                <a:tc>
                  <a:txBody>
                    <a:bodyPr/>
                    <a:lstStyle/>
                    <a:p>
                      <a:r>
                        <a:rPr lang="ru-RU" sz="1100" dirty="0" smtClean="0">
                          <a:solidFill>
                            <a:schemeClr val="tx1"/>
                          </a:solidFill>
                          <a:effectLst/>
                          <a:latin typeface="Times New Roman" pitchFamily="18" charset="0"/>
                          <a:cs typeface="Times New Roman" pitchFamily="18" charset="0"/>
                        </a:rPr>
                        <a:t>Налоги на совокупный доход , из них:</a:t>
                      </a:r>
                    </a:p>
                    <a:p>
                      <a:pPr marL="82550" indent="0"/>
                      <a:r>
                        <a:rPr lang="ru-RU" sz="1100" dirty="0" smtClean="0">
                          <a:solidFill>
                            <a:schemeClr val="tx1"/>
                          </a:solidFill>
                          <a:effectLst/>
                          <a:latin typeface="Times New Roman" pitchFamily="18" charset="0"/>
                          <a:cs typeface="Times New Roman" pitchFamily="18" charset="0"/>
                        </a:rPr>
                        <a:t>налог, взимаемый в связи с применением упрощенной</a:t>
                      </a:r>
                      <a:r>
                        <a:rPr lang="ru-RU" sz="1100" baseline="0" dirty="0" smtClean="0">
                          <a:solidFill>
                            <a:schemeClr val="tx1"/>
                          </a:solidFill>
                          <a:effectLst/>
                          <a:latin typeface="Times New Roman" pitchFamily="18" charset="0"/>
                          <a:cs typeface="Times New Roman" pitchFamily="18" charset="0"/>
                        </a:rPr>
                        <a:t> системы налогообложения</a:t>
                      </a:r>
                    </a:p>
                    <a:p>
                      <a:pPr marL="82550" indent="0"/>
                      <a:r>
                        <a:rPr lang="ru-RU" sz="1100" baseline="0" dirty="0" smtClean="0">
                          <a:solidFill>
                            <a:schemeClr val="tx1"/>
                          </a:solidFill>
                          <a:effectLst/>
                          <a:latin typeface="Times New Roman" pitchFamily="18" charset="0"/>
                          <a:cs typeface="Times New Roman" pitchFamily="18" charset="0"/>
                        </a:rPr>
                        <a:t>налог на профессиональный доход</a:t>
                      </a:r>
                      <a:endParaRPr lang="ru-RU" sz="1100" b="0"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4 078</a:t>
                      </a:r>
                    </a:p>
                    <a:p>
                      <a:pPr algn="ctr">
                        <a:spcAft>
                          <a:spcPts val="0"/>
                        </a:spcAft>
                      </a:pPr>
                      <a:r>
                        <a:rPr lang="ru-RU" sz="1100" dirty="0" smtClean="0">
                          <a:solidFill>
                            <a:schemeClr val="tx1"/>
                          </a:solidFill>
                          <a:latin typeface="Times New Roman" pitchFamily="18" charset="0"/>
                          <a:cs typeface="Times New Roman" pitchFamily="18" charset="0"/>
                        </a:rPr>
                        <a:t>3 961</a:t>
                      </a:r>
                    </a:p>
                    <a:p>
                      <a:pPr algn="ctr">
                        <a:spcAft>
                          <a:spcPts val="0"/>
                        </a:spcAft>
                      </a:pPr>
                      <a:r>
                        <a:rPr lang="ru-RU" sz="1100" dirty="0" smtClean="0">
                          <a:solidFill>
                            <a:schemeClr val="tx1"/>
                          </a:solidFill>
                          <a:latin typeface="Times New Roman" pitchFamily="18" charset="0"/>
                          <a:cs typeface="Times New Roman" pitchFamily="18" charset="0"/>
                        </a:rPr>
                        <a:t>117</a:t>
                      </a:r>
                      <a:endParaRPr lang="ru-RU" sz="110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5 495 </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5 303</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192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4 935 </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4 759</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176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5 549 </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5 365</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184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5 681 </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5 490</a:t>
                      </a:r>
                    </a:p>
                    <a:p>
                      <a:pPr algn="ctr">
                        <a:spcAft>
                          <a:spcPts val="0"/>
                        </a:spcAft>
                      </a:pPr>
                      <a:r>
                        <a:rPr lang="ru-RU" sz="1100" b="0" i="0" dirty="0" smtClean="0">
                          <a:solidFill>
                            <a:schemeClr val="tx1"/>
                          </a:solidFill>
                          <a:latin typeface="Times New Roman" pitchFamily="18" charset="0"/>
                          <a:ea typeface="Times New Roman"/>
                          <a:cs typeface="Times New Roman" pitchFamily="18" charset="0"/>
                        </a:rPr>
                        <a:t>191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62866">
                <a:tc>
                  <a:txBody>
                    <a:bodyPr/>
                    <a:lstStyle/>
                    <a:p>
                      <a:r>
                        <a:rPr lang="ru-RU" sz="1100" dirty="0" smtClean="0">
                          <a:solidFill>
                            <a:schemeClr val="tx1"/>
                          </a:solidFill>
                          <a:effectLst/>
                          <a:latin typeface="Times New Roman" pitchFamily="18" charset="0"/>
                          <a:cs typeface="Times New Roman" pitchFamily="18" charset="0"/>
                        </a:rPr>
                        <a:t>Налог</a:t>
                      </a:r>
                      <a:r>
                        <a:rPr lang="ru-RU" sz="1100" baseline="0" dirty="0" smtClean="0">
                          <a:solidFill>
                            <a:schemeClr val="tx1"/>
                          </a:solidFill>
                          <a:effectLst/>
                          <a:latin typeface="Times New Roman" pitchFamily="18" charset="0"/>
                          <a:cs typeface="Times New Roman" pitchFamily="18" charset="0"/>
                        </a:rPr>
                        <a:t> на имущество организаций</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4 738</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5 109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4 541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4 541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 4</a:t>
                      </a:r>
                      <a:r>
                        <a:rPr lang="ru-RU" sz="1100" b="0" i="0" baseline="0" dirty="0" smtClean="0">
                          <a:solidFill>
                            <a:schemeClr val="tx1"/>
                          </a:solidFill>
                          <a:latin typeface="Times New Roman" pitchFamily="18" charset="0"/>
                          <a:ea typeface="Times New Roman"/>
                          <a:cs typeface="Times New Roman" pitchFamily="18" charset="0"/>
                        </a:rPr>
                        <a:t> 541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11258">
                <a:tc>
                  <a:txBody>
                    <a:bodyPr/>
                    <a:lstStyle/>
                    <a:p>
                      <a:r>
                        <a:rPr lang="ru-RU" sz="1100" dirty="0" smtClean="0">
                          <a:solidFill>
                            <a:schemeClr val="tx1"/>
                          </a:solidFill>
                          <a:effectLst/>
                          <a:latin typeface="Times New Roman" pitchFamily="18" charset="0"/>
                          <a:cs typeface="Times New Roman" pitchFamily="18" charset="0"/>
                        </a:rPr>
                        <a:t>Транспортный налог</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1 499</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1 585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1 364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1 399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1 454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87642">
                <a:tc>
                  <a:txBody>
                    <a:bodyPr/>
                    <a:lstStyle/>
                    <a:p>
                      <a:pPr>
                        <a:spcAft>
                          <a:spcPts val="0"/>
                        </a:spcAft>
                      </a:pPr>
                      <a:r>
                        <a:rPr lang="ru-RU" sz="1100" dirty="0" smtClean="0">
                          <a:solidFill>
                            <a:schemeClr val="tx1"/>
                          </a:solidFill>
                          <a:latin typeface="Times New Roman" pitchFamily="18" charset="0"/>
                          <a:cs typeface="Times New Roman" pitchFamily="18" charset="0"/>
                        </a:rPr>
                        <a:t>Налог </a:t>
                      </a:r>
                      <a:r>
                        <a:rPr lang="ru-RU" sz="1100" dirty="0">
                          <a:solidFill>
                            <a:schemeClr val="tx1"/>
                          </a:solidFill>
                          <a:latin typeface="Times New Roman" pitchFamily="18" charset="0"/>
                          <a:cs typeface="Times New Roman" pitchFamily="18" charset="0"/>
                        </a:rPr>
                        <a:t>на игорный бизнес </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2</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64026">
                <a:tc>
                  <a:txBody>
                    <a:bodyPr/>
                    <a:lstStyle/>
                    <a:p>
                      <a:pPr>
                        <a:spcAft>
                          <a:spcPts val="0"/>
                        </a:spcAft>
                      </a:pPr>
                      <a:r>
                        <a:rPr lang="ru-RU" sz="1100" dirty="0" smtClean="0">
                          <a:solidFill>
                            <a:schemeClr val="tx1"/>
                          </a:solidFill>
                          <a:latin typeface="Times New Roman" pitchFamily="18" charset="0"/>
                          <a:cs typeface="Times New Roman" pitchFamily="18" charset="0"/>
                        </a:rPr>
                        <a:t>Налог </a:t>
                      </a:r>
                      <a:r>
                        <a:rPr lang="ru-RU" sz="1100" dirty="0">
                          <a:solidFill>
                            <a:schemeClr val="tx1"/>
                          </a:solidFill>
                          <a:latin typeface="Times New Roman" pitchFamily="18" charset="0"/>
                          <a:cs typeface="Times New Roman" pitchFamily="18" charset="0"/>
                        </a:rPr>
                        <a:t>на добычу полезных </a:t>
                      </a:r>
                      <a:r>
                        <a:rPr lang="ru-RU" sz="1100" dirty="0" smtClean="0">
                          <a:solidFill>
                            <a:schemeClr val="tx1"/>
                          </a:solidFill>
                          <a:latin typeface="Times New Roman" pitchFamily="18" charset="0"/>
                          <a:cs typeface="Times New Roman" pitchFamily="18" charset="0"/>
                        </a:rPr>
                        <a:t>ископаемых</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2 205</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2 129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3 575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3 738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3 738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12418">
                <a:tc>
                  <a:txBody>
                    <a:bodyPr/>
                    <a:lstStyle/>
                    <a:p>
                      <a:pPr>
                        <a:spcAft>
                          <a:spcPts val="0"/>
                        </a:spcAft>
                      </a:pPr>
                      <a:r>
                        <a:rPr lang="ru-RU" sz="1100" dirty="0">
                          <a:solidFill>
                            <a:schemeClr val="tx1"/>
                          </a:solidFill>
                          <a:latin typeface="Times New Roman" pitchFamily="18" charset="0"/>
                          <a:cs typeface="Times New Roman" pitchFamily="18" charset="0"/>
                        </a:rPr>
                        <a:t>Государственная пошлина</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133</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126 </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179</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144</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143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88802">
                <a:tc>
                  <a:txBody>
                    <a:bodyPr/>
                    <a:lstStyle/>
                    <a:p>
                      <a:r>
                        <a:rPr lang="ru-RU" sz="1100" b="1" dirty="0" smtClean="0">
                          <a:solidFill>
                            <a:schemeClr val="tx1"/>
                          </a:solidFill>
                          <a:effectLst/>
                          <a:latin typeface="Times New Roman" pitchFamily="18" charset="0"/>
                          <a:cs typeface="Times New Roman" pitchFamily="18" charset="0"/>
                        </a:rPr>
                        <a:t>НЕНАЛОГОВЫЕ ДОХОДЫ</a:t>
                      </a:r>
                      <a:endParaRPr lang="ru-RU" sz="1100" b="1" i="1" dirty="0">
                        <a:solidFill>
                          <a:schemeClr val="tx1"/>
                        </a:solidFill>
                        <a:effectLst/>
                        <a:latin typeface="Times New Roman" pitchFamily="18" charset="0"/>
                        <a:cs typeface="Times New Roman" pitchFamily="18" charset="0"/>
                      </a:endParaRPr>
                    </a:p>
                  </a:txBody>
                  <a:tcPr marL="36000" marR="36000" marT="36000" marB="36000"/>
                </a:tc>
                <a:tc>
                  <a:txBody>
                    <a:bodyPr/>
                    <a:lstStyle/>
                    <a:p>
                      <a:pPr algn="ctr">
                        <a:spcAft>
                          <a:spcPts val="0"/>
                        </a:spcAft>
                      </a:pPr>
                      <a:r>
                        <a:rPr lang="ru-RU" sz="1100" b="1" dirty="0" smtClean="0">
                          <a:solidFill>
                            <a:schemeClr val="tx1"/>
                          </a:solidFill>
                          <a:latin typeface="Times New Roman" pitchFamily="18" charset="0"/>
                          <a:cs typeface="Times New Roman" pitchFamily="18" charset="0"/>
                        </a:rPr>
                        <a:t>2 296</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3 063</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2 156</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2 166</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1" i="0" dirty="0" smtClean="0">
                          <a:solidFill>
                            <a:schemeClr val="tx1"/>
                          </a:solidFill>
                          <a:latin typeface="Times New Roman" pitchFamily="18" charset="0"/>
                          <a:ea typeface="Times New Roman"/>
                          <a:cs typeface="Times New Roman" pitchFamily="18" charset="0"/>
                        </a:rPr>
                        <a:t>2 172</a:t>
                      </a:r>
                      <a:endParaRPr lang="ru-RU" sz="1100" b="1" i="0" dirty="0">
                        <a:solidFill>
                          <a:schemeClr val="tx1"/>
                        </a:solidFill>
                        <a:latin typeface="Times New Roman" pitchFamily="18" charset="0"/>
                        <a:ea typeface="Times New Roman"/>
                        <a:cs typeface="Times New Roman" pitchFamily="18" charset="0"/>
                      </a:endParaRPr>
                    </a:p>
                  </a:txBody>
                  <a:tcPr marL="68580" marR="68580" marT="0" marB="0" anchor="ctr"/>
                </a:tc>
              </a:tr>
              <a:tr h="320444">
                <a:tc>
                  <a:txBody>
                    <a:bodyPr/>
                    <a:lstStyle/>
                    <a:p>
                      <a:pPr>
                        <a:spcAft>
                          <a:spcPts val="0"/>
                        </a:spcAft>
                      </a:pPr>
                      <a:r>
                        <a:rPr lang="ru-RU" sz="1100" dirty="0">
                          <a:solidFill>
                            <a:schemeClr val="tx1"/>
                          </a:solidFill>
                          <a:latin typeface="Times New Roman" pitchFamily="18" charset="0"/>
                          <a:cs typeface="Times New Roman" pitchFamily="18" charset="0"/>
                        </a:rPr>
                        <a:t>Д</a:t>
                      </a:r>
                      <a:r>
                        <a:rPr lang="ru-RU" sz="1100" dirty="0" smtClean="0">
                          <a:solidFill>
                            <a:schemeClr val="tx1"/>
                          </a:solidFill>
                          <a:latin typeface="Times New Roman" pitchFamily="18" charset="0"/>
                          <a:cs typeface="Times New Roman" pitchFamily="18" charset="0"/>
                        </a:rPr>
                        <a:t>оходы </a:t>
                      </a:r>
                      <a:r>
                        <a:rPr lang="ru-RU" sz="1100" dirty="0">
                          <a:solidFill>
                            <a:schemeClr val="tx1"/>
                          </a:solidFill>
                          <a:latin typeface="Times New Roman" pitchFamily="18" charset="0"/>
                          <a:cs typeface="Times New Roman" pitchFamily="18" charset="0"/>
                        </a:rPr>
                        <a:t>от использования имущества, находящегося в государственной собственности</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841</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863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127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127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127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189954">
                <a:tc>
                  <a:txBody>
                    <a:bodyPr/>
                    <a:lstStyle/>
                    <a:p>
                      <a:pPr>
                        <a:spcAft>
                          <a:spcPts val="0"/>
                        </a:spcAft>
                      </a:pPr>
                      <a:r>
                        <a:rPr lang="ru-RU" sz="1100" dirty="0">
                          <a:solidFill>
                            <a:schemeClr val="tx1"/>
                          </a:solidFill>
                          <a:latin typeface="Times New Roman" pitchFamily="18" charset="0"/>
                          <a:cs typeface="Times New Roman" pitchFamily="18" charset="0"/>
                        </a:rPr>
                        <a:t>П</a:t>
                      </a:r>
                      <a:r>
                        <a:rPr lang="ru-RU" sz="1100" dirty="0" smtClean="0">
                          <a:solidFill>
                            <a:schemeClr val="tx1"/>
                          </a:solidFill>
                          <a:latin typeface="Times New Roman" pitchFamily="18" charset="0"/>
                          <a:cs typeface="Times New Roman" pitchFamily="18" charset="0"/>
                        </a:rPr>
                        <a:t>латежи </a:t>
                      </a:r>
                      <a:r>
                        <a:rPr lang="ru-RU" sz="1100" dirty="0">
                          <a:solidFill>
                            <a:schemeClr val="tx1"/>
                          </a:solidFill>
                          <a:latin typeface="Times New Roman" pitchFamily="18" charset="0"/>
                          <a:cs typeface="Times New Roman" pitchFamily="18" charset="0"/>
                        </a:rPr>
                        <a:t>при пользовании природными ресурсами</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45</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41</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38346">
                <a:tc>
                  <a:txBody>
                    <a:bodyPr/>
                    <a:lstStyle/>
                    <a:p>
                      <a:pPr>
                        <a:spcAft>
                          <a:spcPts val="0"/>
                        </a:spcAft>
                      </a:pPr>
                      <a:r>
                        <a:rPr lang="ru-RU" sz="1100" dirty="0">
                          <a:solidFill>
                            <a:schemeClr val="tx1"/>
                          </a:solidFill>
                          <a:latin typeface="Times New Roman" pitchFamily="18" charset="0"/>
                          <a:cs typeface="Times New Roman" pitchFamily="18" charset="0"/>
                        </a:rPr>
                        <a:t>Д</a:t>
                      </a:r>
                      <a:r>
                        <a:rPr lang="ru-RU" sz="1100" dirty="0" smtClean="0">
                          <a:solidFill>
                            <a:schemeClr val="tx1"/>
                          </a:solidFill>
                          <a:latin typeface="Times New Roman" pitchFamily="18" charset="0"/>
                          <a:cs typeface="Times New Roman" pitchFamily="18" charset="0"/>
                        </a:rPr>
                        <a:t>оходы </a:t>
                      </a:r>
                      <a:r>
                        <a:rPr lang="ru-RU" sz="1100" dirty="0">
                          <a:solidFill>
                            <a:schemeClr val="tx1"/>
                          </a:solidFill>
                          <a:latin typeface="Times New Roman" pitchFamily="18" charset="0"/>
                          <a:cs typeface="Times New Roman" pitchFamily="18" charset="0"/>
                        </a:rPr>
                        <a:t>от оказания платных услуг </a:t>
                      </a:r>
                      <a:r>
                        <a:rPr lang="ru-RU" sz="1100" dirty="0" smtClean="0">
                          <a:solidFill>
                            <a:schemeClr val="tx1"/>
                          </a:solidFill>
                          <a:latin typeface="Times New Roman" pitchFamily="18" charset="0"/>
                          <a:cs typeface="Times New Roman" pitchFamily="18" charset="0"/>
                        </a:rPr>
                        <a:t>и </a:t>
                      </a:r>
                      <a:r>
                        <a:rPr lang="ru-RU" sz="1100" dirty="0">
                          <a:solidFill>
                            <a:schemeClr val="tx1"/>
                          </a:solidFill>
                          <a:latin typeface="Times New Roman" pitchFamily="18" charset="0"/>
                          <a:cs typeface="Times New Roman" pitchFamily="18" charset="0"/>
                        </a:rPr>
                        <a:t>компенсации затрат государства</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601</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1 158</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1 137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1 137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1 137</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14730">
                <a:tc>
                  <a:txBody>
                    <a:bodyPr/>
                    <a:lstStyle/>
                    <a:p>
                      <a:pPr>
                        <a:spcAft>
                          <a:spcPts val="0"/>
                        </a:spcAft>
                      </a:pPr>
                      <a:r>
                        <a:rPr lang="ru-RU" sz="1100" dirty="0">
                          <a:solidFill>
                            <a:schemeClr val="tx1"/>
                          </a:solidFill>
                          <a:latin typeface="Times New Roman" pitchFamily="18" charset="0"/>
                          <a:cs typeface="Times New Roman" pitchFamily="18" charset="0"/>
                        </a:rPr>
                        <a:t>Д</a:t>
                      </a:r>
                      <a:r>
                        <a:rPr lang="ru-RU" sz="1100" dirty="0" smtClean="0">
                          <a:solidFill>
                            <a:schemeClr val="tx1"/>
                          </a:solidFill>
                          <a:latin typeface="Times New Roman" pitchFamily="18" charset="0"/>
                          <a:cs typeface="Times New Roman" pitchFamily="18" charset="0"/>
                        </a:rPr>
                        <a:t>оходы </a:t>
                      </a:r>
                      <a:r>
                        <a:rPr lang="ru-RU" sz="1100" dirty="0">
                          <a:solidFill>
                            <a:schemeClr val="tx1"/>
                          </a:solidFill>
                          <a:latin typeface="Times New Roman" pitchFamily="18" charset="0"/>
                          <a:cs typeface="Times New Roman" pitchFamily="18" charset="0"/>
                        </a:rPr>
                        <a:t>от продажи материальных </a:t>
                      </a:r>
                      <a:r>
                        <a:rPr lang="ru-RU" sz="1100" dirty="0" smtClean="0">
                          <a:solidFill>
                            <a:schemeClr val="tx1"/>
                          </a:solidFill>
                          <a:latin typeface="Times New Roman" pitchFamily="18" charset="0"/>
                          <a:cs typeface="Times New Roman" pitchFamily="18" charset="0"/>
                        </a:rPr>
                        <a:t>и </a:t>
                      </a:r>
                      <a:r>
                        <a:rPr lang="ru-RU" sz="1100" dirty="0">
                          <a:solidFill>
                            <a:schemeClr val="tx1"/>
                          </a:solidFill>
                          <a:latin typeface="Times New Roman" pitchFamily="18" charset="0"/>
                          <a:cs typeface="Times New Roman" pitchFamily="18" charset="0"/>
                        </a:rPr>
                        <a:t>нематериальных активов</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42</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a:spcAft>
                          <a:spcPts val="0"/>
                        </a:spcAft>
                      </a:pPr>
                      <a:r>
                        <a:rPr lang="ru-RU" sz="1100" dirty="0">
                          <a:solidFill>
                            <a:schemeClr val="tx1"/>
                          </a:solidFill>
                          <a:latin typeface="Times New Roman" pitchFamily="18" charset="0"/>
                          <a:cs typeface="Times New Roman" pitchFamily="18" charset="0"/>
                        </a:rPr>
                        <a:t>А</a:t>
                      </a:r>
                      <a:r>
                        <a:rPr lang="ru-RU" sz="1100" dirty="0" smtClean="0">
                          <a:solidFill>
                            <a:schemeClr val="tx1"/>
                          </a:solidFill>
                          <a:latin typeface="Times New Roman" pitchFamily="18" charset="0"/>
                          <a:cs typeface="Times New Roman" pitchFamily="18" charset="0"/>
                        </a:rPr>
                        <a:t>дминистративные </a:t>
                      </a:r>
                      <a:r>
                        <a:rPr lang="ru-RU" sz="1100" dirty="0">
                          <a:solidFill>
                            <a:schemeClr val="tx1"/>
                          </a:solidFill>
                          <a:latin typeface="Times New Roman" pitchFamily="18" charset="0"/>
                          <a:cs typeface="Times New Roman" pitchFamily="18" charset="0"/>
                        </a:rPr>
                        <a:t>платежи </a:t>
                      </a:r>
                      <a:r>
                        <a:rPr lang="ru-RU" sz="1100" dirty="0" smtClean="0">
                          <a:solidFill>
                            <a:schemeClr val="tx1"/>
                          </a:solidFill>
                          <a:latin typeface="Times New Roman" pitchFamily="18" charset="0"/>
                          <a:cs typeface="Times New Roman" pitchFamily="18" charset="0"/>
                        </a:rPr>
                        <a:t>и </a:t>
                      </a:r>
                      <a:r>
                        <a:rPr lang="ru-RU" sz="1100" dirty="0">
                          <a:solidFill>
                            <a:schemeClr val="tx1"/>
                          </a:solidFill>
                          <a:latin typeface="Times New Roman" pitchFamily="18" charset="0"/>
                          <a:cs typeface="Times New Roman" pitchFamily="18" charset="0"/>
                        </a:rPr>
                        <a:t>сборы</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6</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6</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5</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a:spcAft>
                          <a:spcPts val="0"/>
                        </a:spcAft>
                      </a:pPr>
                      <a:r>
                        <a:rPr lang="ru-RU" sz="1100" dirty="0">
                          <a:solidFill>
                            <a:schemeClr val="tx1"/>
                          </a:solidFill>
                          <a:latin typeface="Times New Roman" pitchFamily="18" charset="0"/>
                          <a:cs typeface="Times New Roman" pitchFamily="18" charset="0"/>
                        </a:rPr>
                        <a:t>Ш</a:t>
                      </a:r>
                      <a:r>
                        <a:rPr lang="ru-RU" sz="1100" dirty="0" smtClean="0">
                          <a:solidFill>
                            <a:schemeClr val="tx1"/>
                          </a:solidFill>
                          <a:latin typeface="Times New Roman" pitchFamily="18" charset="0"/>
                          <a:cs typeface="Times New Roman" pitchFamily="18" charset="0"/>
                        </a:rPr>
                        <a:t>трафы</a:t>
                      </a:r>
                      <a:r>
                        <a:rPr lang="ru-RU" sz="1100" dirty="0">
                          <a:solidFill>
                            <a:schemeClr val="tx1"/>
                          </a:solidFill>
                          <a:latin typeface="Times New Roman" pitchFamily="18" charset="0"/>
                          <a:cs typeface="Times New Roman" pitchFamily="18" charset="0"/>
                        </a:rPr>
                        <a:t>, санкции, возмещение ущерба</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b="0" i="0" dirty="0" smtClean="0">
                          <a:solidFill>
                            <a:schemeClr val="tx1"/>
                          </a:solidFill>
                          <a:latin typeface="Times New Roman" pitchFamily="18" charset="0"/>
                          <a:ea typeface="+mn-ea"/>
                          <a:cs typeface="Times New Roman" pitchFamily="18" charset="0"/>
                        </a:rPr>
                        <a:t>749</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933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843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853</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ru-RU" sz="1100" b="0" i="0" dirty="0" smtClean="0">
                          <a:solidFill>
                            <a:schemeClr val="tx1"/>
                          </a:solidFill>
                          <a:latin typeface="Times New Roman" pitchFamily="18" charset="0"/>
                          <a:ea typeface="Times New Roman"/>
                          <a:cs typeface="Times New Roman" pitchFamily="18" charset="0"/>
                        </a:rPr>
                        <a:t>862</a:t>
                      </a: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a:spcAft>
                          <a:spcPts val="0"/>
                        </a:spcAft>
                      </a:pPr>
                      <a:r>
                        <a:rPr lang="ru-RU" sz="1100" dirty="0">
                          <a:solidFill>
                            <a:schemeClr val="tx1"/>
                          </a:solidFill>
                          <a:latin typeface="Times New Roman" pitchFamily="18" charset="0"/>
                          <a:cs typeface="Times New Roman" pitchFamily="18" charset="0"/>
                        </a:rPr>
                        <a:t>П</a:t>
                      </a:r>
                      <a:r>
                        <a:rPr lang="ru-RU" sz="1100" dirty="0" smtClean="0">
                          <a:solidFill>
                            <a:schemeClr val="tx1"/>
                          </a:solidFill>
                          <a:latin typeface="Times New Roman" pitchFamily="18" charset="0"/>
                          <a:cs typeface="Times New Roman" pitchFamily="18" charset="0"/>
                        </a:rPr>
                        <a:t>рочие </a:t>
                      </a:r>
                      <a:r>
                        <a:rPr lang="ru-RU" sz="1100" dirty="0">
                          <a:solidFill>
                            <a:schemeClr val="tx1"/>
                          </a:solidFill>
                          <a:latin typeface="Times New Roman" pitchFamily="18" charset="0"/>
                          <a:cs typeface="Times New Roman" pitchFamily="18" charset="0"/>
                        </a:rPr>
                        <a:t>неналоговые доходы</a:t>
                      </a:r>
                      <a:endParaRPr lang="ru-RU" sz="1100" b="1" i="1" dirty="0">
                        <a:solidFill>
                          <a:schemeClr val="tx1"/>
                        </a:solidFill>
                        <a:latin typeface="Times New Roman" pitchFamily="18" charset="0"/>
                        <a:ea typeface="Times New Roman"/>
                        <a:cs typeface="Times New Roman" pitchFamily="18" charset="0"/>
                      </a:endParaRPr>
                    </a:p>
                  </a:txBody>
                  <a:tcPr marL="36000" marR="36000" marT="36000" marB="36000"/>
                </a:tc>
                <a:tc>
                  <a:txBody>
                    <a:bodyPr/>
                    <a:lstStyle/>
                    <a:p>
                      <a:pPr algn="ctr">
                        <a:spcAft>
                          <a:spcPts val="0"/>
                        </a:spcAft>
                      </a:pPr>
                      <a:r>
                        <a:rPr lang="ru-RU" sz="1100" dirty="0" smtClean="0">
                          <a:solidFill>
                            <a:schemeClr val="tx1"/>
                          </a:solidFill>
                          <a:latin typeface="Times New Roman" pitchFamily="18" charset="0"/>
                          <a:cs typeface="Times New Roman" pitchFamily="18" charset="0"/>
                        </a:rPr>
                        <a:t>12</a:t>
                      </a:r>
                      <a:endParaRPr lang="ru-RU" sz="1100" b="1" i="1"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endParaRPr lang="ru-RU" sz="1100" b="0" i="0" dirty="0">
                        <a:solidFill>
                          <a:schemeClr val="tx1"/>
                        </a:solidFill>
                        <a:latin typeface="Times New Roman" pitchFamily="18" charset="0"/>
                        <a:ea typeface="Times New Roman"/>
                        <a:cs typeface="Times New Roman" pitchFamily="18" charset="0"/>
                      </a:endParaRPr>
                    </a:p>
                  </a:txBody>
                  <a:tcPr marL="68580" marR="68580" marT="0" marB="0" anchor="ctr"/>
                </a:tc>
              </a:tr>
              <a:tr h="2452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tx1"/>
                          </a:solidFill>
                          <a:effectLst/>
                          <a:latin typeface="Times New Roman" pitchFamily="18" charset="0"/>
                          <a:cs typeface="Times New Roman" pitchFamily="18" charset="0"/>
                        </a:rPr>
                        <a:t>БЕЗВОЗМЕЗДНЫЕ ПОСТУПЛЕНИЯ</a:t>
                      </a:r>
                      <a:endParaRPr lang="ru-RU" sz="1100" b="1" i="1" dirty="0" smtClean="0">
                        <a:solidFill>
                          <a:schemeClr val="tx1"/>
                        </a:solidFill>
                        <a:effectLst/>
                        <a:latin typeface="Times New Roman" pitchFamily="18" charset="0"/>
                        <a:cs typeface="Times New Roman" pitchFamily="18" charset="0"/>
                      </a:endParaRPr>
                    </a:p>
                  </a:txBody>
                  <a:tcPr marL="36000" marR="36000" marT="36000" marB="36000"/>
                </a:tc>
                <a:tc>
                  <a:txBody>
                    <a:bodyPr/>
                    <a:lstStyle/>
                    <a:p>
                      <a:pPr algn="ctr" defTabSz="936382">
                        <a:defRPr/>
                      </a:pPr>
                      <a:r>
                        <a:rPr lang="ru-RU" sz="1000" b="1" dirty="0" smtClean="0">
                          <a:solidFill>
                            <a:schemeClr val="tx1"/>
                          </a:solidFill>
                          <a:latin typeface="Times New Roman" pitchFamily="18" charset="0"/>
                          <a:cs typeface="Times New Roman" pitchFamily="18" charset="0"/>
                        </a:rPr>
                        <a:t>38</a:t>
                      </a:r>
                      <a:r>
                        <a:rPr lang="ru-RU" sz="1000" b="1" baseline="0" dirty="0" smtClean="0">
                          <a:solidFill>
                            <a:schemeClr val="tx1"/>
                          </a:solidFill>
                          <a:latin typeface="Times New Roman" pitchFamily="18" charset="0"/>
                          <a:cs typeface="Times New Roman" pitchFamily="18" charset="0"/>
                        </a:rPr>
                        <a:t> 921</a:t>
                      </a:r>
                      <a:endParaRPr lang="ru-RU" sz="1000" b="1" dirty="0">
                        <a:solidFill>
                          <a:schemeClr val="tx1"/>
                        </a:solidFill>
                        <a:latin typeface="Times New Roman" pitchFamily="18" charset="0"/>
                        <a:cs typeface="Times New Roman" pitchFamily="18" charset="0"/>
                      </a:endParaRPr>
                    </a:p>
                  </a:txBody>
                  <a:tcPr marL="36000" marR="36000" marT="36000" marB="36000"/>
                </a:tc>
                <a:tc>
                  <a:txBody>
                    <a:bodyPr/>
                    <a:lstStyle/>
                    <a:p>
                      <a:pPr algn="ctr" defTabSz="936382">
                        <a:defRPr/>
                      </a:pPr>
                      <a:r>
                        <a:rPr lang="ru-RU" sz="1000" b="1" i="0" dirty="0" smtClean="0">
                          <a:solidFill>
                            <a:schemeClr val="tx1"/>
                          </a:solidFill>
                          <a:latin typeface="Times New Roman" pitchFamily="18" charset="0"/>
                          <a:cs typeface="Times New Roman" pitchFamily="18" charset="0"/>
                        </a:rPr>
                        <a:t>86 668</a:t>
                      </a:r>
                      <a:endParaRPr lang="ru-RU" sz="1000" b="1" i="0" dirty="0">
                        <a:solidFill>
                          <a:schemeClr val="tx1"/>
                        </a:solidFill>
                        <a:latin typeface="Times New Roman" pitchFamily="18" charset="0"/>
                        <a:cs typeface="Times New Roman" pitchFamily="18" charset="0"/>
                      </a:endParaRPr>
                    </a:p>
                  </a:txBody>
                  <a:tcPr marL="36000" marR="36000" marT="36000" marB="36000"/>
                </a:tc>
                <a:tc>
                  <a:txBody>
                    <a:bodyPr/>
                    <a:lstStyle/>
                    <a:p>
                      <a:pPr algn="ctr" defTabSz="936382">
                        <a:defRPr/>
                      </a:pPr>
                      <a:r>
                        <a:rPr lang="ru-RU" sz="1000" b="1" i="0" dirty="0" smtClean="0">
                          <a:solidFill>
                            <a:schemeClr val="tx1"/>
                          </a:solidFill>
                          <a:latin typeface="Times New Roman" pitchFamily="18" charset="0"/>
                          <a:cs typeface="Times New Roman" pitchFamily="18" charset="0"/>
                        </a:rPr>
                        <a:t>19 253</a:t>
                      </a:r>
                      <a:endParaRPr lang="ru-RU" sz="1000" b="1" i="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000" b="1" i="0" dirty="0" smtClean="0">
                          <a:solidFill>
                            <a:schemeClr val="tx1"/>
                          </a:solidFill>
                          <a:latin typeface="Times New Roman" pitchFamily="18" charset="0"/>
                          <a:cs typeface="Times New Roman" pitchFamily="18" charset="0"/>
                        </a:rPr>
                        <a:t>18 346</a:t>
                      </a:r>
                      <a:endParaRPr lang="ru-RU" sz="1000" b="1" i="0" dirty="0">
                        <a:solidFill>
                          <a:schemeClr val="tx1"/>
                        </a:solidFill>
                        <a:latin typeface="Times New Roman" pitchFamily="18" charset="0"/>
                        <a:cs typeface="Times New Roman" pitchFamily="18" charset="0"/>
                      </a:endParaRPr>
                    </a:p>
                  </a:txBody>
                  <a:tcPr marL="108000" marR="144000" marT="36000" marB="36000" anchor="ctr"/>
                </a:tc>
                <a:tc>
                  <a:txBody>
                    <a:bodyPr/>
                    <a:lstStyle/>
                    <a:p>
                      <a:pPr algn="ctr" defTabSz="936382">
                        <a:defRPr/>
                      </a:pPr>
                      <a:r>
                        <a:rPr lang="ru-RU" sz="1000" b="1" i="0" dirty="0" smtClean="0">
                          <a:solidFill>
                            <a:schemeClr val="tx1"/>
                          </a:solidFill>
                          <a:latin typeface="Times New Roman" pitchFamily="18" charset="0"/>
                          <a:cs typeface="Times New Roman" pitchFamily="18" charset="0"/>
                        </a:rPr>
                        <a:t>19 416</a:t>
                      </a:r>
                      <a:endParaRPr lang="ru-RU" sz="1000" b="1" i="0" dirty="0">
                        <a:solidFill>
                          <a:schemeClr val="tx1"/>
                        </a:solidFill>
                        <a:latin typeface="Times New Roman" pitchFamily="18" charset="0"/>
                        <a:cs typeface="Times New Roman" pitchFamily="18" charset="0"/>
                      </a:endParaRPr>
                    </a:p>
                  </a:txBody>
                  <a:tcPr marL="108000" marR="144000" marT="36000" marB="36000" anchor="ctr"/>
                </a:tc>
              </a:tr>
            </a:tbl>
          </a:graphicData>
        </a:graphic>
      </p:graphicFrame>
      <p:sp>
        <p:nvSpPr>
          <p:cNvPr id="4" name="TextBox 3"/>
          <p:cNvSpPr txBox="1"/>
          <p:nvPr/>
        </p:nvSpPr>
        <p:spPr>
          <a:xfrm>
            <a:off x="8172400" y="260648"/>
            <a:ext cx="811988"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млн рублей</a:t>
            </a:r>
            <a:endParaRPr lang="ru-RU" sz="1000" dirty="0">
              <a:latin typeface="Times New Roman" pitchFamily="18" charset="0"/>
              <a:cs typeface="Times New Roman" pitchFamily="18" charset="0"/>
            </a:endParaRPr>
          </a:p>
        </p:txBody>
      </p:sp>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7" name="Заголовок 1"/>
          <p:cNvSpPr txBox="1">
            <a:spLocks/>
          </p:cNvSpPr>
          <p:nvPr/>
        </p:nvSpPr>
        <p:spPr>
          <a:xfrm>
            <a:off x="1" y="-8538"/>
            <a:ext cx="9144000" cy="341194"/>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Сведения о планируемых поступлениях в бюджет</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12" name="Picture 6" descr="Picture background"/>
          <p:cNvPicPr>
            <a:picLocks noChangeAspect="1" noChangeArrowheads="1"/>
          </p:cNvPicPr>
          <p:nvPr/>
        </p:nvPicPr>
        <p:blipFill>
          <a:blip r:embed="rId2" cstate="print"/>
          <a:srcRect r="29137" b="93240"/>
          <a:stretch>
            <a:fillRect/>
          </a:stretch>
        </p:blipFill>
        <p:spPr bwMode="auto">
          <a:xfrm rot="16200000">
            <a:off x="-2790058" y="3339751"/>
            <a:ext cx="5903645" cy="323528"/>
          </a:xfrm>
          <a:prstGeom prst="rect">
            <a:avLst/>
          </a:prstGeom>
          <a:noFill/>
        </p:spPr>
      </p:pic>
      <p:pic>
        <p:nvPicPr>
          <p:cNvPr id="13" name="Picture 6" descr="Picture background"/>
          <p:cNvPicPr>
            <a:picLocks noChangeAspect="1" noChangeArrowheads="1"/>
          </p:cNvPicPr>
          <p:nvPr/>
        </p:nvPicPr>
        <p:blipFill>
          <a:blip r:embed="rId2" cstate="print"/>
          <a:srcRect t="3009" r="29137" b="93240"/>
          <a:stretch>
            <a:fillRect/>
          </a:stretch>
        </p:blipFill>
        <p:spPr bwMode="auto">
          <a:xfrm rot="16200000">
            <a:off x="6102422" y="3410748"/>
            <a:ext cx="5903645" cy="17951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background"/>
          <p:cNvPicPr>
            <a:picLocks noChangeAspect="1" noChangeArrowheads="1"/>
          </p:cNvPicPr>
          <p:nvPr/>
        </p:nvPicPr>
        <p:blipFill>
          <a:blip r:embed="rId2" cstate="print"/>
          <a:srcRect b="-15272"/>
          <a:stretch>
            <a:fillRect/>
          </a:stretch>
        </p:blipFill>
        <p:spPr bwMode="auto">
          <a:xfrm>
            <a:off x="36512" y="2520280"/>
            <a:ext cx="9144000" cy="5517232"/>
          </a:xfrm>
          <a:prstGeom prst="rect">
            <a:avLst/>
          </a:prstGeom>
          <a:noFill/>
        </p:spPr>
      </p:pic>
      <p:pic>
        <p:nvPicPr>
          <p:cNvPr id="24" name="Picture 6" descr="Picture background"/>
          <p:cNvPicPr>
            <a:picLocks noChangeAspect="1" noChangeArrowheads="1"/>
          </p:cNvPicPr>
          <p:nvPr/>
        </p:nvPicPr>
        <p:blipFill>
          <a:blip r:embed="rId2" cstate="print"/>
          <a:srcRect t="-39116" b="74996"/>
          <a:stretch>
            <a:fillRect/>
          </a:stretch>
        </p:blipFill>
        <p:spPr bwMode="auto">
          <a:xfrm>
            <a:off x="0" y="3789040"/>
            <a:ext cx="9144000" cy="3068960"/>
          </a:xfrm>
          <a:prstGeom prst="rect">
            <a:avLst/>
          </a:prstGeom>
          <a:noFill/>
        </p:spPr>
      </p:pic>
      <p:pic>
        <p:nvPicPr>
          <p:cNvPr id="23"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graphicFrame>
        <p:nvGraphicFramePr>
          <p:cNvPr id="25" name="Диаграмма 24"/>
          <p:cNvGraphicFramePr/>
          <p:nvPr/>
        </p:nvGraphicFramePr>
        <p:xfrm>
          <a:off x="0" y="3329608"/>
          <a:ext cx="9036496"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24</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Заголовок 1"/>
          <p:cNvSpPr txBox="1">
            <a:spLocks/>
          </p:cNvSpPr>
          <p:nvPr/>
        </p:nvSpPr>
        <p:spPr>
          <a:xfrm>
            <a:off x="0" y="0"/>
            <a:ext cx="9144000" cy="516299"/>
          </a:xfrm>
          <a:prstGeom prst="rect">
            <a:avLst/>
          </a:prstGeom>
        </p:spPr>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Структура доходов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aphicFrame>
        <p:nvGraphicFramePr>
          <p:cNvPr id="8" name="Диаграмма 7"/>
          <p:cNvGraphicFramePr/>
          <p:nvPr/>
        </p:nvGraphicFramePr>
        <p:xfrm>
          <a:off x="-108520" y="332656"/>
          <a:ext cx="8064896" cy="3240360"/>
        </p:xfrm>
        <a:graphic>
          <a:graphicData uri="http://schemas.openxmlformats.org/drawingml/2006/chart">
            <c:chart xmlns:c="http://schemas.openxmlformats.org/drawingml/2006/chart" xmlns:r="http://schemas.openxmlformats.org/officeDocument/2006/relationships" r:id="rId5"/>
          </a:graphicData>
        </a:graphic>
      </p:graphicFrame>
      <p:sp>
        <p:nvSpPr>
          <p:cNvPr id="9" name="Прямая со стрелкой 8"/>
          <p:cNvSpPr/>
          <p:nvPr/>
        </p:nvSpPr>
        <p:spPr>
          <a:xfrm flipV="1">
            <a:off x="1038115" y="2982055"/>
            <a:ext cx="442874" cy="392574"/>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0" name="Прямая со стрелкой 9"/>
          <p:cNvSpPr/>
          <p:nvPr/>
        </p:nvSpPr>
        <p:spPr>
          <a:xfrm flipV="1">
            <a:off x="1042447" y="3258280"/>
            <a:ext cx="390917" cy="347819"/>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1" name="TextBox 18"/>
          <p:cNvSpPr txBox="1"/>
          <p:nvPr/>
        </p:nvSpPr>
        <p:spPr>
          <a:xfrm>
            <a:off x="475105" y="3009146"/>
            <a:ext cx="678121"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Times New Roman" pitchFamily="18" charset="0"/>
                <a:cs typeface="Times New Roman" pitchFamily="18" charset="0"/>
              </a:rPr>
              <a:t>2025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2026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2027 год</a:t>
            </a:r>
            <a:endParaRPr lang="ru-RU" sz="800" b="1" dirty="0">
              <a:latin typeface="Times New Roman" pitchFamily="18" charset="0"/>
              <a:cs typeface="Times New Roman" pitchFamily="18" charset="0"/>
            </a:endParaRPr>
          </a:p>
        </p:txBody>
      </p:sp>
      <p:sp>
        <p:nvSpPr>
          <p:cNvPr id="12" name="Прямая со стрелкой 11"/>
          <p:cNvSpPr/>
          <p:nvPr/>
        </p:nvSpPr>
        <p:spPr>
          <a:xfrm flipV="1">
            <a:off x="1052364" y="2667730"/>
            <a:ext cx="495300" cy="438149"/>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9" name="TextBox 1"/>
          <p:cNvSpPr txBox="1"/>
          <p:nvPr/>
        </p:nvSpPr>
        <p:spPr>
          <a:xfrm>
            <a:off x="360040" y="3446730"/>
            <a:ext cx="8172400" cy="34231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cap="all" dirty="0" smtClean="0">
                <a:solidFill>
                  <a:schemeClr val="accent3">
                    <a:lumMod val="50000"/>
                  </a:schemeClr>
                </a:solidFill>
                <a:effectLst/>
                <a:latin typeface="Times New Roman" pitchFamily="18" charset="0"/>
                <a:cs typeface="Times New Roman" pitchFamily="18" charset="0"/>
              </a:rPr>
              <a:t>Безвозмездные поступления</a:t>
            </a:r>
            <a:endParaRPr lang="ru-RU" sz="1400" b="1" cap="all" dirty="0">
              <a:solidFill>
                <a:schemeClr val="accent3">
                  <a:lumMod val="50000"/>
                </a:schemeClr>
              </a:solidFill>
              <a:effectLst/>
              <a:latin typeface="Times New Roman" pitchFamily="18" charset="0"/>
              <a:cs typeface="Times New Roman" pitchFamily="18" charset="0"/>
            </a:endParaRPr>
          </a:p>
        </p:txBody>
      </p:sp>
      <p:sp>
        <p:nvSpPr>
          <p:cNvPr id="22" name="TextBox 1"/>
          <p:cNvSpPr txBox="1"/>
          <p:nvPr/>
        </p:nvSpPr>
        <p:spPr>
          <a:xfrm>
            <a:off x="0" y="548680"/>
            <a:ext cx="9144000" cy="34231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cap="all" baseline="0" dirty="0" smtClean="0">
                <a:solidFill>
                  <a:schemeClr val="accent3">
                    <a:lumMod val="50000"/>
                  </a:schemeClr>
                </a:solidFill>
                <a:effectLst/>
                <a:latin typeface="Times New Roman" pitchFamily="18" charset="0"/>
                <a:cs typeface="Times New Roman" pitchFamily="18" charset="0"/>
              </a:rPr>
              <a:t>Налоговые и неналоговые доходы </a:t>
            </a:r>
            <a:endParaRPr lang="ru-RU" sz="1400" b="1" cap="all" baseline="0" dirty="0">
              <a:solidFill>
                <a:schemeClr val="accent3">
                  <a:lumMod val="50000"/>
                </a:schemeClr>
              </a:solidFill>
              <a:effectLst/>
              <a:latin typeface="Times New Roman" pitchFamily="18" charset="0"/>
              <a:cs typeface="Times New Roman" pitchFamily="18" charset="0"/>
            </a:endParaRPr>
          </a:p>
        </p:txBody>
      </p:sp>
      <p:sp>
        <p:nvSpPr>
          <p:cNvPr id="16" name="Прямая со стрелкой 15"/>
          <p:cNvSpPr/>
          <p:nvPr/>
        </p:nvSpPr>
        <p:spPr>
          <a:xfrm flipV="1">
            <a:off x="814530" y="5646351"/>
            <a:ext cx="442874" cy="392574"/>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7" name="Прямая со стрелкой 16"/>
          <p:cNvSpPr/>
          <p:nvPr/>
        </p:nvSpPr>
        <p:spPr>
          <a:xfrm flipV="1">
            <a:off x="818862" y="5922576"/>
            <a:ext cx="390917" cy="347819"/>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8" name="TextBox 18"/>
          <p:cNvSpPr txBox="1"/>
          <p:nvPr/>
        </p:nvSpPr>
        <p:spPr>
          <a:xfrm>
            <a:off x="251520" y="5673442"/>
            <a:ext cx="678121"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Times New Roman" pitchFamily="18" charset="0"/>
                <a:cs typeface="Times New Roman" pitchFamily="18" charset="0"/>
              </a:rPr>
              <a:t>2025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2026 год</a:t>
            </a:r>
          </a:p>
          <a:p>
            <a:endParaRPr lang="ru-RU" sz="800" b="1" dirty="0" smtClean="0">
              <a:latin typeface="Times New Roman" pitchFamily="18" charset="0"/>
              <a:cs typeface="Times New Roman" pitchFamily="18" charset="0"/>
            </a:endParaRPr>
          </a:p>
          <a:p>
            <a:r>
              <a:rPr lang="ru-RU" sz="800" b="1" dirty="0" smtClean="0">
                <a:latin typeface="Times New Roman" pitchFamily="18" charset="0"/>
                <a:cs typeface="Times New Roman" pitchFamily="18" charset="0"/>
              </a:rPr>
              <a:t>2027 год</a:t>
            </a:r>
            <a:endParaRPr lang="ru-RU" sz="800" b="1" dirty="0">
              <a:latin typeface="Times New Roman" pitchFamily="18" charset="0"/>
              <a:cs typeface="Times New Roman" pitchFamily="18" charset="0"/>
            </a:endParaRPr>
          </a:p>
        </p:txBody>
      </p:sp>
      <p:sp>
        <p:nvSpPr>
          <p:cNvPr id="20" name="Прямая со стрелкой 19"/>
          <p:cNvSpPr/>
          <p:nvPr/>
        </p:nvSpPr>
        <p:spPr>
          <a:xfrm flipV="1">
            <a:off x="828779" y="5332026"/>
            <a:ext cx="495300" cy="438149"/>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9"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25</a:t>
            </a:fld>
            <a:endParaRPr lang="ru-RU" dirty="0"/>
          </a:p>
        </p:txBody>
      </p:sp>
      <p:sp>
        <p:nvSpPr>
          <p:cNvPr id="3" name="Прямоугольник 2"/>
          <p:cNvSpPr/>
          <p:nvPr/>
        </p:nvSpPr>
        <p:spPr>
          <a:xfrm>
            <a:off x="0" y="6669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доходы областного бюджета в расчете на 1 жителя </a:t>
            </a:r>
            <a:br>
              <a:rPr lang="ru-RU" b="1" cap="all" dirty="0" smtClean="0">
                <a:latin typeface="Times New Roman" pitchFamily="18" charset="0"/>
                <a:cs typeface="Times New Roman" pitchFamily="18" charset="0"/>
              </a:rPr>
            </a:br>
            <a:r>
              <a:rPr lang="ru-RU" b="1" cap="all" dirty="0" smtClean="0">
                <a:latin typeface="Times New Roman" pitchFamily="18" charset="0"/>
                <a:cs typeface="Times New Roman" pitchFamily="18" charset="0"/>
              </a:rPr>
              <a:t>в Центральном Федеральном округе в 2024 году</a:t>
            </a:r>
            <a:r>
              <a:rPr lang="ru-RU" b="1" cap="all" baseline="30000" dirty="0" smtClean="0">
                <a:latin typeface="Times New Roman" pitchFamily="18" charset="0"/>
                <a:cs typeface="Times New Roman" pitchFamily="18" charset="0"/>
                <a:sym typeface="Symbol"/>
              </a:rPr>
              <a:t></a:t>
            </a:r>
            <a:endParaRPr lang="ru-RU" cap="all" dirty="0">
              <a:latin typeface="Times New Roman" pitchFamily="18" charset="0"/>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7" name="Прямоугольник 3"/>
          <p:cNvSpPr/>
          <p:nvPr/>
        </p:nvSpPr>
        <p:spPr>
          <a:xfrm>
            <a:off x="0" y="5877272"/>
            <a:ext cx="9144000" cy="430887"/>
          </a:xfrm>
          <a:prstGeom prst="rect">
            <a:avLst/>
          </a:prstGeom>
          <a:noFill/>
          <a:ln>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100" b="0" i="1" u="none" strike="noStrike" kern="0" cap="none" spc="0" baseline="0" dirty="0">
                <a:solidFill>
                  <a:srgbClr val="000000"/>
                </a:solidFill>
                <a:uFillTx/>
                <a:latin typeface="Times New Roman" pitchFamily="18" charset="0"/>
                <a:cs typeface="Times New Roman" pitchFamily="18" charset="0"/>
              </a:rPr>
              <a:t>* информация подготовлена с использованием сайта Федеральной службы государственной статистики </a:t>
            </a:r>
            <a:r>
              <a:rPr lang="en-US" sz="1100" b="0" i="1" u="none" strike="noStrike" kern="0" cap="none" spc="0" baseline="0" dirty="0">
                <a:solidFill>
                  <a:srgbClr val="000000"/>
                </a:solidFill>
                <a:uFillTx/>
                <a:latin typeface="Times New Roman" pitchFamily="18" charset="0"/>
                <a:cs typeface="Times New Roman" pitchFamily="18" charset="0"/>
              </a:rPr>
              <a:t>www</a:t>
            </a:r>
            <a:r>
              <a:rPr lang="ru-RU" sz="1100" b="0" i="1" u="none" strike="noStrike" kern="0" cap="none" spc="0" baseline="0" dirty="0">
                <a:solidFill>
                  <a:srgbClr val="000000"/>
                </a:solidFill>
                <a:uFillTx/>
                <a:latin typeface="Times New Roman" pitchFamily="18" charset="0"/>
                <a:cs typeface="Times New Roman" pitchFamily="18" charset="0"/>
              </a:rPr>
              <a:t>.</a:t>
            </a:r>
            <a:r>
              <a:rPr lang="en-US" sz="1100" b="0" i="1" u="none" strike="noStrike" kern="0" cap="none" spc="0" baseline="0" dirty="0">
                <a:solidFill>
                  <a:srgbClr val="000000"/>
                </a:solidFill>
                <a:uFillTx/>
                <a:latin typeface="Times New Roman" pitchFamily="18" charset="0"/>
                <a:cs typeface="Times New Roman" pitchFamily="18" charset="0"/>
              </a:rPr>
              <a:t>rosstat.gov.ru</a:t>
            </a:r>
            <a:r>
              <a:rPr lang="ru-RU" sz="1100" b="0" i="1" u="none" strike="noStrike" kern="0" cap="none" spc="0" baseline="0" dirty="0">
                <a:solidFill>
                  <a:srgbClr val="000000"/>
                </a:solidFill>
                <a:uFillTx/>
                <a:latin typeface="Times New Roman" pitchFamily="18" charset="0"/>
                <a:cs typeface="Times New Roman" pitchFamily="18" charset="0"/>
              </a:rPr>
              <a:t> и единого портала бюджетной системы РФ «Электронный бюджет» по состоянию на </a:t>
            </a:r>
            <a:r>
              <a:rPr lang="ru-RU" sz="1100" b="0" i="1" u="none" strike="noStrike" kern="0" cap="none" spc="0" baseline="0" dirty="0" smtClean="0">
                <a:solidFill>
                  <a:srgbClr val="000000"/>
                </a:solidFill>
                <a:uFillTx/>
                <a:latin typeface="Times New Roman" pitchFamily="18" charset="0"/>
                <a:cs typeface="Times New Roman" pitchFamily="18" charset="0"/>
              </a:rPr>
              <a:t>01.01.2025</a:t>
            </a:r>
            <a:endParaRPr lang="ru-RU" sz="1100" b="0" i="1" u="none" strike="noStrike" kern="0" cap="none" spc="0" baseline="0" dirty="0">
              <a:solidFill>
                <a:srgbClr val="000000"/>
              </a:solidFill>
              <a:uFillTx/>
              <a:latin typeface="Times New Roman" pitchFamily="18" charset="0"/>
              <a:cs typeface="Times New Roman" pitchFamily="18" charset="0"/>
            </a:endParaRPr>
          </a:p>
        </p:txBody>
      </p:sp>
      <p:graphicFrame>
        <p:nvGraphicFramePr>
          <p:cNvPr id="8" name="Диаграмма 7"/>
          <p:cNvGraphicFramePr/>
          <p:nvPr/>
        </p:nvGraphicFramePr>
        <p:xfrm>
          <a:off x="0" y="764704"/>
          <a:ext cx="9036496" cy="50405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по разделам функциональной классификации, млн рублей </a:t>
            </a:r>
            <a:endParaRPr lang="ru-RU" cap="all" dirty="0">
              <a:latin typeface="Times New Roman" pitchFamily="18" charset="0"/>
              <a:cs typeface="Times New Roman" pitchFamily="18" charset="0"/>
            </a:endParaRPr>
          </a:p>
        </p:txBody>
      </p:sp>
      <p:pic>
        <p:nvPicPr>
          <p:cNvPr id="26" name="Picture 6" descr="Picture background"/>
          <p:cNvPicPr>
            <a:picLocks noChangeAspect="1" noChangeArrowheads="1"/>
          </p:cNvPicPr>
          <p:nvPr/>
        </p:nvPicPr>
        <p:blipFill>
          <a:blip r:embed="rId2" cstate="print"/>
          <a:srcRect t="3010" b="74996"/>
          <a:stretch>
            <a:fillRect/>
          </a:stretch>
        </p:blipFill>
        <p:spPr bwMode="auto">
          <a:xfrm>
            <a:off x="0" y="5805264"/>
            <a:ext cx="9144000" cy="105273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26</a:t>
            </a:fld>
            <a:endParaRPr lang="ru-RU" dirty="0"/>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9" name="Диаграмма 8"/>
          <p:cNvGraphicFramePr/>
          <p:nvPr/>
        </p:nvGraphicFramePr>
        <p:xfrm>
          <a:off x="107504" y="1124744"/>
          <a:ext cx="3168352" cy="129614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51520" y="6926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Общегосударственные вопросы:</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11" name="Диаграмма 10"/>
          <p:cNvGraphicFramePr/>
          <p:nvPr/>
        </p:nvGraphicFramePr>
        <p:xfrm>
          <a:off x="3707904" y="1124744"/>
          <a:ext cx="2016224" cy="129614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3707904" y="6926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Национальная оборона:</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13" name="Диаграмма 12"/>
          <p:cNvGraphicFramePr/>
          <p:nvPr/>
        </p:nvGraphicFramePr>
        <p:xfrm>
          <a:off x="6300192" y="1124744"/>
          <a:ext cx="2664296" cy="129614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6156176" y="692696"/>
            <a:ext cx="3384376"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    Национальная безопасность и правоохранительная деятельность:</a:t>
            </a:r>
            <a:endParaRPr lang="ru-RU" sz="1400" b="1" dirty="0">
              <a:solidFill>
                <a:schemeClr val="accent1">
                  <a:lumMod val="75000"/>
                </a:schemeClr>
              </a:solidFill>
              <a:latin typeface="Times New Roman" pitchFamily="18" charset="0"/>
              <a:cs typeface="Times New Roman" pitchFamily="18" charset="0"/>
            </a:endParaRPr>
          </a:p>
        </p:txBody>
      </p:sp>
      <p:sp>
        <p:nvSpPr>
          <p:cNvPr id="15" name="TextBox 14"/>
          <p:cNvSpPr txBox="1"/>
          <p:nvPr/>
        </p:nvSpPr>
        <p:spPr>
          <a:xfrm>
            <a:off x="251520" y="2564904"/>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Национальная экономика:</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16" name="Диаграмма 15"/>
          <p:cNvGraphicFramePr/>
          <p:nvPr/>
        </p:nvGraphicFramePr>
        <p:xfrm>
          <a:off x="107504" y="2996952"/>
          <a:ext cx="4104456" cy="129614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Диаграмма 16"/>
          <p:cNvGraphicFramePr/>
          <p:nvPr/>
        </p:nvGraphicFramePr>
        <p:xfrm>
          <a:off x="6516216" y="2996952"/>
          <a:ext cx="3168352" cy="1224136"/>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p:cNvSpPr txBox="1"/>
          <p:nvPr/>
        </p:nvSpPr>
        <p:spPr>
          <a:xfrm>
            <a:off x="4067944" y="2564904"/>
            <a:ext cx="2304256"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Жилищно-коммунальное </a:t>
            </a:r>
          </a:p>
          <a:p>
            <a:r>
              <a:rPr lang="ru-RU" sz="1400" b="1" dirty="0" smtClean="0">
                <a:solidFill>
                  <a:schemeClr val="accent1">
                    <a:lumMod val="75000"/>
                  </a:schemeClr>
                </a:solidFill>
                <a:latin typeface="Times New Roman" pitchFamily="18" charset="0"/>
                <a:cs typeface="Times New Roman" pitchFamily="18" charset="0"/>
              </a:rPr>
              <a:t>хозяйство:</a:t>
            </a:r>
            <a:endParaRPr lang="ru-RU" sz="1400" b="1" dirty="0">
              <a:solidFill>
                <a:schemeClr val="accent1">
                  <a:lumMod val="75000"/>
                </a:schemeClr>
              </a:solidFill>
              <a:latin typeface="Times New Roman" pitchFamily="18" charset="0"/>
              <a:cs typeface="Times New Roman" pitchFamily="18" charset="0"/>
            </a:endParaRPr>
          </a:p>
        </p:txBody>
      </p:sp>
      <p:sp>
        <p:nvSpPr>
          <p:cNvPr id="19" name="TextBox 18"/>
          <p:cNvSpPr txBox="1"/>
          <p:nvPr/>
        </p:nvSpPr>
        <p:spPr>
          <a:xfrm>
            <a:off x="6660232" y="2564904"/>
            <a:ext cx="2483768" cy="307777"/>
          </a:xfrm>
          <a:prstGeom prst="rect">
            <a:avLst/>
          </a:prstGeom>
          <a:noFill/>
        </p:spPr>
        <p:txBody>
          <a:bodyPr wrap="square" rtlCol="0">
            <a:spAutoFit/>
          </a:bodyPr>
          <a:lstStyle/>
          <a:p>
            <a:pPr algn="r"/>
            <a:r>
              <a:rPr lang="ru-RU" sz="1400" b="1" dirty="0" smtClean="0">
                <a:solidFill>
                  <a:schemeClr val="accent1">
                    <a:lumMod val="75000"/>
                  </a:schemeClr>
                </a:solidFill>
                <a:latin typeface="Times New Roman" pitchFamily="18" charset="0"/>
                <a:cs typeface="Times New Roman" pitchFamily="18" charset="0"/>
              </a:rPr>
              <a:t>Охрана окружающей среды:</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20" name="Диаграмма 19"/>
          <p:cNvGraphicFramePr/>
          <p:nvPr/>
        </p:nvGraphicFramePr>
        <p:xfrm>
          <a:off x="4139952" y="2993504"/>
          <a:ext cx="2195736" cy="1227584"/>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Box 20"/>
          <p:cNvSpPr txBox="1"/>
          <p:nvPr/>
        </p:nvSpPr>
        <p:spPr>
          <a:xfrm>
            <a:off x="395536" y="42930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Образование:</a:t>
            </a:r>
            <a:endParaRPr lang="ru-RU" sz="1400" b="1" dirty="0">
              <a:solidFill>
                <a:schemeClr val="accent1">
                  <a:lumMod val="75000"/>
                </a:schemeClr>
              </a:solidFill>
              <a:latin typeface="Times New Roman" pitchFamily="18" charset="0"/>
              <a:cs typeface="Times New Roman" pitchFamily="18" charset="0"/>
            </a:endParaRPr>
          </a:p>
        </p:txBody>
      </p:sp>
      <p:sp>
        <p:nvSpPr>
          <p:cNvPr id="22" name="TextBox 21"/>
          <p:cNvSpPr txBox="1"/>
          <p:nvPr/>
        </p:nvSpPr>
        <p:spPr>
          <a:xfrm>
            <a:off x="5652120" y="4293096"/>
            <a:ext cx="2952328"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Культура, кинематография:</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24" name="Диаграмма 23"/>
          <p:cNvGraphicFramePr/>
          <p:nvPr/>
        </p:nvGraphicFramePr>
        <p:xfrm>
          <a:off x="251520" y="4581128"/>
          <a:ext cx="5112568" cy="129614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5" name="Диаграмма 24"/>
          <p:cNvGraphicFramePr/>
          <p:nvPr/>
        </p:nvGraphicFramePr>
        <p:xfrm>
          <a:off x="5580112" y="4581128"/>
          <a:ext cx="3491880" cy="1296144"/>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Picture background"/>
          <p:cNvPicPr>
            <a:picLocks noChangeAspect="1" noChangeArrowheads="1"/>
          </p:cNvPicPr>
          <p:nvPr/>
        </p:nvPicPr>
        <p:blipFill>
          <a:blip r:embed="rId2" cstate="print"/>
          <a:srcRect t="3009" b="74996"/>
          <a:stretch>
            <a:fillRect/>
          </a:stretch>
        </p:blipFill>
        <p:spPr bwMode="auto">
          <a:xfrm>
            <a:off x="0" y="5805264"/>
            <a:ext cx="9144000" cy="1052736"/>
          </a:xfrm>
          <a:prstGeom prst="rect">
            <a:avLst/>
          </a:prstGeom>
          <a:noFill/>
        </p:spPr>
      </p:pic>
      <p:pic>
        <p:nvPicPr>
          <p:cNvPr id="22" name="Picture 6" descr="Picture background"/>
          <p:cNvPicPr>
            <a:picLocks noChangeAspect="1" noChangeArrowheads="1"/>
          </p:cNvPicPr>
          <p:nvPr/>
        </p:nvPicPr>
        <p:blipFill>
          <a:blip r:embed="rId2" cstate="print"/>
          <a:srcRect b="84022"/>
          <a:stretch>
            <a:fillRect/>
          </a:stretch>
        </p:blipFill>
        <p:spPr bwMode="auto">
          <a:xfrm>
            <a:off x="0" y="0"/>
            <a:ext cx="9144000" cy="764704"/>
          </a:xfrm>
          <a:prstGeom prst="rect">
            <a:avLst/>
          </a:prstGeom>
          <a:noFill/>
        </p:spPr>
      </p:pic>
      <p:graphicFrame>
        <p:nvGraphicFramePr>
          <p:cNvPr id="4" name="Диаграмма 3"/>
          <p:cNvGraphicFramePr/>
          <p:nvPr/>
        </p:nvGraphicFramePr>
        <p:xfrm>
          <a:off x="2987824" y="4581128"/>
          <a:ext cx="6156176" cy="12961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nvGraphicFramePr>
        <p:xfrm>
          <a:off x="107504" y="908720"/>
          <a:ext cx="2952328" cy="1296144"/>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27</a:t>
            </a:fld>
            <a:endParaRPr lang="ru-RU" dirty="0"/>
          </a:p>
        </p:txBody>
      </p:sp>
      <p:sp>
        <p:nvSpPr>
          <p:cNvPr id="3" name="TextBox 2"/>
          <p:cNvSpPr txBox="1"/>
          <p:nvPr/>
        </p:nvSpPr>
        <p:spPr>
          <a:xfrm>
            <a:off x="4211960" y="4293096"/>
            <a:ext cx="93610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ВСЕГО:</a:t>
            </a:r>
            <a:endParaRPr lang="ru-RU" sz="1400" b="1" dirty="0">
              <a:solidFill>
                <a:schemeClr val="accent1">
                  <a:lumMod val="75000"/>
                </a:schemeClr>
              </a:solidFill>
              <a:latin typeface="Times New Roman" pitchFamily="18" charset="0"/>
              <a:cs typeface="Times New Roman" pitchFamily="18" charset="0"/>
            </a:endParaRPr>
          </a:p>
        </p:txBody>
      </p:sp>
      <p:sp>
        <p:nvSpPr>
          <p:cNvPr id="5" name="TextBox 4"/>
          <p:cNvSpPr txBox="1"/>
          <p:nvPr/>
        </p:nvSpPr>
        <p:spPr>
          <a:xfrm>
            <a:off x="755576" y="692696"/>
            <a:ext cx="201622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Здравоохранение:</a:t>
            </a:r>
            <a:endParaRPr lang="ru-RU" sz="1400" b="1" dirty="0">
              <a:solidFill>
                <a:schemeClr val="accent1">
                  <a:lumMod val="75000"/>
                </a:schemeClr>
              </a:solidFill>
              <a:latin typeface="Times New Roman" pitchFamily="18" charset="0"/>
              <a:cs typeface="Times New Roman" pitchFamily="18" charset="0"/>
            </a:endParaRPr>
          </a:p>
        </p:txBody>
      </p:sp>
      <p:sp>
        <p:nvSpPr>
          <p:cNvPr id="7" name="Прямоугольник 6"/>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по разделам функциональной классификации, млн рублей </a:t>
            </a:r>
            <a:endParaRPr lang="ru-RU" cap="all" dirty="0">
              <a:latin typeface="Times New Roman" pitchFamily="18" charset="0"/>
              <a:cs typeface="Times New Roman" pitchFamily="18" charset="0"/>
            </a:endParaRPr>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5" cstate="print"/>
          <a:srcRect/>
          <a:stretch>
            <a:fillRect/>
          </a:stretch>
        </p:blipFill>
        <p:spPr bwMode="auto">
          <a:xfrm>
            <a:off x="0" y="6390456"/>
            <a:ext cx="467544" cy="467544"/>
          </a:xfrm>
          <a:prstGeom prst="rect">
            <a:avLst/>
          </a:prstGeom>
          <a:noFill/>
        </p:spPr>
      </p:pic>
      <p:sp>
        <p:nvSpPr>
          <p:cNvPr id="9" name="TextBox 8"/>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12" name="Диаграмма 11"/>
          <p:cNvGraphicFramePr/>
          <p:nvPr/>
        </p:nvGraphicFramePr>
        <p:xfrm>
          <a:off x="3779912" y="908720"/>
          <a:ext cx="5364088" cy="1296144"/>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3923928" y="692696"/>
            <a:ext cx="3384376"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Социальная  политика:</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14" name="Диаграмма 13"/>
          <p:cNvGraphicFramePr/>
          <p:nvPr/>
        </p:nvGraphicFramePr>
        <p:xfrm>
          <a:off x="107504" y="2780928"/>
          <a:ext cx="3168352" cy="1299592"/>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p:cNvSpPr txBox="1"/>
          <p:nvPr/>
        </p:nvSpPr>
        <p:spPr>
          <a:xfrm>
            <a:off x="323528" y="2257708"/>
            <a:ext cx="3096344" cy="307777"/>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Физическая культура и спорт:</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16" name="Диаграмма 15"/>
          <p:cNvGraphicFramePr/>
          <p:nvPr/>
        </p:nvGraphicFramePr>
        <p:xfrm>
          <a:off x="3635896" y="2784376"/>
          <a:ext cx="2016224" cy="1296144"/>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p:cNvSpPr txBox="1"/>
          <p:nvPr/>
        </p:nvSpPr>
        <p:spPr>
          <a:xfrm>
            <a:off x="3635896" y="2257708"/>
            <a:ext cx="2232248" cy="523220"/>
          </a:xfrm>
          <a:prstGeom prst="rect">
            <a:avLst/>
          </a:prstGeom>
          <a:noFill/>
        </p:spPr>
        <p:txBody>
          <a:bodyPr wrap="square" rtlCol="0">
            <a:spAutoFit/>
          </a:bodyPr>
          <a:lstStyle/>
          <a:p>
            <a:r>
              <a:rPr lang="ru-RU" sz="1400" b="1" dirty="0" smtClean="0">
                <a:solidFill>
                  <a:schemeClr val="accent1">
                    <a:lumMod val="75000"/>
                  </a:schemeClr>
                </a:solidFill>
                <a:latin typeface="Times New Roman" pitchFamily="18" charset="0"/>
                <a:cs typeface="Times New Roman" pitchFamily="18" charset="0"/>
              </a:rPr>
              <a:t>Средства массовой информации:</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18" name="Диаграмма 17"/>
          <p:cNvGraphicFramePr/>
          <p:nvPr/>
        </p:nvGraphicFramePr>
        <p:xfrm>
          <a:off x="6228184" y="2780928"/>
          <a:ext cx="2448272" cy="1299592"/>
        </p:xfrm>
        <a:graphic>
          <a:graphicData uri="http://schemas.openxmlformats.org/drawingml/2006/chart">
            <c:chart xmlns:c="http://schemas.openxmlformats.org/drawingml/2006/chart" xmlns:r="http://schemas.openxmlformats.org/officeDocument/2006/relationships" r:id="rId9"/>
          </a:graphicData>
        </a:graphic>
      </p:graphicFrame>
      <p:sp>
        <p:nvSpPr>
          <p:cNvPr id="19" name="Прямоугольник 18"/>
          <p:cNvSpPr/>
          <p:nvPr/>
        </p:nvSpPr>
        <p:spPr>
          <a:xfrm>
            <a:off x="5940152" y="2257708"/>
            <a:ext cx="3203848" cy="523220"/>
          </a:xfrm>
          <a:prstGeom prst="rect">
            <a:avLst/>
          </a:prstGeom>
        </p:spPr>
        <p:txBody>
          <a:bodyPr wrap="square">
            <a:spAutoFit/>
          </a:bodyPr>
          <a:lstStyle/>
          <a:p>
            <a:r>
              <a:rPr lang="ru-RU" sz="1400" b="1" dirty="0" smtClean="0">
                <a:solidFill>
                  <a:schemeClr val="accent1">
                    <a:lumMod val="75000"/>
                  </a:schemeClr>
                </a:solidFill>
                <a:latin typeface="Times New Roman" pitchFamily="18" charset="0"/>
                <a:cs typeface="Times New Roman" pitchFamily="18" charset="0"/>
              </a:rPr>
              <a:t>Обслуживание государственного (муниципального) долга:</a:t>
            </a:r>
            <a:endParaRPr lang="ru-RU" sz="1400" b="1" dirty="0">
              <a:solidFill>
                <a:schemeClr val="accent1">
                  <a:lumMod val="75000"/>
                </a:schemeClr>
              </a:solidFill>
              <a:latin typeface="Times New Roman" pitchFamily="18" charset="0"/>
              <a:cs typeface="Times New Roman" pitchFamily="18" charset="0"/>
            </a:endParaRPr>
          </a:p>
        </p:txBody>
      </p:sp>
      <p:graphicFrame>
        <p:nvGraphicFramePr>
          <p:cNvPr id="20" name="Диаграмма 19"/>
          <p:cNvGraphicFramePr/>
          <p:nvPr/>
        </p:nvGraphicFramePr>
        <p:xfrm>
          <a:off x="107504" y="4577680"/>
          <a:ext cx="2376264" cy="1299592"/>
        </p:xfrm>
        <a:graphic>
          <a:graphicData uri="http://schemas.openxmlformats.org/drawingml/2006/chart">
            <c:chart xmlns:c="http://schemas.openxmlformats.org/drawingml/2006/chart" xmlns:r="http://schemas.openxmlformats.org/officeDocument/2006/relationships" r:id="rId10"/>
          </a:graphicData>
        </a:graphic>
      </p:graphicFrame>
      <p:sp>
        <p:nvSpPr>
          <p:cNvPr id="21" name="Прямоугольник 20"/>
          <p:cNvSpPr/>
          <p:nvPr/>
        </p:nvSpPr>
        <p:spPr>
          <a:xfrm>
            <a:off x="251520" y="4077072"/>
            <a:ext cx="2664296" cy="523220"/>
          </a:xfrm>
          <a:prstGeom prst="rect">
            <a:avLst/>
          </a:prstGeom>
        </p:spPr>
        <p:txBody>
          <a:bodyPr wrap="square">
            <a:spAutoFit/>
          </a:bodyPr>
          <a:lstStyle/>
          <a:p>
            <a:r>
              <a:rPr lang="ru-RU" sz="1400" b="1" dirty="0" smtClean="0">
                <a:solidFill>
                  <a:schemeClr val="accent1">
                    <a:lumMod val="75000"/>
                  </a:schemeClr>
                </a:solidFill>
                <a:latin typeface="Times New Roman" pitchFamily="18" charset="0"/>
                <a:cs typeface="Times New Roman" pitchFamily="18" charset="0"/>
              </a:rPr>
              <a:t>Межбюджетные трансферты общего характера:</a:t>
            </a:r>
            <a:endParaRPr lang="ru-RU" sz="1400" b="1" dirty="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1"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28</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расходы областного бюджета в расчете на 1 жителя </a:t>
            </a:r>
            <a:br>
              <a:rPr lang="ru-RU" b="1" cap="all" dirty="0" smtClean="0">
                <a:latin typeface="Times New Roman" pitchFamily="18" charset="0"/>
                <a:cs typeface="Times New Roman" pitchFamily="18" charset="0"/>
              </a:rPr>
            </a:br>
            <a:r>
              <a:rPr lang="ru-RU" b="1" cap="all" dirty="0" smtClean="0">
                <a:latin typeface="Times New Roman" pitchFamily="18" charset="0"/>
                <a:cs typeface="Times New Roman" pitchFamily="18" charset="0"/>
              </a:rPr>
              <a:t>в Центральном Федеральном округе в 2024 году</a:t>
            </a:r>
            <a:r>
              <a:rPr lang="ru-RU" b="1" cap="all" baseline="30000" dirty="0" smtClean="0">
                <a:latin typeface="Times New Roman" pitchFamily="18" charset="0"/>
                <a:cs typeface="Times New Roman" pitchFamily="18" charset="0"/>
                <a:sym typeface="Symbol"/>
              </a:rPr>
              <a:t></a:t>
            </a:r>
            <a:endParaRPr lang="ru-RU" cap="all" dirty="0">
              <a:latin typeface="Times New Roman" pitchFamily="18" charset="0"/>
              <a:cs typeface="Times New Roman" pitchFamily="18" charset="0"/>
            </a:endParaRPr>
          </a:p>
        </p:txBody>
      </p:sp>
      <p:graphicFrame>
        <p:nvGraphicFramePr>
          <p:cNvPr id="8" name="Диаграмма 7"/>
          <p:cNvGraphicFramePr/>
          <p:nvPr/>
        </p:nvGraphicFramePr>
        <p:xfrm>
          <a:off x="1" y="692696"/>
          <a:ext cx="8964488" cy="5070524"/>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3"/>
          <p:cNvSpPr/>
          <p:nvPr/>
        </p:nvSpPr>
        <p:spPr>
          <a:xfrm>
            <a:off x="0" y="5877272"/>
            <a:ext cx="9144000" cy="430887"/>
          </a:xfrm>
          <a:prstGeom prst="rect">
            <a:avLst/>
          </a:prstGeom>
          <a:noFill/>
          <a:ln>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100" b="0" i="1" u="none" strike="noStrike" kern="0" cap="none" spc="0" baseline="0" dirty="0">
                <a:solidFill>
                  <a:srgbClr val="000000"/>
                </a:solidFill>
                <a:uFillTx/>
                <a:latin typeface="Times New Roman" pitchFamily="18" charset="0"/>
                <a:cs typeface="Times New Roman" pitchFamily="18" charset="0"/>
              </a:rPr>
              <a:t>* информация подготовлена с использованием сайта Федеральной службы государственной статистики </a:t>
            </a:r>
            <a:r>
              <a:rPr lang="en-US" sz="1100" b="0" i="1" u="none" strike="noStrike" kern="0" cap="none" spc="0" baseline="0" dirty="0">
                <a:solidFill>
                  <a:srgbClr val="000000"/>
                </a:solidFill>
                <a:uFillTx/>
                <a:latin typeface="Times New Roman" pitchFamily="18" charset="0"/>
                <a:cs typeface="Times New Roman" pitchFamily="18" charset="0"/>
              </a:rPr>
              <a:t>www</a:t>
            </a:r>
            <a:r>
              <a:rPr lang="ru-RU" sz="1100" b="0" i="1" u="none" strike="noStrike" kern="0" cap="none" spc="0" baseline="0" dirty="0">
                <a:solidFill>
                  <a:srgbClr val="000000"/>
                </a:solidFill>
                <a:uFillTx/>
                <a:latin typeface="Times New Roman" pitchFamily="18" charset="0"/>
                <a:cs typeface="Times New Roman" pitchFamily="18" charset="0"/>
              </a:rPr>
              <a:t>.</a:t>
            </a:r>
            <a:r>
              <a:rPr lang="en-US" sz="1100" b="0" i="1" u="none" strike="noStrike" kern="0" cap="none" spc="0" baseline="0" dirty="0">
                <a:solidFill>
                  <a:srgbClr val="000000"/>
                </a:solidFill>
                <a:uFillTx/>
                <a:latin typeface="Times New Roman" pitchFamily="18" charset="0"/>
                <a:cs typeface="Times New Roman" pitchFamily="18" charset="0"/>
              </a:rPr>
              <a:t>rosstat.gov.ru</a:t>
            </a:r>
            <a:r>
              <a:rPr lang="ru-RU" sz="1100" b="0" i="1" u="none" strike="noStrike" kern="0" cap="none" spc="0" baseline="0" dirty="0">
                <a:solidFill>
                  <a:srgbClr val="000000"/>
                </a:solidFill>
                <a:uFillTx/>
                <a:latin typeface="Times New Roman" pitchFamily="18" charset="0"/>
                <a:cs typeface="Times New Roman" pitchFamily="18" charset="0"/>
              </a:rPr>
              <a:t> и единого портала бюджетной системы РФ «Электронный бюджет» по состоянию на </a:t>
            </a:r>
            <a:r>
              <a:rPr lang="ru-RU" sz="1100" b="0" i="1" u="none" strike="noStrike" kern="0" cap="none" spc="0" baseline="0" dirty="0" smtClean="0">
                <a:solidFill>
                  <a:srgbClr val="000000"/>
                </a:solidFill>
                <a:uFillTx/>
                <a:latin typeface="Times New Roman" pitchFamily="18" charset="0"/>
                <a:cs typeface="Times New Roman" pitchFamily="18" charset="0"/>
              </a:rPr>
              <a:t>01.01.2025</a:t>
            </a:r>
            <a:endParaRPr lang="ru-RU" sz="1100" b="0" i="1" u="none" strike="noStrike" kern="0" cap="none" spc="0" baseline="0" dirty="0">
              <a:solidFill>
                <a:srgbClr val="000000"/>
              </a:solidFill>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Picture background"/>
          <p:cNvPicPr>
            <a:picLocks noChangeAspect="1" noChangeArrowheads="1"/>
          </p:cNvPicPr>
          <p:nvPr/>
        </p:nvPicPr>
        <p:blipFill>
          <a:blip r:embed="rId2" cstate="print"/>
          <a:srcRect b="13309"/>
          <a:stretch>
            <a:fillRect/>
          </a:stretch>
        </p:blipFill>
        <p:spPr bwMode="auto">
          <a:xfrm>
            <a:off x="0" y="0"/>
            <a:ext cx="9144000" cy="4149080"/>
          </a:xfrm>
          <a:prstGeom prst="rect">
            <a:avLst/>
          </a:prstGeom>
          <a:noFill/>
        </p:spPr>
      </p:pic>
      <p:pic>
        <p:nvPicPr>
          <p:cNvPr id="34" name="Picture 6" descr="Picture background"/>
          <p:cNvPicPr>
            <a:picLocks noChangeAspect="1" noChangeArrowheads="1"/>
          </p:cNvPicPr>
          <p:nvPr/>
        </p:nvPicPr>
        <p:blipFill>
          <a:blip r:embed="rId2" cstate="print"/>
          <a:srcRect b="43574"/>
          <a:stretch>
            <a:fillRect/>
          </a:stretch>
        </p:blipFill>
        <p:spPr bwMode="auto">
          <a:xfrm rot="10800000">
            <a:off x="0" y="4184847"/>
            <a:ext cx="9144000" cy="270053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29</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Реализация национальных проектов в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pic>
        <p:nvPicPr>
          <p:cNvPr id="75778" name="Picture 2"/>
          <p:cNvPicPr>
            <a:picLocks noChangeAspect="1" noChangeArrowheads="1"/>
          </p:cNvPicPr>
          <p:nvPr/>
        </p:nvPicPr>
        <p:blipFill>
          <a:blip r:embed="rId4" cstate="print"/>
          <a:srcRect l="74418" t="39899" r="18101" b="47501"/>
          <a:stretch>
            <a:fillRect/>
          </a:stretch>
        </p:blipFill>
        <p:spPr bwMode="auto">
          <a:xfrm>
            <a:off x="5998667" y="4437112"/>
            <a:ext cx="1592176" cy="1508377"/>
          </a:xfrm>
          <a:prstGeom prst="rect">
            <a:avLst/>
          </a:prstGeom>
          <a:noFill/>
          <a:ln w="9525">
            <a:noFill/>
            <a:miter lim="800000"/>
            <a:headEnd/>
            <a:tailEnd/>
          </a:ln>
        </p:spPr>
      </p:pic>
      <p:pic>
        <p:nvPicPr>
          <p:cNvPr id="75779" name="Picture 3"/>
          <p:cNvPicPr>
            <a:picLocks noChangeAspect="1" noChangeArrowheads="1"/>
          </p:cNvPicPr>
          <p:nvPr/>
        </p:nvPicPr>
        <p:blipFill>
          <a:blip r:embed="rId5" cstate="print"/>
          <a:srcRect l="87018" t="45499" r="3533" b="41201"/>
          <a:stretch>
            <a:fillRect/>
          </a:stretch>
        </p:blipFill>
        <p:spPr bwMode="auto">
          <a:xfrm>
            <a:off x="395536" y="836712"/>
            <a:ext cx="1728192" cy="1368152"/>
          </a:xfrm>
          <a:prstGeom prst="rect">
            <a:avLst/>
          </a:prstGeom>
          <a:noFill/>
          <a:ln w="9525">
            <a:noFill/>
            <a:miter lim="800000"/>
            <a:headEnd/>
            <a:tailEnd/>
          </a:ln>
        </p:spPr>
      </p:pic>
      <p:pic>
        <p:nvPicPr>
          <p:cNvPr id="75780" name="Picture 4"/>
          <p:cNvPicPr>
            <a:picLocks noChangeAspect="1" noChangeArrowheads="1"/>
          </p:cNvPicPr>
          <p:nvPr/>
        </p:nvPicPr>
        <p:blipFill>
          <a:blip r:embed="rId6" cstate="print"/>
          <a:srcRect l="87018" t="46899" r="3533" b="39801"/>
          <a:stretch>
            <a:fillRect/>
          </a:stretch>
        </p:blipFill>
        <p:spPr bwMode="auto">
          <a:xfrm>
            <a:off x="3550395" y="4581128"/>
            <a:ext cx="1728192" cy="1368152"/>
          </a:xfrm>
          <a:prstGeom prst="rect">
            <a:avLst/>
          </a:prstGeom>
          <a:noFill/>
          <a:ln w="9525">
            <a:noFill/>
            <a:miter lim="800000"/>
            <a:headEnd/>
            <a:tailEnd/>
          </a:ln>
        </p:spPr>
      </p:pic>
      <p:pic>
        <p:nvPicPr>
          <p:cNvPr id="75781" name="Picture 5"/>
          <p:cNvPicPr>
            <a:picLocks noChangeAspect="1" noChangeArrowheads="1"/>
          </p:cNvPicPr>
          <p:nvPr/>
        </p:nvPicPr>
        <p:blipFill>
          <a:blip r:embed="rId7" cstate="print"/>
          <a:srcRect l="87018" t="46899" r="3926" b="39801"/>
          <a:stretch>
            <a:fillRect/>
          </a:stretch>
        </p:blipFill>
        <p:spPr bwMode="auto">
          <a:xfrm>
            <a:off x="338688" y="2852936"/>
            <a:ext cx="1569016" cy="1296144"/>
          </a:xfrm>
          <a:prstGeom prst="rect">
            <a:avLst/>
          </a:prstGeom>
          <a:noFill/>
          <a:ln w="9525">
            <a:noFill/>
            <a:miter lim="800000"/>
            <a:headEnd/>
            <a:tailEnd/>
          </a:ln>
        </p:spPr>
      </p:pic>
      <p:pic>
        <p:nvPicPr>
          <p:cNvPr id="75782" name="Picture 6"/>
          <p:cNvPicPr>
            <a:picLocks noChangeAspect="1" noChangeArrowheads="1"/>
          </p:cNvPicPr>
          <p:nvPr/>
        </p:nvPicPr>
        <p:blipFill>
          <a:blip r:embed="rId8" cstate="print"/>
          <a:srcRect l="86920" t="37834" r="3533" b="48866"/>
          <a:stretch>
            <a:fillRect/>
          </a:stretch>
        </p:blipFill>
        <p:spPr bwMode="auto">
          <a:xfrm>
            <a:off x="6876256" y="835038"/>
            <a:ext cx="1656184" cy="1297817"/>
          </a:xfrm>
          <a:prstGeom prst="rect">
            <a:avLst/>
          </a:prstGeom>
          <a:noFill/>
          <a:ln w="9525">
            <a:noFill/>
            <a:miter lim="800000"/>
            <a:headEnd/>
            <a:tailEnd/>
          </a:ln>
        </p:spPr>
      </p:pic>
      <p:pic>
        <p:nvPicPr>
          <p:cNvPr id="75783" name="Picture 7"/>
          <p:cNvPicPr>
            <a:picLocks noChangeAspect="1" noChangeArrowheads="1"/>
          </p:cNvPicPr>
          <p:nvPr/>
        </p:nvPicPr>
        <p:blipFill>
          <a:blip r:embed="rId9" cstate="print"/>
          <a:srcRect l="87017" t="28000" r="3926" b="58666"/>
          <a:stretch>
            <a:fillRect/>
          </a:stretch>
        </p:blipFill>
        <p:spPr bwMode="auto">
          <a:xfrm>
            <a:off x="6732240" y="2780928"/>
            <a:ext cx="1651900" cy="1368152"/>
          </a:xfrm>
          <a:prstGeom prst="rect">
            <a:avLst/>
          </a:prstGeom>
          <a:noFill/>
          <a:ln w="9525">
            <a:noFill/>
            <a:miter lim="800000"/>
            <a:headEnd/>
            <a:tailEnd/>
          </a:ln>
        </p:spPr>
      </p:pic>
      <p:pic>
        <p:nvPicPr>
          <p:cNvPr id="75784" name="Picture 8"/>
          <p:cNvPicPr>
            <a:picLocks noChangeAspect="1" noChangeArrowheads="1"/>
          </p:cNvPicPr>
          <p:nvPr/>
        </p:nvPicPr>
        <p:blipFill>
          <a:blip r:embed="rId10" cstate="print"/>
          <a:srcRect l="86818" t="46899" r="3732" b="39801"/>
          <a:stretch>
            <a:fillRect/>
          </a:stretch>
        </p:blipFill>
        <p:spPr bwMode="auto">
          <a:xfrm>
            <a:off x="958107" y="4653136"/>
            <a:ext cx="1728192" cy="1368152"/>
          </a:xfrm>
          <a:prstGeom prst="rect">
            <a:avLst/>
          </a:prstGeom>
          <a:noFill/>
          <a:ln w="9525">
            <a:noFill/>
            <a:miter lim="800000"/>
            <a:headEnd/>
            <a:tailEnd/>
          </a:ln>
        </p:spPr>
      </p:pic>
      <p:pic>
        <p:nvPicPr>
          <p:cNvPr id="75785" name="Picture 9"/>
          <p:cNvPicPr>
            <a:picLocks noChangeAspect="1" noChangeArrowheads="1"/>
          </p:cNvPicPr>
          <p:nvPr/>
        </p:nvPicPr>
        <p:blipFill>
          <a:blip r:embed="rId11" cstate="print"/>
          <a:srcRect l="87017" t="37799" r="3926" b="48901"/>
          <a:stretch>
            <a:fillRect/>
          </a:stretch>
        </p:blipFill>
        <p:spPr bwMode="auto">
          <a:xfrm>
            <a:off x="2627784" y="836711"/>
            <a:ext cx="1584176" cy="1308667"/>
          </a:xfrm>
          <a:prstGeom prst="rect">
            <a:avLst/>
          </a:prstGeom>
          <a:noFill/>
          <a:ln w="9525">
            <a:noFill/>
            <a:miter lim="800000"/>
            <a:headEnd/>
            <a:tailEnd/>
          </a:ln>
        </p:spPr>
      </p:pic>
      <p:pic>
        <p:nvPicPr>
          <p:cNvPr id="75786" name="Picture 10"/>
          <p:cNvPicPr>
            <a:picLocks noChangeAspect="1" noChangeArrowheads="1"/>
          </p:cNvPicPr>
          <p:nvPr/>
        </p:nvPicPr>
        <p:blipFill>
          <a:blip r:embed="rId12" cstate="print"/>
          <a:srcRect l="87018" t="18934" r="3927" b="67766"/>
          <a:stretch>
            <a:fillRect/>
          </a:stretch>
        </p:blipFill>
        <p:spPr bwMode="auto">
          <a:xfrm>
            <a:off x="4716016" y="764704"/>
            <a:ext cx="1656184" cy="1368152"/>
          </a:xfrm>
          <a:prstGeom prst="rect">
            <a:avLst/>
          </a:prstGeom>
          <a:noFill/>
          <a:ln w="9525">
            <a:noFill/>
            <a:miter lim="800000"/>
            <a:headEnd/>
            <a:tailEnd/>
          </a:ln>
        </p:spPr>
      </p:pic>
      <p:pic>
        <p:nvPicPr>
          <p:cNvPr id="75787" name="Picture 11"/>
          <p:cNvPicPr>
            <a:picLocks noChangeAspect="1" noChangeArrowheads="1"/>
          </p:cNvPicPr>
          <p:nvPr/>
        </p:nvPicPr>
        <p:blipFill>
          <a:blip r:embed="rId13" cstate="print"/>
          <a:srcRect l="87018" t="28034" r="3926" b="58666"/>
          <a:stretch>
            <a:fillRect/>
          </a:stretch>
        </p:blipFill>
        <p:spPr bwMode="auto">
          <a:xfrm>
            <a:off x="4572000" y="2780929"/>
            <a:ext cx="1656184" cy="1368152"/>
          </a:xfrm>
          <a:prstGeom prst="rect">
            <a:avLst/>
          </a:prstGeom>
          <a:noFill/>
          <a:ln w="9525">
            <a:noFill/>
            <a:miter lim="800000"/>
            <a:headEnd/>
            <a:tailEnd/>
          </a:ln>
        </p:spPr>
      </p:pic>
      <p:pic>
        <p:nvPicPr>
          <p:cNvPr id="75788" name="Picture 12"/>
          <p:cNvPicPr>
            <a:picLocks noChangeAspect="1" noChangeArrowheads="1"/>
          </p:cNvPicPr>
          <p:nvPr/>
        </p:nvPicPr>
        <p:blipFill>
          <a:blip r:embed="rId14" cstate="print"/>
          <a:srcRect l="87018" t="46899" r="3532" b="39801"/>
          <a:stretch>
            <a:fillRect/>
          </a:stretch>
        </p:blipFill>
        <p:spPr bwMode="auto">
          <a:xfrm>
            <a:off x="2411760" y="2852936"/>
            <a:ext cx="1656184" cy="1311145"/>
          </a:xfrm>
          <a:prstGeom prst="rect">
            <a:avLst/>
          </a:prstGeom>
          <a:noFill/>
          <a:ln w="9525">
            <a:noFill/>
            <a:miter lim="800000"/>
            <a:headEnd/>
            <a:tailEnd/>
          </a:ln>
        </p:spPr>
      </p:pic>
      <p:sp>
        <p:nvSpPr>
          <p:cNvPr id="20" name="TextBox 19"/>
          <p:cNvSpPr txBox="1"/>
          <p:nvPr/>
        </p:nvSpPr>
        <p:spPr>
          <a:xfrm>
            <a:off x="971600" y="1988840"/>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2 </a:t>
            </a:r>
          </a:p>
          <a:p>
            <a:r>
              <a:rPr lang="ru-RU" sz="1200" b="1" dirty="0" smtClean="0">
                <a:latin typeface="Times New Roman" pitchFamily="18" charset="0"/>
                <a:cs typeface="Times New Roman" pitchFamily="18" charset="0"/>
              </a:rPr>
              <a:t>2026 год – 0</a:t>
            </a:r>
          </a:p>
          <a:p>
            <a:r>
              <a:rPr lang="ru-RU" sz="1200" b="1" dirty="0" smtClean="0">
                <a:latin typeface="Times New Roman" pitchFamily="18" charset="0"/>
                <a:cs typeface="Times New Roman" pitchFamily="18" charset="0"/>
              </a:rPr>
              <a:t>2027 год – 0</a:t>
            </a:r>
          </a:p>
        </p:txBody>
      </p:sp>
      <p:sp>
        <p:nvSpPr>
          <p:cNvPr id="21" name="TextBox 20"/>
          <p:cNvSpPr txBox="1"/>
          <p:nvPr/>
        </p:nvSpPr>
        <p:spPr>
          <a:xfrm>
            <a:off x="3118347" y="1988840"/>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2 513  </a:t>
            </a:r>
          </a:p>
          <a:p>
            <a:r>
              <a:rPr lang="ru-RU" sz="1200" b="1" dirty="0" smtClean="0">
                <a:latin typeface="Times New Roman" pitchFamily="18" charset="0"/>
                <a:cs typeface="Times New Roman" pitchFamily="18" charset="0"/>
              </a:rPr>
              <a:t>2026 год – 710</a:t>
            </a:r>
          </a:p>
          <a:p>
            <a:r>
              <a:rPr lang="ru-RU" sz="1200" b="1" dirty="0" smtClean="0">
                <a:latin typeface="Times New Roman" pitchFamily="18" charset="0"/>
                <a:cs typeface="Times New Roman" pitchFamily="18" charset="0"/>
              </a:rPr>
              <a:t>2027 год – 793</a:t>
            </a:r>
          </a:p>
        </p:txBody>
      </p:sp>
      <p:sp>
        <p:nvSpPr>
          <p:cNvPr id="22" name="TextBox 21"/>
          <p:cNvSpPr txBox="1"/>
          <p:nvPr/>
        </p:nvSpPr>
        <p:spPr>
          <a:xfrm>
            <a:off x="5422603" y="1988840"/>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14  </a:t>
            </a:r>
          </a:p>
          <a:p>
            <a:r>
              <a:rPr lang="ru-RU" sz="1200" b="1" dirty="0" smtClean="0">
                <a:latin typeface="Times New Roman" pitchFamily="18" charset="0"/>
                <a:cs typeface="Times New Roman" pitchFamily="18" charset="0"/>
              </a:rPr>
              <a:t>2026 год – 12</a:t>
            </a:r>
          </a:p>
          <a:p>
            <a:r>
              <a:rPr lang="ru-RU" sz="1200" b="1" dirty="0" smtClean="0">
                <a:latin typeface="Times New Roman" pitchFamily="18" charset="0"/>
                <a:cs typeface="Times New Roman" pitchFamily="18" charset="0"/>
              </a:rPr>
              <a:t>2027 год – 12</a:t>
            </a:r>
          </a:p>
        </p:txBody>
      </p:sp>
      <p:sp>
        <p:nvSpPr>
          <p:cNvPr id="23" name="TextBox 22"/>
          <p:cNvSpPr txBox="1"/>
          <p:nvPr/>
        </p:nvSpPr>
        <p:spPr>
          <a:xfrm>
            <a:off x="7582843" y="1988840"/>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5 197  </a:t>
            </a:r>
          </a:p>
          <a:p>
            <a:r>
              <a:rPr lang="ru-RU" sz="1200" b="1" dirty="0" smtClean="0">
                <a:latin typeface="Times New Roman" pitchFamily="18" charset="0"/>
                <a:cs typeface="Times New Roman" pitchFamily="18" charset="0"/>
              </a:rPr>
              <a:t>2026 год – 5 798</a:t>
            </a:r>
          </a:p>
          <a:p>
            <a:r>
              <a:rPr lang="ru-RU" sz="1200" b="1" dirty="0" smtClean="0">
                <a:latin typeface="Times New Roman" pitchFamily="18" charset="0"/>
                <a:cs typeface="Times New Roman" pitchFamily="18" charset="0"/>
              </a:rPr>
              <a:t>2027 год – 6 796</a:t>
            </a:r>
          </a:p>
        </p:txBody>
      </p:sp>
      <p:sp>
        <p:nvSpPr>
          <p:cNvPr id="24" name="TextBox 23"/>
          <p:cNvSpPr txBox="1"/>
          <p:nvPr/>
        </p:nvSpPr>
        <p:spPr>
          <a:xfrm>
            <a:off x="827584" y="3933056"/>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212  </a:t>
            </a:r>
          </a:p>
          <a:p>
            <a:r>
              <a:rPr lang="ru-RU" sz="1200" b="1" dirty="0" smtClean="0">
                <a:latin typeface="Times New Roman" pitchFamily="18" charset="0"/>
                <a:cs typeface="Times New Roman" pitchFamily="18" charset="0"/>
              </a:rPr>
              <a:t>2026 год – 6</a:t>
            </a:r>
          </a:p>
          <a:p>
            <a:r>
              <a:rPr lang="ru-RU" sz="1200" b="1" dirty="0" smtClean="0">
                <a:latin typeface="Times New Roman" pitchFamily="18" charset="0"/>
                <a:cs typeface="Times New Roman" pitchFamily="18" charset="0"/>
              </a:rPr>
              <a:t>2027 год – 5</a:t>
            </a:r>
          </a:p>
        </p:txBody>
      </p:sp>
      <p:sp>
        <p:nvSpPr>
          <p:cNvPr id="25" name="TextBox 24"/>
          <p:cNvSpPr txBox="1"/>
          <p:nvPr/>
        </p:nvSpPr>
        <p:spPr>
          <a:xfrm>
            <a:off x="2974331" y="3933056"/>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72  </a:t>
            </a:r>
          </a:p>
          <a:p>
            <a:r>
              <a:rPr lang="ru-RU" sz="1200" b="1" dirty="0" smtClean="0">
                <a:latin typeface="Times New Roman" pitchFamily="18" charset="0"/>
                <a:cs typeface="Times New Roman" pitchFamily="18" charset="0"/>
              </a:rPr>
              <a:t>2026 год – 73</a:t>
            </a:r>
          </a:p>
          <a:p>
            <a:r>
              <a:rPr lang="ru-RU" sz="1200" b="1" dirty="0" smtClean="0">
                <a:latin typeface="Times New Roman" pitchFamily="18" charset="0"/>
                <a:cs typeface="Times New Roman" pitchFamily="18" charset="0"/>
              </a:rPr>
              <a:t>2027 год – 73</a:t>
            </a:r>
          </a:p>
        </p:txBody>
      </p:sp>
      <p:sp>
        <p:nvSpPr>
          <p:cNvPr id="26" name="TextBox 25"/>
          <p:cNvSpPr txBox="1"/>
          <p:nvPr/>
        </p:nvSpPr>
        <p:spPr>
          <a:xfrm>
            <a:off x="5422603" y="3861048"/>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13  </a:t>
            </a:r>
          </a:p>
          <a:p>
            <a:r>
              <a:rPr lang="ru-RU" sz="1200" b="1" dirty="0" smtClean="0">
                <a:latin typeface="Times New Roman" pitchFamily="18" charset="0"/>
                <a:cs typeface="Times New Roman" pitchFamily="18" charset="0"/>
              </a:rPr>
              <a:t>2026 год – 86</a:t>
            </a:r>
          </a:p>
          <a:p>
            <a:r>
              <a:rPr lang="ru-RU" sz="1200" b="1" dirty="0" smtClean="0">
                <a:latin typeface="Times New Roman" pitchFamily="18" charset="0"/>
                <a:cs typeface="Times New Roman" pitchFamily="18" charset="0"/>
              </a:rPr>
              <a:t>2027 год – 130</a:t>
            </a:r>
          </a:p>
        </p:txBody>
      </p:sp>
      <p:sp>
        <p:nvSpPr>
          <p:cNvPr id="27" name="TextBox 26"/>
          <p:cNvSpPr txBox="1"/>
          <p:nvPr/>
        </p:nvSpPr>
        <p:spPr>
          <a:xfrm>
            <a:off x="7596336" y="3861048"/>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44 </a:t>
            </a:r>
          </a:p>
          <a:p>
            <a:r>
              <a:rPr lang="ru-RU" sz="1200" b="1" dirty="0" smtClean="0">
                <a:latin typeface="Times New Roman" pitchFamily="18" charset="0"/>
                <a:cs typeface="Times New Roman" pitchFamily="18" charset="0"/>
              </a:rPr>
              <a:t>2026 год – 362</a:t>
            </a:r>
          </a:p>
          <a:p>
            <a:r>
              <a:rPr lang="ru-RU" sz="1200" b="1" dirty="0" smtClean="0">
                <a:latin typeface="Times New Roman" pitchFamily="18" charset="0"/>
                <a:cs typeface="Times New Roman" pitchFamily="18" charset="0"/>
              </a:rPr>
              <a:t>2027 год – 364</a:t>
            </a:r>
          </a:p>
        </p:txBody>
      </p:sp>
      <p:sp>
        <p:nvSpPr>
          <p:cNvPr id="28" name="TextBox 27"/>
          <p:cNvSpPr txBox="1"/>
          <p:nvPr/>
        </p:nvSpPr>
        <p:spPr>
          <a:xfrm>
            <a:off x="1678187" y="580526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20  </a:t>
            </a:r>
          </a:p>
          <a:p>
            <a:r>
              <a:rPr lang="ru-RU" sz="1200" b="1" dirty="0" smtClean="0">
                <a:latin typeface="Times New Roman" pitchFamily="18" charset="0"/>
                <a:cs typeface="Times New Roman" pitchFamily="18" charset="0"/>
              </a:rPr>
              <a:t>2026 год – 21</a:t>
            </a:r>
          </a:p>
          <a:p>
            <a:r>
              <a:rPr lang="ru-RU" sz="1200" b="1" dirty="0" smtClean="0">
                <a:latin typeface="Times New Roman" pitchFamily="18" charset="0"/>
                <a:cs typeface="Times New Roman" pitchFamily="18" charset="0"/>
              </a:rPr>
              <a:t>2027 год – 22</a:t>
            </a:r>
          </a:p>
        </p:txBody>
      </p:sp>
      <p:sp>
        <p:nvSpPr>
          <p:cNvPr id="29" name="TextBox 28"/>
          <p:cNvSpPr txBox="1"/>
          <p:nvPr/>
        </p:nvSpPr>
        <p:spPr>
          <a:xfrm>
            <a:off x="4342483" y="580526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2 756  </a:t>
            </a:r>
          </a:p>
          <a:p>
            <a:r>
              <a:rPr lang="ru-RU" sz="1200" b="1" dirty="0" smtClean="0">
                <a:latin typeface="Times New Roman" pitchFamily="18" charset="0"/>
                <a:cs typeface="Times New Roman" pitchFamily="18" charset="0"/>
              </a:rPr>
              <a:t>2026 год – 3 583</a:t>
            </a:r>
          </a:p>
          <a:p>
            <a:r>
              <a:rPr lang="ru-RU" sz="1200" b="1" dirty="0" smtClean="0">
                <a:latin typeface="Times New Roman" pitchFamily="18" charset="0"/>
                <a:cs typeface="Times New Roman" pitchFamily="18" charset="0"/>
              </a:rPr>
              <a:t>2027 год – 3 086</a:t>
            </a:r>
          </a:p>
        </p:txBody>
      </p:sp>
      <p:sp>
        <p:nvSpPr>
          <p:cNvPr id="30" name="TextBox 29"/>
          <p:cNvSpPr txBox="1"/>
          <p:nvPr/>
        </p:nvSpPr>
        <p:spPr>
          <a:xfrm>
            <a:off x="6862763" y="5805264"/>
            <a:ext cx="1453653" cy="646331"/>
          </a:xfrm>
          <a:prstGeom prst="rect">
            <a:avLst/>
          </a:prstGeom>
          <a:noFill/>
        </p:spPr>
        <p:txBody>
          <a:bodyPr wrap="square" lIns="0" rIns="36000" rtlCol="0">
            <a:spAutoFit/>
          </a:bodyPr>
          <a:lstStyle/>
          <a:p>
            <a:r>
              <a:rPr lang="ru-RU" sz="1200" b="1" dirty="0" smtClean="0">
                <a:latin typeface="Times New Roman" pitchFamily="18" charset="0"/>
                <a:cs typeface="Times New Roman" pitchFamily="18" charset="0"/>
              </a:rPr>
              <a:t>2025 год – 3 362  </a:t>
            </a:r>
          </a:p>
          <a:p>
            <a:r>
              <a:rPr lang="ru-RU" sz="1200" b="1" dirty="0" smtClean="0">
                <a:latin typeface="Times New Roman" pitchFamily="18" charset="0"/>
                <a:cs typeface="Times New Roman" pitchFamily="18" charset="0"/>
              </a:rPr>
              <a:t>2026 год – 4 376</a:t>
            </a:r>
          </a:p>
          <a:p>
            <a:r>
              <a:rPr lang="ru-RU" sz="1200" b="1" dirty="0" smtClean="0">
                <a:latin typeface="Times New Roman" pitchFamily="18" charset="0"/>
                <a:cs typeface="Times New Roman" pitchFamily="18" charset="0"/>
              </a:rPr>
              <a:t>2027 год – 5 899</a:t>
            </a:r>
          </a:p>
        </p:txBody>
      </p:sp>
      <p:sp>
        <p:nvSpPr>
          <p:cNvPr id="31" name="Прямоугольник 30"/>
          <p:cNvSpPr/>
          <p:nvPr/>
        </p:nvSpPr>
        <p:spPr>
          <a:xfrm>
            <a:off x="7884368" y="404664"/>
            <a:ext cx="1242969" cy="276999"/>
          </a:xfrm>
          <a:prstGeom prst="rect">
            <a:avLst/>
          </a:prstGeom>
        </p:spPr>
        <p:txBody>
          <a:bodyPr wrap="none">
            <a:spAutoFit/>
          </a:bodyPr>
          <a:lstStyle/>
          <a:p>
            <a:r>
              <a:rPr lang="ru-RU" sz="1200" b="1" cap="all" dirty="0" smtClean="0">
                <a:latin typeface="Times New Roman" pitchFamily="18" charset="0"/>
                <a:cs typeface="Times New Roman" pitchFamily="18" charset="0"/>
              </a:rPr>
              <a:t>млн рублей</a:t>
            </a:r>
            <a:endParaRPr lang="ru-RU" sz="1200"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932" b="40753"/>
          <a:stretch>
            <a:fillRect/>
          </a:stretch>
        </p:blipFill>
        <p:spPr bwMode="auto">
          <a:xfrm rot="10800000">
            <a:off x="0" y="4005065"/>
            <a:ext cx="9144000" cy="2880319"/>
          </a:xfrm>
          <a:prstGeom prst="rect">
            <a:avLst/>
          </a:prstGeom>
          <a:noFill/>
        </p:spPr>
      </p:pic>
      <p:pic>
        <p:nvPicPr>
          <p:cNvPr id="8"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dirty="0"/>
          </a:p>
        </p:txBody>
      </p:sp>
      <p:graphicFrame>
        <p:nvGraphicFramePr>
          <p:cNvPr id="4" name="Таблица 3"/>
          <p:cNvGraphicFramePr>
            <a:graphicFrameLocks noGrp="1"/>
          </p:cNvGraphicFramePr>
          <p:nvPr/>
        </p:nvGraphicFramePr>
        <p:xfrm>
          <a:off x="0" y="468510"/>
          <a:ext cx="9144000" cy="3511800"/>
        </p:xfrm>
        <a:graphic>
          <a:graphicData uri="http://schemas.openxmlformats.org/drawingml/2006/table">
            <a:tbl>
              <a:tblPr firstRow="1" bandRow="1">
                <a:tableStyleId>{2D5ABB26-0587-4C30-8999-92F81FD0307C}</a:tableStyleId>
              </a:tblPr>
              <a:tblGrid>
                <a:gridCol w="8747343"/>
                <a:gridCol w="396657"/>
              </a:tblGrid>
              <a:tr h="184002">
                <a:tc>
                  <a:txBody>
                    <a:bodyPr/>
                    <a:lstStyle/>
                    <a:p>
                      <a:pPr marL="0" algn="just"/>
                      <a:r>
                        <a:rPr lang="ru-RU" sz="1300" b="1" dirty="0" smtClean="0">
                          <a:solidFill>
                            <a:schemeClr val="tx1"/>
                          </a:solidFill>
                          <a:latin typeface="Times New Roman" pitchFamily="18" charset="0"/>
                          <a:cs typeface="Times New Roman" pitchFamily="18" charset="0"/>
                        </a:rPr>
                        <a:t>5. МЕЖБЮДЖЕТНЫЕ ОТНОШЕНИЯ</a:t>
                      </a:r>
                      <a:endParaRPr lang="ru-RU" sz="1300" b="1" dirty="0">
                        <a:solidFill>
                          <a:schemeClr val="tx1"/>
                        </a:solidFill>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48</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Эффективность выравнивания бюджетной обеспеченности муниципальных образований Курской области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49</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Объем и структура финансовой помощи муниципальным образованиям Курской области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49</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Реализация</a:t>
                      </a:r>
                      <a:r>
                        <a:rPr lang="ru-RU" sz="1300" b="0" baseline="0" dirty="0" smtClean="0">
                          <a:solidFill>
                            <a:schemeClr val="tx1"/>
                          </a:solidFill>
                          <a:effectLst/>
                          <a:latin typeface="Times New Roman" pitchFamily="18" charset="0"/>
                          <a:cs typeface="Times New Roman" pitchFamily="18" charset="0"/>
                        </a:rPr>
                        <a:t> проекта «Народный бюджет» в Курской области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50</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defTabSz="914400" rtl="0" eaLnBrk="1" latinLnBrk="0" hangingPunct="1"/>
                      <a:r>
                        <a:rPr lang="ru-RU" sz="1300" b="0" kern="1200" dirty="0" smtClean="0">
                          <a:solidFill>
                            <a:schemeClr val="tx1"/>
                          </a:solidFill>
                          <a:effectLst/>
                          <a:latin typeface="Times New Roman" pitchFamily="18" charset="0"/>
                          <a:ea typeface="+mn-ea"/>
                          <a:cs typeface="Times New Roman" pitchFamily="18" charset="0"/>
                        </a:rPr>
                        <a:t>Итоги реализации проекта «Народный бюджет» в Курской области в 2024 году</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51</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b="1" cap="all" baseline="0" dirty="0" smtClean="0">
                          <a:solidFill>
                            <a:schemeClr val="tx1"/>
                          </a:solidFill>
                          <a:latin typeface="Times New Roman" pitchFamily="18" charset="0"/>
                          <a:cs typeface="Times New Roman" pitchFamily="18" charset="0"/>
                        </a:rPr>
                        <a:t>6. Государственный долг Курской области</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52</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300" b="1" dirty="0" smtClean="0">
                          <a:solidFill>
                            <a:schemeClr val="tx1"/>
                          </a:solidFill>
                          <a:latin typeface="Times New Roman" pitchFamily="18" charset="0"/>
                          <a:cs typeface="Times New Roman" pitchFamily="18" charset="0"/>
                        </a:rPr>
                        <a:t>7. ДОПОЛНИТЕЛЬНАЯ ИНФОРМАЦИЯ</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1" dirty="0" smtClean="0">
                          <a:solidFill>
                            <a:schemeClr val="tx1"/>
                          </a:solidFill>
                          <a:latin typeface="Times New Roman" pitchFamily="18" charset="0"/>
                          <a:cs typeface="Times New Roman" pitchFamily="18" charset="0"/>
                        </a:rPr>
                        <a:t>55</a:t>
                      </a:r>
                      <a:endParaRPr lang="ru-RU" sz="1300" b="1"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marR="0" indent="0" algn="just" defTabSz="914400" rtl="0" eaLnBrk="1" fontAlgn="auto" latinLnBrk="0" hangingPunct="1">
                        <a:lnSpc>
                          <a:spcPct val="100000"/>
                        </a:lnSpc>
                        <a:spcBef>
                          <a:spcPts val="0"/>
                        </a:spcBef>
                        <a:spcAft>
                          <a:spcPts val="0"/>
                        </a:spcAft>
                        <a:buClrTx/>
                        <a:buSzTx/>
                        <a:buFontTx/>
                        <a:buNone/>
                        <a:tabLst/>
                        <a:defRPr/>
                      </a:pPr>
                      <a:r>
                        <a:rPr lang="ru-RU" sz="1300" b="0" dirty="0" smtClean="0">
                          <a:solidFill>
                            <a:schemeClr val="tx1"/>
                          </a:solidFill>
                          <a:latin typeface="Times New Roman" pitchFamily="18" charset="0"/>
                          <a:cs typeface="Times New Roman" pitchFamily="18" charset="0"/>
                        </a:rPr>
                        <a:t>Дорожный фонд Курской области </a:t>
                      </a: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56</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Информация о повышении финансовой грамотности населения Курской области</a:t>
                      </a:r>
                      <a:r>
                        <a:rPr lang="en-US" sz="1300" b="0" dirty="0" smtClean="0">
                          <a:solidFill>
                            <a:schemeClr val="tx1"/>
                          </a:solidFill>
                          <a:effectLst/>
                          <a:latin typeface="Times New Roman" pitchFamily="18" charset="0"/>
                          <a:cs typeface="Times New Roman" pitchFamily="18" charset="0"/>
                        </a:rPr>
                        <a:t> </a:t>
                      </a:r>
                      <a:r>
                        <a:rPr lang="ru-RU" sz="1300" b="0" dirty="0" smtClean="0">
                          <a:solidFill>
                            <a:schemeClr val="tx1"/>
                          </a:solidFill>
                          <a:effectLst/>
                          <a:latin typeface="Times New Roman" pitchFamily="18" charset="0"/>
                          <a:cs typeface="Times New Roman" pitchFamily="18" charset="0"/>
                        </a:rPr>
                        <a:t>в</a:t>
                      </a:r>
                      <a:r>
                        <a:rPr lang="ru-RU" sz="1300" b="0" baseline="0" dirty="0" smtClean="0">
                          <a:solidFill>
                            <a:schemeClr val="tx1"/>
                          </a:solidFill>
                          <a:effectLst/>
                          <a:latin typeface="Times New Roman" pitchFamily="18" charset="0"/>
                          <a:cs typeface="Times New Roman" pitchFamily="18" charset="0"/>
                        </a:rPr>
                        <a:t> 2024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57</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latin typeface="Times New Roman" pitchFamily="18" charset="0"/>
                          <a:cs typeface="Times New Roman" pitchFamily="18" charset="0"/>
                        </a:rPr>
                        <a:t>О региональном конкурсе по «Бюджету для граждан», проведенном в 2024 году</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62</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Публичные слушания</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63</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Рейтинг Курской области по качеству управления региональными финансами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64</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Рейтинг Курской области по уровню открытости бюджетных данных (ЦФО)</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64</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Информация о бюджете в сети «Интернет» и в социальных сетях</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65</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4002">
                <a:tc>
                  <a:txBody>
                    <a:bodyPr/>
                    <a:lstStyle/>
                    <a:p>
                      <a:pPr marL="108000" indent="0" algn="just"/>
                      <a:r>
                        <a:rPr lang="ru-RU" sz="1300" b="0" dirty="0" smtClean="0">
                          <a:solidFill>
                            <a:schemeClr val="tx1"/>
                          </a:solidFill>
                          <a:effectLst/>
                          <a:latin typeface="Times New Roman" pitchFamily="18" charset="0"/>
                          <a:cs typeface="Times New Roman" pitchFamily="18" charset="0"/>
                        </a:rPr>
                        <a:t>Контактная информация для взаимодействия с гражданами</a:t>
                      </a:r>
                      <a:endParaRPr lang="ru-RU" sz="1300" b="0" dirty="0">
                        <a:solidFill>
                          <a:schemeClr val="tx1"/>
                        </a:solidFill>
                        <a:effectLst/>
                        <a:latin typeface="Times New Roman" pitchFamily="18" charset="0"/>
                        <a:cs typeface="Times New Roman" pitchFamily="18" charset="0"/>
                      </a:endParaRPr>
                    </a:p>
                  </a:txBody>
                  <a:tcPr marL="36000" marR="36000" marT="18000" marB="18000" anchor="b">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ru-RU" sz="1300" b="0" dirty="0" smtClean="0">
                          <a:solidFill>
                            <a:schemeClr val="tx1"/>
                          </a:solidFill>
                          <a:latin typeface="Times New Roman" pitchFamily="18" charset="0"/>
                          <a:cs typeface="Times New Roman" pitchFamily="18" charset="0"/>
                        </a:rPr>
                        <a:t>66</a:t>
                      </a:r>
                      <a:endParaRPr lang="ru-RU" sz="1300" b="0" dirty="0">
                        <a:solidFill>
                          <a:schemeClr val="tx1"/>
                        </a:solidFill>
                        <a:latin typeface="Times New Roman" pitchFamily="18" charset="0"/>
                        <a:cs typeface="Times New Roman" pitchFamily="18" charset="0"/>
                      </a:endParaRPr>
                    </a:p>
                  </a:txBody>
                  <a:tcPr marL="36000" marR="36000" marT="18000" marB="18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7" name="TextBox 6"/>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ОГЛАВЛЕНИЕ</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Picture background"/>
          <p:cNvPicPr>
            <a:picLocks noChangeAspect="1" noChangeArrowheads="1"/>
          </p:cNvPicPr>
          <p:nvPr/>
        </p:nvPicPr>
        <p:blipFill>
          <a:blip r:embed="rId2" cstate="print"/>
          <a:srcRect b="-9260"/>
          <a:stretch>
            <a:fillRect/>
          </a:stretch>
        </p:blipFill>
        <p:spPr bwMode="auto">
          <a:xfrm>
            <a:off x="0" y="0"/>
            <a:ext cx="9144000" cy="5229200"/>
          </a:xfrm>
          <a:prstGeom prst="rect">
            <a:avLst/>
          </a:prstGeom>
          <a:noFill/>
        </p:spPr>
      </p:pic>
      <p:pic>
        <p:nvPicPr>
          <p:cNvPr id="19"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pic>
        <p:nvPicPr>
          <p:cNvPr id="20"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graphicFrame>
        <p:nvGraphicFramePr>
          <p:cNvPr id="4" name="Диаграмма 3"/>
          <p:cNvGraphicFramePr/>
          <p:nvPr/>
        </p:nvGraphicFramePr>
        <p:xfrm>
          <a:off x="-1" y="548680"/>
          <a:ext cx="9144001" cy="3482331"/>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30</a:t>
            </a:fld>
            <a:endParaRPr lang="ru-RU" dirty="0"/>
          </a:p>
        </p:txBody>
      </p:sp>
      <p:sp>
        <p:nvSpPr>
          <p:cNvPr id="3" name="Заголовок 1"/>
          <p:cNvSpPr txBox="1">
            <a:spLocks/>
          </p:cNvSpPr>
          <p:nvPr/>
        </p:nvSpPr>
        <p:spPr>
          <a:xfrm>
            <a:off x="0" y="1"/>
            <a:ext cx="9144000" cy="476671"/>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Реализация государственных программ курской области</a:t>
            </a:r>
          </a:p>
        </p:txBody>
      </p:sp>
      <p:sp>
        <p:nvSpPr>
          <p:cNvPr id="9" name="Прямая со стрелкой 8"/>
          <p:cNvSpPr/>
          <p:nvPr/>
        </p:nvSpPr>
        <p:spPr>
          <a:xfrm flipV="1">
            <a:off x="1974219" y="3080010"/>
            <a:ext cx="442874" cy="392574"/>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0" name="Прямая со стрелкой 9"/>
          <p:cNvSpPr/>
          <p:nvPr/>
        </p:nvSpPr>
        <p:spPr>
          <a:xfrm flipV="1">
            <a:off x="1978551" y="3356235"/>
            <a:ext cx="390917" cy="347819"/>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1" name="TextBox 18"/>
          <p:cNvSpPr txBox="1"/>
          <p:nvPr/>
        </p:nvSpPr>
        <p:spPr>
          <a:xfrm>
            <a:off x="1411209" y="3107101"/>
            <a:ext cx="678121"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b="1" dirty="0" smtClean="0">
                <a:latin typeface="Times New Roman" pitchFamily="18" charset="0"/>
                <a:cs typeface="Times New Roman" pitchFamily="18" charset="0"/>
              </a:rPr>
              <a:t>2025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2026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2027 год</a:t>
            </a:r>
            <a:endParaRPr lang="ru-RU" sz="900" b="1" dirty="0">
              <a:latin typeface="Times New Roman" pitchFamily="18" charset="0"/>
              <a:cs typeface="Times New Roman" pitchFamily="18" charset="0"/>
            </a:endParaRPr>
          </a:p>
        </p:txBody>
      </p:sp>
      <p:sp>
        <p:nvSpPr>
          <p:cNvPr id="12" name="Прямая со стрелкой 11"/>
          <p:cNvSpPr/>
          <p:nvPr/>
        </p:nvSpPr>
        <p:spPr>
          <a:xfrm flipV="1">
            <a:off x="1988468" y="2765685"/>
            <a:ext cx="495300" cy="438149"/>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pic>
        <p:nvPicPr>
          <p:cNvPr id="13"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14" name="TextBox 1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15" name="Прямоугольник 14"/>
          <p:cNvSpPr/>
          <p:nvPr/>
        </p:nvSpPr>
        <p:spPr>
          <a:xfrm>
            <a:off x="539552" y="404664"/>
            <a:ext cx="5400600" cy="307777"/>
          </a:xfrm>
          <a:prstGeom prst="rect">
            <a:avLst/>
          </a:prstGeom>
        </p:spPr>
        <p:txBody>
          <a:bodyPr wrap="square">
            <a:spAutoFit/>
          </a:bodyPr>
          <a:lstStyle/>
          <a:p>
            <a:pPr lvl="0">
              <a:buClr>
                <a:schemeClr val="accent6"/>
              </a:buClr>
              <a:defRPr/>
            </a:pPr>
            <a:r>
              <a:rPr lang="ru-RU" sz="1400" dirty="0" smtClean="0">
                <a:latin typeface="Times New Roman" pitchFamily="18" charset="0"/>
                <a:cs typeface="Times New Roman" pitchFamily="18" charset="0"/>
              </a:rPr>
              <a:t>В регионе планируется реализация 25 государственных программ.</a:t>
            </a:r>
            <a:endParaRPr lang="ru-RU" sz="1400" b="1" dirty="0" smtClean="0">
              <a:latin typeface="Times New Roman" pitchFamily="18" charset="0"/>
              <a:cs typeface="Times New Roman" pitchFamily="18" charset="0"/>
            </a:endParaRPr>
          </a:p>
        </p:txBody>
      </p:sp>
      <p:sp>
        <p:nvSpPr>
          <p:cNvPr id="16" name="Заголовок 1"/>
          <p:cNvSpPr txBox="1">
            <a:spLocks/>
          </p:cNvSpPr>
          <p:nvPr/>
        </p:nvSpPr>
        <p:spPr>
          <a:xfrm>
            <a:off x="0" y="3861048"/>
            <a:ext cx="9144000" cy="49503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3">
                    <a:lumMod val="50000"/>
                  </a:schemeClr>
                </a:solidFill>
                <a:effectLst/>
                <a:uLnTx/>
                <a:uFillTx/>
                <a:latin typeface="Times New Roman" pitchFamily="18" charset="0"/>
                <a:ea typeface="+mj-ea"/>
                <a:cs typeface="Times New Roman" pitchFamily="18" charset="0"/>
              </a:rPr>
              <a:t>Документы, на основе которых формируются государственные программы курской области</a:t>
            </a:r>
          </a:p>
        </p:txBody>
      </p:sp>
      <p:graphicFrame>
        <p:nvGraphicFramePr>
          <p:cNvPr id="17" name="Таблица 16"/>
          <p:cNvGraphicFramePr>
            <a:graphicFrameLocks noGrp="1"/>
          </p:cNvGraphicFramePr>
          <p:nvPr/>
        </p:nvGraphicFramePr>
        <p:xfrm>
          <a:off x="0" y="4365104"/>
          <a:ext cx="9036496" cy="2492896"/>
        </p:xfrm>
        <a:graphic>
          <a:graphicData uri="http://schemas.openxmlformats.org/drawingml/2006/table">
            <a:tbl>
              <a:tblPr firstRow="1" bandRow="1">
                <a:tableStyleId>{5C22544A-7EE6-4342-B048-85BDC9FD1C3A}</a:tableStyleId>
              </a:tblPr>
              <a:tblGrid>
                <a:gridCol w="4425086"/>
                <a:gridCol w="4611410"/>
              </a:tblGrid>
              <a:tr h="2492896">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Постановление Правительства  РФ от 26 мая 2021 года № 786 «О системе управления государственными программами Российской Федерации»</a:t>
                      </a: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11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Приказ Минэкономразвития России от 17.08.2021 № 500      «Об утверждении Методических рекомендаций по разработке и реализации государственных программ Российской Федерации»</a:t>
                      </a:r>
                    </a:p>
                    <a:p>
                      <a:pPr marL="17780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11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Постановление Правительства Курской области от 27.07.2023 № 831-пп «О системе управления государственными программами Курской области»</a:t>
                      </a:r>
                      <a:endParaRPr kumimoji="0" lang="ru-RU" sz="11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1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Распоряжение Правительства Курской области от 28.07.2023 № 710-рп «Об утверждении Методических рекомендаций по разработке и реализации государственных программ Курской области»</a:t>
                      </a:r>
                    </a:p>
                    <a:p>
                      <a:pPr marL="17780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5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Char char="v"/>
                        <a:tabLst/>
                        <a:defRPr/>
                      </a:pPr>
                      <a:r>
                        <a:rPr kumimoji="0" lang="ru-RU" sz="11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Распоряжение Администрации Курской области от 24.10.2012    № 931-ра «Об утверждении перечня государственных программ Курской области» (с учетом изменений)</a:t>
                      </a:r>
                    </a:p>
                    <a:p>
                      <a:pPr marL="0" marR="0" lvl="0" indent="17780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endParaRPr kumimoji="0" lang="ru-RU" sz="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180975"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r>
                        <a:rPr kumimoji="0" lang="ru-RU" sz="9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Цели и показатели государственных программ соответствуют утвержденным паспортам государственных программ Курской области </a:t>
                      </a:r>
                    </a:p>
                    <a:p>
                      <a:pPr marL="180975"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r>
                        <a:rPr kumimoji="0" lang="ru-RU" sz="9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в новом формате согласно приложению к протоколу заседания Совета </a:t>
                      </a:r>
                    </a:p>
                    <a:p>
                      <a:pPr marL="180975" marR="0" lvl="0" indent="0" algn="l" defTabSz="914400" rtl="0" eaLnBrk="1" fontAlgn="auto" latinLnBrk="0" hangingPunct="1">
                        <a:lnSpc>
                          <a:spcPct val="100000"/>
                        </a:lnSpc>
                        <a:spcBef>
                          <a:spcPts val="0"/>
                        </a:spcBef>
                        <a:spcAft>
                          <a:spcPts val="0"/>
                        </a:spcAft>
                        <a:buClr>
                          <a:schemeClr val="accent6"/>
                        </a:buClr>
                        <a:buSzTx/>
                        <a:buFont typeface="Wingdings" pitchFamily="2" charset="2"/>
                        <a:buNone/>
                        <a:tabLst/>
                        <a:defRPr/>
                      </a:pPr>
                      <a:r>
                        <a:rPr kumimoji="0" lang="ru-RU" sz="9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 стратегическому развитию и проектам (программам) и могут подвергаться корректировке в процессе исполнения</a:t>
                      </a:r>
                      <a:endParaRPr lang="ru-RU" sz="900" b="1" dirty="0" smtClean="0">
                        <a:solidFill>
                          <a:schemeClr val="tx1"/>
                        </a:solidFill>
                        <a:latin typeface="Times New Roman" pitchFamily="18" charset="0"/>
                        <a:cs typeface="Times New Roman" pitchFamily="18" charset="0"/>
                      </a:endParaRPr>
                    </a:p>
                  </a:txBody>
                  <a:tcPr marL="360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8" name="Picture 4" descr="https://sun9-13.userapi.com/impf/tyDqG6sTbtxBNO9qFF6lJOZ2pIanIHT_0iLTvg/B9-VVuBEAAo.jpg?size=1280x1280&amp;quality=96&amp;sign=19ec6cdac0cb2751a4f4eac57e921208&amp;c_uniq_tag=1DverYlOh00Mu5guUGQWc4BvZ229cGP_6sSDt8jJTOA&amp;type=album"/>
          <p:cNvPicPr>
            <a:picLocks noChangeAspect="1" noChangeArrowheads="1"/>
          </p:cNvPicPr>
          <p:nvPr/>
        </p:nvPicPr>
        <p:blipFill>
          <a:blip r:embed="rId5" cstate="print">
            <a:clrChange>
              <a:clrFrom>
                <a:srgbClr val="FDFEFF"/>
              </a:clrFrom>
              <a:clrTo>
                <a:srgbClr val="FDFEFF">
                  <a:alpha val="0"/>
                </a:srgbClr>
              </a:clrTo>
            </a:clrChange>
          </a:blip>
          <a:srcRect l="40322" t="5737" r="41282" b="8414"/>
          <a:stretch>
            <a:fillRect/>
          </a:stretch>
        </p:blipFill>
        <p:spPr bwMode="auto">
          <a:xfrm>
            <a:off x="4716016" y="5805264"/>
            <a:ext cx="134570" cy="62800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8" name="Picture 6" descr="Picture background"/>
          <p:cNvPicPr>
            <a:picLocks noChangeAspect="1" noChangeArrowheads="1"/>
          </p:cNvPicPr>
          <p:nvPr/>
        </p:nvPicPr>
        <p:blipFill>
          <a:blip r:embed="rId2" cstate="print"/>
          <a:srcRect b="88536"/>
          <a:stretch>
            <a:fillRect/>
          </a:stretch>
        </p:blipFill>
        <p:spPr bwMode="auto">
          <a:xfrm>
            <a:off x="0" y="0"/>
            <a:ext cx="9144000" cy="548680"/>
          </a:xfrm>
          <a:prstGeom prst="rect">
            <a:avLst/>
          </a:prstGeom>
          <a:noFill/>
        </p:spPr>
      </p:pic>
      <p:graphicFrame>
        <p:nvGraphicFramePr>
          <p:cNvPr id="5" name="Таблица 4"/>
          <p:cNvGraphicFramePr>
            <a:graphicFrameLocks noGrp="1"/>
          </p:cNvGraphicFramePr>
          <p:nvPr/>
        </p:nvGraphicFramePr>
        <p:xfrm>
          <a:off x="0" y="531485"/>
          <a:ext cx="9144001" cy="5777835"/>
        </p:xfrm>
        <a:graphic>
          <a:graphicData uri="http://schemas.openxmlformats.org/drawingml/2006/table">
            <a:tbl>
              <a:tblPr>
                <a:tableStyleId>{B301B821-A1FF-4177-AEE7-76D212191A09}</a:tableStyleId>
              </a:tblPr>
              <a:tblGrid>
                <a:gridCol w="7236296"/>
                <a:gridCol w="720080"/>
                <a:gridCol w="576064"/>
                <a:gridCol w="611561"/>
              </a:tblGrid>
              <a:tr h="38853">
                <a:tc>
                  <a:txBody>
                    <a:bodyPr/>
                    <a:lstStyle/>
                    <a:p>
                      <a:pPr algn="ctr" fontAlgn="t"/>
                      <a:r>
                        <a:rPr lang="ru-RU" sz="1100" b="1" u="none" strike="noStrike" dirty="0" smtClean="0">
                          <a:latin typeface="Times New Roman" pitchFamily="18" charset="0"/>
                          <a:cs typeface="Times New Roman" pitchFamily="18" charset="0"/>
                        </a:rPr>
                        <a:t>Показатели</a:t>
                      </a:r>
                      <a:endParaRPr lang="ru-RU" sz="1100" b="1" i="0" u="none" strike="noStrike" dirty="0">
                        <a:solidFill>
                          <a:srgbClr val="000000"/>
                        </a:solidFill>
                        <a:latin typeface="Times New Roman" pitchFamily="18" charset="0"/>
                        <a:cs typeface="Times New Roman" pitchFamily="18" charset="0"/>
                      </a:endParaRPr>
                    </a:p>
                  </a:txBody>
                  <a:tcPr marL="2285" marR="2285" marT="2285" marB="0">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2025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2026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c>
                  <a:txBody>
                    <a:bodyPr/>
                    <a:lstStyle/>
                    <a:p>
                      <a:pPr algn="ctr" fontAlgn="t"/>
                      <a:r>
                        <a:rPr lang="ru-RU" sz="1100" b="1" u="none" strike="noStrike" dirty="0" smtClean="0">
                          <a:latin typeface="Times New Roman" pitchFamily="18" charset="0"/>
                          <a:cs typeface="Times New Roman" pitchFamily="18" charset="0"/>
                        </a:rPr>
                        <a:t>2027 год</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solidFill>
                      <a:schemeClr val="accent1">
                        <a:lumMod val="20000"/>
                        <a:lumOff val="80000"/>
                      </a:schemeClr>
                    </a:solidFill>
                  </a:tcPr>
                </a:tc>
              </a:tr>
              <a:tr h="115878">
                <a:tc>
                  <a:txBody>
                    <a:bodyPr/>
                    <a:lstStyle/>
                    <a:p>
                      <a:pPr marL="180000" marR="0" lvl="0" indent="0" algn="l" defTabSz="1082675" rtl="0" eaLnBrk="1" fontAlgn="b"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effectLst/>
                          <a:latin typeface="Times New Roman" pitchFamily="18" charset="0"/>
                          <a:cs typeface="Times New Roman" pitchFamily="18" charset="0"/>
                        </a:rPr>
                        <a:t>РАСХОДЫ ОБЛАСТНОГО БЮДЖЕТА, ВСЕГО</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r>
                        <a:rPr lang="ru-RU" sz="1100" b="1" u="none" strike="noStrike" dirty="0">
                          <a:latin typeface="Times New Roman" pitchFamily="18" charset="0"/>
                          <a:cs typeface="Times New Roman" pitchFamily="18" charset="0"/>
                        </a:rPr>
                        <a:t>95 106</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u="none" strike="noStrike" dirty="0">
                          <a:latin typeface="Times New Roman" pitchFamily="18" charset="0"/>
                          <a:cs typeface="Times New Roman" pitchFamily="18" charset="0"/>
                        </a:rPr>
                        <a:t>94 138</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u="none" strike="noStrike" dirty="0">
                          <a:latin typeface="Times New Roman" pitchFamily="18" charset="0"/>
                          <a:cs typeface="Times New Roman" pitchFamily="18" charset="0"/>
                        </a:rPr>
                        <a:t>97 482</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r>
              <a:tr h="89969">
                <a:tc>
                  <a:txBody>
                    <a:bodyPr/>
                    <a:lstStyle/>
                    <a:p>
                      <a:pPr marL="180000" marR="0" lvl="0" indent="0" algn="l" defTabSz="1082675" rtl="0" eaLnBrk="1" fontAlgn="b" latinLnBrk="0" hangingPunct="1">
                        <a:lnSpc>
                          <a:spcPct val="100000"/>
                        </a:lnSpc>
                        <a:spcBef>
                          <a:spcPct val="0"/>
                        </a:spcBef>
                        <a:spcAft>
                          <a:spcPct val="0"/>
                        </a:spcAft>
                        <a:buClrTx/>
                        <a:buSzTx/>
                        <a:buFontTx/>
                        <a:buNone/>
                        <a:tabLst/>
                      </a:pPr>
                      <a:r>
                        <a:rPr kumimoji="0" lang="ru-RU" sz="1100" u="none" strike="noStrike" cap="none" normalizeH="0" baseline="0" dirty="0" smtClean="0">
                          <a:ln>
                            <a:noFill/>
                          </a:ln>
                          <a:effectLst/>
                          <a:latin typeface="Times New Roman" pitchFamily="18" charset="0"/>
                          <a:cs typeface="Times New Roman" pitchFamily="18" charset="0"/>
                        </a:rPr>
                        <a:t>из них:</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38853">
                <a:tc>
                  <a:txBody>
                    <a:bodyPr/>
                    <a:lstStyle/>
                    <a:p>
                      <a:pPr marL="180000" marR="0" lvl="0" indent="0" algn="l" defTabSz="1082675" rtl="0" eaLnBrk="1" fontAlgn="b" latinLnBrk="0" hangingPunct="1">
                        <a:lnSpc>
                          <a:spcPct val="100000"/>
                        </a:lnSpc>
                        <a:spcBef>
                          <a:spcPct val="0"/>
                        </a:spcBef>
                        <a:spcAft>
                          <a:spcPct val="0"/>
                        </a:spcAft>
                        <a:buClrTx/>
                        <a:buSzTx/>
                        <a:buFontTx/>
                        <a:buNone/>
                        <a:tabLst/>
                        <a:defRPr/>
                      </a:pPr>
                      <a:r>
                        <a:rPr kumimoji="0" lang="ru-RU" sz="1100" b="1" u="none" strike="noStrike" cap="none" normalizeH="0" baseline="0" dirty="0" smtClean="0">
                          <a:ln>
                            <a:noFill/>
                          </a:ln>
                          <a:effectLst/>
                          <a:latin typeface="Times New Roman" pitchFamily="18" charset="0"/>
                          <a:cs typeface="Times New Roman" pitchFamily="18" charset="0"/>
                        </a:rPr>
                        <a:t>Расходы на реализацию государственных программ Курской области</a:t>
                      </a:r>
                      <a:endParaRPr kumimoji="0" lang="ru-RU" sz="1100" b="1" i="1" u="none" strike="noStrike" cap="none" normalizeH="0" baseline="0" dirty="0" smtClean="0">
                        <a:ln>
                          <a:noFill/>
                        </a:ln>
                        <a:solidFill>
                          <a:schemeClr val="tx1"/>
                        </a:solidFill>
                        <a:effectLst/>
                        <a:latin typeface="Times New Roman" pitchFamily="18" charset="0"/>
                        <a:cs typeface="Times New Roman" pitchFamily="18" charset="0"/>
                      </a:endParaRPr>
                    </a:p>
                  </a:txBody>
                  <a:tcPr marL="2285" marR="2285" marT="2285" marB="0"/>
                </a:tc>
                <a:tc>
                  <a:txBody>
                    <a:bodyPr/>
                    <a:lstStyle/>
                    <a:p>
                      <a:pPr algn="ctr" fontAlgn="t"/>
                      <a:r>
                        <a:rPr lang="ru-RU" sz="1100" b="1" u="none" strike="noStrike" dirty="0">
                          <a:latin typeface="Times New Roman" pitchFamily="18" charset="0"/>
                          <a:cs typeface="Times New Roman" pitchFamily="18" charset="0"/>
                        </a:rPr>
                        <a:t>88 785</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t"/>
                      <a:r>
                        <a:rPr lang="ru-RU" sz="1100" b="1" u="none" strike="noStrike" dirty="0">
                          <a:latin typeface="Times New Roman" pitchFamily="18" charset="0"/>
                          <a:cs typeface="Times New Roman" pitchFamily="18" charset="0"/>
                        </a:rPr>
                        <a:t>86 681</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fontAlgn="t"/>
                      <a:r>
                        <a:rPr lang="ru-RU" sz="1100" b="1" u="none" strike="noStrike" dirty="0">
                          <a:latin typeface="Times New Roman" pitchFamily="18" charset="0"/>
                          <a:cs typeface="Times New Roman" pitchFamily="18" charset="0"/>
                        </a:rPr>
                        <a:t>88 440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здравоохранения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16 505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15 966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15 951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образования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25 723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27 763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26 952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Социальная </a:t>
                      </a:r>
                      <a:r>
                        <a:rPr lang="ru-RU" sz="1100" u="none" strike="noStrike" dirty="0">
                          <a:latin typeface="Times New Roman" pitchFamily="18" charset="0"/>
                          <a:cs typeface="Times New Roman" pitchFamily="18" charset="0"/>
                        </a:rPr>
                        <a:t>поддержка </a:t>
                      </a:r>
                      <a:r>
                        <a:rPr lang="ru-RU" sz="1100" u="none" strike="noStrike" dirty="0" smtClean="0">
                          <a:latin typeface="Times New Roman" pitchFamily="18" charset="0"/>
                          <a:cs typeface="Times New Roman" pitchFamily="18" charset="0"/>
                        </a:rPr>
                        <a:t>граждан</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12 855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12 394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13 021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241216">
                <a:tc>
                  <a:txBody>
                    <a:bodyPr/>
                    <a:lstStyle/>
                    <a:p>
                      <a:pPr marL="180000" algn="l" fontAlgn="t"/>
                      <a:r>
                        <a:rPr lang="ru-RU" sz="1100" u="none" strike="noStrike" dirty="0" smtClean="0">
                          <a:latin typeface="Times New Roman" pitchFamily="18" charset="0"/>
                          <a:cs typeface="Times New Roman" pitchFamily="18" charset="0"/>
                        </a:rPr>
                        <a:t>Обеспечение </a:t>
                      </a:r>
                      <a:r>
                        <a:rPr lang="ru-RU" sz="1100" u="none" strike="noStrike" dirty="0">
                          <a:latin typeface="Times New Roman" pitchFamily="18" charset="0"/>
                          <a:cs typeface="Times New Roman" pitchFamily="18" charset="0"/>
                        </a:rPr>
                        <a:t>доступности приоритетных объектов и услуг в приоритетных сферах жизнедеятельности инвалидов и других маломобильных групп </a:t>
                      </a:r>
                      <a:r>
                        <a:rPr lang="ru-RU" sz="1100" u="none" strike="noStrike" dirty="0" smtClean="0">
                          <a:latin typeface="Times New Roman" pitchFamily="18" charset="0"/>
                          <a:cs typeface="Times New Roman" pitchFamily="18" charset="0"/>
                        </a:rPr>
                        <a:t>населения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210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584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717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Обеспечение </a:t>
                      </a:r>
                      <a:r>
                        <a:rPr lang="ru-RU" sz="1100" u="none" strike="noStrike" dirty="0">
                          <a:latin typeface="Times New Roman" pitchFamily="18" charset="0"/>
                          <a:cs typeface="Times New Roman" pitchFamily="18" charset="0"/>
                        </a:rPr>
                        <a:t>доступным и комфортным жильем и коммунальными услугами </a:t>
                      </a:r>
                      <a:r>
                        <a:rPr lang="ru-RU" sz="1100" u="none" strike="noStrike" dirty="0" smtClean="0">
                          <a:latin typeface="Times New Roman" pitchFamily="18" charset="0"/>
                          <a:cs typeface="Times New Roman" pitchFamily="18" charset="0"/>
                        </a:rPr>
                        <a:t>граждан</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3 423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 </a:t>
                      </a:r>
                      <a:r>
                        <a:rPr lang="ru-RU" sz="1100" u="none" strike="noStrike" dirty="0" smtClean="0">
                          <a:latin typeface="Times New Roman" pitchFamily="18" charset="0"/>
                          <a:cs typeface="Times New Roman" pitchFamily="18" charset="0"/>
                        </a:rPr>
                        <a:t>610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2 402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93766">
                <a:tc>
                  <a:txBody>
                    <a:bodyPr/>
                    <a:lstStyle/>
                    <a:p>
                      <a:pPr marL="180000" algn="l" fontAlgn="t"/>
                      <a:r>
                        <a:rPr lang="ru-RU" sz="1100" u="none" strike="noStrike" dirty="0" smtClean="0">
                          <a:latin typeface="Times New Roman" pitchFamily="18" charset="0"/>
                          <a:cs typeface="Times New Roman" pitchFamily="18" charset="0"/>
                        </a:rPr>
                        <a:t>Содействие </a:t>
                      </a:r>
                      <a:r>
                        <a:rPr lang="ru-RU" sz="1100" u="none" strike="noStrike" dirty="0">
                          <a:latin typeface="Times New Roman" pitchFamily="18" charset="0"/>
                          <a:cs typeface="Times New Roman" pitchFamily="18" charset="0"/>
                        </a:rPr>
                        <a:t>занятости </a:t>
                      </a:r>
                      <a:r>
                        <a:rPr lang="ru-RU" sz="1100" u="none" strike="noStrike" dirty="0" smtClean="0">
                          <a:latin typeface="Times New Roman" pitchFamily="18" charset="0"/>
                          <a:cs typeface="Times New Roman" pitchFamily="18" charset="0"/>
                        </a:rPr>
                        <a:t>населения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739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534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545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39865">
                <a:tc>
                  <a:txBody>
                    <a:bodyPr/>
                    <a:lstStyle/>
                    <a:p>
                      <a:pPr marL="180000" algn="l" fontAlgn="t"/>
                      <a:r>
                        <a:rPr lang="ru-RU" sz="1100" u="none" strike="noStrike" dirty="0" smtClean="0">
                          <a:latin typeface="Times New Roman" pitchFamily="18" charset="0"/>
                          <a:cs typeface="Times New Roman" pitchFamily="18" charset="0"/>
                        </a:rPr>
                        <a:t>Создание </a:t>
                      </a:r>
                      <a:r>
                        <a:rPr lang="ru-RU" sz="1100" u="none" strike="noStrike" dirty="0">
                          <a:latin typeface="Times New Roman" pitchFamily="18" charset="0"/>
                          <a:cs typeface="Times New Roman" pitchFamily="18" charset="0"/>
                        </a:rPr>
                        <a:t>условий для эффективного исполнения полномочий в сфере </a:t>
                      </a:r>
                      <a:r>
                        <a:rPr lang="ru-RU" sz="1100" u="none" strike="noStrike" dirty="0" smtClean="0">
                          <a:latin typeface="Times New Roman" pitchFamily="18" charset="0"/>
                          <a:cs typeface="Times New Roman" pitchFamily="18" charset="0"/>
                        </a:rPr>
                        <a:t>юстиции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545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547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547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Комплексное </a:t>
                      </a:r>
                      <a:r>
                        <a:rPr lang="ru-RU" sz="1100" u="none" strike="noStrike" dirty="0">
                          <a:latin typeface="Times New Roman" pitchFamily="18" charset="0"/>
                          <a:cs typeface="Times New Roman" pitchFamily="18" charset="0"/>
                        </a:rPr>
                        <a:t>развитие сельских </a:t>
                      </a:r>
                      <a:r>
                        <a:rPr lang="ru-RU" sz="1100" u="none" strike="noStrike" dirty="0" smtClean="0">
                          <a:latin typeface="Times New Roman" pitchFamily="18" charset="0"/>
                          <a:cs typeface="Times New Roman" pitchFamily="18" charset="0"/>
                        </a:rPr>
                        <a:t>территорий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203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151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232063">
                <a:tc>
                  <a:txBody>
                    <a:bodyPr/>
                    <a:lstStyle/>
                    <a:p>
                      <a:pPr marL="180000" algn="l" fontAlgn="t"/>
                      <a:r>
                        <a:rPr lang="ru-RU" sz="1100" u="none" strike="noStrike" dirty="0" smtClean="0">
                          <a:latin typeface="Times New Roman" pitchFamily="18" charset="0"/>
                          <a:cs typeface="Times New Roman" pitchFamily="18" charset="0"/>
                        </a:rPr>
                        <a:t>Защита </a:t>
                      </a:r>
                      <a:r>
                        <a:rPr lang="ru-RU" sz="1100" u="none" strike="noStrike" dirty="0">
                          <a:latin typeface="Times New Roman" pitchFamily="18" charset="0"/>
                          <a:cs typeface="Times New Roman" pitchFamily="18" charset="0"/>
                        </a:rPr>
                        <a:t>населения и территорий от чрезвычайных ситуаций, обеспечение пожарной безопасности и безопасности людей на водных </a:t>
                      </a:r>
                      <a:r>
                        <a:rPr lang="ru-RU" sz="1100" u="none" strike="noStrike" dirty="0" smtClean="0">
                          <a:latin typeface="Times New Roman" pitchFamily="18" charset="0"/>
                          <a:cs typeface="Times New Roman" pitchFamily="18" charset="0"/>
                        </a:rPr>
                        <a:t>объектах</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1 126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1 114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1 122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культуры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 </a:t>
                      </a:r>
                      <a:r>
                        <a:rPr lang="ru-RU" sz="1100" u="none" strike="noStrike" dirty="0" smtClean="0">
                          <a:latin typeface="Times New Roman" pitchFamily="18" charset="0"/>
                          <a:cs typeface="Times New Roman" pitchFamily="18" charset="0"/>
                        </a:rPr>
                        <a:t>943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2 273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2 538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физической культуры и </a:t>
                      </a:r>
                      <a:r>
                        <a:rPr lang="ru-RU" sz="1100" u="none" strike="noStrike" dirty="0" smtClean="0">
                          <a:latin typeface="Times New Roman" pitchFamily="18" charset="0"/>
                          <a:cs typeface="Times New Roman" pitchFamily="18" charset="0"/>
                        </a:rPr>
                        <a:t>спорта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884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1 387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1 432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202720">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молодежной политики, системы оздоровления и отдыха детей, межнациональных отношений и институтов гражданского </a:t>
                      </a:r>
                      <a:r>
                        <a:rPr lang="ru-RU" sz="1100" u="none" strike="noStrike" dirty="0" smtClean="0">
                          <a:latin typeface="Times New Roman" pitchFamily="18" charset="0"/>
                          <a:cs typeface="Times New Roman" pitchFamily="18" charset="0"/>
                        </a:rPr>
                        <a:t>общества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804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652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652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архивного </a:t>
                      </a:r>
                      <a:r>
                        <a:rPr lang="ru-RU" sz="1100" u="none" strike="noStrike" dirty="0" smtClean="0">
                          <a:latin typeface="Times New Roman" pitchFamily="18" charset="0"/>
                          <a:cs typeface="Times New Roman" pitchFamily="18" charset="0"/>
                        </a:rPr>
                        <a:t>дела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131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116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116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экономики и внешних </a:t>
                      </a:r>
                      <a:r>
                        <a:rPr lang="ru-RU" sz="1100" u="none" strike="noStrike" dirty="0" smtClean="0">
                          <a:latin typeface="Times New Roman" pitchFamily="18" charset="0"/>
                          <a:cs typeface="Times New Roman" pitchFamily="18" charset="0"/>
                        </a:rPr>
                        <a:t>связей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336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278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279</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промышленности </a:t>
                      </a:r>
                      <a:r>
                        <a:rPr lang="ru-RU" sz="1100" u="none" strike="noStrike" dirty="0" smtClean="0">
                          <a:latin typeface="Times New Roman" pitchFamily="18" charset="0"/>
                          <a:cs typeface="Times New Roman" pitchFamily="18" charset="0"/>
                        </a:rPr>
                        <a:t>и </a:t>
                      </a:r>
                      <a:r>
                        <a:rPr lang="ru-RU" sz="1100" u="none" strike="noStrike" dirty="0">
                          <a:latin typeface="Times New Roman" pitchFamily="18" charset="0"/>
                          <a:cs typeface="Times New Roman" pitchFamily="18" charset="0"/>
                        </a:rPr>
                        <a:t>повышение ее </a:t>
                      </a:r>
                      <a:r>
                        <a:rPr lang="ru-RU" sz="1100" u="none" strike="noStrike" dirty="0" smtClean="0">
                          <a:latin typeface="Times New Roman" pitchFamily="18" charset="0"/>
                          <a:cs typeface="Times New Roman" pitchFamily="18" charset="0"/>
                        </a:rPr>
                        <a:t>конкурентоспособности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115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77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77</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информационного </a:t>
                      </a:r>
                      <a:r>
                        <a:rPr lang="ru-RU" sz="1100" u="none" strike="noStrike" dirty="0" smtClean="0">
                          <a:latin typeface="Times New Roman" pitchFamily="18" charset="0"/>
                          <a:cs typeface="Times New Roman" pitchFamily="18" charset="0"/>
                        </a:rPr>
                        <a:t>общества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886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821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864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1559">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транспортной системы, обеспечение перевозки пассажиров </a:t>
                      </a:r>
                      <a:r>
                        <a:rPr lang="ru-RU" sz="1100" u="none" strike="noStrike" dirty="0" smtClean="0">
                          <a:latin typeface="Times New Roman" pitchFamily="18" charset="0"/>
                          <a:cs typeface="Times New Roman" pitchFamily="18" charset="0"/>
                        </a:rPr>
                        <a:t>и </a:t>
                      </a:r>
                      <a:r>
                        <a:rPr lang="ru-RU" sz="1100" u="none" strike="noStrike" dirty="0">
                          <a:latin typeface="Times New Roman" pitchFamily="18" charset="0"/>
                          <a:cs typeface="Times New Roman" pitchFamily="18" charset="0"/>
                        </a:rPr>
                        <a:t>безопасности дорожного </a:t>
                      </a:r>
                      <a:r>
                        <a:rPr lang="ru-RU" sz="1100" u="none" strike="noStrike" dirty="0" smtClean="0">
                          <a:latin typeface="Times New Roman" pitchFamily="18" charset="0"/>
                          <a:cs typeface="Times New Roman" pitchFamily="18" charset="0"/>
                        </a:rPr>
                        <a:t>движения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16 382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16 352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16 978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7658">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сельского хозяйства и регулирование рынков сельскохозяйственной продукции, сырья и </a:t>
                      </a:r>
                      <a:r>
                        <a:rPr lang="ru-RU" sz="1100" u="none" strike="noStrike" dirty="0" smtClean="0">
                          <a:latin typeface="Times New Roman" pitchFamily="18" charset="0"/>
                          <a:cs typeface="Times New Roman" pitchFamily="18" charset="0"/>
                        </a:rPr>
                        <a:t>продовольствия</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3 046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2 285</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2 200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41749">
                <a:tc>
                  <a:txBody>
                    <a:bodyPr/>
                    <a:lstStyle/>
                    <a:p>
                      <a:pPr marL="180000" algn="l" fontAlgn="t"/>
                      <a:r>
                        <a:rPr lang="ru-RU" sz="1100" u="none" strike="noStrike" dirty="0" smtClean="0">
                          <a:latin typeface="Times New Roman" pitchFamily="18" charset="0"/>
                          <a:cs typeface="Times New Roman" pitchFamily="18" charset="0"/>
                        </a:rPr>
                        <a:t>Воспроизводство </a:t>
                      </a:r>
                      <a:r>
                        <a:rPr lang="ru-RU" sz="1100" u="none" strike="noStrike" dirty="0">
                          <a:latin typeface="Times New Roman" pitchFamily="18" charset="0"/>
                          <a:cs typeface="Times New Roman" pitchFamily="18" charset="0"/>
                        </a:rPr>
                        <a:t>и использование природных ресурсов, охрана окружающей </a:t>
                      </a:r>
                      <a:r>
                        <a:rPr lang="ru-RU" sz="1100" u="none" strike="noStrike" dirty="0" smtClean="0">
                          <a:latin typeface="Times New Roman" pitchFamily="18" charset="0"/>
                          <a:cs typeface="Times New Roman" pitchFamily="18" charset="0"/>
                        </a:rPr>
                        <a:t>среды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376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632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smtClean="0">
                          <a:latin typeface="Times New Roman" pitchFamily="18" charset="0"/>
                          <a:cs typeface="Times New Roman" pitchFamily="18" charset="0"/>
                        </a:rPr>
                        <a:t>698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15840">
                <a:tc>
                  <a:txBody>
                    <a:bodyPr/>
                    <a:lstStyle/>
                    <a:p>
                      <a:pPr marL="180000" algn="l" fontAlgn="t"/>
                      <a:r>
                        <a:rPr lang="ru-RU" sz="1100" u="none" strike="noStrike" dirty="0" smtClean="0">
                          <a:latin typeface="Times New Roman" pitchFamily="18" charset="0"/>
                          <a:cs typeface="Times New Roman" pitchFamily="18" charset="0"/>
                        </a:rPr>
                        <a:t>Развитие </a:t>
                      </a:r>
                      <a:r>
                        <a:rPr lang="ru-RU" sz="1100" u="none" strike="noStrike" dirty="0">
                          <a:latin typeface="Times New Roman" pitchFamily="18" charset="0"/>
                          <a:cs typeface="Times New Roman" pitchFamily="18" charset="0"/>
                        </a:rPr>
                        <a:t>лесного </a:t>
                      </a:r>
                      <a:r>
                        <a:rPr lang="ru-RU" sz="1100" u="none" strike="noStrike" dirty="0" smtClean="0">
                          <a:latin typeface="Times New Roman" pitchFamily="18" charset="0"/>
                          <a:cs typeface="Times New Roman" pitchFamily="18" charset="0"/>
                        </a:rPr>
                        <a:t>хозяйства</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206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226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236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Повышение </a:t>
                      </a:r>
                      <a:r>
                        <a:rPr lang="ru-RU" sz="1100" u="none" strike="noStrike" dirty="0">
                          <a:latin typeface="Times New Roman" pitchFamily="18" charset="0"/>
                          <a:cs typeface="Times New Roman" pitchFamily="18" charset="0"/>
                        </a:rPr>
                        <a:t>энергоэффективности и развитие </a:t>
                      </a:r>
                      <a:r>
                        <a:rPr lang="ru-RU" sz="1100" u="none" strike="noStrike" dirty="0" smtClean="0">
                          <a:latin typeface="Times New Roman" pitchFamily="18" charset="0"/>
                          <a:cs typeface="Times New Roman" pitchFamily="18" charset="0"/>
                        </a:rPr>
                        <a:t>энергетики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93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56</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2877">
                <a:tc>
                  <a:txBody>
                    <a:bodyPr/>
                    <a:lstStyle/>
                    <a:p>
                      <a:pPr marL="180000" algn="l" fontAlgn="t"/>
                      <a:r>
                        <a:rPr lang="ru-RU" sz="1100" u="none" strike="noStrike" dirty="0" smtClean="0">
                          <a:latin typeface="Times New Roman" pitchFamily="18" charset="0"/>
                          <a:cs typeface="Times New Roman" pitchFamily="18" charset="0"/>
                        </a:rPr>
                        <a:t>Реализация </a:t>
                      </a:r>
                      <a:r>
                        <a:rPr lang="ru-RU" sz="1100" u="none" strike="noStrike" dirty="0">
                          <a:latin typeface="Times New Roman" pitchFamily="18" charset="0"/>
                          <a:cs typeface="Times New Roman" pitchFamily="18" charset="0"/>
                        </a:rPr>
                        <a:t>государственной политики в сфере печати и массовой </a:t>
                      </a:r>
                      <a:r>
                        <a:rPr lang="ru-RU" sz="1100" u="none" strike="noStrike" dirty="0" smtClean="0">
                          <a:latin typeface="Times New Roman" pitchFamily="18" charset="0"/>
                          <a:cs typeface="Times New Roman" pitchFamily="18" charset="0"/>
                        </a:rPr>
                        <a:t>информации</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203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191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191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Управление имуществом</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331</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smtClean="0">
                          <a:latin typeface="Times New Roman" pitchFamily="18" charset="0"/>
                          <a:cs typeface="Times New Roman" pitchFamily="18" charset="0"/>
                        </a:rPr>
                        <a:t>258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smtClean="0">
                          <a:latin typeface="Times New Roman" pitchFamily="18" charset="0"/>
                          <a:cs typeface="Times New Roman" pitchFamily="18" charset="0"/>
                        </a:rPr>
                        <a:t>258</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Профилактика правонарушений</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53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43</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u="none" strike="noStrike" dirty="0" smtClean="0">
                          <a:latin typeface="Times New Roman" pitchFamily="18" charset="0"/>
                          <a:cs typeface="Times New Roman" pitchFamily="18" charset="0"/>
                        </a:rPr>
                        <a:t>Формирование </a:t>
                      </a:r>
                      <a:r>
                        <a:rPr lang="ru-RU" sz="1100" u="none" strike="noStrike" dirty="0">
                          <a:latin typeface="Times New Roman" pitchFamily="18" charset="0"/>
                          <a:cs typeface="Times New Roman" pitchFamily="18" charset="0"/>
                        </a:rPr>
                        <a:t>современной городской </a:t>
                      </a:r>
                      <a:r>
                        <a:rPr lang="ru-RU" sz="1100" u="none" strike="noStrike" dirty="0" smtClean="0">
                          <a:latin typeface="Times New Roman" pitchFamily="18" charset="0"/>
                          <a:cs typeface="Times New Roman" pitchFamily="18" charset="0"/>
                        </a:rPr>
                        <a:t>среды</a:t>
                      </a:r>
                      <a:endParaRPr lang="ru-RU" sz="1100" b="0"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u="none" strike="noStrike" dirty="0">
                          <a:latin typeface="Times New Roman" pitchFamily="18" charset="0"/>
                          <a:cs typeface="Times New Roman" pitchFamily="18" charset="0"/>
                        </a:rPr>
                        <a:t>740</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334</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u="none" strike="noStrike" dirty="0">
                          <a:latin typeface="Times New Roman" pitchFamily="18" charset="0"/>
                          <a:cs typeface="Times New Roman" pitchFamily="18" charset="0"/>
                        </a:rPr>
                        <a:t>322</a:t>
                      </a:r>
                      <a:endParaRPr lang="ru-RU" sz="1100" b="0" i="0" u="none" strike="noStrike" dirty="0">
                        <a:solidFill>
                          <a:srgbClr val="000000"/>
                        </a:solidFill>
                        <a:latin typeface="Times New Roman" pitchFamily="18" charset="0"/>
                        <a:cs typeface="Times New Roman" pitchFamily="18" charset="0"/>
                      </a:endParaRPr>
                    </a:p>
                  </a:txBody>
                  <a:tcPr marL="2285" marR="2285" marT="2285" marB="0" anchor="ctr"/>
                </a:tc>
              </a:tr>
              <a:tr h="167239">
                <a:tc>
                  <a:txBody>
                    <a:bodyPr/>
                    <a:lstStyle/>
                    <a:p>
                      <a:pPr marL="180000" algn="l" fontAlgn="t"/>
                      <a:r>
                        <a:rPr lang="ru-RU" sz="1100" b="1" u="none" strike="noStrike" dirty="0">
                          <a:latin typeface="Times New Roman" pitchFamily="18" charset="0"/>
                          <a:cs typeface="Times New Roman" pitchFamily="18" charset="0"/>
                        </a:rPr>
                        <a:t>Расходы на непрограммную деятельность</a:t>
                      </a:r>
                      <a:endParaRPr lang="ru-RU" sz="1100" b="1"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1" u="none" strike="noStrike" dirty="0">
                          <a:latin typeface="Times New Roman" pitchFamily="18" charset="0"/>
                          <a:cs typeface="Times New Roman" pitchFamily="18" charset="0"/>
                        </a:rPr>
                        <a:t>6 321</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u="none" strike="noStrike" dirty="0">
                          <a:latin typeface="Times New Roman" pitchFamily="18" charset="0"/>
                          <a:cs typeface="Times New Roman" pitchFamily="18" charset="0"/>
                        </a:rPr>
                        <a:t>5 532</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u="none" strike="noStrike" dirty="0">
                          <a:latin typeface="Times New Roman" pitchFamily="18" charset="0"/>
                          <a:cs typeface="Times New Roman" pitchFamily="18" charset="0"/>
                        </a:rPr>
                        <a:t>5 055</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r>
              <a:tr h="123415">
                <a:tc>
                  <a:txBody>
                    <a:bodyPr/>
                    <a:lstStyle/>
                    <a:p>
                      <a:pPr marL="180000" algn="l" fontAlgn="t"/>
                      <a:r>
                        <a:rPr lang="ru-RU" sz="1100" b="1" u="none" strike="noStrike" dirty="0">
                          <a:latin typeface="Times New Roman" pitchFamily="18" charset="0"/>
                          <a:cs typeface="Times New Roman" pitchFamily="18" charset="0"/>
                        </a:rPr>
                        <a:t>Условно утвержденные расходы</a:t>
                      </a:r>
                      <a:endParaRPr lang="ru-RU" sz="1100" b="1" i="0" u="none" strike="noStrike" dirty="0">
                        <a:solidFill>
                          <a:srgbClr val="000000"/>
                        </a:solidFill>
                        <a:latin typeface="Times New Roman" pitchFamily="18" charset="0"/>
                        <a:cs typeface="Times New Roman" pitchFamily="18" charset="0"/>
                      </a:endParaRPr>
                    </a:p>
                  </a:txBody>
                  <a:tcPr marL="2285" marR="2285" marT="2285" marB="0"/>
                </a:tc>
                <a:tc>
                  <a:txBody>
                    <a:bodyPr/>
                    <a:lstStyle/>
                    <a:p>
                      <a:pPr algn="ctr" fontAlgn="t"/>
                      <a:r>
                        <a:rPr lang="ru-RU" sz="1100" b="1" u="none" strike="noStrike" dirty="0">
                          <a:latin typeface="Times New Roman" pitchFamily="18" charset="0"/>
                          <a:cs typeface="Times New Roman" pitchFamily="18" charset="0"/>
                        </a:rPr>
                        <a:t>0</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u="none" strike="noStrike" dirty="0">
                          <a:latin typeface="Times New Roman" pitchFamily="18" charset="0"/>
                          <a:cs typeface="Times New Roman" pitchFamily="18" charset="0"/>
                        </a:rPr>
                        <a:t>1 925</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c>
                  <a:txBody>
                    <a:bodyPr/>
                    <a:lstStyle/>
                    <a:p>
                      <a:pPr algn="ctr" fontAlgn="t"/>
                      <a:r>
                        <a:rPr lang="ru-RU" sz="1100" b="1" u="none" strike="noStrike" dirty="0">
                          <a:latin typeface="Times New Roman" pitchFamily="18" charset="0"/>
                          <a:cs typeface="Times New Roman" pitchFamily="18" charset="0"/>
                        </a:rPr>
                        <a:t>3 987</a:t>
                      </a:r>
                      <a:endParaRPr lang="ru-RU" sz="1100" b="1" i="0" u="none" strike="noStrike" dirty="0">
                        <a:solidFill>
                          <a:srgbClr val="000000"/>
                        </a:solidFill>
                        <a:latin typeface="Times New Roman" pitchFamily="18" charset="0"/>
                        <a:cs typeface="Times New Roman" pitchFamily="18" charset="0"/>
                      </a:endParaRPr>
                    </a:p>
                  </a:txBody>
                  <a:tcPr marL="2285" marR="2285" marT="2285" marB="0" anchor="ct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31</a:t>
            </a:fld>
            <a:endParaRPr lang="ru-RU" dirty="0"/>
          </a:p>
        </p:txBody>
      </p:sp>
      <p:sp>
        <p:nvSpPr>
          <p:cNvPr id="3" name="Заголовок 1"/>
          <p:cNvSpPr txBox="1">
            <a:spLocks/>
          </p:cNvSpPr>
          <p:nvPr/>
        </p:nvSpPr>
        <p:spPr>
          <a:xfrm>
            <a:off x="0" y="0"/>
            <a:ext cx="9144000"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«Программная» структура расходов областного бюджета</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4" name="TextBox 3"/>
          <p:cNvSpPr txBox="1"/>
          <p:nvPr/>
        </p:nvSpPr>
        <p:spPr>
          <a:xfrm>
            <a:off x="8352928" y="313232"/>
            <a:ext cx="1043608" cy="261610"/>
          </a:xfrm>
          <a:prstGeom prst="rect">
            <a:avLst/>
          </a:prstGeom>
          <a:noFill/>
        </p:spPr>
        <p:txBody>
          <a:bodyPr wrap="square" rtlCol="0">
            <a:spAutoFit/>
          </a:bodyPr>
          <a:lstStyle/>
          <a:p>
            <a:r>
              <a:rPr lang="ru-RU" sz="1050" dirty="0" smtClean="0">
                <a:latin typeface="Times New Roman" pitchFamily="18" charset="0"/>
                <a:cs typeface="Times New Roman" pitchFamily="18" charset="0"/>
              </a:rPr>
              <a:t>млн рублей</a:t>
            </a:r>
            <a:endParaRPr lang="ru-RU" sz="1050" dirty="0">
              <a:latin typeface="Times New Roman" pitchFamily="18" charset="0"/>
              <a:cs typeface="Times New Roman" pitchFamily="18"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7" name="TextBox 6"/>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9"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32</a:t>
            </a:fld>
            <a:endParaRPr lang="ru-RU" dirty="0"/>
          </a:p>
        </p:txBody>
      </p:sp>
      <p:sp>
        <p:nvSpPr>
          <p:cNvPr id="3" name="Заголовок 1"/>
          <p:cNvSpPr txBox="1">
            <a:spLocks/>
          </p:cNvSpPr>
          <p:nvPr/>
        </p:nvSpPr>
        <p:spPr>
          <a:xfrm>
            <a:off x="9803" y="360040"/>
            <a:ext cx="9134197" cy="3326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здравоохранения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5" name="Таблица 4"/>
          <p:cNvGraphicFramePr>
            <a:graphicFrameLocks noGrp="1"/>
          </p:cNvGraphicFramePr>
          <p:nvPr/>
        </p:nvGraphicFramePr>
        <p:xfrm>
          <a:off x="0" y="692696"/>
          <a:ext cx="9144000" cy="5497263"/>
        </p:xfrm>
        <a:graphic>
          <a:graphicData uri="http://schemas.openxmlformats.org/drawingml/2006/table">
            <a:tbl>
              <a:tblPr>
                <a:tableStyleId>{BC89EF96-8CEA-46FF-86C4-4CE0E7609802}</a:tableStyleId>
              </a:tblPr>
              <a:tblGrid>
                <a:gridCol w="4860032"/>
                <a:gridCol w="720080"/>
                <a:gridCol w="720080"/>
                <a:gridCol w="2843808"/>
              </a:tblGrid>
              <a:tr h="90528">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fontAlgn="ctr"/>
                      <a:r>
                        <a:rPr lang="ru-RU" sz="900" b="1" u="none" strike="noStrike" dirty="0" smtClean="0">
                          <a:latin typeface="Times New Roman" pitchFamily="18" charset="0"/>
                          <a:cs typeface="Times New Roman" pitchFamily="18" charset="0"/>
                        </a:rPr>
                        <a:t>на </a:t>
                      </a:r>
                      <a:r>
                        <a:rPr lang="ru-RU" sz="900" b="1" u="none" strike="noStrike" dirty="0">
                          <a:latin typeface="Times New Roman" pitchFamily="18" charset="0"/>
                          <a:cs typeface="Times New Roman" pitchFamily="18" charset="0"/>
                        </a:rPr>
                        <a:t>2025 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2025 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144573">
                <a:tc>
                  <a:txBody>
                    <a:bodyPr/>
                    <a:lstStyle/>
                    <a:p>
                      <a:pPr algn="ctr" fontAlgn="ctr"/>
                      <a:r>
                        <a:rPr lang="ru-RU" sz="900" u="none" strike="noStrike" dirty="0">
                          <a:latin typeface="Times New Roman" pitchFamily="18" charset="0"/>
                          <a:cs typeface="Times New Roman" pitchFamily="18" charset="0"/>
                        </a:rPr>
                        <a:t>Обеспечение бесплатными лекарственными средствами и изделиями медицинского назначения отдельных групп населения, предусмотренных действующим законодательством при амбулаторном лечении</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2 087 </a:t>
                      </a:r>
                      <a:r>
                        <a:rPr lang="ru-RU" sz="900" u="none" strike="noStrike" dirty="0" smtClean="0">
                          <a:latin typeface="Times New Roman" pitchFamily="18" charset="0"/>
                          <a:cs typeface="Times New Roman" pitchFamily="18" charset="0"/>
                        </a:rPr>
                        <a:t>161,2</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80 426</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endParaRPr lang="en-US" sz="900" b="0" i="0" u="none" strike="noStrike" dirty="0">
                        <a:latin typeface="Times New Roman" pitchFamily="18" charset="0"/>
                        <a:cs typeface="Times New Roman" pitchFamily="18" charset="0"/>
                      </a:endParaRPr>
                    </a:p>
                  </a:txBody>
                  <a:tcPr marL="1207" marR="1207" marT="1207" marB="0" anchor="ctr"/>
                </a:tc>
              </a:tr>
              <a:tr h="79718">
                <a:tc>
                  <a:txBody>
                    <a:bodyPr/>
                    <a:lstStyle/>
                    <a:p>
                      <a:pPr algn="ctr" fontAlgn="ctr"/>
                      <a:r>
                        <a:rPr lang="ru-RU" sz="900" u="none" strike="noStrike" dirty="0">
                          <a:latin typeface="Times New Roman" pitchFamily="18" charset="0"/>
                          <a:cs typeface="Times New Roman" pitchFamily="18" charset="0"/>
                        </a:rPr>
                        <a:t>Реализация отдельных полномочий в области  лекарственного обеспечения</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103 </a:t>
                      </a:r>
                      <a:r>
                        <a:rPr lang="ru-RU" sz="900" u="none" strike="noStrike" dirty="0" smtClean="0">
                          <a:latin typeface="Times New Roman" pitchFamily="18" charset="0"/>
                          <a:cs typeface="Times New Roman" pitchFamily="18" charset="0"/>
                        </a:rPr>
                        <a:t>079,7</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28 003</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endParaRPr lang="en-US" sz="900" b="0" i="0" u="none" strike="noStrike" dirty="0">
                        <a:latin typeface="Times New Roman" pitchFamily="18" charset="0"/>
                        <a:cs typeface="Times New Roman" pitchFamily="18" charset="0"/>
                      </a:endParaRPr>
                    </a:p>
                  </a:txBody>
                  <a:tcPr marL="1207" marR="1207" marT="1207" marB="0" anchor="ctr"/>
                </a:tc>
              </a:tr>
              <a:tr h="183756">
                <a:tc>
                  <a:txBody>
                    <a:bodyPr/>
                    <a:lstStyle/>
                    <a:p>
                      <a:pPr algn="ctr" fontAlgn="ctr"/>
                      <a:r>
                        <a:rPr lang="ru-RU" sz="900" u="none" strike="noStrike" dirty="0">
                          <a:latin typeface="Times New Roman" pitchFamily="18" charset="0"/>
                          <a:cs typeface="Times New Roman" pitchFamily="18" charset="0"/>
                        </a:rPr>
                        <a:t>Оказание отдельным категориям граждан социальной услуги по обеспечению лекарственными препаратами для медицинского применения по рецептам на лекарственные препараты, медицинскими изделиями по рецептам на медицинские изделия, а также специализированными продуктами лечебного питания для детей-инвалидов</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434 </a:t>
                      </a:r>
                      <a:r>
                        <a:rPr lang="ru-RU" sz="900" u="none" strike="noStrike" dirty="0" smtClean="0">
                          <a:latin typeface="Times New Roman" pitchFamily="18" charset="0"/>
                          <a:cs typeface="Times New Roman" pitchFamily="18" charset="0"/>
                        </a:rPr>
                        <a:t>026,8</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28 003</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endParaRPr lang="en-US" sz="900" b="0" i="0" u="none" strike="noStrike" dirty="0">
                        <a:latin typeface="Times New Roman" pitchFamily="18" charset="0"/>
                        <a:cs typeface="Times New Roman" pitchFamily="18" charset="0"/>
                      </a:endParaRPr>
                    </a:p>
                  </a:txBody>
                  <a:tcPr marL="1207" marR="1207" marT="1207" marB="0" anchor="ctr"/>
                </a:tc>
              </a:tr>
              <a:tr h="282391">
                <a:tc>
                  <a:txBody>
                    <a:bodyPr/>
                    <a:lstStyle/>
                    <a:p>
                      <a:pPr algn="ctr" fontAlgn="ctr"/>
                      <a:r>
                        <a:rPr lang="ru-RU" sz="900" u="none" strike="noStrike" dirty="0">
                          <a:latin typeface="Times New Roman" pitchFamily="18" charset="0"/>
                          <a:cs typeface="Times New Roman" pitchFamily="18" charset="0"/>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 </a:t>
                      </a:r>
                      <a:r>
                        <a:rPr lang="ru-RU" sz="900" u="none" strike="noStrike" dirty="0" smtClean="0">
                          <a:latin typeface="Times New Roman" pitchFamily="18" charset="0"/>
                          <a:cs typeface="Times New Roman" pitchFamily="18" charset="0"/>
                        </a:rPr>
                        <a:t>500,0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5</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500 000,0 - для фельдшеров, прибывших (переехавших) на работу в сельские населенные пункты, либо рабочие поселки, либо поселки городского типа, либо города с населением до 50 тысяч человек</a:t>
                      </a:r>
                      <a:r>
                        <a:rPr lang="ru-RU" sz="900" u="none" strike="noStrike" dirty="0" smtClean="0">
                          <a:latin typeface="Times New Roman" pitchFamily="18" charset="0"/>
                          <a:cs typeface="Times New Roman" pitchFamily="18" charset="0"/>
                        </a:rPr>
                        <a:t>.</a:t>
                      </a:r>
                      <a:endParaRPr lang="ru-RU" sz="900" b="0" i="0" u="none" strike="noStrike" dirty="0">
                        <a:latin typeface="Times New Roman" pitchFamily="18" charset="0"/>
                        <a:cs typeface="Times New Roman" pitchFamily="18" charset="0"/>
                      </a:endParaRPr>
                    </a:p>
                  </a:txBody>
                  <a:tcPr marL="1207" marR="1207" marT="1207" marB="0" anchor="ctr"/>
                </a:tc>
              </a:tr>
              <a:tr h="325627">
                <a:tc>
                  <a:txBody>
                    <a:bodyPr/>
                    <a:lstStyle/>
                    <a:p>
                      <a:pPr algn="ctr" fontAlgn="ctr"/>
                      <a:r>
                        <a:rPr lang="ru-RU" sz="900" u="none" strike="noStrike" dirty="0">
                          <a:latin typeface="Times New Roman" pitchFamily="18" charset="0"/>
                          <a:cs typeface="Times New Roman" pitchFamily="18" charset="0"/>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14 </a:t>
                      </a:r>
                      <a:r>
                        <a:rPr lang="ru-RU" sz="900" u="none" strike="noStrike" dirty="0" smtClean="0">
                          <a:latin typeface="Times New Roman" pitchFamily="18" charset="0"/>
                          <a:cs typeface="Times New Roman" pitchFamily="18" charset="0"/>
                        </a:rPr>
                        <a:t>250,0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19</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750 000,0 - для фельдшеров, прибывших (переехавших) на работу в сельские населенные пункты, либо рабочие поселки, либо поселки городского типа, расположенные на удаленных и труднодоступных территориях, перечень которых утверждается постановлением Администрации Курской области</a:t>
                      </a:r>
                      <a:r>
                        <a:rPr lang="ru-RU" sz="900" u="none" strike="noStrike" dirty="0" smtClean="0">
                          <a:latin typeface="Times New Roman" pitchFamily="18" charset="0"/>
                          <a:cs typeface="Times New Roman" pitchFamily="18" charset="0"/>
                        </a:rPr>
                        <a:t>.</a:t>
                      </a:r>
                      <a:endParaRPr lang="ru-RU" sz="900" b="0" i="0" u="none" strike="noStrike" dirty="0">
                        <a:latin typeface="Times New Roman" pitchFamily="18" charset="0"/>
                        <a:cs typeface="Times New Roman" pitchFamily="18" charset="0"/>
                      </a:endParaRPr>
                    </a:p>
                  </a:txBody>
                  <a:tcPr marL="1207" marR="1207" marT="1207" marB="0" anchor="ctr"/>
                </a:tc>
              </a:tr>
              <a:tr h="316169">
                <a:tc>
                  <a:txBody>
                    <a:bodyPr/>
                    <a:lstStyle/>
                    <a:p>
                      <a:pPr algn="ctr" fontAlgn="ctr"/>
                      <a:r>
                        <a:rPr lang="ru-RU" sz="900" u="none" strike="noStrike" dirty="0">
                          <a:latin typeface="Times New Roman" pitchFamily="18" charset="0"/>
                          <a:cs typeface="Times New Roman" pitchFamily="18" charset="0"/>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7 </a:t>
                      </a:r>
                      <a:r>
                        <a:rPr lang="ru-RU" sz="900" u="none" strike="noStrike" dirty="0" smtClean="0">
                          <a:latin typeface="Times New Roman" pitchFamily="18" charset="0"/>
                          <a:cs typeface="Times New Roman" pitchFamily="18" charset="0"/>
                        </a:rPr>
                        <a:t>000,0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7</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1 000 000,0 - для врачей, прибывших (переехавших) на работу в сельские населенные пункты, либо рабочие поселки, либо поселки городского типа (за исключением указанных в абзаце втором настоящего пункта), либо города с населением до 50 тысяч человек</a:t>
                      </a:r>
                      <a:r>
                        <a:rPr lang="ru-RU" sz="900" u="none" strike="noStrike" dirty="0" smtClean="0">
                          <a:latin typeface="Times New Roman" pitchFamily="18" charset="0"/>
                          <a:cs typeface="Times New Roman" pitchFamily="18" charset="0"/>
                        </a:rPr>
                        <a:t>.</a:t>
                      </a:r>
                      <a:endParaRPr lang="ru-RU" sz="900" b="0" i="0" u="none" strike="noStrike" dirty="0">
                        <a:latin typeface="Times New Roman" pitchFamily="18" charset="0"/>
                        <a:cs typeface="Times New Roman" pitchFamily="18" charset="0"/>
                      </a:endParaRPr>
                    </a:p>
                  </a:txBody>
                  <a:tcPr marL="1207" marR="1207" marT="1207" marB="0" anchor="ctr"/>
                </a:tc>
              </a:tr>
              <a:tr h="291849">
                <a:tc>
                  <a:txBody>
                    <a:bodyPr/>
                    <a:lstStyle/>
                    <a:p>
                      <a:pPr algn="ctr" fontAlgn="ctr"/>
                      <a:r>
                        <a:rPr lang="ru-RU" sz="900" u="none" strike="noStrike" dirty="0">
                          <a:latin typeface="Times New Roman" pitchFamily="18" charset="0"/>
                          <a:cs typeface="Times New Roman" pitchFamily="18" charset="0"/>
                        </a:rPr>
                        <a:t>Единовременные компенсационные выплаты медицинским работникам (врачам, фельдшерам, а также акушеркам и медицинским сестрам фельдшерских здравпунктов и фельдшерско-акушерских пунктов, врачебных амбулаторий, центров (отделений) общей врачебной практики (семейной медицины),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25 </a:t>
                      </a:r>
                      <a:r>
                        <a:rPr lang="ru-RU" sz="900" u="none" strike="noStrike" dirty="0" smtClean="0">
                          <a:latin typeface="Times New Roman" pitchFamily="18" charset="0"/>
                          <a:cs typeface="Times New Roman" pitchFamily="18" charset="0"/>
                        </a:rPr>
                        <a:t>500,0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17</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1 500 000,0 - для врачей, прибывших (переехавших) на работу в сельские населенные пункты, либо рабочие поселки, либо поселки городского типа, расположенные на удаленных и труднодоступных территориях, перечень которых утверждается постановлением Администрации Курской области</a:t>
                      </a:r>
                      <a:r>
                        <a:rPr lang="ru-RU" sz="900" u="none" strike="noStrike" dirty="0" smtClean="0">
                          <a:latin typeface="Times New Roman" pitchFamily="18" charset="0"/>
                          <a:cs typeface="Times New Roman" pitchFamily="18" charset="0"/>
                        </a:rPr>
                        <a:t>;</a:t>
                      </a:r>
                      <a:endParaRPr lang="ru-RU" sz="900" b="0" i="0" u="none" strike="noStrike" dirty="0">
                        <a:latin typeface="Times New Roman" pitchFamily="18" charset="0"/>
                        <a:cs typeface="Times New Roman" pitchFamily="18" charset="0"/>
                      </a:endParaRPr>
                    </a:p>
                  </a:txBody>
                  <a:tcPr marL="1207" marR="1207" marT="1207" marB="0" anchor="ctr"/>
                </a:tc>
              </a:tr>
              <a:tr h="291849">
                <a:tc>
                  <a:txBody>
                    <a:bodyPr/>
                    <a:lstStyle/>
                    <a:p>
                      <a:pPr algn="ctr" fontAlgn="ctr"/>
                      <a:r>
                        <a:rPr lang="ru-RU" sz="900" u="none" strike="noStrike" dirty="0">
                          <a:latin typeface="Times New Roman" pitchFamily="18" charset="0"/>
                          <a:cs typeface="Times New Roman" pitchFamily="18" charset="0"/>
                        </a:rPr>
                        <a:t>Организация льготного зубопротезирования пожилым людям</a:t>
                      </a:r>
                      <a:endParaRPr lang="ru-RU" sz="900" b="0" i="0" u="none" strike="noStrike" dirty="0">
                        <a:solidFill>
                          <a:srgbClr val="000000"/>
                        </a:solidFill>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3 </a:t>
                      </a:r>
                      <a:r>
                        <a:rPr lang="ru-RU" sz="900" u="none" strike="noStrike" dirty="0" smtClean="0">
                          <a:latin typeface="Times New Roman" pitchFamily="18" charset="0"/>
                          <a:cs typeface="Times New Roman" pitchFamily="18" charset="0"/>
                        </a:rPr>
                        <a:t>950,0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250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Размер выплаты определяется индивидуально в виде возмещения затрат по изготовлению и ремонту зубных протезов (за исключением изготовления и ремонта зубных протезов из драгоценных металлов, металлокерамических и других дорогостоящих материалов, приравненных по стоимости к драгоценным металлам) в размере 50%.</a:t>
                      </a:r>
                      <a:endParaRPr lang="ru-RU" sz="900" b="0" i="0" u="none" strike="noStrike" dirty="0">
                        <a:latin typeface="Times New Roman" pitchFamily="18" charset="0"/>
                        <a:cs typeface="Times New Roman" pitchFamily="18" charset="0"/>
                      </a:endParaRPr>
                    </a:p>
                  </a:txBody>
                  <a:tcPr marL="1207" marR="1207" marT="1207" marB="0" anchor="ctr"/>
                </a:tc>
              </a:tr>
            </a:tbl>
          </a:graphicData>
        </a:graphic>
      </p:graphicFrame>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7" name="TextBox 6"/>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10" name="Прямоугольник 9"/>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icture background"/>
          <p:cNvPicPr>
            <a:picLocks noChangeAspect="1" noChangeArrowheads="1"/>
          </p:cNvPicPr>
          <p:nvPr/>
        </p:nvPicPr>
        <p:blipFill>
          <a:blip r:embed="rId2" cstate="print"/>
          <a:srcRect t="-1" b="74996"/>
          <a:stretch>
            <a:fillRect/>
          </a:stretch>
        </p:blipFill>
        <p:spPr bwMode="auto">
          <a:xfrm>
            <a:off x="0" y="5661248"/>
            <a:ext cx="9144000" cy="1196752"/>
          </a:xfrm>
          <a:prstGeom prst="rect">
            <a:avLst/>
          </a:prstGeom>
          <a:noFill/>
        </p:spPr>
      </p:pic>
      <p:graphicFrame>
        <p:nvGraphicFramePr>
          <p:cNvPr id="3" name="Таблица 2"/>
          <p:cNvGraphicFramePr>
            <a:graphicFrameLocks noGrp="1"/>
          </p:cNvGraphicFramePr>
          <p:nvPr/>
        </p:nvGraphicFramePr>
        <p:xfrm>
          <a:off x="0" y="692696"/>
          <a:ext cx="9144000" cy="4945002"/>
        </p:xfrm>
        <a:graphic>
          <a:graphicData uri="http://schemas.openxmlformats.org/drawingml/2006/table">
            <a:tbl>
              <a:tblPr>
                <a:tableStyleId>{BC89EF96-8CEA-46FF-86C4-4CE0E7609802}</a:tableStyleId>
              </a:tblPr>
              <a:tblGrid>
                <a:gridCol w="4067944"/>
                <a:gridCol w="648072"/>
                <a:gridCol w="720080"/>
                <a:gridCol w="3707904"/>
              </a:tblGrid>
              <a:tr h="362108">
                <a:tc>
                  <a:txBody>
                    <a:bodyPr/>
                    <a:lstStyle/>
                    <a:p>
                      <a:pPr algn="ctr" fontAlgn="ctr"/>
                      <a:r>
                        <a:rPr lang="ru-RU" sz="900" b="1" u="none" strike="noStrike" dirty="0">
                          <a:latin typeface="Times New Roman" pitchFamily="18" charset="0"/>
                          <a:cs typeface="Times New Roman" pitchFamily="18" charset="0"/>
                        </a:rPr>
                        <a:t>Наименование</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Расходы</a:t>
                      </a:r>
                    </a:p>
                    <a:p>
                      <a:pPr algn="ctr"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2025 год, тыс. рублей</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Число </a:t>
                      </a:r>
                      <a:r>
                        <a:rPr lang="ru-RU" sz="900" b="1" u="none" strike="noStrike" dirty="0">
                          <a:latin typeface="Times New Roman" pitchFamily="18" charset="0"/>
                          <a:cs typeface="Times New Roman" pitchFamily="18" charset="0"/>
                        </a:rPr>
                        <a:t>получателей в 2025 году</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a:t>
                      </a:r>
                      <a:r>
                        <a:rPr lang="ru-RU" sz="900" b="1" u="none" strike="noStrike" dirty="0" smtClean="0">
                          <a:latin typeface="Times New Roman" pitchFamily="18" charset="0"/>
                          <a:cs typeface="Times New Roman" pitchFamily="18" charset="0"/>
                        </a:rPr>
                        <a:t>рубли</a:t>
                      </a:r>
                      <a:endParaRPr lang="ru-RU" sz="90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362108">
                <a:tc>
                  <a:txBody>
                    <a:bodyPr/>
                    <a:lstStyle/>
                    <a:p>
                      <a:pPr algn="ctr" fontAlgn="ctr"/>
                      <a:r>
                        <a:rPr lang="ru-RU" sz="900" u="none" strike="noStrike" dirty="0">
                          <a:latin typeface="Times New Roman" pitchFamily="18" charset="0"/>
                          <a:cs typeface="Times New Roman" pitchFamily="18" charset="0"/>
                        </a:rPr>
                        <a:t>Возмещение затрат на уплату процентов по кредитам и займам, полученным в российских кредитных организациях и ипотечных агентствах на приобретение и строительство жилья (работники здравоохранения)</a:t>
                      </a:r>
                      <a:endParaRPr lang="ru-RU" sz="900" b="0" i="0" u="none" strike="noStrike" dirty="0">
                        <a:solidFill>
                          <a:srgbClr val="000000"/>
                        </a:solidFill>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5 </a:t>
                      </a:r>
                      <a:r>
                        <a:rPr lang="ru-RU" sz="900" u="none" strike="noStrike" dirty="0" smtClean="0">
                          <a:latin typeface="Times New Roman" pitchFamily="18" charset="0"/>
                          <a:cs typeface="Times New Roman" pitchFamily="18" charset="0"/>
                        </a:rPr>
                        <a:t>305,7</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50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Затраты возмещаются заемщикам в размере ставки рефинансирования (учетной ставки) Центрального Банка Российской Федерации, действующей на дату предоставления кредита (займа), </a:t>
                      </a:r>
                      <a:r>
                        <a:rPr lang="ru-RU" sz="900" u="none" strike="noStrike" dirty="0" smtClean="0">
                          <a:latin typeface="Times New Roman" pitchFamily="18" charset="0"/>
                          <a:cs typeface="Times New Roman" pitchFamily="18" charset="0"/>
                        </a:rPr>
                        <a:t>увеличенной</a:t>
                      </a:r>
                    </a:p>
                    <a:p>
                      <a:pPr algn="ctr" fontAlgn="ctr"/>
                      <a:r>
                        <a:rPr lang="ru-RU" sz="900" u="none" strike="noStrike" dirty="0" smtClean="0">
                          <a:latin typeface="Times New Roman" pitchFamily="18" charset="0"/>
                          <a:cs typeface="Times New Roman" pitchFamily="18" charset="0"/>
                        </a:rPr>
                        <a:t> </a:t>
                      </a:r>
                      <a:r>
                        <a:rPr lang="ru-RU" sz="900" u="none" strike="noStrike" dirty="0">
                          <a:latin typeface="Times New Roman" pitchFamily="18" charset="0"/>
                          <a:cs typeface="Times New Roman" pitchFamily="18" charset="0"/>
                        </a:rPr>
                        <a:t>на 3 пункта, ежемесячно при условии своевременной уплаты заемщиком процентов, начисленных в соответствии с кредитным договором (договором займа), заключенным с кредитной организацией.</a:t>
                      </a:r>
                      <a:endParaRPr lang="ru-RU" sz="900" b="0" i="0" u="none" strike="noStrike" dirty="0">
                        <a:latin typeface="Times New Roman" pitchFamily="18" charset="0"/>
                        <a:cs typeface="Times New Roman" pitchFamily="18" charset="0"/>
                      </a:endParaRPr>
                    </a:p>
                  </a:txBody>
                  <a:tcPr marL="1207" marR="1207" marT="1207" marB="0" anchor="ctr"/>
                </a:tc>
              </a:tr>
              <a:tr h="680981">
                <a:tc>
                  <a:txBody>
                    <a:bodyPr/>
                    <a:lstStyle/>
                    <a:p>
                      <a:pPr algn="ctr" fontAlgn="ctr"/>
                      <a:r>
                        <a:rPr lang="ru-RU" sz="900" u="none" strike="noStrike" dirty="0">
                          <a:latin typeface="Times New Roman" pitchFamily="18" charset="0"/>
                          <a:cs typeface="Times New Roman" pitchFamily="18" charset="0"/>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образовательных учреждениях всех типов и видов, лечебно-профилактических учреждениях, учреждениях социального обслуживания Курской области</a:t>
                      </a:r>
                      <a:endParaRPr lang="ru-RU" sz="900" b="0" i="0" u="none" strike="noStrike" dirty="0">
                        <a:solidFill>
                          <a:srgbClr val="000000"/>
                        </a:solidFill>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7 </a:t>
                      </a:r>
                      <a:r>
                        <a:rPr lang="ru-RU" sz="900" u="none" strike="noStrike" dirty="0" smtClean="0">
                          <a:latin typeface="Times New Roman" pitchFamily="18" charset="0"/>
                          <a:cs typeface="Times New Roman" pitchFamily="18" charset="0"/>
                        </a:rPr>
                        <a:t>000,1</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31</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Размер выплаты определяется исходя из норм материального обеспечения, установленных Постановлением Администрации курской области от 25.01.2006 года №6 </a:t>
                      </a:r>
                      <a:r>
                        <a:rPr lang="ru-RU" sz="900" u="none" strike="noStrike" dirty="0" smtClean="0">
                          <a:latin typeface="Times New Roman" pitchFamily="18" charset="0"/>
                          <a:cs typeface="Times New Roman" pitchFamily="18" charset="0"/>
                        </a:rPr>
                        <a:t>«Об </a:t>
                      </a:r>
                      <a:r>
                        <a:rPr lang="ru-RU" sz="900" u="none" strike="noStrike" dirty="0">
                          <a:latin typeface="Times New Roman" pitchFamily="18" charset="0"/>
                          <a:cs typeface="Times New Roman" pitchFamily="18" charset="0"/>
                        </a:rPr>
                        <a:t>установлении норм материального обеспечения детей сирот и детей, оставшихся без попечения родителей, лиц из числа детей сирот и детей, оставшихся без попечения родителей, обучающихся и воспитывающихся в областных государственных образовательных организациях, медицинских организациях, организациях, оказывающих социальные услуги, организациях социального обслуживания, осуществляющих образовательную </a:t>
                      </a:r>
                      <a:r>
                        <a:rPr lang="ru-RU" sz="900" u="none" strike="noStrike" dirty="0" smtClean="0">
                          <a:latin typeface="Times New Roman" pitchFamily="18" charset="0"/>
                          <a:cs typeface="Times New Roman" pitchFamily="18" charset="0"/>
                        </a:rPr>
                        <a:t>деятельность» </a:t>
                      </a:r>
                      <a:r>
                        <a:rPr lang="ru-RU" sz="900" u="none" strike="noStrike" dirty="0">
                          <a:latin typeface="Times New Roman" pitchFamily="18" charset="0"/>
                          <a:cs typeface="Times New Roman" pitchFamily="18" charset="0"/>
                        </a:rPr>
                        <a:t>(с изменениями и дополнениями) в зависимости от возраста и пола детей.</a:t>
                      </a:r>
                      <a:endParaRPr lang="ru-RU" sz="900" b="0" i="0" u="none" strike="noStrike" dirty="0">
                        <a:latin typeface="Times New Roman" pitchFamily="18" charset="0"/>
                        <a:cs typeface="Times New Roman" pitchFamily="18" charset="0"/>
                      </a:endParaRPr>
                    </a:p>
                  </a:txBody>
                  <a:tcPr marL="1207" marR="1207" marT="1207" marB="0" anchor="ctr"/>
                </a:tc>
              </a:tr>
              <a:tr h="208077">
                <a:tc>
                  <a:txBody>
                    <a:bodyPr/>
                    <a:lstStyle/>
                    <a:p>
                      <a:pPr algn="ctr" fontAlgn="ctr"/>
                      <a:r>
                        <a:rPr lang="ru-RU" sz="900" u="none" strike="noStrike" dirty="0">
                          <a:latin typeface="Times New Roman" pitchFamily="18" charset="0"/>
                          <a:cs typeface="Times New Roman" pitchFamily="18" charset="0"/>
                        </a:rPr>
                        <a:t>Меры поддержки (материального стимулирования) в период обучения граждан, заключивших договор целевого обучения</a:t>
                      </a:r>
                      <a:endParaRPr lang="ru-RU" sz="900" b="0" i="0" u="none" strike="noStrike" dirty="0">
                        <a:solidFill>
                          <a:srgbClr val="000000"/>
                        </a:solidFill>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2 </a:t>
                      </a:r>
                      <a:r>
                        <a:rPr lang="ru-RU" sz="900" u="none" strike="noStrike" dirty="0" smtClean="0">
                          <a:latin typeface="Times New Roman" pitchFamily="18" charset="0"/>
                          <a:cs typeface="Times New Roman" pitchFamily="18" charset="0"/>
                        </a:rPr>
                        <a:t>285,0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457</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Ежегодные денежные выплаты в период обучения граждан, заключивших договор о целевом обучении:</a:t>
                      </a:r>
                      <a:br>
                        <a:rPr lang="ru-RU" sz="900" u="none" strike="noStrike" dirty="0">
                          <a:latin typeface="Times New Roman" pitchFamily="18" charset="0"/>
                          <a:cs typeface="Times New Roman" pitchFamily="18" charset="0"/>
                        </a:rPr>
                      </a:br>
                      <a:r>
                        <a:rPr lang="ru-RU" sz="900" u="none" strike="noStrike" dirty="0">
                          <a:latin typeface="Times New Roman" pitchFamily="18" charset="0"/>
                          <a:cs typeface="Times New Roman" pitchFamily="18" charset="0"/>
                        </a:rPr>
                        <a:t>- 5000 руб. - студентам, ординаторам, обучающимся по очной форме обучения</a:t>
                      </a:r>
                      <a:endParaRPr lang="ru-RU" sz="900" b="0" i="0" u="none" strike="noStrike" dirty="0">
                        <a:latin typeface="Times New Roman" pitchFamily="18" charset="0"/>
                        <a:cs typeface="Times New Roman" pitchFamily="18" charset="0"/>
                      </a:endParaRPr>
                    </a:p>
                  </a:txBody>
                  <a:tcPr marL="1207" marR="1207" marT="1207" marB="0" anchor="ctr"/>
                </a:tc>
              </a:tr>
              <a:tr h="270230">
                <a:tc>
                  <a:txBody>
                    <a:bodyPr/>
                    <a:lstStyle/>
                    <a:p>
                      <a:pPr algn="ctr" fontAlgn="ctr"/>
                      <a:r>
                        <a:rPr lang="ru-RU" sz="900" u="none" strike="noStrike" dirty="0">
                          <a:latin typeface="Times New Roman" pitchFamily="18" charset="0"/>
                          <a:cs typeface="Times New Roman" pitchFamily="18" charset="0"/>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 государственная стипендия аспирантам, обучающимся  по очной форме обучения, за счет средств областного бюджета; стипендия обучающимся по программам профессиональной подготовки по профессиям рабочих, должностям служащих в профессиональных образовательных организациях Курской области за счет средств областного бюджета</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9 </a:t>
                      </a:r>
                      <a:r>
                        <a:rPr lang="ru-RU" sz="900" u="none" strike="noStrike" dirty="0" smtClean="0">
                          <a:latin typeface="Times New Roman" pitchFamily="18" charset="0"/>
                          <a:cs typeface="Times New Roman" pitchFamily="18" charset="0"/>
                        </a:rPr>
                        <a:t>108,0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smtClean="0">
                          <a:latin typeface="Times New Roman" pitchFamily="18" charset="0"/>
                          <a:cs typeface="Times New Roman" pitchFamily="18" charset="0"/>
                        </a:rPr>
                        <a:t>1 274</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академическая стипендия 396 руб., социальная стипендия - 594,0 руб. </a:t>
                      </a:r>
                      <a:endParaRPr lang="ru-RU" sz="900" b="0" i="0" u="none" strike="noStrike" dirty="0">
                        <a:latin typeface="Times New Roman" pitchFamily="18" charset="0"/>
                        <a:cs typeface="Times New Roman" pitchFamily="18" charset="0"/>
                      </a:endParaRPr>
                    </a:p>
                  </a:txBody>
                  <a:tcPr marL="1207" marR="1207" marT="1207" marB="0" anchor="ctr"/>
                </a:tc>
              </a:tr>
              <a:tr h="355352">
                <a:tc>
                  <a:txBody>
                    <a:bodyPr/>
                    <a:lstStyle/>
                    <a:p>
                      <a:pPr algn="ctr" fontAlgn="ctr"/>
                      <a:r>
                        <a:rPr lang="ru-RU" sz="900" u="none" strike="noStrike" dirty="0">
                          <a:latin typeface="Times New Roman" pitchFamily="18" charset="0"/>
                          <a:cs typeface="Times New Roman" pitchFamily="18" charset="0"/>
                        </a:rPr>
                        <a:t>Специальная социальная выплата отдельным категориям медицинских работников государственных медицинских организаций Курской области, оказывающих медицинскую помощь, не входящую в базовую программу обязательного медицинского страхования</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50 </a:t>
                      </a:r>
                      <a:r>
                        <a:rPr lang="ru-RU" sz="900" u="none" strike="noStrike" dirty="0" smtClean="0">
                          <a:latin typeface="Times New Roman" pitchFamily="18" charset="0"/>
                          <a:cs typeface="Times New Roman" pitchFamily="18" charset="0"/>
                        </a:rPr>
                        <a:t>000,0</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368</a:t>
                      </a:r>
                      <a:endParaRPr lang="ru-RU" sz="900" b="0" i="0" u="none" strike="noStrike" dirty="0">
                        <a:latin typeface="Times New Roman" pitchFamily="18" charset="0"/>
                        <a:cs typeface="Times New Roman" pitchFamily="18" charset="0"/>
                      </a:endParaRPr>
                    </a:p>
                  </a:txBody>
                  <a:tcPr marL="1207" marR="1207" marT="1207" marB="0" anchor="ctr"/>
                </a:tc>
                <a:tc>
                  <a:txBody>
                    <a:bodyPr/>
                    <a:lstStyle/>
                    <a:p>
                      <a:pPr algn="ctr" fontAlgn="ctr"/>
                      <a:r>
                        <a:rPr lang="ru-RU" sz="900" u="none" strike="noStrike" dirty="0">
                          <a:latin typeface="Times New Roman" pitchFamily="18" charset="0"/>
                          <a:cs typeface="Times New Roman" pitchFamily="18" charset="0"/>
                        </a:rPr>
                        <a:t>Размер выплаты определяется исходя из норм, установленных Постановлением Правительства Курской области от 08.06.2023 года </a:t>
                      </a:r>
                      <a:endParaRPr lang="ru-RU" sz="900" u="none" strike="noStrike" dirty="0" smtClean="0">
                        <a:latin typeface="Times New Roman" pitchFamily="18" charset="0"/>
                        <a:cs typeface="Times New Roman" pitchFamily="18" charset="0"/>
                      </a:endParaRPr>
                    </a:p>
                    <a:p>
                      <a:pPr algn="ctr" fontAlgn="ctr"/>
                      <a:r>
                        <a:rPr lang="ru-RU" sz="900" u="none" strike="noStrike" dirty="0" smtClean="0">
                          <a:latin typeface="Times New Roman" pitchFamily="18" charset="0"/>
                          <a:cs typeface="Times New Roman" pitchFamily="18" charset="0"/>
                        </a:rPr>
                        <a:t>№</a:t>
                      </a:r>
                      <a:r>
                        <a:rPr lang="ru-RU" sz="900" u="none" strike="noStrike" dirty="0">
                          <a:latin typeface="Times New Roman" pitchFamily="18" charset="0"/>
                          <a:cs typeface="Times New Roman" pitchFamily="18" charset="0"/>
                        </a:rPr>
                        <a:t>622-пп </a:t>
                      </a:r>
                      <a:r>
                        <a:rPr lang="ru-RU" sz="900" u="none" strike="noStrike" dirty="0" smtClean="0">
                          <a:latin typeface="Times New Roman" pitchFamily="18" charset="0"/>
                          <a:cs typeface="Times New Roman" pitchFamily="18" charset="0"/>
                        </a:rPr>
                        <a:t>«О </a:t>
                      </a:r>
                      <a:r>
                        <a:rPr lang="ru-RU" sz="900" u="none" strike="noStrike" dirty="0">
                          <a:latin typeface="Times New Roman" pitchFamily="18" charset="0"/>
                          <a:cs typeface="Times New Roman" pitchFamily="18" charset="0"/>
                        </a:rPr>
                        <a:t>специальной социальной выплате в 2023,2024 годах медицинским работникам государственных медицинских организаций Курской области, оказывающих медицинскую помощь, не </a:t>
                      </a:r>
                      <a:r>
                        <a:rPr lang="ru-RU" sz="900" u="none" strike="noStrike" dirty="0" smtClean="0">
                          <a:latin typeface="Times New Roman" pitchFamily="18" charset="0"/>
                          <a:cs typeface="Times New Roman" pitchFamily="18" charset="0"/>
                        </a:rPr>
                        <a:t>входящую </a:t>
                      </a:r>
                      <a:r>
                        <a:rPr lang="ru-RU" sz="900" u="none" strike="noStrike" dirty="0">
                          <a:latin typeface="Times New Roman" pitchFamily="18" charset="0"/>
                          <a:cs typeface="Times New Roman" pitchFamily="18" charset="0"/>
                        </a:rPr>
                        <a:t>в базовую программу обязательного медицинского </a:t>
                      </a:r>
                      <a:r>
                        <a:rPr lang="ru-RU" sz="900" u="none" strike="noStrike" dirty="0" smtClean="0">
                          <a:latin typeface="Times New Roman" pitchFamily="18" charset="0"/>
                          <a:cs typeface="Times New Roman" pitchFamily="18" charset="0"/>
                        </a:rPr>
                        <a:t>страхования»</a:t>
                      </a:r>
                      <a:endParaRPr lang="ru-RU" sz="900" b="0" i="0" u="none" strike="noStrike" dirty="0">
                        <a:latin typeface="Times New Roman" pitchFamily="18" charset="0"/>
                        <a:cs typeface="Times New Roman" pitchFamily="18" charset="0"/>
                      </a:endParaRPr>
                    </a:p>
                  </a:txBody>
                  <a:tcPr marL="1207" marR="1207" marT="1207" marB="0" anchor="ctr"/>
                </a:tc>
              </a:tr>
            </a:tbl>
          </a:graphicData>
        </a:graphic>
      </p:graphicFrame>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8" name="TextBox 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10" name="Заголовок 1"/>
          <p:cNvSpPr txBox="1">
            <a:spLocks/>
          </p:cNvSpPr>
          <p:nvPr/>
        </p:nvSpPr>
        <p:spPr>
          <a:xfrm>
            <a:off x="9803" y="360040"/>
            <a:ext cx="9134197" cy="3326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здравоохранения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2" name="Прямоугольник 11"/>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pic>
        <p:nvPicPr>
          <p:cNvPr id="9"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13" name="Номер слайда 1"/>
          <p:cNvSpPr>
            <a:spLocks noGrp="1"/>
          </p:cNvSpPr>
          <p:nvPr>
            <p:ph type="sldNum" sz="quarter" idx="12"/>
          </p:nvPr>
        </p:nvSpPr>
        <p:spPr>
          <a:xfrm>
            <a:off x="6553200" y="6356350"/>
            <a:ext cx="2133600" cy="365125"/>
          </a:xfrm>
        </p:spPr>
        <p:txBody>
          <a:bodyPr/>
          <a:lstStyle/>
          <a:p>
            <a:fld id="{725C68B6-61C2-468F-89AB-4B9F7531AA68}" type="slidenum">
              <a:rPr lang="ru-RU" smtClean="0"/>
              <a:pPr/>
              <a:t>33</a:t>
            </a:fld>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0" name="Picture 6" descr="Picture background"/>
          <p:cNvPicPr>
            <a:picLocks noChangeAspect="1" noChangeArrowheads="1"/>
          </p:cNvPicPr>
          <p:nvPr/>
        </p:nvPicPr>
        <p:blipFill>
          <a:blip r:embed="rId2" cstate="print"/>
          <a:srcRect t="10532" b="74996"/>
          <a:stretch>
            <a:fillRect/>
          </a:stretch>
        </p:blipFill>
        <p:spPr bwMode="auto">
          <a:xfrm>
            <a:off x="0" y="6165304"/>
            <a:ext cx="9144000" cy="692696"/>
          </a:xfrm>
          <a:prstGeom prst="rect">
            <a:avLst/>
          </a:prstGeom>
          <a:noFill/>
        </p:spPr>
      </p:pic>
      <p:sp>
        <p:nvSpPr>
          <p:cNvPr id="3" name="Заголовок 1"/>
          <p:cNvSpPr txBox="1">
            <a:spLocks/>
          </p:cNvSpPr>
          <p:nvPr/>
        </p:nvSpPr>
        <p:spPr>
          <a:xfrm>
            <a:off x="-26709" y="360040"/>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4" name="Прямоугольник 3"/>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34</a:t>
            </a:fld>
            <a:endParaRPr lang="ru-RU" dirty="0"/>
          </a:p>
        </p:txBody>
      </p:sp>
      <p:graphicFrame>
        <p:nvGraphicFramePr>
          <p:cNvPr id="6" name="Таблица 5"/>
          <p:cNvGraphicFramePr>
            <a:graphicFrameLocks noGrp="1"/>
          </p:cNvGraphicFramePr>
          <p:nvPr/>
        </p:nvGraphicFramePr>
        <p:xfrm>
          <a:off x="-1" y="692696"/>
          <a:ext cx="9144002" cy="5455670"/>
        </p:xfrm>
        <a:graphic>
          <a:graphicData uri="http://schemas.openxmlformats.org/drawingml/2006/table">
            <a:tbl>
              <a:tblPr>
                <a:tableStyleId>{BC89EF96-8CEA-46FF-86C4-4CE0E7609802}</a:tableStyleId>
              </a:tblPr>
              <a:tblGrid>
                <a:gridCol w="2915817"/>
                <a:gridCol w="648072"/>
                <a:gridCol w="648072"/>
                <a:gridCol w="4932041"/>
              </a:tblGrid>
              <a:tr h="213436">
                <a:tc>
                  <a:txBody>
                    <a:bodyPr/>
                    <a:lstStyle/>
                    <a:p>
                      <a:pPr algn="ctr" fontAlgn="ctr"/>
                      <a:r>
                        <a:rPr lang="ru-RU" sz="850" b="1" u="none" strike="noStrike" dirty="0">
                          <a:latin typeface="Times New Roman" pitchFamily="18" charset="0"/>
                          <a:cs typeface="Times New Roman" pitchFamily="18" charset="0"/>
                        </a:rPr>
                        <a:t>Наименование</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Расходы </a:t>
                      </a:r>
                      <a:endParaRPr lang="ru-RU" sz="850" b="1" u="none" strike="noStrike" dirty="0" smtClean="0">
                        <a:latin typeface="Times New Roman" pitchFamily="18" charset="0"/>
                        <a:cs typeface="Times New Roman" pitchFamily="18" charset="0"/>
                      </a:endParaRPr>
                    </a:p>
                    <a:p>
                      <a:pPr algn="ctr" fontAlgn="ctr"/>
                      <a:r>
                        <a:rPr lang="ru-RU" sz="850" b="1" u="none" strike="noStrike" dirty="0" smtClean="0">
                          <a:latin typeface="Times New Roman" pitchFamily="18" charset="0"/>
                          <a:cs typeface="Times New Roman" pitchFamily="18" charset="0"/>
                        </a:rPr>
                        <a:t>на </a:t>
                      </a:r>
                      <a:r>
                        <a:rPr lang="ru-RU" sz="850" b="1" u="none" strike="noStrike" dirty="0">
                          <a:latin typeface="Times New Roman" pitchFamily="18" charset="0"/>
                          <a:cs typeface="Times New Roman" pitchFamily="18" charset="0"/>
                        </a:rPr>
                        <a:t>2025 год, тыс. рублей</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smtClean="0">
                          <a:latin typeface="Times New Roman" pitchFamily="18" charset="0"/>
                          <a:cs typeface="Times New Roman" pitchFamily="18" charset="0"/>
                        </a:rPr>
                        <a:t>Число </a:t>
                      </a:r>
                      <a:r>
                        <a:rPr lang="ru-RU" sz="850" b="1" u="none" strike="noStrike" dirty="0">
                          <a:latin typeface="Times New Roman" pitchFamily="18" charset="0"/>
                          <a:cs typeface="Times New Roman" pitchFamily="18" charset="0"/>
                        </a:rPr>
                        <a:t>получателей в 2025 году</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Размер выплаты, </a:t>
                      </a:r>
                      <a:r>
                        <a:rPr lang="ru-RU" sz="850" b="1" u="none" strike="noStrike" dirty="0" smtClean="0">
                          <a:latin typeface="Times New Roman" pitchFamily="18" charset="0"/>
                          <a:cs typeface="Times New Roman" pitchFamily="18" charset="0"/>
                        </a:rPr>
                        <a:t>рубли</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213436">
                <a:tc>
                  <a:txBody>
                    <a:bodyPr/>
                    <a:lstStyle/>
                    <a:p>
                      <a:pPr algn="ctr" rtl="0" fontAlgn="ctr"/>
                      <a:r>
                        <a:rPr lang="ru-RU" sz="850" u="none" strike="noStrike" dirty="0">
                          <a:latin typeface="Times New Roman" pitchFamily="18" charset="0"/>
                          <a:cs typeface="Times New Roman" pitchFamily="18" charset="0"/>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137 </a:t>
                      </a:r>
                      <a:r>
                        <a:rPr lang="ru-RU" sz="850" u="none" strike="noStrike" dirty="0" smtClean="0">
                          <a:latin typeface="Times New Roman" pitchFamily="18" charset="0"/>
                          <a:cs typeface="Times New Roman" pitchFamily="18" charset="0"/>
                        </a:rPr>
                        <a:t>159,6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721</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Размер выплаты  определяется исходя из норм материального обеспечения, установленных постановлением Администрации Курской области от 25.01.2006г. №6 </a:t>
                      </a:r>
                      <a:r>
                        <a:rPr lang="ru-RU" sz="850" u="none" strike="noStrike" dirty="0" smtClean="0">
                          <a:latin typeface="Times New Roman" pitchFamily="18" charset="0"/>
                          <a:cs typeface="Times New Roman" pitchFamily="18" charset="0"/>
                        </a:rPr>
                        <a:t>«Об </a:t>
                      </a:r>
                      <a:r>
                        <a:rPr lang="ru-RU" sz="850" u="none" strike="noStrike" dirty="0">
                          <a:latin typeface="Times New Roman" pitchFamily="18" charset="0"/>
                          <a:cs typeface="Times New Roman" pitchFamily="18" charset="0"/>
                        </a:rPr>
                        <a:t>установлении норм материального обеспечения детей-сирот,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 а также детей, находящихся в трудной жизненной ситуации, детей с ограниченными возможностями здоровья, </a:t>
                      </a:r>
                      <a:r>
                        <a:rPr lang="ru-RU" sz="850" u="none" strike="noStrike" dirty="0" smtClean="0">
                          <a:latin typeface="Times New Roman" pitchFamily="18" charset="0"/>
                          <a:cs typeface="Times New Roman" pitchFamily="18" charset="0"/>
                        </a:rPr>
                        <a:t>детей-инвалидов»  </a:t>
                      </a:r>
                      <a:r>
                        <a:rPr lang="ru-RU" sz="850" u="none" strike="noStrike" dirty="0">
                          <a:latin typeface="Times New Roman" pitchFamily="18" charset="0"/>
                          <a:cs typeface="Times New Roman" pitchFamily="18" charset="0"/>
                        </a:rPr>
                        <a:t>(с изменениями и дополнениями) в зависимости от возраста и пола детей.</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204542">
                <a:tc>
                  <a:txBody>
                    <a:bodyPr/>
                    <a:lstStyle/>
                    <a:p>
                      <a:pPr algn="ctr" rtl="0" fontAlgn="ctr"/>
                      <a:r>
                        <a:rPr lang="ru-RU" sz="850" u="none" strike="noStrike" dirty="0" smtClean="0">
                          <a:latin typeface="Times New Roman" pitchFamily="18" charset="0"/>
                          <a:cs typeface="Times New Roman" pitchFamily="18" charset="0"/>
                        </a:rPr>
                        <a:t>Возмещение</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работникам</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образовательных</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организаций</a:t>
                      </a:r>
                      <a:r>
                        <a:rPr lang="ru-RU" sz="850" u="none" strike="noStrike" dirty="0">
                          <a:latin typeface="Times New Roman" pitchFamily="18" charset="0"/>
                          <a:cs typeface="Times New Roman" pitchFamily="18" charset="0"/>
                        </a:rPr>
                        <a:t>, признанным в установленном порядке </a:t>
                      </a:r>
                      <a:r>
                        <a:rPr lang="ru-RU" sz="850" u="none" strike="noStrike" dirty="0" smtClean="0">
                          <a:latin typeface="Times New Roman" pitchFamily="18" charset="0"/>
                          <a:cs typeface="Times New Roman" pitchFamily="18" charset="0"/>
                        </a:rPr>
                        <a:t>нуждающимися</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в </a:t>
                      </a:r>
                      <a:r>
                        <a:rPr lang="ru-RU" sz="850" u="none" strike="noStrike" dirty="0">
                          <a:latin typeface="Times New Roman" pitchFamily="18" charset="0"/>
                          <a:cs typeface="Times New Roman" pitchFamily="18" charset="0"/>
                        </a:rPr>
                        <a:t>получении жилья или улучшении жилищных условий, затрат  на уплату процентов  по кредитам и займам, полученным в российских кредитных организациях  или иных организациях, имеющих право выдавать  гражданам кредиты (займы) на </a:t>
                      </a:r>
                      <a:r>
                        <a:rPr lang="ru-RU" sz="850" u="none" strike="noStrike" dirty="0" smtClean="0">
                          <a:latin typeface="Times New Roman" pitchFamily="18" charset="0"/>
                          <a:cs typeface="Times New Roman" pitchFamily="18" charset="0"/>
                        </a:rPr>
                        <a:t>приобретение</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или</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строительство</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жилья</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(субсидия </a:t>
                      </a:r>
                      <a:r>
                        <a:rPr lang="ru-RU" sz="850" u="none" strike="noStrike" dirty="0">
                          <a:latin typeface="Times New Roman" pitchFamily="18" charset="0"/>
                          <a:cs typeface="Times New Roman" pitchFamily="18" charset="0"/>
                        </a:rPr>
                        <a:t>муниципальным образованиям)</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726,6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118</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rowSpan="2">
                  <a:txBody>
                    <a:bodyPr/>
                    <a:lstStyle/>
                    <a:p>
                      <a:pPr algn="ctr" rtl="0" fontAlgn="ctr"/>
                      <a:r>
                        <a:rPr lang="ru-RU" sz="850" u="none" strike="noStrike" dirty="0" smtClean="0">
                          <a:latin typeface="Times New Roman" pitchFamily="18" charset="0"/>
                          <a:cs typeface="Times New Roman" pitchFamily="18" charset="0"/>
                        </a:rPr>
                        <a:t>Затраты </a:t>
                      </a:r>
                      <a:r>
                        <a:rPr lang="ru-RU" sz="850" u="none" strike="noStrike" dirty="0">
                          <a:latin typeface="Times New Roman" pitchFamily="18" charset="0"/>
                          <a:cs typeface="Times New Roman" pitchFamily="18" charset="0"/>
                        </a:rPr>
                        <a:t>возмещаются заемщикам в размере ставки рефинансирования (учетной ставки) Центрального банка Российской Федерации, действующей на дату предоставления кредита, увеличенной на 3 пункта, но не более  процентной ставки по кредиту, ежемесячно при условии своевременной уплаты заемщиком процентов, начисленных в соответствии с кредитным договором, заключенным с кредитной организацией.</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142290">
                <a:tc>
                  <a:txBody>
                    <a:bodyPr/>
                    <a:lstStyle/>
                    <a:p>
                      <a:pPr algn="ctr" rtl="0" fontAlgn="ctr"/>
                      <a:r>
                        <a:rPr lang="ru-RU" sz="850" u="none" strike="noStrike" dirty="0">
                          <a:latin typeface="Times New Roman" pitchFamily="18" charset="0"/>
                          <a:cs typeface="Times New Roman" pitchFamily="18" charset="0"/>
                        </a:rPr>
                        <a:t>Возмещение затрат на уплату процентов по кредитам и займам, полученным в российских кредитных организациях и ипотечных агентствах на приобретение и строительство жилья (работники образования)</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2 </a:t>
                      </a:r>
                      <a:r>
                        <a:rPr lang="ru-RU" sz="850" u="none" strike="noStrike" dirty="0" smtClean="0">
                          <a:latin typeface="Times New Roman" pitchFamily="18" charset="0"/>
                          <a:cs typeface="Times New Roman" pitchFamily="18" charset="0"/>
                        </a:rPr>
                        <a:t>650,0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25</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vMerge="1">
                  <a:txBody>
                    <a:bodyPr/>
                    <a:lstStyle/>
                    <a:p>
                      <a:pPr algn="just" rtl="0" fontAlgn="ctr"/>
                      <a:endParaRPr lang="ru-RU" sz="850" b="0" i="0" u="none" strike="noStrike" dirty="0">
                        <a:solidFill>
                          <a:srgbClr val="000000"/>
                        </a:solidFill>
                        <a:latin typeface="Times New Roman"/>
                      </a:endParaRPr>
                    </a:p>
                  </a:txBody>
                  <a:tcPr marL="1969" marR="1969" marT="19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5">
                <a:tc>
                  <a:txBody>
                    <a:bodyPr/>
                    <a:lstStyle/>
                    <a:p>
                      <a:pPr algn="ctr" rtl="0" fontAlgn="ctr"/>
                      <a:r>
                        <a:rPr lang="ru-RU" sz="850" u="none" strike="noStrike" dirty="0">
                          <a:latin typeface="Times New Roman" pitchFamily="18" charset="0"/>
                          <a:cs typeface="Times New Roman" pitchFamily="18" charset="0"/>
                        </a:rPr>
                        <a:t>Выплата компенсации части родительской платы за присмотр и уход за детьми, посещающими образовательные организации, </a:t>
                      </a:r>
                      <a:r>
                        <a:rPr lang="ru-RU" sz="850" u="none" strike="noStrike" dirty="0" smtClean="0">
                          <a:latin typeface="Times New Roman" pitchFamily="18" charset="0"/>
                          <a:cs typeface="Times New Roman" pitchFamily="18" charset="0"/>
                        </a:rPr>
                        <a:t>реализующие</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образовательные</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программы</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дошкольного </a:t>
                      </a:r>
                      <a:r>
                        <a:rPr lang="ru-RU" sz="850" u="none" strike="noStrike" dirty="0">
                          <a:latin typeface="Times New Roman" pitchFamily="18" charset="0"/>
                          <a:cs typeface="Times New Roman" pitchFamily="18" charset="0"/>
                        </a:rPr>
                        <a:t>образования</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210 </a:t>
                      </a:r>
                      <a:r>
                        <a:rPr lang="ru-RU" sz="850" u="none" strike="noStrike" dirty="0" smtClean="0">
                          <a:latin typeface="Times New Roman" pitchFamily="18" charset="0"/>
                          <a:cs typeface="Times New Roman" pitchFamily="18" charset="0"/>
                        </a:rPr>
                        <a:t>804,3</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34 976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Ежемесячная компенсация одному  из родителей (законных представителей), внесших родительскую плату за присмотр и уход за детьми в соответствующей образовательной организации,  в размере не менее 20 процентов среднего размера родительской платы за присмотр и уход за детьми в государственных и муниципальных образовательных организациях, реализующих образовательную программу дошкольного образования, находящихся на территории Курской области,  на первого ребенка; не менее 50 процентов размера такой платы на второго ребенка; не менее 70 процентов размера такой платы на третьего ребенка и последующих детей. </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140067">
                <a:tc>
                  <a:txBody>
                    <a:bodyPr/>
                    <a:lstStyle/>
                    <a:p>
                      <a:pPr algn="ctr" rtl="0" fontAlgn="ctr"/>
                      <a:r>
                        <a:rPr lang="ru-RU" sz="850" u="none" strike="noStrike" dirty="0">
                          <a:latin typeface="Times New Roman" pitchFamily="18" charset="0"/>
                          <a:cs typeface="Times New Roman" pitchFamily="18" charset="0"/>
                        </a:rPr>
                        <a:t>Денежное поощрение лучшим учителям образовательных организаций, реализующих образовательные программы начального общего, основного общего и среднего общего образования, расположенных на территории Курской области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225,0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9</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25 000,00  рублей единовременно</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188980">
                <a:tc>
                  <a:txBody>
                    <a:bodyPr/>
                    <a:lstStyle/>
                    <a:p>
                      <a:pPr algn="ctr" rtl="0" fontAlgn="ctr"/>
                      <a:r>
                        <a:rPr lang="ru-RU" sz="850" u="none" strike="noStrike" dirty="0">
                          <a:latin typeface="Times New Roman" pitchFamily="18" charset="0"/>
                          <a:cs typeface="Times New Roman" pitchFamily="18" charset="0"/>
                        </a:rPr>
                        <a:t>Денежная компенсация стоимости проезда  к месту работы  и обратно педагогическим работникам, осуществляющим педагогическую деятельность в образовательных организациях, расположенных в сельских населенных пунктах</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1 </a:t>
                      </a:r>
                      <a:r>
                        <a:rPr lang="ru-RU" sz="850" u="none" strike="noStrike" dirty="0" smtClean="0">
                          <a:latin typeface="Times New Roman" pitchFamily="18" charset="0"/>
                          <a:cs typeface="Times New Roman" pitchFamily="18" charset="0"/>
                        </a:rPr>
                        <a:t>958,6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2 341</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Затраты возмещаются  ежемесячно в размере стоимости проезда к месту работы и обратно.</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206766">
                <a:tc>
                  <a:txBody>
                    <a:bodyPr/>
                    <a:lstStyle/>
                    <a:p>
                      <a:pPr algn="ctr" rtl="0" fontAlgn="ctr"/>
                      <a:r>
                        <a:rPr lang="ru-RU" sz="850" u="none" strike="noStrike" dirty="0">
                          <a:latin typeface="Times New Roman" pitchFamily="18" charset="0"/>
                          <a:cs typeface="Times New Roman" pitchFamily="18" charset="0"/>
                        </a:rPr>
                        <a:t>Единовременное пособие в размере 6 должностных окладов (ставок) выпускникам  профессиональных  образовательных организаций и (или) образовательных организаций высшего образования, прибывшим на работу в образовательные организации, расположенные в сельских населенных пунктах</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421,7</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106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Пособие выплачивается единовременно в размере 6 должностных окладов (ставок).</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bl>
          </a:graphicData>
        </a:graphic>
      </p:graphicFrame>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8" name="TextBox 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3" name="Picture 6" descr="Picture background"/>
          <p:cNvPicPr>
            <a:picLocks noChangeAspect="1" noChangeArrowheads="1"/>
          </p:cNvPicPr>
          <p:nvPr/>
        </p:nvPicPr>
        <p:blipFill>
          <a:blip r:embed="rId2" cstate="print"/>
          <a:srcRect t="7523" b="74996"/>
          <a:stretch>
            <a:fillRect/>
          </a:stretch>
        </p:blipFill>
        <p:spPr bwMode="auto">
          <a:xfrm>
            <a:off x="0" y="6021288"/>
            <a:ext cx="9144000" cy="83671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35</a:t>
            </a:fld>
            <a:endParaRPr lang="ru-RU" dirty="0"/>
          </a:p>
        </p:txBody>
      </p:sp>
      <p:graphicFrame>
        <p:nvGraphicFramePr>
          <p:cNvPr id="4" name="Таблица 3"/>
          <p:cNvGraphicFramePr>
            <a:graphicFrameLocks noGrp="1"/>
          </p:cNvGraphicFramePr>
          <p:nvPr/>
        </p:nvGraphicFramePr>
        <p:xfrm>
          <a:off x="0" y="692696"/>
          <a:ext cx="9144002" cy="5322192"/>
        </p:xfrm>
        <a:graphic>
          <a:graphicData uri="http://schemas.openxmlformats.org/drawingml/2006/table">
            <a:tbl>
              <a:tblPr>
                <a:tableStyleId>{BC89EF96-8CEA-46FF-86C4-4CE0E7609802}</a:tableStyleId>
              </a:tblPr>
              <a:tblGrid>
                <a:gridCol w="2915816"/>
                <a:gridCol w="648072"/>
                <a:gridCol w="648072"/>
                <a:gridCol w="4932042"/>
              </a:tblGrid>
              <a:tr h="371703">
                <a:tc>
                  <a:txBody>
                    <a:bodyPr/>
                    <a:lstStyle/>
                    <a:p>
                      <a:pPr algn="ctr" fontAlgn="ctr"/>
                      <a:r>
                        <a:rPr lang="ru-RU" sz="850" b="1" u="none" strike="noStrike" dirty="0">
                          <a:latin typeface="Times New Roman" pitchFamily="18" charset="0"/>
                          <a:cs typeface="Times New Roman" pitchFamily="18" charset="0"/>
                        </a:rPr>
                        <a:t>Наименование</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smtClean="0">
                          <a:latin typeface="Times New Roman" pitchFamily="18" charset="0"/>
                          <a:cs typeface="Times New Roman" pitchFamily="18" charset="0"/>
                        </a:rPr>
                        <a:t>Расходы</a:t>
                      </a:r>
                    </a:p>
                    <a:p>
                      <a:pPr algn="ctr" fontAlgn="ctr"/>
                      <a:r>
                        <a:rPr lang="ru-RU" sz="850" b="1" u="none" strike="noStrike" dirty="0" smtClean="0">
                          <a:latin typeface="Times New Roman" pitchFamily="18" charset="0"/>
                          <a:cs typeface="Times New Roman" pitchFamily="18" charset="0"/>
                        </a:rPr>
                        <a:t> </a:t>
                      </a:r>
                      <a:r>
                        <a:rPr lang="ru-RU" sz="850" b="1" u="none" strike="noStrike" dirty="0">
                          <a:latin typeface="Times New Roman" pitchFamily="18" charset="0"/>
                          <a:cs typeface="Times New Roman" pitchFamily="18" charset="0"/>
                        </a:rPr>
                        <a:t>на 2025 год, тыс. рублей</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smtClean="0">
                          <a:latin typeface="Times New Roman" pitchFamily="18" charset="0"/>
                          <a:cs typeface="Times New Roman" pitchFamily="18" charset="0"/>
                        </a:rPr>
                        <a:t>Число </a:t>
                      </a:r>
                      <a:r>
                        <a:rPr lang="ru-RU" sz="850" b="1" u="none" strike="noStrike" dirty="0">
                          <a:latin typeface="Times New Roman" pitchFamily="18" charset="0"/>
                          <a:cs typeface="Times New Roman" pitchFamily="18" charset="0"/>
                        </a:rPr>
                        <a:t>получателей в 2025 году</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Размер выплаты, </a:t>
                      </a:r>
                      <a:r>
                        <a:rPr lang="ru-RU" sz="850" b="1" u="none" strike="noStrike" dirty="0" smtClean="0">
                          <a:latin typeface="Times New Roman" pitchFamily="18" charset="0"/>
                          <a:cs typeface="Times New Roman" pitchFamily="18" charset="0"/>
                        </a:rPr>
                        <a:t>рубли</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3054621">
                <a:tc>
                  <a:txBody>
                    <a:bodyPr/>
                    <a:lstStyle/>
                    <a:p>
                      <a:pPr algn="ctr" rtl="0" fontAlgn="ctr"/>
                      <a:r>
                        <a:rPr lang="ru-RU" sz="850" u="none" strike="noStrike" dirty="0">
                          <a:latin typeface="Times New Roman" pitchFamily="18" charset="0"/>
                          <a:cs typeface="Times New Roman" pitchFamily="18" charset="0"/>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 государственная стипендия аспирантам, обучающимся  по очной форме обучения, за счет средств областного бюджета; стипендия обучающимся по программам профессиональной подготовки по профессиям рабочих, должностям служащих в профессиональных образовательных организациях Курской области за счет средств областного бюджета; материальная поддержка студентам, обучающимся по программам подготовки специалистов среднего звена; единовременная  материальная помощь и ежегодное пособие студентам и аспирантам, обучающимся по образовательным программам высшего </a:t>
                      </a:r>
                      <a:r>
                        <a:rPr lang="ru-RU" sz="850" u="none" strike="noStrike" dirty="0" smtClean="0">
                          <a:latin typeface="Times New Roman" pitchFamily="18" charset="0"/>
                          <a:cs typeface="Times New Roman" pitchFamily="18" charset="0"/>
                        </a:rPr>
                        <a:t>образования</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в </a:t>
                      </a:r>
                      <a:r>
                        <a:rPr lang="ru-RU" sz="850" u="none" strike="noStrike" dirty="0">
                          <a:latin typeface="Times New Roman" pitchFamily="18" charset="0"/>
                          <a:cs typeface="Times New Roman" pitchFamily="18" charset="0"/>
                        </a:rPr>
                        <a:t>соответствии с законодательством </a:t>
                      </a:r>
                      <a:r>
                        <a:rPr lang="ru-RU" sz="850" u="none" strike="noStrike" dirty="0" smtClean="0">
                          <a:latin typeface="Times New Roman" pitchFamily="18" charset="0"/>
                          <a:cs typeface="Times New Roman" pitchFamily="18" charset="0"/>
                        </a:rPr>
                        <a:t> Курской </a:t>
                      </a:r>
                      <a:r>
                        <a:rPr lang="ru-RU" sz="850" u="none" strike="noStrike" dirty="0">
                          <a:latin typeface="Times New Roman" pitchFamily="18" charset="0"/>
                          <a:cs typeface="Times New Roman" pitchFamily="18" charset="0"/>
                        </a:rPr>
                        <a:t>области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93 </a:t>
                      </a:r>
                      <a:r>
                        <a:rPr lang="ru-RU" sz="850" u="none" strike="noStrike" dirty="0" smtClean="0">
                          <a:latin typeface="Times New Roman" pitchFamily="18" charset="0"/>
                          <a:cs typeface="Times New Roman" pitchFamily="18" charset="0"/>
                        </a:rPr>
                        <a:t>347,1</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17 148</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Государственная академическая стипендия обучающимся  по очной форме обучения по программам профессиональной подготовки по профессиям рабочих, должностям служащих; студентам, обучающимся по очной форме обучения по образовательным программам среднего профессионального образования (программы подготовки квалифицированных рабочих, служащих, программы подготовки специалистов среднего звена)  -  396 рублей в месяц при отсутствии по итогам промежуточной аттестации оценки </a:t>
                      </a:r>
                      <a:r>
                        <a:rPr lang="ru-RU" sz="850" u="none" strike="noStrike" dirty="0" smtClean="0">
                          <a:latin typeface="Times New Roman" pitchFamily="18" charset="0"/>
                          <a:cs typeface="Times New Roman" pitchFamily="18" charset="0"/>
                        </a:rPr>
                        <a:t>«удовлетворительно» </a:t>
                      </a:r>
                      <a:r>
                        <a:rPr lang="ru-RU" sz="850" u="none" strike="noStrike" dirty="0">
                          <a:latin typeface="Times New Roman" pitchFamily="18" charset="0"/>
                          <a:cs typeface="Times New Roman" pitchFamily="18" charset="0"/>
                        </a:rPr>
                        <a:t>и отсутствии академической задолженности. Государственная академическая стипендия студентам, обучающимся по очной форме обучения по образовательным программам высшего образования (программы бакалавриата, программы специалитета, программы магистратуры)  </a:t>
                      </a:r>
                      <a:r>
                        <a:rPr lang="ru-RU" sz="850" u="none" strike="noStrike" dirty="0" smtClean="0">
                          <a:latin typeface="Times New Roman" pitchFamily="18" charset="0"/>
                          <a:cs typeface="Times New Roman" pitchFamily="18" charset="0"/>
                        </a:rPr>
                        <a:t>-  </a:t>
                      </a:r>
                      <a:r>
                        <a:rPr lang="ru-RU" sz="850" u="none" strike="noStrike" dirty="0">
                          <a:latin typeface="Times New Roman" pitchFamily="18" charset="0"/>
                          <a:cs typeface="Times New Roman" pitchFamily="18" charset="0"/>
                        </a:rPr>
                        <a:t>1 127 рублей в месяц  при отсутствии по итогам промежуточной аттестации оценки </a:t>
                      </a:r>
                      <a:r>
                        <a:rPr lang="ru-RU" sz="850" u="none" strike="noStrike" dirty="0" smtClean="0">
                          <a:latin typeface="Times New Roman" pitchFamily="18" charset="0"/>
                          <a:cs typeface="Times New Roman" pitchFamily="18" charset="0"/>
                        </a:rPr>
                        <a:t>«удовлетворительно» </a:t>
                      </a:r>
                      <a:r>
                        <a:rPr lang="ru-RU" sz="850" u="none" strike="noStrike" dirty="0">
                          <a:latin typeface="Times New Roman" pitchFamily="18" charset="0"/>
                          <a:cs typeface="Times New Roman" pitchFamily="18" charset="0"/>
                        </a:rPr>
                        <a:t>и отсутствии академической задолженности. Государственная академическая стипендия аспирантам, обучающимся по очной форме обучения по образовательным программам высшего образования (программы подготовки научно-педагогических кадров)  - 1 877 рублей в месяц  при отсутствии по итогам промежуточной аттестации оценки </a:t>
                      </a:r>
                      <a:r>
                        <a:rPr lang="ru-RU" sz="850" u="none" strike="noStrike" dirty="0" smtClean="0">
                          <a:latin typeface="Times New Roman" pitchFamily="18" charset="0"/>
                          <a:cs typeface="Times New Roman" pitchFamily="18" charset="0"/>
                        </a:rPr>
                        <a:t>«удовлетворительно» и </a:t>
                      </a:r>
                      <a:r>
                        <a:rPr lang="ru-RU" sz="850" u="none" strike="noStrike" dirty="0">
                          <a:latin typeface="Times New Roman" pitchFamily="18" charset="0"/>
                          <a:cs typeface="Times New Roman" pitchFamily="18" charset="0"/>
                        </a:rPr>
                        <a:t>отсутствии академической задолженности. Размер государственной социальной стипендии категориям обучающихся, установленных Федеральным законом от 29.12.2013г. №273-ФЗ </a:t>
                      </a:r>
                      <a:r>
                        <a:rPr lang="ru-RU" sz="850" u="none" strike="noStrike" dirty="0" smtClean="0">
                          <a:latin typeface="Times New Roman" pitchFamily="18" charset="0"/>
                          <a:cs typeface="Times New Roman" pitchFamily="18" charset="0"/>
                        </a:rPr>
                        <a:t>«Об </a:t>
                      </a:r>
                      <a:r>
                        <a:rPr lang="ru-RU" sz="850" u="none" strike="noStrike" dirty="0">
                          <a:latin typeface="Times New Roman" pitchFamily="18" charset="0"/>
                          <a:cs typeface="Times New Roman" pitchFamily="18" charset="0"/>
                        </a:rPr>
                        <a:t>образовании в Российской </a:t>
                      </a:r>
                      <a:r>
                        <a:rPr lang="ru-RU" sz="850" u="none" strike="noStrike" dirty="0" smtClean="0">
                          <a:latin typeface="Times New Roman" pitchFamily="18" charset="0"/>
                          <a:cs typeface="Times New Roman" pitchFamily="18" charset="0"/>
                        </a:rPr>
                        <a:t>Федерации» </a:t>
                      </a:r>
                      <a:r>
                        <a:rPr lang="ru-RU" sz="850" u="none" strike="noStrike" dirty="0">
                          <a:latin typeface="Times New Roman" pitchFamily="18" charset="0"/>
                          <a:cs typeface="Times New Roman" pitchFamily="18" charset="0"/>
                        </a:rPr>
                        <a:t>(с изменениями и дополнениями</a:t>
                      </a:r>
                      <a:r>
                        <a:rPr lang="ru-RU" sz="850" u="none" strike="noStrike" dirty="0" smtClean="0">
                          <a:latin typeface="Times New Roman" pitchFamily="18" charset="0"/>
                          <a:cs typeface="Times New Roman" pitchFamily="18" charset="0"/>
                        </a:rPr>
                        <a:t>),</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 </a:t>
                      </a:r>
                      <a:r>
                        <a:rPr lang="ru-RU" sz="850" u="none" strike="noStrike" dirty="0">
                          <a:latin typeface="Times New Roman" pitchFamily="18" charset="0"/>
                          <a:cs typeface="Times New Roman" pitchFamily="18" charset="0"/>
                        </a:rPr>
                        <a:t>не менее полуторакратного размера государственной академической стипендии, установленного  по каждому уровню профессионального образования и категориям обучающихся. Размер и порядок оказания материальной поддержки  студентам, обучающимся по программам подготовки  специалистов среднего звена, определяется в соответствии с федеральным законодательством локальными нормативными актами  профессиональных образовательных организаций, принимаемыми с учетом мнения советов обучающихся и представительных органов обучающихся. Размеры и порядок оказания единовременной материальной помощи и выплаты ежегодного пособия студентам и аспирантам государственной образовательной организации высшего образования Курской области определяется в соответствии с федеральным законодательством локальными нормативными актами образовательной организации высшего образования, принимаемыми с учетом мнения совета обучающихся и представительного органа обучающихся.</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488635">
                <a:tc>
                  <a:txBody>
                    <a:bodyPr/>
                    <a:lstStyle/>
                    <a:p>
                      <a:pPr algn="ctr" fontAlgn="ctr"/>
                      <a:r>
                        <a:rPr lang="ru-RU" sz="850" u="none" strike="noStrike" dirty="0">
                          <a:latin typeface="Times New Roman" pitchFamily="18" charset="0"/>
                          <a:cs typeface="Times New Roman" pitchFamily="18" charset="0"/>
                        </a:rPr>
                        <a:t>Именная стипендия Губернатора Курской области для студентов и аспирантов очной формы обучения, обучающихся в образовательных организациях высшего образования, расположенных на территории Курской области: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330,0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10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 </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256538">
                <a:tc>
                  <a:txBody>
                    <a:bodyPr/>
                    <a:lstStyle/>
                    <a:p>
                      <a:pPr algn="ctr" fontAlgn="ctr"/>
                      <a:r>
                        <a:rPr lang="ru-RU" sz="850" u="none" strike="noStrike" dirty="0">
                          <a:latin typeface="Times New Roman" pitchFamily="18" charset="0"/>
                          <a:cs typeface="Times New Roman" pitchFamily="18" charset="0"/>
                        </a:rPr>
                        <a:t>для аспирантов</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180,0</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4</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Четыре стипендии в размере 4 500,00 рублей в месяц каждая на один учебный год - с 1 сентября по 30 июня</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r>
              <a:tr h="144016">
                <a:tc>
                  <a:txBody>
                    <a:bodyPr/>
                    <a:lstStyle/>
                    <a:p>
                      <a:pPr algn="ctr" fontAlgn="ctr"/>
                      <a:r>
                        <a:rPr lang="ru-RU" sz="850" u="none" strike="noStrike" dirty="0">
                          <a:latin typeface="Times New Roman" pitchFamily="18" charset="0"/>
                          <a:cs typeface="Times New Roman" pitchFamily="18" charset="0"/>
                        </a:rPr>
                        <a:t>для студентов</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150,0</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6</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Шесть стипендий в размере 2 500,00 рублей в месяц каждая на один учебный год - с 1 сентября по 30 июня</a:t>
                      </a:r>
                      <a:endParaRPr lang="ru-RU" sz="850" b="0" i="1" u="none" strike="noStrike" dirty="0">
                        <a:solidFill>
                          <a:srgbClr val="000000"/>
                        </a:solidFill>
                        <a:latin typeface="Times New Roman" pitchFamily="18" charset="0"/>
                        <a:cs typeface="Times New Roman" pitchFamily="18" charset="0"/>
                      </a:endParaRPr>
                    </a:p>
                  </a:txBody>
                  <a:tcPr marL="1969" marR="1969" marT="1969" marB="0" anchor="ctr"/>
                </a:tc>
              </a:tr>
              <a:tr h="504056">
                <a:tc>
                  <a:txBody>
                    <a:bodyPr/>
                    <a:lstStyle/>
                    <a:p>
                      <a:pPr algn="ctr" rtl="0" fontAlgn="ctr"/>
                      <a:r>
                        <a:rPr lang="ru-RU" sz="850" u="none" strike="noStrike" dirty="0">
                          <a:latin typeface="Times New Roman" pitchFamily="18" charset="0"/>
                          <a:cs typeface="Times New Roman" pitchFamily="18" charset="0"/>
                        </a:rPr>
                        <a:t>Именная стипендия Губернатора Курской области для студентов, слушателей, курсантов, аспирантов и адъюнктов – жителей Курской области, обучающихся в образовательных организациях высшего образования МЧС России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50,0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2</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fontAlgn="ctr"/>
                      <a:r>
                        <a:rPr lang="ru-RU" sz="850" u="none" strike="noStrike" dirty="0">
                          <a:latin typeface="Times New Roman" pitchFamily="18" charset="0"/>
                          <a:cs typeface="Times New Roman" pitchFamily="18" charset="0"/>
                        </a:rPr>
                        <a:t>Две стипендии в размере 2 500,00 рублей в месяц каждая на один учебный год - с 1 сентября по 30 июня</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bl>
          </a:graphicData>
        </a:graphic>
      </p:graphicFrame>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8" name="Заголовок 1"/>
          <p:cNvSpPr txBox="1">
            <a:spLocks/>
          </p:cNvSpPr>
          <p:nvPr/>
        </p:nvSpPr>
        <p:spPr>
          <a:xfrm>
            <a:off x="-26709" y="360040"/>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36</a:t>
            </a:fld>
            <a:endParaRPr lang="ru-RU" dirty="0"/>
          </a:p>
        </p:txBody>
      </p:sp>
      <p:graphicFrame>
        <p:nvGraphicFramePr>
          <p:cNvPr id="3" name="Таблица 2"/>
          <p:cNvGraphicFramePr>
            <a:graphicFrameLocks noGrp="1"/>
          </p:cNvGraphicFramePr>
          <p:nvPr/>
        </p:nvGraphicFramePr>
        <p:xfrm>
          <a:off x="0" y="692696"/>
          <a:ext cx="9144002" cy="5760640"/>
        </p:xfrm>
        <a:graphic>
          <a:graphicData uri="http://schemas.openxmlformats.org/drawingml/2006/table">
            <a:tbl>
              <a:tblPr>
                <a:tableStyleId>{BC89EF96-8CEA-46FF-86C4-4CE0E7609802}</a:tableStyleId>
              </a:tblPr>
              <a:tblGrid>
                <a:gridCol w="5076056"/>
                <a:gridCol w="648072"/>
                <a:gridCol w="648072"/>
                <a:gridCol w="2771802"/>
              </a:tblGrid>
              <a:tr h="504056">
                <a:tc>
                  <a:txBody>
                    <a:bodyPr/>
                    <a:lstStyle/>
                    <a:p>
                      <a:pPr algn="ctr" fontAlgn="ctr"/>
                      <a:r>
                        <a:rPr lang="ru-RU" sz="850" b="1" u="none" strike="noStrike" dirty="0">
                          <a:latin typeface="Times New Roman" pitchFamily="18" charset="0"/>
                          <a:cs typeface="Times New Roman" pitchFamily="18" charset="0"/>
                        </a:rPr>
                        <a:t>Наименование</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Расходы </a:t>
                      </a:r>
                      <a:endParaRPr lang="ru-RU" sz="850" b="1" u="none" strike="noStrike" dirty="0" smtClean="0">
                        <a:latin typeface="Times New Roman" pitchFamily="18" charset="0"/>
                        <a:cs typeface="Times New Roman" pitchFamily="18" charset="0"/>
                      </a:endParaRPr>
                    </a:p>
                    <a:p>
                      <a:pPr algn="ctr" fontAlgn="ctr"/>
                      <a:r>
                        <a:rPr lang="ru-RU" sz="850" b="1" u="none" strike="noStrike" dirty="0" smtClean="0">
                          <a:latin typeface="Times New Roman" pitchFamily="18" charset="0"/>
                          <a:cs typeface="Times New Roman" pitchFamily="18" charset="0"/>
                        </a:rPr>
                        <a:t>на </a:t>
                      </a:r>
                      <a:r>
                        <a:rPr lang="ru-RU" sz="850" b="1" u="none" strike="noStrike" dirty="0">
                          <a:latin typeface="Times New Roman" pitchFamily="18" charset="0"/>
                          <a:cs typeface="Times New Roman" pitchFamily="18" charset="0"/>
                        </a:rPr>
                        <a:t>2025 год, тыс. рублей</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smtClean="0">
                          <a:latin typeface="Times New Roman" pitchFamily="18" charset="0"/>
                          <a:cs typeface="Times New Roman" pitchFamily="18" charset="0"/>
                        </a:rPr>
                        <a:t>Число </a:t>
                      </a:r>
                      <a:r>
                        <a:rPr lang="ru-RU" sz="850" b="1" u="none" strike="noStrike" dirty="0">
                          <a:latin typeface="Times New Roman" pitchFamily="18" charset="0"/>
                          <a:cs typeface="Times New Roman" pitchFamily="18" charset="0"/>
                        </a:rPr>
                        <a:t>получателей в 2025 году</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c>
                  <a:txBody>
                    <a:bodyPr/>
                    <a:lstStyle/>
                    <a:p>
                      <a:pPr algn="ctr" fontAlgn="ctr"/>
                      <a:r>
                        <a:rPr lang="ru-RU" sz="850" b="1" u="none" strike="noStrike" dirty="0">
                          <a:latin typeface="Times New Roman" pitchFamily="18" charset="0"/>
                          <a:cs typeface="Times New Roman" pitchFamily="18" charset="0"/>
                        </a:rPr>
                        <a:t>Размер выплаты, </a:t>
                      </a:r>
                      <a:r>
                        <a:rPr lang="ru-RU" sz="850" b="1" u="none" strike="noStrike" dirty="0" smtClean="0">
                          <a:latin typeface="Times New Roman" pitchFamily="18" charset="0"/>
                          <a:cs typeface="Times New Roman" pitchFamily="18" charset="0"/>
                        </a:rPr>
                        <a:t>рубли</a:t>
                      </a:r>
                      <a:endParaRPr lang="ru-RU" sz="850" b="1" i="0" u="none" strike="noStrike" dirty="0">
                        <a:latin typeface="Times New Roman" pitchFamily="18" charset="0"/>
                        <a:cs typeface="Times New Roman" pitchFamily="18" charset="0"/>
                      </a:endParaRPr>
                    </a:p>
                  </a:txBody>
                  <a:tcPr marL="1207" marR="1207" marT="1207" marB="0" anchor="ctr">
                    <a:solidFill>
                      <a:schemeClr val="accent1">
                        <a:lumMod val="20000"/>
                        <a:lumOff val="80000"/>
                      </a:schemeClr>
                    </a:solidFill>
                  </a:tcPr>
                </a:tc>
              </a:tr>
              <a:tr h="795937">
                <a:tc>
                  <a:txBody>
                    <a:bodyPr/>
                    <a:lstStyle/>
                    <a:p>
                      <a:pPr algn="ctr" rtl="0" fontAlgn="ctr"/>
                      <a:r>
                        <a:rPr lang="ru-RU" sz="850" u="none" strike="noStrike" dirty="0">
                          <a:latin typeface="Times New Roman" pitchFamily="18" charset="0"/>
                          <a:cs typeface="Times New Roman" pitchFamily="18" charset="0"/>
                        </a:rPr>
                        <a:t>Именные стипендии Губернатора Курской области:</a:t>
                      </a:r>
                      <a:br>
                        <a:rPr lang="ru-RU" sz="850" u="none" strike="noStrike" dirty="0">
                          <a:latin typeface="Times New Roman" pitchFamily="18" charset="0"/>
                          <a:cs typeface="Times New Roman" pitchFamily="18" charset="0"/>
                        </a:rPr>
                      </a:br>
                      <a:r>
                        <a:rPr lang="ru-RU" sz="850" u="none" strike="noStrike" dirty="0">
                          <a:latin typeface="Times New Roman" pitchFamily="18" charset="0"/>
                          <a:cs typeface="Times New Roman" pitchFamily="18" charset="0"/>
                        </a:rPr>
                        <a:t>- для обучающихся общеобразовательных организаций Курской области, добившихся особых успехов в учебной деятельности, научной (научно-исследовательской) деятельности, представивших Курскую область в прошедшем учебном году и ставших победителями и призерами международных олимпиад школьников, победителями и призерами заключительного этапа всероссийской олимпиады школьников, победителями регионального этапа </a:t>
                      </a:r>
                      <a:r>
                        <a:rPr lang="ru-RU" sz="850" u="none" strike="noStrike" dirty="0" smtClean="0">
                          <a:latin typeface="Times New Roman" pitchFamily="18" charset="0"/>
                          <a:cs typeface="Times New Roman" pitchFamily="18" charset="0"/>
                        </a:rPr>
                        <a:t>всероссийской</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олимпиады </a:t>
                      </a:r>
                      <a:r>
                        <a:rPr lang="ru-RU" sz="850" u="none" strike="noStrike" dirty="0">
                          <a:latin typeface="Times New Roman" pitchFamily="18" charset="0"/>
                          <a:cs typeface="Times New Roman" pitchFamily="18" charset="0"/>
                        </a:rPr>
                        <a:t>школьников;</a:t>
                      </a:r>
                      <a:br>
                        <a:rPr lang="ru-RU" sz="850" u="none" strike="noStrike" dirty="0">
                          <a:latin typeface="Times New Roman" pitchFamily="18" charset="0"/>
                          <a:cs typeface="Times New Roman" pitchFamily="18" charset="0"/>
                        </a:rPr>
                      </a:br>
                      <a:r>
                        <a:rPr lang="ru-RU" sz="850" u="none" strike="noStrike" dirty="0">
                          <a:latin typeface="Times New Roman" pitchFamily="18" charset="0"/>
                          <a:cs typeface="Times New Roman" pitchFamily="18" charset="0"/>
                        </a:rPr>
                        <a:t>- для обучающихся общеобразовательных организаций Курской области, добившихся успехов в учебной деятельности, научной (научно-исследовательской) деятельности и ставших в течение трех учебных лет подряд по одному общеобразовательному предмету победителями областной </a:t>
                      </a:r>
                      <a:r>
                        <a:rPr lang="ru-RU" sz="850" u="none" strike="noStrike" dirty="0" smtClean="0">
                          <a:latin typeface="Times New Roman" pitchFamily="18" charset="0"/>
                          <a:cs typeface="Times New Roman" pitchFamily="18" charset="0"/>
                        </a:rPr>
                        <a:t>олимпиады</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школьников</a:t>
                      </a:r>
                      <a:r>
                        <a:rPr lang="ru-RU" sz="850" u="none" strike="noStrike" dirty="0">
                          <a:latin typeface="Times New Roman" pitchFamily="18" charset="0"/>
                          <a:cs typeface="Times New Roman" pitchFamily="18" charset="0"/>
                        </a:rPr>
                        <a:t>; </a:t>
                      </a:r>
                      <a:br>
                        <a:rPr lang="ru-RU" sz="850" u="none" strike="noStrike" dirty="0">
                          <a:latin typeface="Times New Roman" pitchFamily="18" charset="0"/>
                          <a:cs typeface="Times New Roman" pitchFamily="18" charset="0"/>
                        </a:rPr>
                      </a:br>
                      <a:r>
                        <a:rPr lang="ru-RU" sz="850" u="none" strike="noStrike" dirty="0">
                          <a:latin typeface="Times New Roman" pitchFamily="18" charset="0"/>
                          <a:cs typeface="Times New Roman" pitchFamily="18" charset="0"/>
                        </a:rPr>
                        <a:t>- для обучающихся организаций дополнительного образования Курской области, добившихся особых успехов в технической деятельности, естественно-научной деятельности, социально-гуманитарной деятельности, творческой деятельности, физкультурно-спортивной деятельности, представивших Курскую область в прошедшем учебном году и ставших победителями или лауреатами I степени международных и всероссийских соревнований, смотров, конкурсов по видам деятельности в соответствии с Перечнем олимпиад и иных интеллектуальных и (или) творческих конкурсов, мероприятий, направленных на развитие интеллектуальных и творческих способностей, способностей к занятиям физической культурой и спортом, интереса к научной (научно-исследовательской), инженерно-технической, изобретательской, творческой, физкультурно-спортивной деятельности, а также на пропаганду научных знаний, творческих и спортивных достижений, утверждаемым ежегодно Министерством просвещения Российской Федерации, и Всероссийским перечнем мероприятий для детей и молодежи ежегодно в течение трех учебных лет подряд по одному </a:t>
                      </a:r>
                      <a:r>
                        <a:rPr lang="ru-RU" sz="850" u="none" strike="noStrike" dirty="0" smtClean="0">
                          <a:latin typeface="Times New Roman" pitchFamily="18" charset="0"/>
                          <a:cs typeface="Times New Roman" pitchFamily="18" charset="0"/>
                        </a:rPr>
                        <a:t>виду направленности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1 </a:t>
                      </a:r>
                      <a:r>
                        <a:rPr lang="ru-RU" sz="850" u="none" strike="noStrike" dirty="0" smtClean="0">
                          <a:latin typeface="Times New Roman" pitchFamily="18" charset="0"/>
                          <a:cs typeface="Times New Roman" pitchFamily="18" charset="0"/>
                        </a:rPr>
                        <a:t>062,6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46</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rowSpan="3">
                  <a:txBody>
                    <a:bodyPr/>
                    <a:lstStyle/>
                    <a:p>
                      <a:pPr algn="ctr" rtl="0" fontAlgn="ctr"/>
                      <a:r>
                        <a:rPr lang="ru-RU" sz="850" u="none" strike="noStrike" dirty="0" smtClean="0">
                          <a:latin typeface="Times New Roman" pitchFamily="18" charset="0"/>
                          <a:cs typeface="Times New Roman" pitchFamily="18" charset="0"/>
                        </a:rPr>
                        <a:t>Размер именной стипендии и денежной</a:t>
                      </a:r>
                      <a:r>
                        <a:rPr lang="ru-RU" sz="850" u="none" strike="noStrike" baseline="0" dirty="0" smtClean="0">
                          <a:latin typeface="Times New Roman" pitchFamily="18" charset="0"/>
                          <a:cs typeface="Times New Roman" pitchFamily="18" charset="0"/>
                        </a:rPr>
                        <a:t> премии </a:t>
                      </a:r>
                      <a:r>
                        <a:rPr lang="ru-RU" sz="850" u="none" strike="noStrike" dirty="0" smtClean="0">
                          <a:latin typeface="Times New Roman" pitchFamily="18" charset="0"/>
                          <a:cs typeface="Times New Roman" pitchFamily="18" charset="0"/>
                        </a:rPr>
                        <a:t>определяется в соответствии с постановлением Губернатора Курской области от 10.10.1997г.</a:t>
                      </a:r>
                      <a:r>
                        <a:rPr lang="ru-RU" sz="850" u="none" strike="noStrike" baseline="0" dirty="0" smtClean="0">
                          <a:latin typeface="Times New Roman" pitchFamily="18" charset="0"/>
                          <a:cs typeface="Times New Roman" pitchFamily="18" charset="0"/>
                        </a:rPr>
                        <a:t> </a:t>
                      </a:r>
                      <a:r>
                        <a:rPr lang="ru-RU" sz="850" u="none" strike="noStrike" dirty="0" smtClean="0">
                          <a:latin typeface="Times New Roman" pitchFamily="18" charset="0"/>
                          <a:cs typeface="Times New Roman" pitchFamily="18" charset="0"/>
                        </a:rPr>
                        <a:t>№1011 </a:t>
                      </a:r>
                    </a:p>
                    <a:p>
                      <a:pPr algn="ctr" rtl="0" fontAlgn="ctr"/>
                      <a:r>
                        <a:rPr lang="ru-RU" sz="850" u="none" strike="noStrike" dirty="0" smtClean="0">
                          <a:latin typeface="Times New Roman" pitchFamily="18" charset="0"/>
                          <a:cs typeface="Times New Roman" pitchFamily="18" charset="0"/>
                        </a:rPr>
                        <a:t> «О развитии системы работы с одаренными детьми» </a:t>
                      </a:r>
                    </a:p>
                    <a:p>
                      <a:pPr algn="ctr" rtl="0" fontAlgn="ctr"/>
                      <a:r>
                        <a:rPr lang="ru-RU" sz="850" u="none" strike="noStrike" dirty="0" smtClean="0">
                          <a:latin typeface="Times New Roman" pitchFamily="18" charset="0"/>
                          <a:cs typeface="Times New Roman" pitchFamily="18" charset="0"/>
                        </a:rPr>
                        <a:t>(с изменениями и дополнениями).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r>
              <a:tr h="795937">
                <a:tc>
                  <a:txBody>
                    <a:bodyPr/>
                    <a:lstStyle/>
                    <a:p>
                      <a:pPr algn="ctr" rtl="0" fontAlgn="ctr"/>
                      <a:r>
                        <a:rPr lang="ru-RU" sz="850" u="none" strike="noStrike" dirty="0">
                          <a:latin typeface="Times New Roman" pitchFamily="18" charset="0"/>
                          <a:cs typeface="Times New Roman" pitchFamily="18" charset="0"/>
                        </a:rPr>
                        <a:t>Денежные премии Губернатора Курской области для обучающихся общеобразовательных организаций Курской области и организаций дополнительного образования Курской области, добившихся особых успехов в учебной деятельности, научной (научно-исследовательской) деятельности, технической деятельности, естественно-научной деятельности, социально-гуманитарной деятельности, творческой деятельности, физкультурно-спортивной деятельности, представивших Курскую область в прошедшем учебном году и ставших победителями и призерами международных олимпиад школьников, победителями и призерами заключительного этапа всероссийской олимпиады школьников, победителями и призерами регионального этапа всероссийской олимпиады школьников, победителями и призерами областной олимпиады школьников, победителями или лауреатами I степени и призерами или лауреатами II и III степеней международных и всероссийских соревнований, смотров, конкурсов по видам деятельности в соответствии с Перечнем олимпиад и иных интеллектуальных и (или) творческих конкурсов, мероприятий, направленных на развитие интеллектуальных и творческих способностей, способностей к занятиям физической культурой и спортом, интереса к научной (научно-исследовательской), инженерно-технической, изобретательской, творческой, физкультурно-спортивной деятельности, а также на пропаганду научных знаний, творческих и спортивных достижений, утверждаемым ежегодно Министерством просвещения Российской Федерации, и Всероссийским перечнем мероприятий для детей и </a:t>
                      </a:r>
                      <a:r>
                        <a:rPr lang="ru-RU" sz="850" u="none" strike="noStrike" dirty="0" smtClean="0">
                          <a:latin typeface="Times New Roman" pitchFamily="18" charset="0"/>
                          <a:cs typeface="Times New Roman" pitchFamily="18" charset="0"/>
                        </a:rPr>
                        <a:t>молодежи</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2 </a:t>
                      </a:r>
                      <a:r>
                        <a:rPr lang="ru-RU" sz="850" u="none" strike="noStrike" dirty="0" smtClean="0">
                          <a:latin typeface="Times New Roman" pitchFamily="18" charset="0"/>
                          <a:cs typeface="Times New Roman" pitchFamily="18" charset="0"/>
                        </a:rPr>
                        <a:t>060,0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900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vMerge="1">
                  <a:txBody>
                    <a:bodyPr/>
                    <a:lstStyle/>
                    <a:p>
                      <a:pPr algn="just" rtl="0" fontAlgn="ctr"/>
                      <a:endParaRPr lang="ru-RU" sz="850" b="0" i="0" u="none" strike="noStrike" dirty="0">
                        <a:solidFill>
                          <a:srgbClr val="000000"/>
                        </a:solidFill>
                        <a:latin typeface="Times New Roman"/>
                      </a:endParaRPr>
                    </a:p>
                  </a:txBody>
                  <a:tcPr marL="1969" marR="1969" marT="19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9666">
                <a:tc>
                  <a:txBody>
                    <a:bodyPr/>
                    <a:lstStyle/>
                    <a:p>
                      <a:pPr algn="ctr" rtl="0" fontAlgn="ctr"/>
                      <a:r>
                        <a:rPr lang="ru-RU" sz="850" u="none" strike="noStrike" dirty="0">
                          <a:latin typeface="Times New Roman" pitchFamily="18" charset="0"/>
                          <a:cs typeface="Times New Roman" pitchFamily="18" charset="0"/>
                        </a:rPr>
                        <a:t>Денежные премии учителям и педагогам общеобразовательных организаций Курской области, педагогам организаций дополнительного образования Курской области, подготовившим победителей и призеров международных олимпиад школьников и заключительного этапа всероссийской олимпиады </a:t>
                      </a:r>
                      <a:r>
                        <a:rPr lang="ru-RU" sz="850" u="none" strike="noStrike" dirty="0" smtClean="0">
                          <a:latin typeface="Times New Roman" pitchFamily="18" charset="0"/>
                          <a:cs typeface="Times New Roman" pitchFamily="18" charset="0"/>
                        </a:rPr>
                        <a:t>школьников</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smtClean="0">
                          <a:latin typeface="Times New Roman" pitchFamily="18" charset="0"/>
                          <a:cs typeface="Times New Roman" pitchFamily="18" charset="0"/>
                        </a:rPr>
                        <a:t>100,0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a:txBody>
                    <a:bodyPr/>
                    <a:lstStyle/>
                    <a:p>
                      <a:pPr algn="ctr" rtl="0" fontAlgn="ctr"/>
                      <a:r>
                        <a:rPr lang="ru-RU" sz="850" u="none" strike="noStrike" dirty="0">
                          <a:latin typeface="Times New Roman" pitchFamily="18" charset="0"/>
                          <a:cs typeface="Times New Roman" pitchFamily="18" charset="0"/>
                        </a:rPr>
                        <a:t>10</a:t>
                      </a:r>
                      <a:endParaRPr lang="ru-RU" sz="850" b="0" i="0" u="none" strike="noStrike" dirty="0">
                        <a:solidFill>
                          <a:srgbClr val="000000"/>
                        </a:solidFill>
                        <a:latin typeface="Times New Roman" pitchFamily="18" charset="0"/>
                        <a:cs typeface="Times New Roman" pitchFamily="18" charset="0"/>
                      </a:endParaRPr>
                    </a:p>
                  </a:txBody>
                  <a:tcPr marL="1969" marR="1969" marT="1969" marB="0" anchor="ctr"/>
                </a:tc>
                <a:tc vMerge="1">
                  <a:txBody>
                    <a:bodyPr/>
                    <a:lstStyle/>
                    <a:p>
                      <a:pPr algn="ctr" rtl="0" fontAlgn="ctr"/>
                      <a:endParaRPr lang="ru-RU" sz="850" b="0" i="0" u="none" strike="noStrike" dirty="0">
                        <a:solidFill>
                          <a:srgbClr val="000000"/>
                        </a:solidFill>
                        <a:latin typeface="Times New Roman"/>
                      </a:endParaRPr>
                    </a:p>
                  </a:txBody>
                  <a:tcPr marL="1969" marR="1969" marT="19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10" name="Заголовок 1"/>
          <p:cNvSpPr txBox="1">
            <a:spLocks/>
          </p:cNvSpPr>
          <p:nvPr/>
        </p:nvSpPr>
        <p:spPr>
          <a:xfrm>
            <a:off x="-26709" y="360040"/>
            <a:ext cx="9170709" cy="2606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образования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2" name="Picture 6" descr="Picture background"/>
          <p:cNvPicPr>
            <a:picLocks noChangeAspect="1" noChangeArrowheads="1"/>
          </p:cNvPicPr>
          <p:nvPr/>
        </p:nvPicPr>
        <p:blipFill>
          <a:blip r:embed="rId2" cstate="print"/>
          <a:srcRect t="16550" b="74996"/>
          <a:stretch>
            <a:fillRect/>
          </a:stretch>
        </p:blipFill>
        <p:spPr bwMode="auto">
          <a:xfrm>
            <a:off x="0" y="6453336"/>
            <a:ext cx="9144000" cy="404664"/>
          </a:xfrm>
          <a:prstGeom prst="rect">
            <a:avLst/>
          </a:prstGeom>
          <a:noFill/>
        </p:spPr>
      </p:pic>
      <p:sp>
        <p:nvSpPr>
          <p:cNvPr id="5" name="Заголовок 1"/>
          <p:cNvSpPr txBox="1">
            <a:spLocks/>
          </p:cNvSpPr>
          <p:nvPr/>
        </p:nvSpPr>
        <p:spPr>
          <a:xfrm>
            <a:off x="9803" y="363967"/>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7" name="Таблица 6"/>
          <p:cNvGraphicFramePr>
            <a:graphicFrameLocks noGrp="1"/>
          </p:cNvGraphicFramePr>
          <p:nvPr/>
        </p:nvGraphicFramePr>
        <p:xfrm>
          <a:off x="0" y="685590"/>
          <a:ext cx="9144000" cy="5767746"/>
        </p:xfrm>
        <a:graphic>
          <a:graphicData uri="http://schemas.openxmlformats.org/drawingml/2006/table">
            <a:tbl>
              <a:tblPr>
                <a:tableStyleId>{BC89EF96-8CEA-46FF-86C4-4CE0E7609802}</a:tableStyleId>
              </a:tblPr>
              <a:tblGrid>
                <a:gridCol w="3923928"/>
                <a:gridCol w="720080"/>
                <a:gridCol w="648072"/>
                <a:gridCol w="3851920"/>
              </a:tblGrid>
              <a:tr h="98208">
                <a:tc>
                  <a:txBody>
                    <a:bodyPr/>
                    <a:lstStyle/>
                    <a:p>
                      <a:pPr algn="ctr" rtl="0" fontAlgn="t"/>
                      <a:r>
                        <a:rPr lang="ru-RU" sz="800" b="1" u="none" strike="noStrike" dirty="0">
                          <a:latin typeface="Times New Roman" pitchFamily="18" charset="0"/>
                          <a:cs typeface="Times New Roman" pitchFamily="18" charset="0"/>
                        </a:rPr>
                        <a:t>Наименование  </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Расходы </a:t>
                      </a:r>
                      <a:endParaRPr lang="ru-RU" sz="800" b="1" u="none" strike="noStrike" dirty="0" smtClean="0">
                        <a:latin typeface="Times New Roman" pitchFamily="18" charset="0"/>
                        <a:cs typeface="Times New Roman" pitchFamily="18" charset="0"/>
                      </a:endParaRPr>
                    </a:p>
                    <a:p>
                      <a:pPr algn="ctr" rtl="0" fontAlgn="t"/>
                      <a:r>
                        <a:rPr lang="ru-RU" sz="800" b="1" u="none" strike="noStrike" dirty="0" smtClean="0">
                          <a:latin typeface="Times New Roman" pitchFamily="18" charset="0"/>
                          <a:cs typeface="Times New Roman" pitchFamily="18" charset="0"/>
                        </a:rPr>
                        <a:t>на </a:t>
                      </a:r>
                      <a:r>
                        <a:rPr lang="ru-RU" sz="800" b="1" u="none" strike="noStrike" dirty="0">
                          <a:latin typeface="Times New Roman" pitchFamily="18" charset="0"/>
                          <a:cs typeface="Times New Roman" pitchFamily="18" charset="0"/>
                        </a:rPr>
                        <a:t>2025 год, тыс. руб.</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Число получателей</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в 2025 году</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Размер выплаты, рубли</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68145">
                <a:tc>
                  <a:txBody>
                    <a:bodyPr/>
                    <a:lstStyle/>
                    <a:p>
                      <a:pPr algn="ctr" fontAlgn="ctr"/>
                      <a:r>
                        <a:rPr lang="ru-RU" sz="800" u="none" strike="noStrike" dirty="0">
                          <a:latin typeface="Times New Roman" pitchFamily="18" charset="0"/>
                          <a:cs typeface="Times New Roman" pitchFamily="18" charset="0"/>
                        </a:rPr>
                        <a:t>Ежемесячное пособие в связи с рождением и воспитанием ребенка</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1 271 </a:t>
                      </a:r>
                      <a:r>
                        <a:rPr lang="ru-RU" sz="800" u="none" strike="noStrike" dirty="0" smtClean="0">
                          <a:latin typeface="Times New Roman" pitchFamily="18" charset="0"/>
                          <a:cs typeface="Times New Roman" pitchFamily="18" charset="0"/>
                        </a:rPr>
                        <a:t>126,3</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60 367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50 % от величины прожиточного минимума трудоспособного населения - 12 401; </a:t>
                      </a:r>
                      <a:endParaRPr lang="ru-RU" sz="800" u="none" strike="noStrike" dirty="0" smtClean="0">
                        <a:latin typeface="Times New Roman" pitchFamily="18" charset="0"/>
                        <a:cs typeface="Times New Roman" pitchFamily="18" charset="0"/>
                      </a:endParaRPr>
                    </a:p>
                    <a:p>
                      <a:pPr algn="ctr" rtl="0" fontAlgn="ctr"/>
                      <a:r>
                        <a:rPr lang="ru-RU" sz="800" u="none" strike="noStrike" dirty="0" smtClean="0">
                          <a:latin typeface="Times New Roman" pitchFamily="18" charset="0"/>
                          <a:cs typeface="Times New Roman" pitchFamily="18" charset="0"/>
                        </a:rPr>
                        <a:t>75 </a:t>
                      </a:r>
                      <a:r>
                        <a:rPr lang="ru-RU" sz="800" u="none" strike="noStrike" dirty="0">
                          <a:latin typeface="Times New Roman" pitchFamily="18" charset="0"/>
                          <a:cs typeface="Times New Roman" pitchFamily="18" charset="0"/>
                        </a:rPr>
                        <a:t>% - 18 601; 100 % - 24 801</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36288">
                <a:tc>
                  <a:txBody>
                    <a:bodyPr/>
                    <a:lstStyle/>
                    <a:p>
                      <a:pPr algn="ctr" fontAlgn="ctr"/>
                      <a:r>
                        <a:rPr lang="ru-RU" sz="800" u="none" strike="noStrike" dirty="0">
                          <a:latin typeface="Times New Roman" pitchFamily="18" charset="0"/>
                          <a:cs typeface="Times New Roman" pitchFamily="18" charset="0"/>
                        </a:rPr>
                        <a:t>Региональные программы по повышению рождаемости в субъектах Российской Федерации, в которых суммарный коэффициент рождаемости ниже среднероссийского уровня</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236 </a:t>
                      </a:r>
                      <a:r>
                        <a:rPr lang="ru-RU" sz="800" u="none" strike="noStrike" dirty="0" smtClean="0">
                          <a:latin typeface="Times New Roman" pitchFamily="18" charset="0"/>
                          <a:cs typeface="Times New Roman" pitchFamily="18" charset="0"/>
                        </a:rPr>
                        <a:t>188,4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734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100 000, 300 000, 550 000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Оказание государственной социальной помощи на основании социального контракта отдельным категориям граждан</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273 </a:t>
                      </a:r>
                      <a:r>
                        <a:rPr lang="ru-RU" sz="800" u="none" strike="noStrike" dirty="0" smtClean="0">
                          <a:latin typeface="Times New Roman" pitchFamily="18" charset="0"/>
                          <a:cs typeface="Times New Roman" pitchFamily="18" charset="0"/>
                        </a:rPr>
                        <a:t>971,2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3 577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16 817; 200 000; 350 000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Меры социальной поддержки гражданам, имеющим </a:t>
                      </a:r>
                      <a:r>
                        <a:rPr lang="ru-RU" sz="800" u="none" strike="noStrike" dirty="0" smtClean="0">
                          <a:latin typeface="Times New Roman" pitchFamily="18" charset="0"/>
                          <a:cs typeface="Times New Roman" pitchFamily="18" charset="0"/>
                        </a:rPr>
                        <a:t>звание  «Ветеран </a:t>
                      </a:r>
                      <a:r>
                        <a:rPr lang="ru-RU" sz="800" u="none" strike="noStrike" dirty="0">
                          <a:latin typeface="Times New Roman" pitchFamily="18" charset="0"/>
                          <a:cs typeface="Times New Roman" pitchFamily="18" charset="0"/>
                        </a:rPr>
                        <a:t>труда Курской </a:t>
                      </a:r>
                      <a:r>
                        <a:rPr lang="ru-RU" sz="800" u="none" strike="noStrike" dirty="0" smtClean="0">
                          <a:latin typeface="Times New Roman" pitchFamily="18" charset="0"/>
                          <a:cs typeface="Times New Roman" pitchFamily="18" charset="0"/>
                        </a:rPr>
                        <a:t>области»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771 </a:t>
                      </a:r>
                      <a:r>
                        <a:rPr lang="ru-RU" sz="800" u="none" strike="noStrike" dirty="0" smtClean="0">
                          <a:latin typeface="Times New Roman" pitchFamily="18" charset="0"/>
                          <a:cs typeface="Times New Roman" pitchFamily="18" charset="0"/>
                        </a:rPr>
                        <a:t>814,8</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22 181</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621,95 ЕДВ, ЖКУ-норматив</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240510">
                <a:tc>
                  <a:txBody>
                    <a:bodyPr/>
                    <a:lstStyle/>
                    <a:p>
                      <a:pPr algn="ctr" fontAlgn="ctr"/>
                      <a:r>
                        <a:rPr lang="ru-RU" sz="800" u="none" strike="noStrike" dirty="0">
                          <a:latin typeface="Times New Roman" pitchFamily="18" charset="0"/>
                          <a:cs typeface="Times New Roman" pitchFamily="18" charset="0"/>
                        </a:rPr>
                        <a:t>Обеспечение мер социальной поддержки реабилитированных лиц и лиц, признанных пострадавшими от политических репрессий</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15 </a:t>
                      </a:r>
                      <a:r>
                        <a:rPr lang="ru-RU" sz="800" u="none" strike="noStrike" dirty="0" smtClean="0">
                          <a:latin typeface="Times New Roman" pitchFamily="18" charset="0"/>
                          <a:cs typeface="Times New Roman" pitchFamily="18" charset="0"/>
                        </a:rPr>
                        <a:t>349,7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338</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Размер меры социальной поддержки реабилитированных лиц и лиц, признанных пострадавшими от политических репрессий, определяется  в соответствии с Законом Курской области от 01.12.2004г. №59-ЗКО </a:t>
                      </a:r>
                      <a:r>
                        <a:rPr lang="ru-RU" sz="800" u="none" strike="noStrike" dirty="0" smtClean="0">
                          <a:latin typeface="Times New Roman" pitchFamily="18" charset="0"/>
                          <a:cs typeface="Times New Roman" pitchFamily="18" charset="0"/>
                        </a:rPr>
                        <a:t>«О </a:t>
                      </a:r>
                      <a:r>
                        <a:rPr lang="ru-RU" sz="800" u="none" strike="noStrike" dirty="0">
                          <a:latin typeface="Times New Roman" pitchFamily="18" charset="0"/>
                          <a:cs typeface="Times New Roman" pitchFamily="18" charset="0"/>
                        </a:rPr>
                        <a:t>социальной поддержке реабилитированных лиц и лиц, пострадавших от политических </a:t>
                      </a:r>
                      <a:r>
                        <a:rPr lang="ru-RU" sz="800" u="none" strike="noStrike" dirty="0" smtClean="0">
                          <a:latin typeface="Times New Roman" pitchFamily="18" charset="0"/>
                          <a:cs typeface="Times New Roman" pitchFamily="18" charset="0"/>
                        </a:rPr>
                        <a:t>репрессий»</a:t>
                      </a:r>
                      <a:r>
                        <a:rPr lang="ru-RU" sz="800" u="none" strike="noStrike" dirty="0">
                          <a:latin typeface="Times New Roman" pitchFamily="18" charset="0"/>
                          <a:cs typeface="Times New Roman" pitchFamily="18" charset="0"/>
                        </a:rPr>
                        <a:t/>
                      </a:r>
                      <a:br>
                        <a:rPr lang="ru-RU" sz="800" u="none" strike="noStrike" dirty="0">
                          <a:latin typeface="Times New Roman" pitchFamily="18" charset="0"/>
                          <a:cs typeface="Times New Roman" pitchFamily="18" charset="0"/>
                        </a:rPr>
                      </a:br>
                      <a:r>
                        <a:rPr lang="ru-RU" sz="800" u="none" strike="noStrike" dirty="0">
                          <a:latin typeface="Times New Roman" pitchFamily="18" charset="0"/>
                          <a:cs typeface="Times New Roman" pitchFamily="18" charset="0"/>
                        </a:rPr>
                        <a:t>(с изменениями и дополнениями)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Предоставление социальной поддержки отдельным категориям граждан по обеспечению продовольственными товарами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18 </a:t>
                      </a:r>
                      <a:r>
                        <a:rPr lang="ru-RU" sz="800" u="none" strike="noStrike" dirty="0" smtClean="0">
                          <a:latin typeface="Times New Roman" pitchFamily="18" charset="0"/>
                          <a:cs typeface="Times New Roman" pitchFamily="18" charset="0"/>
                        </a:rPr>
                        <a:t>996,6</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2 229</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670,82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Единовременные денежные выплаты ветеранам и участникам войн и вооруженных конфликтов и их семьям</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smtClean="0">
                          <a:latin typeface="Times New Roman" pitchFamily="18" charset="0"/>
                          <a:cs typeface="Times New Roman" pitchFamily="18" charset="0"/>
                        </a:rPr>
                        <a:t>202,5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225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900,00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Протезно-ортопедическая помощь лицам, не являющимися инвалидами, но по медицинским показаниям нуждающимся в этих изделиях</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8 </a:t>
                      </a:r>
                      <a:r>
                        <a:rPr lang="ru-RU" sz="800" u="none" strike="noStrike" dirty="0" smtClean="0">
                          <a:latin typeface="Times New Roman" pitchFamily="18" charset="0"/>
                          <a:cs typeface="Times New Roman" pitchFamily="18" charset="0"/>
                        </a:rPr>
                        <a:t>843,7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1 986</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14 736,00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4596">
                <a:tc>
                  <a:txBody>
                    <a:bodyPr/>
                    <a:lstStyle/>
                    <a:p>
                      <a:pPr algn="ctr" fontAlgn="ctr"/>
                      <a:r>
                        <a:rPr lang="ru-RU" sz="800" u="none" strike="noStrike" dirty="0">
                          <a:latin typeface="Times New Roman" pitchFamily="18" charset="0"/>
                          <a:cs typeface="Times New Roman" pitchFamily="18" charset="0"/>
                        </a:rPr>
                        <a:t>Ежемесячная компенсация лицам, проходившим службу по призыву, ставшим инвалидами вследствие военной травмы</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5 </a:t>
                      </a:r>
                      <a:r>
                        <a:rPr lang="ru-RU" sz="800" u="none" strike="noStrike" dirty="0" smtClean="0">
                          <a:latin typeface="Times New Roman" pitchFamily="18" charset="0"/>
                          <a:cs typeface="Times New Roman" pitchFamily="18" charset="0"/>
                        </a:rPr>
                        <a:t>202,8</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56</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3 группа - 5 207,30</a:t>
                      </a:r>
                      <a:r>
                        <a:rPr lang="ru-RU" sz="800" u="none" strike="noStrike" dirty="0" smtClean="0">
                          <a:latin typeface="Times New Roman" pitchFamily="18" charset="0"/>
                          <a:cs typeface="Times New Roman" pitchFamily="18" charset="0"/>
                        </a:rPr>
                        <a:t>; </a:t>
                      </a:r>
                      <a:r>
                        <a:rPr lang="ru-RU" sz="800" u="none" strike="noStrike" dirty="0">
                          <a:latin typeface="Times New Roman" pitchFamily="18" charset="0"/>
                          <a:cs typeface="Times New Roman" pitchFamily="18" charset="0"/>
                        </a:rPr>
                        <a:t>2 группа - 7 </a:t>
                      </a:r>
                      <a:r>
                        <a:rPr lang="ru-RU" sz="800" u="none" strike="noStrike" dirty="0" smtClean="0">
                          <a:latin typeface="Times New Roman" pitchFamily="18" charset="0"/>
                          <a:cs typeface="Times New Roman" pitchFamily="18" charset="0"/>
                        </a:rPr>
                        <a:t>810,97; </a:t>
                      </a:r>
                      <a:r>
                        <a:rPr lang="ru-RU" sz="800" u="none" strike="noStrike" dirty="0">
                          <a:latin typeface="Times New Roman" pitchFamily="18" charset="0"/>
                          <a:cs typeface="Times New Roman" pitchFamily="18" charset="0"/>
                        </a:rPr>
                        <a:t>1 группа - 10 414,60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70361">
                <a:tc>
                  <a:txBody>
                    <a:bodyPr/>
                    <a:lstStyle/>
                    <a:p>
                      <a:pPr algn="ctr" fontAlgn="ctr"/>
                      <a:r>
                        <a:rPr lang="ru-RU" sz="800" u="none" strike="noStrike" dirty="0">
                          <a:latin typeface="Times New Roman" pitchFamily="18" charset="0"/>
                          <a:cs typeface="Times New Roman" pitchFamily="18" charset="0"/>
                        </a:rPr>
                        <a:t>Дополнительная ежемесячная компенсация Героям Советского Союза, Героям Российской Федерации и полным кавалерам ордена Славы, Героям Социалистического Труда, Героям Труда Российской Федерации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smtClean="0">
                          <a:latin typeface="Times New Roman" pitchFamily="18" charset="0"/>
                          <a:cs typeface="Times New Roman" pitchFamily="18" charset="0"/>
                        </a:rPr>
                        <a:t>295,4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3</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8 240,55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36288">
                <a:tc>
                  <a:txBody>
                    <a:bodyPr/>
                    <a:lstStyle/>
                    <a:p>
                      <a:pPr algn="ctr" fontAlgn="ctr"/>
                      <a:r>
                        <a:rPr lang="ru-RU" sz="800" u="none" strike="noStrike" dirty="0">
                          <a:latin typeface="Times New Roman" pitchFamily="18" charset="0"/>
                          <a:cs typeface="Times New Roman" pitchFamily="18" charset="0"/>
                        </a:rPr>
                        <a:t>Оказание бесплатной юридической помощи лицам, нуждающимся в социальной поддержке и социальной защите</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4 </a:t>
                      </a:r>
                      <a:r>
                        <a:rPr lang="ru-RU" sz="800" u="none" strike="noStrike" dirty="0" smtClean="0">
                          <a:latin typeface="Times New Roman" pitchFamily="18" charset="0"/>
                          <a:cs typeface="Times New Roman" pitchFamily="18" charset="0"/>
                        </a:rPr>
                        <a:t>504,3</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220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Размер определяется в соответствии с Законом Курской области от 27.11.2012 </a:t>
                      </a:r>
                      <a:endParaRPr lang="ru-RU" sz="800" u="none" strike="noStrike" dirty="0" smtClean="0">
                        <a:latin typeface="Times New Roman" pitchFamily="18" charset="0"/>
                        <a:cs typeface="Times New Roman" pitchFamily="18" charset="0"/>
                      </a:endParaRPr>
                    </a:p>
                    <a:p>
                      <a:pPr algn="ctr" fontAlgn="ctr"/>
                      <a:r>
                        <a:rPr lang="ru-RU" sz="800" u="none" strike="noStrike" dirty="0" smtClean="0">
                          <a:latin typeface="Times New Roman" pitchFamily="18" charset="0"/>
                          <a:cs typeface="Times New Roman" pitchFamily="18" charset="0"/>
                        </a:rPr>
                        <a:t>№</a:t>
                      </a:r>
                      <a:r>
                        <a:rPr lang="ru-RU" sz="800" u="none" strike="noStrike" dirty="0">
                          <a:latin typeface="Times New Roman" pitchFamily="18" charset="0"/>
                          <a:cs typeface="Times New Roman" pitchFamily="18" charset="0"/>
                        </a:rPr>
                        <a:t>106-ЗКО </a:t>
                      </a:r>
                      <a:r>
                        <a:rPr lang="ru-RU" sz="800" u="none" strike="noStrike" dirty="0" smtClean="0">
                          <a:latin typeface="Times New Roman" pitchFamily="18" charset="0"/>
                          <a:cs typeface="Times New Roman" pitchFamily="18" charset="0"/>
                        </a:rPr>
                        <a:t>«О </a:t>
                      </a:r>
                      <a:r>
                        <a:rPr lang="ru-RU" sz="800" u="none" strike="noStrike" dirty="0">
                          <a:latin typeface="Times New Roman" pitchFamily="18" charset="0"/>
                          <a:cs typeface="Times New Roman" pitchFamily="18" charset="0"/>
                        </a:rPr>
                        <a:t>бесплатной юридической помощи в Курской области в рамках государственной системы бесплатной юридической </a:t>
                      </a:r>
                      <a:r>
                        <a:rPr lang="ru-RU" sz="800" u="none" strike="noStrike" dirty="0" smtClean="0">
                          <a:latin typeface="Times New Roman" pitchFamily="18" charset="0"/>
                          <a:cs typeface="Times New Roman" pitchFamily="18" charset="0"/>
                        </a:rPr>
                        <a:t>помощи»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Оказание адресной социальной помощи на проведение работ по газификации жилья отдельным категориям граждан</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3 </a:t>
                      </a:r>
                      <a:r>
                        <a:rPr lang="ru-RU" sz="800" u="none" strike="noStrike" dirty="0" smtClean="0">
                          <a:latin typeface="Times New Roman" pitchFamily="18" charset="0"/>
                          <a:cs typeface="Times New Roman" pitchFamily="18" charset="0"/>
                        </a:rPr>
                        <a:t>711,8</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38</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Единовременная выплата в размере стоимости работ по газификации, </a:t>
                      </a:r>
                      <a:endParaRPr lang="ru-RU" sz="800" u="none" strike="noStrike" dirty="0" smtClean="0">
                        <a:latin typeface="Times New Roman" pitchFamily="18" charset="0"/>
                        <a:cs typeface="Times New Roman" pitchFamily="18" charset="0"/>
                      </a:endParaRPr>
                    </a:p>
                    <a:p>
                      <a:pPr algn="ctr" fontAlgn="ctr"/>
                      <a:r>
                        <a:rPr lang="ru-RU" sz="800" u="none" strike="noStrike" dirty="0" smtClean="0">
                          <a:latin typeface="Times New Roman" pitchFamily="18" charset="0"/>
                          <a:cs typeface="Times New Roman" pitchFamily="18" charset="0"/>
                        </a:rPr>
                        <a:t>но </a:t>
                      </a:r>
                      <a:r>
                        <a:rPr lang="ru-RU" sz="800" u="none" strike="noStrike" dirty="0">
                          <a:latin typeface="Times New Roman" pitchFamily="18" charset="0"/>
                          <a:cs typeface="Times New Roman" pitchFamily="18" charset="0"/>
                        </a:rPr>
                        <a:t>не более </a:t>
                      </a:r>
                      <a:r>
                        <a:rPr lang="ru-RU" sz="800" u="none" strike="noStrike" dirty="0" smtClean="0">
                          <a:latin typeface="Times New Roman" pitchFamily="18" charset="0"/>
                          <a:cs typeface="Times New Roman" pitchFamily="18" charset="0"/>
                        </a:rPr>
                        <a:t>100 </a:t>
                      </a:r>
                      <a:r>
                        <a:rPr lang="ru-RU" sz="800" u="none" strike="noStrike" dirty="0">
                          <a:latin typeface="Times New Roman" pitchFamily="18" charset="0"/>
                          <a:cs typeface="Times New Roman" pitchFamily="18" charset="0"/>
                        </a:rPr>
                        <a:t>000 рублей  </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ctr"/>
                      <a:r>
                        <a:rPr lang="ru-RU" sz="800" u="none" strike="noStrike" dirty="0">
                          <a:latin typeface="Times New Roman" pitchFamily="18" charset="0"/>
                          <a:cs typeface="Times New Roman" pitchFamily="18" charset="0"/>
                        </a:rPr>
                        <a:t>Меры социальной поддержки детям войны в Курской области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13 </a:t>
                      </a:r>
                      <a:r>
                        <a:rPr lang="ru-RU" sz="800" u="none" strike="noStrike" dirty="0" smtClean="0">
                          <a:latin typeface="Times New Roman" pitchFamily="18" charset="0"/>
                          <a:cs typeface="Times New Roman" pitchFamily="18" charset="0"/>
                        </a:rPr>
                        <a:t>822,5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7 464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1 851,84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ctr"/>
                      <a:r>
                        <a:rPr lang="ru-RU" sz="800" u="none" strike="noStrike" dirty="0">
                          <a:latin typeface="Times New Roman" pitchFamily="18" charset="0"/>
                          <a:cs typeface="Times New Roman" pitchFamily="18" charset="0"/>
                        </a:rPr>
                        <a:t>Пособие на погребение лиц, не работавших и не являющихся пенсионерами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11 </a:t>
                      </a:r>
                      <a:r>
                        <a:rPr lang="ru-RU" sz="800" u="none" strike="noStrike" dirty="0" smtClean="0">
                          <a:latin typeface="Times New Roman" pitchFamily="18" charset="0"/>
                          <a:cs typeface="Times New Roman" pitchFamily="18" charset="0"/>
                        </a:rPr>
                        <a:t>184,4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1 337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8 370,20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85202">
                <a:tc>
                  <a:txBody>
                    <a:bodyPr/>
                    <a:lstStyle/>
                    <a:p>
                      <a:pPr algn="ctr" fontAlgn="ctr"/>
                      <a:r>
                        <a:rPr lang="ru-RU" sz="800" u="none" strike="noStrike" dirty="0">
                          <a:latin typeface="Times New Roman" pitchFamily="18" charset="0"/>
                          <a:cs typeface="Times New Roman" pitchFamily="18" charset="0"/>
                        </a:rPr>
                        <a:t>Компенсация расходов на бензин или другие виды топлива, ремонт транспортных средств и на запчасти к ним</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smtClean="0">
                          <a:latin typeface="Times New Roman" pitchFamily="18" charset="0"/>
                          <a:cs typeface="Times New Roman" pitchFamily="18" charset="0"/>
                        </a:rPr>
                        <a:t>1,7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208,75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t"/>
                      <a:r>
                        <a:rPr lang="ru-RU" sz="800" u="none" strike="noStrike" dirty="0">
                          <a:latin typeface="Times New Roman" pitchFamily="18" charset="0"/>
                          <a:cs typeface="Times New Roman" pitchFamily="18" charset="0"/>
                        </a:rPr>
                        <a:t>Единовременная денежная выплата отдельным категориям военнослужащих и членам семьи военнослужащего</a:t>
                      </a:r>
                      <a:endParaRPr lang="ru-RU" sz="800" b="0" i="0" u="none" strike="noStrike" dirty="0">
                        <a:solidFill>
                          <a:srgbClr val="000000"/>
                        </a:solidFill>
                        <a:latin typeface="Times New Roman" pitchFamily="18" charset="0"/>
                        <a:cs typeface="Times New Roman" pitchFamily="18" charset="0"/>
                      </a:endParaRPr>
                    </a:p>
                  </a:txBody>
                  <a:tcPr marL="1786" marR="1786" marT="1786" marB="0"/>
                </a:tc>
                <a:tc>
                  <a:txBody>
                    <a:bodyPr/>
                    <a:lstStyle/>
                    <a:p>
                      <a:pPr algn="ctr" rtl="0" fontAlgn="ctr"/>
                      <a:r>
                        <a:rPr lang="ru-RU" sz="800" u="none" strike="noStrike" dirty="0">
                          <a:latin typeface="Times New Roman" pitchFamily="18" charset="0"/>
                          <a:cs typeface="Times New Roman" pitchFamily="18" charset="0"/>
                        </a:rPr>
                        <a:t>244 </a:t>
                      </a:r>
                      <a:r>
                        <a:rPr lang="ru-RU" sz="800" u="none" strike="noStrike" dirty="0" smtClean="0">
                          <a:latin typeface="Times New Roman" pitchFamily="18" charset="0"/>
                          <a:cs typeface="Times New Roman" pitchFamily="18" charset="0"/>
                        </a:rPr>
                        <a:t>700,0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245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100 000; 300 000; 500 000; 1 000 000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t"/>
                      <a:r>
                        <a:rPr lang="ru-RU" sz="800" u="none" strike="noStrike" dirty="0">
                          <a:latin typeface="Times New Roman" pitchFamily="18" charset="0"/>
                          <a:cs typeface="Times New Roman" pitchFamily="18" charset="0"/>
                        </a:rPr>
                        <a:t>Единовременная денежная выплата добровольцам и членам семьи добровольца</a:t>
                      </a:r>
                      <a:endParaRPr lang="ru-RU" sz="800" b="0" i="0" u="none" strike="noStrike" dirty="0">
                        <a:solidFill>
                          <a:srgbClr val="000000"/>
                        </a:solidFill>
                        <a:latin typeface="Times New Roman" pitchFamily="18" charset="0"/>
                        <a:cs typeface="Times New Roman" pitchFamily="18" charset="0"/>
                      </a:endParaRPr>
                    </a:p>
                  </a:txBody>
                  <a:tcPr marL="1786" marR="1786" marT="1786" marB="0"/>
                </a:tc>
                <a:tc>
                  <a:txBody>
                    <a:bodyPr/>
                    <a:lstStyle/>
                    <a:p>
                      <a:pPr algn="ctr" rtl="0" fontAlgn="ctr"/>
                      <a:r>
                        <a:rPr lang="ru-RU" sz="800" u="none" strike="noStrike" dirty="0">
                          <a:latin typeface="Times New Roman" pitchFamily="18" charset="0"/>
                          <a:cs typeface="Times New Roman" pitchFamily="18" charset="0"/>
                        </a:rPr>
                        <a:t>22 </a:t>
                      </a:r>
                      <a:r>
                        <a:rPr lang="ru-RU" sz="800" u="none" strike="noStrike" dirty="0" smtClean="0">
                          <a:latin typeface="Times New Roman" pitchFamily="18" charset="0"/>
                          <a:cs typeface="Times New Roman" pitchFamily="18" charset="0"/>
                        </a:rPr>
                        <a:t>000,0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100 000; 300 000; 500 000; 1 000 000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t"/>
                      <a:r>
                        <a:rPr lang="ru-RU" sz="800" u="none" strike="noStrike" dirty="0">
                          <a:latin typeface="Times New Roman" pitchFamily="18" charset="0"/>
                          <a:cs typeface="Times New Roman" pitchFamily="18" charset="0"/>
                        </a:rPr>
                        <a:t>Единовременная денежная выплата гражданам, заключившим краткосрочный контракт (трудовое соглашение), контракт с Министерством обороны Российской Федерации о прохождении военной службы</a:t>
                      </a:r>
                      <a:endParaRPr lang="ru-RU" sz="800" b="0" i="0" u="none" strike="noStrike" dirty="0">
                        <a:solidFill>
                          <a:srgbClr val="000000"/>
                        </a:solidFill>
                        <a:latin typeface="Times New Roman" pitchFamily="18" charset="0"/>
                        <a:cs typeface="Times New Roman" pitchFamily="18" charset="0"/>
                      </a:endParaRPr>
                    </a:p>
                  </a:txBody>
                  <a:tcPr marL="1786" marR="1786" marT="1786" marB="0"/>
                </a:tc>
                <a:tc>
                  <a:txBody>
                    <a:bodyPr/>
                    <a:lstStyle/>
                    <a:p>
                      <a:pPr algn="ctr" rtl="0" fontAlgn="ctr"/>
                      <a:r>
                        <a:rPr lang="ru-RU" sz="800" u="none" strike="noStrike" dirty="0">
                          <a:latin typeface="Times New Roman" pitchFamily="18" charset="0"/>
                          <a:cs typeface="Times New Roman" pitchFamily="18" charset="0"/>
                        </a:rPr>
                        <a:t>100 </a:t>
                      </a:r>
                      <a:r>
                        <a:rPr lang="ru-RU" sz="800" u="none" strike="noStrike" dirty="0" smtClean="0">
                          <a:latin typeface="Times New Roman" pitchFamily="18" charset="0"/>
                          <a:cs typeface="Times New Roman" pitchFamily="18" charset="0"/>
                        </a:rPr>
                        <a:t>000,0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250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400 000,00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t"/>
                      <a:r>
                        <a:rPr lang="ru-RU" sz="800" u="none" strike="noStrike" dirty="0">
                          <a:latin typeface="Times New Roman" pitchFamily="18" charset="0"/>
                          <a:cs typeface="Times New Roman" pitchFamily="18" charset="0"/>
                        </a:rPr>
                        <a:t>Денежные выплаты гражданам, призванным на военную службу по мобилизации, и членам их семей</a:t>
                      </a:r>
                      <a:endParaRPr lang="ru-RU" sz="800" b="0" i="0" u="none" strike="noStrike" dirty="0">
                        <a:solidFill>
                          <a:srgbClr val="000000"/>
                        </a:solidFill>
                        <a:latin typeface="Times New Roman" pitchFamily="18" charset="0"/>
                        <a:cs typeface="Times New Roman" pitchFamily="18" charset="0"/>
                      </a:endParaRPr>
                    </a:p>
                  </a:txBody>
                  <a:tcPr marL="1786" marR="1786" marT="1786" marB="0"/>
                </a:tc>
                <a:tc>
                  <a:txBody>
                    <a:bodyPr/>
                    <a:lstStyle/>
                    <a:p>
                      <a:pPr algn="ctr" rtl="0" fontAlgn="ctr"/>
                      <a:r>
                        <a:rPr lang="ru-RU" sz="800" u="none" strike="noStrike" dirty="0">
                          <a:latin typeface="Times New Roman" pitchFamily="18" charset="0"/>
                          <a:cs typeface="Times New Roman" pitchFamily="18" charset="0"/>
                        </a:rPr>
                        <a:t>100 </a:t>
                      </a:r>
                      <a:r>
                        <a:rPr lang="ru-RU" sz="800" u="none" strike="noStrike" dirty="0" smtClean="0">
                          <a:latin typeface="Times New Roman" pitchFamily="18" charset="0"/>
                          <a:cs typeface="Times New Roman" pitchFamily="18" charset="0"/>
                        </a:rPr>
                        <a:t>000,0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100 000; 300 000; 500 000; 1 000 000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ctr"/>
                      <a:r>
                        <a:rPr lang="ru-RU" sz="800" u="none" strike="noStrike" dirty="0">
                          <a:latin typeface="Times New Roman" pitchFamily="18" charset="0"/>
                          <a:cs typeface="Times New Roman" pitchFamily="18" charset="0"/>
                        </a:rPr>
                        <a:t>Предоставление гражданам субсидий на оплату жилых помещений и коммунальных услуг</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127 </a:t>
                      </a:r>
                      <a:r>
                        <a:rPr lang="ru-RU" sz="800" u="none" strike="noStrike" dirty="0" smtClean="0">
                          <a:latin typeface="Times New Roman" pitchFamily="18" charset="0"/>
                          <a:cs typeface="Times New Roman" pitchFamily="18" charset="0"/>
                        </a:rPr>
                        <a:t>566,1</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8 656</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Размер субсидии определяется в соответствии со статьей 159 Жилищного кодекса РФ</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bl>
          </a:graphicData>
        </a:graphic>
      </p:graphicFrame>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9" name="TextBox 8"/>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37</a:t>
            </a:fld>
            <a:endParaRPr lang="ru-RU" dirty="0"/>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icture background"/>
          <p:cNvPicPr>
            <a:picLocks noChangeAspect="1" noChangeArrowheads="1"/>
          </p:cNvPicPr>
          <p:nvPr/>
        </p:nvPicPr>
        <p:blipFill>
          <a:blip r:embed="rId2" cstate="print"/>
          <a:srcRect t="13541" b="74996"/>
          <a:stretch>
            <a:fillRect/>
          </a:stretch>
        </p:blipFill>
        <p:spPr bwMode="auto">
          <a:xfrm>
            <a:off x="0" y="6309320"/>
            <a:ext cx="9144000" cy="548680"/>
          </a:xfrm>
          <a:prstGeom prst="rect">
            <a:avLst/>
          </a:prstGeom>
          <a:noFill/>
        </p:spPr>
      </p:pic>
      <p:pic>
        <p:nvPicPr>
          <p:cNvPr id="10"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38</a:t>
            </a:fld>
            <a:endParaRPr lang="ru-RU" dirty="0"/>
          </a:p>
        </p:txBody>
      </p:sp>
      <p:graphicFrame>
        <p:nvGraphicFramePr>
          <p:cNvPr id="3" name="Таблица 2"/>
          <p:cNvGraphicFramePr>
            <a:graphicFrameLocks noGrp="1"/>
          </p:cNvGraphicFramePr>
          <p:nvPr/>
        </p:nvGraphicFramePr>
        <p:xfrm>
          <a:off x="0" y="699992"/>
          <a:ext cx="9144000" cy="5609328"/>
        </p:xfrm>
        <a:graphic>
          <a:graphicData uri="http://schemas.openxmlformats.org/drawingml/2006/table">
            <a:tbl>
              <a:tblPr>
                <a:tableStyleId>{BC89EF96-8CEA-46FF-86C4-4CE0E7609802}</a:tableStyleId>
              </a:tblPr>
              <a:tblGrid>
                <a:gridCol w="3563888"/>
                <a:gridCol w="720080"/>
                <a:gridCol w="648072"/>
                <a:gridCol w="4211960"/>
              </a:tblGrid>
              <a:tr h="102217">
                <a:tc>
                  <a:txBody>
                    <a:bodyPr/>
                    <a:lstStyle/>
                    <a:p>
                      <a:pPr algn="ctr" rtl="0" fontAlgn="t"/>
                      <a:r>
                        <a:rPr lang="ru-RU" sz="800" b="1" u="none" strike="noStrike" dirty="0">
                          <a:latin typeface="Times New Roman" pitchFamily="18" charset="0"/>
                          <a:cs typeface="Times New Roman" pitchFamily="18" charset="0"/>
                        </a:rPr>
                        <a:t>Наименование  </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Расходы </a:t>
                      </a:r>
                      <a:endParaRPr lang="ru-RU" sz="800" b="1" u="none" strike="noStrike" dirty="0" smtClean="0">
                        <a:latin typeface="Times New Roman" pitchFamily="18" charset="0"/>
                        <a:cs typeface="Times New Roman" pitchFamily="18" charset="0"/>
                      </a:endParaRPr>
                    </a:p>
                    <a:p>
                      <a:pPr algn="ctr" rtl="0" fontAlgn="t"/>
                      <a:r>
                        <a:rPr lang="ru-RU" sz="800" b="1" u="none" strike="noStrike" dirty="0" smtClean="0">
                          <a:latin typeface="Times New Roman" pitchFamily="18" charset="0"/>
                          <a:cs typeface="Times New Roman" pitchFamily="18" charset="0"/>
                        </a:rPr>
                        <a:t>на </a:t>
                      </a:r>
                      <a:r>
                        <a:rPr lang="ru-RU" sz="800" b="1" u="none" strike="noStrike" dirty="0">
                          <a:latin typeface="Times New Roman" pitchFamily="18" charset="0"/>
                          <a:cs typeface="Times New Roman" pitchFamily="18" charset="0"/>
                        </a:rPr>
                        <a:t>2025 год, тыс. руб.</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Число получателей</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в 2025 году</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Размер выплаты, рубли</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326693">
                <a:tc>
                  <a:txBody>
                    <a:bodyPr/>
                    <a:lstStyle/>
                    <a:p>
                      <a:pPr algn="ctr" fontAlgn="ctr"/>
                      <a:r>
                        <a:rPr lang="ru-RU" sz="800" u="none" strike="noStrike" dirty="0">
                          <a:latin typeface="Times New Roman" pitchFamily="18" charset="0"/>
                          <a:cs typeface="Times New Roman" pitchFamily="18" charset="0"/>
                        </a:rPr>
                        <a:t>Обеспечение мер социальной поддержки ветеранов труда и тружеников тыла</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1 304 </a:t>
                      </a:r>
                      <a:r>
                        <a:rPr lang="ru-RU" sz="800" u="none" strike="noStrike" dirty="0" smtClean="0">
                          <a:latin typeface="Times New Roman" pitchFamily="18" charset="0"/>
                          <a:cs typeface="Times New Roman" pitchFamily="18" charset="0"/>
                        </a:rPr>
                        <a:t>970,6</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44 651</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Размер меры социальной поддержки ветеранам труда и труженикам тыла, определяется в соответствии с Законом Курской области от 01.12.2004г. № 58-ЗКО «О социальной поддержке лиц, проработавших в тылу в период с 22 июня 1941 года по 9 мая 1945 года не менее шести месяцев, исключая период работы на временно оккупированных территориях СССР, либо награжденных орденами или медалями СССР за самоотверженный труд в период Великой Отечественной войны, и ветеранов труда» (с изменениями и дополнениями)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70361">
                <a:tc>
                  <a:txBody>
                    <a:bodyPr/>
                    <a:lstStyle/>
                    <a:p>
                      <a:pPr algn="ctr" fontAlgn="ctr"/>
                      <a:r>
                        <a:rPr lang="ru-RU" sz="800" u="none" strike="noStrike" dirty="0">
                          <a:latin typeface="Times New Roman" pitchFamily="18" charset="0"/>
                          <a:cs typeface="Times New Roman" pitchFamily="18" charset="0"/>
                        </a:rPr>
                        <a:t>Осуществление переданного полномочия Российской Федерации по осуществлению ежегодной денежной выплаты лицам, награжденным нагрудным знаком </a:t>
                      </a:r>
                      <a:r>
                        <a:rPr lang="ru-RU" sz="800" u="none" strike="noStrike" dirty="0" smtClean="0">
                          <a:latin typeface="Times New Roman" pitchFamily="18" charset="0"/>
                          <a:cs typeface="Times New Roman" pitchFamily="18" charset="0"/>
                        </a:rPr>
                        <a:t>«Почетный </a:t>
                      </a:r>
                      <a:r>
                        <a:rPr lang="ru-RU" sz="800" u="none" strike="noStrike" dirty="0">
                          <a:latin typeface="Times New Roman" pitchFamily="18" charset="0"/>
                          <a:cs typeface="Times New Roman" pitchFamily="18" charset="0"/>
                        </a:rPr>
                        <a:t>донор </a:t>
                      </a:r>
                      <a:r>
                        <a:rPr lang="ru-RU" sz="800" u="none" strike="noStrike" dirty="0" smtClean="0">
                          <a:latin typeface="Times New Roman" pitchFamily="18" charset="0"/>
                          <a:cs typeface="Times New Roman" pitchFamily="18" charset="0"/>
                        </a:rPr>
                        <a:t>России»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112 </a:t>
                      </a:r>
                      <a:r>
                        <a:rPr lang="ru-RU" sz="800" u="none" strike="noStrike" dirty="0" smtClean="0">
                          <a:latin typeface="Times New Roman" pitchFamily="18" charset="0"/>
                          <a:cs typeface="Times New Roman" pitchFamily="18" charset="0"/>
                        </a:rPr>
                        <a:t>053,7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6 517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17 324,11</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274582">
                <a:tc>
                  <a:txBody>
                    <a:bodyPr/>
                    <a:lstStyle/>
                    <a:p>
                      <a:pPr algn="ctr" fontAlgn="ctr"/>
                      <a:r>
                        <a:rPr lang="ru-RU" sz="800" u="none" strike="noStrike" dirty="0">
                          <a:latin typeface="Times New Roman" pitchFamily="18" charset="0"/>
                          <a:cs typeface="Times New Roman" pitchFamily="18" charset="0"/>
                        </a:rPr>
                        <a:t>Выплата государственного единовременного пособия и ежемесячной денежной компенсации гражданам при возникновении поствакцинальных осложнений в соответствии с Федеральным законом от 17 сентября 1998 года №157-ФЗ </a:t>
                      </a:r>
                      <a:r>
                        <a:rPr lang="ru-RU" sz="800" u="none" strike="noStrike" dirty="0" smtClean="0">
                          <a:latin typeface="Times New Roman" pitchFamily="18" charset="0"/>
                          <a:cs typeface="Times New Roman" pitchFamily="18" charset="0"/>
                        </a:rPr>
                        <a:t>«Об </a:t>
                      </a:r>
                      <a:r>
                        <a:rPr lang="ru-RU" sz="800" u="none" strike="noStrike" dirty="0">
                          <a:latin typeface="Times New Roman" pitchFamily="18" charset="0"/>
                          <a:cs typeface="Times New Roman" pitchFamily="18" charset="0"/>
                        </a:rPr>
                        <a:t>иммунопрофилактике инфекционных </a:t>
                      </a:r>
                      <a:r>
                        <a:rPr lang="ru-RU" sz="800" u="none" strike="noStrike" dirty="0" smtClean="0">
                          <a:latin typeface="Times New Roman" pitchFamily="18" charset="0"/>
                          <a:cs typeface="Times New Roman" pitchFamily="18" charset="0"/>
                        </a:rPr>
                        <a:t>болезней»</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smtClean="0">
                          <a:latin typeface="Times New Roman" pitchFamily="18" charset="0"/>
                          <a:cs typeface="Times New Roman" pitchFamily="18" charset="0"/>
                        </a:rPr>
                        <a:t>143,2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1719,79; 10 000; 30 000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ctr"/>
                      <a:r>
                        <a:rPr lang="ru-RU" sz="800" u="none" strike="noStrike" dirty="0">
                          <a:latin typeface="Times New Roman" pitchFamily="18" charset="0"/>
                          <a:cs typeface="Times New Roman" pitchFamily="18" charset="0"/>
                        </a:rPr>
                        <a:t>Оплата жилищно-коммунальных услуг отдельным категориям граждан</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696 </a:t>
                      </a:r>
                      <a:r>
                        <a:rPr lang="ru-RU" sz="800" u="none" strike="noStrike" dirty="0" smtClean="0">
                          <a:latin typeface="Times New Roman" pitchFamily="18" charset="0"/>
                          <a:cs typeface="Times New Roman" pitchFamily="18" charset="0"/>
                        </a:rPr>
                        <a:t>680,2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63 072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согласно стоимости услуг</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Компенсация отдельным категориям граждан оплаты взноса на капитальный ремонт общего имущества в многоквартирном доме</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3 </a:t>
                      </a:r>
                      <a:r>
                        <a:rPr lang="ru-RU" sz="800" u="none" strike="noStrike" dirty="0" smtClean="0">
                          <a:latin typeface="Times New Roman" pitchFamily="18" charset="0"/>
                          <a:cs typeface="Times New Roman" pitchFamily="18" charset="0"/>
                        </a:rPr>
                        <a:t>733,5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99</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согласно стоимости услуг</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ctr"/>
                      <a:r>
                        <a:rPr lang="ru-RU" sz="800" u="none" strike="noStrike" dirty="0">
                          <a:latin typeface="Times New Roman" pitchFamily="18" charset="0"/>
                          <a:cs typeface="Times New Roman" pitchFamily="18" charset="0"/>
                        </a:rPr>
                        <a:t>Доплата к трудовой пенсии лицам, удостоенным звания </a:t>
                      </a:r>
                      <a:r>
                        <a:rPr lang="ru-RU" sz="800" u="none" strike="noStrike" dirty="0" smtClean="0">
                          <a:latin typeface="Times New Roman" pitchFamily="18" charset="0"/>
                          <a:cs typeface="Times New Roman" pitchFamily="18" charset="0"/>
                        </a:rPr>
                        <a:t>«Почетный </a:t>
                      </a:r>
                      <a:r>
                        <a:rPr lang="ru-RU" sz="800" u="none" strike="noStrike" dirty="0">
                          <a:latin typeface="Times New Roman" pitchFamily="18" charset="0"/>
                          <a:cs typeface="Times New Roman" pitchFamily="18" charset="0"/>
                        </a:rPr>
                        <a:t>гражданин Курской </a:t>
                      </a:r>
                      <a:r>
                        <a:rPr lang="ru-RU" sz="800" u="none" strike="noStrike" dirty="0" smtClean="0">
                          <a:latin typeface="Times New Roman" pitchFamily="18" charset="0"/>
                          <a:cs typeface="Times New Roman" pitchFamily="18" charset="0"/>
                        </a:rPr>
                        <a:t>области»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smtClean="0">
                          <a:latin typeface="Times New Roman" pitchFamily="18" charset="0"/>
                          <a:cs typeface="Times New Roman" pitchFamily="18" charset="0"/>
                        </a:rPr>
                        <a:t>571,6</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5</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4 938,24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102217">
                <a:tc>
                  <a:txBody>
                    <a:bodyPr/>
                    <a:lstStyle/>
                    <a:p>
                      <a:pPr algn="ctr" fontAlgn="ctr"/>
                      <a:r>
                        <a:rPr lang="ru-RU" sz="800" u="none" strike="noStrike" dirty="0">
                          <a:latin typeface="Times New Roman" pitchFamily="18" charset="0"/>
                          <a:cs typeface="Times New Roman" pitchFamily="18" charset="0"/>
                        </a:rPr>
                        <a:t>Выплата пенсий за выслугу лет и доплат к пенсиям государственных гражданских служащих Курской области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157 </a:t>
                      </a:r>
                      <a:r>
                        <a:rPr lang="ru-RU" sz="800" u="none" strike="noStrike" dirty="0" smtClean="0">
                          <a:latin typeface="Times New Roman" pitchFamily="18" charset="0"/>
                          <a:cs typeface="Times New Roman" pitchFamily="18" charset="0"/>
                        </a:rPr>
                        <a:t>231,9</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940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стаж/з/плата</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68145">
                <a:tc>
                  <a:txBody>
                    <a:bodyPr/>
                    <a:lstStyle/>
                    <a:p>
                      <a:pPr algn="ctr" fontAlgn="ctr"/>
                      <a:r>
                        <a:rPr lang="ru-RU" sz="800" u="none" strike="noStrike" dirty="0">
                          <a:latin typeface="Times New Roman" pitchFamily="18" charset="0"/>
                          <a:cs typeface="Times New Roman" pitchFamily="18" charset="0"/>
                        </a:rPr>
                        <a:t>Меры социальной поддержки лицам, удостоенным почетных званий Курской области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rtl="0" fontAlgn="ctr"/>
                      <a:r>
                        <a:rPr lang="ru-RU" sz="800" u="none" strike="noStrike" dirty="0">
                          <a:latin typeface="Times New Roman" pitchFamily="18" charset="0"/>
                          <a:cs typeface="Times New Roman" pitchFamily="18" charset="0"/>
                        </a:rPr>
                        <a:t>39 </a:t>
                      </a:r>
                      <a:r>
                        <a:rPr lang="ru-RU" sz="800" u="none" strike="noStrike" dirty="0" smtClean="0">
                          <a:latin typeface="Times New Roman" pitchFamily="18" charset="0"/>
                          <a:cs typeface="Times New Roman" pitchFamily="18" charset="0"/>
                        </a:rPr>
                        <a:t>304,4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572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20% от пенсии</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511083">
                <a:tc>
                  <a:txBody>
                    <a:bodyPr/>
                    <a:lstStyle/>
                    <a:p>
                      <a:pPr algn="ctr" fontAlgn="ctr"/>
                      <a:r>
                        <a:rPr lang="ru-RU" sz="800" u="none" strike="noStrike" dirty="0">
                          <a:latin typeface="Times New Roman" pitchFamily="18" charset="0"/>
                          <a:cs typeface="Times New Roman" pitchFamily="18" charset="0"/>
                        </a:rPr>
                        <a:t>Меры социальной поддержки многодетным семьям</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63 </a:t>
                      </a:r>
                      <a:r>
                        <a:rPr lang="ru-RU" sz="800" u="none" strike="noStrike" dirty="0" smtClean="0">
                          <a:latin typeface="Times New Roman" pitchFamily="18" charset="0"/>
                          <a:cs typeface="Times New Roman" pitchFamily="18" charset="0"/>
                        </a:rPr>
                        <a:t>114,7</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2 380</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c>
                  <a:txBody>
                    <a:bodyPr/>
                    <a:lstStyle/>
                    <a:p>
                      <a:pPr algn="ctr" fontAlgn="ctr"/>
                      <a:r>
                        <a:rPr lang="ru-RU" sz="800" u="none" strike="noStrike" dirty="0">
                          <a:latin typeface="Times New Roman" pitchFamily="18" charset="0"/>
                          <a:cs typeface="Times New Roman" pitchFamily="18" charset="0"/>
                        </a:rPr>
                        <a:t>Компенсационные выплаты в связи с расходами по оплате жилого помещения и коммунальных услуг устанавливается в расчете на всех членов многодетных семей в размере:</a:t>
                      </a:r>
                      <a:br>
                        <a:rPr lang="ru-RU" sz="800" u="none" strike="noStrike" dirty="0">
                          <a:latin typeface="Times New Roman" pitchFamily="18" charset="0"/>
                          <a:cs typeface="Times New Roman" pitchFamily="18" charset="0"/>
                        </a:rPr>
                      </a:br>
                      <a:r>
                        <a:rPr lang="ru-RU" sz="800" u="none" strike="noStrike" dirty="0">
                          <a:latin typeface="Times New Roman" pitchFamily="18" charset="0"/>
                          <a:cs typeface="Times New Roman" pitchFamily="18" charset="0"/>
                        </a:rPr>
                        <a:t>30 процентов - для семей, имеющих от 3 до 5 детей в возрасте до 18 лет; </a:t>
                      </a:r>
                      <a:endParaRPr lang="ru-RU" sz="800" u="none" strike="noStrike" dirty="0" smtClean="0">
                        <a:latin typeface="Times New Roman" pitchFamily="18" charset="0"/>
                        <a:cs typeface="Times New Roman" pitchFamily="18" charset="0"/>
                      </a:endParaRPr>
                    </a:p>
                    <a:p>
                      <a:pPr algn="ctr" fontAlgn="ctr"/>
                      <a:r>
                        <a:rPr lang="ru-RU" sz="800" u="none" strike="noStrike" dirty="0" smtClean="0">
                          <a:latin typeface="Times New Roman" pitchFamily="18" charset="0"/>
                          <a:cs typeface="Times New Roman" pitchFamily="18" charset="0"/>
                        </a:rPr>
                        <a:t>45 </a:t>
                      </a:r>
                      <a:r>
                        <a:rPr lang="ru-RU" sz="800" u="none" strike="noStrike" dirty="0">
                          <a:latin typeface="Times New Roman" pitchFamily="18" charset="0"/>
                          <a:cs typeface="Times New Roman" pitchFamily="18" charset="0"/>
                        </a:rPr>
                        <a:t>процентов - для семей, имеющих от 6 до 8 детей в возрасте до 18 лет; </a:t>
                      </a:r>
                      <a:endParaRPr lang="ru-RU" sz="800" u="none" strike="noStrike" dirty="0" smtClean="0">
                        <a:latin typeface="Times New Roman" pitchFamily="18" charset="0"/>
                        <a:cs typeface="Times New Roman" pitchFamily="18" charset="0"/>
                      </a:endParaRPr>
                    </a:p>
                    <a:p>
                      <a:pPr algn="ctr" fontAlgn="ctr"/>
                      <a:r>
                        <a:rPr lang="ru-RU" sz="800" u="none" strike="noStrike" dirty="0" smtClean="0">
                          <a:latin typeface="Times New Roman" pitchFamily="18" charset="0"/>
                          <a:cs typeface="Times New Roman" pitchFamily="18" charset="0"/>
                        </a:rPr>
                        <a:t>70 </a:t>
                      </a:r>
                      <a:r>
                        <a:rPr lang="ru-RU" sz="800" u="none" strike="noStrike" dirty="0">
                          <a:latin typeface="Times New Roman" pitchFamily="18" charset="0"/>
                          <a:cs typeface="Times New Roman" pitchFamily="18" charset="0"/>
                        </a:rPr>
                        <a:t>процентов - для семей, имеющих от 9 до 10 детей в возрасте до 18 лет.</a:t>
                      </a:r>
                      <a:br>
                        <a:rPr lang="ru-RU" sz="800" u="none" strike="noStrike" dirty="0">
                          <a:latin typeface="Times New Roman" pitchFamily="18" charset="0"/>
                          <a:cs typeface="Times New Roman" pitchFamily="18" charset="0"/>
                        </a:rPr>
                      </a:br>
                      <a:r>
                        <a:rPr lang="ru-RU" sz="800" u="none" strike="noStrike" dirty="0">
                          <a:latin typeface="Times New Roman" pitchFamily="18" charset="0"/>
                          <a:cs typeface="Times New Roman" pitchFamily="18" charset="0"/>
                        </a:rPr>
                        <a:t>100 процентов - для семей, имеющих 11 и более детей в возрасте до 18 лет. </a:t>
                      </a:r>
                      <a:br>
                        <a:rPr lang="ru-RU" sz="800" u="none" strike="noStrike" dirty="0">
                          <a:latin typeface="Times New Roman" pitchFamily="18" charset="0"/>
                          <a:cs typeface="Times New Roman" pitchFamily="18" charset="0"/>
                        </a:rPr>
                      </a:br>
                      <a:r>
                        <a:rPr lang="ru-RU" sz="800" u="none" strike="noStrike" dirty="0">
                          <a:latin typeface="Times New Roman" pitchFamily="18" charset="0"/>
                          <a:cs typeface="Times New Roman" pitchFamily="18" charset="0"/>
                        </a:rPr>
                        <a:t>Многодетным семьям, проживающим в домах, не имеющих центрального отопления, компенсация расходов на приобретение твердого топлива в пределах норм, установленных для продажи населению, и оплату транспортных услуг для доставки этого топлива устанавливается в размере 100 процентов произведенных расходов.</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tc>
              </a:tr>
              <a:tr h="216332">
                <a:tc>
                  <a:txBody>
                    <a:bodyPr/>
                    <a:lstStyle/>
                    <a:p>
                      <a:pPr algn="ctr" fontAlgn="ctr"/>
                      <a:r>
                        <a:rPr lang="ru-RU" sz="800" u="none" strike="noStrike" dirty="0">
                          <a:latin typeface="Times New Roman" pitchFamily="18" charset="0"/>
                          <a:cs typeface="Times New Roman" pitchFamily="18" charset="0"/>
                        </a:rPr>
                        <a:t>Ежемесячное пособие при усыновлении (удочерении) второго, третьего и каждого последующего ребенка до достижения ими возраста трех лет</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smtClean="0">
                          <a:latin typeface="Times New Roman" pitchFamily="18" charset="0"/>
                          <a:cs typeface="Times New Roman" pitchFamily="18" charset="0"/>
                        </a:rPr>
                        <a:t>240,0</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8</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2000, 3000</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r>
              <a:tr h="185844">
                <a:tc>
                  <a:txBody>
                    <a:bodyPr/>
                    <a:lstStyle/>
                    <a:p>
                      <a:pPr algn="ctr" fontAlgn="ctr"/>
                      <a:r>
                        <a:rPr lang="ru-RU" sz="800" u="none" strike="noStrike" dirty="0">
                          <a:latin typeface="Times New Roman" pitchFamily="18" charset="0"/>
                          <a:cs typeface="Times New Roman" pitchFamily="18" charset="0"/>
                        </a:rPr>
                        <a:t>Ежемесячное пособие при рождении второго ребенка</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a:latin typeface="Times New Roman" pitchFamily="18" charset="0"/>
                          <a:cs typeface="Times New Roman" pitchFamily="18" charset="0"/>
                        </a:rPr>
                        <a:t>171 </a:t>
                      </a:r>
                      <a:r>
                        <a:rPr lang="ru-RU" sz="800" u="none" strike="noStrike" dirty="0" smtClean="0">
                          <a:latin typeface="Times New Roman" pitchFamily="18" charset="0"/>
                          <a:cs typeface="Times New Roman" pitchFamily="18" charset="0"/>
                        </a:rPr>
                        <a:t>623,7</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9 124</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2 000,00</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r>
              <a:tr h="216024">
                <a:tc>
                  <a:txBody>
                    <a:bodyPr/>
                    <a:lstStyle/>
                    <a:p>
                      <a:pPr algn="ctr" fontAlgn="ctr"/>
                      <a:r>
                        <a:rPr lang="ru-RU" sz="800" u="none" strike="noStrike" dirty="0">
                          <a:latin typeface="Times New Roman" pitchFamily="18" charset="0"/>
                          <a:cs typeface="Times New Roman" pitchFamily="18" charset="0"/>
                        </a:rPr>
                        <a:t>Ежемесячное пособие многодетным семьям, воспитывающим восемь и более детей</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a:latin typeface="Times New Roman" pitchFamily="18" charset="0"/>
                          <a:cs typeface="Times New Roman" pitchFamily="18" charset="0"/>
                        </a:rPr>
                        <a:t>8 </a:t>
                      </a:r>
                      <a:r>
                        <a:rPr lang="ru-RU" sz="800" u="none" strike="noStrike" dirty="0" smtClean="0">
                          <a:latin typeface="Times New Roman" pitchFamily="18" charset="0"/>
                          <a:cs typeface="Times New Roman" pitchFamily="18" charset="0"/>
                        </a:rPr>
                        <a:t>247,2</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68</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10 162,59</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r>
              <a:tr h="216024">
                <a:tc>
                  <a:txBody>
                    <a:bodyPr/>
                    <a:lstStyle/>
                    <a:p>
                      <a:pPr algn="ctr" fontAlgn="ctr"/>
                      <a:r>
                        <a:rPr lang="ru-RU" sz="800" u="none" strike="noStrike" dirty="0">
                          <a:latin typeface="Times New Roman" pitchFamily="18" charset="0"/>
                          <a:cs typeface="Times New Roman" pitchFamily="18" charset="0"/>
                        </a:rPr>
                        <a:t>Ежемесячное пособие малоимущим семьям, имеющим детей, у которых оба родителя являются студентами (обучающимися), и студентам (обучающимся), являющимся одинокими родителями</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a:latin typeface="Times New Roman" pitchFamily="18" charset="0"/>
                          <a:cs typeface="Times New Roman" pitchFamily="18" charset="0"/>
                        </a:rPr>
                        <a:t>2 </a:t>
                      </a:r>
                      <a:r>
                        <a:rPr lang="ru-RU" sz="800" u="none" strike="noStrike" dirty="0" smtClean="0">
                          <a:latin typeface="Times New Roman" pitchFamily="18" charset="0"/>
                          <a:cs typeface="Times New Roman" pitchFamily="18" charset="0"/>
                        </a:rPr>
                        <a:t>089,4</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47</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3 703,69</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r>
              <a:tr h="132952">
                <a:tc>
                  <a:txBody>
                    <a:bodyPr/>
                    <a:lstStyle/>
                    <a:p>
                      <a:pPr algn="ctr" fontAlgn="ctr"/>
                      <a:r>
                        <a:rPr lang="ru-RU" sz="800" u="none" strike="noStrike" dirty="0">
                          <a:latin typeface="Times New Roman" pitchFamily="18" charset="0"/>
                          <a:cs typeface="Times New Roman" pitchFamily="18" charset="0"/>
                        </a:rPr>
                        <a:t>Областной материнский капитал</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a:latin typeface="Times New Roman" pitchFamily="18" charset="0"/>
                          <a:cs typeface="Times New Roman" pitchFamily="18" charset="0"/>
                        </a:rPr>
                        <a:t>90 </a:t>
                      </a:r>
                      <a:r>
                        <a:rPr lang="ru-RU" sz="800" u="none" strike="noStrike" dirty="0" smtClean="0">
                          <a:latin typeface="Times New Roman" pitchFamily="18" charset="0"/>
                          <a:cs typeface="Times New Roman" pitchFamily="18" charset="0"/>
                        </a:rPr>
                        <a:t>437,3</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322</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a:latin typeface="Times New Roman" pitchFamily="18" charset="0"/>
                          <a:cs typeface="Times New Roman" pitchFamily="18" charset="0"/>
                        </a:rPr>
                        <a:t>122756,93; 163676,42; ЕВ - 14965,00</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r>
              <a:tr h="144016">
                <a:tc>
                  <a:txBody>
                    <a:bodyPr/>
                    <a:lstStyle/>
                    <a:p>
                      <a:pPr algn="ctr" fontAlgn="ctr"/>
                      <a:r>
                        <a:rPr lang="ru-RU" sz="800" u="none" strike="noStrike" dirty="0">
                          <a:latin typeface="Times New Roman" pitchFamily="18" charset="0"/>
                          <a:cs typeface="Times New Roman" pitchFamily="18" charset="0"/>
                        </a:rPr>
                        <a:t>Единовременные выплаты при усыновлении (удочерении) ребенка</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800" u="none" strike="noStrike" dirty="0" smtClean="0">
                          <a:latin typeface="Times New Roman" pitchFamily="18" charset="0"/>
                          <a:cs typeface="Times New Roman" pitchFamily="18" charset="0"/>
                        </a:rPr>
                        <a:t>380,0</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19</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800" u="none" strike="noStrike" dirty="0">
                          <a:latin typeface="Times New Roman" pitchFamily="18" charset="0"/>
                          <a:cs typeface="Times New Roman" pitchFamily="18" charset="0"/>
                        </a:rPr>
                        <a:t>20 000,00</a:t>
                      </a:r>
                      <a:endParaRPr lang="ru-RU" sz="800" b="0" i="0" u="none" strike="noStrike" dirty="0">
                        <a:solidFill>
                          <a:srgbClr val="000000"/>
                        </a:solidFill>
                        <a:latin typeface="Times New Roman" pitchFamily="18" charset="0"/>
                        <a:cs typeface="Times New Roman" pitchFamily="18" charset="0"/>
                      </a:endParaRPr>
                    </a:p>
                  </a:txBody>
                  <a:tcPr marL="2672" marR="2672" marT="2672" marB="0" anchor="ctr"/>
                </a:tc>
              </a:tr>
            </a:tbl>
          </a:graphicData>
        </a:graphic>
      </p:graphicFrame>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8" name="Заголовок 1"/>
          <p:cNvSpPr txBox="1">
            <a:spLocks/>
          </p:cNvSpPr>
          <p:nvPr/>
        </p:nvSpPr>
        <p:spPr>
          <a:xfrm>
            <a:off x="9803" y="363967"/>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9" name="Прямоугольник 8"/>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8054" b="74996"/>
          <a:stretch>
            <a:fillRect/>
          </a:stretch>
        </p:blipFill>
        <p:spPr bwMode="auto">
          <a:xfrm>
            <a:off x="0" y="6525344"/>
            <a:ext cx="9144000" cy="332656"/>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0688"/>
          <a:ext cx="9143999" cy="5904656"/>
        </p:xfrm>
        <a:graphic>
          <a:graphicData uri="http://schemas.openxmlformats.org/drawingml/2006/table">
            <a:tbl>
              <a:tblPr>
                <a:tableStyleId>{BC89EF96-8CEA-46FF-86C4-4CE0E7609802}</a:tableStyleId>
              </a:tblPr>
              <a:tblGrid>
                <a:gridCol w="4283967"/>
                <a:gridCol w="720080"/>
                <a:gridCol w="648072"/>
                <a:gridCol w="3491880"/>
              </a:tblGrid>
              <a:tr h="181691">
                <a:tc>
                  <a:txBody>
                    <a:bodyPr/>
                    <a:lstStyle/>
                    <a:p>
                      <a:pPr algn="ctr" rtl="0" fontAlgn="t"/>
                      <a:r>
                        <a:rPr lang="ru-RU" sz="780" b="1" u="none" strike="noStrike" dirty="0">
                          <a:latin typeface="Times New Roman" pitchFamily="18" charset="0"/>
                          <a:cs typeface="Times New Roman" pitchFamily="18" charset="0"/>
                        </a:rPr>
                        <a:t>Наименование  </a:t>
                      </a:r>
                      <a:endParaRPr lang="ru-RU" sz="78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780" b="1" u="none" strike="noStrike" dirty="0">
                          <a:latin typeface="Times New Roman" pitchFamily="18" charset="0"/>
                          <a:cs typeface="Times New Roman" pitchFamily="18" charset="0"/>
                        </a:rPr>
                        <a:t>Расходы </a:t>
                      </a:r>
                      <a:endParaRPr lang="ru-RU" sz="780" b="1" u="none" strike="noStrike" dirty="0" smtClean="0">
                        <a:latin typeface="Times New Roman" pitchFamily="18" charset="0"/>
                        <a:cs typeface="Times New Roman" pitchFamily="18" charset="0"/>
                      </a:endParaRPr>
                    </a:p>
                    <a:p>
                      <a:pPr algn="ctr" rtl="0" fontAlgn="t"/>
                      <a:r>
                        <a:rPr lang="ru-RU" sz="780" b="1" u="none" strike="noStrike" dirty="0" smtClean="0">
                          <a:latin typeface="Times New Roman" pitchFamily="18" charset="0"/>
                          <a:cs typeface="Times New Roman" pitchFamily="18" charset="0"/>
                        </a:rPr>
                        <a:t>на </a:t>
                      </a:r>
                      <a:r>
                        <a:rPr lang="ru-RU" sz="780" b="1" u="none" strike="noStrike" dirty="0">
                          <a:latin typeface="Times New Roman" pitchFamily="18" charset="0"/>
                          <a:cs typeface="Times New Roman" pitchFamily="18" charset="0"/>
                        </a:rPr>
                        <a:t>2025 год, тыс. руб.</a:t>
                      </a:r>
                      <a:endParaRPr lang="ru-RU" sz="78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780" b="1" u="none" strike="noStrike" dirty="0">
                          <a:latin typeface="Times New Roman" pitchFamily="18" charset="0"/>
                          <a:cs typeface="Times New Roman" pitchFamily="18" charset="0"/>
                        </a:rPr>
                        <a:t>Число получателей</a:t>
                      </a:r>
                      <a:br>
                        <a:rPr lang="ru-RU" sz="780" b="1" u="none" strike="noStrike" dirty="0">
                          <a:latin typeface="Times New Roman" pitchFamily="18" charset="0"/>
                          <a:cs typeface="Times New Roman" pitchFamily="18" charset="0"/>
                        </a:rPr>
                      </a:br>
                      <a:r>
                        <a:rPr lang="ru-RU" sz="780" b="1" u="none" strike="noStrike" dirty="0">
                          <a:latin typeface="Times New Roman" pitchFamily="18" charset="0"/>
                          <a:cs typeface="Times New Roman" pitchFamily="18" charset="0"/>
                        </a:rPr>
                        <a:t>в 2025 году</a:t>
                      </a:r>
                      <a:endParaRPr lang="ru-RU" sz="78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780" b="1" u="none" strike="noStrike" dirty="0">
                          <a:latin typeface="Times New Roman" pitchFamily="18" charset="0"/>
                          <a:cs typeface="Times New Roman" pitchFamily="18" charset="0"/>
                        </a:rPr>
                        <a:t>Размер выплаты, рубли</a:t>
                      </a:r>
                      <a:endParaRPr lang="ru-RU" sz="78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90845">
                <a:tc>
                  <a:txBody>
                    <a:bodyPr/>
                    <a:lstStyle/>
                    <a:p>
                      <a:pPr algn="ctr" fontAlgn="ctr"/>
                      <a:r>
                        <a:rPr lang="ru-RU" sz="780" u="none" strike="noStrike" dirty="0" smtClean="0">
                          <a:latin typeface="Times New Roman" pitchFamily="18" charset="0"/>
                          <a:cs typeface="Times New Roman" pitchFamily="18" charset="0"/>
                        </a:rPr>
                        <a:t>Единовременные выплаты </a:t>
                      </a:r>
                      <a:r>
                        <a:rPr lang="ru-RU" sz="780" u="none" strike="noStrike" dirty="0">
                          <a:latin typeface="Times New Roman" pitchFamily="18" charset="0"/>
                          <a:cs typeface="Times New Roman" pitchFamily="18" charset="0"/>
                        </a:rPr>
                        <a:t>семьям при одновременном рождении трех и более детей</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smtClean="0">
                          <a:latin typeface="Times New Roman" pitchFamily="18" charset="0"/>
                          <a:cs typeface="Times New Roman" pitchFamily="18" charset="0"/>
                        </a:rPr>
                        <a:t>200,0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2</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100 000,00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136268">
                <a:tc>
                  <a:txBody>
                    <a:bodyPr/>
                    <a:lstStyle/>
                    <a:p>
                      <a:pPr algn="ctr" fontAlgn="ctr"/>
                      <a:r>
                        <a:rPr lang="ru-RU" sz="780" u="none" strike="noStrike" dirty="0">
                          <a:latin typeface="Times New Roman" pitchFamily="18" charset="0"/>
                          <a:cs typeface="Times New Roman" pitchFamily="18" charset="0"/>
                        </a:rPr>
                        <a:t>Единовременное денежное поощрение за счет средств областного бюджета при награждении орденом </a:t>
                      </a:r>
                      <a:r>
                        <a:rPr lang="ru-RU" sz="780" u="none" strike="noStrike" dirty="0" smtClean="0">
                          <a:latin typeface="Times New Roman" pitchFamily="18" charset="0"/>
                          <a:cs typeface="Times New Roman" pitchFamily="18" charset="0"/>
                        </a:rPr>
                        <a:t>«Родительская слава»</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smtClean="0">
                          <a:latin typeface="Times New Roman" pitchFamily="18" charset="0"/>
                          <a:cs typeface="Times New Roman" pitchFamily="18" charset="0"/>
                        </a:rPr>
                        <a:t>220,0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7</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30 000,00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53439">
                <a:tc>
                  <a:txBody>
                    <a:bodyPr/>
                    <a:lstStyle/>
                    <a:p>
                      <a:pPr algn="ctr" fontAlgn="ctr"/>
                      <a:r>
                        <a:rPr lang="ru-RU" sz="780" u="none" strike="noStrike" dirty="0">
                          <a:latin typeface="Times New Roman" pitchFamily="18" charset="0"/>
                          <a:cs typeface="Times New Roman" pitchFamily="18" charset="0"/>
                        </a:rPr>
                        <a:t>Выплаты на содержание усыновленного ребенка</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45 </a:t>
                      </a:r>
                      <a:r>
                        <a:rPr lang="ru-RU" sz="780" u="none" strike="noStrike" dirty="0" smtClean="0">
                          <a:latin typeface="Times New Roman" pitchFamily="18" charset="0"/>
                          <a:cs typeface="Times New Roman" pitchFamily="18" charset="0"/>
                        </a:rPr>
                        <a:t>132,5</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364</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10 322,21</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227114">
                <a:tc>
                  <a:txBody>
                    <a:bodyPr/>
                    <a:lstStyle/>
                    <a:p>
                      <a:pPr algn="ctr" fontAlgn="ctr"/>
                      <a:r>
                        <a:rPr lang="ru-RU" sz="780" u="none" strike="noStrike" dirty="0">
                          <a:latin typeface="Times New Roman" pitchFamily="18" charset="0"/>
                          <a:cs typeface="Times New Roman" pitchFamily="18" charset="0"/>
                        </a:rPr>
                        <a:t>Обеспечение полноценным питанием беременных женщин, кормящих матерей, а также детей в возрасте до трех лет, по заключению врачей (ежемесячная денежная выплата на приобретение продуктов питания)</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smtClean="0">
                          <a:latin typeface="Times New Roman" pitchFamily="18" charset="0"/>
                          <a:cs typeface="Times New Roman" pitchFamily="18" charset="0"/>
                        </a:rPr>
                        <a:t>132,9</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30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374,12</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280494">
                <a:tc>
                  <a:txBody>
                    <a:bodyPr/>
                    <a:lstStyle/>
                    <a:p>
                      <a:pPr algn="ctr" fontAlgn="ctr"/>
                      <a:r>
                        <a:rPr lang="ru-RU" sz="780" u="none" strike="noStrike" dirty="0">
                          <a:latin typeface="Times New Roman" pitchFamily="18" charset="0"/>
                          <a:cs typeface="Times New Roman" pitchFamily="18" charset="0"/>
                        </a:rPr>
                        <a:t>Денежная выплата на обеспечение школьной формой либо заменяющим ее комплектом детской одежды для посещения школьных занятий, а также спортивной формой на детей, обучающихся в общеобразовательных организациях</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14 </a:t>
                      </a:r>
                      <a:r>
                        <a:rPr lang="ru-RU" sz="780" u="none" strike="noStrike" dirty="0" smtClean="0">
                          <a:latin typeface="Times New Roman" pitchFamily="18" charset="0"/>
                          <a:cs typeface="Times New Roman" pitchFamily="18" charset="0"/>
                        </a:rPr>
                        <a:t>887,1</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1 482</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9361,67 рублей на мальчика и 10 730,80рублей на девочку</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136268">
                <a:tc>
                  <a:txBody>
                    <a:bodyPr/>
                    <a:lstStyle/>
                    <a:p>
                      <a:pPr algn="ctr" fontAlgn="ctr"/>
                      <a:r>
                        <a:rPr lang="ru-RU" sz="780" u="none" strike="noStrike" dirty="0">
                          <a:latin typeface="Times New Roman" pitchFamily="18" charset="0"/>
                          <a:cs typeface="Times New Roman" pitchFamily="18" charset="0"/>
                        </a:rPr>
                        <a:t>Ежемесячные денежные выплаты семьям при рождении третьего и каждого последующего ребенка</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3 </a:t>
                      </a:r>
                      <a:r>
                        <a:rPr lang="ru-RU" sz="780" u="none" strike="noStrike" dirty="0" smtClean="0">
                          <a:latin typeface="Times New Roman" pitchFamily="18" charset="0"/>
                          <a:cs typeface="Times New Roman" pitchFamily="18" charset="0"/>
                        </a:rPr>
                        <a:t>965,6</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736</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3 000,00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181691">
                <a:tc>
                  <a:txBody>
                    <a:bodyPr/>
                    <a:lstStyle/>
                    <a:p>
                      <a:pPr algn="ctr" fontAlgn="ctr"/>
                      <a:r>
                        <a:rPr lang="ru-RU" sz="780" u="none" strike="noStrike" dirty="0">
                          <a:latin typeface="Times New Roman" pitchFamily="18" charset="0"/>
                          <a:cs typeface="Times New Roman" pitchFamily="18" charset="0"/>
                        </a:rPr>
                        <a:t>Предоставление многодетным семьям единовременной компенсационной выплаты взамен предоставления им земельного участка в собственность бесплатно</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50 </a:t>
                      </a:r>
                      <a:r>
                        <a:rPr lang="ru-RU" sz="780" u="none" strike="noStrike" dirty="0" smtClean="0">
                          <a:latin typeface="Times New Roman" pitchFamily="18" charset="0"/>
                          <a:cs typeface="Times New Roman" pitchFamily="18" charset="0"/>
                        </a:rPr>
                        <a:t>000,0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250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200 000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136268">
                <a:tc>
                  <a:txBody>
                    <a:bodyPr/>
                    <a:lstStyle/>
                    <a:p>
                      <a:pPr algn="ctr" fontAlgn="ctr"/>
                      <a:r>
                        <a:rPr lang="ru-RU" sz="780" u="none" strike="noStrike" dirty="0">
                          <a:latin typeface="Times New Roman" pitchFamily="18" charset="0"/>
                          <a:cs typeface="Times New Roman" pitchFamily="18" charset="0"/>
                        </a:rPr>
                        <a:t>Субсидия Фонду социальной поддержки населения Курской области, находящегося в трудной жизненной ситуации</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27 </a:t>
                      </a:r>
                      <a:r>
                        <a:rPr lang="ru-RU" sz="780" u="none" strike="noStrike" dirty="0" smtClean="0">
                          <a:latin typeface="Times New Roman" pitchFamily="18" charset="0"/>
                          <a:cs typeface="Times New Roman" pitchFamily="18" charset="0"/>
                        </a:rPr>
                        <a:t>000,0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6 000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4 500,00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90845">
                <a:tc>
                  <a:txBody>
                    <a:bodyPr/>
                    <a:lstStyle/>
                    <a:p>
                      <a:pPr algn="ctr" fontAlgn="ctr"/>
                      <a:r>
                        <a:rPr lang="ru-RU" sz="780" u="none" strike="noStrike" dirty="0">
                          <a:latin typeface="Times New Roman" pitchFamily="18" charset="0"/>
                          <a:cs typeface="Times New Roman" pitchFamily="18" charset="0"/>
                        </a:rPr>
                        <a:t>Компенсация части стоимости обучения детей из многодетных семей</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2 </a:t>
                      </a:r>
                      <a:r>
                        <a:rPr lang="ru-RU" sz="780" u="none" strike="noStrike" dirty="0" smtClean="0">
                          <a:latin typeface="Times New Roman" pitchFamily="18" charset="0"/>
                          <a:cs typeface="Times New Roman" pitchFamily="18" charset="0"/>
                        </a:rPr>
                        <a:t>191,3</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383</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10%, 15% и 50% стоимости обучения</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136268">
                <a:tc>
                  <a:txBody>
                    <a:bodyPr/>
                    <a:lstStyle/>
                    <a:p>
                      <a:pPr algn="ctr" fontAlgn="ctr"/>
                      <a:r>
                        <a:rPr lang="ru-RU" sz="780" u="none" strike="noStrike" dirty="0">
                          <a:latin typeface="Times New Roman" pitchFamily="18" charset="0"/>
                          <a:cs typeface="Times New Roman" pitchFamily="18" charset="0"/>
                        </a:rPr>
                        <a:t>Содержание ребенка в семье опекуна и приемной семье, а также вознаграждение, причитающееся приемному родителю</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423 </a:t>
                      </a:r>
                      <a:r>
                        <a:rPr lang="ru-RU" sz="780" u="none" strike="noStrike" dirty="0" smtClean="0">
                          <a:latin typeface="Times New Roman" pitchFamily="18" charset="0"/>
                          <a:cs typeface="Times New Roman" pitchFamily="18" charset="0"/>
                        </a:rPr>
                        <a:t>632,9</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2 170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12 826,00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181691">
                <a:tc>
                  <a:txBody>
                    <a:bodyPr/>
                    <a:lstStyle/>
                    <a:p>
                      <a:pPr algn="ctr" fontAlgn="ctr"/>
                      <a:r>
                        <a:rPr lang="ru-RU" sz="780" u="none" strike="noStrike" dirty="0">
                          <a:latin typeface="Times New Roman" pitchFamily="18" charset="0"/>
                          <a:cs typeface="Times New Roman" pitchFamily="18" charset="0"/>
                        </a:rPr>
                        <a:t>Осуществление ежемесячной денежной выплаты, назначаемой в случае рождения третьего ребенка или последующих детей до достижения ребенком возраста трех лет</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102 </a:t>
                      </a:r>
                      <a:r>
                        <a:rPr lang="ru-RU" sz="780" u="none" strike="noStrike" dirty="0" smtClean="0">
                          <a:latin typeface="Times New Roman" pitchFamily="18" charset="0"/>
                          <a:cs typeface="Times New Roman" pitchFamily="18" charset="0"/>
                        </a:rPr>
                        <a:t>719,8</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623</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14 965,00</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408805">
                <a:tc>
                  <a:txBody>
                    <a:bodyPr/>
                    <a:lstStyle/>
                    <a:p>
                      <a:pPr algn="ctr" fontAlgn="ctr"/>
                      <a:r>
                        <a:rPr lang="ru-RU" sz="780" u="none" strike="noStrike" dirty="0">
                          <a:latin typeface="Times New Roman" pitchFamily="18" charset="0"/>
                          <a:cs typeface="Times New Roman" pitchFamily="18" charset="0"/>
                        </a:rPr>
                        <a:t>Предоставление дополнительной меры социальной поддержки в виде единовременной денежной выплаты на проведение ремонта жилых помещений, расположенных на территории Курской области, закрепленных на праве собственности за детьми-сиротами и детьми, оставшимися без попечения родителей, а также лицами из числа детей-сирот и детей, оставшихся без попечения родителей</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5 </a:t>
                      </a:r>
                      <a:r>
                        <a:rPr lang="ru-RU" sz="780" u="none" strike="noStrike" dirty="0" smtClean="0">
                          <a:latin typeface="Times New Roman" pitchFamily="18" charset="0"/>
                          <a:cs typeface="Times New Roman" pitchFamily="18" charset="0"/>
                        </a:rPr>
                        <a:t>431,6</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fontAlgn="ctr"/>
                      <a:r>
                        <a:rPr lang="ru-RU" sz="780" u="none" strike="noStrike" dirty="0">
                          <a:latin typeface="Times New Roman" pitchFamily="18" charset="0"/>
                          <a:cs typeface="Times New Roman" pitchFamily="18" charset="0"/>
                        </a:rPr>
                        <a:t>49</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c>
                  <a:txBody>
                    <a:bodyPr/>
                    <a:lstStyle/>
                    <a:p>
                      <a:pPr algn="ctr" rtl="0" fontAlgn="ctr"/>
                      <a:r>
                        <a:rPr lang="ru-RU" sz="780" u="none" strike="noStrike" dirty="0">
                          <a:latin typeface="Times New Roman" pitchFamily="18" charset="0"/>
                          <a:cs typeface="Times New Roman" pitchFamily="18" charset="0"/>
                        </a:rPr>
                        <a:t>согласно стоимости ремонта 1 м.кв.</a:t>
                      </a:r>
                      <a:endParaRPr lang="ru-RU" sz="780" b="0" i="0" u="none" strike="noStrike" dirty="0">
                        <a:solidFill>
                          <a:srgbClr val="000000"/>
                        </a:solidFill>
                        <a:latin typeface="Times New Roman" pitchFamily="18" charset="0"/>
                        <a:cs typeface="Times New Roman" pitchFamily="18" charset="0"/>
                      </a:endParaRPr>
                    </a:p>
                  </a:txBody>
                  <a:tcPr marL="2672" marR="2672" marT="2672" marB="0" anchor="ctr"/>
                </a:tc>
              </a:tr>
              <a:tr h="408805">
                <a:tc>
                  <a:txBody>
                    <a:bodyPr/>
                    <a:lstStyle/>
                    <a:p>
                      <a:pPr algn="ctr" fontAlgn="ctr"/>
                      <a:r>
                        <a:rPr lang="ru-RU" sz="780" u="none" strike="noStrike" dirty="0">
                          <a:latin typeface="Times New Roman" pitchFamily="18" charset="0"/>
                          <a:cs typeface="Times New Roman" pitchFamily="18" charset="0"/>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лиц, потерявших в период обучения обоих или единственного родителя, находящихся и (или) обучающихся в областных государственных организациях</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rtl="0" fontAlgn="ctr"/>
                      <a:r>
                        <a:rPr lang="ru-RU" sz="780" u="none" strike="noStrike" dirty="0">
                          <a:latin typeface="Times New Roman" pitchFamily="18" charset="0"/>
                          <a:cs typeface="Times New Roman" pitchFamily="18" charset="0"/>
                        </a:rPr>
                        <a:t>4 </a:t>
                      </a:r>
                      <a:r>
                        <a:rPr lang="ru-RU" sz="780" u="none" strike="noStrike" dirty="0" smtClean="0">
                          <a:latin typeface="Times New Roman" pitchFamily="18" charset="0"/>
                          <a:cs typeface="Times New Roman" pitchFamily="18" charset="0"/>
                        </a:rPr>
                        <a:t>924,5</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32</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Размер выплаты  определяется исходя из норм материального обеспечения, установленных постановлением Администрации Курской области от 25.01.2006г. №6 </a:t>
                      </a:r>
                      <a:r>
                        <a:rPr lang="ru-RU" sz="780" u="none" strike="noStrike" dirty="0" smtClean="0">
                          <a:latin typeface="Times New Roman" pitchFamily="18" charset="0"/>
                          <a:cs typeface="Times New Roman" pitchFamily="18" charset="0"/>
                        </a:rPr>
                        <a:t>«Об </a:t>
                      </a:r>
                      <a:r>
                        <a:rPr lang="ru-RU" sz="780" u="none" strike="noStrike" dirty="0">
                          <a:latin typeface="Times New Roman" pitchFamily="18" charset="0"/>
                          <a:cs typeface="Times New Roman" pitchFamily="18" charset="0"/>
                        </a:rPr>
                        <a:t>установлении норм материального обеспечения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образовательных организациях, медицинских организациях, организациях, оказывающих социальные </a:t>
                      </a:r>
                      <a:r>
                        <a:rPr lang="ru-RU" sz="780" u="none" strike="noStrike" dirty="0" smtClean="0">
                          <a:latin typeface="Times New Roman" pitchFamily="18" charset="0"/>
                          <a:cs typeface="Times New Roman" pitchFamily="18" charset="0"/>
                        </a:rPr>
                        <a:t>услуги» </a:t>
                      </a:r>
                      <a:r>
                        <a:rPr lang="ru-RU" sz="780" u="none" strike="noStrike" dirty="0">
                          <a:latin typeface="Times New Roman" pitchFamily="18" charset="0"/>
                          <a:cs typeface="Times New Roman" pitchFamily="18" charset="0"/>
                        </a:rPr>
                        <a:t>(с изменениями и дополнениями) в зависимости от возраста и пола детей.</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r>
              <a:tr h="408805">
                <a:tc>
                  <a:txBody>
                    <a:bodyPr/>
                    <a:lstStyle/>
                    <a:p>
                      <a:pPr algn="ctr" fontAlgn="ctr"/>
                      <a:r>
                        <a:rPr lang="ru-RU" sz="780" u="none" strike="noStrike" dirty="0">
                          <a:latin typeface="Times New Roman" pitchFamily="18" charset="0"/>
                          <a:cs typeface="Times New Roman" pitchFamily="18" charset="0"/>
                        </a:rPr>
                        <a:t>Ежемесячная денежная выплата, связанная с компенсацией расходов на оплату жилых помещений и коммунальных услуг, отдельным категориям граждан</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38 </a:t>
                      </a:r>
                      <a:r>
                        <a:rPr lang="ru-RU" sz="780" u="none" strike="noStrike" dirty="0" smtClean="0">
                          <a:latin typeface="Times New Roman" pitchFamily="18" charset="0"/>
                          <a:cs typeface="Times New Roman" pitchFamily="18" charset="0"/>
                        </a:rPr>
                        <a:t>541,2</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1 636</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Размер ежемесячной компенсации расходов на оплату жилых помещений и коммунальных услуг определяется в соответствии с Законом Курской области </a:t>
                      </a:r>
                      <a:endParaRPr lang="ru-RU" sz="780" u="none" strike="noStrike" dirty="0" smtClean="0">
                        <a:latin typeface="Times New Roman" pitchFamily="18" charset="0"/>
                        <a:cs typeface="Times New Roman" pitchFamily="18" charset="0"/>
                      </a:endParaRPr>
                    </a:p>
                    <a:p>
                      <a:pPr algn="ctr" fontAlgn="ctr"/>
                      <a:r>
                        <a:rPr lang="ru-RU" sz="780" u="none" strike="noStrike" dirty="0" smtClean="0">
                          <a:latin typeface="Times New Roman" pitchFamily="18" charset="0"/>
                          <a:cs typeface="Times New Roman" pitchFamily="18" charset="0"/>
                        </a:rPr>
                        <a:t>от </a:t>
                      </a:r>
                      <a:r>
                        <a:rPr lang="ru-RU" sz="780" u="none" strike="noStrike" dirty="0">
                          <a:latin typeface="Times New Roman" pitchFamily="18" charset="0"/>
                          <a:cs typeface="Times New Roman" pitchFamily="18" charset="0"/>
                        </a:rPr>
                        <a:t>14.12.2021 № 125-ЗКО «О мерах социальной поддержки и установлении ежемесячной денежной выплаты, связанной с компенсацией расходов на оплату жилых помещений и коммунальных услуг работникам областных государственных организаций социального обслуживания, внесении изменений </a:t>
                      </a:r>
                      <a:endParaRPr lang="ru-RU" sz="780" u="none" strike="noStrike" dirty="0" smtClean="0">
                        <a:latin typeface="Times New Roman" pitchFamily="18" charset="0"/>
                        <a:cs typeface="Times New Roman" pitchFamily="18" charset="0"/>
                      </a:endParaRPr>
                    </a:p>
                    <a:p>
                      <a:pPr algn="ctr" fontAlgn="ctr"/>
                      <a:r>
                        <a:rPr lang="ru-RU" sz="780" u="none" strike="noStrike" dirty="0" smtClean="0">
                          <a:latin typeface="Times New Roman" pitchFamily="18" charset="0"/>
                          <a:cs typeface="Times New Roman" pitchFamily="18" charset="0"/>
                        </a:rPr>
                        <a:t>в </a:t>
                      </a:r>
                      <a:r>
                        <a:rPr lang="ru-RU" sz="780" u="none" strike="noStrike" dirty="0">
                          <a:latin typeface="Times New Roman" pitchFamily="18" charset="0"/>
                          <a:cs typeface="Times New Roman" pitchFamily="18" charset="0"/>
                        </a:rPr>
                        <a:t>отдельные законодательные акты Курской области по вопросам установления ежемесячной денежной выплаты, связанной с компенсацией расходов на оплату жилых помещений и коммунальных услуг отдельным категориям граждан, </a:t>
                      </a:r>
                      <a:endParaRPr lang="ru-RU" sz="780" u="none" strike="noStrike" dirty="0" smtClean="0">
                        <a:latin typeface="Times New Roman" pitchFamily="18" charset="0"/>
                        <a:cs typeface="Times New Roman" pitchFamily="18" charset="0"/>
                      </a:endParaRPr>
                    </a:p>
                    <a:p>
                      <a:pPr algn="ctr" fontAlgn="ctr"/>
                      <a:r>
                        <a:rPr lang="ru-RU" sz="780" u="none" strike="noStrike" dirty="0" smtClean="0">
                          <a:latin typeface="Times New Roman" pitchFamily="18" charset="0"/>
                          <a:cs typeface="Times New Roman" pitchFamily="18" charset="0"/>
                        </a:rPr>
                        <a:t>и </a:t>
                      </a:r>
                      <a:r>
                        <a:rPr lang="ru-RU" sz="780" u="none" strike="noStrike" dirty="0">
                          <a:latin typeface="Times New Roman" pitchFamily="18" charset="0"/>
                          <a:cs typeface="Times New Roman" pitchFamily="18" charset="0"/>
                        </a:rPr>
                        <a:t>особенностях применения законодательства Курской области о предоставлении социальной поддержки отдельным категориям граждан по оплате жилого помещения и коммунальных услуг» (с изменениями и дополнениями)</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r>
              <a:tr h="137126">
                <a:tc>
                  <a:txBody>
                    <a:bodyPr/>
                    <a:lstStyle/>
                    <a:p>
                      <a:pPr algn="ctr" fontAlgn="ctr"/>
                      <a:r>
                        <a:rPr lang="ru-RU" sz="780" u="none" strike="noStrike" dirty="0">
                          <a:latin typeface="Times New Roman" pitchFamily="18" charset="0"/>
                          <a:cs typeface="Times New Roman" pitchFamily="18" charset="0"/>
                        </a:rPr>
                        <a:t>Расходы, связанные с проведением Дня Победы в Великой Отечественной войне 1941-1945 годов</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rtl="0" fontAlgn="ctr"/>
                      <a:r>
                        <a:rPr lang="ru-RU" sz="780" u="none" strike="noStrike" dirty="0">
                          <a:latin typeface="Times New Roman" pitchFamily="18" charset="0"/>
                          <a:cs typeface="Times New Roman" pitchFamily="18" charset="0"/>
                        </a:rPr>
                        <a:t>13 </a:t>
                      </a:r>
                      <a:r>
                        <a:rPr lang="ru-RU" sz="780" u="none" strike="noStrike" dirty="0" smtClean="0">
                          <a:latin typeface="Times New Roman" pitchFamily="18" charset="0"/>
                          <a:cs typeface="Times New Roman" pitchFamily="18" charset="0"/>
                        </a:rPr>
                        <a:t>431,0</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6 516</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c>
                  <a:txBody>
                    <a:bodyPr/>
                    <a:lstStyle/>
                    <a:p>
                      <a:pPr algn="ctr" fontAlgn="ctr"/>
                      <a:r>
                        <a:rPr lang="ru-RU" sz="780" u="none" strike="noStrike" dirty="0">
                          <a:latin typeface="Times New Roman" pitchFamily="18" charset="0"/>
                          <a:cs typeface="Times New Roman" pitchFamily="18" charset="0"/>
                        </a:rPr>
                        <a:t>20 000,00; 4 000,00; 1 500,00;</a:t>
                      </a:r>
                      <a:endParaRPr lang="ru-RU" sz="780" b="0" i="0" u="none" strike="noStrike" dirty="0">
                        <a:solidFill>
                          <a:srgbClr val="000000"/>
                        </a:solidFill>
                        <a:latin typeface="Times New Roman" pitchFamily="18" charset="0"/>
                        <a:cs typeface="Times New Roman" pitchFamily="18" charset="0"/>
                      </a:endParaRPr>
                    </a:p>
                  </a:txBody>
                  <a:tcPr marL="6550" marR="6550" marT="6550" marB="0" anchor="ct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39</a:t>
            </a:fld>
            <a:endParaRPr lang="ru-RU" dirty="0"/>
          </a:p>
        </p:txBody>
      </p:sp>
      <p:sp>
        <p:nvSpPr>
          <p:cNvPr id="8" name="Заголовок 1"/>
          <p:cNvSpPr txBox="1">
            <a:spLocks/>
          </p:cNvSpPr>
          <p:nvPr/>
        </p:nvSpPr>
        <p:spPr>
          <a:xfrm>
            <a:off x="9803" y="291959"/>
            <a:ext cx="9134197" cy="68876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Социальная поддержка граждан</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1" name="Прямоугольник 10"/>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dirty="0"/>
          </a:p>
        </p:txBody>
      </p:sp>
      <p:sp>
        <p:nvSpPr>
          <p:cNvPr id="6" name="Прямоугольник 5"/>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1</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sp>
        <p:nvSpPr>
          <p:cNvPr id="8" name="Прямоугольный треугольник 7"/>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
        <p:nvSpPr>
          <p:cNvPr id="5" name="TextBox 4"/>
          <p:cNvSpPr txBox="1"/>
          <p:nvPr/>
        </p:nvSpPr>
        <p:spPr>
          <a:xfrm>
            <a:off x="395536" y="4077072"/>
            <a:ext cx="4643252"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Вводная </a:t>
            </a:r>
          </a:p>
          <a:p>
            <a:pPr algn="ctr"/>
            <a:r>
              <a:rPr lang="ru-RU" sz="3200" b="1" cap="all" dirty="0" smtClean="0">
                <a:solidFill>
                  <a:schemeClr val="accent1">
                    <a:lumMod val="50000"/>
                  </a:schemeClr>
                </a:solidFill>
                <a:latin typeface="Times New Roman" pitchFamily="18" charset="0"/>
                <a:cs typeface="Times New Roman" pitchFamily="18" charset="0"/>
              </a:rPr>
              <a:t>часть</a:t>
            </a:r>
            <a:endParaRPr lang="ru-RU" sz="3200" b="1" cap="all" dirty="0">
              <a:solidFill>
                <a:schemeClr val="accent1">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36512" y="332656"/>
            <a:ext cx="9107488" cy="122741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Обеспечение доступности приоритетных объектов и услуг в приоритетных сферах жизнедеятельности инвалидов и других</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маломобильных групп населения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5" name="Таблица 4"/>
          <p:cNvGraphicFramePr>
            <a:graphicFrameLocks noGrp="1"/>
          </p:cNvGraphicFramePr>
          <p:nvPr/>
        </p:nvGraphicFramePr>
        <p:xfrm>
          <a:off x="1" y="908720"/>
          <a:ext cx="9143999" cy="978932"/>
        </p:xfrm>
        <a:graphic>
          <a:graphicData uri="http://schemas.openxmlformats.org/drawingml/2006/table">
            <a:tbl>
              <a:tblPr>
                <a:tableStyleId>{BC89EF96-8CEA-46FF-86C4-4CE0E7609802}</a:tableStyleId>
              </a:tblPr>
              <a:tblGrid>
                <a:gridCol w="2987823"/>
                <a:gridCol w="720080"/>
                <a:gridCol w="720080"/>
                <a:gridCol w="4716016"/>
              </a:tblGrid>
              <a:tr h="181691">
                <a:tc>
                  <a:txBody>
                    <a:bodyPr/>
                    <a:lstStyle/>
                    <a:p>
                      <a:pPr algn="ctr" rtl="0" fontAlgn="t"/>
                      <a:r>
                        <a:rPr lang="ru-RU" sz="800" b="1" u="none" strike="noStrike" dirty="0">
                          <a:latin typeface="Times New Roman" pitchFamily="18" charset="0"/>
                          <a:cs typeface="Times New Roman" pitchFamily="18" charset="0"/>
                        </a:rPr>
                        <a:t>Наименование  </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Расходы </a:t>
                      </a:r>
                      <a:endParaRPr lang="ru-RU" sz="800" b="1" u="none" strike="noStrike" dirty="0" smtClean="0">
                        <a:latin typeface="Times New Roman" pitchFamily="18" charset="0"/>
                        <a:cs typeface="Times New Roman" pitchFamily="18" charset="0"/>
                      </a:endParaRPr>
                    </a:p>
                    <a:p>
                      <a:pPr algn="ctr" rtl="0" fontAlgn="t"/>
                      <a:r>
                        <a:rPr lang="ru-RU" sz="800" b="1" u="none" strike="noStrike" dirty="0" smtClean="0">
                          <a:latin typeface="Times New Roman" pitchFamily="18" charset="0"/>
                          <a:cs typeface="Times New Roman" pitchFamily="18" charset="0"/>
                        </a:rPr>
                        <a:t>на </a:t>
                      </a:r>
                      <a:r>
                        <a:rPr lang="ru-RU" sz="800" b="1" u="none" strike="noStrike" dirty="0">
                          <a:latin typeface="Times New Roman" pitchFamily="18" charset="0"/>
                          <a:cs typeface="Times New Roman" pitchFamily="18" charset="0"/>
                        </a:rPr>
                        <a:t>2025 год, </a:t>
                      </a:r>
                      <a:endParaRPr lang="ru-RU" sz="800" b="1" u="none" strike="noStrike" dirty="0" smtClean="0">
                        <a:latin typeface="Times New Roman" pitchFamily="18" charset="0"/>
                        <a:cs typeface="Times New Roman" pitchFamily="18" charset="0"/>
                      </a:endParaRPr>
                    </a:p>
                    <a:p>
                      <a:pPr algn="ctr" rtl="0" fontAlgn="t"/>
                      <a:r>
                        <a:rPr lang="ru-RU" sz="800" b="1" u="none" strike="noStrike" dirty="0" smtClean="0">
                          <a:latin typeface="Times New Roman" pitchFamily="18" charset="0"/>
                          <a:cs typeface="Times New Roman" pitchFamily="18" charset="0"/>
                        </a:rPr>
                        <a:t>тыс</a:t>
                      </a:r>
                      <a:r>
                        <a:rPr lang="ru-RU" sz="800" b="1" u="none" strike="noStrike" dirty="0">
                          <a:latin typeface="Times New Roman" pitchFamily="18" charset="0"/>
                          <a:cs typeface="Times New Roman" pitchFamily="18" charset="0"/>
                        </a:rPr>
                        <a:t>. руб.</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Число получателей</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в 2025 году</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c>
                  <a:txBody>
                    <a:bodyPr/>
                    <a:lstStyle/>
                    <a:p>
                      <a:pPr algn="ctr" rtl="0" fontAlgn="t"/>
                      <a:r>
                        <a:rPr lang="ru-RU" sz="800" b="1" u="none" strike="noStrike" dirty="0">
                          <a:latin typeface="Times New Roman" pitchFamily="18" charset="0"/>
                          <a:cs typeface="Times New Roman" pitchFamily="18" charset="0"/>
                        </a:rPr>
                        <a:t>Размер выплаты, </a:t>
                      </a:r>
                      <a:r>
                        <a:rPr lang="ru-RU" sz="800" b="1" u="none" strike="noStrike" dirty="0" smtClean="0">
                          <a:latin typeface="Times New Roman" pitchFamily="18" charset="0"/>
                          <a:cs typeface="Times New Roman" pitchFamily="18" charset="0"/>
                        </a:rPr>
                        <a:t>рубли</a:t>
                      </a:r>
                      <a:endParaRPr lang="ru-RU" sz="800" b="1" i="0" u="none" strike="noStrike" dirty="0">
                        <a:solidFill>
                          <a:srgbClr val="000000"/>
                        </a:solidFill>
                        <a:latin typeface="Times New Roman" pitchFamily="18" charset="0"/>
                        <a:cs typeface="Times New Roman" pitchFamily="18" charset="0"/>
                      </a:endParaRPr>
                    </a:p>
                  </a:txBody>
                  <a:tcPr marL="1786" marR="1786" marT="1786" marB="0" anchor="ctr">
                    <a:solidFill>
                      <a:schemeClr val="accent1">
                        <a:lumMod val="20000"/>
                        <a:lumOff val="80000"/>
                      </a:schemeClr>
                    </a:solidFill>
                  </a:tcPr>
                </a:tc>
              </a:tr>
              <a:tr h="145654">
                <a:tc>
                  <a:txBody>
                    <a:bodyPr/>
                    <a:lstStyle/>
                    <a:p>
                      <a:pPr algn="ctr" rtl="0" fontAlgn="t"/>
                      <a:r>
                        <a:rPr lang="ru-RU" sz="800" b="0" i="0" u="none" strike="noStrike" dirty="0" smtClean="0">
                          <a:solidFill>
                            <a:srgbClr val="000000"/>
                          </a:solidFill>
                          <a:latin typeface="Times New Roman" pitchFamily="18" charset="0"/>
                          <a:cs typeface="Times New Roman" pitchFamily="18" charset="0"/>
                        </a:rPr>
                        <a:t>Приобретение для инвалидов и детей-инвалидов в соответствии с рекомендациями в индивидуальных программах</a:t>
                      </a:r>
                      <a:r>
                        <a:rPr lang="ru-RU" sz="800" b="0" i="0" u="none" strike="noStrike" baseline="0" dirty="0" smtClean="0">
                          <a:solidFill>
                            <a:srgbClr val="000000"/>
                          </a:solidFill>
                          <a:latin typeface="Times New Roman" pitchFamily="18" charset="0"/>
                          <a:cs typeface="Times New Roman" pitchFamily="18" charset="0"/>
                        </a:rPr>
                        <a:t> реабилитации технических средств реабилитации, входящих в перечень технических средств реабилитации, выдаваемых инвалидам </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ctr" rtl="0" fontAlgn="t"/>
                      <a:r>
                        <a:rPr lang="ru-RU" sz="800" b="0" i="0" u="none" strike="noStrike" dirty="0" smtClean="0">
                          <a:solidFill>
                            <a:srgbClr val="000000"/>
                          </a:solidFill>
                          <a:latin typeface="Times New Roman" pitchFamily="18" charset="0"/>
                          <a:cs typeface="Times New Roman" pitchFamily="18" charset="0"/>
                        </a:rPr>
                        <a:t>4 463,4</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ctr" rtl="0" fontAlgn="t"/>
                      <a:r>
                        <a:rPr lang="ru-RU" sz="800" b="0" i="0" u="none" strike="noStrike" dirty="0" smtClean="0">
                          <a:solidFill>
                            <a:srgbClr val="000000"/>
                          </a:solidFill>
                          <a:latin typeface="Times New Roman" pitchFamily="18" charset="0"/>
                          <a:cs typeface="Times New Roman" pitchFamily="18" charset="0"/>
                        </a:rPr>
                        <a:t>1 252</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noFill/>
                  </a:tcPr>
                </a:tc>
                <a:tc>
                  <a:txBody>
                    <a:bodyPr/>
                    <a:lstStyle/>
                    <a:p>
                      <a:pPr algn="ctr" rtl="0" fontAlgn="t"/>
                      <a:r>
                        <a:rPr lang="ru-RU" sz="800" b="0" i="0" u="none" strike="noStrike" dirty="0" smtClean="0">
                          <a:solidFill>
                            <a:srgbClr val="000000"/>
                          </a:solidFill>
                          <a:latin typeface="Times New Roman" pitchFamily="18" charset="0"/>
                          <a:cs typeface="Times New Roman" pitchFamily="18" charset="0"/>
                        </a:rPr>
                        <a:t>Обеспечение граждан ТСР осуществляется на основании соответствующих рекомендаций в индивидуальной</a:t>
                      </a:r>
                      <a:r>
                        <a:rPr lang="ru-RU" sz="800" b="0" i="0" u="none" strike="noStrike" baseline="0" dirty="0" smtClean="0">
                          <a:solidFill>
                            <a:srgbClr val="000000"/>
                          </a:solidFill>
                          <a:latin typeface="Times New Roman" pitchFamily="18" charset="0"/>
                          <a:cs typeface="Times New Roman" pitchFamily="18" charset="0"/>
                        </a:rPr>
                        <a:t> программе реабилитации или абилитации инвалида (ребенка-инвалида), в соответствии с постановлением Администрации Курской области от 10.06.2011 №237-па «Об обеспечении техническими средствами реабилитации, не входящими в Федеральный перечень реабилитационных мероприятий, технических средств реабилитации и услуг, выдаваемыми инвалидам за счет средств областного бюджета»</a:t>
                      </a:r>
                      <a:endParaRPr lang="ru-RU" sz="800" b="0" i="0" u="none" strike="noStrike" dirty="0">
                        <a:solidFill>
                          <a:srgbClr val="000000"/>
                        </a:solidFill>
                        <a:latin typeface="Times New Roman" pitchFamily="18" charset="0"/>
                        <a:cs typeface="Times New Roman" pitchFamily="18" charset="0"/>
                      </a:endParaRPr>
                    </a:p>
                  </a:txBody>
                  <a:tcPr marL="1786" marR="1786" marT="1786" marB="0" anchor="ctr">
                    <a:noFill/>
                  </a:tcPr>
                </a:tc>
              </a:tr>
            </a:tbl>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dirty="0"/>
          </a:p>
        </p:txBody>
      </p:sp>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0" y="6381328"/>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11" name="Таблица 10"/>
          <p:cNvGraphicFramePr>
            <a:graphicFrameLocks noGrp="1"/>
          </p:cNvGraphicFramePr>
          <p:nvPr/>
        </p:nvGraphicFramePr>
        <p:xfrm>
          <a:off x="0" y="2492896"/>
          <a:ext cx="9144001" cy="3938688"/>
        </p:xfrm>
        <a:graphic>
          <a:graphicData uri="http://schemas.openxmlformats.org/drawingml/2006/table">
            <a:tbl>
              <a:tblPr>
                <a:tableStyleId>{BC89EF96-8CEA-46FF-86C4-4CE0E7609802}</a:tableStyleId>
              </a:tblPr>
              <a:tblGrid>
                <a:gridCol w="2987824"/>
                <a:gridCol w="720080"/>
                <a:gridCol w="720080"/>
                <a:gridCol w="4716017"/>
              </a:tblGrid>
              <a:tr h="335218">
                <a:tc>
                  <a:txBody>
                    <a:bodyPr/>
                    <a:lstStyle/>
                    <a:p>
                      <a:pPr algn="ctr" rtl="0" fontAlgn="ctr"/>
                      <a:r>
                        <a:rPr lang="ru-RU" sz="800" b="1" u="none" strike="noStrike" dirty="0">
                          <a:latin typeface="Times New Roman" pitchFamily="18" charset="0"/>
                          <a:cs typeface="Times New Roman" pitchFamily="18" charset="0"/>
                        </a:rPr>
                        <a:t>Наименование  </a:t>
                      </a:r>
                      <a:endParaRPr lang="ru-RU" sz="8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800" b="1" u="none" strike="noStrike" dirty="0" smtClean="0">
                          <a:latin typeface="Times New Roman" pitchFamily="18" charset="0"/>
                          <a:cs typeface="Times New Roman" pitchFamily="18" charset="0"/>
                        </a:rPr>
                        <a:t>Расходы</a:t>
                      </a:r>
                    </a:p>
                    <a:p>
                      <a:pPr algn="ctr" rtl="0" fontAlgn="ctr"/>
                      <a:r>
                        <a:rPr lang="ru-RU" sz="800" b="1" u="none" strike="noStrike" dirty="0" smtClean="0">
                          <a:latin typeface="Times New Roman" pitchFamily="18" charset="0"/>
                          <a:cs typeface="Times New Roman" pitchFamily="18" charset="0"/>
                        </a:rPr>
                        <a:t> </a:t>
                      </a:r>
                      <a:r>
                        <a:rPr lang="ru-RU" sz="800" b="1" u="none" strike="noStrike" dirty="0">
                          <a:latin typeface="Times New Roman" pitchFamily="18" charset="0"/>
                          <a:cs typeface="Times New Roman" pitchFamily="18" charset="0"/>
                        </a:rPr>
                        <a:t>на 2025 год, тыс. руб.</a:t>
                      </a:r>
                      <a:endParaRPr lang="ru-RU" sz="8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Число получателей</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в 2025 году</a:t>
                      </a:r>
                      <a:endParaRPr lang="ru-RU" sz="8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Размер выплаты, </a:t>
                      </a:r>
                      <a:r>
                        <a:rPr lang="ru-RU" sz="800" b="1" u="none" strike="noStrike" dirty="0" smtClean="0">
                          <a:latin typeface="Times New Roman" pitchFamily="18" charset="0"/>
                          <a:cs typeface="Times New Roman" pitchFamily="18" charset="0"/>
                        </a:rPr>
                        <a:t>рубли</a:t>
                      </a:r>
                      <a:endParaRPr lang="ru-RU" sz="800" b="1" i="0" u="none" strike="noStrike" dirty="0">
                        <a:solidFill>
                          <a:srgbClr val="000000"/>
                        </a:solidFill>
                        <a:latin typeface="Times New Roman" pitchFamily="18" charset="0"/>
                        <a:cs typeface="Times New Roman" pitchFamily="18" charset="0"/>
                      </a:endParaRPr>
                    </a:p>
                  </a:txBody>
                  <a:tcPr marL="4656" marR="4656" marT="4656" marB="0" anchor="ctr">
                    <a:solidFill>
                      <a:schemeClr val="accent1">
                        <a:lumMod val="20000"/>
                        <a:lumOff val="80000"/>
                      </a:schemeClr>
                    </a:solidFill>
                  </a:tcPr>
                </a:tc>
              </a:tr>
              <a:tr h="496309">
                <a:tc>
                  <a:txBody>
                    <a:bodyPr/>
                    <a:lstStyle/>
                    <a:p>
                      <a:pPr algn="ctr" fontAlgn="ctr"/>
                      <a:r>
                        <a:rPr lang="ru-RU" sz="800" u="none" strike="noStrike" dirty="0">
                          <a:latin typeface="Times New Roman" pitchFamily="18" charset="0"/>
                          <a:cs typeface="Times New Roman" pitchFamily="18" charset="0"/>
                        </a:rPr>
                        <a:t>Оказание содействия для приобретения жилья государственными служащими Курской области</a:t>
                      </a:r>
                      <a:br>
                        <a:rPr lang="ru-RU" sz="800" u="none" strike="noStrike" dirty="0">
                          <a:latin typeface="Times New Roman" pitchFamily="18" charset="0"/>
                          <a:cs typeface="Times New Roman" pitchFamily="18" charset="0"/>
                        </a:rPr>
                      </a:br>
                      <a:r>
                        <a:rPr lang="ru-RU" sz="800" u="none" strike="noStrike" dirty="0">
                          <a:latin typeface="Times New Roman" pitchFamily="18" charset="0"/>
                          <a:cs typeface="Times New Roman" pitchFamily="18" charset="0"/>
                        </a:rPr>
                        <a:t> (социальная выплата на приобретение жилого помещения гражданским служащим, признанным нуждающимися в улучшении жилищных условий</a:t>
                      </a:r>
                      <a:r>
                        <a:rPr lang="ru-RU" sz="800" u="none" strike="noStrike" dirty="0" smtClean="0">
                          <a:latin typeface="Times New Roman" pitchFamily="18" charset="0"/>
                          <a:cs typeface="Times New Roman" pitchFamily="18" charset="0"/>
                        </a:rPr>
                        <a:t>)</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7 </a:t>
                      </a:r>
                      <a:r>
                        <a:rPr lang="ru-RU" sz="800" u="none" strike="noStrike" dirty="0" smtClean="0">
                          <a:latin typeface="Times New Roman" pitchFamily="18" charset="0"/>
                          <a:cs typeface="Times New Roman" pitchFamily="18" charset="0"/>
                        </a:rPr>
                        <a:t>999,97</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3</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 Социальная выплата предоставляется в размере от 5 до 70 процентов расчетной стоимости жилья в зависимости от стажа государственной гражданской службы, соотношения месячного совокупного дохода семьи к сумме величин прожиточных </a:t>
                      </a:r>
                      <a:r>
                        <a:rPr lang="ru-RU" sz="800" u="none" strike="noStrike" dirty="0" smtClean="0">
                          <a:latin typeface="Times New Roman" pitchFamily="18" charset="0"/>
                          <a:cs typeface="Times New Roman" pitchFamily="18" charset="0"/>
                        </a:rPr>
                        <a:t>минимумов </a:t>
                      </a:r>
                      <a:r>
                        <a:rPr lang="ru-RU" sz="800" u="none" strike="noStrike" dirty="0">
                          <a:latin typeface="Times New Roman" pitchFamily="18" charset="0"/>
                          <a:cs typeface="Times New Roman" pitchFamily="18" charset="0"/>
                        </a:rPr>
                        <a:t>членов семьи гражданского служащего</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r h="307283">
                <a:tc>
                  <a:txBody>
                    <a:bodyPr/>
                    <a:lstStyle/>
                    <a:p>
                      <a:pPr algn="ctr" fontAlgn="ctr"/>
                      <a:r>
                        <a:rPr lang="ru-RU" sz="800" u="none" strike="noStrike" dirty="0">
                          <a:latin typeface="Times New Roman" pitchFamily="18" charset="0"/>
                          <a:cs typeface="Times New Roman" pitchFamily="18" charset="0"/>
                        </a:rPr>
                        <a:t>Единовременная денежная выплата на обеспечение жильём ветеранов, инвалидов и семей, имеющих детей-инвалидов</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 </a:t>
                      </a:r>
                      <a:r>
                        <a:rPr lang="ru-RU" sz="800" u="none" strike="noStrike" dirty="0" smtClean="0">
                          <a:latin typeface="Times New Roman" pitchFamily="18" charset="0"/>
                          <a:cs typeface="Times New Roman" pitchFamily="18" charset="0"/>
                        </a:rPr>
                        <a:t>795,4</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 Размер единовременной выплаты, рассчитывается исходя из общей площади жилого помещения </a:t>
                      </a:r>
                      <a:endParaRPr lang="ru-RU" sz="800" u="none" strike="noStrike" dirty="0" smtClean="0">
                        <a:latin typeface="Times New Roman" pitchFamily="18" charset="0"/>
                        <a:cs typeface="Times New Roman" pitchFamily="18" charset="0"/>
                      </a:endParaRPr>
                    </a:p>
                    <a:p>
                      <a:pPr algn="ctr" fontAlgn="t"/>
                      <a:r>
                        <a:rPr lang="ru-RU" sz="800" u="none" strike="noStrike" dirty="0" smtClean="0">
                          <a:latin typeface="Times New Roman" pitchFamily="18" charset="0"/>
                          <a:cs typeface="Times New Roman" pitchFamily="18" charset="0"/>
                        </a:rPr>
                        <a:t>18 </a:t>
                      </a:r>
                      <a:r>
                        <a:rPr lang="ru-RU" sz="800" u="none" strike="noStrike" dirty="0">
                          <a:latin typeface="Times New Roman" pitchFamily="18" charset="0"/>
                          <a:cs typeface="Times New Roman" pitchFamily="18" charset="0"/>
                        </a:rPr>
                        <a:t>квадратных метров на 1 человека и средней рыночной стоимости 1 кв. м общей площади жилья по Курской области</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r h="414367">
                <a:tc>
                  <a:txBody>
                    <a:bodyPr/>
                    <a:lstStyle/>
                    <a:p>
                      <a:pPr algn="ctr" fontAlgn="ctr"/>
                      <a:r>
                        <a:rPr lang="ru-RU" sz="800" u="none" strike="noStrike" dirty="0">
                          <a:latin typeface="Times New Roman" pitchFamily="18" charset="0"/>
                          <a:cs typeface="Times New Roman" pitchFamily="18" charset="0"/>
                        </a:rPr>
                        <a:t> Дополнительная мера социальной поддержки по обеспечению жильем ветеранов боевых действий, инвалидов и семей, имеющих детей-инвалидов, за счет средств областного бюджета</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 </a:t>
                      </a:r>
                      <a:r>
                        <a:rPr lang="ru-RU" sz="800" u="none" strike="noStrike" dirty="0" smtClean="0">
                          <a:latin typeface="Times New Roman" pitchFamily="18" charset="0"/>
                          <a:cs typeface="Times New Roman" pitchFamily="18" charset="0"/>
                        </a:rPr>
                        <a:t>795,4</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Размер Дополнительной выплаты определяется, исходя общей площади жилья </a:t>
                      </a:r>
                      <a:endParaRPr lang="ru-RU" sz="800" u="none" strike="noStrike" dirty="0" smtClean="0">
                        <a:latin typeface="Times New Roman" pitchFamily="18" charset="0"/>
                        <a:cs typeface="Times New Roman" pitchFamily="18" charset="0"/>
                      </a:endParaRPr>
                    </a:p>
                    <a:p>
                      <a:pPr algn="ctr" fontAlgn="t"/>
                      <a:r>
                        <a:rPr lang="ru-RU" sz="800" u="none" strike="noStrike" dirty="0" smtClean="0">
                          <a:latin typeface="Times New Roman" pitchFamily="18" charset="0"/>
                          <a:cs typeface="Times New Roman" pitchFamily="18" charset="0"/>
                        </a:rPr>
                        <a:t>18 </a:t>
                      </a:r>
                      <a:r>
                        <a:rPr lang="ru-RU" sz="800" u="none" strike="noStrike" dirty="0">
                          <a:latin typeface="Times New Roman" pitchFamily="18" charset="0"/>
                          <a:cs typeface="Times New Roman" pitchFamily="18" charset="0"/>
                        </a:rPr>
                        <a:t>квадратных метров на гражданина указанной категории, без учета членов его семьи, и средней рыночной стоимости 1-го квадратного метра общей площади жилья по Курской области, устанавливаемой федеральным органом исполнительной власти, уполномоченным Правительством Российской Федерации</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r h="316263">
                <a:tc>
                  <a:txBody>
                    <a:bodyPr/>
                    <a:lstStyle/>
                    <a:p>
                      <a:pPr algn="ctr" fontAlgn="ctr"/>
                      <a:r>
                        <a:rPr lang="ru-RU" sz="800" u="none" strike="noStrike" dirty="0">
                          <a:latin typeface="Times New Roman" pitchFamily="18" charset="0"/>
                          <a:cs typeface="Times New Roman" pitchFamily="18" charset="0"/>
                        </a:rPr>
                        <a:t>Государственная поддержка молодых семей в улучшении жилищных условий на территории Курской области</a:t>
                      </a:r>
                      <a:br>
                        <a:rPr lang="ru-RU" sz="800" u="none" strike="noStrike" dirty="0">
                          <a:latin typeface="Times New Roman" pitchFamily="18" charset="0"/>
                          <a:cs typeface="Times New Roman" pitchFamily="18" charset="0"/>
                        </a:rPr>
                      </a:br>
                      <a:r>
                        <a:rPr lang="ru-RU" sz="800" u="none" strike="noStrike" dirty="0">
                          <a:latin typeface="Times New Roman" pitchFamily="18" charset="0"/>
                          <a:cs typeface="Times New Roman" pitchFamily="18" charset="0"/>
                        </a:rPr>
                        <a:t> (социальная выплата на обеспечение жильем молодых семей</a:t>
                      </a:r>
                      <a:r>
                        <a:rPr lang="ru-RU" sz="800" u="none" strike="noStrike" dirty="0" smtClean="0">
                          <a:latin typeface="Times New Roman" pitchFamily="18" charset="0"/>
                          <a:cs typeface="Times New Roman" pitchFamily="18" charset="0"/>
                        </a:rPr>
                        <a:t>)</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54 </a:t>
                      </a:r>
                      <a:r>
                        <a:rPr lang="ru-RU" sz="800" u="none" strike="noStrike" dirty="0" smtClean="0">
                          <a:latin typeface="Times New Roman" pitchFamily="18" charset="0"/>
                          <a:cs typeface="Times New Roman" pitchFamily="18" charset="0"/>
                        </a:rPr>
                        <a:t>270,9</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84</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Предоставляется в расчете на 1 семью исходя из расчетной стоимости приобретения жилья, которая определяется из размера общей площади жилого помещения, установленного для семей разной численности и стоимости 1кв.м общей площади жилья </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r h="423615">
                <a:tc>
                  <a:txBody>
                    <a:bodyPr/>
                    <a:lstStyle/>
                    <a:p>
                      <a:pPr algn="ctr" fontAlgn="ctr"/>
                      <a:r>
                        <a:rPr lang="ru-RU" sz="800" u="none" strike="noStrike" dirty="0">
                          <a:latin typeface="Times New Roman" pitchFamily="18" charset="0"/>
                          <a:cs typeface="Times New Roman" pitchFamily="18" charset="0"/>
                        </a:rPr>
                        <a:t>Дополнительная социальная выплата за счет средств областного бюджета при рождении (усыновлении) ребенка участникам мероприятия по обеспечению жильем молодых семей</a:t>
                      </a:r>
                      <a:br>
                        <a:rPr lang="ru-RU" sz="800" u="none" strike="noStrike" dirty="0">
                          <a:latin typeface="Times New Roman" pitchFamily="18" charset="0"/>
                          <a:cs typeface="Times New Roman" pitchFamily="18" charset="0"/>
                        </a:rPr>
                      </a:b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smtClean="0">
                          <a:latin typeface="Times New Roman" pitchFamily="18" charset="0"/>
                          <a:cs typeface="Times New Roman" pitchFamily="18" charset="0"/>
                        </a:rPr>
                        <a:t>937,8</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10</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Дополнительная социальная выплата предоставляется в размере 5 процентов расчетной (средней) стоимости жилья, исчисленной в соответствии с Постановлением Правительства Российской Федерации от 17 декабря 2010 г. </a:t>
                      </a:r>
                      <a:r>
                        <a:rPr lang="ru-RU" sz="800" u="none" strike="noStrike" dirty="0" smtClean="0">
                          <a:latin typeface="Times New Roman" pitchFamily="18" charset="0"/>
                          <a:cs typeface="Times New Roman" pitchFamily="18" charset="0"/>
                        </a:rPr>
                        <a:t>№ </a:t>
                      </a:r>
                      <a:r>
                        <a:rPr lang="ru-RU" sz="800" u="none" strike="noStrike" dirty="0">
                          <a:latin typeface="Times New Roman" pitchFamily="18" charset="0"/>
                          <a:cs typeface="Times New Roman" pitchFamily="18" charset="0"/>
                        </a:rPr>
                        <a:t>1050, за счет средств областного бюджета, предусмотренных комитету строительства Курской области в пределах бюджетных ассигнований на соответствующий год</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r h="424287">
                <a:tc>
                  <a:txBody>
                    <a:bodyPr/>
                    <a:lstStyle/>
                    <a:p>
                      <a:pPr algn="ctr" fontAlgn="ctr"/>
                      <a:r>
                        <a:rPr lang="ru-RU" sz="800" u="none" strike="noStrike" dirty="0">
                          <a:latin typeface="Times New Roman" pitchFamily="18" charset="0"/>
                          <a:cs typeface="Times New Roman" pitchFamily="18" charset="0"/>
                        </a:rPr>
                        <a:t>Социальная выплата отдельным категориям граждан на уплату первоначального взноса при получении ипотечного жилищного кредита (займа) на приобретение жилья в Курской области (многодетные семьи и работники бюджетной сферы</a:t>
                      </a:r>
                      <a:r>
                        <a:rPr lang="ru-RU" sz="800" u="none" strike="noStrike" dirty="0" smtClean="0">
                          <a:latin typeface="Times New Roman" pitchFamily="18" charset="0"/>
                          <a:cs typeface="Times New Roman" pitchFamily="18" charset="0"/>
                        </a:rPr>
                        <a:t>)</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48 </a:t>
                      </a:r>
                      <a:r>
                        <a:rPr lang="ru-RU" sz="800" u="none" strike="noStrike" dirty="0" smtClean="0">
                          <a:latin typeface="Times New Roman" pitchFamily="18" charset="0"/>
                          <a:cs typeface="Times New Roman" pitchFamily="18" charset="0"/>
                        </a:rPr>
                        <a:t>000,0</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11</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Размер социальной выплаты предоставляется исходя из размера общей площади жилого помещения, установленной для семей разной численности, количества членов семьи, наличия имеющейся общей площади жилья, средней рыночной стоимости 1 кв. м общей площади жилья по Курской области, устанавливаемой федеральным органом исполнительной власти, уполномоченным Правительством Российской Федерации</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r h="424959">
                <a:tc>
                  <a:txBody>
                    <a:bodyPr/>
                    <a:lstStyle/>
                    <a:p>
                      <a:pPr algn="ctr" fontAlgn="ctr"/>
                      <a:r>
                        <a:rPr lang="ru-RU" sz="800" u="none" strike="noStrike" dirty="0">
                          <a:latin typeface="Times New Roman" pitchFamily="18" charset="0"/>
                          <a:cs typeface="Times New Roman" pitchFamily="18" charset="0"/>
                        </a:rPr>
                        <a:t>Улучшение жилищных условий отдельных категорий граждан с использованием льготного ипотечного кредитования с привлечением средств застройщиков</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30 </a:t>
                      </a:r>
                      <a:r>
                        <a:rPr lang="ru-RU" sz="800" u="none" strike="noStrike" dirty="0" smtClean="0">
                          <a:latin typeface="Times New Roman" pitchFamily="18" charset="0"/>
                          <a:cs typeface="Times New Roman" pitchFamily="18" charset="0"/>
                        </a:rPr>
                        <a:t>000,0</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ctr"/>
                      <a:r>
                        <a:rPr lang="ru-RU" sz="800" u="none" strike="noStrike" dirty="0">
                          <a:latin typeface="Times New Roman" pitchFamily="18" charset="0"/>
                          <a:cs typeface="Times New Roman" pitchFamily="18" charset="0"/>
                        </a:rPr>
                        <a:t>150</a:t>
                      </a:r>
                      <a:endParaRPr lang="ru-RU" sz="800" b="0" i="0" u="none" strike="noStrike" dirty="0">
                        <a:solidFill>
                          <a:srgbClr val="000000"/>
                        </a:solidFill>
                        <a:latin typeface="Times New Roman" pitchFamily="18" charset="0"/>
                        <a:cs typeface="Times New Roman" pitchFamily="18" charset="0"/>
                      </a:endParaRPr>
                    </a:p>
                  </a:txBody>
                  <a:tcPr marL="4656" marR="4656" marT="4656" marB="0" anchor="ctr"/>
                </a:tc>
                <a:tc>
                  <a:txBody>
                    <a:bodyPr/>
                    <a:lstStyle/>
                    <a:p>
                      <a:pPr algn="ctr" fontAlgn="t"/>
                      <a:r>
                        <a:rPr lang="ru-RU" sz="800" u="none" strike="noStrike" dirty="0">
                          <a:latin typeface="Times New Roman" pitchFamily="18" charset="0"/>
                          <a:cs typeface="Times New Roman" pitchFamily="18" charset="0"/>
                        </a:rPr>
                        <a:t>Размер субсидии, предоставляемой застройщику, определяется исходя из размера платы застройщика кредитным организациям за снижение процентной ставки по жилищным (ипотечным) кредитам (займам), выданным ими отдельным категориям граждан для приобретения жилых помещений на территории Курской области по сниженной процентной ставке, и коэффициента от суммы расходов </a:t>
                      </a:r>
                      <a:r>
                        <a:rPr lang="ru-RU" sz="800" u="none" strike="noStrike" dirty="0" smtClean="0">
                          <a:latin typeface="Times New Roman" pitchFamily="18" charset="0"/>
                          <a:cs typeface="Times New Roman" pitchFamily="18" charset="0"/>
                        </a:rPr>
                        <a:t>застройщика </a:t>
                      </a:r>
                      <a:r>
                        <a:rPr lang="ru-RU" sz="800" u="none" strike="noStrike" dirty="0">
                          <a:latin typeface="Times New Roman" pitchFamily="18" charset="0"/>
                          <a:cs typeface="Times New Roman" pitchFamily="18" charset="0"/>
                        </a:rPr>
                        <a:t>на оплату снижения процентных ставок.</a:t>
                      </a:r>
                      <a:endParaRPr lang="ru-RU" sz="800" b="0" i="0" u="none" strike="noStrike" dirty="0">
                        <a:solidFill>
                          <a:srgbClr val="000000"/>
                        </a:solidFill>
                        <a:latin typeface="Times New Roman" pitchFamily="18" charset="0"/>
                        <a:cs typeface="Times New Roman" pitchFamily="18" charset="0"/>
                      </a:endParaRPr>
                    </a:p>
                  </a:txBody>
                  <a:tcPr marL="4656" marR="4656" marT="4656" marB="0"/>
                </a:tc>
              </a:tr>
            </a:tbl>
          </a:graphicData>
        </a:graphic>
      </p:graphicFrame>
      <p:sp>
        <p:nvSpPr>
          <p:cNvPr id="12" name="Заголовок 1"/>
          <p:cNvSpPr txBox="1">
            <a:spLocks/>
          </p:cNvSpPr>
          <p:nvPr/>
        </p:nvSpPr>
        <p:spPr>
          <a:xfrm>
            <a:off x="0" y="1916832"/>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Обеспечение доступным и комфортным жильем и коммунальными услугами</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граждан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15" name="Прямоугольник 14"/>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pic>
        <p:nvPicPr>
          <p:cNvPr id="13" name="Picture 6" descr="Picture background"/>
          <p:cNvPicPr>
            <a:picLocks noChangeAspect="1" noChangeArrowheads="1"/>
          </p:cNvPicPr>
          <p:nvPr/>
        </p:nvPicPr>
        <p:blipFill>
          <a:blip r:embed="rId3" cstate="print"/>
          <a:srcRect b="81013"/>
          <a:stretch>
            <a:fillRect/>
          </a:stretch>
        </p:blipFill>
        <p:spPr bwMode="auto">
          <a:xfrm>
            <a:off x="0" y="0"/>
            <a:ext cx="9144000" cy="908720"/>
          </a:xfrm>
          <a:prstGeom prst="rect">
            <a:avLst/>
          </a:prstGeom>
          <a:noFill/>
        </p:spPr>
      </p:pic>
      <p:pic>
        <p:nvPicPr>
          <p:cNvPr id="14" name="Picture 6" descr="Picture background"/>
          <p:cNvPicPr>
            <a:picLocks noChangeAspect="1" noChangeArrowheads="1"/>
          </p:cNvPicPr>
          <p:nvPr/>
        </p:nvPicPr>
        <p:blipFill>
          <a:blip r:embed="rId3" cstate="print"/>
          <a:srcRect t="16549" b="74996"/>
          <a:stretch>
            <a:fillRect/>
          </a:stretch>
        </p:blipFill>
        <p:spPr bwMode="auto">
          <a:xfrm>
            <a:off x="0" y="6453336"/>
            <a:ext cx="9144000" cy="404664"/>
          </a:xfrm>
          <a:prstGeom prst="rect">
            <a:avLst/>
          </a:prstGeom>
          <a:noFill/>
        </p:spPr>
      </p:pic>
      <p:pic>
        <p:nvPicPr>
          <p:cNvPr id="18" name="Picture 6" descr="Picture background"/>
          <p:cNvPicPr>
            <a:picLocks noChangeAspect="1" noChangeArrowheads="1"/>
          </p:cNvPicPr>
          <p:nvPr/>
        </p:nvPicPr>
        <p:blipFill>
          <a:blip r:embed="rId3" cstate="print"/>
          <a:srcRect t="4514" b="83450"/>
          <a:stretch>
            <a:fillRect/>
          </a:stretch>
        </p:blipFill>
        <p:spPr bwMode="auto">
          <a:xfrm>
            <a:off x="0" y="1916832"/>
            <a:ext cx="9144000" cy="57606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3009" b="86459"/>
          <a:stretch>
            <a:fillRect/>
          </a:stretch>
        </p:blipFill>
        <p:spPr bwMode="auto">
          <a:xfrm>
            <a:off x="0" y="4365104"/>
            <a:ext cx="9144000" cy="504056"/>
          </a:xfrm>
          <a:prstGeom prst="rect">
            <a:avLst/>
          </a:prstGeom>
          <a:noFill/>
        </p:spPr>
      </p:pic>
      <p:pic>
        <p:nvPicPr>
          <p:cNvPr id="11"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2" name="Picture 6" descr="Picture background"/>
          <p:cNvPicPr>
            <a:picLocks noChangeAspect="1" noChangeArrowheads="1"/>
          </p:cNvPicPr>
          <p:nvPr/>
        </p:nvPicPr>
        <p:blipFill>
          <a:blip r:embed="rId2" cstate="print"/>
          <a:srcRect t="6017" b="74996"/>
          <a:stretch>
            <a:fillRect/>
          </a:stretch>
        </p:blipFill>
        <p:spPr bwMode="auto">
          <a:xfrm>
            <a:off x="0" y="594928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41</a:t>
            </a:fld>
            <a:endParaRPr lang="ru-RU" dirty="0"/>
          </a:p>
        </p:txBody>
      </p:sp>
      <p:graphicFrame>
        <p:nvGraphicFramePr>
          <p:cNvPr id="3" name="Таблица 2"/>
          <p:cNvGraphicFramePr>
            <a:graphicFrameLocks noGrp="1"/>
          </p:cNvGraphicFramePr>
          <p:nvPr/>
        </p:nvGraphicFramePr>
        <p:xfrm>
          <a:off x="0" y="692696"/>
          <a:ext cx="9143999" cy="3679304"/>
        </p:xfrm>
        <a:graphic>
          <a:graphicData uri="http://schemas.openxmlformats.org/drawingml/2006/table">
            <a:tbl>
              <a:tblPr>
                <a:tableStyleId>{BC89EF96-8CEA-46FF-86C4-4CE0E7609802}</a:tableStyleId>
              </a:tblPr>
              <a:tblGrid>
                <a:gridCol w="4355976"/>
                <a:gridCol w="648072"/>
                <a:gridCol w="720080"/>
                <a:gridCol w="3419871"/>
              </a:tblGrid>
              <a:tr h="301694">
                <a:tc>
                  <a:txBody>
                    <a:bodyPr/>
                    <a:lstStyle/>
                    <a:p>
                      <a:pPr algn="ctr" rtl="0" fontAlgn="ctr"/>
                      <a:r>
                        <a:rPr lang="ru-RU" sz="800" b="1" u="none" strike="noStrike" dirty="0">
                          <a:latin typeface="Times New Roman" pitchFamily="18" charset="0"/>
                          <a:cs typeface="Times New Roman" pitchFamily="18" charset="0"/>
                        </a:rPr>
                        <a:t>Наименование  </a:t>
                      </a:r>
                      <a:endParaRPr lang="ru-RU" sz="8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Расходы </a:t>
                      </a:r>
                      <a:endParaRPr lang="ru-RU" sz="800" b="1" u="none" strike="noStrike" dirty="0" smtClean="0">
                        <a:latin typeface="Times New Roman" pitchFamily="18" charset="0"/>
                        <a:cs typeface="Times New Roman" pitchFamily="18" charset="0"/>
                      </a:endParaRPr>
                    </a:p>
                    <a:p>
                      <a:pPr algn="ctr" rtl="0" fontAlgn="ctr"/>
                      <a:r>
                        <a:rPr lang="ru-RU" sz="800" b="1" u="none" strike="noStrike" dirty="0" smtClean="0">
                          <a:latin typeface="Times New Roman" pitchFamily="18" charset="0"/>
                          <a:cs typeface="Times New Roman" pitchFamily="18" charset="0"/>
                        </a:rPr>
                        <a:t>на </a:t>
                      </a:r>
                      <a:r>
                        <a:rPr lang="ru-RU" sz="800" b="1" u="none" strike="noStrike" dirty="0">
                          <a:latin typeface="Times New Roman" pitchFamily="18" charset="0"/>
                          <a:cs typeface="Times New Roman" pitchFamily="18" charset="0"/>
                        </a:rPr>
                        <a:t>2025 год,  </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тыс. рублей </a:t>
                      </a:r>
                      <a:endParaRPr lang="ru-RU" sz="8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Число получателей</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в 2025 году  </a:t>
                      </a:r>
                      <a:endParaRPr lang="ru-RU" sz="8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Размер выплаты, рубли </a:t>
                      </a:r>
                      <a:endParaRPr lang="ru-RU" sz="800" b="1" i="0" u="none" strike="noStrike" dirty="0">
                        <a:solidFill>
                          <a:srgbClr val="000000"/>
                        </a:solidFill>
                        <a:latin typeface="Times New Roman" pitchFamily="18" charset="0"/>
                        <a:cs typeface="Times New Roman" pitchFamily="18" charset="0"/>
                      </a:endParaRPr>
                    </a:p>
                  </a:txBody>
                  <a:tcPr marL="5916" marR="5916" marT="5916" marB="0" anchor="ctr">
                    <a:solidFill>
                      <a:schemeClr val="accent1">
                        <a:lumMod val="20000"/>
                        <a:lumOff val="80000"/>
                      </a:schemeClr>
                    </a:solidFill>
                  </a:tcPr>
                </a:tc>
              </a:tr>
              <a:tr h="852460">
                <a:tc>
                  <a:txBody>
                    <a:bodyPr/>
                    <a:lstStyle/>
                    <a:p>
                      <a:pPr algn="ctr" fontAlgn="b"/>
                      <a:r>
                        <a:rPr lang="ru-RU" sz="800" u="none" strike="noStrike" dirty="0">
                          <a:latin typeface="Times New Roman" pitchFamily="18" charset="0"/>
                          <a:cs typeface="Times New Roman" pitchFamily="18" charset="0"/>
                        </a:rPr>
                        <a:t>Предоставление единовременной финансовой помощи при государственной регистрации в качестве юридического лица, индивидуального предпринимателя, либо крестьянского (фермерского) хозяйства гражданам, признанным в установленном порядке безработными, и гражданам. признанным в установленном порядке безработными, прошедшими профессиональное обучение или получившим дополнительное профессиональное образование по направлению органов службы занятости, а также единовременной финансовой помощи на подготовку документов для соответствующей государственной регистрации</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ctr"/>
                      <a:r>
                        <a:rPr lang="ru-RU" sz="800" u="none" strike="noStrike" dirty="0">
                          <a:latin typeface="Times New Roman" pitchFamily="18" charset="0"/>
                          <a:cs typeface="Times New Roman" pitchFamily="18" charset="0"/>
                        </a:rPr>
                        <a:t>6 750,0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45</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150 000,00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207045">
                <a:tc>
                  <a:txBody>
                    <a:bodyPr/>
                    <a:lstStyle/>
                    <a:p>
                      <a:pPr algn="ctr" fontAlgn="b"/>
                      <a:r>
                        <a:rPr lang="ru-RU" sz="800" u="none" strike="noStrike" dirty="0">
                          <a:latin typeface="Times New Roman" pitchFamily="18" charset="0"/>
                          <a:cs typeface="Times New Roman" pitchFamily="18" charset="0"/>
                        </a:rPr>
                        <a:t>Предоставление финансовой поддержки безработным гражданам при переезде </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ctr"/>
                      <a:r>
                        <a:rPr lang="ru-RU" sz="800" u="none" strike="noStrike" dirty="0">
                          <a:latin typeface="Times New Roman" pitchFamily="18" charset="0"/>
                          <a:cs typeface="Times New Roman" pitchFamily="18" charset="0"/>
                        </a:rPr>
                        <a:t>14,0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7</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2 000,00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307610">
                <a:tc>
                  <a:txBody>
                    <a:bodyPr/>
                    <a:lstStyle/>
                    <a:p>
                      <a:pPr algn="ctr" fontAlgn="b"/>
                      <a:r>
                        <a:rPr lang="ru-RU" sz="800" u="none" strike="noStrike" dirty="0">
                          <a:latin typeface="Times New Roman" pitchFamily="18" charset="0"/>
                          <a:cs typeface="Times New Roman" pitchFamily="18" charset="0"/>
                        </a:rPr>
                        <a:t>Предоставление финансовой поддержки безработным гражданам и членам их семей в переселении в другую местность для трудоустройства по направлению органов службы занятости</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ctr"/>
                      <a:r>
                        <a:rPr lang="ru-RU" sz="800" u="none" strike="noStrike" dirty="0">
                          <a:latin typeface="Times New Roman" pitchFamily="18" charset="0"/>
                          <a:cs typeface="Times New Roman" pitchFamily="18" charset="0"/>
                        </a:rPr>
                        <a:t>1,5</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3</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Единовременная выплата по переселению и переезду- 500 рублей на чел.(в т.ч. члена семьи)</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703953">
                <a:tc>
                  <a:txBody>
                    <a:bodyPr/>
                    <a:lstStyle/>
                    <a:p>
                      <a:pPr algn="ctr" fontAlgn="b"/>
                      <a:r>
                        <a:rPr lang="ru-RU" sz="800" u="none" strike="noStrike" dirty="0">
                          <a:latin typeface="Times New Roman" pitchFamily="18" charset="0"/>
                          <a:cs typeface="Times New Roman" pitchFamily="18" charset="0"/>
                        </a:rPr>
                        <a:t>Осуществление социальных выплат гражданам, признанным в установленном порядке безработными (выплата пособий по безработице)  </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b"/>
                      <a:r>
                        <a:rPr lang="ru-RU" sz="800" u="none" strike="noStrike" dirty="0">
                          <a:latin typeface="Times New Roman" pitchFamily="18" charset="0"/>
                          <a:cs typeface="Times New Roman" pitchFamily="18" charset="0"/>
                        </a:rPr>
                        <a:t>227 589,7</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c>
                  <a:txBody>
                    <a:bodyPr/>
                    <a:lstStyle/>
                    <a:p>
                      <a:pPr algn="ctr" rtl="0" fontAlgn="b"/>
                      <a:r>
                        <a:rPr lang="ru-RU" sz="800" u="none" strike="noStrike" dirty="0">
                          <a:latin typeface="Times New Roman" pitchFamily="18" charset="0"/>
                          <a:cs typeface="Times New Roman" pitchFamily="18" charset="0"/>
                        </a:rPr>
                        <a:t>4 323</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c>
                  <a:txBody>
                    <a:bodyPr/>
                    <a:lstStyle/>
                    <a:p>
                      <a:pPr algn="ctr" fontAlgn="ctr"/>
                      <a:r>
                        <a:rPr lang="ru-RU" sz="800" u="none" strike="noStrike" dirty="0">
                          <a:latin typeface="Times New Roman" pitchFamily="18" charset="0"/>
                          <a:cs typeface="Times New Roman" pitchFamily="18" charset="0"/>
                        </a:rPr>
                        <a:t>Минимальный размер -1500 руб.   Максимальный размер-  в течении трех месяцев из расчета 75% среднего </a:t>
                      </a:r>
                      <a:r>
                        <a:rPr lang="ru-RU" sz="800" u="none" strike="noStrike" dirty="0" smtClean="0">
                          <a:latin typeface="Times New Roman" pitchFamily="18" charset="0"/>
                          <a:cs typeface="Times New Roman" pitchFamily="18" charset="0"/>
                        </a:rPr>
                        <a:t>заработка, но </a:t>
                      </a:r>
                      <a:r>
                        <a:rPr lang="ru-RU" sz="800" u="none" strike="noStrike" dirty="0">
                          <a:latin typeface="Times New Roman" pitchFamily="18" charset="0"/>
                          <a:cs typeface="Times New Roman" pitchFamily="18" charset="0"/>
                        </a:rPr>
                        <a:t>не более 13739 рублей, последующие три месяца из расчета 60 % среднего </a:t>
                      </a:r>
                      <a:r>
                        <a:rPr lang="ru-RU" sz="800" u="none" strike="noStrike" dirty="0" smtClean="0">
                          <a:latin typeface="Times New Roman" pitchFamily="18" charset="0"/>
                          <a:cs typeface="Times New Roman" pitchFamily="18" charset="0"/>
                        </a:rPr>
                        <a:t>заработка, но </a:t>
                      </a:r>
                      <a:r>
                        <a:rPr lang="ru-RU" sz="800" u="none" strike="noStrike" dirty="0">
                          <a:latin typeface="Times New Roman" pitchFamily="18" charset="0"/>
                          <a:cs typeface="Times New Roman" pitchFamily="18" charset="0"/>
                        </a:rPr>
                        <a:t>не более 5000 рублей</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207045">
                <a:tc>
                  <a:txBody>
                    <a:bodyPr/>
                    <a:lstStyle/>
                    <a:p>
                      <a:pPr algn="ctr" fontAlgn="b"/>
                      <a:r>
                        <a:rPr lang="ru-RU" sz="800" u="none" strike="noStrike" dirty="0">
                          <a:latin typeface="Times New Roman" pitchFamily="18" charset="0"/>
                          <a:cs typeface="Times New Roman" pitchFamily="18" charset="0"/>
                        </a:rPr>
                        <a:t>Осуществление социальных выплат гражданам, признанным в установленном порядке безработными (выплата досрочных пенсий)</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b"/>
                      <a:r>
                        <a:rPr lang="ru-RU" sz="800" u="none" strike="noStrike" dirty="0">
                          <a:latin typeface="Times New Roman" pitchFamily="18" charset="0"/>
                          <a:cs typeface="Times New Roman" pitchFamily="18" charset="0"/>
                        </a:rPr>
                        <a:t>9 000,0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c>
                  <a:txBody>
                    <a:bodyPr/>
                    <a:lstStyle/>
                    <a:p>
                      <a:pPr algn="ctr" fontAlgn="b"/>
                      <a:r>
                        <a:rPr lang="ru-RU" sz="800" u="none" strike="noStrike" dirty="0">
                          <a:latin typeface="Times New Roman" pitchFamily="18" charset="0"/>
                          <a:cs typeface="Times New Roman" pitchFamily="18" charset="0"/>
                        </a:rPr>
                        <a:t>14</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c>
                  <a:txBody>
                    <a:bodyPr/>
                    <a:lstStyle/>
                    <a:p>
                      <a:pPr algn="ctr" fontAlgn="b"/>
                      <a:r>
                        <a:rPr lang="ru-RU" sz="800" u="none" strike="noStrike" dirty="0">
                          <a:latin typeface="Times New Roman" pitchFamily="18" charset="0"/>
                          <a:cs typeface="Times New Roman" pitchFamily="18" charset="0"/>
                        </a:rPr>
                        <a:t>13 853 - 28 309</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r>
              <a:tr h="547860">
                <a:tc>
                  <a:txBody>
                    <a:bodyPr/>
                    <a:lstStyle/>
                    <a:p>
                      <a:pPr algn="ctr" fontAlgn="b"/>
                      <a:r>
                        <a:rPr lang="ru-RU" sz="800" u="none" strike="noStrike" dirty="0">
                          <a:latin typeface="Times New Roman" pitchFamily="18" charset="0"/>
                          <a:cs typeface="Times New Roman" pitchFamily="18" charset="0"/>
                        </a:rPr>
                        <a:t>Единовременная выплата семьям, переселившимся в рамках программы,  для компенсации затрат в первоначальный период прибытия в Курскую область, в том числе включающих расходы на первичное медицинское обследование, диспансеризацию, признание ученых степеней, ученых званий, образования и (или) квалификации, полученных в иностранном государстве</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ctr"/>
                      <a:r>
                        <a:rPr lang="ru-RU" sz="800" u="none" strike="noStrike" dirty="0">
                          <a:latin typeface="Times New Roman" pitchFamily="18" charset="0"/>
                          <a:cs typeface="Times New Roman" pitchFamily="18" charset="0"/>
                        </a:rPr>
                        <a:t>348,0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23</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15000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144016">
                <a:tc>
                  <a:txBody>
                    <a:bodyPr/>
                    <a:lstStyle/>
                    <a:p>
                      <a:pPr algn="ctr" fontAlgn="b"/>
                      <a:r>
                        <a:rPr lang="ru-RU" sz="800" u="none" strike="noStrike" dirty="0">
                          <a:latin typeface="Times New Roman" pitchFamily="18" charset="0"/>
                          <a:cs typeface="Times New Roman" pitchFamily="18" charset="0"/>
                        </a:rPr>
                        <a:t>Единовременная выплата семьям, переселившимся в сельскую местность Курской области</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ctr"/>
                      <a:r>
                        <a:rPr lang="ru-RU" sz="800" u="none" strike="noStrike" dirty="0">
                          <a:latin typeface="Times New Roman" pitchFamily="18" charset="0"/>
                          <a:cs typeface="Times New Roman" pitchFamily="18" charset="0"/>
                        </a:rPr>
                        <a:t>80,0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8</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8000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144016">
                <a:tc>
                  <a:txBody>
                    <a:bodyPr/>
                    <a:lstStyle/>
                    <a:p>
                      <a:pPr algn="ctr" fontAlgn="b"/>
                      <a:r>
                        <a:rPr lang="ru-RU" sz="800" u="none" strike="noStrike" dirty="0">
                          <a:latin typeface="Times New Roman" pitchFamily="18" charset="0"/>
                          <a:cs typeface="Times New Roman" pitchFamily="18" charset="0"/>
                        </a:rPr>
                        <a:t>Единовременная выплата семьям, имеющим двух и более несовершеннолетних членов семьи</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fontAlgn="ctr"/>
                      <a:r>
                        <a:rPr lang="ru-RU" sz="800" u="none" strike="noStrike" dirty="0">
                          <a:latin typeface="Times New Roman" pitchFamily="18" charset="0"/>
                          <a:cs typeface="Times New Roman" pitchFamily="18" charset="0"/>
                        </a:rPr>
                        <a:t>64,0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8</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ctr"/>
                      <a:r>
                        <a:rPr lang="ru-RU" sz="800" u="none" strike="noStrike" dirty="0">
                          <a:latin typeface="Times New Roman" pitchFamily="18" charset="0"/>
                          <a:cs typeface="Times New Roman" pitchFamily="18" charset="0"/>
                        </a:rPr>
                        <a:t>8000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r>
              <a:tr h="144016">
                <a:tc>
                  <a:txBody>
                    <a:bodyPr/>
                    <a:lstStyle/>
                    <a:p>
                      <a:pPr algn="ctr" fontAlgn="b"/>
                      <a:r>
                        <a:rPr lang="ru-RU" sz="800" u="none" strike="noStrike" dirty="0">
                          <a:latin typeface="Times New Roman" pitchFamily="18" charset="0"/>
                          <a:cs typeface="Times New Roman" pitchFamily="18" charset="0"/>
                        </a:rPr>
                        <a:t>Компенсации найма жилья на срок не менее шести месяцев</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ctr"/>
                </a:tc>
                <a:tc>
                  <a:txBody>
                    <a:bodyPr/>
                    <a:lstStyle/>
                    <a:p>
                      <a:pPr algn="ctr" rtl="0" fontAlgn="b"/>
                      <a:r>
                        <a:rPr lang="ru-RU" sz="800" u="none" strike="noStrike" dirty="0">
                          <a:latin typeface="Times New Roman" pitchFamily="18" charset="0"/>
                          <a:cs typeface="Times New Roman" pitchFamily="18" charset="0"/>
                        </a:rPr>
                        <a:t>1080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c>
                  <a:txBody>
                    <a:bodyPr/>
                    <a:lstStyle/>
                    <a:p>
                      <a:pPr algn="ctr" rtl="0" fontAlgn="b"/>
                      <a:r>
                        <a:rPr lang="ru-RU" sz="800" u="none" strike="noStrike" dirty="0">
                          <a:latin typeface="Times New Roman" pitchFamily="18" charset="0"/>
                          <a:cs typeface="Times New Roman" pitchFamily="18" charset="0"/>
                        </a:rPr>
                        <a:t>20</a:t>
                      </a:r>
                      <a:endParaRPr lang="ru-RU" sz="800" b="0" i="0" u="none" strike="noStrike" dirty="0">
                        <a:solidFill>
                          <a:srgbClr val="000000"/>
                        </a:solidFill>
                        <a:latin typeface="Times New Roman" pitchFamily="18" charset="0"/>
                        <a:cs typeface="Times New Roman" pitchFamily="18" charset="0"/>
                      </a:endParaRPr>
                    </a:p>
                  </a:txBody>
                  <a:tcPr marL="5916" marR="5916" marT="5916" marB="0" anchor="b"/>
                </a:tc>
                <a:tc>
                  <a:txBody>
                    <a:bodyPr/>
                    <a:lstStyle/>
                    <a:p>
                      <a:pPr algn="ctr" rtl="0" fontAlgn="t"/>
                      <a:r>
                        <a:rPr lang="ru-RU" sz="800" u="none" strike="noStrike" dirty="0">
                          <a:latin typeface="Times New Roman" pitchFamily="18" charset="0"/>
                          <a:cs typeface="Times New Roman" pitchFamily="18" charset="0"/>
                        </a:rPr>
                        <a:t> в городской местности до 54 000 руб., в сельской местности до 30 000 руб.</a:t>
                      </a:r>
                      <a:endParaRPr lang="ru-RU" sz="800" b="0" i="0" u="none" strike="noStrike" dirty="0">
                        <a:solidFill>
                          <a:srgbClr val="000000"/>
                        </a:solidFill>
                        <a:latin typeface="Times New Roman" pitchFamily="18" charset="0"/>
                        <a:cs typeface="Times New Roman" pitchFamily="18" charset="0"/>
                      </a:endParaRPr>
                    </a:p>
                  </a:txBody>
                  <a:tcPr marL="5916" marR="5916" marT="5916" marB="0"/>
                </a:tc>
              </a:tr>
            </a:tbl>
          </a:graphicData>
        </a:graphic>
      </p:graphicFrame>
      <p:sp>
        <p:nvSpPr>
          <p:cNvPr id="5" name="Заголовок 1"/>
          <p:cNvSpPr txBox="1">
            <a:spLocks/>
          </p:cNvSpPr>
          <p:nvPr/>
        </p:nvSpPr>
        <p:spPr>
          <a:xfrm>
            <a:off x="0" y="363967"/>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Содействие занятости населения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7" name="TextBox 6"/>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8" name="Прямоугольник 7"/>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9" name="Заголовок 1"/>
          <p:cNvSpPr txBox="1">
            <a:spLocks/>
          </p:cNvSpPr>
          <p:nvPr/>
        </p:nvSpPr>
        <p:spPr>
          <a:xfrm>
            <a:off x="0" y="450912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Комплексное развитие сельских территорий</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0" name="Таблица 9"/>
          <p:cNvGraphicFramePr>
            <a:graphicFrameLocks noGrp="1"/>
          </p:cNvGraphicFramePr>
          <p:nvPr/>
        </p:nvGraphicFramePr>
        <p:xfrm>
          <a:off x="0" y="4869160"/>
          <a:ext cx="9144000" cy="1080120"/>
        </p:xfrm>
        <a:graphic>
          <a:graphicData uri="http://schemas.openxmlformats.org/drawingml/2006/table">
            <a:tbl>
              <a:tblPr>
                <a:tableStyleId>{BC89EF96-8CEA-46FF-86C4-4CE0E7609802}</a:tableStyleId>
              </a:tblPr>
              <a:tblGrid>
                <a:gridCol w="4355976"/>
                <a:gridCol w="648072"/>
                <a:gridCol w="720080"/>
                <a:gridCol w="3419872"/>
              </a:tblGrid>
              <a:tr h="244970">
                <a:tc>
                  <a:txBody>
                    <a:bodyPr/>
                    <a:lstStyle/>
                    <a:p>
                      <a:pPr algn="ctr" rtl="0" fontAlgn="ctr"/>
                      <a:r>
                        <a:rPr lang="ru-RU" sz="800" b="1" u="none" strike="noStrike" dirty="0">
                          <a:latin typeface="Times New Roman" pitchFamily="18" charset="0"/>
                          <a:cs typeface="Times New Roman" pitchFamily="18" charset="0"/>
                        </a:rPr>
                        <a:t>Наименование  </a:t>
                      </a:r>
                      <a:endParaRPr lang="ru-RU" sz="8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Расходы </a:t>
                      </a:r>
                      <a:endParaRPr lang="ru-RU" sz="800" b="1" u="none" strike="noStrike" dirty="0" smtClean="0">
                        <a:latin typeface="Times New Roman" pitchFamily="18" charset="0"/>
                        <a:cs typeface="Times New Roman" pitchFamily="18" charset="0"/>
                      </a:endParaRPr>
                    </a:p>
                    <a:p>
                      <a:pPr algn="ctr" rtl="0" fontAlgn="ctr"/>
                      <a:r>
                        <a:rPr lang="ru-RU" sz="800" b="1" u="none" strike="noStrike" dirty="0" smtClean="0">
                          <a:latin typeface="Times New Roman" pitchFamily="18" charset="0"/>
                          <a:cs typeface="Times New Roman" pitchFamily="18" charset="0"/>
                        </a:rPr>
                        <a:t>на </a:t>
                      </a:r>
                      <a:r>
                        <a:rPr lang="ru-RU" sz="800" b="1" u="none" strike="noStrike" dirty="0">
                          <a:latin typeface="Times New Roman" pitchFamily="18" charset="0"/>
                          <a:cs typeface="Times New Roman" pitchFamily="18" charset="0"/>
                        </a:rPr>
                        <a:t>2025 год, тыс. рублей </a:t>
                      </a:r>
                      <a:endParaRPr lang="ru-RU" sz="8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Число получателей</a:t>
                      </a:r>
                      <a:br>
                        <a:rPr lang="ru-RU" sz="800" b="1" u="none" strike="noStrike" dirty="0">
                          <a:latin typeface="Times New Roman" pitchFamily="18" charset="0"/>
                          <a:cs typeface="Times New Roman" pitchFamily="18" charset="0"/>
                        </a:rPr>
                      </a:br>
                      <a:r>
                        <a:rPr lang="ru-RU" sz="800" b="1" u="none" strike="noStrike" dirty="0">
                          <a:latin typeface="Times New Roman" pitchFamily="18" charset="0"/>
                          <a:cs typeface="Times New Roman" pitchFamily="18" charset="0"/>
                        </a:rPr>
                        <a:t>в 2025 году  </a:t>
                      </a:r>
                      <a:endParaRPr lang="ru-RU" sz="8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c>
                  <a:txBody>
                    <a:bodyPr/>
                    <a:lstStyle/>
                    <a:p>
                      <a:pPr algn="ctr" rtl="0" fontAlgn="ctr"/>
                      <a:r>
                        <a:rPr lang="ru-RU" sz="800" b="1" u="none" strike="noStrike" dirty="0">
                          <a:latin typeface="Times New Roman" pitchFamily="18" charset="0"/>
                          <a:cs typeface="Times New Roman" pitchFamily="18" charset="0"/>
                        </a:rPr>
                        <a:t>Размер выплаты, рубли </a:t>
                      </a:r>
                      <a:endParaRPr lang="ru-RU" sz="800" b="1" i="0" u="none" strike="noStrike" dirty="0">
                        <a:solidFill>
                          <a:srgbClr val="000000"/>
                        </a:solidFill>
                        <a:latin typeface="Times New Roman" pitchFamily="18" charset="0"/>
                        <a:cs typeface="Times New Roman" pitchFamily="18" charset="0"/>
                      </a:endParaRPr>
                    </a:p>
                  </a:txBody>
                  <a:tcPr marL="7292" marR="7292" marT="7292" marB="0" anchor="ctr">
                    <a:solidFill>
                      <a:schemeClr val="accent1">
                        <a:lumMod val="20000"/>
                        <a:lumOff val="80000"/>
                      </a:schemeClr>
                    </a:solidFill>
                  </a:tcPr>
                </a:tc>
              </a:tr>
              <a:tr h="707068">
                <a:tc>
                  <a:txBody>
                    <a:bodyPr/>
                    <a:lstStyle/>
                    <a:p>
                      <a:pPr algn="ctr" fontAlgn="ctr"/>
                      <a:r>
                        <a:rPr lang="ru-RU" sz="800" u="none" strike="noStrike" dirty="0">
                          <a:latin typeface="Times New Roman" pitchFamily="18" charset="0"/>
                          <a:cs typeface="Times New Roman" pitchFamily="18" charset="0"/>
                        </a:rPr>
                        <a:t>предоставление социальных выплат на строительство (приобретение) жилья гражданам, проживающим на сельских территориях</a:t>
                      </a:r>
                      <a:endParaRPr lang="ru-RU" sz="800" b="0" i="0" u="none" strike="noStrike" dirty="0">
                        <a:solidFill>
                          <a:srgbClr val="000000"/>
                        </a:solidFill>
                        <a:latin typeface="Times New Roman" pitchFamily="18" charset="0"/>
                        <a:cs typeface="Times New Roman" pitchFamily="18" charset="0"/>
                      </a:endParaRPr>
                    </a:p>
                  </a:txBody>
                  <a:tcPr marL="7292" marR="7292" marT="7292" marB="0" anchor="ctr"/>
                </a:tc>
                <a:tc>
                  <a:txBody>
                    <a:bodyPr/>
                    <a:lstStyle/>
                    <a:p>
                      <a:pPr algn="ctr" rtl="0" fontAlgn="ctr"/>
                      <a:r>
                        <a:rPr lang="ru-RU" sz="800" u="none" strike="noStrike" dirty="0">
                          <a:latin typeface="Times New Roman" pitchFamily="18" charset="0"/>
                          <a:cs typeface="Times New Roman" pitchFamily="18" charset="0"/>
                        </a:rPr>
                        <a:t>30 073,1</a:t>
                      </a:r>
                      <a:endParaRPr lang="ru-RU" sz="800" b="0" i="0" u="none" strike="noStrike" dirty="0">
                        <a:solidFill>
                          <a:srgbClr val="000000"/>
                        </a:solidFill>
                        <a:latin typeface="Times New Roman" pitchFamily="18" charset="0"/>
                        <a:cs typeface="Times New Roman" pitchFamily="18" charset="0"/>
                      </a:endParaRPr>
                    </a:p>
                  </a:txBody>
                  <a:tcPr marL="7292" marR="7292" marT="7292" marB="0" anchor="ctr"/>
                </a:tc>
                <a:tc>
                  <a:txBody>
                    <a:bodyPr/>
                    <a:lstStyle/>
                    <a:p>
                      <a:pPr algn="ctr" rtl="0" fontAlgn="ctr"/>
                      <a:r>
                        <a:rPr lang="ru-RU" sz="800" u="none" strike="noStrike" dirty="0">
                          <a:latin typeface="Times New Roman" pitchFamily="18" charset="0"/>
                          <a:cs typeface="Times New Roman" pitchFamily="18" charset="0"/>
                        </a:rPr>
                        <a:t>29</a:t>
                      </a:r>
                      <a:endParaRPr lang="ru-RU" sz="800" b="0" i="0" u="none" strike="noStrike" dirty="0">
                        <a:solidFill>
                          <a:srgbClr val="000000"/>
                        </a:solidFill>
                        <a:latin typeface="Times New Roman" pitchFamily="18" charset="0"/>
                        <a:cs typeface="Times New Roman" pitchFamily="18" charset="0"/>
                      </a:endParaRPr>
                    </a:p>
                  </a:txBody>
                  <a:tcPr marL="7292" marR="7292" marT="7292" marB="0" anchor="ctr"/>
                </a:tc>
                <a:tc>
                  <a:txBody>
                    <a:bodyPr/>
                    <a:lstStyle/>
                    <a:p>
                      <a:pPr algn="ctr" fontAlgn="ctr"/>
                      <a:r>
                        <a:rPr lang="ru-RU" sz="800" u="none" strike="noStrike" dirty="0">
                          <a:latin typeface="Times New Roman" pitchFamily="18" charset="0"/>
                          <a:cs typeface="Times New Roman" pitchFamily="18" charset="0"/>
                        </a:rPr>
                        <a:t>предоставляется в расчете на 1 семью исходя из расчетной стоимости строительства (приобретения) жилья, которая определяется из размера общей площади жилого помещения, установленного для семей разной численности и стоимости 1 кв.метра общей площади жилья в сельской местности, утвержденной органом исполнительной власти на очередной финансовый год</a:t>
                      </a:r>
                      <a:endParaRPr lang="ru-RU" sz="800" b="0" i="0" u="none" strike="noStrike" dirty="0">
                        <a:solidFill>
                          <a:srgbClr val="000000"/>
                        </a:solidFill>
                        <a:latin typeface="Times New Roman" pitchFamily="18" charset="0"/>
                        <a:cs typeface="Times New Roman" pitchFamily="18" charset="0"/>
                      </a:endParaRPr>
                    </a:p>
                  </a:txBody>
                  <a:tcPr marL="7292" marR="7292" marT="7292" marB="0" anchor="ct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15044" b="74996"/>
          <a:stretch>
            <a:fillRect/>
          </a:stretch>
        </p:blipFill>
        <p:spPr bwMode="auto">
          <a:xfrm>
            <a:off x="0" y="6408712"/>
            <a:ext cx="9144000" cy="449288"/>
          </a:xfrm>
          <a:prstGeom prst="rect">
            <a:avLst/>
          </a:prstGeom>
          <a:noFill/>
        </p:spPr>
      </p:pic>
      <p:pic>
        <p:nvPicPr>
          <p:cNvPr id="8"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pic>
        <p:nvPicPr>
          <p:cNvPr id="12"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42</a:t>
            </a:fld>
            <a:endParaRPr lang="ru-RU" dirty="0"/>
          </a:p>
        </p:txBody>
      </p:sp>
      <p:sp>
        <p:nvSpPr>
          <p:cNvPr id="3" name="Прямоугольник 2"/>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9" name="Заголовок 1"/>
          <p:cNvSpPr txBox="1">
            <a:spLocks/>
          </p:cNvSpPr>
          <p:nvPr/>
        </p:nvSpPr>
        <p:spPr>
          <a:xfrm>
            <a:off x="0" y="332656"/>
            <a:ext cx="9144000" cy="48440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культуры в Курской области</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11" name="Таблица 10"/>
          <p:cNvGraphicFramePr>
            <a:graphicFrameLocks noGrp="1"/>
          </p:cNvGraphicFramePr>
          <p:nvPr/>
        </p:nvGraphicFramePr>
        <p:xfrm>
          <a:off x="0" y="620688"/>
          <a:ext cx="9144000" cy="5786480"/>
        </p:xfrm>
        <a:graphic>
          <a:graphicData uri="http://schemas.openxmlformats.org/drawingml/2006/table">
            <a:tbl>
              <a:tblPr>
                <a:tableStyleId>{BC89EF96-8CEA-46FF-86C4-4CE0E7609802}</a:tableStyleId>
              </a:tblPr>
              <a:tblGrid>
                <a:gridCol w="4283968"/>
                <a:gridCol w="720080"/>
                <a:gridCol w="720080"/>
                <a:gridCol w="3419872"/>
              </a:tblGrid>
              <a:tr h="354845">
                <a:tc>
                  <a:txBody>
                    <a:bodyPr/>
                    <a:lstStyle/>
                    <a:p>
                      <a:pPr algn="ctr" rtl="0" fontAlgn="ctr"/>
                      <a:r>
                        <a:rPr lang="ru-RU" sz="840" b="1" u="none" strike="noStrike" dirty="0">
                          <a:latin typeface="Times New Roman" pitchFamily="18" charset="0"/>
                          <a:cs typeface="Times New Roman" pitchFamily="18" charset="0"/>
                        </a:rPr>
                        <a:t>Наименование  </a:t>
                      </a:r>
                      <a:endParaRPr lang="ru-RU" sz="84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840" b="1" u="none" strike="noStrike" dirty="0" smtClean="0">
                          <a:latin typeface="Times New Roman" pitchFamily="18" charset="0"/>
                          <a:cs typeface="Times New Roman" pitchFamily="18" charset="0"/>
                        </a:rPr>
                        <a:t>Расходы</a:t>
                      </a:r>
                    </a:p>
                    <a:p>
                      <a:pPr algn="ctr" rtl="0" fontAlgn="ctr"/>
                      <a:r>
                        <a:rPr lang="ru-RU" sz="840" b="1" u="none" strike="noStrike" dirty="0" smtClean="0">
                          <a:latin typeface="Times New Roman" pitchFamily="18" charset="0"/>
                          <a:cs typeface="Times New Roman" pitchFamily="18" charset="0"/>
                        </a:rPr>
                        <a:t> на </a:t>
                      </a:r>
                      <a:r>
                        <a:rPr lang="ru-RU" sz="840" b="1" u="none" strike="noStrike" dirty="0">
                          <a:latin typeface="Times New Roman" pitchFamily="18" charset="0"/>
                          <a:cs typeface="Times New Roman" pitchFamily="18" charset="0"/>
                        </a:rPr>
                        <a:t>2025 </a:t>
                      </a:r>
                      <a:r>
                        <a:rPr lang="ru-RU" sz="840" b="1" u="none" strike="noStrike" dirty="0" smtClean="0">
                          <a:latin typeface="Times New Roman" pitchFamily="18" charset="0"/>
                          <a:cs typeface="Times New Roman" pitchFamily="18" charset="0"/>
                        </a:rPr>
                        <a:t>год, </a:t>
                      </a:r>
                      <a:r>
                        <a:rPr lang="ru-RU" sz="840" b="1" u="none" strike="noStrike" dirty="0">
                          <a:latin typeface="Times New Roman" pitchFamily="18" charset="0"/>
                          <a:cs typeface="Times New Roman" pitchFamily="18" charset="0"/>
                        </a:rPr>
                        <a:t>тыс. рублей  </a:t>
                      </a:r>
                      <a:endParaRPr lang="ru-RU" sz="84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840" b="1" u="none" strike="noStrike" dirty="0">
                          <a:latin typeface="Times New Roman" pitchFamily="18" charset="0"/>
                          <a:cs typeface="Times New Roman" pitchFamily="18" charset="0"/>
                        </a:rPr>
                        <a:t>Число </a:t>
                      </a:r>
                      <a:r>
                        <a:rPr lang="ru-RU" sz="840" b="1" u="none" strike="noStrike" dirty="0" smtClean="0">
                          <a:latin typeface="Times New Roman" pitchFamily="18" charset="0"/>
                          <a:cs typeface="Times New Roman" pitchFamily="18" charset="0"/>
                        </a:rPr>
                        <a:t>получателей</a:t>
                      </a:r>
                    </a:p>
                    <a:p>
                      <a:pPr algn="ctr" rtl="0" fontAlgn="ctr"/>
                      <a:r>
                        <a:rPr lang="ru-RU" sz="840" b="1" u="none" strike="noStrike" dirty="0" smtClean="0">
                          <a:latin typeface="Times New Roman" pitchFamily="18" charset="0"/>
                          <a:cs typeface="Times New Roman" pitchFamily="18" charset="0"/>
                        </a:rPr>
                        <a:t> </a:t>
                      </a:r>
                      <a:r>
                        <a:rPr lang="ru-RU" sz="840" b="1" u="none" strike="noStrike" dirty="0">
                          <a:latin typeface="Times New Roman" pitchFamily="18" charset="0"/>
                          <a:cs typeface="Times New Roman" pitchFamily="18" charset="0"/>
                        </a:rPr>
                        <a:t>в 2025 году</a:t>
                      </a:r>
                      <a:endParaRPr lang="ru-RU" sz="84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840" b="1" u="none" strike="noStrike" dirty="0">
                          <a:latin typeface="Times New Roman" pitchFamily="18" charset="0"/>
                          <a:cs typeface="Times New Roman" pitchFamily="18" charset="0"/>
                        </a:rPr>
                        <a:t>Размер выплаты, рубли</a:t>
                      </a:r>
                      <a:endParaRPr lang="ru-RU" sz="84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r>
              <a:tr h="221219">
                <a:tc>
                  <a:txBody>
                    <a:bodyPr/>
                    <a:lstStyle/>
                    <a:p>
                      <a:pPr algn="ctr" fontAlgn="t"/>
                      <a:r>
                        <a:rPr lang="ru-RU" sz="840" u="none" strike="noStrike" dirty="0">
                          <a:latin typeface="Times New Roman" pitchFamily="18" charset="0"/>
                          <a:cs typeface="Times New Roman" pitchFamily="18" charset="0"/>
                        </a:rPr>
                        <a:t>Пособия курским писателям в соответствии с постановлением Губернатора Курской области «О мерах по государственной поддержке курских писателей</a:t>
                      </a:r>
                      <a:r>
                        <a:rPr lang="ru-RU" sz="840" u="none" strike="noStrike" dirty="0" smtClean="0">
                          <a:latin typeface="Times New Roman" pitchFamily="18" charset="0"/>
                          <a:cs typeface="Times New Roman" pitchFamily="18" charset="0"/>
                        </a:rPr>
                        <a:t>»</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840" u="none" strike="noStrike" dirty="0" smtClean="0">
                          <a:latin typeface="Times New Roman" pitchFamily="18" charset="0"/>
                          <a:cs typeface="Times New Roman" pitchFamily="18" charset="0"/>
                        </a:rPr>
                        <a:t>676,8</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21</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Размер выплаты определяется постановлением Губернатора Курской области от 22.11.2016 № 324-пг </a:t>
                      </a:r>
                      <a:r>
                        <a:rPr lang="ru-RU" sz="840" u="none" strike="noStrike" dirty="0" smtClean="0">
                          <a:latin typeface="Times New Roman" pitchFamily="18" charset="0"/>
                          <a:cs typeface="Times New Roman" pitchFamily="18" charset="0"/>
                        </a:rPr>
                        <a:t>«О </a:t>
                      </a:r>
                      <a:r>
                        <a:rPr lang="ru-RU" sz="840" u="none" strike="noStrike" dirty="0">
                          <a:latin typeface="Times New Roman" pitchFamily="18" charset="0"/>
                          <a:cs typeface="Times New Roman" pitchFamily="18" charset="0"/>
                        </a:rPr>
                        <a:t>мерах по государственной поддержке курских </a:t>
                      </a:r>
                      <a:r>
                        <a:rPr lang="ru-RU" sz="840" u="none" strike="noStrike" dirty="0" smtClean="0">
                          <a:latin typeface="Times New Roman" pitchFamily="18" charset="0"/>
                          <a:cs typeface="Times New Roman" pitchFamily="18" charset="0"/>
                        </a:rPr>
                        <a:t>писателей»</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r>
              <a:tr h="349439">
                <a:tc>
                  <a:txBody>
                    <a:bodyPr/>
                    <a:lstStyle/>
                    <a:p>
                      <a:pPr algn="ctr" fontAlgn="t"/>
                      <a:r>
                        <a:rPr lang="ru-RU" sz="840" u="none" strike="noStrike" dirty="0">
                          <a:latin typeface="Times New Roman" pitchFamily="18" charset="0"/>
                          <a:cs typeface="Times New Roman" pitchFamily="18" charset="0"/>
                        </a:rPr>
                        <a:t>Предоставление мер социальной поддержки в виде единовременной материальной помощи членам региональных творческих союзов, находящимся на пенсии либо оказавшимся в трудной жизненной </a:t>
                      </a:r>
                      <a:r>
                        <a:rPr lang="ru-RU" sz="840" u="none" strike="noStrike" dirty="0" smtClean="0">
                          <a:latin typeface="Times New Roman" pitchFamily="18" charset="0"/>
                          <a:cs typeface="Times New Roman" pitchFamily="18" charset="0"/>
                        </a:rPr>
                        <a:t>ситуации</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840" u="none" strike="noStrike" dirty="0" smtClean="0">
                          <a:latin typeface="Times New Roman" pitchFamily="18" charset="0"/>
                          <a:cs typeface="Times New Roman" pitchFamily="18" charset="0"/>
                        </a:rPr>
                        <a:t>210,0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12</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Размер выплаты устанавливается согласно постановлению Администрации Курской области от 21.03.2018 № 229-па </a:t>
                      </a:r>
                      <a:r>
                        <a:rPr lang="ru-RU" sz="840" u="none" strike="noStrike" dirty="0" smtClean="0">
                          <a:latin typeface="Times New Roman" pitchFamily="18" charset="0"/>
                          <a:cs typeface="Times New Roman" pitchFamily="18" charset="0"/>
                        </a:rPr>
                        <a:t>«О </a:t>
                      </a:r>
                      <a:r>
                        <a:rPr lang="ru-RU" sz="840" u="none" strike="noStrike" dirty="0">
                          <a:latin typeface="Times New Roman" pitchFamily="18" charset="0"/>
                          <a:cs typeface="Times New Roman" pitchFamily="18" charset="0"/>
                        </a:rPr>
                        <a:t>мерах по социальной защите членов творческих </a:t>
                      </a:r>
                      <a:r>
                        <a:rPr lang="ru-RU" sz="840" u="none" strike="noStrike" dirty="0" smtClean="0">
                          <a:latin typeface="Times New Roman" pitchFamily="18" charset="0"/>
                          <a:cs typeface="Times New Roman" pitchFamily="18" charset="0"/>
                        </a:rPr>
                        <a:t>союзов»</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r>
              <a:tr h="1266513">
                <a:tc>
                  <a:txBody>
                    <a:bodyPr/>
                    <a:lstStyle/>
                    <a:p>
                      <a:pPr algn="ctr" fontAlgn="t"/>
                      <a:r>
                        <a:rPr lang="ru-RU" sz="840" u="none" strike="noStrike" dirty="0">
                          <a:latin typeface="Times New Roman" pitchFamily="18" charset="0"/>
                          <a:cs typeface="Times New Roman" pitchFamily="18" charset="0"/>
                        </a:rPr>
                        <a:t>Специальные стипендии Губернатора Курской области для обучающихся отделений дополнительного образования профессиональных образовательных организаций сферы культуры и искусства Курской области, организаций дополнительного образования сферы культуры и искусства Курской области, которым до 31 мая (включительно) предыдущего года исполнилось 12 лет и которые добились успехов в творческой деятельности и стали победителями (обладателями Гран-при и лауреатами I степени) не менее трех международных (межнациональных), всероссийских (российских), межрегиональных (областных, зональных) конкурсов, олимпиад, конкурсов-фестивалей молодых исполнителей по видам искусства классического и народного направлений, организованных органами исполнительной власти в области культуры, образовательными организациями высшего образования сферы культуры и искусства (консерватория, академия, институт), профессиональными образовательными организациями сферы культуры и искусства (колледж, техникум)</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840" u="none" strike="noStrike" dirty="0">
                          <a:latin typeface="Times New Roman" pitchFamily="18" charset="0"/>
                          <a:cs typeface="Times New Roman" pitchFamily="18" charset="0"/>
                        </a:rPr>
                        <a:t>1 </a:t>
                      </a:r>
                      <a:r>
                        <a:rPr lang="ru-RU" sz="840" u="none" strike="noStrike" dirty="0" smtClean="0">
                          <a:latin typeface="Times New Roman" pitchFamily="18" charset="0"/>
                          <a:cs typeface="Times New Roman" pitchFamily="18" charset="0"/>
                        </a:rPr>
                        <a:t>300,0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120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Размер специальной стипендии определяется в соответствии с постановлением Губернатора Курской области от 10.10.1997 № 1011  </a:t>
                      </a:r>
                      <a:endParaRPr lang="ru-RU" sz="840" u="none" strike="noStrike" dirty="0" smtClean="0">
                        <a:latin typeface="Times New Roman" pitchFamily="18" charset="0"/>
                        <a:cs typeface="Times New Roman" pitchFamily="18" charset="0"/>
                      </a:endParaRPr>
                    </a:p>
                    <a:p>
                      <a:pPr algn="ctr" fontAlgn="t"/>
                      <a:r>
                        <a:rPr lang="ru-RU" sz="840" u="none" strike="noStrike" dirty="0" smtClean="0">
                          <a:latin typeface="Times New Roman" pitchFamily="18" charset="0"/>
                          <a:cs typeface="Times New Roman" pitchFamily="18" charset="0"/>
                        </a:rPr>
                        <a:t>«</a:t>
                      </a:r>
                      <a:r>
                        <a:rPr lang="ru-RU" sz="840" u="none" strike="noStrike" dirty="0">
                          <a:latin typeface="Times New Roman" pitchFamily="18" charset="0"/>
                          <a:cs typeface="Times New Roman" pitchFamily="18" charset="0"/>
                        </a:rPr>
                        <a:t>О развитии системы работы с одаренными детьми» (с изменениями и дополнениями)</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r>
              <a:tr h="823739">
                <a:tc>
                  <a:txBody>
                    <a:bodyPr/>
                    <a:lstStyle/>
                    <a:p>
                      <a:pPr algn="ctr" fontAlgn="t"/>
                      <a:r>
                        <a:rPr lang="ru-RU" sz="840" u="none" strike="noStrike" dirty="0">
                          <a:latin typeface="Times New Roman" pitchFamily="18" charset="0"/>
                          <a:cs typeface="Times New Roman" pitchFamily="18" charset="0"/>
                        </a:rPr>
                        <a:t>Денежные премии обучающимся отделений дополнительного образования профессиональных образовательных организаций сферы культуры и искусства Курской области, организаций дополнительного образования сферы культуры и искусства Курской области, добившимся успехов в творческой деятельности, ставшим победителями (обладателями Гран-при и лауреатами I степени) не менее трех международных (межнациональных), всероссийских (российских), межрегиональных (областных, зональных) конкурсов, конкурсов-фестивалей молодых исполнителей по видам искусства эстрадного направления</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840" u="none" strike="noStrike" dirty="0" smtClean="0">
                          <a:latin typeface="Times New Roman" pitchFamily="18" charset="0"/>
                          <a:cs typeface="Times New Roman" pitchFamily="18" charset="0"/>
                        </a:rPr>
                        <a:t>150,0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60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Размер специальной стипендии определяется в соответствии с постановлением Губернатора Курской области от 10.10.1997 № 1011  </a:t>
                      </a:r>
                      <a:endParaRPr lang="ru-RU" sz="840" u="none" strike="noStrike" dirty="0" smtClean="0">
                        <a:latin typeface="Times New Roman" pitchFamily="18" charset="0"/>
                        <a:cs typeface="Times New Roman" pitchFamily="18" charset="0"/>
                      </a:endParaRPr>
                    </a:p>
                    <a:p>
                      <a:pPr algn="ctr" fontAlgn="t"/>
                      <a:r>
                        <a:rPr lang="ru-RU" sz="840" u="none" strike="noStrike" dirty="0" smtClean="0">
                          <a:latin typeface="Times New Roman" pitchFamily="18" charset="0"/>
                          <a:cs typeface="Times New Roman" pitchFamily="18" charset="0"/>
                        </a:rPr>
                        <a:t>«</a:t>
                      </a:r>
                      <a:r>
                        <a:rPr lang="ru-RU" sz="840" u="none" strike="noStrike" dirty="0">
                          <a:latin typeface="Times New Roman" pitchFamily="18" charset="0"/>
                          <a:cs typeface="Times New Roman" pitchFamily="18" charset="0"/>
                        </a:rPr>
                        <a:t>О развитии системы работы с одаренными детьми» (с изменениями и дополнениями)</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r>
              <a:tr h="237622">
                <a:tc>
                  <a:txBody>
                    <a:bodyPr/>
                    <a:lstStyle/>
                    <a:p>
                      <a:pPr algn="ctr" fontAlgn="t"/>
                      <a:r>
                        <a:rPr lang="ru-RU" sz="840" u="none" strike="noStrike" dirty="0">
                          <a:latin typeface="Times New Roman" pitchFamily="18" charset="0"/>
                          <a:cs typeface="Times New Roman" pitchFamily="18" charset="0"/>
                        </a:rPr>
                        <a:t>Именная стипедия Губернатора Курской области </a:t>
                      </a:r>
                      <a:r>
                        <a:rPr lang="ru-RU" sz="840" u="none" strike="noStrike" dirty="0" smtClean="0">
                          <a:latin typeface="Times New Roman" pitchFamily="18" charset="0"/>
                          <a:cs typeface="Times New Roman" pitchFamily="18" charset="0"/>
                        </a:rPr>
                        <a:t>«Надежда </a:t>
                      </a:r>
                      <a:r>
                        <a:rPr lang="ru-RU" sz="840" u="none" strike="noStrike" dirty="0">
                          <a:latin typeface="Times New Roman" pitchFamily="18" charset="0"/>
                          <a:cs typeface="Times New Roman" pitchFamily="18" charset="0"/>
                        </a:rPr>
                        <a:t>Курского </a:t>
                      </a:r>
                      <a:r>
                        <a:rPr lang="ru-RU" sz="840" u="none" strike="noStrike" dirty="0" smtClean="0">
                          <a:latin typeface="Times New Roman" pitchFamily="18" charset="0"/>
                          <a:cs typeface="Times New Roman" pitchFamily="18" charset="0"/>
                        </a:rPr>
                        <a:t>края» </a:t>
                      </a:r>
                      <a:r>
                        <a:rPr lang="ru-RU" sz="840" u="none" strike="noStrike" dirty="0">
                          <a:latin typeface="Times New Roman" pitchFamily="18" charset="0"/>
                          <a:cs typeface="Times New Roman" pitchFamily="18" charset="0"/>
                        </a:rPr>
                        <a:t>для студентов профессиональных образовательных организаций культуры и искусства Курской области</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840" u="none" strike="noStrike" dirty="0" smtClean="0">
                          <a:latin typeface="Times New Roman" pitchFamily="18" charset="0"/>
                          <a:cs typeface="Times New Roman" pitchFamily="18" charset="0"/>
                        </a:rPr>
                        <a:t>120,0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6</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2 000 рублей в месяц (на один учебный год - с 1 сентября по 30 июня)</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r>
              <a:tr h="234783">
                <a:tc>
                  <a:txBody>
                    <a:bodyPr/>
                    <a:lstStyle/>
                    <a:p>
                      <a:pPr algn="ctr" fontAlgn="t"/>
                      <a:r>
                        <a:rPr lang="ru-RU" sz="840" u="none" strike="noStrike" dirty="0">
                          <a:latin typeface="Times New Roman" pitchFamily="18" charset="0"/>
                          <a:cs typeface="Times New Roman" pitchFamily="18" charset="0"/>
                        </a:rPr>
                        <a:t>Специальная стипендия Губернатора Курской области имени  Г.В.Свиридова  для обучающихся профессиональных образовательных организаций сферы культуры и искусства Курской </a:t>
                      </a:r>
                      <a:r>
                        <a:rPr lang="ru-RU" sz="840" u="none" strike="noStrike" dirty="0" smtClean="0">
                          <a:latin typeface="Times New Roman" pitchFamily="18" charset="0"/>
                          <a:cs typeface="Times New Roman" pitchFamily="18" charset="0"/>
                        </a:rPr>
                        <a:t>области</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840" u="none" strike="noStrike" dirty="0" smtClean="0">
                          <a:latin typeface="Times New Roman" pitchFamily="18" charset="0"/>
                          <a:cs typeface="Times New Roman" pitchFamily="18" charset="0"/>
                        </a:rPr>
                        <a:t>60,0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3</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2 000 рублей в месяц (на один учебный год - с 1 сентября по 30 июня)</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r>
              <a:tr h="1008112">
                <a:tc>
                  <a:txBody>
                    <a:bodyPr/>
                    <a:lstStyle/>
                    <a:p>
                      <a:pPr algn="ctr" fontAlgn="t"/>
                      <a:r>
                        <a:rPr lang="ru-RU" sz="840" u="none" strike="noStrike" dirty="0">
                          <a:latin typeface="Times New Roman" pitchFamily="18" charset="0"/>
                          <a:cs typeface="Times New Roman" pitchFamily="18" charset="0"/>
                        </a:rPr>
                        <a:t>Материальное обеспечение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организациях, осуществляющих образовательную деятельность, медицинских организациях, организациях, оказывающих социальные услуги, организациях социального обслуживания, осуществляющих образовательную деятельность</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3 </a:t>
                      </a:r>
                      <a:r>
                        <a:rPr lang="ru-RU" sz="840" u="none" strike="noStrike" dirty="0" smtClean="0">
                          <a:latin typeface="Times New Roman" pitchFamily="18" charset="0"/>
                          <a:cs typeface="Times New Roman" pitchFamily="18" charset="0"/>
                        </a:rPr>
                        <a:t>389,0</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840" u="none" strike="noStrike" dirty="0">
                          <a:latin typeface="Times New Roman" pitchFamily="18" charset="0"/>
                          <a:cs typeface="Times New Roman" pitchFamily="18" charset="0"/>
                        </a:rPr>
                        <a:t>15</a:t>
                      </a:r>
                      <a:endParaRPr lang="ru-RU" sz="84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840" u="none" strike="noStrike" dirty="0">
                          <a:latin typeface="Times New Roman" pitchFamily="18" charset="0"/>
                          <a:cs typeface="Times New Roman" pitchFamily="18" charset="0"/>
                        </a:rPr>
                        <a:t>Размер выплаты определяется исходя из норм материального обеспечения, установленных постановлением Администрации  Курской области от 25.01.2006 №6 </a:t>
                      </a:r>
                      <a:r>
                        <a:rPr lang="ru-RU" sz="840" u="none" strike="noStrike" dirty="0" smtClean="0">
                          <a:latin typeface="Times New Roman" pitchFamily="18" charset="0"/>
                          <a:cs typeface="Times New Roman" pitchFamily="18" charset="0"/>
                        </a:rPr>
                        <a:t>«Об </a:t>
                      </a:r>
                      <a:r>
                        <a:rPr lang="ru-RU" sz="840" u="none" strike="noStrike" dirty="0">
                          <a:latin typeface="Times New Roman" pitchFamily="18" charset="0"/>
                          <a:cs typeface="Times New Roman" pitchFamily="18" charset="0"/>
                        </a:rPr>
                        <a:t>установлении норм материального обеспечения детей-сирот и детей, оставшихся без попечения родителей, лиц из числа детей-сирот и детей, оставшихся без попечения родителей, обучающихся и воспитывающихся  в областных государственных организациях,  осуществляющих образовательную деятельность, медицинских организациях, организациях, оказывающих социальные услуги, организациях социального </a:t>
                      </a:r>
                      <a:r>
                        <a:rPr lang="ru-RU" sz="840" u="none" strike="noStrike" dirty="0" smtClean="0">
                          <a:latin typeface="Times New Roman" pitchFamily="18" charset="0"/>
                          <a:cs typeface="Times New Roman" pitchFamily="18" charset="0"/>
                        </a:rPr>
                        <a:t>обслуживания, осуществляющих образовательную деятельность» </a:t>
                      </a:r>
                      <a:r>
                        <a:rPr lang="ru-RU" sz="840" u="none" strike="noStrike" dirty="0">
                          <a:latin typeface="Times New Roman" pitchFamily="18" charset="0"/>
                          <a:cs typeface="Times New Roman" pitchFamily="18" charset="0"/>
                        </a:rPr>
                        <a:t>в зависимости от пола и возраста детей</a:t>
                      </a:r>
                      <a:endParaRPr lang="ru-RU" sz="840" b="0" i="0" u="none" strike="noStrike" dirty="0">
                        <a:solidFill>
                          <a:srgbClr val="000000"/>
                        </a:solidFill>
                        <a:latin typeface="Times New Roman" pitchFamily="18" charset="0"/>
                        <a:cs typeface="Times New Roman" pitchFamily="18" charset="0"/>
                      </a:endParaRPr>
                    </a:p>
                  </a:txBody>
                  <a:tcPr marL="3220" marR="3220" marT="3220" marB="0"/>
                </a:tc>
              </a:tr>
            </a:tbl>
          </a:graphicData>
        </a:graphic>
      </p:graphicFrame>
      <p:sp>
        <p:nvSpPr>
          <p:cNvPr id="13" name="TextBox 12"/>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7522" b="74996"/>
          <a:stretch>
            <a:fillRect/>
          </a:stretch>
        </p:blipFill>
        <p:spPr bwMode="auto">
          <a:xfrm>
            <a:off x="0" y="6021288"/>
            <a:ext cx="9144000" cy="836712"/>
          </a:xfrm>
          <a:prstGeom prst="rect">
            <a:avLst/>
          </a:prstGeom>
          <a:noFill/>
        </p:spPr>
      </p:pic>
      <p:pic>
        <p:nvPicPr>
          <p:cNvPr id="11"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3" name="Picture 6" descr="Picture background"/>
          <p:cNvPicPr>
            <a:picLocks noChangeAspect="1" noChangeArrowheads="1"/>
          </p:cNvPicPr>
          <p:nvPr/>
        </p:nvPicPr>
        <p:blipFill>
          <a:blip r:embed="rId2" cstate="print"/>
          <a:srcRect t="5446" b="85527"/>
          <a:stretch>
            <a:fillRect/>
          </a:stretch>
        </p:blipFill>
        <p:spPr bwMode="auto">
          <a:xfrm>
            <a:off x="0" y="4005064"/>
            <a:ext cx="9144000" cy="43204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43</a:t>
            </a:fld>
            <a:endParaRPr lang="ru-RU" dirty="0"/>
          </a:p>
        </p:txBody>
      </p:sp>
      <p:graphicFrame>
        <p:nvGraphicFramePr>
          <p:cNvPr id="4" name="Таблица 3"/>
          <p:cNvGraphicFramePr>
            <a:graphicFrameLocks noGrp="1"/>
          </p:cNvGraphicFramePr>
          <p:nvPr/>
        </p:nvGraphicFramePr>
        <p:xfrm>
          <a:off x="-1" y="4437112"/>
          <a:ext cx="9144001" cy="1561327"/>
        </p:xfrm>
        <a:graphic>
          <a:graphicData uri="http://schemas.openxmlformats.org/drawingml/2006/table">
            <a:tbl>
              <a:tblPr>
                <a:tableStyleId>{BC89EF96-8CEA-46FF-86C4-4CE0E7609802}</a:tableStyleId>
              </a:tblPr>
              <a:tblGrid>
                <a:gridCol w="4283969"/>
                <a:gridCol w="720080"/>
                <a:gridCol w="720080"/>
                <a:gridCol w="3419872"/>
              </a:tblGrid>
              <a:tr h="369775">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2025 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2025 году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6804" marR="6804" marT="6804" marB="0" anchor="ctr">
                    <a:solidFill>
                      <a:schemeClr val="accent1">
                        <a:lumMod val="20000"/>
                        <a:lumOff val="80000"/>
                      </a:schemeClr>
                    </a:solidFill>
                  </a:tcPr>
                </a:tc>
              </a:tr>
              <a:tr h="313279">
                <a:tc>
                  <a:txBody>
                    <a:bodyPr/>
                    <a:lstStyle/>
                    <a:p>
                      <a:pPr algn="ctr" fontAlgn="ctr"/>
                      <a:r>
                        <a:rPr lang="ru-RU" sz="900" u="none" strike="noStrike" dirty="0">
                          <a:latin typeface="Times New Roman" pitchFamily="18" charset="0"/>
                          <a:cs typeface="Times New Roman" pitchFamily="18" charset="0"/>
                        </a:rPr>
                        <a:t>Дополнительное материальное обеспечение за выдающиеся достижения и особые заслуги перед Российской Федерацией в области физической культуры и спорта</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c>
                  <a:txBody>
                    <a:bodyPr/>
                    <a:lstStyle/>
                    <a:p>
                      <a:pPr algn="ctr" fontAlgn="ctr"/>
                      <a:r>
                        <a:rPr lang="ru-RU" sz="900" u="none" strike="noStrike" dirty="0">
                          <a:latin typeface="Times New Roman" pitchFamily="18" charset="0"/>
                          <a:cs typeface="Times New Roman" pitchFamily="18" charset="0"/>
                        </a:rPr>
                        <a:t>313,5</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c>
                  <a:txBody>
                    <a:bodyPr/>
                    <a:lstStyle/>
                    <a:p>
                      <a:pPr algn="ctr" fontAlgn="ctr"/>
                      <a:r>
                        <a:rPr lang="ru-RU" sz="900" u="none" strike="noStrike" dirty="0">
                          <a:latin typeface="Times New Roman" pitchFamily="18" charset="0"/>
                          <a:cs typeface="Times New Roman" pitchFamily="18" charset="0"/>
                        </a:rPr>
                        <a:t>1</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c>
                  <a:txBody>
                    <a:bodyPr/>
                    <a:lstStyle/>
                    <a:p>
                      <a:pPr algn="ctr" fontAlgn="ctr"/>
                      <a:r>
                        <a:rPr lang="ru-RU" sz="900" u="none" strike="noStrike" dirty="0">
                          <a:latin typeface="Times New Roman" pitchFamily="18" charset="0"/>
                          <a:cs typeface="Times New Roman" pitchFamily="18" charset="0"/>
                        </a:rPr>
                        <a:t>26 186,19 (ежегодно данная сумма индексируется)</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r>
              <a:tr h="808052">
                <a:tc>
                  <a:txBody>
                    <a:bodyPr/>
                    <a:lstStyle/>
                    <a:p>
                      <a:pPr algn="ctr" fontAlgn="ctr"/>
                      <a:r>
                        <a:rPr lang="ru-RU" sz="900" u="none" strike="noStrike" dirty="0">
                          <a:latin typeface="Times New Roman" pitchFamily="18" charset="0"/>
                          <a:cs typeface="Times New Roman" pitchFamily="18" charset="0"/>
                        </a:rPr>
                        <a:t>Стипендии Правительства Курской области ведущим спортсменам Курской области</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c>
                  <a:txBody>
                    <a:bodyPr/>
                    <a:lstStyle/>
                    <a:p>
                      <a:pPr algn="ctr" fontAlgn="ctr"/>
                      <a:r>
                        <a:rPr lang="ru-RU" sz="900" u="none" strike="noStrike" dirty="0">
                          <a:latin typeface="Times New Roman" pitchFamily="18" charset="0"/>
                          <a:cs typeface="Times New Roman" pitchFamily="18" charset="0"/>
                        </a:rPr>
                        <a:t>12 252,0</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c>
                  <a:txBody>
                    <a:bodyPr/>
                    <a:lstStyle/>
                    <a:p>
                      <a:pPr algn="ctr" fontAlgn="ctr"/>
                      <a:r>
                        <a:rPr lang="ru-RU" sz="900" u="none" strike="noStrike" dirty="0">
                          <a:latin typeface="Times New Roman" pitchFamily="18" charset="0"/>
                          <a:cs typeface="Times New Roman" pitchFamily="18" charset="0"/>
                        </a:rPr>
                        <a:t>145</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c>
                  <a:txBody>
                    <a:bodyPr/>
                    <a:lstStyle/>
                    <a:p>
                      <a:pPr algn="ctr" fontAlgn="ctr"/>
                      <a:r>
                        <a:rPr lang="ru-RU" sz="900" u="none" strike="noStrike" dirty="0">
                          <a:latin typeface="Times New Roman" pitchFamily="18" charset="0"/>
                          <a:cs typeface="Times New Roman" pitchFamily="18" charset="0"/>
                        </a:rPr>
                        <a:t>Размер выплаты назначается спортсменам, добившимся спортивных достижений на спортивных соревнованиях, состоявшихся в году, предшествующем году назначения выплаты, и определяется </a:t>
                      </a:r>
                      <a:endParaRPr lang="ru-RU" sz="900" u="none" strike="noStrike" dirty="0" smtClean="0">
                        <a:latin typeface="Times New Roman" pitchFamily="18" charset="0"/>
                        <a:cs typeface="Times New Roman" pitchFamily="18" charset="0"/>
                      </a:endParaRPr>
                    </a:p>
                    <a:p>
                      <a:pPr algn="ctr" fontAlgn="ctr"/>
                      <a:r>
                        <a:rPr lang="ru-RU" sz="900" u="none" strike="noStrike" dirty="0" smtClean="0">
                          <a:latin typeface="Times New Roman" pitchFamily="18" charset="0"/>
                          <a:cs typeface="Times New Roman" pitchFamily="18" charset="0"/>
                        </a:rPr>
                        <a:t>в </a:t>
                      </a:r>
                      <a:r>
                        <a:rPr lang="ru-RU" sz="900" u="none" strike="noStrike" dirty="0">
                          <a:latin typeface="Times New Roman" pitchFamily="18" charset="0"/>
                          <a:cs typeface="Times New Roman" pitchFamily="18" charset="0"/>
                        </a:rPr>
                        <a:t>соответствии с постановлением Правительства Курской области </a:t>
                      </a:r>
                      <a:endParaRPr lang="ru-RU" sz="900" u="none" strike="noStrike" dirty="0" smtClean="0">
                        <a:latin typeface="Times New Roman" pitchFamily="18" charset="0"/>
                        <a:cs typeface="Times New Roman" pitchFamily="18" charset="0"/>
                      </a:endParaRPr>
                    </a:p>
                    <a:p>
                      <a:pPr algn="ctr" fontAlgn="ctr"/>
                      <a:r>
                        <a:rPr lang="ru-RU" sz="900" u="none" strike="noStrike" dirty="0" smtClean="0">
                          <a:latin typeface="Times New Roman" pitchFamily="18" charset="0"/>
                          <a:cs typeface="Times New Roman" pitchFamily="18" charset="0"/>
                        </a:rPr>
                        <a:t>от </a:t>
                      </a:r>
                      <a:r>
                        <a:rPr lang="ru-RU" sz="900" u="none" strike="noStrike" dirty="0">
                          <a:latin typeface="Times New Roman" pitchFamily="18" charset="0"/>
                          <a:cs typeface="Times New Roman" pitchFamily="18" charset="0"/>
                        </a:rPr>
                        <a:t>09.06.2023 №642-пп </a:t>
                      </a:r>
                      <a:r>
                        <a:rPr lang="ru-RU" sz="900" u="none" strike="noStrike" dirty="0" smtClean="0">
                          <a:latin typeface="Times New Roman" pitchFamily="18" charset="0"/>
                          <a:cs typeface="Times New Roman" pitchFamily="18" charset="0"/>
                        </a:rPr>
                        <a:t>«О </a:t>
                      </a:r>
                      <a:r>
                        <a:rPr lang="ru-RU" sz="900" u="none" strike="noStrike" dirty="0">
                          <a:latin typeface="Times New Roman" pitchFamily="18" charset="0"/>
                          <a:cs typeface="Times New Roman" pitchFamily="18" charset="0"/>
                        </a:rPr>
                        <a:t>стипендиях Правительства Курской области ведущим спортсменам Курской </a:t>
                      </a:r>
                      <a:r>
                        <a:rPr lang="ru-RU" sz="900" u="none" strike="noStrike" dirty="0" smtClean="0">
                          <a:latin typeface="Times New Roman" pitchFamily="18" charset="0"/>
                          <a:cs typeface="Times New Roman" pitchFamily="18" charset="0"/>
                        </a:rPr>
                        <a:t>области»</a:t>
                      </a:r>
                      <a:endParaRPr lang="ru-RU" sz="900" b="0" i="0" u="none" strike="noStrike" dirty="0">
                        <a:solidFill>
                          <a:srgbClr val="000000"/>
                        </a:solidFill>
                        <a:latin typeface="Times New Roman" pitchFamily="18" charset="0"/>
                        <a:cs typeface="Times New Roman" pitchFamily="18" charset="0"/>
                      </a:endParaRPr>
                    </a:p>
                  </a:txBody>
                  <a:tcPr marL="6804" marR="6804" marT="6804" marB="0" anchor="ctr"/>
                </a:tc>
              </a:tr>
            </a:tbl>
          </a:graphicData>
        </a:graphic>
      </p:graphicFrame>
      <p:graphicFrame>
        <p:nvGraphicFramePr>
          <p:cNvPr id="5" name="Таблица 4"/>
          <p:cNvGraphicFramePr>
            <a:graphicFrameLocks noGrp="1"/>
          </p:cNvGraphicFramePr>
          <p:nvPr/>
        </p:nvGraphicFramePr>
        <p:xfrm>
          <a:off x="0" y="692696"/>
          <a:ext cx="9144000" cy="3301500"/>
        </p:xfrm>
        <a:graphic>
          <a:graphicData uri="http://schemas.openxmlformats.org/drawingml/2006/table">
            <a:tbl>
              <a:tblPr>
                <a:tableStyleId>{BC89EF96-8CEA-46FF-86C4-4CE0E7609802}</a:tableStyleId>
              </a:tblPr>
              <a:tblGrid>
                <a:gridCol w="4283968"/>
                <a:gridCol w="720080"/>
                <a:gridCol w="720080"/>
                <a:gridCol w="3419872"/>
              </a:tblGrid>
              <a:tr h="288032">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smtClean="0">
                          <a:latin typeface="Times New Roman" pitchFamily="18" charset="0"/>
                          <a:cs typeface="Times New Roman" pitchFamily="18" charset="0"/>
                        </a:rPr>
                        <a:t>Расходы</a:t>
                      </a:r>
                    </a:p>
                    <a:p>
                      <a:pPr algn="ctr" rtl="0" fontAlgn="ctr"/>
                      <a:r>
                        <a:rPr lang="ru-RU" sz="900" b="1" u="none" strike="noStrike" dirty="0" smtClean="0">
                          <a:latin typeface="Times New Roman" pitchFamily="18" charset="0"/>
                          <a:cs typeface="Times New Roman" pitchFamily="18" charset="0"/>
                        </a:rPr>
                        <a:t> на </a:t>
                      </a:r>
                      <a:r>
                        <a:rPr lang="ru-RU" sz="900" b="1" u="none" strike="noStrike" dirty="0">
                          <a:latin typeface="Times New Roman" pitchFamily="18" charset="0"/>
                          <a:cs typeface="Times New Roman" pitchFamily="18" charset="0"/>
                        </a:rPr>
                        <a:t>2025 </a:t>
                      </a:r>
                      <a:r>
                        <a:rPr lang="ru-RU" sz="900" b="1" u="none" strike="noStrike" dirty="0" smtClean="0">
                          <a:latin typeface="Times New Roman" pitchFamily="18" charset="0"/>
                          <a:cs typeface="Times New Roman" pitchFamily="18" charset="0"/>
                        </a:rPr>
                        <a:t>год, </a:t>
                      </a: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a:t>
                      </a:r>
                      <a:r>
                        <a:rPr lang="ru-RU" sz="900" b="1" u="none" strike="noStrike" dirty="0" smtClean="0">
                          <a:latin typeface="Times New Roman" pitchFamily="18" charset="0"/>
                          <a:cs typeface="Times New Roman" pitchFamily="18" charset="0"/>
                        </a:rPr>
                        <a:t>получателей</a:t>
                      </a:r>
                    </a:p>
                    <a:p>
                      <a:pPr algn="ctr" rtl="0"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в 2025 году</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a:t>
                      </a:r>
                      <a:endParaRPr lang="ru-RU" sz="900" b="1" i="0" u="none" strike="noStrike" dirty="0">
                        <a:solidFill>
                          <a:srgbClr val="000000"/>
                        </a:solidFill>
                        <a:latin typeface="Times New Roman" pitchFamily="18" charset="0"/>
                        <a:cs typeface="Times New Roman" pitchFamily="18" charset="0"/>
                      </a:endParaRPr>
                    </a:p>
                  </a:txBody>
                  <a:tcPr marL="3220" marR="3220" marT="3220" marB="0" anchor="ctr">
                    <a:solidFill>
                      <a:schemeClr val="accent1">
                        <a:lumMod val="20000"/>
                        <a:lumOff val="80000"/>
                      </a:schemeClr>
                    </a:solidFill>
                  </a:tcPr>
                </a:tc>
              </a:tr>
              <a:tr h="940962">
                <a:tc>
                  <a:txBody>
                    <a:bodyPr/>
                    <a:lstStyle/>
                    <a:p>
                      <a:pPr algn="ctr" fontAlgn="t"/>
                      <a:r>
                        <a:rPr lang="ru-RU" sz="900" u="none" strike="noStrike" dirty="0">
                          <a:latin typeface="Times New Roman" pitchFamily="18" charset="0"/>
                          <a:cs typeface="Times New Roman" pitchFamily="18" charset="0"/>
                        </a:rPr>
                        <a:t>Государственная академическая стипендия и (или) государственная социальная стипендия студентам, обучающимся по очной форме обучения за счет средств областного бюджета</a:t>
                      </a:r>
                      <a:endParaRPr lang="ru-RU" sz="90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900" u="none" strike="noStrike" dirty="0">
                          <a:latin typeface="Times New Roman" pitchFamily="18" charset="0"/>
                          <a:cs typeface="Times New Roman" pitchFamily="18" charset="0"/>
                        </a:rPr>
                        <a:t>4 </a:t>
                      </a:r>
                      <a:r>
                        <a:rPr lang="ru-RU" sz="900" u="none" strike="noStrike" dirty="0" smtClean="0">
                          <a:latin typeface="Times New Roman" pitchFamily="18" charset="0"/>
                          <a:cs typeface="Times New Roman" pitchFamily="18" charset="0"/>
                        </a:rPr>
                        <a:t>304,2</a:t>
                      </a:r>
                      <a:endParaRPr lang="ru-RU" sz="90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900" u="none" strike="noStrike" dirty="0">
                          <a:latin typeface="Times New Roman" pitchFamily="18" charset="0"/>
                          <a:cs typeface="Times New Roman" pitchFamily="18" charset="0"/>
                        </a:rPr>
                        <a:t>564</a:t>
                      </a:r>
                      <a:endParaRPr lang="ru-RU" sz="90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900" u="none" strike="noStrike" dirty="0">
                          <a:latin typeface="Times New Roman" pitchFamily="18" charset="0"/>
                          <a:cs typeface="Times New Roman" pitchFamily="18" charset="0"/>
                        </a:rPr>
                        <a:t>Государственная академическая стипендия обучающимся  по очной форме обучения по программам профессиональной подготовки </a:t>
                      </a:r>
                      <a:endParaRPr lang="ru-RU" sz="900" u="none" strike="noStrike" dirty="0" smtClean="0">
                        <a:latin typeface="Times New Roman" pitchFamily="18" charset="0"/>
                        <a:cs typeface="Times New Roman" pitchFamily="18" charset="0"/>
                      </a:endParaRPr>
                    </a:p>
                    <a:p>
                      <a:pPr algn="ctr" fontAlgn="t"/>
                      <a:r>
                        <a:rPr lang="ru-RU" sz="900" u="none" strike="noStrike" dirty="0" smtClean="0">
                          <a:latin typeface="Times New Roman" pitchFamily="18" charset="0"/>
                          <a:cs typeface="Times New Roman" pitchFamily="18" charset="0"/>
                        </a:rPr>
                        <a:t>по </a:t>
                      </a:r>
                      <a:r>
                        <a:rPr lang="ru-RU" sz="900" u="none" strike="noStrike" dirty="0">
                          <a:latin typeface="Times New Roman" pitchFamily="18" charset="0"/>
                          <a:cs typeface="Times New Roman" pitchFamily="18" charset="0"/>
                        </a:rPr>
                        <a:t>профессиям рабочих, должностям служащих; студентам, обучающимся по очной форме обучения по образовательным программам среднего профессионального образования (программы подготовки квалифицированных рабочих, служащих, программы подготовки специалистов среднего звена)  -  396 рублей в месяц </a:t>
                      </a:r>
                      <a:endParaRPr lang="ru-RU" sz="900" u="none" strike="noStrike" dirty="0" smtClean="0">
                        <a:latin typeface="Times New Roman" pitchFamily="18" charset="0"/>
                        <a:cs typeface="Times New Roman" pitchFamily="18" charset="0"/>
                      </a:endParaRPr>
                    </a:p>
                    <a:p>
                      <a:pPr algn="ctr" fontAlgn="t"/>
                      <a:r>
                        <a:rPr lang="ru-RU" sz="900" u="none" strike="noStrike" dirty="0" smtClean="0">
                          <a:latin typeface="Times New Roman" pitchFamily="18" charset="0"/>
                          <a:cs typeface="Times New Roman" pitchFamily="18" charset="0"/>
                        </a:rPr>
                        <a:t>при </a:t>
                      </a:r>
                      <a:r>
                        <a:rPr lang="ru-RU" sz="900" u="none" strike="noStrike" dirty="0">
                          <a:latin typeface="Times New Roman" pitchFamily="18" charset="0"/>
                          <a:cs typeface="Times New Roman" pitchFamily="18" charset="0"/>
                        </a:rPr>
                        <a:t>отсутствии по итогам промежуточной аттестации оценки </a:t>
                      </a:r>
                      <a:r>
                        <a:rPr lang="ru-RU" sz="900" u="none" strike="noStrike" dirty="0" smtClean="0">
                          <a:latin typeface="Times New Roman" pitchFamily="18" charset="0"/>
                          <a:cs typeface="Times New Roman" pitchFamily="18" charset="0"/>
                        </a:rPr>
                        <a:t>«удовлетворительно» </a:t>
                      </a:r>
                      <a:r>
                        <a:rPr lang="ru-RU" sz="900" u="none" strike="noStrike" dirty="0">
                          <a:latin typeface="Times New Roman" pitchFamily="18" charset="0"/>
                          <a:cs typeface="Times New Roman" pitchFamily="18" charset="0"/>
                        </a:rPr>
                        <a:t>и отсутствии академической задолженности</a:t>
                      </a:r>
                      <a:endParaRPr lang="ru-RU" sz="900" b="0" i="0" u="none" strike="noStrike" dirty="0">
                        <a:solidFill>
                          <a:srgbClr val="000000"/>
                        </a:solidFill>
                        <a:latin typeface="Times New Roman" pitchFamily="18" charset="0"/>
                        <a:cs typeface="Times New Roman" pitchFamily="18" charset="0"/>
                      </a:endParaRPr>
                    </a:p>
                  </a:txBody>
                  <a:tcPr marL="3220" marR="3220" marT="3220" marB="0"/>
                </a:tc>
              </a:tr>
              <a:tr h="1206500">
                <a:tc>
                  <a:txBody>
                    <a:bodyPr/>
                    <a:lstStyle/>
                    <a:p>
                      <a:pPr algn="ctr" fontAlgn="t"/>
                      <a:r>
                        <a:rPr lang="ru-RU" sz="900" u="none" strike="noStrike" dirty="0">
                          <a:latin typeface="Times New Roman" pitchFamily="18" charset="0"/>
                          <a:cs typeface="Times New Roman" pitchFamily="18" charset="0"/>
                        </a:rPr>
                        <a:t>Денежные премии преподавателям организаций дополнительного образования сферы культуры и искусства Курской области, отделений дополнительного образования профессиональных образовательных организаций сферы культуры и искусства Курской области, подготовившим победителей (обладателей Гран-при и </a:t>
                      </a:r>
                      <a:r>
                        <a:rPr lang="ru-RU" sz="900" u="none" strike="noStrike" dirty="0" smtClean="0">
                          <a:latin typeface="Times New Roman" pitchFamily="18" charset="0"/>
                          <a:cs typeface="Times New Roman" pitchFamily="18" charset="0"/>
                        </a:rPr>
                        <a:t>лауреатов</a:t>
                      </a:r>
                    </a:p>
                    <a:p>
                      <a:pPr algn="ctr" fontAlgn="t"/>
                      <a:r>
                        <a:rPr lang="ru-RU" sz="900" u="none" strike="noStrike" dirty="0" smtClean="0">
                          <a:latin typeface="Times New Roman" pitchFamily="18" charset="0"/>
                          <a:cs typeface="Times New Roman" pitchFamily="18" charset="0"/>
                        </a:rPr>
                        <a:t> </a:t>
                      </a:r>
                      <a:r>
                        <a:rPr lang="ru-RU" sz="900" u="none" strike="noStrike" dirty="0">
                          <a:latin typeface="Times New Roman" pitchFamily="18" charset="0"/>
                          <a:cs typeface="Times New Roman" pitchFamily="18" charset="0"/>
                        </a:rPr>
                        <a:t>I степени) не менее трех международных (межнациональных), всероссийских (российских), межрегиональных (областных, зональных) конкурсов, конкурсов-фестивалей молодых исполнителей по видам искусства классического и народного направлений, организованных органами исполнительной власти в области культуры, образовательными организациями высшего образования сферы культуры и искусства (консерватория, академия, институт), профессиональными образовательными организациями сферы культуры и искусства (колледж, техникум), эстрадного </a:t>
                      </a:r>
                      <a:r>
                        <a:rPr lang="ru-RU" sz="900" u="none" strike="noStrike" dirty="0" smtClean="0">
                          <a:latin typeface="Times New Roman" pitchFamily="18" charset="0"/>
                          <a:cs typeface="Times New Roman" pitchFamily="18" charset="0"/>
                        </a:rPr>
                        <a:t>направления</a:t>
                      </a:r>
                      <a:endParaRPr lang="ru-RU" sz="900" b="0" i="0" u="none" strike="noStrike" dirty="0">
                        <a:solidFill>
                          <a:srgbClr val="000000"/>
                        </a:solidFill>
                        <a:latin typeface="Times New Roman" pitchFamily="18" charset="0"/>
                        <a:cs typeface="Times New Roman" pitchFamily="18" charset="0"/>
                      </a:endParaRPr>
                    </a:p>
                  </a:txBody>
                  <a:tcPr marL="3220" marR="3220" marT="3220" marB="0"/>
                </a:tc>
                <a:tc>
                  <a:txBody>
                    <a:bodyPr/>
                    <a:lstStyle/>
                    <a:p>
                      <a:pPr algn="ctr" fontAlgn="ctr"/>
                      <a:r>
                        <a:rPr lang="ru-RU" sz="900" u="none" strike="noStrike" dirty="0" smtClean="0">
                          <a:latin typeface="Times New Roman" pitchFamily="18" charset="0"/>
                          <a:cs typeface="Times New Roman" pitchFamily="18" charset="0"/>
                        </a:rPr>
                        <a:t>450,0</a:t>
                      </a:r>
                      <a:endParaRPr lang="ru-RU" sz="90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ctr"/>
                      <a:r>
                        <a:rPr lang="ru-RU" sz="900" u="none" strike="noStrike" dirty="0">
                          <a:latin typeface="Times New Roman" pitchFamily="18" charset="0"/>
                          <a:cs typeface="Times New Roman" pitchFamily="18" charset="0"/>
                        </a:rPr>
                        <a:t>180</a:t>
                      </a:r>
                      <a:endParaRPr lang="ru-RU" sz="900" b="0" i="0" u="none" strike="noStrike" dirty="0">
                        <a:solidFill>
                          <a:srgbClr val="000000"/>
                        </a:solidFill>
                        <a:latin typeface="Times New Roman" pitchFamily="18" charset="0"/>
                        <a:cs typeface="Times New Roman" pitchFamily="18" charset="0"/>
                      </a:endParaRPr>
                    </a:p>
                  </a:txBody>
                  <a:tcPr marL="3220" marR="3220" marT="3220" marB="0" anchor="ctr"/>
                </a:tc>
                <a:tc>
                  <a:txBody>
                    <a:bodyPr/>
                    <a:lstStyle/>
                    <a:p>
                      <a:pPr algn="ctr" fontAlgn="t"/>
                      <a:r>
                        <a:rPr lang="ru-RU" sz="900" u="none" strike="noStrike" dirty="0">
                          <a:latin typeface="Times New Roman" pitchFamily="18" charset="0"/>
                          <a:cs typeface="Times New Roman" pitchFamily="18" charset="0"/>
                        </a:rPr>
                        <a:t>Размер денежной премии определяется в соответствии с постановлением Губернатора Курской области  от 10.10.1997г.  №1011 </a:t>
                      </a:r>
                      <a:r>
                        <a:rPr lang="ru-RU" sz="900" u="none" strike="noStrike" dirty="0" smtClean="0">
                          <a:latin typeface="Times New Roman" pitchFamily="18" charset="0"/>
                          <a:cs typeface="Times New Roman" pitchFamily="18" charset="0"/>
                        </a:rPr>
                        <a:t>«О </a:t>
                      </a:r>
                      <a:r>
                        <a:rPr lang="ru-RU" sz="900" u="none" strike="noStrike" dirty="0">
                          <a:latin typeface="Times New Roman" pitchFamily="18" charset="0"/>
                          <a:cs typeface="Times New Roman" pitchFamily="18" charset="0"/>
                        </a:rPr>
                        <a:t>развитии системы работы с одаренными </a:t>
                      </a:r>
                      <a:r>
                        <a:rPr lang="ru-RU" sz="900" u="none" strike="noStrike" dirty="0" smtClean="0">
                          <a:latin typeface="Times New Roman" pitchFamily="18" charset="0"/>
                          <a:cs typeface="Times New Roman" pitchFamily="18" charset="0"/>
                        </a:rPr>
                        <a:t>детьми»</a:t>
                      </a:r>
                    </a:p>
                    <a:p>
                      <a:pPr algn="ctr" fontAlgn="t"/>
                      <a:r>
                        <a:rPr lang="ru-RU" sz="900" u="none" strike="noStrike" dirty="0" smtClean="0">
                          <a:latin typeface="Times New Roman" pitchFamily="18" charset="0"/>
                          <a:cs typeface="Times New Roman" pitchFamily="18" charset="0"/>
                        </a:rPr>
                        <a:t> </a:t>
                      </a:r>
                      <a:r>
                        <a:rPr lang="ru-RU" sz="900" u="none" strike="noStrike" dirty="0">
                          <a:latin typeface="Times New Roman" pitchFamily="18" charset="0"/>
                          <a:cs typeface="Times New Roman" pitchFamily="18" charset="0"/>
                        </a:rPr>
                        <a:t>(с изменениями и дополнениями).</a:t>
                      </a:r>
                      <a:endParaRPr lang="ru-RU" sz="900" b="0" i="0" u="none" strike="noStrike" dirty="0">
                        <a:solidFill>
                          <a:srgbClr val="000000"/>
                        </a:solidFill>
                        <a:latin typeface="Times New Roman" pitchFamily="18" charset="0"/>
                        <a:cs typeface="Times New Roman" pitchFamily="18" charset="0"/>
                      </a:endParaRPr>
                    </a:p>
                  </a:txBody>
                  <a:tcPr marL="3220" marR="3220" marT="3220" marB="0" anchor="ctr"/>
                </a:tc>
              </a:tr>
            </a:tbl>
          </a:graphicData>
        </a:graphic>
      </p:graphicFrame>
      <p:sp>
        <p:nvSpPr>
          <p:cNvPr id="6" name="Прямоугольник 5"/>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7" name="Заголовок 1"/>
          <p:cNvSpPr txBox="1">
            <a:spLocks/>
          </p:cNvSpPr>
          <p:nvPr/>
        </p:nvSpPr>
        <p:spPr>
          <a:xfrm>
            <a:off x="0" y="332656"/>
            <a:ext cx="9144000" cy="48440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культуры в Курской области</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
        <p:nvSpPr>
          <p:cNvPr id="8" name="Заголовок 1"/>
          <p:cNvSpPr txBox="1">
            <a:spLocks/>
          </p:cNvSpPr>
          <p:nvPr/>
        </p:nvSpPr>
        <p:spPr>
          <a:xfrm>
            <a:off x="0" y="4077072"/>
            <a:ext cx="9144000" cy="4320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физической культуры и спорта </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9"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0" name="TextBox 9"/>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12036" b="74996"/>
          <a:stretch>
            <a:fillRect/>
          </a:stretch>
        </p:blipFill>
        <p:spPr bwMode="auto">
          <a:xfrm>
            <a:off x="0" y="6237312"/>
            <a:ext cx="9144000" cy="620688"/>
          </a:xfrm>
          <a:prstGeom prst="rect">
            <a:avLst/>
          </a:prstGeom>
          <a:noFill/>
        </p:spPr>
      </p:pic>
      <p:pic>
        <p:nvPicPr>
          <p:cNvPr id="14" name="Picture 6" descr="Picture background"/>
          <p:cNvPicPr>
            <a:picLocks noChangeAspect="1" noChangeArrowheads="1"/>
          </p:cNvPicPr>
          <p:nvPr/>
        </p:nvPicPr>
        <p:blipFill>
          <a:blip r:embed="rId2" cstate="print"/>
          <a:srcRect t="3009" b="83450"/>
          <a:stretch>
            <a:fillRect/>
          </a:stretch>
        </p:blipFill>
        <p:spPr bwMode="auto">
          <a:xfrm>
            <a:off x="0" y="3717032"/>
            <a:ext cx="9144000" cy="576064"/>
          </a:xfrm>
          <a:prstGeom prst="rect">
            <a:avLst/>
          </a:prstGeom>
          <a:noFill/>
        </p:spPr>
      </p:pic>
      <p:pic>
        <p:nvPicPr>
          <p:cNvPr id="13" name="Picture 6" descr="Picture background"/>
          <p:cNvPicPr>
            <a:picLocks noChangeAspect="1" noChangeArrowheads="1"/>
          </p:cNvPicPr>
          <p:nvPr/>
        </p:nvPicPr>
        <p:blipFill>
          <a:blip r:embed="rId2" cstate="print"/>
          <a:srcRect b="81013"/>
          <a:stretch>
            <a:fillRect/>
          </a:stretch>
        </p:blipFill>
        <p:spPr bwMode="auto">
          <a:xfrm>
            <a:off x="0" y="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44</a:t>
            </a:fld>
            <a:endParaRPr lang="ru-RU" dirty="0"/>
          </a:p>
        </p:txBody>
      </p:sp>
      <p:sp>
        <p:nvSpPr>
          <p:cNvPr id="4" name="Прямоугольник 3"/>
          <p:cNvSpPr/>
          <p:nvPr/>
        </p:nvSpPr>
        <p:spPr>
          <a:xfrm>
            <a:off x="0" y="-5898"/>
            <a:ext cx="9180512"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Меры социальной поддержки отдельных категорий граждан </a:t>
            </a:r>
            <a:endParaRPr lang="ru-RU" b="1" cap="all" dirty="0">
              <a:latin typeface="Times New Roman" pitchFamily="18" charset="0"/>
              <a:cs typeface="Times New Roman" pitchFamily="18" charset="0"/>
            </a:endParaRPr>
          </a:p>
        </p:txBody>
      </p:sp>
      <p:sp>
        <p:nvSpPr>
          <p:cNvPr id="5" name="Заголовок 1"/>
          <p:cNvSpPr txBox="1">
            <a:spLocks/>
          </p:cNvSpPr>
          <p:nvPr/>
        </p:nvSpPr>
        <p:spPr>
          <a:xfrm>
            <a:off x="0" y="332656"/>
            <a:ext cx="9144000" cy="50405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молодежной политики, системы оздоровления и отдыха детей,</a:t>
            </a:r>
            <a:r>
              <a:rPr kumimoji="0" lang="ru-RU" sz="1400" b="1" i="0" u="none" strike="noStrike" kern="1200" cap="all"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межнациональных отношений и институтов гражданского общества </a:t>
            </a:r>
            <a:b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b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graphicFrame>
        <p:nvGraphicFramePr>
          <p:cNvPr id="6" name="Таблица 5"/>
          <p:cNvGraphicFramePr>
            <a:graphicFrameLocks noGrp="1"/>
          </p:cNvGraphicFramePr>
          <p:nvPr/>
        </p:nvGraphicFramePr>
        <p:xfrm>
          <a:off x="0" y="927900"/>
          <a:ext cx="9143999" cy="2739047"/>
        </p:xfrm>
        <a:graphic>
          <a:graphicData uri="http://schemas.openxmlformats.org/drawingml/2006/table">
            <a:tbl>
              <a:tblPr>
                <a:tableStyleId>{BC89EF96-8CEA-46FF-86C4-4CE0E7609802}</a:tableStyleId>
              </a:tblPr>
              <a:tblGrid>
                <a:gridCol w="5868144"/>
                <a:gridCol w="720080"/>
                <a:gridCol w="792088"/>
                <a:gridCol w="1763687"/>
              </a:tblGrid>
              <a:tr h="323780">
                <a:tc>
                  <a:txBody>
                    <a:bodyPr/>
                    <a:lstStyle/>
                    <a:p>
                      <a:pPr algn="ctr" rtl="0"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Расходы </a:t>
                      </a:r>
                      <a:endParaRPr lang="ru-RU" sz="900" b="1" u="none" strike="noStrike" dirty="0" smtClean="0">
                        <a:latin typeface="Times New Roman" pitchFamily="18" charset="0"/>
                        <a:cs typeface="Times New Roman" pitchFamily="18" charset="0"/>
                      </a:endParaRPr>
                    </a:p>
                    <a:p>
                      <a:pPr algn="ctr" rtl="0" fontAlgn="ctr"/>
                      <a:r>
                        <a:rPr lang="ru-RU" sz="900" b="1" u="none" strike="noStrike" dirty="0" smtClean="0">
                          <a:latin typeface="Times New Roman" pitchFamily="18" charset="0"/>
                          <a:cs typeface="Times New Roman" pitchFamily="18" charset="0"/>
                        </a:rPr>
                        <a:t>на </a:t>
                      </a:r>
                      <a:r>
                        <a:rPr lang="ru-RU" sz="900" b="1" u="none" strike="noStrike" dirty="0">
                          <a:latin typeface="Times New Roman" pitchFamily="18" charset="0"/>
                          <a:cs typeface="Times New Roman" pitchFamily="18" charset="0"/>
                        </a:rPr>
                        <a:t>2025 год,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тыс. рублей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Число получателей</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2025 году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c>
                  <a:txBody>
                    <a:bodyPr/>
                    <a:lstStyle/>
                    <a:p>
                      <a:pPr algn="ctr" rtl="0" fontAlgn="ctr"/>
                      <a:r>
                        <a:rPr lang="ru-RU" sz="900" b="1" u="none" strike="noStrike" dirty="0">
                          <a:latin typeface="Times New Roman" pitchFamily="18" charset="0"/>
                          <a:cs typeface="Times New Roman" pitchFamily="18" charset="0"/>
                        </a:rPr>
                        <a:t>Размер выплаты, рубли </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solidFill>
                      <a:schemeClr val="accent1">
                        <a:lumMod val="20000"/>
                        <a:lumOff val="80000"/>
                      </a:schemeClr>
                    </a:solidFill>
                  </a:tcPr>
                </a:tc>
              </a:tr>
              <a:tr h="234462">
                <a:tc>
                  <a:txBody>
                    <a:bodyPr/>
                    <a:lstStyle/>
                    <a:p>
                      <a:pPr algn="l" fontAlgn="ctr"/>
                      <a:r>
                        <a:rPr lang="ru-RU" sz="900" u="none" strike="noStrike" dirty="0">
                          <a:latin typeface="Times New Roman" pitchFamily="18" charset="0"/>
                          <a:cs typeface="Times New Roman" pitchFamily="18" charset="0"/>
                        </a:rPr>
                        <a:t>Государственная поддержка талантливой молодежи, в том числе:</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18 </a:t>
                      </a:r>
                      <a:r>
                        <a:rPr lang="ru-RU" sz="900" u="none" strike="noStrike" dirty="0" smtClean="0">
                          <a:latin typeface="Times New Roman" pitchFamily="18" charset="0"/>
                          <a:cs typeface="Times New Roman" pitchFamily="18" charset="0"/>
                        </a:rPr>
                        <a:t>601,1</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73 053</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r>
              <a:tr h="234462">
                <a:tc>
                  <a:txBody>
                    <a:bodyPr/>
                    <a:lstStyle/>
                    <a:p>
                      <a:pPr algn="l" fontAlgn="ctr"/>
                      <a:r>
                        <a:rPr lang="ru-RU" sz="900" u="none" strike="noStrike" dirty="0">
                          <a:latin typeface="Times New Roman" pitchFamily="18" charset="0"/>
                          <a:cs typeface="Times New Roman" pitchFamily="18" charset="0"/>
                        </a:rPr>
                        <a:t>Премии Губернатора Курской области для поддержки талантливой молодежи:</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 </a:t>
                      </a:r>
                      <a:r>
                        <a:rPr lang="ru-RU" sz="900" u="none" strike="noStrike" dirty="0" smtClean="0">
                          <a:latin typeface="Times New Roman" pitchFamily="18" charset="0"/>
                          <a:cs typeface="Times New Roman" pitchFamily="18" charset="0"/>
                        </a:rPr>
                        <a:t>500,0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45</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r h="246962">
                <a:tc>
                  <a:txBody>
                    <a:bodyPr/>
                    <a:lstStyle/>
                    <a:p>
                      <a:pPr algn="l" fontAlgn="ctr"/>
                      <a:r>
                        <a:rPr lang="ru-RU" sz="900" u="none" strike="noStrike" dirty="0">
                          <a:latin typeface="Times New Roman" pitchFamily="18" charset="0"/>
                          <a:cs typeface="Times New Roman" pitchFamily="18" charset="0"/>
                        </a:rPr>
                        <a:t>победителям и призерам международных, всероссийских конкурсных мероприятий с молодежью</a:t>
                      </a:r>
                      <a:endParaRPr lang="ru-RU" sz="900" b="0" i="1"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 </a:t>
                      </a:r>
                      <a:r>
                        <a:rPr lang="ru-RU" sz="900" u="none" strike="noStrike" dirty="0" smtClean="0">
                          <a:latin typeface="Times New Roman" pitchFamily="18" charset="0"/>
                          <a:cs typeface="Times New Roman" pitchFamily="18" charset="0"/>
                        </a:rPr>
                        <a:t>150,0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10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15 000,00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r h="216024">
                <a:tc>
                  <a:txBody>
                    <a:bodyPr/>
                    <a:lstStyle/>
                    <a:p>
                      <a:pPr algn="l" fontAlgn="ctr"/>
                      <a:r>
                        <a:rPr lang="ru-RU" sz="900" u="none" strike="noStrike" dirty="0">
                          <a:latin typeface="Times New Roman" pitchFamily="18" charset="0"/>
                          <a:cs typeface="Times New Roman" pitchFamily="18" charset="0"/>
                        </a:rPr>
                        <a:t>победителям и призерам региональных и межрегиональных конкурсных мероприятий с молодежью</a:t>
                      </a:r>
                      <a:endParaRPr lang="ru-RU" sz="900" b="0" i="1"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 </a:t>
                      </a:r>
                      <a:r>
                        <a:rPr lang="ru-RU" sz="900" u="none" strike="noStrike" dirty="0" smtClean="0">
                          <a:latin typeface="Times New Roman" pitchFamily="18" charset="0"/>
                          <a:cs typeface="Times New Roman" pitchFamily="18" charset="0"/>
                        </a:rPr>
                        <a:t>350,0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35</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10 000,00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r h="216024">
                <a:tc>
                  <a:txBody>
                    <a:bodyPr/>
                    <a:lstStyle/>
                    <a:p>
                      <a:pPr algn="l" fontAlgn="ctr"/>
                      <a:r>
                        <a:rPr lang="ru-RU" sz="900" u="none" strike="noStrike" dirty="0">
                          <a:latin typeface="Times New Roman" pitchFamily="18" charset="0"/>
                          <a:cs typeface="Times New Roman" pitchFamily="18" charset="0"/>
                        </a:rPr>
                        <a:t>Премия Губернатора Курской области в области науки и инноваций для молодых ученых и специалистов</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 </a:t>
                      </a:r>
                      <a:r>
                        <a:rPr lang="ru-RU" sz="900" u="none" strike="noStrike" dirty="0" smtClean="0">
                          <a:latin typeface="Times New Roman" pitchFamily="18" charset="0"/>
                          <a:cs typeface="Times New Roman" pitchFamily="18" charset="0"/>
                        </a:rPr>
                        <a:t>200,0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4</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50 000,00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r h="216024">
                <a:tc>
                  <a:txBody>
                    <a:bodyPr/>
                    <a:lstStyle/>
                    <a:p>
                      <a:pPr algn="l" fontAlgn="ctr"/>
                      <a:r>
                        <a:rPr lang="ru-RU" sz="900" u="none" strike="noStrike" dirty="0">
                          <a:latin typeface="Times New Roman" pitchFamily="18" charset="0"/>
                          <a:cs typeface="Times New Roman" pitchFamily="18" charset="0"/>
                        </a:rPr>
                        <a:t>Премия Губернатора Курской области для молодых специалистов</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 </a:t>
                      </a:r>
                      <a:r>
                        <a:rPr lang="ru-RU" sz="900" u="none" strike="noStrike" dirty="0" smtClean="0">
                          <a:latin typeface="Times New Roman" pitchFamily="18" charset="0"/>
                          <a:cs typeface="Times New Roman" pitchFamily="18" charset="0"/>
                        </a:rPr>
                        <a:t>100,0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4</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25 000,00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r h="723565">
                <a:tc>
                  <a:txBody>
                    <a:bodyPr/>
                    <a:lstStyle/>
                    <a:p>
                      <a:pPr algn="l" fontAlgn="t"/>
                      <a:r>
                        <a:rPr lang="ru-RU" sz="900" u="none" strike="noStrike" dirty="0">
                          <a:latin typeface="Times New Roman" pitchFamily="18" charset="0"/>
                          <a:cs typeface="Times New Roman" pitchFamily="18" charset="0"/>
                        </a:rPr>
                        <a:t>Направление на учебу, стажировки, отечественные и зарубежные конкурсы, соревнования, фестивали, конференции, форумы, турниры, чемпионаты, выставки и другие мероприятия по поддержке талантливой молодежи; организация и проведение концертов, выставок творческой молодежи и др. мероприятия по поддержке талантливой молодежи; приобретение и вручение оргтехники, музыкальных инструментов, книг и спортинвентаря, а также кубков, медалей и др. подарков участникам указанных мероприятий.</a:t>
                      </a:r>
                      <a:endParaRPr lang="ru-RU" sz="900" b="0" i="0" u="none" strike="noStrike" dirty="0">
                        <a:solidFill>
                          <a:srgbClr val="000000"/>
                        </a:solidFill>
                        <a:latin typeface="Times New Roman" pitchFamily="18" charset="0"/>
                        <a:cs typeface="Times New Roman" pitchFamily="18" charset="0"/>
                      </a:endParaRPr>
                    </a:p>
                  </a:txBody>
                  <a:tcPr marL="5582" marR="5582" marT="5582" marB="0"/>
                </a:tc>
                <a:tc>
                  <a:txBody>
                    <a:bodyPr/>
                    <a:lstStyle/>
                    <a:p>
                      <a:pPr algn="ctr" fontAlgn="ctr"/>
                      <a:r>
                        <a:rPr lang="ru-RU" sz="900" u="none" strike="noStrike" dirty="0">
                          <a:latin typeface="Times New Roman" pitchFamily="18" charset="0"/>
                          <a:cs typeface="Times New Roman" pitchFamily="18" charset="0"/>
                        </a:rPr>
                        <a:t>17 </a:t>
                      </a:r>
                      <a:r>
                        <a:rPr lang="ru-RU" sz="900" u="none" strike="noStrike" dirty="0" smtClean="0">
                          <a:latin typeface="Times New Roman" pitchFamily="18" charset="0"/>
                          <a:cs typeface="Times New Roman" pitchFamily="18" charset="0"/>
                        </a:rPr>
                        <a:t>801,1</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rtl="0" fontAlgn="ctr"/>
                      <a:r>
                        <a:rPr lang="ru-RU" sz="900" u="none" strike="noStrike" dirty="0">
                          <a:latin typeface="Times New Roman" pitchFamily="18" charset="0"/>
                          <a:cs typeface="Times New Roman" pitchFamily="18" charset="0"/>
                        </a:rPr>
                        <a:t>73 000</a:t>
                      </a: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r h="234462">
                <a:tc>
                  <a:txBody>
                    <a:bodyPr/>
                    <a:lstStyle/>
                    <a:p>
                      <a:pPr algn="l" fontAlgn="ctr"/>
                      <a:r>
                        <a:rPr lang="ru-RU" sz="900" u="none" strike="noStrike" dirty="0">
                          <a:latin typeface="Times New Roman" pitchFamily="18" charset="0"/>
                          <a:cs typeface="Times New Roman" pitchFamily="18" charset="0"/>
                        </a:rPr>
                        <a:t>Оздоровление и отдых детей Курской области</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448 </a:t>
                      </a:r>
                      <a:r>
                        <a:rPr lang="ru-RU" sz="900" u="none" strike="noStrike" dirty="0" smtClean="0">
                          <a:latin typeface="Times New Roman" pitchFamily="18" charset="0"/>
                          <a:cs typeface="Times New Roman" pitchFamily="18" charset="0"/>
                        </a:rPr>
                        <a:t>037,0</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r>
                        <a:rPr lang="ru-RU" sz="900" u="none" strike="noStrike" dirty="0">
                          <a:latin typeface="Times New Roman" pitchFamily="18" charset="0"/>
                          <a:cs typeface="Times New Roman" pitchFamily="18" charset="0"/>
                        </a:rPr>
                        <a:t>38 409</a:t>
                      </a:r>
                      <a:endParaRPr lang="ru-RU" sz="900" b="1" i="0" u="none" strike="noStrike" dirty="0">
                        <a:solidFill>
                          <a:srgbClr val="000000"/>
                        </a:solidFill>
                        <a:latin typeface="Times New Roman" pitchFamily="18" charset="0"/>
                        <a:cs typeface="Times New Roman" pitchFamily="18" charset="0"/>
                      </a:endParaRPr>
                    </a:p>
                  </a:txBody>
                  <a:tcPr marL="5582" marR="5582" marT="5582" marB="0" anchor="ctr"/>
                </a:tc>
                <a:tc>
                  <a:txBody>
                    <a:bodyPr/>
                    <a:lstStyle/>
                    <a:p>
                      <a:pPr algn="ctr" fontAlgn="ctr"/>
                      <a:endParaRPr lang="ru-RU" sz="900" b="0" i="0" u="none" strike="noStrike" dirty="0">
                        <a:solidFill>
                          <a:srgbClr val="000000"/>
                        </a:solidFill>
                        <a:latin typeface="Times New Roman" pitchFamily="18" charset="0"/>
                        <a:cs typeface="Times New Roman" pitchFamily="18" charset="0"/>
                      </a:endParaRPr>
                    </a:p>
                  </a:txBody>
                  <a:tcPr marL="5582" marR="5582" marT="5582" marB="0" anchor="ctr"/>
                </a:tc>
              </a:tr>
            </a:tbl>
          </a:graphicData>
        </a:graphic>
      </p:graphicFrame>
      <p:graphicFrame>
        <p:nvGraphicFramePr>
          <p:cNvPr id="8" name="Таблица 7"/>
          <p:cNvGraphicFramePr>
            <a:graphicFrameLocks noGrp="1"/>
          </p:cNvGraphicFramePr>
          <p:nvPr/>
        </p:nvGraphicFramePr>
        <p:xfrm>
          <a:off x="0" y="4293096"/>
          <a:ext cx="9144000" cy="1944216"/>
        </p:xfrm>
        <a:graphic>
          <a:graphicData uri="http://schemas.openxmlformats.org/drawingml/2006/table">
            <a:tbl>
              <a:tblPr>
                <a:tableStyleId>{BC89EF96-8CEA-46FF-86C4-4CE0E7609802}</a:tableStyleId>
              </a:tblPr>
              <a:tblGrid>
                <a:gridCol w="4283968"/>
                <a:gridCol w="720080"/>
                <a:gridCol w="1296144"/>
                <a:gridCol w="2843808"/>
              </a:tblGrid>
              <a:tr h="221843">
                <a:tc>
                  <a:txBody>
                    <a:bodyPr/>
                    <a:lstStyle/>
                    <a:p>
                      <a:pPr algn="ctr" fontAlgn="ctr"/>
                      <a:r>
                        <a:rPr lang="ru-RU" sz="900" b="1" u="none" strike="noStrike" dirty="0">
                          <a:latin typeface="Times New Roman" pitchFamily="18" charset="0"/>
                          <a:cs typeface="Times New Roman" pitchFamily="18" charset="0"/>
                        </a:rPr>
                        <a:t>Наименование </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smtClean="0">
                          <a:latin typeface="Times New Roman" pitchFamily="18" charset="0"/>
                          <a:cs typeface="Times New Roman" pitchFamily="18" charset="0"/>
                        </a:rPr>
                        <a:t>Расходы</a:t>
                      </a:r>
                    </a:p>
                    <a:p>
                      <a:pPr algn="ctr" fontAlgn="ctr"/>
                      <a:r>
                        <a:rPr lang="ru-RU" sz="900" b="1" u="none" strike="noStrike" dirty="0" smtClean="0">
                          <a:latin typeface="Times New Roman" pitchFamily="18" charset="0"/>
                          <a:cs typeface="Times New Roman" pitchFamily="18" charset="0"/>
                        </a:rPr>
                        <a:t> </a:t>
                      </a:r>
                      <a:r>
                        <a:rPr lang="ru-RU" sz="900" b="1" u="none" strike="noStrike" dirty="0">
                          <a:latin typeface="Times New Roman" pitchFamily="18" charset="0"/>
                          <a:cs typeface="Times New Roman" pitchFamily="18" charset="0"/>
                        </a:rPr>
                        <a:t>на 2025 год, тыс. рублей</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Число получателей </a:t>
                      </a:r>
                      <a:br>
                        <a:rPr lang="ru-RU" sz="900" b="1" u="none" strike="noStrike" dirty="0">
                          <a:latin typeface="Times New Roman" pitchFamily="18" charset="0"/>
                          <a:cs typeface="Times New Roman" pitchFamily="18" charset="0"/>
                        </a:rPr>
                      </a:br>
                      <a:r>
                        <a:rPr lang="ru-RU" sz="900" b="1" u="none" strike="noStrike" dirty="0">
                          <a:latin typeface="Times New Roman" pitchFamily="18" charset="0"/>
                          <a:cs typeface="Times New Roman" pitchFamily="18" charset="0"/>
                        </a:rPr>
                        <a:t>в 2025 году</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c>
                  <a:txBody>
                    <a:bodyPr/>
                    <a:lstStyle/>
                    <a:p>
                      <a:pPr algn="ctr" fontAlgn="ctr"/>
                      <a:r>
                        <a:rPr lang="ru-RU" sz="900" b="1" u="none" strike="noStrike" dirty="0">
                          <a:latin typeface="Times New Roman" pitchFamily="18" charset="0"/>
                          <a:cs typeface="Times New Roman" pitchFamily="18" charset="0"/>
                        </a:rPr>
                        <a:t>Размер выплаты, рублей</a:t>
                      </a:r>
                      <a:endParaRPr lang="ru-RU" sz="900" b="1" i="0" u="none" strike="noStrike" dirty="0">
                        <a:solidFill>
                          <a:srgbClr val="000000"/>
                        </a:solidFill>
                        <a:latin typeface="Times New Roman" pitchFamily="18" charset="0"/>
                        <a:cs typeface="Times New Roman" pitchFamily="18" charset="0"/>
                      </a:endParaRPr>
                    </a:p>
                  </a:txBody>
                  <a:tcPr marL="5631" marR="5631" marT="5631" marB="0" anchor="ctr">
                    <a:solidFill>
                      <a:schemeClr val="accent1">
                        <a:lumMod val="20000"/>
                        <a:lumOff val="80000"/>
                      </a:schemeClr>
                    </a:solidFill>
                  </a:tcPr>
                </a:tc>
              </a:tr>
              <a:tr h="591001">
                <a:tc>
                  <a:txBody>
                    <a:bodyPr/>
                    <a:lstStyle/>
                    <a:p>
                      <a:pPr algn="ctr" fontAlgn="ctr"/>
                      <a:r>
                        <a:rPr lang="ru-RU" sz="900" u="none" strike="noStrike" dirty="0">
                          <a:latin typeface="Times New Roman" pitchFamily="18" charset="0"/>
                          <a:cs typeface="Times New Roman" pitchFamily="18" charset="0"/>
                        </a:rPr>
                        <a:t>Предоставление льгот по оплате проезда в поездах пригородного сообщения отдельным категориям граждан</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4 108,2</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Количество получателей в зависимости </a:t>
                      </a:r>
                      <a:r>
                        <a:rPr lang="ru-RU" sz="900" u="none" strike="noStrike" dirty="0" smtClean="0">
                          <a:latin typeface="Times New Roman" pitchFamily="18" charset="0"/>
                          <a:cs typeface="Times New Roman" pitchFamily="18" charset="0"/>
                        </a:rPr>
                        <a:t>от </a:t>
                      </a:r>
                      <a:r>
                        <a:rPr lang="ru-RU" sz="900" u="none" strike="noStrike" dirty="0">
                          <a:latin typeface="Times New Roman" pitchFamily="18" charset="0"/>
                          <a:cs typeface="Times New Roman" pitchFamily="18" charset="0"/>
                        </a:rPr>
                        <a:t>заявительного характера</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Льгота по оплате проезда в поездах пригородного сообщения отдельным категориям граждан предоставляется в размере 50% и 100% от стоимости проездного билета</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r>
              <a:tr h="432048">
                <a:tc>
                  <a:txBody>
                    <a:bodyPr/>
                    <a:lstStyle/>
                    <a:p>
                      <a:pPr algn="ctr" fontAlgn="ctr"/>
                      <a:r>
                        <a:rPr lang="ru-RU" sz="900" u="none" strike="noStrike" dirty="0">
                          <a:latin typeface="Times New Roman" pitchFamily="18" charset="0"/>
                          <a:cs typeface="Times New Roman" pitchFamily="18" charset="0"/>
                        </a:rPr>
                        <a:t>Предоставление проезда по льготному проездному документу (карта жителя Курской области) обучающимся очной формы обучения профессиональных образовательных организаций и образовательных организаций высшего образования</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4 659,8</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Количество получателей в зависимости от заявительного характера</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Предоставление льготы на проезд в автомобильном </a:t>
                      </a:r>
                      <a:endParaRPr lang="ru-RU" sz="900" u="none" strike="noStrike" dirty="0" smtClean="0">
                        <a:latin typeface="Times New Roman" pitchFamily="18" charset="0"/>
                        <a:cs typeface="Times New Roman" pitchFamily="18" charset="0"/>
                      </a:endParaRPr>
                    </a:p>
                    <a:p>
                      <a:pPr algn="ctr" fontAlgn="ctr"/>
                      <a:r>
                        <a:rPr lang="ru-RU" sz="900" u="none" strike="noStrike" dirty="0" smtClean="0">
                          <a:latin typeface="Times New Roman" pitchFamily="18" charset="0"/>
                          <a:cs typeface="Times New Roman" pitchFamily="18" charset="0"/>
                        </a:rPr>
                        <a:t>и </a:t>
                      </a:r>
                      <a:r>
                        <a:rPr lang="ru-RU" sz="900" u="none" strike="noStrike" dirty="0">
                          <a:latin typeface="Times New Roman" pitchFamily="18" charset="0"/>
                          <a:cs typeface="Times New Roman" pitchFamily="18" charset="0"/>
                        </a:rPr>
                        <a:t>городском электрическом транспорте общего пользования городского и пригородного сообщений</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r>
              <a:tr h="504056">
                <a:tc>
                  <a:txBody>
                    <a:bodyPr/>
                    <a:lstStyle/>
                    <a:p>
                      <a:pPr algn="ctr" fontAlgn="ctr"/>
                      <a:r>
                        <a:rPr lang="ru-RU" sz="900" u="none" strike="noStrike" dirty="0">
                          <a:latin typeface="Times New Roman" pitchFamily="18" charset="0"/>
                          <a:cs typeface="Times New Roman" pitchFamily="18" charset="0"/>
                        </a:rPr>
                        <a:t>Обеспечение равной доступности услуг общественного транспорта на территории области для отдельных категорий граждан</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60 588,0</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Количество получателей в зависимости от заявительного характера</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c>
                  <a:txBody>
                    <a:bodyPr/>
                    <a:lstStyle/>
                    <a:p>
                      <a:pPr algn="ctr" fontAlgn="ctr"/>
                      <a:r>
                        <a:rPr lang="ru-RU" sz="900" u="none" strike="noStrike" dirty="0">
                          <a:latin typeface="Times New Roman" pitchFamily="18" charset="0"/>
                          <a:cs typeface="Times New Roman" pitchFamily="18" charset="0"/>
                        </a:rPr>
                        <a:t>Предоставление льготы на проезд в автомобильном </a:t>
                      </a:r>
                      <a:endParaRPr lang="ru-RU" sz="900" u="none" strike="noStrike" dirty="0" smtClean="0">
                        <a:latin typeface="Times New Roman" pitchFamily="18" charset="0"/>
                        <a:cs typeface="Times New Roman" pitchFamily="18" charset="0"/>
                      </a:endParaRPr>
                    </a:p>
                    <a:p>
                      <a:pPr algn="ctr" fontAlgn="ctr"/>
                      <a:r>
                        <a:rPr lang="ru-RU" sz="900" u="none" strike="noStrike" dirty="0" smtClean="0">
                          <a:latin typeface="Times New Roman" pitchFamily="18" charset="0"/>
                          <a:cs typeface="Times New Roman" pitchFamily="18" charset="0"/>
                        </a:rPr>
                        <a:t>и </a:t>
                      </a:r>
                      <a:r>
                        <a:rPr lang="ru-RU" sz="900" u="none" strike="noStrike" dirty="0">
                          <a:latin typeface="Times New Roman" pitchFamily="18" charset="0"/>
                          <a:cs typeface="Times New Roman" pitchFamily="18" charset="0"/>
                        </a:rPr>
                        <a:t>городском электрическом транспорте общего пользования городского и пригородного сообщений</a:t>
                      </a:r>
                      <a:endParaRPr lang="ru-RU" sz="900" b="0" i="0" u="none" strike="noStrike" dirty="0">
                        <a:solidFill>
                          <a:srgbClr val="000000"/>
                        </a:solidFill>
                        <a:latin typeface="Times New Roman" pitchFamily="18" charset="0"/>
                        <a:cs typeface="Times New Roman" pitchFamily="18" charset="0"/>
                      </a:endParaRPr>
                    </a:p>
                  </a:txBody>
                  <a:tcPr marL="5631" marR="5631" marT="5631" marB="0" anchor="ctr"/>
                </a:tc>
              </a:tr>
            </a:tbl>
          </a:graphicData>
        </a:graphic>
      </p:graphicFrame>
      <p:sp>
        <p:nvSpPr>
          <p:cNvPr id="9" name="Заголовок 1"/>
          <p:cNvSpPr txBox="1">
            <a:spLocks/>
          </p:cNvSpPr>
          <p:nvPr/>
        </p:nvSpPr>
        <p:spPr>
          <a:xfrm>
            <a:off x="0" y="3717032"/>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Развитие транспортной системы, обеспечение перевозки пассажиров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all" spc="0" normalizeH="0" baseline="0" noProof="0" dirty="0" smtClean="0">
                <a:ln>
                  <a:noFill/>
                </a:ln>
                <a:solidFill>
                  <a:schemeClr val="accent1"/>
                </a:solidFill>
                <a:effectLst/>
                <a:uLnTx/>
                <a:uFillTx/>
                <a:latin typeface="Times New Roman" pitchFamily="18" charset="0"/>
                <a:ea typeface="+mj-ea"/>
                <a:cs typeface="Times New Roman" pitchFamily="18" charset="0"/>
              </a:rPr>
              <a:t>и безопасности дорожного движения</a:t>
            </a:r>
            <a:endParaRPr kumimoji="0" lang="ru-RU" sz="1400" b="1" i="0" u="none" strike="noStrike" kern="1200" cap="all"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81328"/>
            <a:ext cx="467544" cy="467544"/>
          </a:xfrm>
          <a:prstGeom prst="rect">
            <a:avLst/>
          </a:prstGeom>
          <a:noFill/>
        </p:spPr>
      </p:pic>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16549" b="74996"/>
          <a:stretch>
            <a:fillRect/>
          </a:stretch>
        </p:blipFill>
        <p:spPr bwMode="auto">
          <a:xfrm>
            <a:off x="0" y="6453336"/>
            <a:ext cx="9144000" cy="404664"/>
          </a:xfrm>
          <a:prstGeom prst="rect">
            <a:avLst/>
          </a:prstGeom>
          <a:noFill/>
        </p:spPr>
      </p:pic>
      <p:pic>
        <p:nvPicPr>
          <p:cNvPr id="14" name="Picture 6" descr="Picture background"/>
          <p:cNvPicPr>
            <a:picLocks noChangeAspect="1" noChangeArrowheads="1"/>
          </p:cNvPicPr>
          <p:nvPr/>
        </p:nvPicPr>
        <p:blipFill>
          <a:blip r:embed="rId2" cstate="print"/>
          <a:srcRect b="81013"/>
          <a:stretch>
            <a:fillRect/>
          </a:stretch>
        </p:blipFill>
        <p:spPr bwMode="auto">
          <a:xfrm>
            <a:off x="0" y="0"/>
            <a:ext cx="9144000" cy="908720"/>
          </a:xfrm>
          <a:prstGeom prst="rect">
            <a:avLst/>
          </a:prstGeom>
          <a:noFill/>
        </p:spPr>
      </p:pic>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45</a:t>
            </a:fld>
            <a:endParaRPr lang="ru-RU" dirty="0"/>
          </a:p>
        </p:txBody>
      </p:sp>
      <p:sp>
        <p:nvSpPr>
          <p:cNvPr id="3"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9" name="Таблица 8"/>
          <p:cNvGraphicFramePr>
            <a:graphicFrameLocks noGrp="1"/>
          </p:cNvGraphicFramePr>
          <p:nvPr/>
        </p:nvGraphicFramePr>
        <p:xfrm>
          <a:off x="0" y="404664"/>
          <a:ext cx="9144001" cy="2617752"/>
        </p:xfrm>
        <a:graphic>
          <a:graphicData uri="http://schemas.openxmlformats.org/drawingml/2006/table">
            <a:tbl>
              <a:tblPr/>
              <a:tblGrid>
                <a:gridCol w="1619672"/>
                <a:gridCol w="1872208"/>
                <a:gridCol w="576064"/>
                <a:gridCol w="648072"/>
                <a:gridCol w="576064"/>
                <a:gridCol w="648072"/>
                <a:gridCol w="648072"/>
                <a:gridCol w="576064"/>
                <a:gridCol w="792088"/>
                <a:gridCol w="1187625"/>
              </a:tblGrid>
              <a:tr h="61474">
                <a:tc rowSpan="3">
                  <a:txBody>
                    <a:bodyPr/>
                    <a:lstStyle/>
                    <a:p>
                      <a:pPr algn="ctr" fontAlgn="ctr"/>
                      <a:r>
                        <a:rPr lang="ru-RU" sz="900" b="0" i="0" u="none" strike="noStrike" dirty="0">
                          <a:solidFill>
                            <a:srgbClr val="000000"/>
                          </a:solidFill>
                          <a:latin typeface="Times New Roman"/>
                        </a:rPr>
                        <a:t>Наименование</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социально значимых мероприятий</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900" b="0" i="0" u="none" strike="noStrike" dirty="0">
                          <a:solidFill>
                            <a:srgbClr val="000000"/>
                          </a:solidFill>
                          <a:latin typeface="Times New Roman"/>
                        </a:rPr>
                        <a:t>Наименование объекта/ место реализации</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900" b="0" i="0" u="none" strike="noStrike" dirty="0">
                          <a:solidFill>
                            <a:srgbClr val="000000"/>
                          </a:solidFill>
                          <a:latin typeface="Times New Roman"/>
                        </a:rPr>
                        <a:t>Стоимость (остаточная стоимость) строительства объекта, тыс. рублей</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ctr"/>
                      <a:r>
                        <a:rPr lang="ru-RU" sz="900" b="0" i="0" u="none" strike="noStrike" dirty="0">
                          <a:solidFill>
                            <a:srgbClr val="000000"/>
                          </a:solidFill>
                          <a:latin typeface="Times New Roman"/>
                        </a:rPr>
                        <a:t>Срок ввода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в эксплуатацию</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900" b="0" i="0" u="none" strike="noStrike" dirty="0">
                          <a:solidFill>
                            <a:srgbClr val="000000"/>
                          </a:solidFill>
                          <a:latin typeface="Times New Roman"/>
                        </a:rPr>
                        <a:t>Ожидаемый результат</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38055">
                <a:tc vMerge="1">
                  <a:txBody>
                    <a:bodyPr/>
                    <a:lstStyle/>
                    <a:p>
                      <a:endParaRPr lang="ru-RU"/>
                    </a:p>
                  </a:txBody>
                  <a:tcPr/>
                </a:tc>
                <a:tc vMerge="1">
                  <a:txBody>
                    <a:bodyPr/>
                    <a:lstStyle/>
                    <a:p>
                      <a:endParaRPr lang="ru-RU"/>
                    </a:p>
                  </a:txBody>
                  <a:tcPr/>
                </a:tc>
                <a:tc gridSpan="3">
                  <a:txBody>
                    <a:bodyPr/>
                    <a:lstStyle/>
                    <a:p>
                      <a:pPr algn="ctr" fontAlgn="ctr"/>
                      <a:r>
                        <a:rPr lang="ru-RU" sz="900" b="0" i="0" u="none" strike="noStrike" dirty="0">
                          <a:solidFill>
                            <a:srgbClr val="000000"/>
                          </a:solidFill>
                          <a:latin typeface="Times New Roman"/>
                        </a:rPr>
                        <a:t>всего</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latin typeface="Times New Roman"/>
                        </a:rPr>
                        <a:t>в т.ч. средства областного бюджета</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38055">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2026</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2026</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r h="30737">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«Развитие здравоохранения в Курской области» </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0737">
                <a:tc gridSpan="10">
                  <a:txBody>
                    <a:bodyPr/>
                    <a:lstStyle/>
                    <a:p>
                      <a:pPr algn="ctr" fontAlgn="ctr"/>
                      <a:r>
                        <a:rPr lang="ru-RU" sz="900" b="1" i="0" u="none" strike="noStrike" dirty="0">
                          <a:solidFill>
                            <a:srgbClr val="000000"/>
                          </a:solidFill>
                          <a:latin typeface="Times New Roman"/>
                        </a:rPr>
                        <a:t>Региональный проект «Развитие инфраструктуры в сфере здравоохранения»</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2947">
                <a:tc>
                  <a:txBody>
                    <a:bodyPr/>
                    <a:lstStyle/>
                    <a:p>
                      <a:pPr marL="72000" algn="l" fontAlgn="t"/>
                      <a:r>
                        <a:rPr lang="ru-RU" sz="900" b="0" i="0" u="none" strike="noStrike" dirty="0">
                          <a:solidFill>
                            <a:srgbClr val="000000"/>
                          </a:solidFill>
                          <a:latin typeface="Times New Roman"/>
                        </a:rPr>
                        <a:t>Новое строительство или</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реконструкция детских больниц</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(корпусов)</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Многопрофильная областная детская клиническая больница 3 уровня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в</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г</a:t>
                      </a:r>
                      <a:r>
                        <a:rPr lang="ru-RU" sz="900" b="0" i="0" u="none" strike="noStrike" dirty="0">
                          <a:solidFill>
                            <a:srgbClr val="000000"/>
                          </a:solidFill>
                          <a:latin typeface="Times New Roman"/>
                        </a:rPr>
                        <a:t>. Курске</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778 133,3</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2 680 841,8</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1 282 051,3</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108 938,7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1 118 708,4</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282 051,3</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Ввод в действие детской больницы </a:t>
                      </a:r>
                      <a:r>
                        <a:rPr lang="ru-RU" sz="900" b="0" i="0" u="none" strike="noStrike" dirty="0" smtClean="0">
                          <a:solidFill>
                            <a:srgbClr val="000000"/>
                          </a:solidFill>
                          <a:latin typeface="Times New Roman"/>
                        </a:rPr>
                        <a:t>на </a:t>
                      </a:r>
                      <a:r>
                        <a:rPr lang="ru-RU" sz="900" b="0" i="0" u="none" strike="noStrike" dirty="0">
                          <a:solidFill>
                            <a:srgbClr val="000000"/>
                          </a:solidFill>
                          <a:latin typeface="Times New Roman"/>
                        </a:rPr>
                        <a:t>320 койко мест</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37">
                <a:tc gridSpan="10">
                  <a:txBody>
                    <a:bodyPr/>
                    <a:lstStyle/>
                    <a:p>
                      <a:pPr marL="72000" algn="ctr" fontAlgn="ctr"/>
                      <a:r>
                        <a:rPr lang="ru-RU" sz="900" b="1" i="0" u="none" strike="noStrike" dirty="0">
                          <a:solidFill>
                            <a:srgbClr val="000000"/>
                          </a:solidFill>
                          <a:latin typeface="Times New Roman"/>
                        </a:rPr>
                        <a:t>Региональный проект «Модернизация первичного звена здравоохранения в Курской области»</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99579">
                <a:tc>
                  <a:txBody>
                    <a:bodyPr/>
                    <a:lstStyle/>
                    <a:p>
                      <a:pPr marL="72000" algn="l" fontAlgn="t"/>
                      <a:r>
                        <a:rPr lang="ru-RU" sz="900" b="0" i="0" u="none" strike="noStrike" dirty="0">
                          <a:solidFill>
                            <a:srgbClr val="000000"/>
                          </a:solidFill>
                          <a:latin typeface="Times New Roman"/>
                        </a:rPr>
                        <a:t>Строительство фельдшерско-акушерские пунктов на территории Курской области </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Фельдшерско-акушерские пункты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на </a:t>
                      </a:r>
                      <a:r>
                        <a:rPr lang="ru-RU" sz="900" b="0" i="0" u="none" strike="noStrike" dirty="0">
                          <a:solidFill>
                            <a:srgbClr val="000000"/>
                          </a:solidFill>
                          <a:latin typeface="Times New Roman"/>
                        </a:rPr>
                        <a:t>территории Курской области</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805 086,8</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179 991,5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279 948,1</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574 100,0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179 991,5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279 948,1</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2025-2027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Ввод в действие  в сельской местности фельдшерско-акушерских </a:t>
                      </a:r>
                      <a:r>
                        <a:rPr lang="ru-RU" sz="900" b="0" i="0" u="none" strike="noStrike" dirty="0" smtClean="0">
                          <a:solidFill>
                            <a:srgbClr val="000000"/>
                          </a:solidFill>
                          <a:latin typeface="Times New Roman"/>
                        </a:rPr>
                        <a:t>пунктов </a:t>
                      </a:r>
                    </a:p>
                    <a:p>
                      <a:pPr algn="l" fontAlgn="t"/>
                      <a:r>
                        <a:rPr lang="ru-RU" sz="900" b="0" i="0" u="none" strike="noStrike" dirty="0" smtClean="0">
                          <a:solidFill>
                            <a:srgbClr val="000000"/>
                          </a:solidFill>
                          <a:latin typeface="Times New Roman"/>
                        </a:rPr>
                        <a:t>на </a:t>
                      </a:r>
                      <a:r>
                        <a:rPr lang="ru-RU" sz="900" b="0" i="0" u="none" strike="noStrike" dirty="0">
                          <a:solidFill>
                            <a:srgbClr val="000000"/>
                          </a:solidFill>
                          <a:latin typeface="Times New Roman"/>
                        </a:rPr>
                        <a:t>20 посещений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в </a:t>
                      </a:r>
                      <a:r>
                        <a:rPr lang="ru-RU" sz="900" b="0" i="0" u="none" strike="noStrike" dirty="0">
                          <a:solidFill>
                            <a:srgbClr val="000000"/>
                          </a:solidFill>
                          <a:latin typeface="Times New Roman"/>
                        </a:rPr>
                        <a:t>смену на один пункт (строительство ФАПов в 2025-31, 2026- 46, 2027-47).</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Таблица 9"/>
          <p:cNvGraphicFramePr>
            <a:graphicFrameLocks noGrp="1"/>
          </p:cNvGraphicFramePr>
          <p:nvPr/>
        </p:nvGraphicFramePr>
        <p:xfrm>
          <a:off x="0" y="2852936"/>
          <a:ext cx="9144001" cy="1140864"/>
        </p:xfrm>
        <a:graphic>
          <a:graphicData uri="http://schemas.openxmlformats.org/drawingml/2006/table">
            <a:tbl>
              <a:tblPr/>
              <a:tblGrid>
                <a:gridCol w="1619672"/>
                <a:gridCol w="1872208"/>
                <a:gridCol w="576064"/>
                <a:gridCol w="648072"/>
                <a:gridCol w="576064"/>
                <a:gridCol w="648072"/>
                <a:gridCol w="648072"/>
                <a:gridCol w="576064"/>
                <a:gridCol w="792088"/>
                <a:gridCol w="1187625"/>
              </a:tblGrid>
              <a:tr h="30737">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«Развитие образования в Курской области»</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7816">
                <a:tc gridSpan="10">
                  <a:txBody>
                    <a:bodyPr/>
                    <a:lstStyle/>
                    <a:p>
                      <a:pPr algn="ctr" fontAlgn="ctr"/>
                      <a:r>
                        <a:rPr lang="ru-RU" sz="900" b="1" i="0" u="none" strike="noStrike" dirty="0">
                          <a:solidFill>
                            <a:srgbClr val="000000"/>
                          </a:solidFill>
                          <a:latin typeface="Times New Roman"/>
                        </a:rPr>
                        <a:t> Региональный проект «Все лучшее детям»</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5158">
                <a:tc>
                  <a:txBody>
                    <a:bodyPr/>
                    <a:lstStyle/>
                    <a:p>
                      <a:pPr marL="72000" algn="l" fontAlgn="t"/>
                      <a:r>
                        <a:rPr lang="ru-RU" sz="900" b="0" i="0" u="none" strike="noStrike" dirty="0">
                          <a:solidFill>
                            <a:srgbClr val="000000"/>
                          </a:solidFill>
                          <a:latin typeface="Times New Roman"/>
                        </a:rPr>
                        <a:t>Адресное строительство школ в отдельных населенных пунктах с объективно выявленной потребностью инфраструктуры (зданий) школ</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Новопоселеновская средняя общеобразовательная школа д. 1-е </a:t>
                      </a:r>
                      <a:r>
                        <a:rPr lang="ru-RU" sz="900" b="0" i="0" u="none" strike="noStrike" dirty="0" smtClean="0">
                          <a:solidFill>
                            <a:srgbClr val="000000"/>
                          </a:solidFill>
                          <a:latin typeface="Times New Roman"/>
                        </a:rPr>
                        <a:t>Цветово </a:t>
                      </a:r>
                      <a:r>
                        <a:rPr lang="ru-RU" sz="900" b="0" i="0" u="none" strike="noStrike" dirty="0">
                          <a:solidFill>
                            <a:srgbClr val="000000"/>
                          </a:solidFill>
                          <a:latin typeface="Times New Roman"/>
                        </a:rPr>
                        <a:t>Курского района Курской области</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159 870,2</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382 690,1</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351 403,5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3 197,4</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11 480,7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10 542,1</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smtClean="0">
                          <a:solidFill>
                            <a:srgbClr val="000000"/>
                          </a:solidFill>
                          <a:latin typeface="Times New Roman"/>
                        </a:rPr>
                        <a:t>Обеспечено</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адресное</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строительство </a:t>
                      </a:r>
                      <a:r>
                        <a:rPr lang="ru-RU" sz="900" b="0" i="0" u="none" strike="noStrike" dirty="0">
                          <a:solidFill>
                            <a:srgbClr val="000000"/>
                          </a:solidFill>
                          <a:latin typeface="Times New Roman"/>
                        </a:rPr>
                        <a:t>школ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в отдельных</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населенных </a:t>
                      </a:r>
                      <a:r>
                        <a:rPr lang="ru-RU" sz="900" b="0" i="0" u="none" strike="noStrike" dirty="0">
                          <a:solidFill>
                            <a:srgbClr val="000000"/>
                          </a:solidFill>
                          <a:latin typeface="Times New Roman"/>
                        </a:rPr>
                        <a:t>пунктах</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 name="Таблица 10"/>
          <p:cNvGraphicFramePr>
            <a:graphicFrameLocks noGrp="1"/>
          </p:cNvGraphicFramePr>
          <p:nvPr/>
        </p:nvGraphicFramePr>
        <p:xfrm>
          <a:off x="0" y="3857120"/>
          <a:ext cx="9144001" cy="1084048"/>
        </p:xfrm>
        <a:graphic>
          <a:graphicData uri="http://schemas.openxmlformats.org/drawingml/2006/table">
            <a:tbl>
              <a:tblPr/>
              <a:tblGrid>
                <a:gridCol w="1619672"/>
                <a:gridCol w="1872208"/>
                <a:gridCol w="576064"/>
                <a:gridCol w="648072"/>
                <a:gridCol w="576064"/>
                <a:gridCol w="648072"/>
                <a:gridCol w="648072"/>
                <a:gridCol w="576064"/>
                <a:gridCol w="792088"/>
                <a:gridCol w="1187625"/>
              </a:tblGrid>
              <a:tr h="225076">
                <a:tc gridSpan="10">
                  <a:txBody>
                    <a:bodyPr/>
                    <a:lstStyle/>
                    <a:p>
                      <a:pPr algn="ctr" fontAlgn="ctr"/>
                      <a:r>
                        <a:rPr lang="ru-RU" sz="900" b="1" i="0" u="none" strike="noStrike" dirty="0">
                          <a:solidFill>
                            <a:srgbClr val="000000"/>
                          </a:solidFill>
                          <a:latin typeface="Times New Roman"/>
                        </a:rPr>
                        <a:t> Региональный проект «Развитие инфраструктуры в сфере образования»</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58972">
                <a:tc>
                  <a:txBody>
                    <a:bodyPr/>
                    <a:lstStyle/>
                    <a:p>
                      <a:pPr marL="72000" algn="l" fontAlgn="t"/>
                      <a:r>
                        <a:rPr lang="ru-RU" sz="900" b="0" i="0" u="none" strike="noStrike" dirty="0">
                          <a:solidFill>
                            <a:srgbClr val="000000"/>
                          </a:solidFill>
                          <a:latin typeface="Times New Roman"/>
                        </a:rPr>
                        <a:t>Создание новых мест в общеобразовательных организациях Курской области</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Общеобразовательные организации на территории Курской области </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150 000,0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769 359,3</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384 397,1</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150 000,0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769 359,3</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384 397,1</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2025-2027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smtClean="0">
                          <a:solidFill>
                            <a:srgbClr val="000000"/>
                          </a:solidFill>
                          <a:latin typeface="Times New Roman"/>
                        </a:rPr>
                        <a:t>Увеличение</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количества </a:t>
                      </a:r>
                      <a:r>
                        <a:rPr lang="ru-RU" sz="900" b="0" i="0" u="none" strike="noStrike" dirty="0">
                          <a:solidFill>
                            <a:srgbClr val="000000"/>
                          </a:solidFill>
                          <a:latin typeface="Times New Roman"/>
                        </a:rPr>
                        <a:t>мест в </a:t>
                      </a:r>
                      <a:r>
                        <a:rPr lang="ru-RU" sz="900" b="0" i="0" u="none" strike="noStrike" dirty="0" smtClean="0">
                          <a:solidFill>
                            <a:srgbClr val="000000"/>
                          </a:solidFill>
                          <a:latin typeface="Times New Roman"/>
                        </a:rPr>
                        <a:t>общеобразовательных </a:t>
                      </a:r>
                      <a:r>
                        <a:rPr lang="ru-RU" sz="900" b="0" i="0" u="none" strike="noStrike" dirty="0">
                          <a:solidFill>
                            <a:srgbClr val="000000"/>
                          </a:solidFill>
                          <a:latin typeface="Times New Roman"/>
                        </a:rPr>
                        <a:t>учреждениях, ликвидация второй смены обучения</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Таблица 12"/>
          <p:cNvGraphicFramePr>
            <a:graphicFrameLocks noGrp="1"/>
          </p:cNvGraphicFramePr>
          <p:nvPr/>
        </p:nvGraphicFramePr>
        <p:xfrm>
          <a:off x="-1" y="4936572"/>
          <a:ext cx="9144001" cy="1516764"/>
        </p:xfrm>
        <a:graphic>
          <a:graphicData uri="http://schemas.openxmlformats.org/drawingml/2006/table">
            <a:tbl>
              <a:tblPr/>
              <a:tblGrid>
                <a:gridCol w="1619672"/>
                <a:gridCol w="1872208"/>
                <a:gridCol w="576064"/>
                <a:gridCol w="648072"/>
                <a:gridCol w="576064"/>
                <a:gridCol w="648072"/>
                <a:gridCol w="648072"/>
                <a:gridCol w="576064"/>
                <a:gridCol w="792088"/>
                <a:gridCol w="1187625"/>
              </a:tblGrid>
              <a:tr h="139405">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«Социальная поддержка граждан в Курской области»</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9405">
                <a:tc gridSpan="10">
                  <a:txBody>
                    <a:bodyPr/>
                    <a:lstStyle/>
                    <a:p>
                      <a:pPr algn="ctr" fontAlgn="ctr"/>
                      <a:r>
                        <a:rPr lang="ru-RU" sz="900" b="1" i="0" u="none" strike="noStrike" dirty="0">
                          <a:solidFill>
                            <a:srgbClr val="000000"/>
                          </a:solidFill>
                          <a:latin typeface="Times New Roman"/>
                        </a:rPr>
                        <a:t>Региональный проект «Старшее поколение»</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49638">
                <a:tc rowSpan="2">
                  <a:txBody>
                    <a:bodyPr/>
                    <a:lstStyle/>
                    <a:p>
                      <a:pPr marL="72000" algn="l" fontAlgn="t"/>
                      <a:r>
                        <a:rPr lang="ru-RU" sz="900" b="0" i="0" u="none" strike="noStrike" dirty="0">
                          <a:solidFill>
                            <a:srgbClr val="000000"/>
                          </a:solidFill>
                          <a:latin typeface="Times New Roman"/>
                        </a:rPr>
                        <a:t>Повышение доступности социального обслуживания населения</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Дом-интернат для престарелых и инвалидов в д. Чурилово, Камышинский сельский совет Курского района Курской области</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195 700,0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195 700,0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2025</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ru-RU" sz="900" b="0" i="0" u="none" strike="noStrike" dirty="0">
                          <a:solidFill>
                            <a:srgbClr val="000000"/>
                          </a:solidFill>
                          <a:latin typeface="Times New Roman"/>
                        </a:rPr>
                        <a:t>Удовлетворение потребностей граждан пожилого возраста и инвалидов в постоянном постороннем уходе в сфере социального обслуживания населения</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3722">
                <a:tc vMerge="1">
                  <a:txBody>
                    <a:bodyPr/>
                    <a:lstStyle/>
                    <a:p>
                      <a:endParaRPr lang="ru-RU"/>
                    </a:p>
                  </a:txBody>
                  <a:tcPr/>
                </a:tc>
                <a:tc>
                  <a:txBody>
                    <a:bodyPr/>
                    <a:lstStyle/>
                    <a:p>
                      <a:pPr algn="l" fontAlgn="t"/>
                      <a:r>
                        <a:rPr lang="ru-RU" sz="900" b="0" i="0" u="none" strike="noStrike" dirty="0">
                          <a:solidFill>
                            <a:srgbClr val="000000"/>
                          </a:solidFill>
                          <a:latin typeface="Times New Roman"/>
                        </a:rPr>
                        <a:t>Строительство комплекса </a:t>
                      </a:r>
                      <a:r>
                        <a:rPr lang="ru-RU" sz="900" b="0" i="0" u="none" strike="noStrike" dirty="0" smtClean="0">
                          <a:solidFill>
                            <a:srgbClr val="000000"/>
                          </a:solidFill>
                          <a:latin typeface="Times New Roman"/>
                        </a:rPr>
                        <a:t>«Социальный </a:t>
                      </a:r>
                      <a:r>
                        <a:rPr lang="ru-RU" sz="900" b="0" i="0" u="none" strike="noStrike" dirty="0">
                          <a:solidFill>
                            <a:srgbClr val="000000"/>
                          </a:solidFill>
                          <a:latin typeface="Times New Roman"/>
                        </a:rPr>
                        <a:t>городок в местечке </a:t>
                      </a:r>
                      <a:r>
                        <a:rPr lang="ru-RU" sz="900" b="0" i="0" u="none" strike="noStrike" dirty="0" smtClean="0">
                          <a:solidFill>
                            <a:srgbClr val="000000"/>
                          </a:solidFill>
                          <a:latin typeface="Times New Roman"/>
                        </a:rPr>
                        <a:t>Свобода», </a:t>
                      </a:r>
                      <a:r>
                        <a:rPr lang="ru-RU" sz="900" b="0" i="0" u="none" strike="noStrike" dirty="0">
                          <a:solidFill>
                            <a:srgbClr val="000000"/>
                          </a:solidFill>
                          <a:latin typeface="Times New Roman"/>
                        </a:rPr>
                        <a:t>Курская область, Золотухинский район, п. Будановка</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69 285,7</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425 000,0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859 600,7</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1 385,7</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75 000,0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409 600,7</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2029</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icture background"/>
          <p:cNvPicPr>
            <a:picLocks noChangeAspect="1" noChangeArrowheads="1"/>
          </p:cNvPicPr>
          <p:nvPr/>
        </p:nvPicPr>
        <p:blipFill>
          <a:blip r:embed="rId2" cstate="print"/>
          <a:srcRect t="6018" b="74996"/>
          <a:stretch>
            <a:fillRect/>
          </a:stretch>
        </p:blipFill>
        <p:spPr bwMode="auto">
          <a:xfrm>
            <a:off x="0" y="5949280"/>
            <a:ext cx="9144000" cy="908720"/>
          </a:xfrm>
          <a:prstGeom prst="rect">
            <a:avLst/>
          </a:prstGeom>
          <a:noFill/>
        </p:spPr>
      </p:pic>
      <p:pic>
        <p:nvPicPr>
          <p:cNvPr id="16" name="Picture 6" descr="Picture background"/>
          <p:cNvPicPr>
            <a:picLocks noChangeAspect="1" noChangeArrowheads="1"/>
          </p:cNvPicPr>
          <p:nvPr/>
        </p:nvPicPr>
        <p:blipFill>
          <a:blip r:embed="rId2" cstate="print"/>
          <a:srcRect b="81013"/>
          <a:stretch>
            <a:fillRect/>
          </a:stretch>
        </p:blipFill>
        <p:spPr bwMode="auto">
          <a:xfrm>
            <a:off x="0" y="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46</a:t>
            </a:fld>
            <a:endParaRPr lang="ru-RU" dirty="0"/>
          </a:p>
        </p:txBody>
      </p:sp>
      <p:pic>
        <p:nvPicPr>
          <p:cNvPr id="7"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8" name="TextBox 7"/>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9"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graphicFrame>
        <p:nvGraphicFramePr>
          <p:cNvPr id="10" name="Таблица 9"/>
          <p:cNvGraphicFramePr>
            <a:graphicFrameLocks noGrp="1"/>
          </p:cNvGraphicFramePr>
          <p:nvPr/>
        </p:nvGraphicFramePr>
        <p:xfrm>
          <a:off x="-1" y="2200268"/>
          <a:ext cx="9144001" cy="1516764"/>
        </p:xfrm>
        <a:graphic>
          <a:graphicData uri="http://schemas.openxmlformats.org/drawingml/2006/table">
            <a:tbl>
              <a:tblPr/>
              <a:tblGrid>
                <a:gridCol w="1619673"/>
                <a:gridCol w="1872208"/>
                <a:gridCol w="576064"/>
                <a:gridCol w="504056"/>
                <a:gridCol w="720080"/>
                <a:gridCol w="648072"/>
                <a:gridCol w="648072"/>
                <a:gridCol w="576064"/>
                <a:gridCol w="792088"/>
                <a:gridCol w="1187624"/>
              </a:tblGrid>
              <a:tr h="56029">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«Обеспечение доступным и комфортным жильем и коммунальными услугами граждан в Курской области»</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6029">
                <a:tc gridSpan="10">
                  <a:txBody>
                    <a:bodyPr/>
                    <a:lstStyle/>
                    <a:p>
                      <a:pPr algn="ctr" fontAlgn="ctr"/>
                      <a:r>
                        <a:rPr lang="ru-RU" sz="900" b="1" i="0" u="none" strike="noStrike" dirty="0">
                          <a:solidFill>
                            <a:srgbClr val="000000"/>
                          </a:solidFill>
                          <a:latin typeface="Times New Roman"/>
                        </a:rPr>
                        <a:t>Региональный проект «Содействие развитию инфраструктуры муниципальных образований Курской области»</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40441">
                <a:tc>
                  <a:txBody>
                    <a:bodyPr/>
                    <a:lstStyle/>
                    <a:p>
                      <a:pPr marL="72000" algn="l" fontAlgn="t"/>
                      <a:r>
                        <a:rPr lang="ru-RU" sz="900" b="0" i="0" u="none" strike="noStrike" dirty="0">
                          <a:solidFill>
                            <a:srgbClr val="000000"/>
                          </a:solidFill>
                          <a:latin typeface="Times New Roman"/>
                        </a:rPr>
                        <a:t>Создание и модернизация объектов спортивной инфраструктуры муниципальной собственности для занятий физической культурой и спортом</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Физкультурно-оздоровительные комплексы на территории Курской области</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640 378,4</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640 378,4</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2027</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Создание условий, обеспечивающих повышение мотивации жителей Курской области к регулярным занятиям физической культурой и спортом и ведению здорового образа жизни</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 name="Таблица 10"/>
          <p:cNvGraphicFramePr>
            <a:graphicFrameLocks noGrp="1"/>
          </p:cNvGraphicFramePr>
          <p:nvPr/>
        </p:nvGraphicFramePr>
        <p:xfrm>
          <a:off x="0" y="404664"/>
          <a:ext cx="9144001" cy="415872"/>
        </p:xfrm>
        <a:graphic>
          <a:graphicData uri="http://schemas.openxmlformats.org/drawingml/2006/table">
            <a:tbl>
              <a:tblPr/>
              <a:tblGrid>
                <a:gridCol w="1619672"/>
                <a:gridCol w="1872208"/>
                <a:gridCol w="576064"/>
                <a:gridCol w="504056"/>
                <a:gridCol w="720080"/>
                <a:gridCol w="648072"/>
                <a:gridCol w="648072"/>
                <a:gridCol w="576064"/>
                <a:gridCol w="792088"/>
                <a:gridCol w="1187625"/>
              </a:tblGrid>
              <a:tr h="61474">
                <a:tc rowSpan="3">
                  <a:txBody>
                    <a:bodyPr/>
                    <a:lstStyle/>
                    <a:p>
                      <a:pPr algn="ctr" fontAlgn="ctr"/>
                      <a:r>
                        <a:rPr lang="ru-RU" sz="900" b="0" i="0" u="none" strike="noStrike" dirty="0">
                          <a:solidFill>
                            <a:srgbClr val="000000"/>
                          </a:solidFill>
                          <a:latin typeface="Times New Roman"/>
                        </a:rPr>
                        <a:t>Наименование</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социально значимых мероприятий</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900" b="0" i="0" u="none" strike="noStrike" dirty="0">
                          <a:solidFill>
                            <a:srgbClr val="000000"/>
                          </a:solidFill>
                          <a:latin typeface="Times New Roman"/>
                        </a:rPr>
                        <a:t>Наименование объекта/ место реализации</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900" b="0" i="0" u="none" strike="noStrike" dirty="0">
                          <a:solidFill>
                            <a:srgbClr val="000000"/>
                          </a:solidFill>
                          <a:latin typeface="Times New Roman"/>
                        </a:rPr>
                        <a:t>Стоимость (остаточная стоимость) строительства объекта, тыс. рублей</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ctr"/>
                      <a:r>
                        <a:rPr lang="ru-RU" sz="900" b="0" i="0" u="none" strike="noStrike" dirty="0">
                          <a:solidFill>
                            <a:srgbClr val="000000"/>
                          </a:solidFill>
                          <a:latin typeface="Times New Roman"/>
                        </a:rPr>
                        <a:t>Срок ввода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в эксплуатацию</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900" b="0" i="0" u="none" strike="noStrike" dirty="0">
                          <a:solidFill>
                            <a:srgbClr val="000000"/>
                          </a:solidFill>
                          <a:latin typeface="Times New Roman"/>
                        </a:rPr>
                        <a:t>Ожидаемый результат</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38055">
                <a:tc vMerge="1">
                  <a:txBody>
                    <a:bodyPr/>
                    <a:lstStyle/>
                    <a:p>
                      <a:endParaRPr lang="ru-RU"/>
                    </a:p>
                  </a:txBody>
                  <a:tcPr/>
                </a:tc>
                <a:tc vMerge="1">
                  <a:txBody>
                    <a:bodyPr/>
                    <a:lstStyle/>
                    <a:p>
                      <a:endParaRPr lang="ru-RU"/>
                    </a:p>
                  </a:txBody>
                  <a:tcPr/>
                </a:tc>
                <a:tc gridSpan="3">
                  <a:txBody>
                    <a:bodyPr/>
                    <a:lstStyle/>
                    <a:p>
                      <a:pPr algn="ctr" fontAlgn="ctr"/>
                      <a:r>
                        <a:rPr lang="ru-RU" sz="900" b="0" i="0" u="none" strike="noStrike" dirty="0">
                          <a:solidFill>
                            <a:srgbClr val="000000"/>
                          </a:solidFill>
                          <a:latin typeface="Times New Roman"/>
                        </a:rPr>
                        <a:t>всего</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latin typeface="Times New Roman"/>
                        </a:rPr>
                        <a:t>в т.ч. средства областного бюджета</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38055">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2026</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2026</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bl>
          </a:graphicData>
        </a:graphic>
      </p:graphicFrame>
      <p:graphicFrame>
        <p:nvGraphicFramePr>
          <p:cNvPr id="12" name="Таблица 11"/>
          <p:cNvGraphicFramePr>
            <a:graphicFrameLocks noGrp="1"/>
          </p:cNvGraphicFramePr>
          <p:nvPr/>
        </p:nvGraphicFramePr>
        <p:xfrm>
          <a:off x="-1" y="3717032"/>
          <a:ext cx="9144001" cy="1513152"/>
        </p:xfrm>
        <a:graphic>
          <a:graphicData uri="http://schemas.openxmlformats.org/drawingml/2006/table">
            <a:tbl>
              <a:tblPr/>
              <a:tblGrid>
                <a:gridCol w="1619672"/>
                <a:gridCol w="1872208"/>
                <a:gridCol w="576064"/>
                <a:gridCol w="504057"/>
                <a:gridCol w="720079"/>
                <a:gridCol w="648072"/>
                <a:gridCol w="648072"/>
                <a:gridCol w="576064"/>
                <a:gridCol w="792088"/>
                <a:gridCol w="1187625"/>
              </a:tblGrid>
              <a:tr h="57668">
                <a:tc gridSpan="10">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900" b="1" i="0" u="none" strike="noStrike" dirty="0" smtClean="0">
                          <a:solidFill>
                            <a:srgbClr val="000000"/>
                          </a:solidFill>
                          <a:latin typeface="Times New Roman"/>
                        </a:rPr>
                        <a:t>Государственная программа Курской области «Комплексное развитие сельских территорий Курской области» </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668">
                <a:tc gridSpan="10">
                  <a:txBody>
                    <a:bodyPr/>
                    <a:lstStyle/>
                    <a:p>
                      <a:pPr algn="ctr" fontAlgn="t"/>
                      <a:r>
                        <a:rPr lang="ru-RU" sz="900" b="1" i="0" u="none" strike="noStrike" dirty="0" smtClean="0">
                          <a:solidFill>
                            <a:srgbClr val="000000"/>
                          </a:solidFill>
                          <a:latin typeface="Times New Roman"/>
                        </a:rPr>
                        <a:t>Региональный </a:t>
                      </a:r>
                      <a:r>
                        <a:rPr lang="ru-RU" sz="900" b="1" i="0" u="none" strike="noStrike" dirty="0">
                          <a:solidFill>
                            <a:srgbClr val="000000"/>
                          </a:solidFill>
                          <a:latin typeface="Times New Roman"/>
                        </a:rPr>
                        <a:t>проект «Современный облик сельских территорий»</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56141">
                <a:tc>
                  <a:txBody>
                    <a:bodyPr/>
                    <a:lstStyle/>
                    <a:p>
                      <a:pPr marL="72000" algn="l" fontAlgn="t"/>
                      <a:r>
                        <a:rPr lang="ru-RU" sz="900" b="0" i="0" u="none" strike="noStrike" dirty="0">
                          <a:solidFill>
                            <a:srgbClr val="000000"/>
                          </a:solidFill>
                          <a:latin typeface="Times New Roman"/>
                        </a:rPr>
                        <a:t>Строительство объектов спортивной инфраструктуры муниципальной собственности для занятий физической культурой и спортом в рамках реализации проектов комплексного развития сельских территорий (агломераций) </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Бассейн средней общеобразовательной школы / </a:t>
                      </a:r>
                      <a:endParaRPr lang="ru-RU" sz="900" b="0" i="0" u="none" strike="noStrike" dirty="0" smtClean="0">
                        <a:solidFill>
                          <a:srgbClr val="000000"/>
                        </a:solidFill>
                        <a:latin typeface="Times New Roman"/>
                      </a:endParaRPr>
                    </a:p>
                    <a:p>
                      <a:pPr algn="ctr" fontAlgn="t"/>
                      <a:r>
                        <a:rPr lang="ru-RU" sz="900" b="0" i="0" u="none" strike="noStrike" dirty="0" smtClean="0">
                          <a:solidFill>
                            <a:srgbClr val="000000"/>
                          </a:solidFill>
                          <a:latin typeface="Times New Roman"/>
                        </a:rPr>
                        <a:t>пгт</a:t>
                      </a:r>
                      <a:r>
                        <a:rPr lang="ru-RU" sz="900" b="0" i="0" u="none" strike="noStrike" dirty="0">
                          <a:solidFill>
                            <a:srgbClr val="000000"/>
                          </a:solidFill>
                          <a:latin typeface="Times New Roman"/>
                        </a:rPr>
                        <a:t>. Медвенка, Медвенский район</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76 335,2</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1 526,7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Оздоровление детей и </a:t>
                      </a:r>
                      <a:r>
                        <a:rPr lang="ru-RU" sz="900" b="0" i="0" u="none" strike="noStrike" dirty="0" smtClean="0">
                          <a:solidFill>
                            <a:srgbClr val="000000"/>
                          </a:solidFill>
                          <a:latin typeface="Times New Roman"/>
                        </a:rPr>
                        <a:t>вовлечение</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населения</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Медвенского</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района </a:t>
                      </a:r>
                      <a:r>
                        <a:rPr lang="ru-RU" sz="900" b="0" i="0" u="none" strike="noStrike" dirty="0">
                          <a:solidFill>
                            <a:srgbClr val="000000"/>
                          </a:solidFill>
                          <a:latin typeface="Times New Roman"/>
                        </a:rPr>
                        <a:t>Курской области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в занятие спортом</a:t>
                      </a:r>
                      <a:endParaRPr lang="ru-RU" sz="900" b="0" i="0" u="none" strike="noStrike" dirty="0">
                        <a:solidFill>
                          <a:srgbClr val="000000"/>
                        </a:solidFill>
                        <a:latin typeface="Times New Roman"/>
                      </a:endParaRP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Таблица 12"/>
          <p:cNvGraphicFramePr>
            <a:graphicFrameLocks noGrp="1"/>
          </p:cNvGraphicFramePr>
          <p:nvPr/>
        </p:nvGraphicFramePr>
        <p:xfrm>
          <a:off x="0" y="5085184"/>
          <a:ext cx="9144001" cy="827352"/>
        </p:xfrm>
        <a:graphic>
          <a:graphicData uri="http://schemas.openxmlformats.org/drawingml/2006/table">
            <a:tbl>
              <a:tblPr/>
              <a:tblGrid>
                <a:gridCol w="1619672"/>
                <a:gridCol w="1872208"/>
                <a:gridCol w="576064"/>
                <a:gridCol w="504056"/>
                <a:gridCol w="720080"/>
                <a:gridCol w="648072"/>
                <a:gridCol w="648072"/>
                <a:gridCol w="576064"/>
                <a:gridCol w="792088"/>
                <a:gridCol w="1187625"/>
              </a:tblGrid>
              <a:tr h="132716">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«Развитие культуры в Курской области»</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7399">
                <a:tc gridSpan="10">
                  <a:txBody>
                    <a:bodyPr/>
                    <a:lstStyle/>
                    <a:p>
                      <a:pPr algn="ctr" fontAlgn="ctr"/>
                      <a:r>
                        <a:rPr lang="ru-RU" sz="900" b="1" i="0" u="none" strike="noStrike" dirty="0">
                          <a:solidFill>
                            <a:srgbClr val="000000"/>
                          </a:solidFill>
                          <a:latin typeface="Times New Roman"/>
                        </a:rPr>
                        <a:t>Региональный проект «Развитие инфраструктуры в сфере культуры»</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26656">
                <a:tc>
                  <a:txBody>
                    <a:bodyPr/>
                    <a:lstStyle/>
                    <a:p>
                      <a:pPr marL="72000" algn="l" fontAlgn="t"/>
                      <a:r>
                        <a:rPr lang="ru-RU" sz="900" b="0" i="0" u="none" strike="noStrike" dirty="0">
                          <a:solidFill>
                            <a:srgbClr val="000000"/>
                          </a:solidFill>
                          <a:latin typeface="Times New Roman"/>
                        </a:rPr>
                        <a:t>Сохранение военно-исторического культурного наследия</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Мемориальный комплекс </a:t>
                      </a:r>
                      <a:r>
                        <a:rPr lang="ru-RU" sz="900" b="0" i="0" u="none" strike="noStrike" dirty="0" smtClean="0">
                          <a:solidFill>
                            <a:srgbClr val="000000"/>
                          </a:solidFill>
                          <a:latin typeface="Times New Roman"/>
                        </a:rPr>
                        <a:t>«Курская битва» </a:t>
                      </a:r>
                      <a:r>
                        <a:rPr lang="ru-RU" sz="900" b="0" i="0" u="none" strike="noStrike" dirty="0">
                          <a:solidFill>
                            <a:srgbClr val="000000"/>
                          </a:solidFill>
                          <a:latin typeface="Times New Roman"/>
                        </a:rPr>
                        <a:t>в пос. Поныри Курской области</a:t>
                      </a: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300 000,0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300 000,0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2028</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Укрепление исторической и культурной связи </a:t>
                      </a:r>
                      <a:r>
                        <a:rPr lang="ru-RU" sz="900" b="0" i="0" u="none" strike="noStrike" dirty="0" smtClean="0">
                          <a:solidFill>
                            <a:srgbClr val="000000"/>
                          </a:solidFill>
                          <a:latin typeface="Times New Roman"/>
                        </a:rPr>
                        <a:t>поколений</a:t>
                      </a:r>
                      <a:endParaRPr lang="ru-RU" sz="900" b="0" i="0" u="none" strike="noStrike" dirty="0">
                        <a:solidFill>
                          <a:srgbClr val="000000"/>
                        </a:solidFill>
                        <a:latin typeface="Times New Roman"/>
                      </a:endParaRPr>
                    </a:p>
                  </a:txBody>
                  <a:tcPr marL="1464" marR="1464" marT="14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5" name="Таблица 14"/>
          <p:cNvGraphicFramePr>
            <a:graphicFrameLocks noGrp="1"/>
          </p:cNvGraphicFramePr>
          <p:nvPr/>
        </p:nvGraphicFramePr>
        <p:xfrm>
          <a:off x="0" y="819080"/>
          <a:ext cx="9143999" cy="1385784"/>
        </p:xfrm>
        <a:graphic>
          <a:graphicData uri="http://schemas.openxmlformats.org/drawingml/2006/table">
            <a:tbl>
              <a:tblPr/>
              <a:tblGrid>
                <a:gridCol w="1619672"/>
                <a:gridCol w="1872208"/>
                <a:gridCol w="576064"/>
                <a:gridCol w="504056"/>
                <a:gridCol w="720080"/>
                <a:gridCol w="648072"/>
                <a:gridCol w="648072"/>
                <a:gridCol w="576064"/>
                <a:gridCol w="792088"/>
                <a:gridCol w="1187623"/>
              </a:tblGrid>
              <a:tr h="186284">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«Обеспечение доступности приоритетных объектов и услуг в приоритетных сферах жизнедеятельности инвалидов и других маломобильных групп населения в Курской области»</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6284">
                <a:tc gridSpan="10">
                  <a:txBody>
                    <a:bodyPr/>
                    <a:lstStyle/>
                    <a:p>
                      <a:pPr algn="ctr" fontAlgn="ctr"/>
                      <a:r>
                        <a:rPr lang="ru-RU" sz="900" b="1" i="0" u="none" strike="noStrike" dirty="0">
                          <a:solidFill>
                            <a:srgbClr val="000000"/>
                          </a:solidFill>
                          <a:latin typeface="Times New Roman"/>
                        </a:rPr>
                        <a:t>Региональный проект «Повышение уровня обеспеченности инвалидов и детей-инвалидов реабилитационными и абилитационными услугами, а также уровня профессионального развития»</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95731">
                <a:tc>
                  <a:txBody>
                    <a:bodyPr/>
                    <a:lstStyle/>
                    <a:p>
                      <a:pPr marL="72000" algn="l" fontAlgn="t"/>
                      <a:r>
                        <a:rPr lang="ru-RU" sz="900" b="0" i="0" u="none" strike="noStrike" dirty="0">
                          <a:solidFill>
                            <a:srgbClr val="000000"/>
                          </a:solidFill>
                          <a:latin typeface="Times New Roman"/>
                        </a:rPr>
                        <a:t>Повышение доступности социального обслуживания населения</a:t>
                      </a:r>
                      <a:br>
                        <a:rPr lang="ru-RU" sz="900" b="0" i="0" u="none" strike="noStrike" dirty="0">
                          <a:solidFill>
                            <a:srgbClr val="000000"/>
                          </a:solidFill>
                          <a:latin typeface="Times New Roman"/>
                        </a:rPr>
                      </a:br>
                      <a:endParaRPr lang="ru-RU" sz="900" b="0" i="0" u="none" strike="noStrike" dirty="0">
                        <a:solidFill>
                          <a:srgbClr val="000000"/>
                        </a:solidFill>
                        <a:latin typeface="Times New Roman"/>
                      </a:endParaRPr>
                    </a:p>
                  </a:txBody>
                  <a:tcPr marL="4728" marR="4728" marT="47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Реконструкция объекта </a:t>
                      </a:r>
                      <a:r>
                        <a:rPr lang="ru-RU" sz="900" b="0" i="0" u="none" strike="noStrike" dirty="0" smtClean="0">
                          <a:solidFill>
                            <a:srgbClr val="000000"/>
                          </a:solidFill>
                          <a:latin typeface="Times New Roman"/>
                        </a:rPr>
                        <a:t>«Областной </a:t>
                      </a:r>
                      <a:r>
                        <a:rPr lang="ru-RU" sz="900" b="0" i="0" u="none" strike="noStrike" dirty="0">
                          <a:solidFill>
                            <a:srgbClr val="000000"/>
                          </a:solidFill>
                          <a:latin typeface="Times New Roman"/>
                        </a:rPr>
                        <a:t>медико-социальный </a:t>
                      </a:r>
                      <a:r>
                        <a:rPr lang="ru-RU" sz="900" b="0" i="0" u="none" strike="noStrike" dirty="0" smtClean="0">
                          <a:solidFill>
                            <a:srgbClr val="000000"/>
                          </a:solidFill>
                          <a:latin typeface="Times New Roman"/>
                        </a:rPr>
                        <a:t>реабилитационный </a:t>
                      </a:r>
                      <a:r>
                        <a:rPr lang="ru-RU" sz="900" b="0" i="0" u="none" strike="noStrike" dirty="0">
                          <a:solidFill>
                            <a:srgbClr val="000000"/>
                          </a:solidFill>
                          <a:latin typeface="Times New Roman"/>
                        </a:rPr>
                        <a:t>центр имени Преподобного Феодосия </a:t>
                      </a:r>
                      <a:r>
                        <a:rPr lang="ru-RU" sz="900" b="0" i="0" u="none" strike="noStrike" dirty="0" smtClean="0">
                          <a:solidFill>
                            <a:srgbClr val="000000"/>
                          </a:solidFill>
                          <a:latin typeface="Times New Roman"/>
                        </a:rPr>
                        <a:t>Печерского» г. </a:t>
                      </a:r>
                      <a:r>
                        <a:rPr lang="ru-RU" sz="900" b="0" i="0" u="none" strike="noStrike" dirty="0">
                          <a:solidFill>
                            <a:srgbClr val="000000"/>
                          </a:solidFill>
                          <a:latin typeface="Times New Roman"/>
                        </a:rPr>
                        <a:t>Курск,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ул.</a:t>
                      </a:r>
                      <a:r>
                        <a:rPr lang="ru-RU" sz="900" b="0" i="0" u="none" strike="noStrike" baseline="0" dirty="0" smtClean="0">
                          <a:solidFill>
                            <a:srgbClr val="000000"/>
                          </a:solidFill>
                          <a:latin typeface="Times New Roman"/>
                        </a:rPr>
                        <a:t> </a:t>
                      </a:r>
                      <a:r>
                        <a:rPr lang="ru-RU" sz="900" b="0" i="0" u="none" strike="noStrike" dirty="0" smtClean="0">
                          <a:solidFill>
                            <a:srgbClr val="000000"/>
                          </a:solidFill>
                          <a:latin typeface="Times New Roman"/>
                        </a:rPr>
                        <a:t>Дзержинского</a:t>
                      </a:r>
                      <a:endParaRPr lang="ru-RU" sz="900" b="0" i="0" u="none" strike="noStrike" dirty="0">
                        <a:solidFill>
                          <a:srgbClr val="000000"/>
                        </a:solidFill>
                        <a:latin typeface="Times New Roman"/>
                      </a:endParaRPr>
                    </a:p>
                  </a:txBody>
                  <a:tcPr marL="4728" marR="4728" marT="47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179 180,9</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554 129,6</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687 608,6</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25 085,3</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99 743,3</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151 273,9</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2028</a:t>
                      </a:r>
                    </a:p>
                  </a:txBody>
                  <a:tcPr marL="4728" marR="4728" marT="47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Реконструированы объекты реабилитационных организаций для инвалидов и детейинвалидов</a:t>
                      </a:r>
                    </a:p>
                  </a:txBody>
                  <a:tcPr marL="4728" marR="4728" marT="47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Picture background"/>
          <p:cNvPicPr>
            <a:picLocks noChangeAspect="1" noChangeArrowheads="1"/>
          </p:cNvPicPr>
          <p:nvPr/>
        </p:nvPicPr>
        <p:blipFill>
          <a:blip r:embed="rId2" cstate="print"/>
          <a:srcRect t="-932" b="53361"/>
          <a:stretch>
            <a:fillRect/>
          </a:stretch>
        </p:blipFill>
        <p:spPr bwMode="auto">
          <a:xfrm>
            <a:off x="0" y="4581128"/>
            <a:ext cx="9144000" cy="2276872"/>
          </a:xfrm>
          <a:prstGeom prst="rect">
            <a:avLst/>
          </a:prstGeom>
          <a:noFill/>
        </p:spPr>
      </p:pic>
      <p:pic>
        <p:nvPicPr>
          <p:cNvPr id="14" name="Picture 6" descr="Picture background"/>
          <p:cNvPicPr>
            <a:picLocks noChangeAspect="1" noChangeArrowheads="1"/>
          </p:cNvPicPr>
          <p:nvPr/>
        </p:nvPicPr>
        <p:blipFill>
          <a:blip r:embed="rId2" cstate="print"/>
          <a:srcRect b="81013"/>
          <a:stretch>
            <a:fillRect/>
          </a:stretch>
        </p:blipFill>
        <p:spPr bwMode="auto">
          <a:xfrm>
            <a:off x="0" y="0"/>
            <a:ext cx="9144000" cy="90872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47</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Заголовок 1"/>
          <p:cNvSpPr txBox="1">
            <a:spLocks/>
          </p:cNvSpPr>
          <p:nvPr/>
        </p:nvSpPr>
        <p:spPr>
          <a:xfrm>
            <a:off x="0" y="0"/>
            <a:ext cx="9144000" cy="68876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Социально значимые объекты Курской области</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9" name="Таблица 8"/>
          <p:cNvGraphicFramePr>
            <a:graphicFrameLocks noGrp="1"/>
          </p:cNvGraphicFramePr>
          <p:nvPr/>
        </p:nvGraphicFramePr>
        <p:xfrm>
          <a:off x="-1" y="2378777"/>
          <a:ext cx="9144001" cy="2226991"/>
        </p:xfrm>
        <a:graphic>
          <a:graphicData uri="http://schemas.openxmlformats.org/drawingml/2006/table">
            <a:tbl>
              <a:tblPr/>
              <a:tblGrid>
                <a:gridCol w="1619673"/>
                <a:gridCol w="1872208"/>
                <a:gridCol w="576064"/>
                <a:gridCol w="648072"/>
                <a:gridCol w="576064"/>
                <a:gridCol w="648072"/>
                <a:gridCol w="648072"/>
                <a:gridCol w="576064"/>
                <a:gridCol w="792088"/>
                <a:gridCol w="1187624"/>
              </a:tblGrid>
              <a:tr h="141972">
                <a:tc gridSpan="10">
                  <a:txBody>
                    <a:bodyPr/>
                    <a:lstStyle/>
                    <a:p>
                      <a:pPr algn="ctr" fontAlgn="ctr"/>
                      <a:r>
                        <a:rPr lang="ru-RU" sz="900" b="1" i="0" u="none" strike="noStrike" dirty="0">
                          <a:solidFill>
                            <a:srgbClr val="000000"/>
                          </a:solidFill>
                          <a:latin typeface="Times New Roman"/>
                        </a:rPr>
                        <a:t>Региональный проект «Развитие инфраструктуры в сфере физической культуры и массового спорта»</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38287">
                <a:tc>
                  <a:txBody>
                    <a:bodyPr/>
                    <a:lstStyle/>
                    <a:p>
                      <a:pPr marL="72000" algn="l" fontAlgn="t"/>
                      <a:r>
                        <a:rPr lang="ru-RU" sz="900" b="0" i="0" u="none" strike="noStrike" dirty="0">
                          <a:solidFill>
                            <a:srgbClr val="000000"/>
                          </a:solidFill>
                          <a:latin typeface="Times New Roman"/>
                        </a:rPr>
                        <a:t>Создание и модернизация объектов спортивной инфраструктуры региональной собственности для занятий физической культурой и спортом</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Строительство физкультурно-оздоровительного комплекса с плавательным бассейном для центра </a:t>
                      </a:r>
                      <a:r>
                        <a:rPr lang="ru-RU" sz="900" b="0" i="0" u="none" strike="noStrike" dirty="0" smtClean="0">
                          <a:solidFill>
                            <a:srgbClr val="000000"/>
                          </a:solidFill>
                          <a:latin typeface="Times New Roman"/>
                        </a:rPr>
                        <a:t>адаптивного </a:t>
                      </a:r>
                      <a:r>
                        <a:rPr lang="ru-RU" sz="900" b="0" i="0" u="none" strike="noStrike" dirty="0">
                          <a:solidFill>
                            <a:srgbClr val="000000"/>
                          </a:solidFill>
                          <a:latin typeface="Times New Roman"/>
                        </a:rPr>
                        <a:t>спорта </a:t>
                      </a:r>
                      <a:r>
                        <a:rPr lang="ru-RU" sz="900" b="0" i="0" u="none" strike="noStrike" dirty="0" smtClean="0">
                          <a:solidFill>
                            <a:srgbClr val="000000"/>
                          </a:solidFill>
                          <a:latin typeface="Times New Roman"/>
                        </a:rPr>
                        <a:t>г. </a:t>
                      </a:r>
                      <a:r>
                        <a:rPr lang="ru-RU" sz="900" b="0" i="0" u="none" strike="noStrike" dirty="0">
                          <a:solidFill>
                            <a:srgbClr val="000000"/>
                          </a:solidFill>
                          <a:latin typeface="Times New Roman"/>
                        </a:rPr>
                        <a:t>Курск, </a:t>
                      </a:r>
                      <a:endParaRPr lang="ru-RU" sz="900" b="0" i="0" u="none" strike="noStrike" dirty="0" smtClean="0">
                        <a:solidFill>
                          <a:srgbClr val="000000"/>
                        </a:solidFill>
                        <a:latin typeface="Times New Roman"/>
                      </a:endParaRPr>
                    </a:p>
                    <a:p>
                      <a:pPr algn="l" fontAlgn="t"/>
                      <a:r>
                        <a:rPr lang="ru-RU" sz="900" b="0" i="0" u="none" strike="noStrike" dirty="0" smtClean="0">
                          <a:solidFill>
                            <a:srgbClr val="000000"/>
                          </a:solidFill>
                          <a:latin typeface="Times New Roman"/>
                        </a:rPr>
                        <a:t>ул. </a:t>
                      </a:r>
                      <a:r>
                        <a:rPr lang="ru-RU" sz="900" b="0" i="0" u="none" strike="noStrike" dirty="0">
                          <a:solidFill>
                            <a:srgbClr val="000000"/>
                          </a:solidFill>
                          <a:latin typeface="Times New Roman"/>
                        </a:rPr>
                        <a:t>Энгельса</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119 208,6</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405 791,4</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119 208,6</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405 791,4</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2027</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Развитие адаптивной физической культуры и адаптивного спорта</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972">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«Воспроизводство и использование природных ресурсов, охрана окружающей среды в Курской области»</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972">
                <a:tc gridSpan="10">
                  <a:txBody>
                    <a:bodyPr/>
                    <a:lstStyle/>
                    <a:p>
                      <a:pPr algn="ctr" fontAlgn="ctr"/>
                      <a:r>
                        <a:rPr lang="ru-RU" sz="900" b="1" i="0" u="none" strike="noStrike" dirty="0">
                          <a:solidFill>
                            <a:srgbClr val="000000"/>
                          </a:solidFill>
                          <a:latin typeface="Times New Roman"/>
                        </a:rPr>
                        <a:t>Региональный проект «Вода России»</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38287">
                <a:tc>
                  <a:txBody>
                    <a:bodyPr/>
                    <a:lstStyle/>
                    <a:p>
                      <a:pPr marL="72000" algn="l" fontAlgn="t"/>
                      <a:r>
                        <a:rPr lang="ru-RU" sz="900" b="0" i="0" u="none" strike="noStrike" dirty="0">
                          <a:solidFill>
                            <a:srgbClr val="000000"/>
                          </a:solidFill>
                          <a:latin typeface="Times New Roman"/>
                        </a:rPr>
                        <a:t>Строительство и реконструкция гидротехнических сооружений</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Реконструкция Курского водохранилища на реке Тускарь</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157 732,0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202 267,9</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4 732,0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6 068,0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2030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Создание гарантированных источников водоснабжения населения и обеспечение обводнения территорий</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 name="Таблица 10"/>
          <p:cNvGraphicFramePr>
            <a:graphicFrameLocks noGrp="1"/>
          </p:cNvGraphicFramePr>
          <p:nvPr/>
        </p:nvGraphicFramePr>
        <p:xfrm>
          <a:off x="0" y="404664"/>
          <a:ext cx="9144001" cy="432048"/>
        </p:xfrm>
        <a:graphic>
          <a:graphicData uri="http://schemas.openxmlformats.org/drawingml/2006/table">
            <a:tbl>
              <a:tblPr/>
              <a:tblGrid>
                <a:gridCol w="1619672"/>
                <a:gridCol w="1872208"/>
                <a:gridCol w="576064"/>
                <a:gridCol w="504056"/>
                <a:gridCol w="720080"/>
                <a:gridCol w="648072"/>
                <a:gridCol w="648072"/>
                <a:gridCol w="576064"/>
                <a:gridCol w="792088"/>
                <a:gridCol w="1187625"/>
              </a:tblGrid>
              <a:tr h="144016">
                <a:tc rowSpan="3">
                  <a:txBody>
                    <a:bodyPr/>
                    <a:lstStyle/>
                    <a:p>
                      <a:pPr algn="ctr" fontAlgn="ctr"/>
                      <a:r>
                        <a:rPr lang="ru-RU" sz="900" b="0" i="0" u="none" strike="noStrike" dirty="0">
                          <a:solidFill>
                            <a:srgbClr val="000000"/>
                          </a:solidFill>
                          <a:latin typeface="Times New Roman"/>
                        </a:rPr>
                        <a:t>Наименование</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социально значимых мероприятий</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900" b="0" i="0" u="none" strike="noStrike" dirty="0">
                          <a:solidFill>
                            <a:srgbClr val="000000"/>
                          </a:solidFill>
                          <a:latin typeface="Times New Roman"/>
                        </a:rPr>
                        <a:t>Наименование объекта/ место реализации</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6">
                  <a:txBody>
                    <a:bodyPr/>
                    <a:lstStyle/>
                    <a:p>
                      <a:pPr algn="ctr" fontAlgn="ctr"/>
                      <a:r>
                        <a:rPr lang="ru-RU" sz="900" b="0" i="0" u="none" strike="noStrike" dirty="0">
                          <a:solidFill>
                            <a:srgbClr val="000000"/>
                          </a:solidFill>
                          <a:latin typeface="Times New Roman"/>
                        </a:rPr>
                        <a:t>Стоимость (остаточная стоимость) строительства объекта, тыс. рублей</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fontAlgn="ctr"/>
                      <a:r>
                        <a:rPr lang="ru-RU" sz="900" b="0" i="0" u="none" strike="noStrike" dirty="0">
                          <a:solidFill>
                            <a:srgbClr val="000000"/>
                          </a:solidFill>
                          <a:latin typeface="Times New Roman"/>
                        </a:rPr>
                        <a:t>Срок ввода </a:t>
                      </a:r>
                      <a:br>
                        <a:rPr lang="ru-RU" sz="900" b="0" i="0" u="none" strike="noStrike" dirty="0">
                          <a:solidFill>
                            <a:srgbClr val="000000"/>
                          </a:solidFill>
                          <a:latin typeface="Times New Roman"/>
                        </a:rPr>
                      </a:br>
                      <a:r>
                        <a:rPr lang="ru-RU" sz="900" b="0" i="0" u="none" strike="noStrike" dirty="0">
                          <a:solidFill>
                            <a:srgbClr val="000000"/>
                          </a:solidFill>
                          <a:latin typeface="Times New Roman"/>
                        </a:rPr>
                        <a:t>в эксплуатацию</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ru-RU" sz="900" b="0" i="0" u="none" strike="noStrike" dirty="0">
                          <a:solidFill>
                            <a:srgbClr val="000000"/>
                          </a:solidFill>
                          <a:latin typeface="Times New Roman"/>
                        </a:rPr>
                        <a:t>Ожидаемый результат</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44016">
                <a:tc vMerge="1">
                  <a:txBody>
                    <a:bodyPr/>
                    <a:lstStyle/>
                    <a:p>
                      <a:endParaRPr lang="ru-RU"/>
                    </a:p>
                  </a:txBody>
                  <a:tcPr/>
                </a:tc>
                <a:tc vMerge="1">
                  <a:txBody>
                    <a:bodyPr/>
                    <a:lstStyle/>
                    <a:p>
                      <a:endParaRPr lang="ru-RU"/>
                    </a:p>
                  </a:txBody>
                  <a:tcPr/>
                </a:tc>
                <a:tc gridSpan="3">
                  <a:txBody>
                    <a:bodyPr/>
                    <a:lstStyle/>
                    <a:p>
                      <a:pPr algn="ctr" fontAlgn="ctr"/>
                      <a:r>
                        <a:rPr lang="ru-RU" sz="900" b="0" i="0" u="none" strike="noStrike" dirty="0">
                          <a:solidFill>
                            <a:srgbClr val="000000"/>
                          </a:solidFill>
                          <a:latin typeface="Times New Roman"/>
                        </a:rPr>
                        <a:t>всего</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900" b="0" i="0" u="none" strike="noStrike" dirty="0">
                          <a:solidFill>
                            <a:srgbClr val="000000"/>
                          </a:solidFill>
                          <a:latin typeface="Times New Roman"/>
                        </a:rPr>
                        <a:t>в т.ч. средства областного бюджета</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144016">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2026</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2025</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2026</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0" i="0" u="none" strike="noStrike" dirty="0">
                          <a:solidFill>
                            <a:srgbClr val="000000"/>
                          </a:solidFill>
                          <a:latin typeface="Times New Roman"/>
                        </a:rPr>
                        <a:t>2027</a:t>
                      </a:r>
                    </a:p>
                  </a:txBody>
                  <a:tcPr marL="1464" marR="1464" marT="1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r>
            </a:tbl>
          </a:graphicData>
        </a:graphic>
      </p:graphicFrame>
      <p:graphicFrame>
        <p:nvGraphicFramePr>
          <p:cNvPr id="12" name="Таблица 11"/>
          <p:cNvGraphicFramePr>
            <a:graphicFrameLocks noGrp="1"/>
          </p:cNvGraphicFramePr>
          <p:nvPr/>
        </p:nvGraphicFramePr>
        <p:xfrm>
          <a:off x="-1" y="836712"/>
          <a:ext cx="9144001" cy="1540020"/>
        </p:xfrm>
        <a:graphic>
          <a:graphicData uri="http://schemas.openxmlformats.org/drawingml/2006/table">
            <a:tbl>
              <a:tblPr/>
              <a:tblGrid>
                <a:gridCol w="1619673"/>
                <a:gridCol w="1872208"/>
                <a:gridCol w="576064"/>
                <a:gridCol w="648072"/>
                <a:gridCol w="576064"/>
                <a:gridCol w="648072"/>
                <a:gridCol w="648072"/>
                <a:gridCol w="576064"/>
                <a:gridCol w="792088"/>
                <a:gridCol w="1187624"/>
              </a:tblGrid>
              <a:tr h="141972">
                <a:tc gridSpan="10">
                  <a:txBody>
                    <a:bodyPr/>
                    <a:lstStyle/>
                    <a:p>
                      <a:pPr algn="ctr" fontAlgn="ctr"/>
                      <a:r>
                        <a:rPr lang="ru-RU" sz="900" b="1" i="0" u="none" strike="noStrike" dirty="0">
                          <a:solidFill>
                            <a:srgbClr val="000000"/>
                          </a:solidFill>
                          <a:latin typeface="Times New Roman"/>
                        </a:rPr>
                        <a:t>Государственная программа Курской области «Развитие физической культуры и спорта в Курской области»</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1972">
                <a:tc gridSpan="10">
                  <a:txBody>
                    <a:bodyPr/>
                    <a:lstStyle/>
                    <a:p>
                      <a:pPr algn="ctr" fontAlgn="ctr"/>
                      <a:r>
                        <a:rPr lang="ru-RU" sz="900" b="1" i="0" u="none" strike="noStrike" dirty="0">
                          <a:solidFill>
                            <a:srgbClr val="000000"/>
                          </a:solidFill>
                          <a:latin typeface="Times New Roman"/>
                        </a:rPr>
                        <a:t>Региональный проект «Развитие физической культуры и массового спорта»</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20498">
                <a:tc rowSpan="2">
                  <a:txBody>
                    <a:bodyPr/>
                    <a:lstStyle/>
                    <a:p>
                      <a:pPr marL="72000" algn="l" fontAlgn="t"/>
                      <a:r>
                        <a:rPr lang="ru-RU" sz="900" b="0" i="0" u="none" strike="noStrike" dirty="0">
                          <a:solidFill>
                            <a:srgbClr val="000000"/>
                          </a:solidFill>
                          <a:latin typeface="Times New Roman"/>
                        </a:rPr>
                        <a:t>Создание и модернизация объектов спортивной инфраструктуры региональной собственности для занятий физической культурой и спортом</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900" b="0" i="0" u="none" strike="noStrike" dirty="0">
                          <a:solidFill>
                            <a:srgbClr val="000000"/>
                          </a:solidFill>
                          <a:latin typeface="Times New Roman"/>
                        </a:rPr>
                        <a:t>Физкультурно-оздоровительный комплекс в Сеймском округе города Курска по адресу: ул. Крюкова, 2</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54 878,0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160 000,0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9 878,0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35 200,0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2028</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ru-RU" sz="900" b="0" i="0" u="none" strike="noStrike" dirty="0">
                          <a:solidFill>
                            <a:srgbClr val="000000"/>
                          </a:solidFill>
                          <a:latin typeface="Times New Roman"/>
                        </a:rPr>
                        <a:t>Создание условий, обеспечивающих повышение мотивации жителей Курской области к регулярным занятиям физической культурой и спортом и ведению здорового образа жизни</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35578">
                <a:tc vMerge="1">
                  <a:txBody>
                    <a:bodyPr/>
                    <a:lstStyle/>
                    <a:p>
                      <a:endParaRPr lang="ru-RU"/>
                    </a:p>
                  </a:txBody>
                  <a:tcPr/>
                </a:tc>
                <a:tc>
                  <a:txBody>
                    <a:bodyPr/>
                    <a:lstStyle/>
                    <a:p>
                      <a:pPr algn="l" fontAlgn="t"/>
                      <a:r>
                        <a:rPr lang="ru-RU" sz="900" b="0" i="0" u="none" strike="noStrike" dirty="0">
                          <a:solidFill>
                            <a:srgbClr val="000000"/>
                          </a:solidFill>
                          <a:latin typeface="Times New Roman"/>
                        </a:rPr>
                        <a:t>Реконструкция физкультурно-спортивного комплекса </a:t>
                      </a:r>
                      <a:r>
                        <a:rPr lang="ru-RU" sz="900" b="0" i="0" u="none" strike="noStrike" dirty="0" smtClean="0">
                          <a:solidFill>
                            <a:srgbClr val="000000"/>
                          </a:solidFill>
                          <a:latin typeface="Times New Roman"/>
                        </a:rPr>
                        <a:t>«Спартак», </a:t>
                      </a:r>
                      <a:r>
                        <a:rPr lang="ru-RU" sz="900" b="0" i="0" u="none" strike="noStrike" dirty="0">
                          <a:solidFill>
                            <a:srgbClr val="000000"/>
                          </a:solidFill>
                          <a:latin typeface="Times New Roman"/>
                        </a:rPr>
                        <a:t>расположенного по адресу: Курская область, г. Курск, ул. Советская</a:t>
                      </a:r>
                      <a:r>
                        <a:rPr lang="ru-RU" sz="900" b="0" i="0" u="none" strike="noStrike" dirty="0" smtClean="0">
                          <a:solidFill>
                            <a:srgbClr val="000000"/>
                          </a:solidFill>
                          <a:latin typeface="Times New Roman"/>
                        </a:rPr>
                        <a:t>,</a:t>
                      </a:r>
                    </a:p>
                    <a:p>
                      <a:pPr algn="l" fontAlgn="t"/>
                      <a:r>
                        <a:rPr lang="ru-RU" sz="900" b="0" i="0" u="none" strike="noStrike" dirty="0" smtClean="0">
                          <a:solidFill>
                            <a:srgbClr val="000000"/>
                          </a:solidFill>
                          <a:latin typeface="Times New Roman"/>
                        </a:rPr>
                        <a:t> </a:t>
                      </a:r>
                      <a:r>
                        <a:rPr lang="ru-RU" sz="900" b="0" i="0" u="none" strike="noStrike" dirty="0">
                          <a:solidFill>
                            <a:srgbClr val="000000"/>
                          </a:solidFill>
                          <a:latin typeface="Times New Roman"/>
                        </a:rPr>
                        <a:t>д. 3А</a:t>
                      </a:r>
                    </a:p>
                  </a:txBody>
                  <a:tcPr marL="2668" marR="2668" marT="26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250 000,0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45 000,0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0,0</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900" b="0" i="0" u="none" strike="noStrike" dirty="0">
                          <a:solidFill>
                            <a:srgbClr val="000000"/>
                          </a:solidFill>
                          <a:latin typeface="Times New Roman"/>
                        </a:rPr>
                        <a:t>2028</a:t>
                      </a:r>
                    </a:p>
                  </a:txBody>
                  <a:tcPr marL="2668" marR="2668" marT="2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48</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3933056"/>
            <a:ext cx="5400600"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Межбюджетные отношения</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5</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pic>
        <p:nvPicPr>
          <p:cNvPr id="14" name="Picture 6" descr="Picture background"/>
          <p:cNvPicPr>
            <a:picLocks noChangeAspect="1" noChangeArrowheads="1"/>
          </p:cNvPicPr>
          <p:nvPr/>
        </p:nvPicPr>
        <p:blipFill>
          <a:blip r:embed="rId2" cstate="print"/>
          <a:srcRect t="-25004" b="53361"/>
          <a:stretch>
            <a:fillRect/>
          </a:stretch>
        </p:blipFill>
        <p:spPr bwMode="auto">
          <a:xfrm>
            <a:off x="0" y="3429000"/>
            <a:ext cx="9144000" cy="3429000"/>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49</a:t>
            </a:fld>
            <a:endParaRPr lang="ru-RU" dirty="0"/>
          </a:p>
        </p:txBody>
      </p:sp>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Эффективность выравнивания бюджетной обеспеченности муниципальных образований Курской области</a:t>
            </a:r>
            <a:endParaRPr lang="ru-RU" cap="all" dirty="0">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0" y="671352"/>
          <a:ext cx="9144000" cy="1245480"/>
        </p:xfrm>
        <a:graphic>
          <a:graphicData uri="http://schemas.openxmlformats.org/drawingml/2006/table">
            <a:tbl>
              <a:tblPr firstRow="1" bandRow="1">
                <a:tableStyleId>{5C22544A-7EE6-4342-B048-85BDC9FD1C3A}</a:tableStyleId>
              </a:tblPr>
              <a:tblGrid>
                <a:gridCol w="4499992"/>
                <a:gridCol w="4644008"/>
              </a:tblGrid>
              <a:tr h="370840">
                <a:tc>
                  <a:txBody>
                    <a:bodyPr/>
                    <a:lstStyle/>
                    <a:p>
                      <a:pPr marL="360000" algn="l"/>
                      <a:r>
                        <a:rPr kumimoji="0" lang="ru-RU" sz="11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Предоставление из областного бюджета дотаций </a:t>
                      </a:r>
                    </a:p>
                    <a:p>
                      <a:pPr marL="360000" algn="l"/>
                      <a:r>
                        <a:rPr kumimoji="0" lang="ru-RU" sz="1100" b="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на выравнивание бюджетной обеспеченности муниципальных районов и городских округов способствовало сокращению различий в уровне средней расчетной бюджетной обеспеченности между 5 наиболее обеспеченными и 5 наименее обеспеченными муниципальными районами (городскими округами).</a:t>
                      </a:r>
                      <a:endParaRPr lang="ru-RU" sz="1100" b="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0000" marR="0" indent="0" algn="l" defTabSz="936382" rtl="0" eaLnBrk="1" fontAlgn="auto" latinLnBrk="0" hangingPunct="1">
                        <a:lnSpc>
                          <a:spcPct val="100000"/>
                        </a:lnSpc>
                        <a:spcBef>
                          <a:spcPts val="0"/>
                        </a:spcBef>
                        <a:spcAft>
                          <a:spcPts val="0"/>
                        </a:spcAft>
                        <a:buClrTx/>
                        <a:buSzTx/>
                        <a:buFontTx/>
                        <a:buNone/>
                        <a:tabLst/>
                        <a:defRPr/>
                      </a:pPr>
                      <a:r>
                        <a:rPr lang="ru-RU" sz="1100" b="0" dirty="0" smtClean="0">
                          <a:solidFill>
                            <a:schemeClr val="tx1"/>
                          </a:solidFill>
                          <a:latin typeface="Times New Roman" pitchFamily="18" charset="0"/>
                          <a:cs typeface="Times New Roman" pitchFamily="18" charset="0"/>
                        </a:rPr>
                        <a:t>Выравнивание финансовых возможностей городских поселений (включая городские округа) и сельских поселений по осуществлению органами местного самоуправления указанных муниципальных образований полномочий по решению вопросов местного значения осуществлялось исходя из единого критерия : </a:t>
                      </a:r>
                    </a:p>
                    <a:p>
                      <a:pPr marL="180000" marR="0" indent="0" algn="l" defTabSz="936382"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Times New Roman" pitchFamily="18" charset="0"/>
                          <a:cs typeface="Times New Roman" pitchFamily="18" charset="0"/>
                        </a:rPr>
                        <a:t>184 рубля на 1 жителя городского поселения, </a:t>
                      </a:r>
                    </a:p>
                    <a:p>
                      <a:pPr marL="180000" marR="0" indent="0" algn="l" defTabSz="936382"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Times New Roman" pitchFamily="18" charset="0"/>
                          <a:cs typeface="Times New Roman" pitchFamily="18" charset="0"/>
                        </a:rPr>
                        <a:t>280 рублей на 1 жителя сельского поселения</a:t>
                      </a:r>
                      <a:r>
                        <a:rPr lang="ru-RU" sz="1100" b="0" dirty="0" smtClean="0">
                          <a:solidFill>
                            <a:schemeClr val="tx1"/>
                          </a:solidFill>
                          <a:latin typeface="Times New Roman" pitchFamily="18" charset="0"/>
                          <a:cs typeface="Times New Roman" pitchFamily="18" charset="0"/>
                        </a:rPr>
                        <a:t>.</a:t>
                      </a:r>
                      <a:r>
                        <a:rPr lang="ru-RU" sz="1100" b="0" kern="0" dirty="0" smtClean="0">
                          <a:solidFill>
                            <a:schemeClr val="tx1"/>
                          </a:solidFill>
                          <a:latin typeface="Times New Roman" pitchFamily="18" charset="0"/>
                          <a:cs typeface="Times New Roman" pitchFamily="18" charset="0"/>
                        </a:rPr>
                        <a:t> </a:t>
                      </a: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 name="Диаграмма 5"/>
          <p:cNvGraphicFramePr/>
          <p:nvPr/>
        </p:nvGraphicFramePr>
        <p:xfrm>
          <a:off x="4499992" y="1772816"/>
          <a:ext cx="3744416" cy="172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323528" y="1700808"/>
          <a:ext cx="4032448" cy="1800200"/>
        </p:xfrm>
        <a:graphic>
          <a:graphicData uri="http://schemas.openxmlformats.org/drawingml/2006/chart">
            <c:chart xmlns:c="http://schemas.openxmlformats.org/drawingml/2006/chart" xmlns:r="http://schemas.openxmlformats.org/officeDocument/2006/relationships" r:id="rId4"/>
          </a:graphicData>
        </a:graphic>
      </p:graphicFrame>
      <p:sp>
        <p:nvSpPr>
          <p:cNvPr id="8" name="Прямоугольник 7"/>
          <p:cNvSpPr/>
          <p:nvPr/>
        </p:nvSpPr>
        <p:spPr>
          <a:xfrm>
            <a:off x="0" y="3502749"/>
            <a:ext cx="912495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Объем и структура финансовой помощи муниципальным образованиям Курской области</a:t>
            </a:r>
            <a:endParaRPr lang="ru-RU" cap="all" dirty="0">
              <a:latin typeface="Times New Roman" pitchFamily="18" charset="0"/>
              <a:cs typeface="Times New Roman" pitchFamily="18" charset="0"/>
            </a:endParaRPr>
          </a:p>
        </p:txBody>
      </p:sp>
      <p:graphicFrame>
        <p:nvGraphicFramePr>
          <p:cNvPr id="9" name="Таблица 8"/>
          <p:cNvGraphicFramePr>
            <a:graphicFrameLocks noGrp="1"/>
          </p:cNvGraphicFramePr>
          <p:nvPr/>
        </p:nvGraphicFramePr>
        <p:xfrm>
          <a:off x="827585" y="4149080"/>
          <a:ext cx="7560840" cy="2271896"/>
        </p:xfrm>
        <a:graphic>
          <a:graphicData uri="http://schemas.openxmlformats.org/drawingml/2006/table">
            <a:tbl>
              <a:tblPr firstRow="1" bandRow="1">
                <a:tableStyleId>{69012ECD-51FC-41F1-AA8D-1B2483CD663E}</a:tableStyleId>
              </a:tblPr>
              <a:tblGrid>
                <a:gridCol w="3680054"/>
                <a:gridCol w="1405112"/>
                <a:gridCol w="1271292"/>
                <a:gridCol w="1204382"/>
              </a:tblGrid>
              <a:tr h="243946">
                <a:tc>
                  <a:txBody>
                    <a:bodyPr/>
                    <a:lstStyle/>
                    <a:p>
                      <a:pPr algn="ctr"/>
                      <a:r>
                        <a:rPr lang="ru-RU" sz="1000" dirty="0" smtClean="0">
                          <a:solidFill>
                            <a:schemeClr val="tx1"/>
                          </a:solidFill>
                          <a:latin typeface="Times New Roman" pitchFamily="18" charset="0"/>
                          <a:cs typeface="Times New Roman" pitchFamily="18" charset="0"/>
                        </a:rPr>
                        <a:t>Показатели</a:t>
                      </a:r>
                      <a:endParaRPr lang="ru-RU" sz="10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c>
                  <a:txBody>
                    <a:bodyPr/>
                    <a:lstStyle/>
                    <a:p>
                      <a:pPr algn="ctr"/>
                      <a:r>
                        <a:rPr lang="ru-RU" sz="1000" dirty="0" smtClean="0">
                          <a:solidFill>
                            <a:schemeClr val="tx1"/>
                          </a:solidFill>
                          <a:latin typeface="Times New Roman" pitchFamily="18" charset="0"/>
                          <a:cs typeface="Times New Roman" pitchFamily="18" charset="0"/>
                        </a:rPr>
                        <a:t>2025 год</a:t>
                      </a:r>
                      <a:endParaRPr lang="ru-RU" sz="10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c>
                  <a:txBody>
                    <a:bodyPr/>
                    <a:lstStyle/>
                    <a:p>
                      <a:pPr algn="ctr"/>
                      <a:r>
                        <a:rPr lang="ru-RU" sz="1000" dirty="0" smtClean="0">
                          <a:solidFill>
                            <a:schemeClr val="tx1"/>
                          </a:solidFill>
                          <a:latin typeface="Times New Roman" pitchFamily="18" charset="0"/>
                          <a:cs typeface="Times New Roman" pitchFamily="18" charset="0"/>
                        </a:rPr>
                        <a:t>2026 год</a:t>
                      </a:r>
                      <a:endParaRPr lang="ru-RU" sz="10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c>
                  <a:txBody>
                    <a:bodyPr/>
                    <a:lstStyle/>
                    <a:p>
                      <a:pPr algn="ctr"/>
                      <a:r>
                        <a:rPr lang="ru-RU" sz="1000" dirty="0" smtClean="0">
                          <a:solidFill>
                            <a:schemeClr val="tx1"/>
                          </a:solidFill>
                          <a:latin typeface="Times New Roman" pitchFamily="18" charset="0"/>
                          <a:cs typeface="Times New Roman" pitchFamily="18" charset="0"/>
                        </a:rPr>
                        <a:t>202</a:t>
                      </a:r>
                      <a:r>
                        <a:rPr lang="en-US" sz="1000" dirty="0" smtClean="0">
                          <a:solidFill>
                            <a:schemeClr val="tx1"/>
                          </a:solidFill>
                          <a:latin typeface="Times New Roman" pitchFamily="18" charset="0"/>
                          <a:cs typeface="Times New Roman" pitchFamily="18" charset="0"/>
                        </a:rPr>
                        <a:t>7</a:t>
                      </a:r>
                      <a:r>
                        <a:rPr lang="ru-RU" sz="1000" dirty="0" smtClean="0">
                          <a:solidFill>
                            <a:schemeClr val="tx1"/>
                          </a:solidFill>
                          <a:latin typeface="Times New Roman" pitchFamily="18" charset="0"/>
                          <a:cs typeface="Times New Roman" pitchFamily="18" charset="0"/>
                        </a:rPr>
                        <a:t> год</a:t>
                      </a:r>
                      <a:endParaRPr lang="ru-RU" sz="1000" dirty="0">
                        <a:solidFill>
                          <a:schemeClr val="tx1"/>
                        </a:solidFill>
                        <a:latin typeface="Times New Roman" pitchFamily="18" charset="0"/>
                        <a:cs typeface="Times New Roman" pitchFamily="18" charset="0"/>
                      </a:endParaRPr>
                    </a:p>
                  </a:txBody>
                  <a:tcPr anchor="ctr">
                    <a:solidFill>
                      <a:schemeClr val="accent1">
                        <a:lumMod val="20000"/>
                        <a:lumOff val="80000"/>
                      </a:schemeClr>
                    </a:solidFill>
                  </a:tcPr>
                </a:tc>
              </a:tr>
              <a:tr h="260110">
                <a:tc>
                  <a:txBody>
                    <a:bodyPr/>
                    <a:lstStyle/>
                    <a:p>
                      <a:r>
                        <a:rPr lang="ru-RU" sz="1000" dirty="0" smtClean="0">
                          <a:solidFill>
                            <a:schemeClr val="tx1"/>
                          </a:solidFill>
                          <a:latin typeface="Times New Roman" pitchFamily="18" charset="0"/>
                          <a:cs typeface="Times New Roman" pitchFamily="18" charset="0"/>
                        </a:rPr>
                        <a:t>Межбюджетные трансферты местным бюджетам, млн. рублей</a:t>
                      </a:r>
                      <a:endParaRPr lang="ru-RU" sz="1000" i="1" dirty="0">
                        <a:solidFill>
                          <a:schemeClr val="tx1"/>
                        </a:solidFill>
                        <a:latin typeface="Times New Roman" pitchFamily="18" charset="0"/>
                        <a:cs typeface="Times New Roman" pitchFamily="18" charset="0"/>
                      </a:endParaRPr>
                    </a:p>
                  </a:txBody>
                  <a:tcPr>
                    <a:solidFill>
                      <a:schemeClr val="bg1"/>
                    </a:solidFill>
                  </a:tcPr>
                </a:tc>
                <a:tc>
                  <a:txBody>
                    <a:bodyPr/>
                    <a:lstStyle/>
                    <a:p>
                      <a:pPr algn="ctr" fontAlgn="t"/>
                      <a:r>
                        <a:rPr lang="en-US" sz="1000" b="1" i="0" u="none" strike="noStrike" dirty="0" smtClean="0">
                          <a:solidFill>
                            <a:schemeClr val="tx1"/>
                          </a:solidFill>
                          <a:latin typeface="Times New Roman" pitchFamily="18" charset="0"/>
                          <a:cs typeface="Times New Roman" pitchFamily="18" charset="0"/>
                        </a:rPr>
                        <a:t>30 174</a:t>
                      </a:r>
                      <a:endParaRPr lang="ru-RU" sz="10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1" i="0" u="none" strike="noStrike" dirty="0" smtClean="0">
                          <a:solidFill>
                            <a:schemeClr val="tx1"/>
                          </a:solidFill>
                          <a:latin typeface="Times New Roman" pitchFamily="18" charset="0"/>
                          <a:cs typeface="Times New Roman" pitchFamily="18" charset="0"/>
                        </a:rPr>
                        <a:t>29 897</a:t>
                      </a:r>
                      <a:endParaRPr lang="ru-RU" sz="10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1" i="0" u="none" strike="noStrike" dirty="0" smtClean="0">
                          <a:solidFill>
                            <a:schemeClr val="tx1"/>
                          </a:solidFill>
                          <a:latin typeface="Times New Roman" pitchFamily="18" charset="0"/>
                          <a:cs typeface="Times New Roman" pitchFamily="18" charset="0"/>
                        </a:rPr>
                        <a:t>30 014</a:t>
                      </a:r>
                      <a:endParaRPr lang="ru-RU" sz="1000" b="1"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216024">
                <a:tc>
                  <a:txBody>
                    <a:bodyPr/>
                    <a:lstStyle/>
                    <a:p>
                      <a:r>
                        <a:rPr lang="ru-RU" sz="1000" i="1" dirty="0" smtClean="0">
                          <a:solidFill>
                            <a:schemeClr val="tx1"/>
                          </a:solidFill>
                          <a:latin typeface="Times New Roman" pitchFamily="18" charset="0"/>
                          <a:cs typeface="Times New Roman" pitchFamily="18" charset="0"/>
                        </a:rPr>
                        <a:t>доля в общем объеме расходов, %</a:t>
                      </a:r>
                      <a:endParaRPr lang="ru-RU" sz="1000" i="1" dirty="0">
                        <a:solidFill>
                          <a:schemeClr val="tx1"/>
                        </a:solidFill>
                        <a:latin typeface="Times New Roman" pitchFamily="18" charset="0"/>
                        <a:cs typeface="Times New Roman" pitchFamily="18" charset="0"/>
                      </a:endParaRPr>
                    </a:p>
                  </a:txBody>
                  <a:tcPr>
                    <a:solidFill>
                      <a:schemeClr val="bg1"/>
                    </a:solidFill>
                  </a:tcPr>
                </a:tc>
                <a:tc>
                  <a:txBody>
                    <a:bodyPr/>
                    <a:lstStyle/>
                    <a:p>
                      <a:pPr algn="ctr"/>
                      <a:r>
                        <a:rPr lang="en-US" sz="1000" i="1" dirty="0" smtClean="0">
                          <a:solidFill>
                            <a:schemeClr val="tx1"/>
                          </a:solidFill>
                          <a:latin typeface="Times New Roman" pitchFamily="18" charset="0"/>
                          <a:cs typeface="Times New Roman" pitchFamily="18" charset="0"/>
                        </a:rPr>
                        <a:t>32</a:t>
                      </a:r>
                      <a:endParaRPr lang="ru-RU" sz="1000" i="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a:r>
                        <a:rPr lang="en-US" sz="1000" i="1" dirty="0" smtClean="0">
                          <a:solidFill>
                            <a:schemeClr val="tx1"/>
                          </a:solidFill>
                          <a:latin typeface="Times New Roman" pitchFamily="18" charset="0"/>
                          <a:cs typeface="Times New Roman" pitchFamily="18" charset="0"/>
                        </a:rPr>
                        <a:t>32</a:t>
                      </a:r>
                      <a:endParaRPr lang="ru-RU" sz="1000" i="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a:r>
                        <a:rPr lang="en-US" sz="1000" i="1" dirty="0" smtClean="0">
                          <a:solidFill>
                            <a:schemeClr val="tx1"/>
                          </a:solidFill>
                          <a:latin typeface="Times New Roman" pitchFamily="18" charset="0"/>
                          <a:cs typeface="Times New Roman" pitchFamily="18" charset="0"/>
                        </a:rPr>
                        <a:t>31</a:t>
                      </a:r>
                      <a:endParaRPr lang="ru-RU" sz="1000" i="1" dirty="0">
                        <a:solidFill>
                          <a:schemeClr val="tx1"/>
                        </a:solidFill>
                        <a:latin typeface="Times New Roman" pitchFamily="18" charset="0"/>
                        <a:cs typeface="Times New Roman" pitchFamily="18" charset="0"/>
                      </a:endParaRPr>
                    </a:p>
                  </a:txBody>
                  <a:tcPr anchor="ctr">
                    <a:solidFill>
                      <a:schemeClr val="bg1"/>
                    </a:solidFill>
                  </a:tcPr>
                </a:tc>
              </a:tr>
              <a:tr h="385171">
                <a:tc>
                  <a:txBody>
                    <a:bodyPr/>
                    <a:lstStyle/>
                    <a:p>
                      <a:r>
                        <a:rPr lang="ru-RU" sz="1000" dirty="0" smtClean="0">
                          <a:solidFill>
                            <a:schemeClr val="tx1"/>
                          </a:solidFill>
                          <a:latin typeface="Times New Roman" pitchFamily="18" charset="0"/>
                          <a:cs typeface="Times New Roman" pitchFamily="18" charset="0"/>
                        </a:rPr>
                        <a:t>в том числе:</a:t>
                      </a:r>
                    </a:p>
                    <a:p>
                      <a:r>
                        <a:rPr lang="ru-RU" sz="1000" dirty="0" smtClean="0">
                          <a:solidFill>
                            <a:schemeClr val="tx1"/>
                          </a:solidFill>
                          <a:latin typeface="Times New Roman" pitchFamily="18" charset="0"/>
                          <a:cs typeface="Times New Roman" pitchFamily="18" charset="0"/>
                        </a:rPr>
                        <a:t>дотации</a:t>
                      </a:r>
                      <a:endParaRPr lang="ru-RU" sz="1000" b="1" dirty="0">
                        <a:solidFill>
                          <a:schemeClr val="tx1"/>
                        </a:solidFill>
                        <a:latin typeface="Times New Roman" pitchFamily="18" charset="0"/>
                        <a:cs typeface="Times New Roman" pitchFamily="18" charset="0"/>
                      </a:endParaRPr>
                    </a:p>
                  </a:txBody>
                  <a:tcPr>
                    <a:solidFill>
                      <a:schemeClr val="bg1"/>
                    </a:solidFill>
                  </a:tcPr>
                </a:tc>
                <a:tc>
                  <a:txBody>
                    <a:bodyPr/>
                    <a:lstStyle/>
                    <a:p>
                      <a:pPr algn="ctr" fontAlgn="t"/>
                      <a:endParaRPr lang="en-US" sz="1000" b="0" i="0" u="none" strike="noStrike" dirty="0" smtClean="0">
                        <a:solidFill>
                          <a:schemeClr val="tx1"/>
                        </a:solidFill>
                        <a:latin typeface="Times New Roman" pitchFamily="18" charset="0"/>
                        <a:cs typeface="Times New Roman" pitchFamily="18" charset="0"/>
                      </a:endParaRPr>
                    </a:p>
                    <a:p>
                      <a:pPr algn="ctr" fontAlgn="t"/>
                      <a:r>
                        <a:rPr lang="en-US" sz="1000" b="0" i="0" u="none" strike="noStrike" dirty="0" smtClean="0">
                          <a:solidFill>
                            <a:schemeClr val="tx1"/>
                          </a:solidFill>
                          <a:latin typeface="Times New Roman" pitchFamily="18" charset="0"/>
                          <a:cs typeface="Times New Roman" pitchFamily="18" charset="0"/>
                        </a:rPr>
                        <a:t>995</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b">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291</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b">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260</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b">
                    <a:solidFill>
                      <a:schemeClr val="bg1"/>
                    </a:solidFill>
                  </a:tcPr>
                </a:tc>
              </a:tr>
              <a:tr h="152008">
                <a:tc>
                  <a:txBody>
                    <a:bodyPr/>
                    <a:lstStyle/>
                    <a:p>
                      <a:r>
                        <a:rPr lang="ru-RU" sz="1000" dirty="0" smtClean="0">
                          <a:solidFill>
                            <a:schemeClr val="tx1"/>
                          </a:solidFill>
                          <a:latin typeface="Times New Roman" pitchFamily="18" charset="0"/>
                          <a:cs typeface="Times New Roman" pitchFamily="18" charset="0"/>
                        </a:rPr>
                        <a:t>субсидии</a:t>
                      </a:r>
                      <a:endParaRPr lang="ru-RU" sz="10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6 775</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6 648</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6 791</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196200">
                <a:tc>
                  <a:txBody>
                    <a:bodyPr/>
                    <a:lstStyle/>
                    <a:p>
                      <a:r>
                        <a:rPr lang="ru-RU" sz="1000" dirty="0" smtClean="0">
                          <a:solidFill>
                            <a:schemeClr val="tx1"/>
                          </a:solidFill>
                          <a:latin typeface="Times New Roman" pitchFamily="18" charset="0"/>
                          <a:cs typeface="Times New Roman" pitchFamily="18" charset="0"/>
                        </a:rPr>
                        <a:t>субвенции</a:t>
                      </a:r>
                      <a:endParaRPr lang="ru-RU" sz="10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21 827</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22 922</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22 927</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168384">
                <a:tc>
                  <a:txBody>
                    <a:bodyPr/>
                    <a:lstStyle/>
                    <a:p>
                      <a:r>
                        <a:rPr lang="ru-RU" sz="1000" dirty="0" smtClean="0">
                          <a:solidFill>
                            <a:schemeClr val="tx1"/>
                          </a:solidFill>
                          <a:latin typeface="Times New Roman" pitchFamily="18" charset="0"/>
                          <a:cs typeface="Times New Roman" pitchFamily="18" charset="0"/>
                        </a:rPr>
                        <a:t>иные межбюджетные трансферты</a:t>
                      </a:r>
                      <a:endParaRPr lang="ru-RU" sz="1000" b="1"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577</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36</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c>
                  <a:txBody>
                    <a:bodyPr/>
                    <a:lstStyle/>
                    <a:p>
                      <a:pPr algn="ctr" fontAlgn="t"/>
                      <a:r>
                        <a:rPr lang="en-US" sz="1000" b="0" i="0" u="none" strike="noStrike" dirty="0" smtClean="0">
                          <a:solidFill>
                            <a:schemeClr val="tx1"/>
                          </a:solidFill>
                          <a:latin typeface="Times New Roman" pitchFamily="18" charset="0"/>
                          <a:cs typeface="Times New Roman" pitchFamily="18" charset="0"/>
                        </a:rPr>
                        <a:t>36</a:t>
                      </a:r>
                      <a:endParaRPr lang="ru-RU" sz="1000" b="0" i="0" u="none" strike="noStrike" dirty="0">
                        <a:solidFill>
                          <a:schemeClr val="tx1"/>
                        </a:solidFill>
                        <a:latin typeface="Times New Roman" pitchFamily="18" charset="0"/>
                        <a:cs typeface="Times New Roman" pitchFamily="18" charset="0"/>
                      </a:endParaRPr>
                    </a:p>
                  </a:txBody>
                  <a:tcPr marL="9525" marR="9525" marT="9525" marB="0" anchor="ctr">
                    <a:solidFill>
                      <a:schemeClr val="bg1"/>
                    </a:solidFill>
                  </a:tcPr>
                </a:tc>
              </a:tr>
              <a:tr h="330831">
                <a:tc>
                  <a:txBody>
                    <a:bodyPr/>
                    <a:lstStyle/>
                    <a:p>
                      <a:r>
                        <a:rPr lang="ru-RU" sz="1000" dirty="0" smtClean="0">
                          <a:solidFill>
                            <a:schemeClr val="tx1"/>
                          </a:solidFill>
                          <a:latin typeface="Times New Roman" pitchFamily="18" charset="0"/>
                          <a:cs typeface="Times New Roman" pitchFamily="18" charset="0"/>
                        </a:rPr>
                        <a:t>Единые и дополнительные</a:t>
                      </a:r>
                      <a:r>
                        <a:rPr lang="ru-RU" sz="1000" baseline="0" dirty="0" smtClean="0">
                          <a:solidFill>
                            <a:schemeClr val="tx1"/>
                          </a:solidFill>
                          <a:latin typeface="Times New Roman" pitchFamily="18" charset="0"/>
                          <a:cs typeface="Times New Roman" pitchFamily="18" charset="0"/>
                        </a:rPr>
                        <a:t> (дифференцированные) нормативы  отчислений от НДФЛ, млн. рублей</a:t>
                      </a:r>
                      <a:endParaRPr lang="ru-RU" sz="1000" b="1" i="1" dirty="0">
                        <a:solidFill>
                          <a:schemeClr val="tx1"/>
                        </a:solidFill>
                        <a:latin typeface="Times New Roman" pitchFamily="18" charset="0"/>
                        <a:cs typeface="Times New Roman" pitchFamily="18" charset="0"/>
                      </a:endParaRPr>
                    </a:p>
                  </a:txBody>
                  <a:tcPr>
                    <a:solidFill>
                      <a:schemeClr val="bg1"/>
                    </a:solidFill>
                  </a:tcPr>
                </a:tc>
                <a:tc>
                  <a:txBody>
                    <a:bodyPr/>
                    <a:lstStyle/>
                    <a:p>
                      <a:pPr marL="0" algn="ctr" defTabSz="914400" rtl="0" eaLnBrk="1" fontAlgn="t" latinLnBrk="0" hangingPunct="1"/>
                      <a:r>
                        <a:rPr lang="ru-RU" sz="1000" b="0" i="0" u="none" strike="noStrike" kern="1200" dirty="0" smtClean="0">
                          <a:solidFill>
                            <a:schemeClr val="tx1"/>
                          </a:solidFill>
                          <a:latin typeface="Times New Roman" pitchFamily="18" charset="0"/>
                          <a:ea typeface="+mn-ea"/>
                          <a:cs typeface="Times New Roman" pitchFamily="18" charset="0"/>
                        </a:rPr>
                        <a:t>6 423</a:t>
                      </a:r>
                      <a:endParaRPr lang="ru-RU" sz="1000" b="0" i="0" u="none" strike="noStrike" kern="1200" dirty="0">
                        <a:solidFill>
                          <a:schemeClr val="tx1"/>
                        </a:solidFill>
                        <a:latin typeface="Times New Roman" pitchFamily="18" charset="0"/>
                        <a:ea typeface="+mn-ea"/>
                        <a:cs typeface="Times New Roman" pitchFamily="18" charset="0"/>
                      </a:endParaRPr>
                    </a:p>
                  </a:txBody>
                  <a:tcPr anchor="ctr">
                    <a:solidFill>
                      <a:schemeClr val="bg1"/>
                    </a:solidFill>
                  </a:tcPr>
                </a:tc>
                <a:tc>
                  <a:txBody>
                    <a:bodyPr/>
                    <a:lstStyle/>
                    <a:p>
                      <a:pPr algn="ctr"/>
                      <a:r>
                        <a:rPr lang="ru-RU" sz="1000" b="0" dirty="0" smtClean="0">
                          <a:solidFill>
                            <a:schemeClr val="tx1"/>
                          </a:solidFill>
                          <a:latin typeface="Times New Roman" pitchFamily="18" charset="0"/>
                          <a:cs typeface="Times New Roman" pitchFamily="18" charset="0"/>
                        </a:rPr>
                        <a:t>6 982</a:t>
                      </a:r>
                      <a:endParaRPr lang="ru-RU" sz="1000" b="0" dirty="0">
                        <a:solidFill>
                          <a:schemeClr val="tx1"/>
                        </a:solidFill>
                        <a:latin typeface="Times New Roman" pitchFamily="18" charset="0"/>
                        <a:cs typeface="Times New Roman" pitchFamily="18" charset="0"/>
                      </a:endParaRPr>
                    </a:p>
                  </a:txBody>
                  <a:tcPr anchor="ctr">
                    <a:solidFill>
                      <a:schemeClr val="bg1"/>
                    </a:solidFill>
                  </a:tcPr>
                </a:tc>
                <a:tc>
                  <a:txBody>
                    <a:bodyPr/>
                    <a:lstStyle/>
                    <a:p>
                      <a:pPr algn="ctr"/>
                      <a:r>
                        <a:rPr lang="ru-RU" sz="1000" b="0" dirty="0" smtClean="0">
                          <a:solidFill>
                            <a:schemeClr val="tx1"/>
                          </a:solidFill>
                          <a:latin typeface="Times New Roman" pitchFamily="18" charset="0"/>
                          <a:cs typeface="Times New Roman" pitchFamily="18" charset="0"/>
                        </a:rPr>
                        <a:t>7 479</a:t>
                      </a:r>
                      <a:endParaRPr lang="ru-RU" sz="1000" b="0" dirty="0">
                        <a:solidFill>
                          <a:schemeClr val="tx1"/>
                        </a:solidFill>
                        <a:latin typeface="Times New Roman" pitchFamily="18" charset="0"/>
                        <a:cs typeface="Times New Roman" pitchFamily="18" charset="0"/>
                      </a:endParaRPr>
                    </a:p>
                  </a:txBody>
                  <a:tcPr anchor="ctr">
                    <a:solidFill>
                      <a:schemeClr val="bg1"/>
                    </a:solidFill>
                  </a:tcPr>
                </a:tc>
              </a:tr>
            </a:tbl>
          </a:graphicData>
        </a:graphic>
      </p:graphicFrame>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5" cstate="print"/>
          <a:srcRect/>
          <a:stretch>
            <a:fillRect/>
          </a:stretch>
        </p:blipFill>
        <p:spPr bwMode="auto">
          <a:xfrm>
            <a:off x="0" y="6390456"/>
            <a:ext cx="467544" cy="467544"/>
          </a:xfrm>
          <a:prstGeom prst="rect">
            <a:avLst/>
          </a:prstGeom>
          <a:noFill/>
        </p:spPr>
      </p:pic>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12" name="Стрелка вправо 11"/>
          <p:cNvSpPr/>
          <p:nvPr/>
        </p:nvSpPr>
        <p:spPr>
          <a:xfrm rot="19532126">
            <a:off x="1172991" y="2298618"/>
            <a:ext cx="649432" cy="248341"/>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600" b="1" dirty="0" smtClean="0">
                <a:solidFill>
                  <a:schemeClr val="tx1"/>
                </a:solidFill>
                <a:latin typeface="Times New Roman" pitchFamily="18" charset="0"/>
                <a:cs typeface="Times New Roman" pitchFamily="18" charset="0"/>
              </a:rPr>
              <a:t>В 30,7 раза</a:t>
            </a:r>
            <a:endParaRPr lang="ru-RU" sz="600" b="1" dirty="0">
              <a:solidFill>
                <a:schemeClr val="tx1"/>
              </a:solidFill>
              <a:latin typeface="Times New Roman" pitchFamily="18" charset="0"/>
              <a:cs typeface="Times New Roman" pitchFamily="18" charset="0"/>
            </a:endParaRPr>
          </a:p>
        </p:txBody>
      </p:sp>
      <p:sp>
        <p:nvSpPr>
          <p:cNvPr id="13" name="Стрелка вправо 12"/>
          <p:cNvSpPr/>
          <p:nvPr/>
        </p:nvSpPr>
        <p:spPr>
          <a:xfrm rot="19550791">
            <a:off x="2663895" y="2472797"/>
            <a:ext cx="517367" cy="247137"/>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550" b="1" dirty="0" smtClean="0">
                <a:solidFill>
                  <a:schemeClr val="tx1"/>
                </a:solidFill>
                <a:latin typeface="Times New Roman" pitchFamily="18" charset="0"/>
                <a:cs typeface="Times New Roman" pitchFamily="18" charset="0"/>
              </a:rPr>
              <a:t>в 2,1 раза</a:t>
            </a:r>
            <a:endParaRPr lang="ru-RU" sz="550" b="1" dirty="0">
              <a:solidFill>
                <a:schemeClr val="tx1"/>
              </a:solidFill>
              <a:latin typeface="Times New Roman" pitchFamily="18" charset="0"/>
              <a:cs typeface="Times New Roman" pitchFamily="18" charset="0"/>
            </a:endParaRPr>
          </a:p>
        </p:txBody>
      </p:sp>
      <p:pic>
        <p:nvPicPr>
          <p:cNvPr id="16" name="Picture 6" descr="Picture background"/>
          <p:cNvPicPr>
            <a:picLocks noChangeAspect="1" noChangeArrowheads="1"/>
          </p:cNvPicPr>
          <p:nvPr/>
        </p:nvPicPr>
        <p:blipFill>
          <a:blip r:embed="rId2" cstate="print"/>
          <a:srcRect b="85527"/>
          <a:stretch>
            <a:fillRect/>
          </a:stretch>
        </p:blipFill>
        <p:spPr bwMode="auto">
          <a:xfrm>
            <a:off x="0" y="3456384"/>
            <a:ext cx="9144000" cy="69269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icture background"/>
          <p:cNvPicPr>
            <a:picLocks noChangeAspect="1" noChangeArrowheads="1"/>
          </p:cNvPicPr>
          <p:nvPr/>
        </p:nvPicPr>
        <p:blipFill>
          <a:blip r:embed="rId2" cstate="print"/>
          <a:srcRect b="74996"/>
          <a:stretch>
            <a:fillRect/>
          </a:stretch>
        </p:blipFill>
        <p:spPr bwMode="auto">
          <a:xfrm>
            <a:off x="0" y="5688632"/>
            <a:ext cx="9144000" cy="1196752"/>
          </a:xfrm>
          <a:prstGeom prst="rect">
            <a:avLst/>
          </a:prstGeom>
          <a:noFill/>
        </p:spPr>
      </p:pic>
      <p:pic>
        <p:nvPicPr>
          <p:cNvPr id="3" name="Picture 6" descr="Picture background"/>
          <p:cNvPicPr>
            <a:picLocks noChangeAspect="1" noChangeArrowheads="1"/>
          </p:cNvPicPr>
          <p:nvPr/>
        </p:nvPicPr>
        <p:blipFill>
          <a:blip r:embed="rId2" cstate="print"/>
          <a:srcRect b="74996"/>
          <a:stretch>
            <a:fillRect/>
          </a:stretch>
        </p:blipFill>
        <p:spPr bwMode="auto">
          <a:xfrm>
            <a:off x="0" y="0"/>
            <a:ext cx="9144000" cy="119675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dirty="0"/>
          </a:p>
        </p:txBody>
      </p:sp>
      <p:sp>
        <p:nvSpPr>
          <p:cNvPr id="5" name="Заголовок 1"/>
          <p:cNvSpPr txBox="1">
            <a:spLocks/>
          </p:cNvSpPr>
          <p:nvPr/>
        </p:nvSpPr>
        <p:spPr>
          <a:xfrm>
            <a:off x="0" y="116632"/>
            <a:ext cx="9144000" cy="581890"/>
          </a:xfrm>
          <a:prstGeom prst="rect">
            <a:avLst/>
          </a:prstGeom>
        </p:spPr>
        <p:txBody>
          <a:bodyPr anchor="ctr">
            <a:normAutofit/>
          </a:bodyPr>
          <a:lstStyle/>
          <a:p>
            <a:pPr marR="0" lvl="0" algn="ctr" defTabSz="914400" rtl="0" eaLnBrk="1" fontAlgn="auto" latinLnBrk="0" hangingPunct="1">
              <a:lnSpc>
                <a:spcPct val="90000"/>
              </a:lnSpc>
              <a:spcBef>
                <a:spcPct val="0"/>
              </a:spcBef>
              <a:spcAft>
                <a:spcPts val="0"/>
              </a:spcAft>
              <a:buClrTx/>
              <a:buSzTx/>
              <a:buFontTx/>
              <a:buNone/>
              <a:tabLst/>
              <a:defRPr/>
            </a:pPr>
            <a:r>
              <a:rPr kumimoji="0" lang="ru-RU" sz="2000" b="1" i="0" u="none" strike="noStrike" kern="1200" cap="all" spc="0" normalizeH="0" noProof="0" dirty="0" smtClean="0">
                <a:ln>
                  <a:noFill/>
                </a:ln>
                <a:effectLst/>
                <a:uLnTx/>
                <a:uFillTx/>
                <a:latin typeface="Times New Roman" pitchFamily="18" charset="0"/>
                <a:ea typeface="+mj-ea"/>
                <a:cs typeface="Times New Roman" pitchFamily="18" charset="0"/>
              </a:rPr>
              <a:t>Основные вопросы о бюджете</a:t>
            </a:r>
            <a:endParaRPr kumimoji="0" lang="ru-RU" sz="2000" b="1" i="0" u="none" strike="noStrike" kern="1200" cap="all" spc="0" normalizeH="0" noProof="0" dirty="0">
              <a:ln>
                <a:noFill/>
              </a:ln>
              <a:effectLst/>
              <a:uLnTx/>
              <a:uFillTx/>
              <a:latin typeface="Times New Roman" pitchFamily="18" charset="0"/>
              <a:ea typeface="+mj-ea"/>
              <a:cs typeface="Times New Roman" pitchFamily="18" charset="0"/>
            </a:endParaRPr>
          </a:p>
        </p:txBody>
      </p:sp>
      <p:sp>
        <p:nvSpPr>
          <p:cNvPr id="6" name="Содержимое 10"/>
          <p:cNvSpPr txBox="1">
            <a:spLocks/>
          </p:cNvSpPr>
          <p:nvPr/>
        </p:nvSpPr>
        <p:spPr>
          <a:xfrm>
            <a:off x="323528" y="764704"/>
            <a:ext cx="8820472" cy="7718961"/>
          </a:xfrm>
          <a:prstGeom prst="rect">
            <a:avLst/>
          </a:prstGeom>
        </p:spPr>
        <p:txBody>
          <a:bodyPr>
            <a:normAutofit/>
          </a:bodyPr>
          <a:lstStyle/>
          <a:p>
            <a:pPr marR="0" lvl="0" algn="l" defTabSz="914400" rtl="0" eaLnBrk="1" fontAlgn="auto" latinLnBrk="0" hangingPunct="1">
              <a:lnSpc>
                <a:spcPct val="90000"/>
              </a:lnSpc>
              <a:buClrTx/>
              <a:buSzTx/>
              <a:buFont typeface="Arial" panose="020B0604020202020204" pitchFamily="34" charset="0"/>
              <a:buNone/>
              <a:tabLst/>
              <a:defRPr/>
            </a:pPr>
            <a:r>
              <a:rPr kumimoji="0" lang="ru-RU" b="1" i="0" u="none" strike="noStrike" kern="1200" cap="all" spc="0" normalizeH="0" noProof="0" dirty="0" smtClean="0">
                <a:ln>
                  <a:noFill/>
                </a:ln>
                <a:solidFill>
                  <a:schemeClr val="accent3">
                    <a:lumMod val="50000"/>
                  </a:schemeClr>
                </a:solidFill>
                <a:effectLst/>
                <a:uLnTx/>
                <a:uFillTx/>
                <a:latin typeface="Times New Roman" pitchFamily="18" charset="0"/>
                <a:cs typeface="Times New Roman" pitchFamily="18" charset="0"/>
              </a:rPr>
              <a:t>Что такое бюджет?</a:t>
            </a:r>
          </a:p>
          <a:p>
            <a:pPr marR="0" lvl="0" algn="l" defTabSz="914400" rtl="0" eaLnBrk="1" fontAlgn="auto" latinLnBrk="0" hangingPunct="1">
              <a:lnSpc>
                <a:spcPct val="90000"/>
              </a:lnSpc>
              <a:buClrTx/>
              <a:buSzTx/>
              <a:buFont typeface="Arial" panose="020B0604020202020204" pitchFamily="34" charset="0"/>
              <a:buNone/>
              <a:tabLst/>
              <a:defRPr/>
            </a:pPr>
            <a:endParaRPr kumimoji="0" lang="ru-RU" sz="1400" b="1" i="0" u="none" strike="noStrike" kern="1200" cap="all" spc="0" normalizeH="0" noProof="0" dirty="0" smtClean="0">
              <a:ln>
                <a:noFill/>
              </a:ln>
              <a:effectLst/>
              <a:uLnTx/>
              <a:uFillTx/>
              <a:latin typeface="Times New Roman" pitchFamily="18" charset="0"/>
              <a:cs typeface="Times New Roman" pitchFamily="18" charset="0"/>
            </a:endParaRPr>
          </a:p>
          <a:p>
            <a:pPr marR="0" lvl="0" algn="just" defTabSz="914400" rtl="0" eaLnBrk="1" fontAlgn="auto" latinLnBrk="0" hangingPunct="1">
              <a:lnSpc>
                <a:spcPct val="90000"/>
              </a:lnSpc>
              <a:buClrTx/>
              <a:buSzTx/>
              <a:buFont typeface="Arial" panose="020B0604020202020204" pitchFamily="34" charset="0"/>
              <a:buNone/>
              <a:tabLst/>
              <a:defRPr/>
            </a:pPr>
            <a:r>
              <a:rPr kumimoji="0" lang="ru-RU" sz="1600" b="1" i="0" u="none" strike="noStrike" kern="1200" cap="all" spc="0" normalizeH="0" noProof="0" dirty="0" smtClean="0">
                <a:ln>
                  <a:noFill/>
                </a:ln>
                <a:solidFill>
                  <a:schemeClr val="tx2">
                    <a:lumMod val="60000"/>
                    <a:lumOff val="40000"/>
                  </a:schemeClr>
                </a:solidFill>
                <a:effectLst/>
                <a:uLnTx/>
                <a:uFillTx/>
                <a:latin typeface="Times New Roman" pitchFamily="18" charset="0"/>
                <a:cs typeface="Times New Roman" pitchFamily="18" charset="0"/>
              </a:rPr>
              <a:t>Бюджет</a:t>
            </a:r>
            <a:r>
              <a:rPr kumimoji="0" lang="ru-RU" sz="1600" b="1" i="0" u="none" strike="noStrike" kern="1200" cap="none" spc="0" normalizeH="0" baseline="0" noProof="0" dirty="0" smtClean="0">
                <a:ln>
                  <a:noFill/>
                </a:ln>
                <a:effectLst/>
                <a:uLnTx/>
                <a:uFillTx/>
                <a:latin typeface="Times New Roman" pitchFamily="18" charset="0"/>
                <a:cs typeface="Times New Roman" pitchFamily="18" charset="0"/>
              </a:rPr>
              <a:t> –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это форма образования и расходования денежных средств, предназначенных</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для финансового обеспечения задач и функций государства и местного самоуправления, или проще говоря – это план доходов и расходов  на определенный период.</a:t>
            </a:r>
          </a:p>
          <a:p>
            <a:pPr marR="0" lvl="0" algn="just" defTabSz="914400" rtl="0" eaLnBrk="1" fontAlgn="auto" latinLnBrk="0" hangingPunct="1">
              <a:lnSpc>
                <a:spcPct val="90000"/>
              </a:lnSpc>
              <a:buClrTx/>
              <a:buSzTx/>
              <a:buFont typeface="Arial" panose="020B0604020202020204" pitchFamily="34" charset="0"/>
              <a:buNone/>
              <a:tabLst/>
              <a:defRPr/>
            </a:pPr>
            <a:endParaRPr lang="ru-RU" sz="1100" dirty="0" smtClean="0">
              <a:latin typeface="Times New Roman" pitchFamily="18" charset="0"/>
              <a:cs typeface="Times New Roman" pitchFamily="18" charset="0"/>
            </a:endParaRPr>
          </a:p>
          <a:p>
            <a:r>
              <a:rPr lang="ru-RU" b="1" cap="all" dirty="0" smtClean="0">
                <a:solidFill>
                  <a:schemeClr val="accent3">
                    <a:lumMod val="50000"/>
                  </a:schemeClr>
                </a:solidFill>
                <a:latin typeface="Times New Roman" pitchFamily="18" charset="0"/>
                <a:cs typeface="Times New Roman" pitchFamily="18" charset="0"/>
              </a:rPr>
              <a:t>Что такое «доходы»  и «расходы»?</a:t>
            </a:r>
          </a:p>
          <a:p>
            <a:endParaRPr lang="ru-RU" sz="1100" b="1" cap="all" dirty="0" smtClean="0">
              <a:solidFill>
                <a:schemeClr val="accent5">
                  <a:lumMod val="50000"/>
                </a:schemeClr>
              </a:solidFill>
              <a:latin typeface="Times New Roman" pitchFamily="18" charset="0"/>
              <a:cs typeface="Times New Roman" pitchFamily="18" charset="0"/>
            </a:endParaRPr>
          </a:p>
          <a:p>
            <a:endParaRPr lang="ru-RU" sz="1100" b="1" cap="all" dirty="0" smtClean="0">
              <a:solidFill>
                <a:schemeClr val="accent5">
                  <a:lumMod val="50000"/>
                </a:schemeClr>
              </a:solidFill>
              <a:latin typeface="Times New Roman" pitchFamily="18" charset="0"/>
              <a:cs typeface="Times New Roman" pitchFamily="18" charset="0"/>
            </a:endParaRPr>
          </a:p>
          <a:p>
            <a:endParaRPr lang="ru-RU" sz="1100" b="1" dirty="0" smtClean="0">
              <a:solidFill>
                <a:schemeClr val="accent6"/>
              </a:solidFill>
              <a:latin typeface="Times New Roman" pitchFamily="18" charset="0"/>
              <a:cs typeface="Times New Roman" pitchFamily="18" charset="0"/>
            </a:endParaRPr>
          </a:p>
          <a:p>
            <a:r>
              <a:rPr lang="ru-RU" sz="1100" dirty="0" smtClean="0">
                <a:solidFill>
                  <a:schemeClr val="accent5">
                    <a:lumMod val="50000"/>
                  </a:schemeClr>
                </a:solidFill>
                <a:latin typeface="Times New Roman" pitchFamily="18" charset="0"/>
                <a:cs typeface="Times New Roman" pitchFamily="18" charset="0"/>
              </a:rPr>
              <a:t> </a:t>
            </a: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endParaRPr lang="ru-RU" sz="110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100" i="0" u="none" strike="noStrike" kern="1200" cap="none" spc="0" normalizeH="0" baseline="0" noProof="0" dirty="0" smtClean="0">
              <a:ln>
                <a:noFill/>
              </a:ln>
              <a:solidFill>
                <a:schemeClr val="accent5">
                  <a:lumMod val="50000"/>
                </a:schemeClr>
              </a:solidFill>
              <a:effectLst/>
              <a:uLnTx/>
              <a:uFillTx/>
              <a:latin typeface="Times New Roman" pitchFamily="18" charset="0"/>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100" b="1" i="0" u="none" strike="noStrike" kern="1200" cap="none" spc="0" normalizeH="0" baseline="0" noProof="0" dirty="0">
              <a:ln>
                <a:noFill/>
              </a:ln>
              <a:solidFill>
                <a:schemeClr val="accent5">
                  <a:lumMod val="75000"/>
                </a:schemeClr>
              </a:solidFill>
              <a:effectLst/>
              <a:uLnTx/>
              <a:uFillTx/>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323528" y="2492896"/>
          <a:ext cx="8820472" cy="3501000"/>
        </p:xfrm>
        <a:graphic>
          <a:graphicData uri="http://schemas.openxmlformats.org/drawingml/2006/table">
            <a:tbl>
              <a:tblPr firstRow="1" bandRow="1">
                <a:tableStyleId>{5C22544A-7EE6-4342-B048-85BDC9FD1C3A}</a:tableStyleId>
              </a:tblPr>
              <a:tblGrid>
                <a:gridCol w="4410236"/>
                <a:gridCol w="4410236"/>
              </a:tblGrid>
              <a:tr h="370840">
                <a:tc>
                  <a:txBody>
                    <a:bodyPr/>
                    <a:lstStyle/>
                    <a:p>
                      <a:pPr algn="just"/>
                      <a:r>
                        <a:rPr lang="ru-RU" sz="1500" b="1" cap="all" baseline="0" dirty="0" smtClean="0">
                          <a:solidFill>
                            <a:schemeClr val="accent1"/>
                          </a:solidFill>
                          <a:latin typeface="Times New Roman" pitchFamily="18" charset="0"/>
                          <a:cs typeface="Times New Roman" pitchFamily="18" charset="0"/>
                        </a:rPr>
                        <a:t>Доходы</a:t>
                      </a:r>
                      <a:r>
                        <a:rPr lang="ru-RU" sz="1500" b="1" cap="all" baseline="0" dirty="0" smtClean="0">
                          <a:solidFill>
                            <a:schemeClr val="tx1"/>
                          </a:solidFill>
                          <a:latin typeface="Times New Roman" pitchFamily="18" charset="0"/>
                          <a:cs typeface="Times New Roman" pitchFamily="18" charset="0"/>
                        </a:rPr>
                        <a:t> </a:t>
                      </a:r>
                      <a:r>
                        <a:rPr lang="ru-RU" sz="1500" b="1" cap="all" baseline="0" dirty="0" smtClean="0">
                          <a:solidFill>
                            <a:schemeClr val="accent1"/>
                          </a:solidFill>
                          <a:latin typeface="Times New Roman" pitchFamily="18" charset="0"/>
                          <a:cs typeface="Times New Roman" pitchFamily="18" charset="0"/>
                        </a:rPr>
                        <a:t>бюджета</a:t>
                      </a:r>
                      <a:r>
                        <a:rPr lang="ru-RU" sz="1500" b="1" cap="all"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это поступающие </a:t>
                      </a:r>
                    </a:p>
                    <a:p>
                      <a:pPr algn="just"/>
                      <a:r>
                        <a:rPr lang="ru-RU" sz="1500" b="0" dirty="0" smtClean="0">
                          <a:solidFill>
                            <a:schemeClr val="tx1"/>
                          </a:solidFill>
                          <a:latin typeface="Times New Roman" pitchFamily="18" charset="0"/>
                          <a:cs typeface="Times New Roman" pitchFamily="18" charset="0"/>
                        </a:rPr>
                        <a:t>в бюджет денежные средства, в том числе:</a:t>
                      </a:r>
                    </a:p>
                    <a:p>
                      <a:pPr algn="just">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налоговые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доходы</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поступления от уплаты налогов, предусмотренных Налоговым кодексом РФ (налоги на прибыль, налоги на имущество и др.);</a:t>
                      </a:r>
                    </a:p>
                    <a:p>
                      <a:pPr algn="just">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неналоговые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доходы</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платежи в виде штрафов, санкций за нарушение законодательства, платежи за пользование имуществом</a:t>
                      </a:r>
                      <a:r>
                        <a:rPr lang="ru-RU" sz="1500" b="0"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государства, средства самообложения граждан;</a:t>
                      </a:r>
                    </a:p>
                    <a:p>
                      <a:pPr algn="just">
                        <a:buFont typeface="Wingdings" pitchFamily="2" charset="2"/>
                        <a:buChar char="Ø"/>
                      </a:pPr>
                      <a:r>
                        <a:rPr lang="ru-RU" sz="1500"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безвозмездные</a:t>
                      </a: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поступления</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средства,  поступающие из других бюджетов бюджетной системы РФ, а также безвозмездные перечисления от физических и юридических лиц, от государственных организаций.</a:t>
                      </a:r>
                      <a:endParaRPr lang="ru-RU" sz="1500" b="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defTabSz="936382">
                        <a:defRPr/>
                      </a:pPr>
                      <a:r>
                        <a:rPr lang="ru-RU" sz="1500" b="1" cap="all" baseline="0" dirty="0" smtClean="0">
                          <a:solidFill>
                            <a:schemeClr val="accent1"/>
                          </a:solidFill>
                          <a:latin typeface="Times New Roman" pitchFamily="18" charset="0"/>
                          <a:cs typeface="Times New Roman" pitchFamily="18" charset="0"/>
                        </a:rPr>
                        <a:t>Расходы</a:t>
                      </a:r>
                      <a:r>
                        <a:rPr lang="ru-RU" sz="1500" b="1" cap="all" baseline="0" dirty="0" smtClean="0">
                          <a:solidFill>
                            <a:schemeClr val="tx1"/>
                          </a:solidFill>
                          <a:latin typeface="Times New Roman" pitchFamily="18" charset="0"/>
                          <a:cs typeface="Times New Roman" pitchFamily="18" charset="0"/>
                        </a:rPr>
                        <a:t> </a:t>
                      </a:r>
                      <a:r>
                        <a:rPr lang="ru-RU" sz="1500" b="1" cap="all" baseline="0" dirty="0" smtClean="0">
                          <a:solidFill>
                            <a:schemeClr val="accent1"/>
                          </a:solidFill>
                          <a:latin typeface="Times New Roman" pitchFamily="18" charset="0"/>
                          <a:cs typeface="Times New Roman" pitchFamily="18" charset="0"/>
                        </a:rPr>
                        <a:t>бюджета</a:t>
                      </a:r>
                      <a:r>
                        <a:rPr lang="ru-RU" sz="1500" b="1" cap="all"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 это выплачиваемые          из бюджета денежные средства. </a:t>
                      </a:r>
                    </a:p>
                    <a:p>
                      <a:pPr algn="just" defTabSz="936382">
                        <a:buFont typeface="Wingdings" pitchFamily="2" charset="2"/>
                        <a:buChar char="Ø"/>
                        <a:defRPr/>
                      </a:pPr>
                      <a:r>
                        <a:rPr lang="ru-RU" sz="150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Расходная часть бюджета формируется исходя из принципа</a:t>
                      </a:r>
                      <a:r>
                        <a:rPr lang="ru-RU" sz="1500" b="0" baseline="0"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обеспечения всех социальных обязательств и поддержки муниципальных образований области.</a:t>
                      </a:r>
                    </a:p>
                    <a:p>
                      <a:pPr algn="just" defTabSz="936382">
                        <a:buFont typeface="Wingdings" pitchFamily="2" charset="2"/>
                        <a:buChar char="Ø"/>
                        <a:defRPr/>
                      </a:pPr>
                      <a:r>
                        <a:rPr lang="ru-RU" sz="1500" b="0" dirty="0" smtClean="0">
                          <a:solidFill>
                            <a:schemeClr val="tx1"/>
                          </a:solidFill>
                          <a:latin typeface="Times New Roman" pitchFamily="18" charset="0"/>
                          <a:cs typeface="Times New Roman" pitchFamily="18" charset="0"/>
                        </a:rPr>
                        <a:t> Расходы областного бюджета планируются по ведомственной структуре, т.е. по органам власти, а также в разрезе государственных программ Курской области.</a:t>
                      </a:r>
                    </a:p>
                    <a:p>
                      <a:pPr algn="just"/>
                      <a:endParaRPr lang="ru-RU" sz="1500" dirty="0" smtClean="0">
                        <a:solidFill>
                          <a:schemeClr val="tx1"/>
                        </a:solidFill>
                        <a:latin typeface="Times New Roman" pitchFamily="18" charset="0"/>
                        <a:cs typeface="Times New Roman" pitchFamily="18" charset="0"/>
                      </a:endParaRPr>
                    </a:p>
                    <a:p>
                      <a:r>
                        <a:rPr lang="ru-RU" sz="1500" b="1" cap="all" dirty="0" smtClean="0">
                          <a:solidFill>
                            <a:schemeClr val="accent3">
                              <a:lumMod val="50000"/>
                            </a:schemeClr>
                          </a:solidFill>
                          <a:latin typeface="Times New Roman" pitchFamily="18" charset="0"/>
                          <a:cs typeface="Times New Roman" pitchFamily="18" charset="0"/>
                        </a:rPr>
                        <a:t>Какой бывает бюджет?</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Дефицитный </a:t>
                      </a:r>
                      <a:r>
                        <a:rPr lang="ru-RU" sz="1500" b="1" dirty="0" smtClean="0">
                          <a:solidFill>
                            <a:schemeClr val="tx1"/>
                          </a:solidFill>
                          <a:latin typeface="Times New Roman" pitchFamily="18" charset="0"/>
                          <a:cs typeface="Times New Roman" pitchFamily="18" charset="0"/>
                        </a:rPr>
                        <a:t>– </a:t>
                      </a:r>
                      <a:r>
                        <a:rPr lang="ru-RU" sz="1500" b="0" dirty="0" smtClean="0">
                          <a:solidFill>
                            <a:schemeClr val="tx1"/>
                          </a:solidFill>
                          <a:latin typeface="Times New Roman" pitchFamily="18" charset="0"/>
                          <a:cs typeface="Times New Roman" pitchFamily="18" charset="0"/>
                        </a:rPr>
                        <a:t>расходы превышают доходы</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Профицитный</a:t>
                      </a:r>
                      <a:r>
                        <a:rPr lang="ru-RU" sz="1500" b="1" dirty="0" smtClean="0">
                          <a:solidFill>
                            <a:schemeClr val="tx1"/>
                          </a:solidFill>
                          <a:latin typeface="Times New Roman" pitchFamily="18" charset="0"/>
                          <a:cs typeface="Times New Roman" pitchFamily="18" charset="0"/>
                        </a:rPr>
                        <a:t> – </a:t>
                      </a:r>
                      <a:r>
                        <a:rPr lang="ru-RU" sz="1500" b="0" dirty="0" smtClean="0">
                          <a:solidFill>
                            <a:schemeClr val="tx1"/>
                          </a:solidFill>
                          <a:latin typeface="Times New Roman" pitchFamily="18" charset="0"/>
                          <a:cs typeface="Times New Roman" pitchFamily="18" charset="0"/>
                        </a:rPr>
                        <a:t>доходы превышают расходы</a:t>
                      </a:r>
                    </a:p>
                    <a:p>
                      <a:pPr>
                        <a:lnSpc>
                          <a:spcPct val="100000"/>
                        </a:lnSpc>
                        <a:buFont typeface="Wingdings" pitchFamily="2" charset="2"/>
                        <a:buChar char="Ø"/>
                      </a:pPr>
                      <a:r>
                        <a:rPr lang="ru-RU" sz="1500" b="1" dirty="0" smtClean="0">
                          <a:solidFill>
                            <a:schemeClr val="tx1"/>
                          </a:solidFill>
                          <a:latin typeface="Times New Roman" pitchFamily="18" charset="0"/>
                          <a:cs typeface="Times New Roman" pitchFamily="18" charset="0"/>
                        </a:rPr>
                        <a:t> </a:t>
                      </a:r>
                      <a:r>
                        <a:rPr lang="ru-RU" sz="1500" b="1" dirty="0" smtClean="0">
                          <a:solidFill>
                            <a:schemeClr val="accent1"/>
                          </a:solidFill>
                          <a:latin typeface="Times New Roman" pitchFamily="18" charset="0"/>
                          <a:cs typeface="Times New Roman" pitchFamily="18" charset="0"/>
                        </a:rPr>
                        <a:t>Сбалансированный</a:t>
                      </a:r>
                      <a:r>
                        <a:rPr lang="ru-RU" sz="1500" b="1" dirty="0" smtClean="0">
                          <a:solidFill>
                            <a:schemeClr val="tx1"/>
                          </a:solidFill>
                          <a:latin typeface="Times New Roman" pitchFamily="18" charset="0"/>
                          <a:cs typeface="Times New Roman" pitchFamily="18" charset="0"/>
                        </a:rPr>
                        <a:t> – </a:t>
                      </a:r>
                      <a:r>
                        <a:rPr lang="ru-RU" sz="1500" b="0" dirty="0" smtClean="0">
                          <a:solidFill>
                            <a:schemeClr val="tx1"/>
                          </a:solidFill>
                          <a:latin typeface="Times New Roman" pitchFamily="18" charset="0"/>
                          <a:cs typeface="Times New Roman" pitchFamily="18" charset="0"/>
                        </a:rPr>
                        <a:t>расходы равны доходам</a:t>
                      </a:r>
                      <a:endParaRPr lang="ru-RU" sz="1500" dirty="0">
                        <a:solidFill>
                          <a:schemeClr val="tx1"/>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9" name="TextBox 8"/>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Picture background"/>
          <p:cNvPicPr>
            <a:picLocks noChangeAspect="1" noChangeArrowheads="1"/>
          </p:cNvPicPr>
          <p:nvPr/>
        </p:nvPicPr>
        <p:blipFill>
          <a:blip r:embed="rId2" cstate="print"/>
          <a:srcRect t="6590" b="53361"/>
          <a:stretch>
            <a:fillRect/>
          </a:stretch>
        </p:blipFill>
        <p:spPr bwMode="auto">
          <a:xfrm>
            <a:off x="0" y="4941168"/>
            <a:ext cx="9144000" cy="1916832"/>
          </a:xfrm>
          <a:prstGeom prst="rect">
            <a:avLst/>
          </a:prstGeom>
          <a:noFill/>
        </p:spPr>
      </p:pic>
      <p:pic>
        <p:nvPicPr>
          <p:cNvPr id="9" name="Picture 6" descr="Picture background"/>
          <p:cNvPicPr>
            <a:picLocks noChangeAspect="1" noChangeArrowheads="1"/>
          </p:cNvPicPr>
          <p:nvPr/>
        </p:nvPicPr>
        <p:blipFill>
          <a:blip r:embed="rId2" cstate="print"/>
          <a:srcRect b="90041"/>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50</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Реализация проекта «Народный бюджет» В курской области</a:t>
            </a:r>
            <a:endParaRPr lang="ru-RU" cap="all" dirty="0">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251520" y="4894982"/>
          <a:ext cx="8712968" cy="1486346"/>
        </p:xfrm>
        <a:graphic>
          <a:graphicData uri="http://schemas.openxmlformats.org/drawingml/2006/table">
            <a:tbl>
              <a:tblPr firstRow="1" bandRow="1">
                <a:tableStyleId>{F2DE63D5-997A-4646-A377-4702673A728D}</a:tableStyleId>
              </a:tblPr>
              <a:tblGrid>
                <a:gridCol w="7553966"/>
                <a:gridCol w="1159002"/>
              </a:tblGrid>
              <a:tr h="156238">
                <a:tc>
                  <a:txBody>
                    <a:bodyPr/>
                    <a:lstStyle/>
                    <a:p>
                      <a:pPr algn="ctr"/>
                      <a:r>
                        <a:rPr lang="ru-RU" sz="1200" dirty="0" smtClean="0">
                          <a:solidFill>
                            <a:schemeClr val="tx1"/>
                          </a:solidFill>
                          <a:latin typeface="Times New Roman" pitchFamily="18" charset="0"/>
                          <a:cs typeface="Times New Roman" pitchFamily="18" charset="0"/>
                        </a:rPr>
                        <a:t>Наименование</a:t>
                      </a:r>
                      <a:endParaRPr lang="ru-RU" sz="1200" b="1" dirty="0">
                        <a:solidFill>
                          <a:schemeClr val="tx1"/>
                        </a:solidFill>
                        <a:latin typeface="Times New Roman" pitchFamily="18" charset="0"/>
                        <a:cs typeface="Times New Roman" pitchFamily="18" charset="0"/>
                      </a:endParaRPr>
                    </a:p>
                  </a:txBody>
                  <a:tcPr marL="48000" marR="48000" marT="27000" marB="27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ctr"/>
                      <a:r>
                        <a:rPr lang="ru-RU" sz="1200" dirty="0" smtClean="0">
                          <a:solidFill>
                            <a:schemeClr val="tx1"/>
                          </a:solidFill>
                          <a:latin typeface="Times New Roman" pitchFamily="18" charset="0"/>
                          <a:cs typeface="Times New Roman" pitchFamily="18" charset="0"/>
                        </a:rPr>
                        <a:t>2025 год</a:t>
                      </a:r>
                      <a:endParaRPr lang="ru-RU" sz="1200" b="1" dirty="0">
                        <a:solidFill>
                          <a:schemeClr val="tx1"/>
                        </a:solidFill>
                        <a:latin typeface="Times New Roman" pitchFamily="18" charset="0"/>
                        <a:cs typeface="Times New Roman" pitchFamily="18" charset="0"/>
                      </a:endParaRPr>
                    </a:p>
                  </a:txBody>
                  <a:tcPr marL="48000" marR="48000" marT="27000" marB="27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accent1">
                        <a:lumMod val="20000"/>
                        <a:lumOff val="80000"/>
                      </a:schemeClr>
                    </a:solidFill>
                  </a:tcPr>
                </a:tc>
              </a:tr>
              <a:tr h="271600">
                <a:tc>
                  <a:txBody>
                    <a:bodyPr/>
                    <a:lstStyle/>
                    <a:p>
                      <a:pPr algn="l">
                        <a:spcAft>
                          <a:spcPts val="0"/>
                        </a:spcAft>
                      </a:pPr>
                      <a:r>
                        <a:rPr lang="ru-RU" sz="1200" dirty="0">
                          <a:solidFill>
                            <a:schemeClr val="tx1"/>
                          </a:solidFill>
                          <a:latin typeface="Times New Roman" pitchFamily="18" charset="0"/>
                          <a:cs typeface="Times New Roman" pitchFamily="18" charset="0"/>
                        </a:rPr>
                        <a:t>Количество муниципальных образований – участников проекта «Народный бюджет» </a:t>
                      </a:r>
                      <a:r>
                        <a:rPr lang="ru-RU" sz="1200" dirty="0" smtClean="0">
                          <a:solidFill>
                            <a:schemeClr val="tx1"/>
                          </a:solidFill>
                          <a:latin typeface="Times New Roman" pitchFamily="18" charset="0"/>
                          <a:cs typeface="Times New Roman" pitchFamily="18" charset="0"/>
                        </a:rPr>
                        <a:t>в </a:t>
                      </a:r>
                      <a:r>
                        <a:rPr lang="ru-RU" sz="1200" dirty="0">
                          <a:solidFill>
                            <a:schemeClr val="tx1"/>
                          </a:solidFill>
                          <a:latin typeface="Times New Roman" pitchFamily="18" charset="0"/>
                          <a:cs typeface="Times New Roman" pitchFamily="18" charset="0"/>
                        </a:rPr>
                        <a:t>Курской области»</a:t>
                      </a:r>
                      <a:endParaRPr lang="ru-RU" sz="1200" dirty="0">
                        <a:solidFill>
                          <a:schemeClr val="tx1"/>
                        </a:solidFill>
                        <a:latin typeface="Times New Roman" pitchFamily="18" charset="0"/>
                        <a:ea typeface="Calibri"/>
                        <a:cs typeface="Times New Roman" pitchFamily="18" charset="0"/>
                      </a:endParaRPr>
                    </a:p>
                  </a:txBody>
                  <a:tcPr marL="48000" marR="48000" marT="27000" marB="2700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77</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r h="285226">
                <a:tc>
                  <a:txBody>
                    <a:bodyPr/>
                    <a:lstStyle/>
                    <a:p>
                      <a:pPr algn="l">
                        <a:spcAft>
                          <a:spcPts val="0"/>
                        </a:spcAft>
                      </a:pPr>
                      <a:r>
                        <a:rPr lang="ru-RU" sz="1200" dirty="0">
                          <a:solidFill>
                            <a:schemeClr val="tx1"/>
                          </a:solidFill>
                          <a:latin typeface="Times New Roman" pitchFamily="18" charset="0"/>
                          <a:cs typeface="Times New Roman" pitchFamily="18" charset="0"/>
                        </a:rPr>
                        <a:t>Количество </a:t>
                      </a:r>
                      <a:r>
                        <a:rPr lang="ru-RU" sz="1200" dirty="0" smtClean="0">
                          <a:solidFill>
                            <a:schemeClr val="tx1"/>
                          </a:solidFill>
                          <a:latin typeface="Times New Roman" pitchFamily="18" charset="0"/>
                          <a:cs typeface="Times New Roman" pitchFamily="18" charset="0"/>
                        </a:rPr>
                        <a:t>проектов, реализуемых в рамках проекта </a:t>
                      </a:r>
                      <a:r>
                        <a:rPr lang="ru-RU" sz="1200" dirty="0">
                          <a:solidFill>
                            <a:schemeClr val="tx1"/>
                          </a:solidFill>
                          <a:latin typeface="Times New Roman" pitchFamily="18" charset="0"/>
                          <a:cs typeface="Times New Roman" pitchFamily="18" charset="0"/>
                        </a:rPr>
                        <a:t>«Народный бюджет» </a:t>
                      </a:r>
                      <a:r>
                        <a:rPr lang="ru-RU" sz="1200" baseline="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в </a:t>
                      </a:r>
                      <a:r>
                        <a:rPr lang="ru-RU" sz="1200" dirty="0">
                          <a:solidFill>
                            <a:schemeClr val="tx1"/>
                          </a:solidFill>
                          <a:latin typeface="Times New Roman" pitchFamily="18" charset="0"/>
                          <a:cs typeface="Times New Roman" pitchFamily="18" charset="0"/>
                        </a:rPr>
                        <a:t>Курской области»</a:t>
                      </a:r>
                      <a:endParaRPr lang="ru-RU" sz="1200" dirty="0">
                        <a:solidFill>
                          <a:schemeClr val="tx1"/>
                        </a:solidFill>
                        <a:latin typeface="Times New Roman" pitchFamily="18" charset="0"/>
                        <a:ea typeface="Calibri"/>
                        <a:cs typeface="Times New Roman" pitchFamily="18" charset="0"/>
                      </a:endParaRPr>
                    </a:p>
                  </a:txBody>
                  <a:tcPr marL="36000" marR="36000" marT="36000" marB="3600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161</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r h="285226">
                <a:tc>
                  <a:txBody>
                    <a:bodyPr/>
                    <a:lstStyle/>
                    <a:p>
                      <a:pPr algn="l">
                        <a:spcAft>
                          <a:spcPts val="0"/>
                        </a:spcAft>
                      </a:pPr>
                      <a:r>
                        <a:rPr lang="ru-RU" sz="1200" dirty="0">
                          <a:solidFill>
                            <a:schemeClr val="tx1"/>
                          </a:solidFill>
                          <a:latin typeface="Times New Roman" pitchFamily="18" charset="0"/>
                          <a:cs typeface="Times New Roman" pitchFamily="18" charset="0"/>
                        </a:rPr>
                        <a:t>Общая стоимость проектов</a:t>
                      </a:r>
                      <a:r>
                        <a:rPr lang="ru-RU" sz="1200" dirty="0" smtClean="0">
                          <a:solidFill>
                            <a:schemeClr val="tx1"/>
                          </a:solidFill>
                          <a:latin typeface="Times New Roman" pitchFamily="18" charset="0"/>
                          <a:cs typeface="Times New Roman" pitchFamily="18" charset="0"/>
                        </a:rPr>
                        <a:t>, млн</a:t>
                      </a:r>
                      <a:r>
                        <a:rPr lang="ru-RU" sz="1200" baseline="0" dirty="0" smtClean="0">
                          <a:solidFill>
                            <a:schemeClr val="tx1"/>
                          </a:solidFill>
                          <a:latin typeface="Times New Roman" pitchFamily="18" charset="0"/>
                          <a:cs typeface="Times New Roman" pitchFamily="18" charset="0"/>
                        </a:rPr>
                        <a:t> рублей</a:t>
                      </a:r>
                      <a:r>
                        <a:rPr lang="ru-RU" sz="1200" dirty="0" smtClean="0">
                          <a:solidFill>
                            <a:schemeClr val="tx1"/>
                          </a:solidFill>
                          <a:latin typeface="Times New Roman" pitchFamily="18" charset="0"/>
                          <a:cs typeface="Times New Roman" pitchFamily="18" charset="0"/>
                        </a:rPr>
                        <a:t> </a:t>
                      </a:r>
                      <a:endParaRPr lang="ru-RU" sz="1200" dirty="0">
                        <a:solidFill>
                          <a:schemeClr val="tx1"/>
                        </a:solidFill>
                        <a:latin typeface="Times New Roman" pitchFamily="18" charset="0"/>
                        <a:cs typeface="Times New Roman" pitchFamily="18" charset="0"/>
                      </a:endParaRPr>
                    </a:p>
                    <a:p>
                      <a:pPr algn="l">
                        <a:spcAft>
                          <a:spcPts val="0"/>
                        </a:spcAft>
                      </a:pPr>
                      <a:r>
                        <a:rPr lang="ru-RU" sz="1200" dirty="0">
                          <a:solidFill>
                            <a:schemeClr val="tx1"/>
                          </a:solidFill>
                          <a:latin typeface="Times New Roman" pitchFamily="18" charset="0"/>
                          <a:cs typeface="Times New Roman" pitchFamily="18" charset="0"/>
                        </a:rPr>
                        <a:t>в том числе :</a:t>
                      </a:r>
                      <a:endParaRPr lang="ru-RU" sz="1200" dirty="0">
                        <a:solidFill>
                          <a:schemeClr val="tx1"/>
                        </a:solidFill>
                        <a:latin typeface="Times New Roman" pitchFamily="18" charset="0"/>
                        <a:ea typeface="Calibri"/>
                        <a:cs typeface="Times New Roman" pitchFamily="18" charset="0"/>
                      </a:endParaRPr>
                    </a:p>
                  </a:txBody>
                  <a:tcPr marL="36000" marR="36000" marT="36000" marB="36000">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509,1</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r h="169864">
                <a:tc>
                  <a:txBody>
                    <a:bodyPr/>
                    <a:lstStyle/>
                    <a:p>
                      <a:pPr marL="180975" indent="0" algn="l">
                        <a:spcAft>
                          <a:spcPts val="0"/>
                        </a:spcAft>
                      </a:pPr>
                      <a:r>
                        <a:rPr lang="ru-RU" sz="1200" dirty="0">
                          <a:solidFill>
                            <a:schemeClr val="tx1"/>
                          </a:solidFill>
                          <a:latin typeface="Times New Roman" pitchFamily="18" charset="0"/>
                          <a:cs typeface="Times New Roman" pitchFamily="18" charset="0"/>
                        </a:rPr>
                        <a:t>з</a:t>
                      </a:r>
                      <a:r>
                        <a:rPr lang="ru-RU" sz="1200" dirty="0" smtClean="0">
                          <a:solidFill>
                            <a:schemeClr val="tx1"/>
                          </a:solidFill>
                          <a:latin typeface="Times New Roman" pitchFamily="18" charset="0"/>
                          <a:cs typeface="Times New Roman" pitchFamily="18" charset="0"/>
                        </a:rPr>
                        <a:t>а </a:t>
                      </a:r>
                      <a:r>
                        <a:rPr lang="ru-RU" sz="1200" dirty="0">
                          <a:solidFill>
                            <a:schemeClr val="tx1"/>
                          </a:solidFill>
                          <a:latin typeface="Times New Roman" pitchFamily="18" charset="0"/>
                          <a:cs typeface="Times New Roman" pitchFamily="18" charset="0"/>
                        </a:rPr>
                        <a:t>счет средств субсидий из областного </a:t>
                      </a:r>
                      <a:r>
                        <a:rPr lang="ru-RU" sz="1200" dirty="0" smtClean="0">
                          <a:solidFill>
                            <a:schemeClr val="tx1"/>
                          </a:solidFill>
                          <a:latin typeface="Times New Roman" pitchFamily="18" charset="0"/>
                          <a:cs typeface="Times New Roman" pitchFamily="18" charset="0"/>
                        </a:rPr>
                        <a:t>бюджета, млн</a:t>
                      </a:r>
                      <a:r>
                        <a:rPr lang="ru-RU" sz="1200" baseline="0" dirty="0" smtClean="0">
                          <a:solidFill>
                            <a:schemeClr val="tx1"/>
                          </a:solidFill>
                          <a:latin typeface="Times New Roman" pitchFamily="18" charset="0"/>
                          <a:cs typeface="Times New Roman" pitchFamily="18" charset="0"/>
                        </a:rPr>
                        <a:t> рублей</a:t>
                      </a:r>
                      <a:r>
                        <a:rPr lang="ru-RU" sz="1200" dirty="0" smtClean="0">
                          <a:solidFill>
                            <a:schemeClr val="tx1"/>
                          </a:solidFill>
                          <a:latin typeface="Times New Roman" pitchFamily="18" charset="0"/>
                          <a:cs typeface="Times New Roman" pitchFamily="18" charset="0"/>
                        </a:rPr>
                        <a:t> </a:t>
                      </a:r>
                      <a:endParaRPr lang="ru-RU" sz="1200" dirty="0">
                        <a:solidFill>
                          <a:schemeClr val="tx1"/>
                        </a:solidFill>
                        <a:latin typeface="Times New Roman" pitchFamily="18" charset="0"/>
                        <a:ea typeface="Calibri"/>
                        <a:cs typeface="Times New Roman" pitchFamily="18" charset="0"/>
                      </a:endParaRPr>
                    </a:p>
                  </a:txBody>
                  <a:tcPr marL="36000" marR="36000" marT="36000" marB="36000">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ctr"/>
                      <a:r>
                        <a:rPr lang="ru-RU" sz="1200" dirty="0" smtClean="0">
                          <a:solidFill>
                            <a:schemeClr val="tx1"/>
                          </a:solidFill>
                          <a:latin typeface="Times New Roman" pitchFamily="18" charset="0"/>
                          <a:cs typeface="Times New Roman" pitchFamily="18" charset="0"/>
                        </a:rPr>
                        <a:t>270,5</a:t>
                      </a:r>
                      <a:endParaRPr lang="ru-RU" sz="1200" dirty="0">
                        <a:solidFill>
                          <a:schemeClr val="tx1"/>
                        </a:solidFill>
                        <a:latin typeface="Times New Roman" pitchFamily="18" charset="0"/>
                        <a:cs typeface="Times New Roman" pitchFamily="18" charset="0"/>
                      </a:endParaRPr>
                    </a:p>
                  </a:txBody>
                  <a:tcPr marL="36000" marR="36000" marT="36000" marB="3600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bg1"/>
                    </a:solidFill>
                  </a:tcPr>
                </a:tc>
              </a:tr>
            </a:tbl>
          </a:graphicData>
        </a:graphic>
      </p:graphicFrame>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251520" y="476672"/>
          <a:ext cx="8712968" cy="4415400"/>
        </p:xfrm>
        <a:graphic>
          <a:graphicData uri="http://schemas.openxmlformats.org/drawingml/2006/table">
            <a:tbl>
              <a:tblPr firstRow="1" bandRow="1">
                <a:tableStyleId>{5C22544A-7EE6-4342-B048-85BDC9FD1C3A}</a:tableStyleId>
              </a:tblPr>
              <a:tblGrid>
                <a:gridCol w="4356484"/>
                <a:gridCol w="4356484"/>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100" b="1" dirty="0" smtClean="0">
                          <a:solidFill>
                            <a:schemeClr val="accent1"/>
                          </a:solidFill>
                          <a:latin typeface="Times New Roman" pitchFamily="18" charset="0"/>
                          <a:cs typeface="Times New Roman" pitchFamily="18" charset="0"/>
                        </a:rPr>
                        <a:t>Проект</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«Народный</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бюджет»</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в Курской области (далее - проект) направлен на определение и реализацию социально значимых проектов на территориях муниципальных образований Курской области с привлечением граждан и организаций к деятельности органов местного самоуправления по решению проблем местного значения.</a:t>
                      </a:r>
                    </a:p>
                    <a:p>
                      <a:pPr marL="0" marR="0" indent="0" algn="just" defTabSz="914400" rtl="0" eaLnBrk="1" fontAlgn="auto" latinLnBrk="0" hangingPunct="1">
                        <a:lnSpc>
                          <a:spcPct val="100000"/>
                        </a:lnSpc>
                        <a:spcBef>
                          <a:spcPts val="0"/>
                        </a:spcBef>
                        <a:spcAft>
                          <a:spcPts val="0"/>
                        </a:spcAft>
                        <a:buClrTx/>
                        <a:buSzTx/>
                        <a:buFontTx/>
                        <a:buNone/>
                        <a:tabLst/>
                        <a:defRPr/>
                      </a:pPr>
                      <a:endParaRPr lang="ru-RU" sz="500" b="0" dirty="0" smtClean="0">
                        <a:solidFill>
                          <a:schemeClr val="accent5">
                            <a:lumMod val="50000"/>
                          </a:schemeClr>
                        </a:solidFill>
                        <a:latin typeface="Times New Roman" pitchFamily="18" charset="0"/>
                        <a:cs typeface="Times New Roman" pitchFamily="18" charset="0"/>
                      </a:endParaRPr>
                    </a:p>
                    <a:p>
                      <a:pPr algn="just" defTabSz="936382">
                        <a:defRPr/>
                      </a:pPr>
                      <a:r>
                        <a:rPr lang="ru-RU" sz="1100" b="1" dirty="0" smtClean="0">
                          <a:solidFill>
                            <a:schemeClr val="accent1"/>
                          </a:solidFill>
                          <a:latin typeface="Times New Roman" pitchFamily="18" charset="0"/>
                          <a:cs typeface="Times New Roman" pitchFamily="18" charset="0"/>
                        </a:rPr>
                        <a:t>Целью</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проекта</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является развитие потенциала органов местного самоуправления Курской области, активное участие населения муниципальных образований Курской области в выявлении и определении степени  приоритетности проблем местного значения, в подготовке, реализации, контроле качества и в приемке работ, выполняемых в рамках программ, а также в последующем содержании и</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обеспечении сохранности объектов; повышение эффективности бюджетных расходов</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за счет вовлечения населения в процессы принятия решений на местном уровне и усиления общественного контроля за действиями органов местного самоуправления.</a:t>
                      </a:r>
                    </a:p>
                    <a:p>
                      <a:pPr algn="just" defTabSz="936382">
                        <a:defRPr/>
                      </a:pPr>
                      <a:endParaRPr lang="ru-RU" sz="500" b="0" dirty="0" smtClean="0">
                        <a:solidFill>
                          <a:schemeClr val="accent5">
                            <a:lumMod val="50000"/>
                          </a:schemeClr>
                        </a:solidFill>
                        <a:latin typeface="Times New Roman" pitchFamily="18" charset="0"/>
                        <a:cs typeface="Times New Roman" pitchFamily="18" charset="0"/>
                      </a:endParaRPr>
                    </a:p>
                    <a:p>
                      <a:pPr algn="just"/>
                      <a:r>
                        <a:rPr lang="ru-RU" sz="1100" b="0" kern="1200" baseline="0" dirty="0" smtClean="0">
                          <a:solidFill>
                            <a:schemeClr val="tx1"/>
                          </a:solidFill>
                          <a:latin typeface="Times New Roman" pitchFamily="18" charset="0"/>
                          <a:ea typeface="+mn-ea"/>
                          <a:cs typeface="Times New Roman" pitchFamily="18" charset="0"/>
                        </a:rPr>
                        <a:t>Для достижения целей </a:t>
                      </a:r>
                      <a:r>
                        <a:rPr lang="ru-RU" sz="1100" b="1" kern="1200" baseline="0" dirty="0" smtClean="0">
                          <a:solidFill>
                            <a:schemeClr val="accent1"/>
                          </a:solidFill>
                          <a:latin typeface="Times New Roman" pitchFamily="18" charset="0"/>
                          <a:ea typeface="+mn-ea"/>
                          <a:cs typeface="Times New Roman" pitchFamily="18" charset="0"/>
                        </a:rPr>
                        <a:t>в</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рамках</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проекта</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решаются</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1" kern="1200" baseline="0" dirty="0" smtClean="0">
                          <a:solidFill>
                            <a:schemeClr val="accent1"/>
                          </a:solidFill>
                          <a:latin typeface="Times New Roman" pitchFamily="18" charset="0"/>
                          <a:ea typeface="+mn-ea"/>
                          <a:cs typeface="Times New Roman" pitchFamily="18" charset="0"/>
                        </a:rPr>
                        <a:t>задачи</a:t>
                      </a: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0" kern="1200" baseline="0" dirty="0" smtClean="0">
                          <a:solidFill>
                            <a:schemeClr val="tx1"/>
                          </a:solidFill>
                          <a:latin typeface="Times New Roman" pitchFamily="18" charset="0"/>
                          <a:ea typeface="+mn-ea"/>
                          <a:cs typeface="Times New Roman" pitchFamily="18" charset="0"/>
                        </a:rPr>
                        <a:t>по сохранению и развитию:</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жилищно-коммунальной инфраструктуры муниципальной собственности (объектов электро-, тепло-, газо- и водоснабжения, объектов водоотведения);</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автомобильных дорог местного значения, искусственных дорожных сооружений, тротуаров, придомовых территорий, находящихся в муниципальной собственности;</a:t>
                      </a: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buClr>
                          <a:schemeClr val="accent1"/>
                        </a:buClr>
                        <a:buFont typeface="Wingdings" pitchFamily="2" charset="2"/>
                        <a:buChar char="v"/>
                      </a:pPr>
                      <a:r>
                        <a:rPr lang="ru-RU" sz="1100" b="0" kern="1200" baseline="0" dirty="0" smtClean="0">
                          <a:solidFill>
                            <a:schemeClr val="accent5">
                              <a:lumMod val="50000"/>
                            </a:schemeClr>
                          </a:solidFill>
                          <a:latin typeface="Times New Roman" pitchFamily="18" charset="0"/>
                          <a:ea typeface="+mn-ea"/>
                          <a:cs typeface="Times New Roman" pitchFamily="18" charset="0"/>
                        </a:rPr>
                        <a:t> </a:t>
                      </a:r>
                      <a:r>
                        <a:rPr lang="ru-RU" sz="1100" b="0" kern="1200" baseline="0" dirty="0" smtClean="0">
                          <a:solidFill>
                            <a:schemeClr val="tx1"/>
                          </a:solidFill>
                          <a:latin typeface="Times New Roman" pitchFamily="18" charset="0"/>
                          <a:ea typeface="+mn-ea"/>
                          <a:cs typeface="Times New Roman" pitchFamily="18" charset="0"/>
                        </a:rPr>
                        <a:t>территорий населенных пунктов, площадей, парков, мест массового отдыха;</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детских игровых площадок;</a:t>
                      </a:r>
                      <a:endParaRPr lang="ru-RU" sz="1100" b="0" dirty="0" smtClean="0">
                        <a:solidFill>
                          <a:schemeClr val="tx1"/>
                        </a:solidFill>
                        <a:latin typeface="Times New Roman" pitchFamily="18" charset="0"/>
                        <a:cs typeface="Times New Roman" pitchFamily="18" charset="0"/>
                      </a:endParaRP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спорта и спортивных площадок;</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муниципальных учреждений культуры;</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муниципальных образовательных организаций;</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мест погребения;</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предназначенных для организации отдыха детей и их оздоровления, находящихся  в муниципальной собственности;</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входящих в инфраструктуру молодежной политики, находящихся в муниципальной собственности;</a:t>
                      </a:r>
                    </a:p>
                    <a:p>
                      <a:pPr algn="just">
                        <a:buClr>
                          <a:schemeClr val="accent1"/>
                        </a:buClr>
                        <a:buFont typeface="Wingdings" pitchFamily="2" charset="2"/>
                        <a:buChar char="v"/>
                      </a:pPr>
                      <a:r>
                        <a:rPr lang="ru-RU" sz="1100" b="0" kern="1200" baseline="0" dirty="0" smtClean="0">
                          <a:solidFill>
                            <a:schemeClr val="tx1"/>
                          </a:solidFill>
                          <a:latin typeface="Times New Roman" pitchFamily="18" charset="0"/>
                          <a:ea typeface="+mn-ea"/>
                          <a:cs typeface="Times New Roman" pitchFamily="18" charset="0"/>
                        </a:rPr>
                        <a:t> объектов, предназначенных для организации досуга и обеспечения жителей муниципального образования услугами организаций культуры, находящихся в муниципальной собственности.</a:t>
                      </a:r>
                    </a:p>
                    <a:p>
                      <a:pPr algn="just">
                        <a:buClr>
                          <a:schemeClr val="accent1"/>
                        </a:buClr>
                        <a:buFont typeface="Wingdings" pitchFamily="2" charset="2"/>
                        <a:buNone/>
                      </a:pPr>
                      <a:endParaRPr lang="ru-RU" sz="500" b="0" kern="1200" baseline="0" dirty="0" smtClean="0">
                        <a:solidFill>
                          <a:schemeClr val="accent5">
                            <a:lumMod val="50000"/>
                          </a:schemeClr>
                        </a:solidFill>
                        <a:latin typeface="Times New Roman" pitchFamily="18" charset="0"/>
                        <a:ea typeface="+mn-ea"/>
                        <a:cs typeface="Times New Roman" pitchFamily="18" charset="0"/>
                      </a:endParaRPr>
                    </a:p>
                    <a:p>
                      <a:pPr marL="0" marR="0" indent="0" algn="just" defTabSz="914400" rtl="0" eaLnBrk="1" fontAlgn="auto" latinLnBrk="0" hangingPunct="1">
                        <a:lnSpc>
                          <a:spcPct val="100000"/>
                        </a:lnSpc>
                        <a:spcBef>
                          <a:spcPts val="0"/>
                        </a:spcBef>
                        <a:spcAft>
                          <a:spcPts val="0"/>
                        </a:spcAft>
                        <a:buClr>
                          <a:schemeClr val="accent1"/>
                        </a:buClr>
                        <a:buSzTx/>
                        <a:buFont typeface="Wingdings" pitchFamily="2" charset="2"/>
                        <a:buNone/>
                        <a:tabLst/>
                        <a:defRPr/>
                      </a:pPr>
                      <a:r>
                        <a:rPr lang="ru-RU" sz="1100" b="1" dirty="0" smtClean="0">
                          <a:solidFill>
                            <a:schemeClr val="accent1"/>
                          </a:solidFill>
                          <a:latin typeface="Times New Roman" pitchFamily="18" charset="0"/>
                          <a:cs typeface="Times New Roman" pitchFamily="18" charset="0"/>
                        </a:rPr>
                        <a:t>Уровень софинансирования </a:t>
                      </a:r>
                      <a:r>
                        <a:rPr lang="ru-RU" sz="1100" b="0" dirty="0" smtClean="0">
                          <a:solidFill>
                            <a:schemeClr val="tx1"/>
                          </a:solidFill>
                          <a:latin typeface="Times New Roman" pitchFamily="18" charset="0"/>
                          <a:cs typeface="Times New Roman" pitchFamily="18" charset="0"/>
                        </a:rPr>
                        <a:t>за счет средств областного бюджета расходного обязательства муниципального образования Курской области</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на реализацию проектов устанавливается в размере </a:t>
                      </a:r>
                      <a:r>
                        <a:rPr lang="ru-RU" sz="1100" b="1" dirty="0" smtClean="0">
                          <a:solidFill>
                            <a:schemeClr val="accent1"/>
                          </a:solidFill>
                          <a:latin typeface="Times New Roman" pitchFamily="18" charset="0"/>
                          <a:cs typeface="Times New Roman" pitchFamily="18" charset="0"/>
                        </a:rPr>
                        <a:t>не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более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60</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за счет средств местного бюджета, добровольных пожертвований населения и (или) юридических</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лиц</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и индивидуальных</a:t>
                      </a:r>
                      <a:r>
                        <a:rPr lang="ru-RU" sz="1100" b="0" baseline="0" dirty="0" smtClean="0">
                          <a:solidFill>
                            <a:schemeClr val="tx1"/>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предпринимателей - в размере </a:t>
                      </a:r>
                      <a:r>
                        <a:rPr lang="ru-RU" sz="1100" b="1" dirty="0" smtClean="0">
                          <a:solidFill>
                            <a:schemeClr val="accent1"/>
                          </a:solidFill>
                          <a:latin typeface="Times New Roman" pitchFamily="18" charset="0"/>
                          <a:cs typeface="Times New Roman" pitchFamily="18" charset="0"/>
                        </a:rPr>
                        <a:t>не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менее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40</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при этом сумма средств добровольных пожертвований юридических лиц, индивидуальных предпринимателей и (или) населения устанавливается в размере </a:t>
                      </a:r>
                      <a:r>
                        <a:rPr lang="ru-RU" sz="1100" b="1" dirty="0" smtClean="0">
                          <a:solidFill>
                            <a:schemeClr val="accent1"/>
                          </a:solidFill>
                          <a:latin typeface="Times New Roman" pitchFamily="18" charset="0"/>
                          <a:cs typeface="Times New Roman" pitchFamily="18" charset="0"/>
                        </a:rPr>
                        <a:t>не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менее</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2</a:t>
                      </a:r>
                      <a:r>
                        <a:rPr lang="ru-RU" sz="1100" b="0" dirty="0" smtClean="0">
                          <a:solidFill>
                            <a:schemeClr val="accent5">
                              <a:lumMod val="50000"/>
                            </a:schemeClr>
                          </a:solidFill>
                          <a:latin typeface="Times New Roman" pitchFamily="18" charset="0"/>
                          <a:cs typeface="Times New Roman" pitchFamily="18" charset="0"/>
                        </a:rPr>
                        <a:t> </a:t>
                      </a:r>
                      <a:r>
                        <a:rPr lang="ru-RU" sz="1100" b="1" dirty="0" smtClean="0">
                          <a:solidFill>
                            <a:schemeClr val="accent1"/>
                          </a:solidFill>
                          <a:latin typeface="Times New Roman" pitchFamily="18" charset="0"/>
                          <a:cs typeface="Times New Roman" pitchFamily="18" charset="0"/>
                        </a:rPr>
                        <a:t>%</a:t>
                      </a:r>
                      <a:r>
                        <a:rPr lang="ru-RU" sz="1100" b="0" dirty="0" smtClean="0">
                          <a:solidFill>
                            <a:schemeClr val="accent5">
                              <a:lumMod val="50000"/>
                            </a:schemeClr>
                          </a:solidFill>
                          <a:latin typeface="Times New Roman" pitchFamily="18" charset="0"/>
                          <a:cs typeface="Times New Roman" pitchFamily="18" charset="0"/>
                        </a:rPr>
                        <a:t> </a:t>
                      </a:r>
                      <a:r>
                        <a:rPr lang="ru-RU" sz="1100" b="0" dirty="0" smtClean="0">
                          <a:solidFill>
                            <a:schemeClr val="tx1"/>
                          </a:solidFill>
                          <a:latin typeface="Times New Roman" pitchFamily="18" charset="0"/>
                          <a:cs typeface="Times New Roman" pitchFamily="18" charset="0"/>
                        </a:rPr>
                        <a:t>(участие населения в софинансировании является обязательным условием).</a:t>
                      </a: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 name="Рисунок 7" descr="c422c473adac03a8fc3715adad82b0e7.jpg"/>
          <p:cNvPicPr>
            <a:picLocks noChangeAspect="1"/>
          </p:cNvPicPr>
          <p:nvPr/>
        </p:nvPicPr>
        <p:blipFill>
          <a:blip r:embed="rId4" cstate="print"/>
          <a:srcRect r="6905" b="9896"/>
          <a:stretch>
            <a:fillRect/>
          </a:stretch>
        </p:blipFill>
        <p:spPr>
          <a:xfrm>
            <a:off x="7884368" y="764704"/>
            <a:ext cx="920761" cy="47917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Picture background"/>
          <p:cNvPicPr>
            <a:picLocks noChangeAspect="1" noChangeArrowheads="1"/>
          </p:cNvPicPr>
          <p:nvPr/>
        </p:nvPicPr>
        <p:blipFill>
          <a:blip r:embed="rId2" cstate="print"/>
          <a:srcRect t="-25004" b="53361"/>
          <a:stretch>
            <a:fillRect/>
          </a:stretch>
        </p:blipFill>
        <p:spPr bwMode="auto">
          <a:xfrm>
            <a:off x="0" y="1008112"/>
            <a:ext cx="9144000" cy="3429000"/>
          </a:xfrm>
          <a:prstGeom prst="rect">
            <a:avLst/>
          </a:prstGeom>
          <a:noFill/>
        </p:spPr>
      </p:pic>
      <p:pic>
        <p:nvPicPr>
          <p:cNvPr id="30" name="Picture 6" descr="Picture background"/>
          <p:cNvPicPr>
            <a:picLocks noChangeAspect="1" noChangeArrowheads="1"/>
          </p:cNvPicPr>
          <p:nvPr/>
        </p:nvPicPr>
        <p:blipFill>
          <a:blip r:embed="rId2" cstate="print"/>
          <a:srcRect b="53932"/>
          <a:stretch>
            <a:fillRect/>
          </a:stretch>
        </p:blipFill>
        <p:spPr bwMode="auto">
          <a:xfrm>
            <a:off x="0" y="0"/>
            <a:ext cx="9144000" cy="2204864"/>
          </a:xfrm>
          <a:prstGeom prst="rect">
            <a:avLst/>
          </a:prstGeom>
          <a:noFill/>
        </p:spPr>
      </p:pic>
      <p:pic>
        <p:nvPicPr>
          <p:cNvPr id="31" name="Picture 6" descr="Picture background"/>
          <p:cNvPicPr>
            <a:picLocks noChangeAspect="1" noChangeArrowheads="1"/>
          </p:cNvPicPr>
          <p:nvPr/>
        </p:nvPicPr>
        <p:blipFill>
          <a:blip r:embed="rId2" cstate="print"/>
          <a:srcRect t="-25004" b="53361"/>
          <a:stretch>
            <a:fillRect/>
          </a:stretch>
        </p:blipFill>
        <p:spPr bwMode="auto">
          <a:xfrm>
            <a:off x="0" y="3429000"/>
            <a:ext cx="9144000" cy="3429000"/>
          </a:xfrm>
          <a:prstGeom prst="rect">
            <a:avLst/>
          </a:prstGeom>
          <a:noFill/>
        </p:spPr>
      </p:pic>
      <p:sp>
        <p:nvSpPr>
          <p:cNvPr id="29" name="Прямоугольник 13"/>
          <p:cNvSpPr/>
          <p:nvPr/>
        </p:nvSpPr>
        <p:spPr>
          <a:xfrm>
            <a:off x="395536" y="5724545"/>
            <a:ext cx="1864492" cy="46166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Капитальный ремонт  здания Филиала № 1 МКОУ «Шумаковская СОШ</a:t>
            </a:r>
            <a:r>
              <a:rPr lang="ru-RU" sz="800" b="0" i="0" u="none" strike="noStrike" kern="1200" cap="none" spc="0" baseline="0" dirty="0" smtClean="0">
                <a:solidFill>
                  <a:srgbClr val="000000"/>
                </a:solidFill>
                <a:uFillTx/>
                <a:latin typeface="Times New Roman" pitchFamily="18" charset="0"/>
                <a:cs typeface="Times New Roman" pitchFamily="18" charset="0"/>
              </a:rPr>
              <a:t>», Солнцевский </a:t>
            </a:r>
            <a:r>
              <a:rPr lang="ru-RU" sz="800" b="0" i="0" u="none" strike="noStrike" kern="1200" cap="none" spc="0" baseline="0" dirty="0">
                <a:solidFill>
                  <a:srgbClr val="000000"/>
                </a:solidFill>
                <a:uFillTx/>
                <a:latin typeface="Times New Roman" pitchFamily="18" charset="0"/>
                <a:cs typeface="Times New Roman" pitchFamily="18" charset="0"/>
              </a:rPr>
              <a:t>район</a:t>
            </a:r>
          </a:p>
        </p:txBody>
      </p:sp>
      <p:sp>
        <p:nvSpPr>
          <p:cNvPr id="2" name="Номер слайда 1"/>
          <p:cNvSpPr>
            <a:spLocks noGrp="1"/>
          </p:cNvSpPr>
          <p:nvPr>
            <p:ph type="sldNum" sz="quarter" idx="12"/>
          </p:nvPr>
        </p:nvSpPr>
        <p:spPr/>
        <p:txBody>
          <a:bodyPr/>
          <a:lstStyle/>
          <a:p>
            <a:fld id="{725C68B6-61C2-468F-89AB-4B9F7531AA68}" type="slidenum">
              <a:rPr lang="ru-RU" smtClean="0"/>
              <a:pPr/>
              <a:t>51</a:t>
            </a:fld>
            <a:endParaRPr lang="ru-RU" dirty="0"/>
          </a:p>
        </p:txBody>
      </p:sp>
      <p:sp>
        <p:nvSpPr>
          <p:cNvPr id="3" name="Прямоугольник 2"/>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Итоги Реализации проекта «Народный бюджет» </a:t>
            </a:r>
          </a:p>
          <a:p>
            <a:pPr algn="ctr"/>
            <a:r>
              <a:rPr lang="ru-RU" b="1" cap="all" dirty="0" smtClean="0">
                <a:latin typeface="Times New Roman" pitchFamily="18" charset="0"/>
                <a:cs typeface="Times New Roman" pitchFamily="18" charset="0"/>
              </a:rPr>
              <a:t>В курской области в 2024 году</a:t>
            </a:r>
            <a:endParaRPr lang="ru-RU" cap="all" dirty="0">
              <a:latin typeface="Times New Roman" pitchFamily="18" charset="0"/>
              <a:cs typeface="Times New Roman" pitchFamily="18" charset="0"/>
            </a:endParaRPr>
          </a:p>
        </p:txBody>
      </p:sp>
      <p:pic>
        <p:nvPicPr>
          <p:cNvPr id="4" name="Picture 2"/>
          <p:cNvPicPr>
            <a:picLocks noChangeAspect="1"/>
          </p:cNvPicPr>
          <p:nvPr/>
        </p:nvPicPr>
        <p:blipFill>
          <a:blip r:embed="rId3" cstate="print"/>
          <a:srcRect/>
          <a:stretch>
            <a:fillRect/>
          </a:stretch>
        </p:blipFill>
        <p:spPr>
          <a:xfrm>
            <a:off x="4572000" y="656685"/>
            <a:ext cx="1872207" cy="1404155"/>
          </a:xfrm>
          <a:prstGeom prst="rect">
            <a:avLst/>
          </a:prstGeom>
          <a:noFill/>
          <a:ln>
            <a:noFill/>
          </a:ln>
        </p:spPr>
      </p:pic>
      <p:pic>
        <p:nvPicPr>
          <p:cNvPr id="5" name="Picture 3"/>
          <p:cNvPicPr>
            <a:picLocks noChangeAspect="1"/>
          </p:cNvPicPr>
          <p:nvPr/>
        </p:nvPicPr>
        <p:blipFill>
          <a:blip r:embed="rId4" cstate="print">
            <a:lum bright="10000"/>
          </a:blip>
          <a:srcRect/>
          <a:stretch>
            <a:fillRect/>
          </a:stretch>
        </p:blipFill>
        <p:spPr>
          <a:xfrm>
            <a:off x="2555773" y="661187"/>
            <a:ext cx="1794199" cy="1345648"/>
          </a:xfrm>
          <a:prstGeom prst="rect">
            <a:avLst/>
          </a:prstGeom>
          <a:noFill/>
          <a:ln>
            <a:noFill/>
          </a:ln>
        </p:spPr>
      </p:pic>
      <p:pic>
        <p:nvPicPr>
          <p:cNvPr id="6" name="Picture 4"/>
          <p:cNvPicPr>
            <a:picLocks noChangeAspect="1"/>
          </p:cNvPicPr>
          <p:nvPr/>
        </p:nvPicPr>
        <p:blipFill>
          <a:blip r:embed="rId5" cstate="print">
            <a:lum contrast="10000"/>
          </a:blip>
          <a:srcRect/>
          <a:stretch>
            <a:fillRect/>
          </a:stretch>
        </p:blipFill>
        <p:spPr>
          <a:xfrm>
            <a:off x="6660230" y="656685"/>
            <a:ext cx="1872210" cy="1404156"/>
          </a:xfrm>
          <a:prstGeom prst="rect">
            <a:avLst/>
          </a:prstGeom>
          <a:noFill/>
          <a:ln>
            <a:noFill/>
          </a:ln>
        </p:spPr>
      </p:pic>
      <p:sp>
        <p:nvSpPr>
          <p:cNvPr id="7" name="TextBox 8"/>
          <p:cNvSpPr txBox="1"/>
          <p:nvPr/>
        </p:nvSpPr>
        <p:spPr>
          <a:xfrm>
            <a:off x="2555773" y="1980129"/>
            <a:ext cx="1715333" cy="461665"/>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Благоустройство спортивной площадки</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Железногорский район, д.Снецкое</a:t>
            </a:r>
          </a:p>
        </p:txBody>
      </p:sp>
      <p:sp>
        <p:nvSpPr>
          <p:cNvPr id="8" name="Прямоугольник 19"/>
          <p:cNvSpPr/>
          <p:nvPr/>
        </p:nvSpPr>
        <p:spPr>
          <a:xfrm>
            <a:off x="6660229" y="2052137"/>
            <a:ext cx="1789913" cy="46166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Благоустройство общественной территории детской спортивной </a:t>
            </a:r>
            <a:r>
              <a:rPr lang="ru-RU" sz="800" b="0" i="0" u="none" strike="noStrike" kern="1200" cap="none" spc="0" baseline="0" dirty="0" smtClean="0">
                <a:solidFill>
                  <a:srgbClr val="000000"/>
                </a:solidFill>
                <a:uFillTx/>
                <a:latin typeface="Times New Roman" pitchFamily="18" charset="0"/>
                <a:cs typeface="Times New Roman" pitchFamily="18" charset="0"/>
              </a:rPr>
              <a:t>площадки, Железногорский район</a:t>
            </a:r>
            <a:endParaRPr lang="ru-RU" sz="800" b="0" i="0" u="none" strike="noStrike" kern="1200" cap="none" spc="0" baseline="0" dirty="0">
              <a:solidFill>
                <a:srgbClr val="000000"/>
              </a:solidFill>
              <a:uFillTx/>
              <a:latin typeface="Times New Roman" pitchFamily="18" charset="0"/>
              <a:cs typeface="Times New Roman" pitchFamily="18" charset="0"/>
            </a:endParaRPr>
          </a:p>
        </p:txBody>
      </p:sp>
      <p:sp>
        <p:nvSpPr>
          <p:cNvPr id="9" name="Прямоугольник 20"/>
          <p:cNvSpPr/>
          <p:nvPr/>
        </p:nvSpPr>
        <p:spPr>
          <a:xfrm>
            <a:off x="4499989" y="2052137"/>
            <a:ext cx="1864493" cy="46166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Капитальный ремонт фасада </a:t>
            </a:r>
            <a:endParaRPr lang="ru-RU" sz="800" b="0" i="0" u="none" strike="noStrike" kern="1200" cap="none" spc="0" baseline="0" dirty="0" smtClean="0">
              <a:solidFill>
                <a:srgbClr val="000000"/>
              </a:solidFill>
              <a:uFillTx/>
              <a:latin typeface="Times New Roman" pitchFamily="18" charset="0"/>
              <a:cs typeface="Times New Roman" pitchFamily="18"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smtClean="0">
                <a:solidFill>
                  <a:srgbClr val="000000"/>
                </a:solidFill>
                <a:uFillTx/>
                <a:latin typeface="Times New Roman" pitchFamily="18" charset="0"/>
                <a:cs typeface="Times New Roman" pitchFamily="18" charset="0"/>
              </a:rPr>
              <a:t>здания МБУК </a:t>
            </a:r>
            <a:r>
              <a:rPr lang="ru-RU" sz="800" b="0" i="0" u="none" strike="noStrike" kern="1200" cap="none" spc="0" baseline="0" dirty="0">
                <a:solidFill>
                  <a:srgbClr val="000000"/>
                </a:solidFill>
                <a:uFillTx/>
                <a:latin typeface="Times New Roman" pitchFamily="18" charset="0"/>
                <a:cs typeface="Times New Roman" pitchFamily="18" charset="0"/>
              </a:rPr>
              <a:t>ЦД «Мир»</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г. Курск</a:t>
            </a:r>
          </a:p>
        </p:txBody>
      </p:sp>
      <p:pic>
        <p:nvPicPr>
          <p:cNvPr id="10" name="Picture 3"/>
          <p:cNvPicPr>
            <a:picLocks noChangeAspect="1"/>
          </p:cNvPicPr>
          <p:nvPr/>
        </p:nvPicPr>
        <p:blipFill>
          <a:blip r:embed="rId6" cstate="print">
            <a:lum contrast="10000"/>
          </a:blip>
          <a:srcRect/>
          <a:stretch>
            <a:fillRect/>
          </a:stretch>
        </p:blipFill>
        <p:spPr>
          <a:xfrm>
            <a:off x="572803" y="662687"/>
            <a:ext cx="1762323" cy="1326147"/>
          </a:xfrm>
          <a:prstGeom prst="rect">
            <a:avLst/>
          </a:prstGeom>
          <a:noFill/>
          <a:ln>
            <a:noFill/>
          </a:ln>
        </p:spPr>
      </p:pic>
      <p:sp>
        <p:nvSpPr>
          <p:cNvPr id="11" name="Прямоугольник 7"/>
          <p:cNvSpPr/>
          <p:nvPr/>
        </p:nvSpPr>
        <p:spPr>
          <a:xfrm>
            <a:off x="539549" y="1980129"/>
            <a:ext cx="1715333" cy="58477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smtClean="0">
                <a:solidFill>
                  <a:srgbClr val="000000"/>
                </a:solidFill>
                <a:uFillTx/>
                <a:latin typeface="Times New Roman" pitchFamily="18" charset="0"/>
                <a:cs typeface="Times New Roman" pitchFamily="18" charset="0"/>
              </a:rPr>
              <a:t>  Капитальный </a:t>
            </a:r>
            <a:r>
              <a:rPr lang="ru-RU" sz="800" b="0" i="0" u="none" strike="noStrike" kern="1200" cap="none" spc="0" baseline="0" dirty="0">
                <a:solidFill>
                  <a:srgbClr val="000000"/>
                </a:solidFill>
                <a:uFillTx/>
                <a:latin typeface="Times New Roman" pitchFamily="18" charset="0"/>
                <a:cs typeface="Times New Roman" pitchFamily="18" charset="0"/>
              </a:rPr>
              <a:t>ремонт по замене окон в здании МКУК «Льговская МБ»</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Льговский район, г. Льгов</a:t>
            </a:r>
          </a:p>
        </p:txBody>
      </p:sp>
      <p:pic>
        <p:nvPicPr>
          <p:cNvPr id="16" name="Рисунок 10"/>
          <p:cNvPicPr>
            <a:picLocks noChangeAspect="1"/>
          </p:cNvPicPr>
          <p:nvPr/>
        </p:nvPicPr>
        <p:blipFill>
          <a:blip r:embed="rId7" cstate="print">
            <a:lum contrast="10000"/>
          </a:blip>
          <a:srcRect l="960" t="960" b="26230"/>
          <a:stretch>
            <a:fillRect/>
          </a:stretch>
        </p:blipFill>
        <p:spPr>
          <a:xfrm>
            <a:off x="539551" y="2526474"/>
            <a:ext cx="1794199" cy="1435603"/>
          </a:xfrm>
          <a:prstGeom prst="rect">
            <a:avLst/>
          </a:prstGeom>
          <a:noFill/>
          <a:ln>
            <a:noFill/>
          </a:ln>
        </p:spPr>
      </p:pic>
      <p:sp>
        <p:nvSpPr>
          <p:cNvPr id="17" name="TextBox 11"/>
          <p:cNvSpPr txBox="1"/>
          <p:nvPr/>
        </p:nvSpPr>
        <p:spPr>
          <a:xfrm>
            <a:off x="539551" y="3966736"/>
            <a:ext cx="1715333" cy="461665"/>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Капитальный ремонт фасада здания клуба</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Суджанский район, с. Уланок</a:t>
            </a:r>
          </a:p>
        </p:txBody>
      </p:sp>
      <p:pic>
        <p:nvPicPr>
          <p:cNvPr id="20" name="Picture 2"/>
          <p:cNvPicPr>
            <a:picLocks noChangeAspect="1"/>
          </p:cNvPicPr>
          <p:nvPr/>
        </p:nvPicPr>
        <p:blipFill>
          <a:blip r:embed="rId8" cstate="print"/>
          <a:srcRect r="3846"/>
          <a:stretch>
            <a:fillRect/>
          </a:stretch>
        </p:blipFill>
        <p:spPr>
          <a:xfrm>
            <a:off x="2555835" y="2528894"/>
            <a:ext cx="1800141" cy="1404156"/>
          </a:xfrm>
          <a:prstGeom prst="rect">
            <a:avLst/>
          </a:prstGeom>
          <a:noFill/>
          <a:ln>
            <a:noFill/>
          </a:ln>
        </p:spPr>
      </p:pic>
      <p:sp>
        <p:nvSpPr>
          <p:cNvPr id="21" name="Прямоугольник 7"/>
          <p:cNvSpPr/>
          <p:nvPr/>
        </p:nvSpPr>
        <p:spPr>
          <a:xfrm>
            <a:off x="2555775" y="3924345"/>
            <a:ext cx="1864493" cy="58477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Капитальный ремонт объекта ограждения МКУ «ФОК «Чемпион» Конышевского района Курской области»</a:t>
            </a:r>
          </a:p>
        </p:txBody>
      </p:sp>
      <p:pic>
        <p:nvPicPr>
          <p:cNvPr id="24" name="Picture 4" descr="https://sun9-6.userapi.com/impg/LDYEI1o7wqPasCQO33A3AQ8Ng8IIPdsy4bQw1w/a9St647P-U4.jpg?size=1000x1000&amp;quality=95&amp;sign=f6e977ee1ce3f3d82acc463eb9f2828e&amp;type=album"/>
          <p:cNvPicPr>
            <a:picLocks noChangeAspect="1" noChangeArrowheads="1"/>
          </p:cNvPicPr>
          <p:nvPr/>
        </p:nvPicPr>
        <p:blipFill>
          <a:blip r:embed="rId9" cstate="print"/>
          <a:srcRect/>
          <a:stretch>
            <a:fillRect/>
          </a:stretch>
        </p:blipFill>
        <p:spPr bwMode="auto">
          <a:xfrm>
            <a:off x="0" y="6390456"/>
            <a:ext cx="467544" cy="467544"/>
          </a:xfrm>
          <a:prstGeom prst="rect">
            <a:avLst/>
          </a:prstGeom>
          <a:noFill/>
        </p:spPr>
      </p:pic>
      <p:sp>
        <p:nvSpPr>
          <p:cNvPr id="25" name="TextBox 2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pic>
        <p:nvPicPr>
          <p:cNvPr id="18" name="Picture 4" descr="https://sun9-56.userapi.com/impg/0Mn6wmLAAyfS75nzqyGEFQq_xiHOd2vIN0KfHw/b59LpwphK9E.jpg?size=2560x1920&amp;quality=96&amp;sign=eeb34eea8dfbda70660e26109164e185&amp;type=album"/>
          <p:cNvPicPr>
            <a:picLocks noChangeAspect="1"/>
          </p:cNvPicPr>
          <p:nvPr/>
        </p:nvPicPr>
        <p:blipFill>
          <a:blip r:embed="rId10" cstate="print">
            <a:lum contrast="10000"/>
          </a:blip>
          <a:srcRect/>
          <a:stretch>
            <a:fillRect/>
          </a:stretch>
        </p:blipFill>
        <p:spPr>
          <a:xfrm>
            <a:off x="6660232" y="2528894"/>
            <a:ext cx="1872208" cy="1404155"/>
          </a:xfrm>
          <a:prstGeom prst="rect">
            <a:avLst/>
          </a:prstGeom>
          <a:noFill/>
          <a:ln>
            <a:noFill/>
          </a:ln>
        </p:spPr>
      </p:pic>
      <p:sp>
        <p:nvSpPr>
          <p:cNvPr id="19" name="Прямоугольник 17"/>
          <p:cNvSpPr/>
          <p:nvPr/>
        </p:nvSpPr>
        <p:spPr>
          <a:xfrm>
            <a:off x="6516216" y="3924345"/>
            <a:ext cx="2088232" cy="58477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Благоустройство территории памятника - Стела погибшим </a:t>
            </a:r>
            <a:r>
              <a:rPr lang="ru-RU" sz="800" b="0" i="0" u="none" strike="noStrike" kern="1200" cap="none" spc="0" baseline="0" dirty="0" smtClean="0">
                <a:solidFill>
                  <a:srgbClr val="000000"/>
                </a:solidFill>
                <a:uFillTx/>
                <a:latin typeface="Times New Roman" pitchFamily="18" charset="0"/>
                <a:cs typeface="Times New Roman" pitchFamily="18" charset="0"/>
              </a:rPr>
              <a:t>воинам - односельчанам </a:t>
            </a:r>
            <a:r>
              <a:rPr lang="ru-RU" sz="800" b="0" i="0" u="none" strike="noStrike" kern="1200" cap="none" spc="0" baseline="0" dirty="0">
                <a:solidFill>
                  <a:srgbClr val="000000"/>
                </a:solidFill>
                <a:uFillTx/>
                <a:latin typeface="Times New Roman" pitchFamily="18" charset="0"/>
                <a:cs typeface="Times New Roman" pitchFamily="18" charset="0"/>
              </a:rPr>
              <a:t>в период Великой Отечественной войны 1941-1945гг</a:t>
            </a:r>
            <a:r>
              <a:rPr lang="ru-RU" sz="800" b="0" i="0" u="none" strike="noStrike" kern="1200" cap="none" spc="0" baseline="0" dirty="0" smtClean="0">
                <a:solidFill>
                  <a:srgbClr val="000000"/>
                </a:solidFill>
                <a:uFillTx/>
                <a:latin typeface="Times New Roman" pitchFamily="18" charset="0"/>
                <a:cs typeface="Times New Roman" pitchFamily="18" charset="0"/>
              </a:rPr>
              <a:t>.</a:t>
            </a:r>
            <a:endParaRPr lang="ru-RU" sz="800" b="0" i="0" u="none" strike="noStrike" kern="1200" cap="none" spc="0" baseline="0" dirty="0">
              <a:solidFill>
                <a:srgbClr val="000000"/>
              </a:solidFill>
              <a:uFillTx/>
              <a:latin typeface="Times New Roman" pitchFamily="18" charset="0"/>
              <a:cs typeface="Times New Roman" pitchFamily="18" charset="0"/>
            </a:endParaRPr>
          </a:p>
        </p:txBody>
      </p:sp>
      <p:pic>
        <p:nvPicPr>
          <p:cNvPr id="22" name="Picture 4"/>
          <p:cNvPicPr>
            <a:picLocks noChangeAspect="1"/>
          </p:cNvPicPr>
          <p:nvPr/>
        </p:nvPicPr>
        <p:blipFill>
          <a:blip r:embed="rId11" cstate="print">
            <a:lum contrast="10000"/>
          </a:blip>
          <a:srcRect/>
          <a:stretch>
            <a:fillRect/>
          </a:stretch>
        </p:blipFill>
        <p:spPr>
          <a:xfrm>
            <a:off x="4572000" y="2528893"/>
            <a:ext cx="1872208" cy="1404155"/>
          </a:xfrm>
          <a:prstGeom prst="rect">
            <a:avLst/>
          </a:prstGeom>
          <a:noFill/>
          <a:ln>
            <a:noFill/>
          </a:ln>
        </p:spPr>
      </p:pic>
      <p:sp>
        <p:nvSpPr>
          <p:cNvPr id="23" name="TextBox 14"/>
          <p:cNvSpPr txBox="1"/>
          <p:nvPr/>
        </p:nvSpPr>
        <p:spPr>
          <a:xfrm>
            <a:off x="4571999" y="3924345"/>
            <a:ext cx="1789913" cy="461665"/>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Ремонт кровли МКДОУ «Тимский детский сад «Солнышко»</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Тимский район, п. Тим</a:t>
            </a:r>
          </a:p>
        </p:txBody>
      </p:sp>
      <p:pic>
        <p:nvPicPr>
          <p:cNvPr id="26" name="Picture 3"/>
          <p:cNvPicPr>
            <a:picLocks noChangeAspect="1"/>
          </p:cNvPicPr>
          <p:nvPr/>
        </p:nvPicPr>
        <p:blipFill>
          <a:blip r:embed="rId12" cstate="print"/>
          <a:srcRect r="6595"/>
          <a:stretch>
            <a:fillRect/>
          </a:stretch>
        </p:blipFill>
        <p:spPr>
          <a:xfrm>
            <a:off x="4644008" y="4469932"/>
            <a:ext cx="1800200" cy="1479348"/>
          </a:xfrm>
          <a:prstGeom prst="rect">
            <a:avLst/>
          </a:prstGeom>
          <a:noFill/>
          <a:ln>
            <a:noFill/>
          </a:ln>
        </p:spPr>
      </p:pic>
      <p:sp>
        <p:nvSpPr>
          <p:cNvPr id="27" name="Прямоугольник 9"/>
          <p:cNvSpPr/>
          <p:nvPr/>
        </p:nvSpPr>
        <p:spPr>
          <a:xfrm>
            <a:off x="4644008" y="5940569"/>
            <a:ext cx="1728192" cy="58477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Капитальный ремонт фасада здания </a:t>
            </a:r>
            <a:r>
              <a:rPr lang="ru-RU" sz="800" b="0" i="0" u="none" strike="noStrike" kern="1200" cap="none" spc="0" baseline="0" dirty="0" smtClean="0">
                <a:solidFill>
                  <a:srgbClr val="000000"/>
                </a:solidFill>
                <a:uFillTx/>
                <a:latin typeface="Times New Roman" pitchFamily="18" charset="0"/>
                <a:cs typeface="Times New Roman" pitchFamily="18" charset="0"/>
              </a:rPr>
              <a:t>МКУК </a:t>
            </a:r>
            <a:r>
              <a:rPr lang="ru-RU" sz="800" b="0" i="0" u="none" strike="noStrike" kern="1200" cap="none" spc="0" baseline="0" dirty="0">
                <a:solidFill>
                  <a:srgbClr val="000000"/>
                </a:solidFill>
                <a:uFillTx/>
                <a:latin typeface="Times New Roman" pitchFamily="18" charset="0"/>
                <a:cs typeface="Times New Roman" pitchFamily="18" charset="0"/>
              </a:rPr>
              <a:t>«Межпоселенческая библиотека Конышевского района</a:t>
            </a:r>
            <a:r>
              <a:rPr lang="ru-RU" sz="800" b="0" i="0" u="none" strike="noStrike" kern="1200" cap="none" spc="0" baseline="0" dirty="0" smtClean="0">
                <a:solidFill>
                  <a:srgbClr val="000000"/>
                </a:solidFill>
                <a:uFillTx/>
                <a:latin typeface="Times New Roman" pitchFamily="18" charset="0"/>
                <a:cs typeface="Times New Roman" pitchFamily="18" charset="0"/>
              </a:rPr>
              <a:t>», п</a:t>
            </a:r>
            <a:r>
              <a:rPr lang="ru-RU" sz="800" b="0" i="0" u="none" strike="noStrike" kern="1200" cap="none" spc="0" baseline="0" dirty="0">
                <a:solidFill>
                  <a:srgbClr val="000000"/>
                </a:solidFill>
                <a:uFillTx/>
                <a:latin typeface="Times New Roman" pitchFamily="18" charset="0"/>
                <a:cs typeface="Times New Roman" pitchFamily="18" charset="0"/>
              </a:rPr>
              <a:t>. Конышевка</a:t>
            </a:r>
          </a:p>
        </p:txBody>
      </p:sp>
      <p:pic>
        <p:nvPicPr>
          <p:cNvPr id="28" name="Рисунок 11" descr="C:\Users\User\Documents\2024 год\до 10 квар НБ    Руденко ИБ по году до 20 чис\фото 3 кв   до и после\до и после ремонта Филиал №1\окна от центрального входа слева после.jpg"/>
          <p:cNvPicPr>
            <a:picLocks noChangeAspect="1"/>
          </p:cNvPicPr>
          <p:nvPr/>
        </p:nvPicPr>
        <p:blipFill>
          <a:blip r:embed="rId13" cstate="print"/>
          <a:srcRect t="10016" r="3049" b="20383"/>
          <a:stretch>
            <a:fillRect/>
          </a:stretch>
        </p:blipFill>
        <p:spPr>
          <a:xfrm>
            <a:off x="539551" y="4485219"/>
            <a:ext cx="1794199" cy="1246738"/>
          </a:xfrm>
          <a:prstGeom prst="rect">
            <a:avLst/>
          </a:prstGeom>
          <a:noFill/>
          <a:ln>
            <a:noFill/>
          </a:ln>
        </p:spPr>
      </p:pic>
      <p:pic>
        <p:nvPicPr>
          <p:cNvPr id="32" name="Рисунок 17"/>
          <p:cNvPicPr>
            <a:picLocks noChangeAspect="1"/>
          </p:cNvPicPr>
          <p:nvPr/>
        </p:nvPicPr>
        <p:blipFill>
          <a:blip r:embed="rId14" cstate="print">
            <a:lum contrast="10000"/>
          </a:blip>
          <a:srcRect l="13603" t="7692" r="25434" b="7692"/>
          <a:stretch>
            <a:fillRect/>
          </a:stretch>
        </p:blipFill>
        <p:spPr>
          <a:xfrm rot="5400013">
            <a:off x="2588779" y="4416105"/>
            <a:ext cx="1716191" cy="1782199"/>
          </a:xfrm>
          <a:prstGeom prst="rect">
            <a:avLst/>
          </a:prstGeom>
          <a:noFill/>
          <a:ln>
            <a:noFill/>
          </a:ln>
        </p:spPr>
      </p:pic>
      <p:sp>
        <p:nvSpPr>
          <p:cNvPr id="33" name="Прямоугольник 19"/>
          <p:cNvSpPr/>
          <p:nvPr/>
        </p:nvSpPr>
        <p:spPr>
          <a:xfrm>
            <a:off x="2339751" y="6156593"/>
            <a:ext cx="2311971" cy="461665"/>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800" b="0" i="0" u="none" strike="noStrike" kern="1200" cap="none" spc="0" baseline="0" dirty="0">
                <a:solidFill>
                  <a:srgbClr val="000000"/>
                </a:solidFill>
                <a:uFillTx/>
                <a:latin typeface="Times New Roman" pitchFamily="18" charset="0"/>
                <a:cs typeface="Times New Roman" pitchFamily="18" charset="0"/>
              </a:rPr>
              <a:t>Благоустройство территории памятника - стела погибшим воинам - односельчанинам в период Великой Отечественной войны 1941-1945 гг</a:t>
            </a:r>
            <a:r>
              <a:rPr lang="ru-RU" sz="800" b="0" i="0" u="none" strike="noStrike" kern="1200" cap="none" spc="0" baseline="0" dirty="0" smtClean="0">
                <a:solidFill>
                  <a:srgbClr val="000000"/>
                </a:solidFill>
                <a:uFillTx/>
                <a:latin typeface="Times New Roman" pitchFamily="18" charset="0"/>
                <a:cs typeface="Times New Roman" pitchFamily="18" charset="0"/>
              </a:rPr>
              <a:t>.</a:t>
            </a:r>
            <a:endParaRPr lang="ru-RU" sz="800" b="0" i="0" u="none" strike="noStrike" kern="1200" cap="none" spc="0" baseline="0" dirty="0">
              <a:solidFill>
                <a:srgbClr val="000000"/>
              </a:solidFill>
              <a:uFillTx/>
              <a:latin typeface="Times New Roman" pitchFamily="18" charset="0"/>
              <a:cs typeface="Times New Roman" pitchFamily="18" charset="0"/>
            </a:endParaRPr>
          </a:p>
        </p:txBody>
      </p:sp>
      <p:pic>
        <p:nvPicPr>
          <p:cNvPr id="34" name="Picture 2"/>
          <p:cNvPicPr>
            <a:picLocks noChangeAspect="1" noChangeArrowheads="1"/>
          </p:cNvPicPr>
          <p:nvPr/>
        </p:nvPicPr>
        <p:blipFill>
          <a:blip r:embed="rId15" cstate="print"/>
          <a:srcRect t="6818" b="21739"/>
          <a:stretch>
            <a:fillRect/>
          </a:stretch>
        </p:blipFill>
        <p:spPr bwMode="auto">
          <a:xfrm>
            <a:off x="6732240" y="4458506"/>
            <a:ext cx="1800200" cy="1634790"/>
          </a:xfrm>
          <a:prstGeom prst="rect">
            <a:avLst/>
          </a:prstGeom>
          <a:noFill/>
          <a:ln w="9525">
            <a:noFill/>
            <a:miter lim="800000"/>
            <a:headEnd/>
            <a:tailEnd/>
          </a:ln>
        </p:spPr>
      </p:pic>
      <p:sp>
        <p:nvSpPr>
          <p:cNvPr id="35" name="Прямоугольник 34"/>
          <p:cNvSpPr/>
          <p:nvPr/>
        </p:nvSpPr>
        <p:spPr>
          <a:xfrm>
            <a:off x="6804248" y="6093296"/>
            <a:ext cx="1800200" cy="584775"/>
          </a:xfrm>
          <a:prstGeom prst="rect">
            <a:avLst/>
          </a:prstGeom>
        </p:spPr>
        <p:txBody>
          <a:bodyPr wrap="square">
            <a:spAutoFit/>
          </a:bodyPr>
          <a:lstStyle/>
          <a:p>
            <a:pPr algn="ctr"/>
            <a:r>
              <a:rPr lang="ru-RU" sz="800" dirty="0" smtClean="0">
                <a:latin typeface="Times New Roman" pitchFamily="18" charset="0"/>
                <a:cs typeface="Times New Roman" pitchFamily="18" charset="0"/>
              </a:rPr>
              <a:t>Капитальный ремонт фасада здания  МБДОУ «Детский сад компенсирующего вида №102»,</a:t>
            </a:r>
          </a:p>
          <a:p>
            <a:pPr algn="ctr"/>
            <a:r>
              <a:rPr lang="ru-RU" sz="800" dirty="0" smtClean="0">
                <a:latin typeface="Times New Roman" pitchFamily="18" charset="0"/>
                <a:cs typeface="Times New Roman" pitchFamily="18" charset="0"/>
              </a:rPr>
              <a:t> г. Курск</a:t>
            </a:r>
            <a:endParaRPr lang="ru-RU" sz="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52</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3947572"/>
            <a:ext cx="5400600" cy="1569660"/>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Государственный долг курской области</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6</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descr="Picture background"/>
          <p:cNvPicPr>
            <a:picLocks noChangeAspect="1" noChangeArrowheads="1"/>
          </p:cNvPicPr>
          <p:nvPr/>
        </p:nvPicPr>
        <p:blipFill>
          <a:blip r:embed="rId2" cstate="print"/>
          <a:srcRect t="20130" b="53361"/>
          <a:stretch>
            <a:fillRect/>
          </a:stretch>
        </p:blipFill>
        <p:spPr bwMode="auto">
          <a:xfrm>
            <a:off x="0" y="5589240"/>
            <a:ext cx="9144000" cy="1268760"/>
          </a:xfrm>
          <a:prstGeom prst="rect">
            <a:avLst/>
          </a:prstGeom>
          <a:noFill/>
        </p:spPr>
      </p:pic>
      <p:pic>
        <p:nvPicPr>
          <p:cNvPr id="23"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53</a:t>
            </a:fld>
            <a:endParaRPr lang="ru-RU" dirty="0"/>
          </a:p>
        </p:txBody>
      </p:sp>
      <p:sp>
        <p:nvSpPr>
          <p:cNvPr id="3" name="Прямоугольник 2"/>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Государственный долг курской области</a:t>
            </a:r>
            <a:endParaRPr lang="ru-RU" cap="all" dirty="0">
              <a:latin typeface="Times New Roman" pitchFamily="18" charset="0"/>
              <a:cs typeface="Times New Roman" pitchFamily="18" charset="0"/>
            </a:endParaRPr>
          </a:p>
        </p:txBody>
      </p:sp>
      <p:graphicFrame>
        <p:nvGraphicFramePr>
          <p:cNvPr id="4" name="Диаграмма 31"/>
          <p:cNvGraphicFramePr/>
          <p:nvPr/>
        </p:nvGraphicFramePr>
        <p:xfrm>
          <a:off x="0" y="1772816"/>
          <a:ext cx="8964488" cy="5258520"/>
        </p:xfrm>
        <a:graphic>
          <a:graphicData uri="http://schemas.openxmlformats.org/drawingml/2006/chart">
            <c:chart xmlns:c="http://schemas.openxmlformats.org/drawingml/2006/chart" xmlns:r="http://schemas.openxmlformats.org/officeDocument/2006/relationships" r:id="rId3"/>
          </a:graphicData>
        </a:graphic>
      </p:graphicFrame>
      <p:sp>
        <p:nvSpPr>
          <p:cNvPr id="5" name="Заголовок 1"/>
          <p:cNvSpPr/>
          <p:nvPr/>
        </p:nvSpPr>
        <p:spPr>
          <a:xfrm>
            <a:off x="0" y="1323880"/>
            <a:ext cx="9144000" cy="30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1600" b="1" strike="noStrike" spc="-1" dirty="0">
                <a:solidFill>
                  <a:schemeClr val="accent3">
                    <a:lumMod val="50000"/>
                  </a:schemeClr>
                </a:solidFill>
                <a:latin typeface="Times New Roman" pitchFamily="18" charset="0"/>
                <a:ea typeface="DejaVu Sans"/>
                <a:cs typeface="Times New Roman" pitchFamily="18" charset="0"/>
              </a:rPr>
              <a:t>Структура и динамика государственного долга</a:t>
            </a:r>
            <a:endParaRPr lang="ru-RU" sz="1600" b="0" strike="noStrike" spc="-1" dirty="0">
              <a:solidFill>
                <a:schemeClr val="accent3">
                  <a:lumMod val="50000"/>
                </a:schemeClr>
              </a:solidFill>
              <a:latin typeface="Times New Roman" pitchFamily="18" charset="0"/>
              <a:cs typeface="Times New Roman" pitchFamily="18" charset="0"/>
            </a:endParaRPr>
          </a:p>
        </p:txBody>
      </p:sp>
      <p:sp>
        <p:nvSpPr>
          <p:cNvPr id="6" name="Text Box 69"/>
          <p:cNvSpPr/>
          <p:nvPr/>
        </p:nvSpPr>
        <p:spPr>
          <a:xfrm>
            <a:off x="0" y="484328"/>
            <a:ext cx="9144000" cy="740845"/>
          </a:xfrm>
          <a:prstGeom prst="rect">
            <a:avLst/>
          </a:prstGeom>
          <a:noFill/>
          <a:ln w="9525">
            <a:noFill/>
          </a:ln>
        </p:spPr>
        <p:style>
          <a:lnRef idx="0">
            <a:scrgbClr r="0" g="0" b="0"/>
          </a:lnRef>
          <a:fillRef idx="0">
            <a:scrgbClr r="0" g="0" b="0"/>
          </a:fillRef>
          <a:effectRef idx="0">
            <a:scrgbClr r="0" g="0" b="0"/>
          </a:effectRef>
          <a:fontRef idx="minor"/>
        </p:style>
        <p:txBody>
          <a:bodyPr wrap="square" lIns="93600" tIns="46800" rIns="93600" bIns="46800" anchor="t">
            <a:spAutoFit/>
          </a:bodyPr>
          <a:lstStyle/>
          <a:p>
            <a:pPr algn="just">
              <a:lnSpc>
                <a:spcPct val="100000"/>
              </a:lnSpc>
            </a:pPr>
            <a:r>
              <a:rPr lang="ru-RU" sz="1400" b="1" strike="noStrike" spc="-1" dirty="0">
                <a:solidFill>
                  <a:schemeClr val="tx2"/>
                </a:solidFill>
                <a:latin typeface="Times New Roman" pitchFamily="18" charset="0"/>
                <a:ea typeface="DejaVu Sans"/>
                <a:cs typeface="Times New Roman" pitchFamily="18" charset="0"/>
              </a:rPr>
              <a:t>ГОСУДАРСТВЕННЫЙ ДОЛГ </a:t>
            </a:r>
            <a:r>
              <a:rPr lang="ru-RU" sz="1400" strike="noStrike" spc="-1" dirty="0">
                <a:latin typeface="Times New Roman" pitchFamily="18" charset="0"/>
                <a:ea typeface="DejaVu Sans"/>
                <a:cs typeface="Times New Roman" pitchFamily="18" charset="0"/>
              </a:rPr>
              <a:t>– это обязательства, возникающие      из государственных заимствований (кредитов, государственных ценных бумаг), гарантий по обязательствам третьих лиц, другие обязательства, принятые на себя субъектом Российской Федерации.</a:t>
            </a:r>
            <a:endParaRPr lang="ru-RU" sz="1400" strike="noStrike" spc="-1" dirty="0">
              <a:latin typeface="Times New Roman" pitchFamily="18" charset="0"/>
              <a:cs typeface="Times New Roman" pitchFamily="18" charset="0"/>
            </a:endParaRPr>
          </a:p>
        </p:txBody>
      </p:sp>
      <p:pic>
        <p:nvPicPr>
          <p:cNvPr id="14"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15" name="TextBox 1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16" name="TextBox 1"/>
          <p:cNvSpPr/>
          <p:nvPr/>
        </p:nvSpPr>
        <p:spPr>
          <a:xfrm>
            <a:off x="2123728" y="2636912"/>
            <a:ext cx="641160" cy="17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ru-RU" sz="800" b="1" strike="noStrike" spc="-1" dirty="0">
                <a:latin typeface="Times New Roman" pitchFamily="18" charset="0"/>
                <a:ea typeface="DejaVu Sans"/>
                <a:cs typeface="Times New Roman" pitchFamily="18" charset="0"/>
              </a:rPr>
              <a:t>13 039,1</a:t>
            </a:r>
            <a:endParaRPr lang="ru-RU" sz="800" b="0" strike="noStrike" spc="-1" dirty="0">
              <a:latin typeface="Times New Roman" pitchFamily="18" charset="0"/>
              <a:cs typeface="Times New Roman" pitchFamily="18" charset="0"/>
            </a:endParaRPr>
          </a:p>
        </p:txBody>
      </p:sp>
      <p:sp>
        <p:nvSpPr>
          <p:cNvPr id="17" name="TextBox 1"/>
          <p:cNvSpPr/>
          <p:nvPr/>
        </p:nvSpPr>
        <p:spPr>
          <a:xfrm>
            <a:off x="3347864" y="2708920"/>
            <a:ext cx="577080" cy="17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ru-RU" sz="800" b="1" strike="noStrike" spc="-1" dirty="0">
                <a:latin typeface="Times New Roman" pitchFamily="18" charset="0"/>
                <a:ea typeface="DejaVu Sans"/>
                <a:cs typeface="Times New Roman" pitchFamily="18" charset="0"/>
              </a:rPr>
              <a:t>15 515,8</a:t>
            </a:r>
            <a:endParaRPr lang="ru-RU" sz="800" b="0" strike="noStrike" spc="-1" dirty="0">
              <a:latin typeface="Times New Roman" pitchFamily="18" charset="0"/>
              <a:cs typeface="Times New Roman" pitchFamily="18" charset="0"/>
            </a:endParaRPr>
          </a:p>
          <a:p>
            <a:pPr>
              <a:lnSpc>
                <a:spcPct val="100000"/>
              </a:lnSpc>
              <a:tabLst>
                <a:tab pos="0" algn="l"/>
              </a:tabLst>
            </a:pPr>
            <a:endParaRPr lang="ru-RU" sz="800" b="0" strike="noStrike" spc="-1" dirty="0">
              <a:latin typeface="Times New Roman" pitchFamily="18" charset="0"/>
              <a:cs typeface="Times New Roman" pitchFamily="18" charset="0"/>
            </a:endParaRPr>
          </a:p>
        </p:txBody>
      </p:sp>
      <p:sp>
        <p:nvSpPr>
          <p:cNvPr id="18" name="TextBox 1"/>
          <p:cNvSpPr/>
          <p:nvPr/>
        </p:nvSpPr>
        <p:spPr>
          <a:xfrm>
            <a:off x="4572000" y="1916832"/>
            <a:ext cx="577080" cy="17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ru-RU" sz="800" b="1" strike="noStrike" spc="-1" dirty="0">
                <a:latin typeface="Times New Roman" pitchFamily="18" charset="0"/>
                <a:ea typeface="DejaVu Sans"/>
                <a:cs typeface="Times New Roman" pitchFamily="18" charset="0"/>
              </a:rPr>
              <a:t>18 774,6</a:t>
            </a:r>
            <a:endParaRPr lang="ru-RU" sz="800" b="0" strike="noStrike" spc="-1" dirty="0">
              <a:latin typeface="Times New Roman" pitchFamily="18" charset="0"/>
              <a:cs typeface="Times New Roman" pitchFamily="18" charset="0"/>
            </a:endParaRPr>
          </a:p>
        </p:txBody>
      </p:sp>
      <p:sp>
        <p:nvSpPr>
          <p:cNvPr id="19" name="TextBox 1"/>
          <p:cNvSpPr/>
          <p:nvPr/>
        </p:nvSpPr>
        <p:spPr>
          <a:xfrm>
            <a:off x="5796136" y="1916832"/>
            <a:ext cx="641160" cy="18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ru-RU" sz="800" b="1" strike="noStrike" spc="-1" dirty="0">
                <a:latin typeface="Times New Roman" pitchFamily="18" charset="0"/>
                <a:ea typeface="DejaVu Sans"/>
                <a:cs typeface="Times New Roman" pitchFamily="18" charset="0"/>
              </a:rPr>
              <a:t>18 644,4</a:t>
            </a:r>
            <a:endParaRPr lang="ru-RU" sz="800" b="0" strike="noStrike" spc="-1" dirty="0">
              <a:latin typeface="Times New Roman" pitchFamily="18" charset="0"/>
              <a:cs typeface="Times New Roman" pitchFamily="18" charset="0"/>
            </a:endParaRPr>
          </a:p>
        </p:txBody>
      </p:sp>
      <p:sp>
        <p:nvSpPr>
          <p:cNvPr id="20" name="TextBox 1"/>
          <p:cNvSpPr/>
          <p:nvPr/>
        </p:nvSpPr>
        <p:spPr>
          <a:xfrm>
            <a:off x="7020272" y="1916832"/>
            <a:ext cx="641160" cy="17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ru-RU" sz="800" b="1" strike="noStrike" spc="-1" dirty="0">
                <a:latin typeface="Times New Roman" pitchFamily="18" charset="0"/>
                <a:ea typeface="DejaVu Sans"/>
                <a:cs typeface="Times New Roman" pitchFamily="18" charset="0"/>
              </a:rPr>
              <a:t>18 514,3</a:t>
            </a:r>
            <a:endParaRPr lang="ru-RU" sz="800" b="0" strike="noStrike" spc="-1" dirty="0">
              <a:latin typeface="Times New Roman" pitchFamily="18" charset="0"/>
              <a:cs typeface="Times New Roman" pitchFamily="18" charset="0"/>
            </a:endParaRPr>
          </a:p>
        </p:txBody>
      </p:sp>
      <p:sp>
        <p:nvSpPr>
          <p:cNvPr id="21" name="TextBox 20"/>
          <p:cNvSpPr txBox="1"/>
          <p:nvPr/>
        </p:nvSpPr>
        <p:spPr>
          <a:xfrm rot="16200000">
            <a:off x="904741" y="3279836"/>
            <a:ext cx="811988" cy="246221"/>
          </a:xfrm>
          <a:prstGeom prst="rect">
            <a:avLst/>
          </a:prstGeom>
          <a:noFill/>
        </p:spPr>
        <p:txBody>
          <a:bodyPr wrap="square" rtlCol="0">
            <a:spAutoFit/>
          </a:bodyPr>
          <a:lstStyle/>
          <a:p>
            <a:r>
              <a:rPr lang="ru-RU" sz="1000" dirty="0" smtClean="0">
                <a:latin typeface="Times New Roman" pitchFamily="18" charset="0"/>
                <a:cs typeface="Times New Roman" pitchFamily="18" charset="0"/>
              </a:rPr>
              <a:t>млн рублей</a:t>
            </a:r>
            <a:endParaRPr lang="ru-RU"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29157" b="53361"/>
          <a:stretch>
            <a:fillRect/>
          </a:stretch>
        </p:blipFill>
        <p:spPr bwMode="auto">
          <a:xfrm>
            <a:off x="0" y="6021288"/>
            <a:ext cx="9144000" cy="836712"/>
          </a:xfrm>
          <a:prstGeom prst="rect">
            <a:avLst/>
          </a:prstGeom>
          <a:noFill/>
        </p:spPr>
      </p:pic>
      <p:pic>
        <p:nvPicPr>
          <p:cNvPr id="14"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54</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TextBox 37"/>
          <p:cNvSpPr/>
          <p:nvPr/>
        </p:nvSpPr>
        <p:spPr>
          <a:xfrm>
            <a:off x="107504" y="1484784"/>
            <a:ext cx="9036496"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ru-RU" sz="1600" b="1" strike="noStrike" spc="-1" dirty="0">
                <a:solidFill>
                  <a:schemeClr val="accent3">
                    <a:lumMod val="50000"/>
                  </a:schemeClr>
                </a:solidFill>
                <a:latin typeface="Times New Roman" pitchFamily="18" charset="0"/>
                <a:ea typeface="DejaVu Sans"/>
                <a:cs typeface="Times New Roman" pitchFamily="18" charset="0"/>
              </a:rPr>
              <a:t>Сопоставление государственного долга с </a:t>
            </a:r>
            <a:r>
              <a:rPr lang="ru-RU" sz="1600" b="1" strike="noStrike" spc="-1" dirty="0" smtClean="0">
                <a:solidFill>
                  <a:schemeClr val="accent3">
                    <a:lumMod val="50000"/>
                  </a:schemeClr>
                </a:solidFill>
                <a:latin typeface="Times New Roman" pitchFamily="18" charset="0"/>
                <a:ea typeface="DejaVu Sans"/>
                <a:cs typeface="Times New Roman" pitchFamily="18" charset="0"/>
              </a:rPr>
              <a:t>ограничениями,</a:t>
            </a:r>
            <a:r>
              <a:rPr lang="ru-RU" sz="1600" spc="-1" dirty="0">
                <a:solidFill>
                  <a:schemeClr val="accent3">
                    <a:lumMod val="50000"/>
                  </a:schemeClr>
                </a:solidFill>
                <a:latin typeface="Times New Roman" pitchFamily="18" charset="0"/>
                <a:cs typeface="Times New Roman" pitchFamily="18" charset="0"/>
              </a:rPr>
              <a:t> </a:t>
            </a:r>
            <a:r>
              <a:rPr lang="ru-RU" sz="1600" b="1" strike="noStrike" spc="-1" dirty="0" smtClean="0">
                <a:solidFill>
                  <a:schemeClr val="accent3">
                    <a:lumMod val="50000"/>
                  </a:schemeClr>
                </a:solidFill>
                <a:latin typeface="Times New Roman" pitchFamily="18" charset="0"/>
                <a:ea typeface="DejaVu Sans"/>
                <a:cs typeface="Times New Roman" pitchFamily="18" charset="0"/>
              </a:rPr>
              <a:t>установленными </a:t>
            </a:r>
            <a:r>
              <a:rPr lang="ru-RU" sz="1600" b="1" strike="noStrike" spc="-1" dirty="0">
                <a:solidFill>
                  <a:schemeClr val="accent3">
                    <a:lumMod val="50000"/>
                  </a:schemeClr>
                </a:solidFill>
                <a:latin typeface="Times New Roman" pitchFamily="18" charset="0"/>
                <a:ea typeface="DejaVu Sans"/>
                <a:cs typeface="Times New Roman" pitchFamily="18" charset="0"/>
              </a:rPr>
              <a:t>Минфином России</a:t>
            </a:r>
            <a:endParaRPr lang="ru-RU" sz="1600" b="0" strike="noStrike" spc="-1" dirty="0">
              <a:solidFill>
                <a:schemeClr val="accent3">
                  <a:lumMod val="50000"/>
                </a:schemeClr>
              </a:solidFill>
              <a:latin typeface="Times New Roman" pitchFamily="18" charset="0"/>
              <a:cs typeface="Times New Roman" pitchFamily="18" charset="0"/>
            </a:endParaRPr>
          </a:p>
        </p:txBody>
      </p:sp>
      <p:graphicFrame>
        <p:nvGraphicFramePr>
          <p:cNvPr id="6" name="Диаграмма 38"/>
          <p:cNvGraphicFramePr/>
          <p:nvPr/>
        </p:nvGraphicFramePr>
        <p:xfrm>
          <a:off x="5004048" y="2924944"/>
          <a:ext cx="3816424" cy="3067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39"/>
          <p:cNvGraphicFramePr/>
          <p:nvPr/>
        </p:nvGraphicFramePr>
        <p:xfrm>
          <a:off x="251520" y="2924944"/>
          <a:ext cx="4248472" cy="3096344"/>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40"/>
          <p:cNvSpPr/>
          <p:nvPr/>
        </p:nvSpPr>
        <p:spPr>
          <a:xfrm>
            <a:off x="179512" y="2060848"/>
            <a:ext cx="3816424" cy="8603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ru-RU" sz="1000" strike="noStrike" spc="-1" dirty="0">
                <a:latin typeface="Times New Roman" pitchFamily="18" charset="0"/>
                <a:ea typeface="DejaVu Sans"/>
                <a:cs typeface="Times New Roman" pitchFamily="18" charset="0"/>
              </a:rPr>
              <a:t>Отношение объема долговых обязательств по кредитам, полученным от кредитных организаций, </a:t>
            </a:r>
            <a:r>
              <a:rPr lang="ru-RU" sz="1000" strike="noStrike" spc="-1" dirty="0" smtClean="0">
                <a:latin typeface="Times New Roman" pitchFamily="18" charset="0"/>
                <a:ea typeface="DejaVu Sans"/>
                <a:cs typeface="Times New Roman" pitchFamily="18" charset="0"/>
              </a:rPr>
              <a:t>и государственным ценным </a:t>
            </a:r>
            <a:r>
              <a:rPr lang="ru-RU" sz="1000" strike="noStrike" spc="-1" dirty="0">
                <a:latin typeface="Times New Roman" pitchFamily="18" charset="0"/>
                <a:ea typeface="DejaVu Sans"/>
                <a:cs typeface="Times New Roman" pitchFamily="18" charset="0"/>
              </a:rPr>
              <a:t>бумагам </a:t>
            </a:r>
            <a:r>
              <a:rPr lang="ru-RU" sz="1000" strike="noStrike" spc="-1" dirty="0" smtClean="0">
                <a:latin typeface="Times New Roman" pitchFamily="18" charset="0"/>
                <a:ea typeface="DejaVu Sans"/>
                <a:cs typeface="Times New Roman" pitchFamily="18" charset="0"/>
              </a:rPr>
              <a:t>к </a:t>
            </a:r>
            <a:r>
              <a:rPr lang="ru-RU" sz="1000" strike="noStrike" spc="-1" dirty="0">
                <a:latin typeface="Times New Roman" pitchFamily="18" charset="0"/>
                <a:ea typeface="DejaVu Sans"/>
                <a:cs typeface="Times New Roman" pitchFamily="18" charset="0"/>
              </a:rPr>
              <a:t>общему годовому объему доходов </a:t>
            </a:r>
            <a:r>
              <a:rPr lang="ru-RU" sz="1000" strike="noStrike" spc="-1" dirty="0" smtClean="0">
                <a:latin typeface="Times New Roman" pitchFamily="18" charset="0"/>
                <a:ea typeface="DejaVu Sans"/>
                <a:cs typeface="Times New Roman" pitchFamily="18" charset="0"/>
              </a:rPr>
              <a:t>бюджета </a:t>
            </a:r>
          </a:p>
          <a:p>
            <a:pPr algn="ctr">
              <a:lnSpc>
                <a:spcPct val="100000"/>
              </a:lnSpc>
            </a:pPr>
            <a:r>
              <a:rPr lang="ru-RU" sz="1000" strike="noStrike" spc="-1" dirty="0" smtClean="0">
                <a:latin typeface="Times New Roman" pitchFamily="18" charset="0"/>
                <a:ea typeface="DejaVu Sans"/>
                <a:cs typeface="Times New Roman" pitchFamily="18" charset="0"/>
              </a:rPr>
              <a:t>в </a:t>
            </a:r>
            <a:r>
              <a:rPr lang="ru-RU" sz="1000" strike="noStrike" spc="-1" dirty="0">
                <a:latin typeface="Times New Roman" pitchFamily="18" charset="0"/>
                <a:ea typeface="DejaVu Sans"/>
                <a:cs typeface="Times New Roman" pitchFamily="18" charset="0"/>
              </a:rPr>
              <a:t>отчетном финансовом году </a:t>
            </a:r>
            <a:r>
              <a:rPr lang="ru-RU" sz="1000" strike="noStrike" spc="-1" dirty="0" smtClean="0">
                <a:latin typeface="Times New Roman" pitchFamily="18" charset="0"/>
                <a:ea typeface="DejaVu Sans"/>
                <a:cs typeface="Times New Roman" pitchFamily="18" charset="0"/>
              </a:rPr>
              <a:t>(</a:t>
            </a:r>
            <a:r>
              <a:rPr lang="ru-RU" sz="1000" strike="noStrike" spc="-1" dirty="0">
                <a:latin typeface="Times New Roman" pitchFamily="18" charset="0"/>
                <a:ea typeface="DejaVu Sans"/>
                <a:cs typeface="Times New Roman" pitchFamily="18" charset="0"/>
              </a:rPr>
              <a:t>без учета объемов безвозмездных поступлений), % </a:t>
            </a:r>
            <a:endParaRPr lang="ru-RU" sz="1000" strike="noStrike" spc="-1" dirty="0">
              <a:latin typeface="Times New Roman" pitchFamily="18" charset="0"/>
              <a:cs typeface="Times New Roman" pitchFamily="18" charset="0"/>
            </a:endParaRPr>
          </a:p>
        </p:txBody>
      </p:sp>
      <p:sp>
        <p:nvSpPr>
          <p:cNvPr id="9" name="TextBox 41"/>
          <p:cNvSpPr/>
          <p:nvPr/>
        </p:nvSpPr>
        <p:spPr>
          <a:xfrm>
            <a:off x="5148064" y="2204864"/>
            <a:ext cx="3384376" cy="55254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ru-RU" sz="1000" strike="noStrike" spc="-1" dirty="0">
                <a:latin typeface="Times New Roman" pitchFamily="18" charset="0"/>
                <a:ea typeface="DejaVu Sans"/>
                <a:cs typeface="Times New Roman" pitchFamily="18" charset="0"/>
              </a:rPr>
              <a:t>Отношение объема государственного </a:t>
            </a:r>
            <a:r>
              <a:rPr lang="ru-RU" sz="1000" strike="noStrike" spc="-1" dirty="0" smtClean="0">
                <a:latin typeface="Times New Roman" pitchFamily="18" charset="0"/>
                <a:ea typeface="DejaVu Sans"/>
                <a:cs typeface="Times New Roman" pitchFamily="18" charset="0"/>
              </a:rPr>
              <a:t>долга</a:t>
            </a:r>
          </a:p>
          <a:p>
            <a:pPr algn="ctr">
              <a:lnSpc>
                <a:spcPct val="100000"/>
              </a:lnSpc>
            </a:pPr>
            <a:r>
              <a:rPr lang="ru-RU" sz="1000" strike="noStrike" spc="-1" dirty="0" smtClean="0">
                <a:latin typeface="Times New Roman" pitchFamily="18" charset="0"/>
                <a:ea typeface="DejaVu Sans"/>
                <a:cs typeface="Times New Roman" pitchFamily="18" charset="0"/>
              </a:rPr>
              <a:t>Курской </a:t>
            </a:r>
            <a:r>
              <a:rPr lang="ru-RU" sz="1000" strike="noStrike" spc="-1" dirty="0">
                <a:latin typeface="Times New Roman" pitchFamily="18" charset="0"/>
                <a:ea typeface="DejaVu Sans"/>
                <a:cs typeface="Times New Roman" pitchFamily="18" charset="0"/>
              </a:rPr>
              <a:t>области к общему объему доходов бюджета (без учета безвозмездных поступлений), % </a:t>
            </a:r>
            <a:endParaRPr lang="ru-RU" sz="1000" strike="noStrike" spc="-1" dirty="0">
              <a:latin typeface="Times New Roman" pitchFamily="18" charset="0"/>
              <a:cs typeface="Times New Roman" pitchFamily="18" charset="0"/>
            </a:endParaRPr>
          </a:p>
        </p:txBody>
      </p:sp>
      <p:sp>
        <p:nvSpPr>
          <p:cNvPr id="10" name="TextBox 21"/>
          <p:cNvSpPr/>
          <p:nvPr/>
        </p:nvSpPr>
        <p:spPr>
          <a:xfrm>
            <a:off x="0" y="460703"/>
            <a:ext cx="914400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tabLst>
                <a:tab pos="0" algn="l"/>
              </a:tabLst>
            </a:pPr>
            <a:r>
              <a:rPr lang="ru-RU" sz="1400" strike="noStrike" spc="-1" dirty="0">
                <a:latin typeface="Times New Roman" pitchFamily="18" charset="0"/>
                <a:ea typeface="DejaVu Sans"/>
                <a:cs typeface="Times New Roman" pitchFamily="18" charset="0"/>
              </a:rPr>
              <a:t>                  </a:t>
            </a:r>
            <a:r>
              <a:rPr lang="ru-RU" sz="1400" strike="noStrike" spc="-1" dirty="0" smtClean="0">
                <a:latin typeface="Times New Roman" pitchFamily="18" charset="0"/>
                <a:ea typeface="DejaVu Sans"/>
                <a:cs typeface="Times New Roman" pitchFamily="18" charset="0"/>
              </a:rPr>
              <a:t>8 </a:t>
            </a:r>
            <a:r>
              <a:rPr lang="ru-RU" sz="1400" strike="noStrike" spc="-1" dirty="0">
                <a:latin typeface="Times New Roman" pitchFamily="18" charset="0"/>
                <a:ea typeface="DejaVu Sans"/>
                <a:cs typeface="Times New Roman" pitchFamily="18" charset="0"/>
              </a:rPr>
              <a:t>октября 2024 года Аналитическое Кредитное Рейтинговое Агентство АКРА подтвердило кредитный рейтинг Курской области на уровне A+(RU), прогноз «Стабильный», и ее облигаций – на уровне A+(RU).</a:t>
            </a:r>
            <a:endParaRPr lang="ru-RU" sz="1400" strike="noStrike" spc="-1" dirty="0">
              <a:latin typeface="Times New Roman" pitchFamily="18" charset="0"/>
              <a:cs typeface="Times New Roman" pitchFamily="18" charset="0"/>
            </a:endParaRPr>
          </a:p>
          <a:p>
            <a:pPr algn="just">
              <a:lnSpc>
                <a:spcPct val="100000"/>
              </a:lnSpc>
              <a:tabLst>
                <a:tab pos="0" algn="l"/>
              </a:tabLst>
            </a:pPr>
            <a:r>
              <a:rPr lang="ru-RU" sz="1400" strike="noStrike" spc="-1" dirty="0">
                <a:latin typeface="Times New Roman" pitchFamily="18" charset="0"/>
                <a:ea typeface="DejaVu Sans"/>
                <a:cs typeface="Times New Roman" pitchFamily="18" charset="0"/>
              </a:rPr>
              <a:t>«Стабильный» прогноз предполагает с высокой долей вероятности неизменность рейтинга на горизонте 12–18 месяцев.</a:t>
            </a:r>
            <a:endParaRPr lang="ru-RU" sz="1400" strike="noStrike" spc="-1" dirty="0">
              <a:latin typeface="Times New Roman" pitchFamily="18" charset="0"/>
              <a:cs typeface="Times New Roman" pitchFamily="18" charset="0"/>
            </a:endParaRPr>
          </a:p>
        </p:txBody>
      </p:sp>
      <p:pic>
        <p:nvPicPr>
          <p:cNvPr id="11" name="Рисунок 22"/>
          <p:cNvPicPr/>
          <p:nvPr/>
        </p:nvPicPr>
        <p:blipFill>
          <a:blip r:embed="rId6" cstate="print"/>
          <a:srcRect l="18382" t="10642" r="75406" b="84752"/>
          <a:stretch/>
        </p:blipFill>
        <p:spPr>
          <a:xfrm>
            <a:off x="0" y="404664"/>
            <a:ext cx="765360" cy="318240"/>
          </a:xfrm>
          <a:prstGeom prst="rect">
            <a:avLst/>
          </a:prstGeom>
          <a:ln w="9525">
            <a:noFill/>
          </a:ln>
        </p:spPr>
      </p:pic>
      <p:sp>
        <p:nvSpPr>
          <p:cNvPr id="12" name="Прямоугольник 11"/>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Государственный долг курской области</a:t>
            </a:r>
            <a:endParaRPr lang="ru-RU" cap="all"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55</a:t>
            </a:fld>
            <a:endParaRPr lang="ru-RU" dirty="0"/>
          </a:p>
        </p:txBody>
      </p:sp>
      <p:sp>
        <p:nvSpPr>
          <p:cNvPr id="3" name="Прямоугольный треугольник 2"/>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50000"/>
                </a:schemeClr>
              </a:solidFill>
            </a:endParaRPr>
          </a:p>
        </p:txBody>
      </p:sp>
      <p:sp>
        <p:nvSpPr>
          <p:cNvPr id="4" name="TextBox 3"/>
          <p:cNvSpPr txBox="1"/>
          <p:nvPr/>
        </p:nvSpPr>
        <p:spPr>
          <a:xfrm>
            <a:off x="179512" y="4077072"/>
            <a:ext cx="5400600"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Дополнительная информация</a:t>
            </a:r>
            <a:endParaRPr lang="ru-RU" sz="3200" b="1" cap="all" dirty="0">
              <a:solidFill>
                <a:schemeClr val="accent1">
                  <a:lumMod val="50000"/>
                </a:schemeClr>
              </a:solidFill>
              <a:latin typeface="Times New Roman" pitchFamily="18" charset="0"/>
              <a:cs typeface="Times New Roman" pitchFamily="18" charset="0"/>
            </a:endParaRPr>
          </a:p>
        </p:txBody>
      </p:sp>
      <p:sp>
        <p:nvSpPr>
          <p:cNvPr id="5" name="Прямоугольник 4"/>
          <p:cNvSpPr/>
          <p:nvPr/>
        </p:nvSpPr>
        <p:spPr>
          <a:xfrm>
            <a:off x="6372200"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7</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Picture background"/>
          <p:cNvPicPr>
            <a:picLocks noChangeAspect="1" noChangeArrowheads="1"/>
          </p:cNvPicPr>
          <p:nvPr/>
        </p:nvPicPr>
        <p:blipFill>
          <a:blip r:embed="rId2" cstate="print"/>
          <a:srcRect t="-17483" b="53361"/>
          <a:stretch>
            <a:fillRect/>
          </a:stretch>
        </p:blipFill>
        <p:spPr bwMode="auto">
          <a:xfrm>
            <a:off x="0" y="3789040"/>
            <a:ext cx="9144000" cy="3068960"/>
          </a:xfrm>
          <a:prstGeom prst="rect">
            <a:avLst/>
          </a:prstGeom>
          <a:noFill/>
        </p:spPr>
      </p:pic>
      <p:pic>
        <p:nvPicPr>
          <p:cNvPr id="20" name="Picture 6" descr="Picture background"/>
          <p:cNvPicPr>
            <a:picLocks noChangeAspect="1" noChangeArrowheads="1"/>
          </p:cNvPicPr>
          <p:nvPr/>
        </p:nvPicPr>
        <p:blipFill>
          <a:blip r:embed="rId2" cstate="print"/>
          <a:srcRect l="1" t="20130" b="15176"/>
          <a:stretch>
            <a:fillRect/>
          </a:stretch>
        </p:blipFill>
        <p:spPr bwMode="auto">
          <a:xfrm>
            <a:off x="0" y="1412776"/>
            <a:ext cx="9144000" cy="3096344"/>
          </a:xfrm>
          <a:prstGeom prst="rect">
            <a:avLst/>
          </a:prstGeom>
          <a:noFill/>
        </p:spPr>
      </p:pic>
      <p:graphicFrame>
        <p:nvGraphicFramePr>
          <p:cNvPr id="8" name="Диаграмма 7"/>
          <p:cNvGraphicFramePr/>
          <p:nvPr/>
        </p:nvGraphicFramePr>
        <p:xfrm>
          <a:off x="395536" y="1484784"/>
          <a:ext cx="5328592" cy="2808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nvGraphicFramePr>
        <p:xfrm>
          <a:off x="251520" y="2819946"/>
          <a:ext cx="8892480" cy="3993430"/>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56</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5"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Дорожный фонд курской области</a:t>
            </a:r>
            <a:endParaRPr lang="ru-RU" cap="all" dirty="0">
              <a:latin typeface="Times New Roman" pitchFamily="18" charset="0"/>
              <a:cs typeface="Times New Roman" pitchFamily="18" charset="0"/>
            </a:endParaRPr>
          </a:p>
        </p:txBody>
      </p:sp>
      <p:sp>
        <p:nvSpPr>
          <p:cNvPr id="6" name="Прямоугольник 5"/>
          <p:cNvSpPr/>
          <p:nvPr/>
        </p:nvSpPr>
        <p:spPr>
          <a:xfrm>
            <a:off x="0" y="404664"/>
            <a:ext cx="8892480" cy="1323439"/>
          </a:xfrm>
          <a:prstGeom prst="rect">
            <a:avLst/>
          </a:prstGeom>
        </p:spPr>
        <p:txBody>
          <a:bodyPr wrap="square">
            <a:spAutoFit/>
          </a:bodyPr>
          <a:lstStyle/>
          <a:p>
            <a:pPr marL="360000" algn="just"/>
            <a:r>
              <a:rPr lang="ru-RU" sz="1600" b="1" cap="all" dirty="0" smtClean="0">
                <a:solidFill>
                  <a:schemeClr val="accent1"/>
                </a:solidFill>
                <a:latin typeface="Times New Roman" pitchFamily="18" charset="0"/>
                <a:cs typeface="Times New Roman" pitchFamily="18" charset="0"/>
              </a:rPr>
              <a:t>Дорожный фонд </a:t>
            </a:r>
            <a:r>
              <a:rPr lang="ru-RU" sz="1600" dirty="0" smtClean="0">
                <a:latin typeface="Times New Roman" pitchFamily="18" charset="0"/>
                <a:cs typeface="Times New Roman" pitchFamily="18" charset="0"/>
              </a:rPr>
              <a:t>– это часть средств областного бюджета, подлежащая использованию в целях финансового обеспечения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a:t>
            </a:r>
            <a:endParaRPr lang="ru-RU" sz="1600" dirty="0">
              <a:latin typeface="Times New Roman" pitchFamily="18" charset="0"/>
              <a:cs typeface="Times New Roman" pitchFamily="18" charset="0"/>
            </a:endParaRPr>
          </a:p>
        </p:txBody>
      </p:sp>
      <p:sp>
        <p:nvSpPr>
          <p:cNvPr id="9" name="Прямая со стрелкой 8"/>
          <p:cNvSpPr/>
          <p:nvPr/>
        </p:nvSpPr>
        <p:spPr>
          <a:xfrm flipV="1">
            <a:off x="899592" y="3212976"/>
            <a:ext cx="347554"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0" name="Прямая со стрелкой 9"/>
          <p:cNvSpPr/>
          <p:nvPr/>
        </p:nvSpPr>
        <p:spPr>
          <a:xfrm flipV="1">
            <a:off x="903187" y="3501008"/>
            <a:ext cx="356445"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1" name="TextBox 18"/>
          <p:cNvSpPr txBox="1"/>
          <p:nvPr/>
        </p:nvSpPr>
        <p:spPr>
          <a:xfrm>
            <a:off x="323528" y="3140968"/>
            <a:ext cx="678121"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b="1" dirty="0" smtClean="0">
                <a:latin typeface="Times New Roman" pitchFamily="18" charset="0"/>
                <a:cs typeface="Times New Roman" pitchFamily="18" charset="0"/>
              </a:rPr>
              <a:t>2025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2026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2027 год</a:t>
            </a:r>
            <a:endParaRPr lang="ru-RU" sz="900" b="1" dirty="0">
              <a:latin typeface="Times New Roman" pitchFamily="18" charset="0"/>
              <a:cs typeface="Times New Roman" pitchFamily="18" charset="0"/>
            </a:endParaRPr>
          </a:p>
        </p:txBody>
      </p:sp>
      <p:sp>
        <p:nvSpPr>
          <p:cNvPr id="12" name="Прямая со стрелкой 11"/>
          <p:cNvSpPr/>
          <p:nvPr/>
        </p:nvSpPr>
        <p:spPr>
          <a:xfrm flipV="1">
            <a:off x="899592" y="2924944"/>
            <a:ext cx="390682" cy="353181"/>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4" name="Прямая со стрелкой 13"/>
          <p:cNvSpPr/>
          <p:nvPr/>
        </p:nvSpPr>
        <p:spPr>
          <a:xfrm flipV="1">
            <a:off x="827584" y="5628258"/>
            <a:ext cx="347554"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5" name="Прямая со стрелкой 14"/>
          <p:cNvSpPr/>
          <p:nvPr/>
        </p:nvSpPr>
        <p:spPr>
          <a:xfrm flipV="1">
            <a:off x="831179" y="5916290"/>
            <a:ext cx="356445" cy="288032"/>
          </a:xfrm>
          <a:prstGeom prst="straightConnector1">
            <a:avLst/>
          </a:prstGeom>
          <a:noFill/>
          <a:ln w="25400" cap="rnd" cmpd="sng" algn="ctr">
            <a:solidFill>
              <a:schemeClr val="accent5">
                <a:lumMod val="50000"/>
              </a:schemeClr>
            </a:solidFill>
            <a:prstDash val="sysDash"/>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sp>
        <p:nvSpPr>
          <p:cNvPr id="16" name="TextBox 18"/>
          <p:cNvSpPr txBox="1"/>
          <p:nvPr/>
        </p:nvSpPr>
        <p:spPr>
          <a:xfrm>
            <a:off x="251520" y="5556250"/>
            <a:ext cx="678121"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b="1" dirty="0" smtClean="0">
                <a:latin typeface="Times New Roman" pitchFamily="18" charset="0"/>
                <a:cs typeface="Times New Roman" pitchFamily="18" charset="0"/>
              </a:rPr>
              <a:t>2025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2026 год</a:t>
            </a:r>
          </a:p>
          <a:p>
            <a:endParaRPr lang="ru-RU" sz="900" b="1" dirty="0" smtClean="0">
              <a:latin typeface="Times New Roman" pitchFamily="18" charset="0"/>
              <a:cs typeface="Times New Roman" pitchFamily="18" charset="0"/>
            </a:endParaRPr>
          </a:p>
          <a:p>
            <a:r>
              <a:rPr lang="ru-RU" sz="900" b="1" dirty="0" smtClean="0">
                <a:latin typeface="Times New Roman" pitchFamily="18" charset="0"/>
                <a:cs typeface="Times New Roman" pitchFamily="18" charset="0"/>
              </a:rPr>
              <a:t>2027 год</a:t>
            </a:r>
            <a:endParaRPr lang="ru-RU" sz="900" b="1" dirty="0">
              <a:latin typeface="Times New Roman" pitchFamily="18" charset="0"/>
              <a:cs typeface="Times New Roman" pitchFamily="18" charset="0"/>
            </a:endParaRPr>
          </a:p>
        </p:txBody>
      </p:sp>
      <p:sp>
        <p:nvSpPr>
          <p:cNvPr id="17" name="Прямая со стрелкой 16"/>
          <p:cNvSpPr/>
          <p:nvPr/>
        </p:nvSpPr>
        <p:spPr>
          <a:xfrm flipV="1">
            <a:off x="827584" y="5340226"/>
            <a:ext cx="390682" cy="353181"/>
          </a:xfrm>
          <a:prstGeom prst="straightConnector1">
            <a:avLst/>
          </a:prstGeom>
          <a:noFill/>
          <a:ln w="25400" cap="rnd" cmpd="sng" algn="ctr">
            <a:solidFill>
              <a:srgbClr val="0080B6">
                <a:lumMod val="50000"/>
              </a:srgbClr>
            </a:solidFill>
            <a:prstDash val="sysDash"/>
            <a:miter lim="800000"/>
            <a:tailEnd type="arrow"/>
          </a:ln>
          <a:effectLst>
            <a:outerShdw blurRad="40000" dist="2000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pic>
        <p:nvPicPr>
          <p:cNvPr id="19" name="Picture 6" descr="Picture background"/>
          <p:cNvPicPr>
            <a:picLocks noChangeAspect="1" noChangeArrowheads="1"/>
          </p:cNvPicPr>
          <p:nvPr/>
        </p:nvPicPr>
        <p:blipFill>
          <a:blip r:embed="rId2" cstate="print"/>
          <a:srcRect b="90040"/>
          <a:stretch>
            <a:fillRect/>
          </a:stretch>
        </p:blipFill>
        <p:spPr bwMode="auto">
          <a:xfrm>
            <a:off x="0" y="0"/>
            <a:ext cx="9144000" cy="47667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pic>
        <p:nvPicPr>
          <p:cNvPr id="13" name="Picture 6" descr="Picture background"/>
          <p:cNvPicPr>
            <a:picLocks noChangeAspect="1" noChangeArrowheads="1"/>
          </p:cNvPicPr>
          <p:nvPr/>
        </p:nvPicPr>
        <p:blipFill>
          <a:blip r:embed="rId2" cstate="print"/>
          <a:srcRect t="30661" b="53361"/>
          <a:stretch>
            <a:fillRect/>
          </a:stretch>
        </p:blipFill>
        <p:spPr bwMode="auto">
          <a:xfrm>
            <a:off x="0" y="6093296"/>
            <a:ext cx="9144000" cy="76470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57</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a:t>
            </a:r>
            <a:r>
              <a:rPr lang="en-US" b="1" cap="all" dirty="0" smtClean="0">
                <a:latin typeface="Times New Roman" pitchFamily="18" charset="0"/>
                <a:cs typeface="Times New Roman" pitchFamily="18" charset="0"/>
              </a:rPr>
              <a:t>4</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 y="620688"/>
          <a:ext cx="9144000" cy="5581260"/>
        </p:xfrm>
        <a:graphic>
          <a:graphicData uri="http://schemas.openxmlformats.org/drawingml/2006/table">
            <a:tbl>
              <a:tblPr firstRow="1" bandRow="1">
                <a:tableStyleId>{5C22544A-7EE6-4342-B048-85BDC9FD1C3A}</a:tableStyleId>
              </a:tblPr>
              <a:tblGrid>
                <a:gridCol w="4572000"/>
                <a:gridCol w="4572000"/>
              </a:tblGrid>
              <a:tr h="5381271">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На территории Курской области в рамках реализации региональной программы «Повышение финансовой грамотности и формирование финансовой культуры населения Курской области» на 2024 – 2030 годы, утвержденной постановлением Правительства Курской области </a:t>
                      </a:r>
                      <a:r>
                        <a:rPr lang="en-US" sz="1100" b="0" kern="1200" dirty="0" smtClean="0">
                          <a:solidFill>
                            <a:schemeClr val="tx1"/>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от 28.12.2023 № 1447-пп, проведены мероприятия по повышению финансовой грамотности, нацеленные на разные категории граждан, начиная от дошкольников и заканчивая населением «серебряного возраста».</a:t>
                      </a:r>
                    </a:p>
                    <a:p>
                      <a:pPr indent="180000" algn="just"/>
                      <a:r>
                        <a:rPr lang="ru-RU" sz="1100" b="0" kern="1200" dirty="0" smtClean="0">
                          <a:solidFill>
                            <a:schemeClr val="tx1"/>
                          </a:solidFill>
                          <a:latin typeface="Times New Roman" pitchFamily="18" charset="0"/>
                          <a:ea typeface="+mn-ea"/>
                          <a:cs typeface="Times New Roman" pitchFamily="18" charset="0"/>
                        </a:rPr>
                        <a:t>На протяжении 2024 года велась активная работа по повышению финансовой грамотности в дошкольных образовательных учреждениях </a:t>
                      </a:r>
                      <a:r>
                        <a:rPr lang="en-US" sz="1100" b="0" kern="1200" dirty="0" smtClean="0">
                          <a:solidFill>
                            <a:schemeClr val="tx1"/>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с интерактивно-познавательной программой в рамках проекта </a:t>
                      </a:r>
                      <a:r>
                        <a:rPr lang="ru-RU" sz="1100" b="0" kern="1200" dirty="0" smtClean="0">
                          <a:solidFill>
                            <a:schemeClr val="accent1"/>
                          </a:solidFill>
                          <a:latin typeface="Times New Roman" pitchFamily="18" charset="0"/>
                          <a:ea typeface="+mn-ea"/>
                          <a:cs typeface="Times New Roman" pitchFamily="18" charset="0"/>
                        </a:rPr>
                        <a:t>«Финансовые ясли». </a:t>
                      </a:r>
                      <a:r>
                        <a:rPr lang="ru-RU" sz="1100" b="0" kern="1200" dirty="0" smtClean="0">
                          <a:solidFill>
                            <a:schemeClr val="tx1"/>
                          </a:solidFill>
                          <a:latin typeface="Times New Roman" pitchFamily="18" charset="0"/>
                          <a:ea typeface="+mn-ea"/>
                          <a:cs typeface="Times New Roman" pitchFamily="18" charset="0"/>
                        </a:rPr>
                        <a:t>За этот период более 850 детей получили не только начальные знания по финансовой грамотности, но и яркие познавательные раскраски с заданиями для проверки полученных знаний.</a:t>
                      </a: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marL="0" indent="177800" algn="just"/>
                      <a:endParaRPr lang="ru-RU" sz="950" b="0" kern="1200" dirty="0" smtClean="0">
                        <a:solidFill>
                          <a:schemeClr val="accent5">
                            <a:lumMod val="50000"/>
                          </a:schemeClr>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Сотрудниками Регионального центра финансовой грамотности Курской области, а также педагогами и студентами Курского филиала ФГОБУ ВО «Финансовый университет при Правительстве Российской Федерации» было проведено более 100 </a:t>
                      </a:r>
                      <a:r>
                        <a:rPr lang="ru-RU" sz="1100" b="0" kern="1200" dirty="0" smtClean="0">
                          <a:solidFill>
                            <a:schemeClr val="accent1"/>
                          </a:solidFill>
                          <a:latin typeface="Times New Roman" pitchFamily="18" charset="0"/>
                          <a:ea typeface="+mn-ea"/>
                          <a:cs typeface="Times New Roman" pitchFamily="18" charset="0"/>
                        </a:rPr>
                        <a:t>открытых уроков по финансовой грамотности </a:t>
                      </a:r>
                      <a:r>
                        <a:rPr lang="ru-RU" sz="1100" b="0" kern="1200" dirty="0" smtClean="0">
                          <a:solidFill>
                            <a:schemeClr val="tx1"/>
                          </a:solidFill>
                          <a:latin typeface="Times New Roman" pitchFamily="18" charset="0"/>
                          <a:ea typeface="+mn-ea"/>
                          <a:cs typeface="Times New Roman" pitchFamily="18" charset="0"/>
                        </a:rPr>
                        <a:t>для школьников с 1 по 11 класс, на которых с учениками поделились знаниями в области личных и общественных финансов.</a:t>
                      </a:r>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en-US" sz="1100" b="0" kern="1200" dirty="0" smtClean="0">
                        <a:solidFill>
                          <a:schemeClr val="tx1"/>
                        </a:solidFill>
                        <a:latin typeface="Times New Roman" pitchFamily="18" charset="0"/>
                        <a:ea typeface="+mn-ea"/>
                        <a:cs typeface="Times New Roman" pitchFamily="18" charset="0"/>
                      </a:endParaRPr>
                    </a:p>
                    <a:p>
                      <a:pPr indent="180000" algn="just"/>
                      <a:r>
                        <a:rPr lang="ru-RU" sz="1100" b="0" kern="1200" dirty="0" smtClean="0">
                          <a:solidFill>
                            <a:schemeClr val="tx1"/>
                          </a:solidFill>
                          <a:latin typeface="Times New Roman" pitchFamily="18" charset="0"/>
                          <a:ea typeface="+mn-ea"/>
                          <a:cs typeface="Times New Roman" pitchFamily="18" charset="0"/>
                        </a:rPr>
                        <a:t>На территории Курской области в  общеобразовательных организациях внедрены программы курсов внеурочной деятельности, связанные </a:t>
                      </a:r>
                      <a:r>
                        <a:rPr lang="en-US" sz="1100" b="0" kern="1200" dirty="0" smtClean="0">
                          <a:solidFill>
                            <a:schemeClr val="tx1"/>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с формированием основ финансовой культуры, в 64 дошкольных образовательных учреждениях внедряются </a:t>
                      </a:r>
                      <a:r>
                        <a:rPr lang="ru-RU" sz="1100" b="0" kern="1200" dirty="0" smtClean="0">
                          <a:solidFill>
                            <a:schemeClr val="accent1"/>
                          </a:solidFill>
                          <a:latin typeface="Times New Roman" pitchFamily="18" charset="0"/>
                          <a:ea typeface="+mn-ea"/>
                          <a:cs typeface="Times New Roman" pitchFamily="18" charset="0"/>
                        </a:rPr>
                        <a:t>парциальные образовательные программы по формированию предпосылок финансовой грамотности </a:t>
                      </a:r>
                      <a:r>
                        <a:rPr lang="en-US" sz="1100" b="0" kern="1200" dirty="0" smtClean="0">
                          <a:solidFill>
                            <a:schemeClr val="accent1"/>
                          </a:solidFill>
                          <a:latin typeface="Times New Roman" pitchFamily="18" charset="0"/>
                          <a:ea typeface="+mn-ea"/>
                          <a:cs typeface="Times New Roman" pitchFamily="18" charset="0"/>
                        </a:rPr>
                        <a:t>               </a:t>
                      </a:r>
                      <a:r>
                        <a:rPr lang="ru-RU" sz="1100" b="0" kern="1200" dirty="0" smtClean="0">
                          <a:solidFill>
                            <a:schemeClr val="accent1"/>
                          </a:solidFill>
                          <a:latin typeface="Times New Roman" pitchFamily="18" charset="0"/>
                          <a:ea typeface="+mn-ea"/>
                          <a:cs typeface="Times New Roman" pitchFamily="18" charset="0"/>
                        </a:rPr>
                        <a:t>у детей дошкольного возраста.  </a:t>
                      </a:r>
                      <a:endParaRPr lang="en-US" sz="1100" b="0" kern="1200" dirty="0" smtClean="0">
                        <a:solidFill>
                          <a:schemeClr val="accent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i="0" kern="1200" dirty="0" smtClean="0">
                          <a:solidFill>
                            <a:schemeClr val="tx1"/>
                          </a:solidFill>
                          <a:latin typeface="Times New Roman" pitchFamily="18" charset="0"/>
                          <a:ea typeface="+mn-ea"/>
                          <a:cs typeface="Times New Roman" pitchFamily="18" charset="0"/>
                        </a:rPr>
                        <a:t>Общая численность педагогических работников, освоивших дополнительные программы повышения квалификации по тематике финансовой грамотности за 2024 год, составила 436  человек,  в том числе в рамках  государственного задания ОГБУ ДПО  «Курский институт развития образования» – 216 человек (из них воспитателей дошкольных образовательных организаций –  65, учителей начальных классов – 82, учителей географии – 35, учителей математики  – 18, учителей истории и обществознания – 16),  в рамках деятельности Регионального методического центра по финансовой грамотности НИУ «Высшая школа экономики» –  220 человек.</a:t>
                      </a:r>
                    </a:p>
                    <a:p>
                      <a:pPr marL="0" marR="0" indent="180975" algn="just" defTabSz="936382" rtl="0" eaLnBrk="1" fontAlgn="auto" latinLnBrk="0" hangingPunct="1">
                        <a:lnSpc>
                          <a:spcPct val="100000"/>
                        </a:lnSpc>
                        <a:spcBef>
                          <a:spcPts val="0"/>
                        </a:spcBef>
                        <a:spcAft>
                          <a:spcPts val="0"/>
                        </a:spcAft>
                        <a:buClrTx/>
                        <a:buSzTx/>
                        <a:buFontTx/>
                        <a:buNone/>
                        <a:tabLst/>
                        <a:defRPr/>
                      </a:pPr>
                      <a:endParaRPr lang="ru-RU" sz="950" b="0" kern="1200" dirty="0" smtClean="0">
                        <a:solidFill>
                          <a:schemeClr val="accent5">
                            <a:lumMod val="50000"/>
                          </a:schemeClr>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146" name="Picture 2" descr="https://kursk.ru/upload/iblock/730/spvho3mdh1o1wj3lgq28iaiuctbznsvp/Xn_WX43hIXs.jpg"/>
          <p:cNvPicPr>
            <a:picLocks noChangeAspect="1" noChangeArrowheads="1"/>
          </p:cNvPicPr>
          <p:nvPr/>
        </p:nvPicPr>
        <p:blipFill>
          <a:blip r:embed="rId4" cstate="print"/>
          <a:srcRect/>
          <a:stretch>
            <a:fillRect/>
          </a:stretch>
        </p:blipFill>
        <p:spPr bwMode="auto">
          <a:xfrm>
            <a:off x="107926" y="3068960"/>
            <a:ext cx="2159818" cy="1440160"/>
          </a:xfrm>
          <a:prstGeom prst="rect">
            <a:avLst/>
          </a:prstGeom>
          <a:noFill/>
        </p:spPr>
      </p:pic>
      <p:pic>
        <p:nvPicPr>
          <p:cNvPr id="6148" name="Picture 4" descr="https://kursk.ru/upload/iblock/3be/d8twoxkim5k621jjysekswg7gl9e3pn4/dUJqwWSpTEI.jpg"/>
          <p:cNvPicPr>
            <a:picLocks noChangeAspect="1" noChangeArrowheads="1"/>
          </p:cNvPicPr>
          <p:nvPr/>
        </p:nvPicPr>
        <p:blipFill>
          <a:blip r:embed="rId5" cstate="print"/>
          <a:srcRect/>
          <a:stretch>
            <a:fillRect/>
          </a:stretch>
        </p:blipFill>
        <p:spPr bwMode="auto">
          <a:xfrm>
            <a:off x="2340174" y="3068960"/>
            <a:ext cx="2159818" cy="1440160"/>
          </a:xfrm>
          <a:prstGeom prst="rect">
            <a:avLst/>
          </a:prstGeom>
          <a:noFill/>
        </p:spPr>
      </p:pic>
      <p:pic>
        <p:nvPicPr>
          <p:cNvPr id="6150" name="Picture 6" descr="https://kursk.ru/upload/iblock/e5b/s8knig77zk7dy6efnlk133khh4uywg2o/IMG_1354.jpg"/>
          <p:cNvPicPr>
            <a:picLocks noChangeAspect="1" noChangeArrowheads="1"/>
          </p:cNvPicPr>
          <p:nvPr/>
        </p:nvPicPr>
        <p:blipFill>
          <a:blip r:embed="rId6" cstate="print"/>
          <a:srcRect/>
          <a:stretch>
            <a:fillRect/>
          </a:stretch>
        </p:blipFill>
        <p:spPr bwMode="auto">
          <a:xfrm>
            <a:off x="107504" y="4653136"/>
            <a:ext cx="2160240" cy="1440160"/>
          </a:xfrm>
          <a:prstGeom prst="rect">
            <a:avLst/>
          </a:prstGeom>
          <a:noFill/>
        </p:spPr>
      </p:pic>
      <p:pic>
        <p:nvPicPr>
          <p:cNvPr id="6152" name="Picture 8" descr="https://kursk.ru/upload/iblock/d0c/coprfqmj4qsgwshmmf05qbhbesrml6ub/mYGEMWT3Mdw.jpg"/>
          <p:cNvPicPr>
            <a:picLocks noChangeAspect="1" noChangeArrowheads="1"/>
          </p:cNvPicPr>
          <p:nvPr/>
        </p:nvPicPr>
        <p:blipFill>
          <a:blip r:embed="rId7" cstate="print"/>
          <a:srcRect t="4598" b="6513"/>
          <a:stretch>
            <a:fillRect/>
          </a:stretch>
        </p:blipFill>
        <p:spPr bwMode="auto">
          <a:xfrm>
            <a:off x="2339752" y="4653136"/>
            <a:ext cx="2160240" cy="1440160"/>
          </a:xfrm>
          <a:prstGeom prst="rect">
            <a:avLst/>
          </a:prstGeom>
          <a:noFill/>
        </p:spPr>
      </p:pic>
      <p:pic>
        <p:nvPicPr>
          <p:cNvPr id="6154" name="Picture 10" descr="https://kursk.ru/upload/iblock/1a4/gmgf3pey70po9z56p3t3avlc5i3otxd9/NxyVxp5rHP4.jpg"/>
          <p:cNvPicPr>
            <a:picLocks noChangeAspect="1" noChangeArrowheads="1"/>
          </p:cNvPicPr>
          <p:nvPr/>
        </p:nvPicPr>
        <p:blipFill>
          <a:blip r:embed="rId8" cstate="print"/>
          <a:srcRect/>
          <a:stretch>
            <a:fillRect/>
          </a:stretch>
        </p:blipFill>
        <p:spPr bwMode="auto">
          <a:xfrm>
            <a:off x="4644008" y="1754813"/>
            <a:ext cx="1944216" cy="1458163"/>
          </a:xfrm>
          <a:prstGeom prst="rect">
            <a:avLst/>
          </a:prstGeom>
          <a:noFill/>
        </p:spPr>
      </p:pic>
      <p:pic>
        <p:nvPicPr>
          <p:cNvPr id="6156" name="Picture 12" descr="https://kursk.ru/upload/iblock/aa3/x71dicypbv7fmpoj81onxx6w3zw4yyz1/aNnakRNSJEs.jpg"/>
          <p:cNvPicPr>
            <a:picLocks noChangeAspect="1" noChangeArrowheads="1"/>
          </p:cNvPicPr>
          <p:nvPr/>
        </p:nvPicPr>
        <p:blipFill>
          <a:blip r:embed="rId9" cstate="print"/>
          <a:srcRect/>
          <a:stretch>
            <a:fillRect/>
          </a:stretch>
        </p:blipFill>
        <p:spPr bwMode="auto">
          <a:xfrm>
            <a:off x="6804248" y="1754813"/>
            <a:ext cx="2232248" cy="144016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pic>
        <p:nvPicPr>
          <p:cNvPr id="10"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a:t>
            </a:r>
            <a:r>
              <a:rPr lang="en-US" b="1" cap="all" dirty="0" smtClean="0">
                <a:latin typeface="Times New Roman" pitchFamily="18" charset="0"/>
                <a:cs typeface="Times New Roman" pitchFamily="18" charset="0"/>
              </a:rPr>
              <a:t>4</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58</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 y="620688"/>
          <a:ext cx="9144000" cy="5893680"/>
        </p:xfrm>
        <a:graphic>
          <a:graphicData uri="http://schemas.openxmlformats.org/drawingml/2006/table">
            <a:tbl>
              <a:tblPr firstRow="1" bandRow="1">
                <a:tableStyleId>{5C22544A-7EE6-4342-B048-85BDC9FD1C3A}</a:tableStyleId>
              </a:tblPr>
              <a:tblGrid>
                <a:gridCol w="4788025"/>
                <a:gridCol w="4355975"/>
              </a:tblGrid>
              <a:tr h="5381271">
                <a:tc>
                  <a:txBody>
                    <a:bodyPr/>
                    <a:lstStyle/>
                    <a:p>
                      <a:pPr marL="0" indent="177800" algn="l"/>
                      <a:r>
                        <a:rPr lang="ru-RU" sz="1100" b="0" kern="1200" dirty="0" smtClean="0">
                          <a:solidFill>
                            <a:schemeClr val="tx1"/>
                          </a:solidFill>
                          <a:latin typeface="Times New Roman" pitchFamily="18" charset="0"/>
                          <a:ea typeface="+mn-ea"/>
                          <a:cs typeface="Times New Roman" pitchFamily="18" charset="0"/>
                        </a:rPr>
                        <a:t>В регионе ежегодно </a:t>
                      </a:r>
                      <a:r>
                        <a:rPr lang="ru-RU" sz="1100" b="1" kern="1200" cap="all" baseline="0" dirty="0" smtClean="0">
                          <a:solidFill>
                            <a:schemeClr val="accent1"/>
                          </a:solidFill>
                          <a:latin typeface="Times New Roman" pitchFamily="18" charset="0"/>
                          <a:ea typeface="+mn-ea"/>
                          <a:cs typeface="Times New Roman" pitchFamily="18" charset="0"/>
                        </a:rPr>
                        <a:t>реализуются следующие проекты</a:t>
                      </a:r>
                      <a:r>
                        <a:rPr lang="ru-RU" sz="1100" b="0" kern="1200" dirty="0" smtClean="0">
                          <a:solidFill>
                            <a:schemeClr val="accent1"/>
                          </a:solidFill>
                          <a:latin typeface="Times New Roman" pitchFamily="18" charset="0"/>
                          <a:ea typeface="+mn-ea"/>
                          <a:cs typeface="Times New Roman" pitchFamily="18" charset="0"/>
                        </a:rPr>
                        <a:t>:</a:t>
                      </a: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кубок Курской области по коммуникативным боям Всероссийского чемпионата по финансовой грамотности;</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Всероссийский тематический урок «Финансовая безопасность»;</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региональный этап Всероссийского конкурса Эссе «День рубля – 2024»; </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региональный этап Всероссийского Конкурса Эссе в рамках профессионального праздника «День финансиста»;</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Всероссийская  просветительская эстафета «Мои финансы»;</a:t>
                      </a:r>
                      <a:endParaRPr lang="en-US" sz="1100" b="0" kern="1200" dirty="0" smtClean="0">
                        <a:solidFill>
                          <a:schemeClr val="tx1"/>
                        </a:solidFill>
                        <a:latin typeface="Times New Roman" pitchFamily="18" charset="0"/>
                        <a:ea typeface="+mn-ea"/>
                        <a:cs typeface="Times New Roman" pitchFamily="18" charset="0"/>
                      </a:endParaRPr>
                    </a:p>
                    <a:p>
                      <a:pPr marL="0" marR="0" indent="177800" algn="just" defTabSz="914400" rtl="0" eaLnBrk="1" fontAlgn="auto" latinLnBrk="0" hangingPunct="1">
                        <a:lnSpc>
                          <a:spcPct val="100000"/>
                        </a:lnSpc>
                        <a:spcBef>
                          <a:spcPts val="0"/>
                        </a:spcBef>
                        <a:spcAft>
                          <a:spcPts val="0"/>
                        </a:spcAft>
                        <a:buClr>
                          <a:schemeClr val="accent1"/>
                        </a:buClr>
                        <a:buSzTx/>
                        <a:buFont typeface="Wingdings" pitchFamily="2" charset="2"/>
                        <a:buChar char="v"/>
                        <a:tabLst/>
                        <a:defRPr/>
                      </a:pPr>
                      <a:r>
                        <a:rPr lang="ru-RU" sz="1100" b="0" kern="1200" dirty="0" smtClean="0">
                          <a:solidFill>
                            <a:schemeClr val="tx1"/>
                          </a:solidFill>
                          <a:latin typeface="Times New Roman" pitchFamily="18" charset="0"/>
                          <a:ea typeface="+mn-ea"/>
                          <a:cs typeface="Times New Roman" pitchFamily="18" charset="0"/>
                        </a:rPr>
                        <a:t>региональный  конкурс  волонтерских отрядов «Мы – волонтёры финансового  просвещения», участниками которого стали   14 волонтерских отрядов образовательных организаций.</a:t>
                      </a:r>
                    </a:p>
                    <a:p>
                      <a:pPr indent="180000" algn="just"/>
                      <a:r>
                        <a:rPr lang="ru-RU" sz="1100" b="0" kern="1200" dirty="0" smtClean="0">
                          <a:solidFill>
                            <a:schemeClr val="tx1"/>
                          </a:solidFill>
                          <a:latin typeface="Times New Roman" pitchFamily="18" charset="0"/>
                          <a:ea typeface="+mn-ea"/>
                          <a:cs typeface="Times New Roman" pitchFamily="18" charset="0"/>
                        </a:rPr>
                        <a:t>В проекты Банка России по финансовому просвещению (онлайн-уроки финансовой грамотности, Всероссийский финансовый зачет, Всероссийская онлайн-олимпиада по финансовой грамотности и предпринимательству, организуемая на образовательной платформе «Учи.ру») были вовлечены 100% образовательных организаций региона. </a:t>
                      </a:r>
                    </a:p>
                    <a:p>
                      <a:pPr indent="180000" algn="just"/>
                      <a:r>
                        <a:rPr lang="ru-RU" sz="1100" b="0" kern="1200" dirty="0" smtClean="0">
                          <a:solidFill>
                            <a:schemeClr val="tx1"/>
                          </a:solidFill>
                          <a:latin typeface="Times New Roman" pitchFamily="18" charset="0"/>
                          <a:ea typeface="+mn-ea"/>
                          <a:cs typeface="Times New Roman" pitchFamily="18" charset="0"/>
                        </a:rPr>
                        <a:t>На систематической основе сотрудниками Министерства социального обеспечения, материнства и детства Курской области проводились </a:t>
                      </a:r>
                      <a:r>
                        <a:rPr lang="ru-RU" sz="1100" b="0" kern="1200" dirty="0" smtClean="0">
                          <a:solidFill>
                            <a:schemeClr val="accent1"/>
                          </a:solidFill>
                          <a:latin typeface="Times New Roman" pitchFamily="18" charset="0"/>
                          <a:ea typeface="+mn-ea"/>
                          <a:cs typeface="Times New Roman" pitchFamily="18" charset="0"/>
                        </a:rPr>
                        <a:t>индивидуальные практические занятия с несовершеннолетними и родителями по обучению пользованию банковскими сервисами и услугами: </a:t>
                      </a:r>
                      <a:r>
                        <a:rPr lang="ru-RU" sz="1100" b="0" kern="1200" dirty="0" smtClean="0">
                          <a:solidFill>
                            <a:schemeClr val="tx1"/>
                          </a:solidFill>
                          <a:latin typeface="Times New Roman" pitchFamily="18" charset="0"/>
                          <a:ea typeface="+mn-ea"/>
                          <a:cs typeface="Times New Roman" pitchFamily="18" charset="0"/>
                        </a:rPr>
                        <a:t>работа с банкоматами, в «личных кабинетах» в мобильных устройствах и пр. Занятия, направленные на повышение уровня финансовой грамотности, проводились с получателями социальных услуг – гражданами пожилого возраста и инвалидами, гражданами из числа детей-сирот и детей, оставшихся без попечения родителей, семьями с детьми и несовершеннолетними, в том числе с использованием дистанционных технологий.</a:t>
                      </a:r>
                    </a:p>
                    <a:p>
                      <a:pPr indent="180000" algn="just"/>
                      <a:r>
                        <a:rPr lang="ru-RU" sz="1100" b="0" kern="1200" dirty="0" smtClean="0">
                          <a:solidFill>
                            <a:schemeClr val="tx1"/>
                          </a:solidFill>
                          <a:latin typeface="Times New Roman" pitchFamily="18" charset="0"/>
                          <a:ea typeface="+mn-ea"/>
                          <a:cs typeface="Times New Roman" pitchFamily="18" charset="0"/>
                        </a:rPr>
                        <a:t>Сотрудники Управления Федеральной налоговой службы по Курской области на постоянной основе в течение  года принимали активное участие в межведомственном проекте, главной целью которого является предоставление доступной бесплатной и квалифицированной юридической помощи жителям отдаленных от областного центра муниципальных районов Курской области. В рамках выездных мероприятий в 10 муниципальных образованиях Курской области были оказаны </a:t>
                      </a:r>
                      <a:r>
                        <a:rPr lang="ru-RU" sz="1100" b="0" kern="1200" dirty="0" smtClean="0">
                          <a:solidFill>
                            <a:schemeClr val="accent1"/>
                          </a:solidFill>
                          <a:latin typeface="Times New Roman" pitchFamily="18" charset="0"/>
                          <a:ea typeface="+mn-ea"/>
                          <a:cs typeface="Times New Roman" pitchFamily="18" charset="0"/>
                        </a:rPr>
                        <a:t>консультационные услуги. </a:t>
                      </a:r>
                    </a:p>
                    <a:p>
                      <a:pPr algn="just"/>
                      <a:endParaRPr lang="ru-RU" sz="8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На площадках АНО «Центр компетенций в агропромышленном комплексе Курской области» и  АНО «Центр «Мой бизнес» Курской области» была организована </a:t>
                      </a:r>
                      <a:r>
                        <a:rPr lang="ru-RU" sz="1100" b="0" kern="1200" dirty="0" smtClean="0">
                          <a:solidFill>
                            <a:schemeClr val="accent1"/>
                          </a:solidFill>
                          <a:latin typeface="Times New Roman" pitchFamily="18" charset="0"/>
                          <a:ea typeface="+mn-ea"/>
                          <a:cs typeface="Times New Roman" pitchFamily="18" charset="0"/>
                        </a:rPr>
                        <a:t>работа по финансовому просвещению субъектов малого и среднего предпринимательства </a:t>
                      </a:r>
                      <a:r>
                        <a:rPr lang="ru-RU" sz="1100" b="0" kern="1200" dirty="0" smtClean="0">
                          <a:solidFill>
                            <a:schemeClr val="tx1"/>
                          </a:solidFill>
                          <a:latin typeface="Times New Roman" pitchFamily="18" charset="0"/>
                          <a:ea typeface="+mn-ea"/>
                          <a:cs typeface="Times New Roman" pitchFamily="18" charset="0"/>
                        </a:rPr>
                        <a:t>в части оказания информационно-консультационных услуг по вопросам получения средств государственной поддержки, существующим видам бюджетного и налогового законодательства, а также проводились обучающие семинары. </a:t>
                      </a:r>
                    </a:p>
                    <a:p>
                      <a:pPr indent="180000" algn="just"/>
                      <a:r>
                        <a:rPr lang="ru-RU" sz="1100" b="0" kern="1200" dirty="0" smtClean="0">
                          <a:solidFill>
                            <a:schemeClr val="tx1"/>
                          </a:solidFill>
                          <a:latin typeface="Times New Roman" pitchFamily="18" charset="0"/>
                          <a:ea typeface="+mn-ea"/>
                          <a:cs typeface="Times New Roman" pitchFamily="18" charset="0"/>
                        </a:rPr>
                        <a:t>На базе филиалов АУ КО «МФЦ» </a:t>
                      </a:r>
                      <a:r>
                        <a:rPr lang="ru-RU" sz="1100" b="0" kern="1200" dirty="0" smtClean="0">
                          <a:solidFill>
                            <a:schemeClr val="accent1"/>
                          </a:solidFill>
                          <a:latin typeface="Times New Roman" pitchFamily="18" charset="0"/>
                          <a:ea typeface="+mn-ea"/>
                          <a:cs typeface="Times New Roman" pitchFamily="18" charset="0"/>
                        </a:rPr>
                        <a:t>консультации по повышению финансовой грамотности</a:t>
                      </a:r>
                      <a:r>
                        <a:rPr lang="ru-RU" sz="1100" b="0" kern="1200" dirty="0" smtClean="0">
                          <a:solidFill>
                            <a:schemeClr val="tx1"/>
                          </a:solidFill>
                          <a:latin typeface="Times New Roman" pitchFamily="18" charset="0"/>
                          <a:ea typeface="+mn-ea"/>
                          <a:cs typeface="Times New Roman" pitchFamily="18" charset="0"/>
                        </a:rPr>
                        <a:t> в 2024 году получили более 2000 человек.</a:t>
                      </a:r>
                    </a:p>
                    <a:p>
                      <a:pPr indent="180000" algn="just"/>
                      <a:r>
                        <a:rPr lang="ru-RU" sz="1100" b="0" kern="1200" dirty="0" smtClean="0">
                          <a:solidFill>
                            <a:schemeClr val="tx1"/>
                          </a:solidFill>
                          <a:latin typeface="Times New Roman" pitchFamily="18" charset="0"/>
                          <a:ea typeface="+mn-ea"/>
                          <a:cs typeface="Times New Roman" pitchFamily="18" charset="0"/>
                        </a:rPr>
                        <a:t>На 359 мониторах, установленных в городском общественном транспорте и на мониторах, расположенных в  филиалах АУ КО «МФЦ», были размещены информационные видеоматериалы, направленные на повышение финансовой грамотности населения. </a:t>
                      </a:r>
                    </a:p>
                    <a:p>
                      <a:pPr indent="180000" algn="just"/>
                      <a:r>
                        <a:rPr lang="ru-RU" sz="1100" b="0" kern="1200" dirty="0" smtClean="0">
                          <a:solidFill>
                            <a:schemeClr val="tx1"/>
                          </a:solidFill>
                          <a:latin typeface="Times New Roman" pitchFamily="18" charset="0"/>
                          <a:ea typeface="+mn-ea"/>
                          <a:cs typeface="Times New Roman" pitchFamily="18" charset="0"/>
                        </a:rPr>
                        <a:t>На базе областного бюджетного учреждения «Областной Дворец молодежи» проводилась </a:t>
                      </a:r>
                      <a:r>
                        <a:rPr lang="ru-RU" sz="1100" b="0" kern="1200" dirty="0" smtClean="0">
                          <a:solidFill>
                            <a:schemeClr val="accent1"/>
                          </a:solidFill>
                          <a:latin typeface="Times New Roman" pitchFamily="18" charset="0"/>
                          <a:ea typeface="+mn-ea"/>
                          <a:cs typeface="Times New Roman" pitchFamily="18" charset="0"/>
                        </a:rPr>
                        <a:t>работа по осуществлению финансового волонтерства</a:t>
                      </a:r>
                      <a:r>
                        <a:rPr lang="ru-RU" sz="1100" b="0" kern="1200" dirty="0" smtClean="0">
                          <a:solidFill>
                            <a:schemeClr val="tx1"/>
                          </a:solidFill>
                          <a:latin typeface="Times New Roman" pitchFamily="18" charset="0"/>
                          <a:ea typeface="+mn-ea"/>
                          <a:cs typeface="Times New Roman" pitchFamily="18" charset="0"/>
                        </a:rPr>
                        <a:t>, которая ведется совместно с Отделением по Курской области Главного управления Центрального банка Российской Федерации по Центральному федеральному округу. В летний период    в детских оздоровительных лагерях и в рамках обучающих стажировок «Открытый регион» в районах Курской области была проведена          </a:t>
                      </a:r>
                      <a:r>
                        <a:rPr lang="ru-RU" sz="1100" b="0" kern="1200" dirty="0" smtClean="0">
                          <a:solidFill>
                            <a:schemeClr val="accent1"/>
                          </a:solidFill>
                          <a:latin typeface="Times New Roman" pitchFamily="18" charset="0"/>
                          <a:ea typeface="+mn-ea"/>
                          <a:cs typeface="Times New Roman" pitchFamily="18" charset="0"/>
                        </a:rPr>
                        <a:t>ДОЛ – игра «Мои финансы» </a:t>
                      </a:r>
                      <a:r>
                        <a:rPr lang="ru-RU" sz="1100" b="0" kern="1200" dirty="0" smtClean="0">
                          <a:solidFill>
                            <a:schemeClr val="tx1"/>
                          </a:solidFill>
                          <a:latin typeface="Times New Roman" pitchFamily="18" charset="0"/>
                          <a:ea typeface="+mn-ea"/>
                          <a:cs typeface="Times New Roman" pitchFamily="18" charset="0"/>
                        </a:rPr>
                        <a:t>по финансовой грамотности и мерах противодействия финансовому мошенничеству, защите своих персональных данных. Ежегодно на территории региона на постоянной основе проводится более 20 мероприятий.</a:t>
                      </a:r>
                    </a:p>
                    <a:p>
                      <a:pPr indent="180000" algn="just"/>
                      <a:r>
                        <a:rPr lang="ru-RU" sz="1100" b="0" kern="1200" dirty="0" smtClean="0">
                          <a:solidFill>
                            <a:schemeClr val="tx1"/>
                          </a:solidFill>
                          <a:latin typeface="Times New Roman" pitchFamily="18" charset="0"/>
                          <a:ea typeface="+mn-ea"/>
                          <a:cs typeface="Times New Roman" pitchFamily="18" charset="0"/>
                        </a:rPr>
                        <a:t>За 2024 год  волонтерским центром «ФИНCentre» Курского филиала ФГОБУ ВО «Финансовый университет при Правительстве Российской Федерации» были проведены мероприятия по повышению финансовой грамотности, в которых приняли участие свыше 6 тысяч человек. Центром «ФИНcentre» были реализованы </a:t>
                      </a:r>
                      <a:r>
                        <a:rPr lang="ru-RU" sz="1100" b="0" kern="1200" dirty="0" smtClean="0">
                          <a:solidFill>
                            <a:schemeClr val="accent1"/>
                          </a:solidFill>
                          <a:latin typeface="Times New Roman" pitchFamily="18" charset="0"/>
                          <a:ea typeface="+mn-ea"/>
                          <a:cs typeface="Times New Roman" pitchFamily="18" charset="0"/>
                        </a:rPr>
                        <a:t>авторские проекты: ФИНСемья, ФИНансовый город, ФИНэкспресс. </a:t>
                      </a:r>
                      <a:endParaRPr lang="ru-RU" sz="1100" b="0" kern="1200" dirty="0">
                        <a:solidFill>
                          <a:schemeClr val="accent1"/>
                        </a:solidFill>
                        <a:latin typeface="Times New Roman" pitchFamily="18" charset="0"/>
                        <a:ea typeface="+mn-ea"/>
                        <a:cs typeface="Times New Roman" pitchFamily="18"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icture background"/>
          <p:cNvPicPr>
            <a:picLocks noChangeAspect="1" noChangeArrowheads="1"/>
          </p:cNvPicPr>
          <p:nvPr/>
        </p:nvPicPr>
        <p:blipFill>
          <a:blip r:embed="rId2" cstate="print"/>
          <a:srcRect t="36680" b="53361"/>
          <a:stretch>
            <a:fillRect/>
          </a:stretch>
        </p:blipFill>
        <p:spPr bwMode="auto">
          <a:xfrm>
            <a:off x="0" y="6381328"/>
            <a:ext cx="9144000" cy="476672"/>
          </a:xfrm>
          <a:prstGeom prst="rect">
            <a:avLst/>
          </a:prstGeom>
          <a:noFill/>
        </p:spPr>
      </p:pic>
      <p:pic>
        <p:nvPicPr>
          <p:cNvPr id="13" name="Picture 6" descr="Picture background"/>
          <p:cNvPicPr>
            <a:picLocks noChangeAspect="1" noChangeArrowheads="1"/>
          </p:cNvPicPr>
          <p:nvPr/>
        </p:nvPicPr>
        <p:blipFill>
          <a:blip r:embed="rId2" cstate="print"/>
          <a:srcRect b="87031"/>
          <a:stretch>
            <a:fillRect/>
          </a:stretch>
        </p:blipFill>
        <p:spPr bwMode="auto">
          <a:xfrm>
            <a:off x="0" y="0"/>
            <a:ext cx="9144000"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59</a:t>
            </a:fld>
            <a:endParaRPr lang="ru-RU" dirty="0"/>
          </a:p>
        </p:txBody>
      </p:sp>
      <p:sp>
        <p:nvSpPr>
          <p:cNvPr id="3" name="Номер слайда 1"/>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25C68B6-61C2-468F-89AB-4B9F7531AA68}" type="slidenum">
              <a:rPr kumimoji="0" 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6" name="Прямоугольник 5"/>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a:t>
            </a:r>
            <a:r>
              <a:rPr lang="en-US" b="1" cap="all" dirty="0" smtClean="0">
                <a:latin typeface="Times New Roman" pitchFamily="18" charset="0"/>
                <a:cs typeface="Times New Roman" pitchFamily="18" charset="0"/>
              </a:rPr>
              <a:t>4</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 y="620688"/>
          <a:ext cx="9144000" cy="5604120"/>
        </p:xfrm>
        <a:graphic>
          <a:graphicData uri="http://schemas.openxmlformats.org/drawingml/2006/table">
            <a:tbl>
              <a:tblPr firstRow="1" bandRow="1">
                <a:tableStyleId>{5C22544A-7EE6-4342-B048-85BDC9FD1C3A}</a:tableStyleId>
              </a:tblPr>
              <a:tblGrid>
                <a:gridCol w="4572000"/>
                <a:gridCol w="4572000"/>
              </a:tblGrid>
              <a:tr h="5381271">
                <a:tc>
                  <a:txBody>
                    <a:bodyPr/>
                    <a:lstStyle/>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С целью повышения роли волонтеров в реализации проектов                  по повышению уровня финансовой грамотности населения Курской области, а также поиска точек роста и развития движения волонтеров финансового просвещения ежегодно проходит </a:t>
                      </a:r>
                      <a:r>
                        <a:rPr lang="ru-RU" sz="1100" b="0" kern="1200" dirty="0" smtClean="0">
                          <a:solidFill>
                            <a:schemeClr val="accent1"/>
                          </a:solidFill>
                          <a:latin typeface="Times New Roman" pitchFamily="18" charset="0"/>
                          <a:ea typeface="+mn-ea"/>
                          <a:cs typeface="Times New Roman" pitchFamily="18" charset="0"/>
                        </a:rPr>
                        <a:t>Форум волонтеров финансового просвещения Курской области.</a:t>
                      </a:r>
                      <a:r>
                        <a:rPr lang="ru-RU" sz="1100" b="0" kern="1200" dirty="0" smtClean="0">
                          <a:solidFill>
                            <a:schemeClr val="tx1"/>
                          </a:solidFill>
                          <a:latin typeface="Times New Roman" pitchFamily="18" charset="0"/>
                          <a:ea typeface="+mn-ea"/>
                          <a:cs typeface="Times New Roman" pitchFamily="18" charset="0"/>
                        </a:rPr>
                        <a:t> В этом году Форум собрал на своей площадке около 100 добровольцев, активно занимающихся вопросами повышения финансовой грамотности населения.</a:t>
                      </a: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На базе Курского филиала ФГОБУ ВО «Финансовый университет при Правительстве Российской Федерации» прошел </a:t>
                      </a:r>
                      <a:r>
                        <a:rPr lang="ru-RU" sz="1100" b="0" kern="1200" dirty="0" smtClean="0">
                          <a:solidFill>
                            <a:schemeClr val="accent1"/>
                          </a:solidFill>
                          <a:latin typeface="Times New Roman" pitchFamily="18" charset="0"/>
                          <a:ea typeface="+mn-ea"/>
                          <a:cs typeface="Times New Roman" pitchFamily="18" charset="0"/>
                        </a:rPr>
                        <a:t>Всероссийский семейный фестиваль сбережений и инвестиций</a:t>
                      </a:r>
                      <a:r>
                        <a:rPr lang="ru-RU" sz="1100" b="0" kern="1200" dirty="0" smtClean="0">
                          <a:solidFill>
                            <a:schemeClr val="tx1"/>
                          </a:solidFill>
                          <a:latin typeface="Times New Roman" pitchFamily="18" charset="0"/>
                          <a:ea typeface="+mn-ea"/>
                          <a:cs typeface="Times New Roman" pitchFamily="18" charset="0"/>
                        </a:rPr>
                        <a:t>, участниками которого стали более 200 жителей города Курска: семьи с детьми, активисты, общественные деятели. Было представлено более 20 различных площадок, начиная от локаций партнеров и заканчивая развлечениями от студентов.</a:t>
                      </a:r>
                    </a:p>
                    <a:p>
                      <a:pPr indent="180000" algn="just"/>
                      <a:endParaRPr lang="ru-RU" sz="11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В 2024 году Финансовый университет при Правительстве Российской Федерации подготовил 10 специалистов, начинающих предпринимательскую деятельность, навыкам эффективного управления финансами в рамках предпринимательской деятельности. Данная программа финансируется Министерством финансов Российской Федерации и уже третий год реализуется в регионе без затрат как для региональных бюджетов, так и для самих слушателей.</a:t>
                      </a:r>
                    </a:p>
                    <a:p>
                      <a:pPr indent="180000" algn="just"/>
                      <a:r>
                        <a:rPr lang="ru-RU" sz="1100" b="0" kern="1200" dirty="0" smtClean="0">
                          <a:solidFill>
                            <a:schemeClr val="tx1"/>
                          </a:solidFill>
                          <a:latin typeface="Times New Roman" pitchFamily="18" charset="0"/>
                          <a:ea typeface="+mn-ea"/>
                          <a:cs typeface="Times New Roman" pitchFamily="18" charset="0"/>
                        </a:rPr>
                        <a:t>В 2024 году стартовал флагманский проект </a:t>
                      </a:r>
                      <a:r>
                        <a:rPr lang="ru-RU" sz="1100" b="0" kern="1200" dirty="0" smtClean="0">
                          <a:solidFill>
                            <a:schemeClr val="accent1"/>
                          </a:solidFill>
                          <a:latin typeface="Times New Roman" pitchFamily="18" charset="0"/>
                          <a:ea typeface="+mn-ea"/>
                          <a:cs typeface="Times New Roman" pitchFamily="18" charset="0"/>
                        </a:rPr>
                        <a:t>«Финансовый универсариум»</a:t>
                      </a:r>
                      <a:r>
                        <a:rPr lang="ru-RU" sz="1100" b="0" kern="1200" dirty="0" smtClean="0">
                          <a:solidFill>
                            <a:schemeClr val="tx1"/>
                          </a:solidFill>
                          <a:latin typeface="Times New Roman" pitchFamily="18" charset="0"/>
                          <a:ea typeface="+mn-ea"/>
                          <a:cs typeface="Times New Roman" pitchFamily="18" charset="0"/>
                        </a:rPr>
                        <a:t> Регионального центра «серебряного» волонтерства Курской области, в рамках которого оказывалась помощь различным возрастным категориям населения. </a:t>
                      </a:r>
                    </a:p>
                    <a:p>
                      <a:pPr indent="180000" algn="just"/>
                      <a:r>
                        <a:rPr lang="ru-RU" sz="1100" b="0" kern="1200" dirty="0" smtClean="0">
                          <a:solidFill>
                            <a:schemeClr val="tx1"/>
                          </a:solidFill>
                          <a:latin typeface="Times New Roman" pitchFamily="18" charset="0"/>
                          <a:ea typeface="+mn-ea"/>
                          <a:cs typeface="Times New Roman" pitchFamily="18" charset="0"/>
                        </a:rPr>
                        <a:t>Благодаря волонтерам «серебряного» возраста обучение                                по методическому пособию «Прививаем культуру финансовой грамотности» прошли слушатели «мудрого» возраста. Были проведены занятия в «Университетах пожилого человека» Курского Отделения Союза пенсионеров России в муниципалитетах области и  в  школах-интернатах  региона для детей-сирот и детей, оставшихся без попечения родителей,</a:t>
                      </a:r>
                      <a:r>
                        <a:rPr lang="ru-RU" sz="1100" b="0" kern="1200" baseline="0" dirty="0" smtClean="0">
                          <a:solidFill>
                            <a:schemeClr val="tx1"/>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в том числе и с задержкой психического развития и легкой умственной отсталостью.</a:t>
                      </a:r>
                    </a:p>
                    <a:p>
                      <a:pPr indent="180000" algn="just"/>
                      <a:r>
                        <a:rPr lang="ru-RU" sz="1100" b="0" kern="1200" dirty="0" smtClean="0">
                          <a:solidFill>
                            <a:schemeClr val="tx1"/>
                          </a:solidFill>
                          <a:latin typeface="Times New Roman" pitchFamily="18" charset="0"/>
                          <a:ea typeface="+mn-ea"/>
                          <a:cs typeface="Times New Roman" pitchFamily="18" charset="0"/>
                        </a:rPr>
                        <a:t>Проведены </a:t>
                      </a:r>
                      <a:r>
                        <a:rPr lang="ru-RU" sz="1100" b="0" kern="1200" dirty="0" smtClean="0">
                          <a:solidFill>
                            <a:schemeClr val="accent1"/>
                          </a:solidFill>
                          <a:latin typeface="Times New Roman" pitchFamily="18" charset="0"/>
                          <a:ea typeface="+mn-ea"/>
                          <a:cs typeface="Times New Roman" pitchFamily="18" charset="0"/>
                        </a:rPr>
                        <a:t>презентации выставок </a:t>
                      </a:r>
                      <a:r>
                        <a:rPr lang="ru-RU" sz="1100" b="0" kern="1200" dirty="0" smtClean="0">
                          <a:solidFill>
                            <a:schemeClr val="tx1"/>
                          </a:solidFill>
                          <a:latin typeface="Times New Roman" pitchFamily="18" charset="0"/>
                          <a:ea typeface="+mn-ea"/>
                          <a:cs typeface="Times New Roman" pitchFamily="18" charset="0"/>
                        </a:rPr>
                        <a:t>в Областном Штабе общественной поддержки, школах,  молодежной библиотеке им. А.А. Фета, общественной организации «Женщины – лидеры» на темы: «Великие литераторы на монетах Банка России», «Космические деньги», «75-лет Победы на монетах Банка России», «Денежные суммы в известных литературных произведениях»; интеллектуальные шоу «Финансовые бои», игры «Жизненный цикл денег». «Серебряные» добровольцы центра провели </a:t>
                      </a:r>
                      <a:r>
                        <a:rPr lang="ru-RU" sz="1100" b="0" kern="1200" dirty="0" smtClean="0">
                          <a:solidFill>
                            <a:schemeClr val="accent1"/>
                          </a:solidFill>
                          <a:latin typeface="Times New Roman" pitchFamily="18" charset="0"/>
                          <a:ea typeface="+mn-ea"/>
                          <a:cs typeface="Times New Roman" pitchFamily="18" charset="0"/>
                        </a:rPr>
                        <a:t>серии игр </a:t>
                      </a:r>
                      <a:r>
                        <a:rPr lang="ru-RU" sz="1100" b="0" kern="1200" dirty="0" smtClean="0">
                          <a:solidFill>
                            <a:schemeClr val="tx1"/>
                          </a:solidFill>
                          <a:latin typeface="Times New Roman" pitchFamily="18" charset="0"/>
                          <a:ea typeface="+mn-ea"/>
                          <a:cs typeface="Times New Roman" pitchFamily="18" charset="0"/>
                        </a:rPr>
                        <a:t>в дошкольных учреждениях города и области                             по ознакомлению детей подготовительной группы с денежными единицами страны с использованием игровых материалов.  </a:t>
                      </a:r>
                    </a:p>
                    <a:p>
                      <a:pPr indent="180000" algn="just"/>
                      <a:r>
                        <a:rPr lang="ru-RU" sz="1100" b="0" kern="1200" dirty="0" smtClean="0">
                          <a:solidFill>
                            <a:schemeClr val="tx1"/>
                          </a:solidFill>
                          <a:latin typeface="Times New Roman" pitchFamily="18" charset="0"/>
                          <a:ea typeface="+mn-ea"/>
                          <a:cs typeface="Times New Roman" pitchFamily="18" charset="0"/>
                        </a:rPr>
                        <a:t>Работа в проекте осуществлялась благодаря победе во Всероссийском грантовом конкурсе по поддержке социальных проектов «Молоды душой» и методической поддержке Отделения Курск Банка России                        по Центральному федеральному округу.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82946" name="Picture 2" descr="https://kursk.ru/upload/resize_cache/iblock/deb/ukp05ffol9qepquz1bn8e0u3ar30vqcv/1100_733_1/CvQAlZPdD_o.jpg"/>
          <p:cNvPicPr>
            <a:picLocks noChangeAspect="1" noChangeArrowheads="1"/>
          </p:cNvPicPr>
          <p:nvPr/>
        </p:nvPicPr>
        <p:blipFill>
          <a:blip r:embed="rId4" cstate="print"/>
          <a:srcRect/>
          <a:stretch>
            <a:fillRect/>
          </a:stretch>
        </p:blipFill>
        <p:spPr bwMode="auto">
          <a:xfrm>
            <a:off x="179512" y="1916832"/>
            <a:ext cx="2485405" cy="1656184"/>
          </a:xfrm>
          <a:prstGeom prst="rect">
            <a:avLst/>
          </a:prstGeom>
          <a:noFill/>
        </p:spPr>
      </p:pic>
      <p:pic>
        <p:nvPicPr>
          <p:cNvPr id="82948" name="Picture 4" descr="https://kursk.ru/upload/resize_cache/iblock/bc3/jr05afm40jag6uxvpqs6nveh2nljj2op/1100_733_1/vsipJTLQqng.jpg"/>
          <p:cNvPicPr>
            <a:picLocks noChangeAspect="1" noChangeArrowheads="1"/>
          </p:cNvPicPr>
          <p:nvPr/>
        </p:nvPicPr>
        <p:blipFill>
          <a:blip r:embed="rId5" cstate="print"/>
          <a:srcRect t="8000"/>
          <a:stretch>
            <a:fillRect/>
          </a:stretch>
        </p:blipFill>
        <p:spPr bwMode="auto">
          <a:xfrm>
            <a:off x="2915816" y="1916832"/>
            <a:ext cx="1350764" cy="1656184"/>
          </a:xfrm>
          <a:prstGeom prst="rect">
            <a:avLst/>
          </a:prstGeom>
          <a:noFill/>
        </p:spPr>
      </p:pic>
      <p:pic>
        <p:nvPicPr>
          <p:cNvPr id="82950" name="Picture 6" descr="https://sun9-4.userapi.com/impg/DL3m4vv7-cm-TFMt0NVsihNMfko3W5VdiO8w7A/_pgNEZgsSeM.jpg?size=2560x1707&amp;quality=95&amp;sign=3af5173004e7c0a85486211758055897&amp;type=album"/>
          <p:cNvPicPr>
            <a:picLocks noChangeAspect="1" noChangeArrowheads="1"/>
          </p:cNvPicPr>
          <p:nvPr/>
        </p:nvPicPr>
        <p:blipFill>
          <a:blip r:embed="rId6" cstate="print"/>
          <a:srcRect/>
          <a:stretch>
            <a:fillRect/>
          </a:stretch>
        </p:blipFill>
        <p:spPr bwMode="auto">
          <a:xfrm>
            <a:off x="107926" y="4869160"/>
            <a:ext cx="2159649" cy="1440047"/>
          </a:xfrm>
          <a:prstGeom prst="rect">
            <a:avLst/>
          </a:prstGeom>
          <a:noFill/>
        </p:spPr>
      </p:pic>
      <p:pic>
        <p:nvPicPr>
          <p:cNvPr id="82952" name="Picture 8" descr="https://sun9-36.userapi.com/impg/AF_7scOZlCxV5rXMk0oLlppkVWN-PDC8Em8n4g/ifFuzKbyc8U.jpg?size=2560x1707&amp;quality=95&amp;sign=e2756b12f254b15a856a2cf0073e5186&amp;type=album"/>
          <p:cNvPicPr>
            <a:picLocks noChangeAspect="1" noChangeArrowheads="1"/>
          </p:cNvPicPr>
          <p:nvPr/>
        </p:nvPicPr>
        <p:blipFill>
          <a:blip r:embed="rId7" cstate="print"/>
          <a:srcRect r="3334"/>
          <a:stretch>
            <a:fillRect/>
          </a:stretch>
        </p:blipFill>
        <p:spPr bwMode="auto">
          <a:xfrm>
            <a:off x="2340174" y="4869160"/>
            <a:ext cx="2087810" cy="144016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background"/>
          <p:cNvPicPr>
            <a:picLocks noChangeAspect="1" noChangeArrowheads="1"/>
          </p:cNvPicPr>
          <p:nvPr/>
        </p:nvPicPr>
        <p:blipFill>
          <a:blip r:embed="rId2" cstate="print"/>
          <a:srcRect b="74996"/>
          <a:stretch>
            <a:fillRect/>
          </a:stretch>
        </p:blipFill>
        <p:spPr bwMode="auto">
          <a:xfrm>
            <a:off x="0" y="5661248"/>
            <a:ext cx="9144000" cy="1196752"/>
          </a:xfrm>
          <a:prstGeom prst="rect">
            <a:avLst/>
          </a:prstGeom>
          <a:noFill/>
        </p:spPr>
      </p:pic>
      <p:pic>
        <p:nvPicPr>
          <p:cNvPr id="8" name="Picture 6" descr="Picture background"/>
          <p:cNvPicPr>
            <a:picLocks noChangeAspect="1" noChangeArrowheads="1"/>
          </p:cNvPicPr>
          <p:nvPr/>
        </p:nvPicPr>
        <p:blipFill>
          <a:blip r:embed="rId2" cstate="print"/>
          <a:srcRect b="-15272"/>
          <a:stretch>
            <a:fillRect/>
          </a:stretch>
        </p:blipFill>
        <p:spPr bwMode="auto">
          <a:xfrm>
            <a:off x="0" y="0"/>
            <a:ext cx="9144000" cy="551723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dirty="0"/>
          </a:p>
        </p:txBody>
      </p:sp>
      <p:sp>
        <p:nvSpPr>
          <p:cNvPr id="3" name="Заголовок 1"/>
          <p:cNvSpPr txBox="1">
            <a:spLocks/>
          </p:cNvSpPr>
          <p:nvPr/>
        </p:nvSpPr>
        <p:spPr>
          <a:xfrm>
            <a:off x="0" y="116632"/>
            <a:ext cx="9144000" cy="593767"/>
          </a:xfrm>
          <a:prstGeom prst="rect">
            <a:avLst/>
          </a:prstGeom>
        </p:spPr>
        <p:txBody>
          <a:bodyPr anchor="ctr">
            <a:noAutofit/>
          </a:bodyPr>
          <a:lstStyle/>
          <a:p>
            <a:pPr lvl="0" algn="ctr">
              <a:lnSpc>
                <a:spcPct val="90000"/>
              </a:lnSpc>
              <a:spcBef>
                <a:spcPct val="0"/>
              </a:spcBef>
              <a:defRPr/>
            </a:pPr>
            <a:r>
              <a:rPr lang="ru-RU" sz="2000" b="1" cap="all" dirty="0" smtClean="0">
                <a:latin typeface="Times New Roman" pitchFamily="18" charset="0"/>
                <a:cs typeface="Times New Roman" pitchFamily="18" charset="0"/>
              </a:rPr>
              <a:t>Административно-территориальное устройство </a:t>
            </a:r>
          </a:p>
          <a:p>
            <a:pPr lvl="0" algn="ctr">
              <a:lnSpc>
                <a:spcPct val="90000"/>
              </a:lnSpc>
              <a:spcBef>
                <a:spcPct val="0"/>
              </a:spcBef>
              <a:defRPr/>
            </a:pPr>
            <a:r>
              <a:rPr lang="ru-RU" sz="2000" b="1" cap="all" dirty="0" smtClean="0">
                <a:latin typeface="Times New Roman" pitchFamily="18" charset="0"/>
                <a:cs typeface="Times New Roman" pitchFamily="18" charset="0"/>
              </a:rPr>
              <a:t>Курской области</a:t>
            </a:r>
            <a:endParaRPr kumimoji="0" lang="ru-RU" sz="2000" b="1" i="0" u="none" strike="noStrike" kern="1200" cap="all" spc="0" normalizeH="0" noProof="0" dirty="0">
              <a:ln>
                <a:noFill/>
              </a:ln>
              <a:effectLst/>
              <a:uLnTx/>
              <a:uFillTx/>
              <a:latin typeface="Times New Roman" pitchFamily="18" charset="0"/>
              <a:ea typeface="+mj-ea"/>
              <a:cs typeface="Times New Roman" pitchFamily="18" charset="0"/>
            </a:endParaRPr>
          </a:p>
        </p:txBody>
      </p:sp>
      <p:sp>
        <p:nvSpPr>
          <p:cNvPr id="4" name="Содержимое 2"/>
          <p:cNvSpPr txBox="1">
            <a:spLocks/>
          </p:cNvSpPr>
          <p:nvPr/>
        </p:nvSpPr>
        <p:spPr>
          <a:xfrm>
            <a:off x="0" y="836712"/>
            <a:ext cx="9144000" cy="1104405"/>
          </a:xfrm>
          <a:prstGeom prst="rect">
            <a:avLst/>
          </a:prstGeom>
        </p:spPr>
        <p:txBody>
          <a:bodyPr>
            <a:noAutofit/>
          </a:bodyPr>
          <a:lstStyle/>
          <a:p>
            <a:pPr marL="0" marR="0" lvl="0" algn="just" defTabSz="914400" rtl="0" eaLnBrk="1" fontAlgn="auto" latinLnBrk="0" hangingPunct="1">
              <a:lnSpc>
                <a:spcPct val="90000"/>
              </a:lnSpc>
              <a:buClrTx/>
              <a:buSzTx/>
              <a:buFont typeface="Arial" panose="020B0604020202020204" pitchFamily="34" charset="0"/>
              <a:buNone/>
              <a:tabLst/>
              <a:defRPr/>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Курская область расположена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в центральной части России</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входит в состав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Центрального федерального округа</a:t>
            </a:r>
            <a:r>
              <a:rPr kumimoji="0" lang="ru-RU" sz="1600"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a:t>
            </a:r>
          </a:p>
          <a:p>
            <a:pPr lvl="0" algn="just">
              <a:lnSpc>
                <a:spcPct val="90000"/>
              </a:lnSpc>
              <a:defRPr/>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Территория – </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30,0 тыс. км</a:t>
            </a:r>
            <a:r>
              <a:rPr kumimoji="0" lang="ru-RU" sz="1600" b="1" i="0" u="none" strike="noStrike" kern="1200" cap="none" spc="0" normalizeH="0" baseline="30000" noProof="0" dirty="0" smtClean="0">
                <a:ln>
                  <a:noFill/>
                </a:ln>
                <a:solidFill>
                  <a:schemeClr val="accent1"/>
                </a:solidFill>
                <a:effectLst/>
                <a:uLnTx/>
                <a:uFillTx/>
                <a:latin typeface="Times New Roman" pitchFamily="18" charset="0"/>
                <a:cs typeface="Times New Roman" pitchFamily="18" charset="0"/>
              </a:rPr>
              <a:t>2</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a:t>
            </a:r>
            <a:r>
              <a:rPr lang="ru-RU" sz="1600" dirty="0" smtClean="0">
                <a:latin typeface="Times New Roman" pitchFamily="18" charset="0"/>
                <a:cs typeface="Times New Roman" pitchFamily="18" charset="0"/>
              </a:rPr>
              <a:t>Административный центр – </a:t>
            </a:r>
            <a:r>
              <a:rPr lang="ru-RU" sz="1600" b="1" dirty="0" smtClean="0">
                <a:solidFill>
                  <a:schemeClr val="accent1"/>
                </a:solidFill>
                <a:latin typeface="Times New Roman" pitchFamily="18" charset="0"/>
                <a:cs typeface="Times New Roman" pitchFamily="18" charset="0"/>
              </a:rPr>
              <a:t>город Курск</a:t>
            </a:r>
            <a:r>
              <a:rPr lang="ru-RU" sz="1600" dirty="0" smtClean="0">
                <a:solidFill>
                  <a:schemeClr val="accent1"/>
                </a:solidFill>
                <a:latin typeface="Times New Roman" pitchFamily="18" charset="0"/>
                <a:cs typeface="Times New Roman" pitchFamily="18" charset="0"/>
              </a:rPr>
              <a:t>.</a:t>
            </a:r>
            <a:r>
              <a:rPr lang="ru-RU" sz="1600" b="1" dirty="0" smtClean="0">
                <a:solidFill>
                  <a:schemeClr val="accent1"/>
                </a:solidFill>
                <a:latin typeface="Times New Roman" pitchFamily="18" charset="0"/>
                <a:cs typeface="Times New Roman" pitchFamily="18" charset="0"/>
              </a:rPr>
              <a:t> </a:t>
            </a:r>
            <a:endParaRPr kumimoji="0" lang="ru-RU" sz="1600" b="1" i="0" u="none" strike="noStrike" kern="1200" cap="none" spc="0" normalizeH="0" baseline="30000" noProof="0" dirty="0" smtClean="0">
              <a:ln>
                <a:noFill/>
              </a:ln>
              <a:solidFill>
                <a:schemeClr val="accent1"/>
              </a:solidFill>
              <a:effectLst/>
              <a:uLnTx/>
              <a:uFillTx/>
              <a:latin typeface="Times New Roman" pitchFamily="18" charset="0"/>
              <a:cs typeface="Times New Roman" pitchFamily="18" charset="0"/>
            </a:endParaRPr>
          </a:p>
          <a:p>
            <a:pPr lvl="0" algn="just">
              <a:lnSpc>
                <a:spcPct val="90000"/>
              </a:lnSpc>
            </a:pPr>
            <a:r>
              <a:rPr kumimoji="0" lang="ru-RU" sz="1600" i="0" u="none" strike="noStrike" kern="1200" cap="none" spc="0" normalizeH="0" baseline="0" noProof="0" dirty="0" smtClean="0">
                <a:ln>
                  <a:noFill/>
                </a:ln>
                <a:effectLst/>
                <a:uLnTx/>
                <a:uFillTx/>
                <a:latin typeface="Times New Roman" pitchFamily="18" charset="0"/>
                <a:cs typeface="Times New Roman" pitchFamily="18" charset="0"/>
              </a:rPr>
              <a:t>Население (на 01.01.2024) – </a:t>
            </a:r>
            <a:r>
              <a:rPr lang="ru-RU" sz="1600" b="1" dirty="0" smtClean="0">
                <a:solidFill>
                  <a:schemeClr val="accent1"/>
                </a:solidFill>
                <a:latin typeface="Times New Roman" pitchFamily="18" charset="0"/>
                <a:cs typeface="Times New Roman" pitchFamily="18" charset="0"/>
              </a:rPr>
              <a:t>1 060 892</a:t>
            </a:r>
            <a:r>
              <a:rPr kumimoji="0" lang="ru-RU" sz="1600" b="1"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 человек</a:t>
            </a:r>
            <a:r>
              <a:rPr kumimoji="0" lang="ru-RU" sz="1600" i="0" u="none" strike="noStrike" kern="1200" cap="none" spc="0" normalizeH="0" baseline="0" noProof="0" dirty="0" smtClean="0">
                <a:ln>
                  <a:noFill/>
                </a:ln>
                <a:solidFill>
                  <a:schemeClr val="accent1"/>
                </a:solidFill>
                <a:effectLst/>
                <a:uLnTx/>
                <a:uFillTx/>
                <a:latin typeface="Times New Roman" pitchFamily="18" charset="0"/>
                <a:cs typeface="Times New Roman" pitchFamily="18" charset="0"/>
              </a:rPr>
              <a:t>,</a:t>
            </a:r>
          </a:p>
          <a:p>
            <a:pPr lvl="0" algn="just">
              <a:lnSpc>
                <a:spcPct val="90000"/>
              </a:lnSpc>
            </a:pPr>
            <a:r>
              <a:rPr lang="ru-RU" sz="1600" dirty="0" smtClean="0">
                <a:latin typeface="Times New Roman" pitchFamily="18" charset="0"/>
                <a:cs typeface="Times New Roman" pitchFamily="18" charset="0"/>
              </a:rPr>
              <a:t>из них:  </a:t>
            </a:r>
            <a:r>
              <a:rPr lang="ru-RU" sz="1600" b="1" dirty="0" smtClean="0">
                <a:solidFill>
                  <a:schemeClr val="accent1"/>
                </a:solidFill>
                <a:latin typeface="Times New Roman" pitchFamily="18" charset="0"/>
                <a:cs typeface="Times New Roman" pitchFamily="18" charset="0"/>
              </a:rPr>
              <a:t>69 % </a:t>
            </a:r>
            <a:r>
              <a:rPr lang="ru-RU" sz="1600" dirty="0" smtClean="0">
                <a:latin typeface="Times New Roman" pitchFamily="18" charset="0"/>
                <a:cs typeface="Times New Roman" pitchFamily="18" charset="0"/>
              </a:rPr>
              <a:t>- городское население, </a:t>
            </a:r>
            <a:r>
              <a:rPr lang="ru-RU" sz="1600" b="1" dirty="0" smtClean="0">
                <a:solidFill>
                  <a:schemeClr val="accent1"/>
                </a:solidFill>
                <a:latin typeface="Times New Roman" pitchFamily="18" charset="0"/>
                <a:cs typeface="Times New Roman" pitchFamily="18" charset="0"/>
              </a:rPr>
              <a:t>31 %</a:t>
            </a:r>
            <a:r>
              <a:rPr lang="ru-RU" sz="1600" dirty="0" smtClean="0">
                <a:solidFill>
                  <a:schemeClr val="accent1"/>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сельское население; </a:t>
            </a:r>
          </a:p>
          <a:p>
            <a:pPr lvl="0" algn="just">
              <a:lnSpc>
                <a:spcPct val="90000"/>
              </a:lnSpc>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              55 %</a:t>
            </a:r>
            <a:r>
              <a:rPr kumimoji="0" lang="ru-RU" sz="1600" b="1"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a:t>
            </a:r>
            <a:r>
              <a:rPr kumimoji="0" lang="ru-RU" sz="1600"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женщины, </a:t>
            </a: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45 %</a:t>
            </a:r>
            <a:r>
              <a:rPr kumimoji="0" lang="ru-RU" sz="1600"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мужчины.</a:t>
            </a:r>
            <a:endParaRPr kumimoji="0" lang="ru-RU" sz="1600" i="0" u="none" strike="noStrike" kern="1200" cap="none" spc="0" normalizeH="0" noProof="0" dirty="0">
              <a:ln>
                <a:noFill/>
              </a:ln>
              <a:effectLst/>
              <a:uLnTx/>
              <a:uFillTx/>
              <a:latin typeface="Times New Roman" pitchFamily="18" charset="0"/>
              <a:cs typeface="Times New Roman" pitchFamily="18" charset="0"/>
            </a:endParaRPr>
          </a:p>
        </p:txBody>
      </p:sp>
      <p:pic>
        <p:nvPicPr>
          <p:cNvPr id="5" name="Рисунок 4"/>
          <p:cNvPicPr>
            <a:picLocks noChangeAspect="1"/>
          </p:cNvPicPr>
          <p:nvPr/>
        </p:nvPicPr>
        <p:blipFill>
          <a:blip r:embed="rId3" cstate="print"/>
          <a:srcRect l="37414" t="41543" r="16321" b="5307"/>
          <a:stretch>
            <a:fillRect/>
          </a:stretch>
        </p:blipFill>
        <p:spPr bwMode="auto">
          <a:xfrm>
            <a:off x="2995511" y="2276872"/>
            <a:ext cx="6148489" cy="3973212"/>
          </a:xfrm>
          <a:prstGeom prst="rect">
            <a:avLst/>
          </a:prstGeom>
          <a:noFill/>
          <a:ln w="9525">
            <a:noFill/>
            <a:miter lim="800000"/>
            <a:headEnd/>
            <a:tailEnd/>
          </a:ln>
        </p:spPr>
      </p:pic>
      <p:sp>
        <p:nvSpPr>
          <p:cNvPr id="6" name="Содержимое 2"/>
          <p:cNvSpPr txBox="1">
            <a:spLocks/>
          </p:cNvSpPr>
          <p:nvPr/>
        </p:nvSpPr>
        <p:spPr>
          <a:xfrm>
            <a:off x="0" y="3212976"/>
            <a:ext cx="2987824" cy="2304256"/>
          </a:xfrm>
          <a:prstGeom prst="rect">
            <a:avLst/>
          </a:prstGeom>
        </p:spPr>
        <p:txBody>
          <a:bodyPr vert="horz" lIns="91440" tIns="45720" rIns="91440" bIns="45720" numCol="1" rtlCol="0">
            <a:noAutofit/>
          </a:bodyPr>
          <a:lstStyle/>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strike="noStrike" kern="1200" cap="none" spc="0" normalizeH="0" baseline="0" noProof="0" dirty="0" smtClean="0">
                <a:ln>
                  <a:noFill/>
                </a:ln>
                <a:solidFill>
                  <a:schemeClr val="accent3">
                    <a:lumMod val="50000"/>
                  </a:schemeClr>
                </a:solidFill>
                <a:effectLst/>
                <a:uLnTx/>
                <a:uFillTx/>
                <a:latin typeface="Times New Roman" pitchFamily="18" charset="0"/>
                <a:cs typeface="Times New Roman" pitchFamily="18" charset="0"/>
              </a:rPr>
              <a:t>В состав области входят:</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lang="ru-RU" sz="1600" b="1" dirty="0" smtClean="0">
                <a:solidFill>
                  <a:schemeClr val="accent1"/>
                </a:solidFill>
                <a:latin typeface="Times New Roman" pitchFamily="18" charset="0"/>
                <a:cs typeface="Times New Roman" pitchFamily="18" charset="0"/>
              </a:rPr>
              <a:t>5</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городских округов</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28</a:t>
            </a:r>
            <a:r>
              <a:rPr kumimoji="0" lang="ru-RU" sz="1600" i="0" u="none" strike="noStrike" kern="1200" cap="none" spc="0" normalizeH="0" noProof="0" dirty="0" smtClean="0">
                <a:ln>
                  <a:noFill/>
                </a:ln>
                <a:effectLst/>
                <a:uLnTx/>
                <a:uFillTx/>
                <a:latin typeface="Times New Roman" pitchFamily="18" charset="0"/>
                <a:cs typeface="Times New Roman" pitchFamily="18" charset="0"/>
              </a:rPr>
              <a:t> муниципальных районов</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lang="ru-RU" sz="1600" b="1" dirty="0" smtClean="0">
                <a:solidFill>
                  <a:schemeClr val="accent1"/>
                </a:solidFill>
                <a:latin typeface="Times New Roman" pitchFamily="18" charset="0"/>
                <a:cs typeface="Times New Roman" pitchFamily="18" charset="0"/>
              </a:rPr>
              <a:t>27</a:t>
            </a:r>
            <a:r>
              <a:rPr lang="ru-RU" sz="1600" dirty="0" smtClean="0">
                <a:solidFill>
                  <a:schemeClr val="accent1"/>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городских поселений</a:t>
            </a:r>
          </a:p>
          <a:p>
            <a:pPr marL="0" marR="0" lvl="0" indent="127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600" b="1" i="0" u="none" strike="noStrike" kern="1200" cap="none" spc="0" normalizeH="0" noProof="0" dirty="0" smtClean="0">
                <a:ln>
                  <a:noFill/>
                </a:ln>
                <a:solidFill>
                  <a:schemeClr val="accent1"/>
                </a:solidFill>
                <a:effectLst/>
                <a:uLnTx/>
                <a:uFillTx/>
                <a:latin typeface="Times New Roman" pitchFamily="18" charset="0"/>
                <a:cs typeface="Times New Roman" pitchFamily="18" charset="0"/>
              </a:rPr>
              <a:t>287</a:t>
            </a:r>
            <a:r>
              <a:rPr kumimoji="0" lang="ru-RU" sz="1600" b="1" i="0" u="none" strike="noStrike" kern="1200" cap="none" spc="0" normalizeH="0" noProof="0" dirty="0" smtClean="0">
                <a:ln>
                  <a:noFill/>
                </a:ln>
                <a:effectLst/>
                <a:uLnTx/>
                <a:uFillTx/>
                <a:latin typeface="Times New Roman" pitchFamily="18" charset="0"/>
                <a:cs typeface="Times New Roman" pitchFamily="18" charset="0"/>
              </a:rPr>
              <a:t> </a:t>
            </a:r>
            <a:r>
              <a:rPr kumimoji="0" lang="ru-RU" sz="1600" i="0" u="none" strike="noStrike" kern="1200" cap="none" spc="0" normalizeH="0" noProof="0" dirty="0" smtClean="0">
                <a:ln>
                  <a:noFill/>
                </a:ln>
                <a:effectLst/>
                <a:uLnTx/>
                <a:uFillTx/>
                <a:latin typeface="Times New Roman" pitchFamily="18" charset="0"/>
                <a:cs typeface="Times New Roman" pitchFamily="18" charset="0"/>
              </a:rPr>
              <a:t>сельских поселений</a:t>
            </a:r>
            <a:endParaRPr kumimoji="0" lang="ru-RU" sz="1600" i="0" u="none" strike="noStrike" kern="1200" cap="none" spc="0" normalizeH="0" baseline="30000" noProof="0" dirty="0">
              <a:ln>
                <a:noFill/>
              </a:ln>
              <a:effectLst/>
              <a:uLnTx/>
              <a:uFillTx/>
              <a:latin typeface="Times New Roman" pitchFamily="18" charset="0"/>
              <a:cs typeface="Times New Roman" pitchFamily="18" charset="0"/>
            </a:endParaRPr>
          </a:p>
        </p:txBody>
      </p:sp>
      <p:pic>
        <p:nvPicPr>
          <p:cNvPr id="10" name="Picture 4" descr="https://sun9-6.userapi.com/impg/LDYEI1o7wqPasCQO33A3AQ8Ng8IIPdsy4bQw1w/a9St647P-U4.jpg?size=1000x1000&amp;quality=95&amp;sign=f6e977ee1ce3f3d82acc463eb9f2828e&amp;type=album"/>
          <p:cNvPicPr>
            <a:picLocks noChangeAspect="1" noChangeArrowheads="1"/>
          </p:cNvPicPr>
          <p:nvPr/>
        </p:nvPicPr>
        <p:blipFill>
          <a:blip r:embed="rId4" cstate="print"/>
          <a:srcRect/>
          <a:stretch>
            <a:fillRect/>
          </a:stretch>
        </p:blipFill>
        <p:spPr bwMode="auto">
          <a:xfrm>
            <a:off x="0" y="6390456"/>
            <a:ext cx="467544" cy="467544"/>
          </a:xfrm>
          <a:prstGeom prst="rect">
            <a:avLst/>
          </a:prstGeom>
          <a:noFill/>
        </p:spPr>
      </p:pic>
      <p:sp>
        <p:nvSpPr>
          <p:cNvPr id="11" name="TextBox 10"/>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Picture background"/>
          <p:cNvPicPr>
            <a:picLocks noChangeAspect="1" noChangeArrowheads="1"/>
          </p:cNvPicPr>
          <p:nvPr/>
        </p:nvPicPr>
        <p:blipFill>
          <a:blip r:embed="rId2" cstate="print"/>
          <a:srcRect l="48333" t="32166" r="1667" b="33230"/>
          <a:stretch>
            <a:fillRect/>
          </a:stretch>
        </p:blipFill>
        <p:spPr bwMode="auto">
          <a:xfrm>
            <a:off x="4572000" y="3573016"/>
            <a:ext cx="4572000" cy="1656184"/>
          </a:xfrm>
          <a:prstGeom prst="rect">
            <a:avLst/>
          </a:prstGeom>
          <a:noFill/>
        </p:spPr>
      </p:pic>
      <p:graphicFrame>
        <p:nvGraphicFramePr>
          <p:cNvPr id="7" name="Таблица 6"/>
          <p:cNvGraphicFramePr>
            <a:graphicFrameLocks noGrp="1"/>
          </p:cNvGraphicFramePr>
          <p:nvPr/>
        </p:nvGraphicFramePr>
        <p:xfrm>
          <a:off x="-1" y="620688"/>
          <a:ext cx="9144000" cy="5604120"/>
        </p:xfrm>
        <a:graphic>
          <a:graphicData uri="http://schemas.openxmlformats.org/drawingml/2006/table">
            <a:tbl>
              <a:tblPr firstRow="1" bandRow="1">
                <a:tableStyleId>{5C22544A-7EE6-4342-B048-85BDC9FD1C3A}</a:tableStyleId>
              </a:tblPr>
              <a:tblGrid>
                <a:gridCol w="4572000"/>
                <a:gridCol w="4572000"/>
              </a:tblGrid>
              <a:tr h="5381271">
                <a:tc>
                  <a:txBody>
                    <a:bodyPr/>
                    <a:lstStyle/>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u="none" kern="1200" dirty="0" smtClean="0">
                          <a:solidFill>
                            <a:schemeClr val="tx1"/>
                          </a:solidFill>
                          <a:latin typeface="Times New Roman" pitchFamily="18" charset="0"/>
                          <a:ea typeface="+mn-ea"/>
                          <a:cs typeface="Times New Roman" pitchFamily="18" charset="0"/>
                        </a:rPr>
                        <a:t>Активная работа по повышению финансовой культуры населения региона проводится с помощью </a:t>
                      </a:r>
                      <a:r>
                        <a:rPr lang="ru-RU" sz="1100" b="0" u="none" kern="1200" dirty="0" smtClean="0">
                          <a:solidFill>
                            <a:schemeClr val="accent1"/>
                          </a:solidFill>
                          <a:latin typeface="Times New Roman" pitchFamily="18" charset="0"/>
                          <a:ea typeface="+mn-ea"/>
                          <a:cs typeface="Times New Roman" pitchFamily="18" charset="0"/>
                        </a:rPr>
                        <a:t>социальных сетей </a:t>
                      </a:r>
                      <a:r>
                        <a:rPr lang="ru-RU" sz="1100" b="0" u="none" strike="noStrike" kern="1200" dirty="0" smtClean="0">
                          <a:solidFill>
                            <a:schemeClr val="accent1"/>
                          </a:solidFill>
                          <a:latin typeface="Times New Roman" pitchFamily="18" charset="0"/>
                          <a:ea typeface="+mn-ea"/>
                          <a:cs typeface="Times New Roman" pitchFamily="18" charset="0"/>
                        </a:rPr>
                        <a:t>ВКонтакте </a:t>
                      </a:r>
                      <a:r>
                        <a:rPr lang="ru-RU" sz="1100" b="0" u="none" strike="noStrike" kern="1200" dirty="0" smtClean="0">
                          <a:solidFill>
                            <a:schemeClr val="tx1"/>
                          </a:solidFill>
                          <a:latin typeface="Times New Roman" pitchFamily="18" charset="0"/>
                          <a:ea typeface="+mn-ea"/>
                          <a:cs typeface="Times New Roman" pitchFamily="18" charset="0"/>
                        </a:rPr>
                        <a:t>Министерства финансов и бюджетного контроля Курской области.                </a:t>
                      </a:r>
                      <a:r>
                        <a:rPr lang="ru-RU" sz="1100" b="0" u="none" kern="1200" dirty="0" smtClean="0">
                          <a:solidFill>
                            <a:schemeClr val="tx1"/>
                          </a:solidFill>
                          <a:latin typeface="Times New Roman" pitchFamily="18" charset="0"/>
                          <a:ea typeface="+mn-ea"/>
                          <a:cs typeface="Times New Roman" pitchFamily="18" charset="0"/>
                        </a:rPr>
                        <a:t>На данной цифровой платформе были опубликованы новостные статьи, экспертные мнения с привлечением спикеров из различных ведомственных структур, проходили </a:t>
                      </a:r>
                      <a:r>
                        <a:rPr lang="ru-RU" sz="1100" b="0" u="none" kern="1200" dirty="0" smtClean="0">
                          <a:solidFill>
                            <a:schemeClr val="accent1"/>
                          </a:solidFill>
                          <a:latin typeface="Times New Roman" pitchFamily="18" charset="0"/>
                          <a:ea typeface="+mn-ea"/>
                          <a:cs typeface="Times New Roman" pitchFamily="18" charset="0"/>
                        </a:rPr>
                        <a:t>опросы и конкурсы: </a:t>
                      </a:r>
                      <a:r>
                        <a:rPr lang="ru-RU" sz="1100" b="0" u="none" kern="1200" dirty="0" smtClean="0">
                          <a:solidFill>
                            <a:schemeClr val="tx1"/>
                          </a:solidFill>
                          <a:latin typeface="Times New Roman" pitchFamily="18" charset="0"/>
                          <a:ea typeface="+mn-ea"/>
                          <a:cs typeface="Times New Roman" pitchFamily="18" charset="0"/>
                        </a:rPr>
                        <a:t>«Семейные финансовые традиции», «Запиши мошенника», акции «ЭкоФин46» и «С финансами на ТЫ». </a:t>
                      </a: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9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9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500" b="0" u="none"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500" b="0" u="none" kern="1200" dirty="0" smtClean="0">
                        <a:solidFill>
                          <a:schemeClr val="tx1"/>
                        </a:solidFill>
                        <a:latin typeface="Times New Roman" pitchFamily="18" charset="0"/>
                        <a:ea typeface="+mn-ea"/>
                        <a:cs typeface="Times New Roman" pitchFamily="18" charset="0"/>
                      </a:endParaRPr>
                    </a:p>
                    <a:p>
                      <a:pPr indent="180000" algn="just"/>
                      <a:r>
                        <a:rPr lang="ru-RU" sz="1100" b="0" kern="1200" dirty="0" smtClean="0">
                          <a:solidFill>
                            <a:schemeClr val="tx1"/>
                          </a:solidFill>
                          <a:latin typeface="Times New Roman" pitchFamily="18" charset="0"/>
                          <a:ea typeface="+mn-ea"/>
                          <a:cs typeface="Times New Roman" pitchFamily="18" charset="0"/>
                        </a:rPr>
                        <a:t>В рамках проекта </a:t>
                      </a:r>
                      <a:r>
                        <a:rPr lang="ru-RU" sz="1100" b="0" kern="1200" dirty="0" smtClean="0">
                          <a:solidFill>
                            <a:schemeClr val="accent1"/>
                          </a:solidFill>
                          <a:latin typeface="Times New Roman" pitchFamily="18" charset="0"/>
                          <a:ea typeface="+mn-ea"/>
                          <a:cs typeface="Times New Roman" pitchFamily="18" charset="0"/>
                        </a:rPr>
                        <a:t>«Ваш финансовый помощник» </a:t>
                      </a:r>
                      <a:r>
                        <a:rPr lang="ru-RU" sz="1100" b="0" kern="1200" dirty="0" smtClean="0">
                          <a:solidFill>
                            <a:schemeClr val="tx1"/>
                          </a:solidFill>
                          <a:latin typeface="Times New Roman" pitchFamily="18" charset="0"/>
                          <a:ea typeface="+mn-ea"/>
                          <a:cs typeface="Times New Roman" pitchFamily="18" charset="0"/>
                        </a:rPr>
                        <a:t>прошла серия выездных мероприятий на базе отделения «Семейный МФЦ», в Штабе общественной поддержки с целью информирования и консультирования граждан в сфере финансов. К этой работе были привлечены спикеры                   из разных структур, которые дали рекомендации по безопасному                       и грамотному управлению личными финансами. </a:t>
                      </a: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Была продолжена работа в рамках авторских проектов: </a:t>
                      </a:r>
                      <a:r>
                        <a:rPr lang="ru-RU" sz="1100" b="0" kern="1200" dirty="0" smtClean="0">
                          <a:solidFill>
                            <a:schemeClr val="accent1"/>
                          </a:solidFill>
                          <a:latin typeface="Times New Roman" pitchFamily="18" charset="0"/>
                          <a:ea typeface="+mn-ea"/>
                          <a:cs typeface="Times New Roman" pitchFamily="18" charset="0"/>
                        </a:rPr>
                        <a:t>финансовая викторина «Финансовая мудрость»</a:t>
                      </a:r>
                      <a:r>
                        <a:rPr lang="ru-RU" sz="1100" b="0" kern="1200" dirty="0" smtClean="0">
                          <a:solidFill>
                            <a:schemeClr val="tx1"/>
                          </a:solidFill>
                          <a:latin typeface="Times New Roman" pitchFamily="18" charset="0"/>
                          <a:ea typeface="+mn-ea"/>
                          <a:cs typeface="Times New Roman" pitchFamily="18" charset="0"/>
                        </a:rPr>
                        <a:t> для людей предпенсионного и пенсионного возраста, </a:t>
                      </a:r>
                      <a:r>
                        <a:rPr lang="ru-RU" sz="1100" b="0" kern="1200" dirty="0" smtClean="0">
                          <a:solidFill>
                            <a:schemeClr val="accent1"/>
                          </a:solidFill>
                          <a:latin typeface="Times New Roman" pitchFamily="18" charset="0"/>
                          <a:ea typeface="+mn-ea"/>
                          <a:cs typeface="Times New Roman" pitchFamily="18" charset="0"/>
                        </a:rPr>
                        <a:t>«Финансовый попутчик»</a:t>
                      </a:r>
                      <a:r>
                        <a:rPr lang="ru-RU" sz="1100" b="0" kern="1200" dirty="0" smtClean="0">
                          <a:solidFill>
                            <a:schemeClr val="tx1"/>
                          </a:solidFill>
                          <a:latin typeface="Times New Roman" pitchFamily="18" charset="0"/>
                          <a:ea typeface="+mn-ea"/>
                          <a:cs typeface="Times New Roman" pitchFamily="18" charset="0"/>
                        </a:rPr>
                        <a:t>,</a:t>
                      </a:r>
                      <a:r>
                        <a:rPr lang="ru-RU" sz="1100" b="0" kern="1200" dirty="0" smtClean="0">
                          <a:solidFill>
                            <a:schemeClr val="accent1"/>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который нацелен на консультирование пассажиров транспортных средств, осуществляющих перевозку к садово-огородным участкам.</a:t>
                      </a: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В рамках международного Дня студента состоялся третий ежегодный студенческий финансовый фестиваль </a:t>
                      </a:r>
                      <a:r>
                        <a:rPr lang="ru-RU" sz="1100" b="0" kern="1200" dirty="0" smtClean="0">
                          <a:solidFill>
                            <a:schemeClr val="accent1"/>
                          </a:solidFill>
                          <a:latin typeface="Times New Roman" pitchFamily="18" charset="0"/>
                          <a:ea typeface="+mn-ea"/>
                          <a:cs typeface="Times New Roman" pitchFamily="18" charset="0"/>
                        </a:rPr>
                        <a:t>«ФинСтуд46»</a:t>
                      </a:r>
                      <a:r>
                        <a:rPr lang="ru-RU" sz="1100" b="0" kern="1200" dirty="0" smtClean="0">
                          <a:solidFill>
                            <a:schemeClr val="tx1"/>
                          </a:solidFill>
                          <a:latin typeface="Times New Roman" pitchFamily="18" charset="0"/>
                          <a:ea typeface="+mn-ea"/>
                          <a:cs typeface="Times New Roman" pitchFamily="18" charset="0"/>
                        </a:rPr>
                        <a:t>,</a:t>
                      </a:r>
                      <a:r>
                        <a:rPr lang="ru-RU" sz="1100" b="0" kern="1200" dirty="0" smtClean="0">
                          <a:solidFill>
                            <a:schemeClr val="accent1"/>
                          </a:solidFill>
                          <a:latin typeface="Times New Roman" pitchFamily="18" charset="0"/>
                          <a:ea typeface="+mn-ea"/>
                          <a:cs typeface="Times New Roman" pitchFamily="18" charset="0"/>
                        </a:rPr>
                        <a:t> </a:t>
                      </a:r>
                      <a:r>
                        <a:rPr lang="ru-RU" sz="1100" b="0" kern="1200" dirty="0" smtClean="0">
                          <a:solidFill>
                            <a:schemeClr val="tx1"/>
                          </a:solidFill>
                          <a:latin typeface="Times New Roman" pitchFamily="18" charset="0"/>
                          <a:ea typeface="+mn-ea"/>
                          <a:cs typeface="Times New Roman" pitchFamily="18" charset="0"/>
                        </a:rPr>
                        <a:t>который состоял из двух блоков: творческий, в рамках которого студенты подготовили медиапроекты по финансовой грамотности и интеллектуальный блок,        в рамках которого проводился </a:t>
                      </a:r>
                      <a:r>
                        <a:rPr lang="ru-RU" sz="1100" b="0" kern="1200" dirty="0" smtClean="0">
                          <a:solidFill>
                            <a:schemeClr val="accent1"/>
                          </a:solidFill>
                          <a:latin typeface="Times New Roman" pitchFamily="18" charset="0"/>
                          <a:ea typeface="+mn-ea"/>
                          <a:cs typeface="Times New Roman" pitchFamily="18" charset="0"/>
                        </a:rPr>
                        <a:t>финансовый квиз «Карты. Деньги. Два рубля»</a:t>
                      </a:r>
                      <a:r>
                        <a:rPr lang="ru-RU" sz="1100" b="0" kern="1200" dirty="0" smtClean="0">
                          <a:solidFill>
                            <a:schemeClr val="tx1"/>
                          </a:solidFill>
                          <a:latin typeface="Times New Roman" pitchFamily="18" charset="0"/>
                          <a:ea typeface="+mn-ea"/>
                          <a:cs typeface="Times New Roman" pitchFamily="18" charset="0"/>
                        </a:rPr>
                        <a:t>. Участниками фестиваля стали студенты из 15 профессиональных образовательных организаций и образовательных организаций высшего образования Курской области.</a:t>
                      </a: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Впервые в двух крупных печатных изданиях: Курские известия и Курская правда была запущена </a:t>
                      </a:r>
                      <a:r>
                        <a:rPr lang="ru-RU" sz="1100" b="0" kern="1200" dirty="0" smtClean="0">
                          <a:solidFill>
                            <a:schemeClr val="accent1"/>
                          </a:solidFill>
                          <a:latin typeface="Times New Roman" pitchFamily="18" charset="0"/>
                          <a:ea typeface="+mn-ea"/>
                          <a:cs typeface="Times New Roman" pitchFamily="18" charset="0"/>
                        </a:rPr>
                        <a:t>еженедельная колонка по финансовой грамотности</a:t>
                      </a:r>
                      <a:r>
                        <a:rPr lang="ru-RU" sz="1100" b="0" kern="1200" dirty="0" smtClean="0">
                          <a:solidFill>
                            <a:schemeClr val="tx1"/>
                          </a:solidFill>
                          <a:latin typeface="Times New Roman" pitchFamily="18" charset="0"/>
                          <a:ea typeface="+mn-ea"/>
                          <a:cs typeface="Times New Roman" pitchFamily="18" charset="0"/>
                        </a:rPr>
                        <a:t>, задача которой охватить как можно большую часть населения, не только тех, кто читает информационные паблики, но и жителей муниципальных образований – кто предпочитает газеты как основной канал получения информации.</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4" name="Picture 6" descr="Picture background"/>
          <p:cNvPicPr>
            <a:picLocks noChangeAspect="1" noChangeArrowheads="1"/>
          </p:cNvPicPr>
          <p:nvPr/>
        </p:nvPicPr>
        <p:blipFill>
          <a:blip r:embed="rId2" cstate="print"/>
          <a:srcRect t="32166" b="53361"/>
          <a:stretch>
            <a:fillRect/>
          </a:stretch>
        </p:blipFill>
        <p:spPr bwMode="auto">
          <a:xfrm>
            <a:off x="0" y="6165304"/>
            <a:ext cx="9144000" cy="692696"/>
          </a:xfrm>
          <a:prstGeom prst="rect">
            <a:avLst/>
          </a:prstGeom>
          <a:noFill/>
        </p:spPr>
      </p:pic>
      <p:pic>
        <p:nvPicPr>
          <p:cNvPr id="15" name="Picture 6" descr="Picture background"/>
          <p:cNvPicPr>
            <a:picLocks noChangeAspect="1" noChangeArrowheads="1"/>
          </p:cNvPicPr>
          <p:nvPr/>
        </p:nvPicPr>
        <p:blipFill>
          <a:blip r:embed="rId2" cstate="print"/>
          <a:srcRect b="85526"/>
          <a:stretch>
            <a:fillRect/>
          </a:stretch>
        </p:blipFill>
        <p:spPr bwMode="auto">
          <a:xfrm>
            <a:off x="0" y="0"/>
            <a:ext cx="9144000" cy="692696"/>
          </a:xfrm>
          <a:prstGeom prst="rect">
            <a:avLst/>
          </a:prstGeom>
          <a:noFill/>
        </p:spPr>
      </p:pic>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60</a:t>
            </a:fld>
            <a:endParaRPr lang="ru-RU" dirty="0"/>
          </a:p>
        </p:txBody>
      </p:sp>
      <p:pic>
        <p:nvPicPr>
          <p:cNvPr id="3" name="Picture 10" descr="https://kursk.ru/upload/resize_cache/iblock/2a9/9u5kfli6yy7j7x351b9jksig3nn4ns88/1100_695_1/B8eNQp4vjbg.jpg"/>
          <p:cNvPicPr>
            <a:picLocks noChangeAspect="1" noChangeArrowheads="1"/>
          </p:cNvPicPr>
          <p:nvPr/>
        </p:nvPicPr>
        <p:blipFill>
          <a:blip r:embed="rId4" cstate="print"/>
          <a:srcRect/>
          <a:stretch>
            <a:fillRect/>
          </a:stretch>
        </p:blipFill>
        <p:spPr bwMode="auto">
          <a:xfrm>
            <a:off x="2483768" y="5322307"/>
            <a:ext cx="2016224" cy="1275045"/>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6" name="Прямоугольник 5"/>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a:t>
            </a:r>
            <a:r>
              <a:rPr lang="en-US" b="1" cap="all" dirty="0" smtClean="0">
                <a:latin typeface="Times New Roman" pitchFamily="18" charset="0"/>
                <a:cs typeface="Times New Roman" pitchFamily="18" charset="0"/>
              </a:rPr>
              <a:t>4</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pic>
        <p:nvPicPr>
          <p:cNvPr id="84994" name="Picture 2" descr="https://kursk.ru/upload/resize_cache/iblock/af1/6fea07vye2uvv27yd6hecmmo66xbm2il/1100_733_1/IMG_1880-_1_.jpg"/>
          <p:cNvPicPr>
            <a:picLocks noChangeAspect="1" noChangeArrowheads="1"/>
          </p:cNvPicPr>
          <p:nvPr/>
        </p:nvPicPr>
        <p:blipFill>
          <a:blip r:embed="rId5" cstate="print"/>
          <a:srcRect/>
          <a:stretch>
            <a:fillRect/>
          </a:stretch>
        </p:blipFill>
        <p:spPr bwMode="auto">
          <a:xfrm>
            <a:off x="2195737" y="1988840"/>
            <a:ext cx="2185234" cy="1456161"/>
          </a:xfrm>
          <a:prstGeom prst="rect">
            <a:avLst/>
          </a:prstGeom>
          <a:noFill/>
        </p:spPr>
      </p:pic>
      <p:pic>
        <p:nvPicPr>
          <p:cNvPr id="84996" name="Picture 4" descr="https://kursk.ru/upload/iblock/8d5/lgwsl725we4r2jfr5242kkg4dmy1b207/eJk6dHADPI4.jpg"/>
          <p:cNvPicPr>
            <a:picLocks noChangeAspect="1" noChangeArrowheads="1"/>
          </p:cNvPicPr>
          <p:nvPr/>
        </p:nvPicPr>
        <p:blipFill>
          <a:blip r:embed="rId6" cstate="print"/>
          <a:srcRect/>
          <a:stretch>
            <a:fillRect/>
          </a:stretch>
        </p:blipFill>
        <p:spPr bwMode="auto">
          <a:xfrm>
            <a:off x="107504" y="1988840"/>
            <a:ext cx="1872208" cy="1445269"/>
          </a:xfrm>
          <a:prstGeom prst="rect">
            <a:avLst/>
          </a:prstGeom>
          <a:noFill/>
        </p:spPr>
      </p:pic>
      <p:pic>
        <p:nvPicPr>
          <p:cNvPr id="85000" name="Picture 8" descr="https://kursk.ru/upload/iblock/569/dtvt76sbmzwng6bu7yobs4wjqai1ck1g/ZSh_ZaqElrU.jpg"/>
          <p:cNvPicPr>
            <a:picLocks noChangeAspect="1" noChangeArrowheads="1"/>
          </p:cNvPicPr>
          <p:nvPr/>
        </p:nvPicPr>
        <p:blipFill>
          <a:blip r:embed="rId7" cstate="print"/>
          <a:srcRect/>
          <a:stretch>
            <a:fillRect/>
          </a:stretch>
        </p:blipFill>
        <p:spPr bwMode="auto">
          <a:xfrm>
            <a:off x="323528" y="5300983"/>
            <a:ext cx="1728192" cy="1152353"/>
          </a:xfrm>
          <a:prstGeom prst="rect">
            <a:avLst/>
          </a:prstGeom>
          <a:noFill/>
        </p:spPr>
      </p:pic>
      <p:pic>
        <p:nvPicPr>
          <p:cNvPr id="85002" name="Picture 10" descr="https://kursk.ru/upload/resize_cache/iblock/195/rfa03zdzwr4xlypmerffw6acx5cxerke/1100_733_1/1qHyUpgsQTo.jpg"/>
          <p:cNvPicPr>
            <a:picLocks noChangeAspect="1" noChangeArrowheads="1"/>
          </p:cNvPicPr>
          <p:nvPr/>
        </p:nvPicPr>
        <p:blipFill>
          <a:blip r:embed="rId8" cstate="print"/>
          <a:srcRect t="3223"/>
          <a:stretch>
            <a:fillRect/>
          </a:stretch>
        </p:blipFill>
        <p:spPr bwMode="auto">
          <a:xfrm>
            <a:off x="4644008" y="2060848"/>
            <a:ext cx="2231167" cy="1440160"/>
          </a:xfrm>
          <a:prstGeom prst="rect">
            <a:avLst/>
          </a:prstGeom>
          <a:noFill/>
        </p:spPr>
      </p:pic>
      <p:pic>
        <p:nvPicPr>
          <p:cNvPr id="85004" name="Picture 12" descr="https://kursk.ru/upload/iblock/9ea/eork3sc7xklcu50hno5bkeulny9dgnz0/iTUzKp5VbfQ.jpg"/>
          <p:cNvPicPr>
            <a:picLocks noChangeAspect="1" noChangeArrowheads="1"/>
          </p:cNvPicPr>
          <p:nvPr/>
        </p:nvPicPr>
        <p:blipFill>
          <a:blip r:embed="rId9" cstate="print"/>
          <a:srcRect/>
          <a:stretch>
            <a:fillRect/>
          </a:stretch>
        </p:blipFill>
        <p:spPr bwMode="auto">
          <a:xfrm>
            <a:off x="6950511" y="2060848"/>
            <a:ext cx="2157993" cy="1440160"/>
          </a:xfrm>
          <a:prstGeom prst="rect">
            <a:avLst/>
          </a:prstGeom>
          <a:noFill/>
        </p:spPr>
      </p:pic>
      <p:pic>
        <p:nvPicPr>
          <p:cNvPr id="85006" name="Picture 14" descr="https://kursk.ru/upload/iblock/78f/2pgtnd3t3ytl9tvamghjfjkmf67lb21x/40CIzhfsNiA.jpg"/>
          <p:cNvPicPr>
            <a:picLocks noChangeAspect="1" noChangeArrowheads="1"/>
          </p:cNvPicPr>
          <p:nvPr/>
        </p:nvPicPr>
        <p:blipFill>
          <a:blip r:embed="rId10" cstate="print"/>
          <a:srcRect/>
          <a:stretch>
            <a:fillRect/>
          </a:stretch>
        </p:blipFill>
        <p:spPr bwMode="auto">
          <a:xfrm>
            <a:off x="5792604" y="3573016"/>
            <a:ext cx="2235780" cy="149020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Picture background"/>
          <p:cNvPicPr>
            <a:picLocks noChangeAspect="1" noChangeArrowheads="1"/>
          </p:cNvPicPr>
          <p:nvPr/>
        </p:nvPicPr>
        <p:blipFill>
          <a:blip r:embed="rId2" cstate="print"/>
          <a:srcRect b="85526"/>
          <a:stretch>
            <a:fillRect/>
          </a:stretch>
        </p:blipFill>
        <p:spPr bwMode="auto">
          <a:xfrm>
            <a:off x="0" y="0"/>
            <a:ext cx="9144000" cy="692696"/>
          </a:xfrm>
          <a:prstGeom prst="rect">
            <a:avLst/>
          </a:prstGeom>
          <a:noFill/>
        </p:spPr>
      </p:pic>
      <p:sp>
        <p:nvSpPr>
          <p:cNvPr id="6" name="Прямоугольник 5"/>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Информация о повышении финансовой грамотности населения Курской области в 202</a:t>
            </a:r>
            <a:r>
              <a:rPr lang="en-US" b="1" cap="all" dirty="0" smtClean="0">
                <a:latin typeface="Times New Roman" pitchFamily="18" charset="0"/>
                <a:cs typeface="Times New Roman" pitchFamily="18" charset="0"/>
              </a:rPr>
              <a:t>4</a:t>
            </a:r>
            <a:r>
              <a:rPr lang="ru-RU" b="1" cap="all" dirty="0" smtClean="0">
                <a:latin typeface="Times New Roman" pitchFamily="18" charset="0"/>
                <a:cs typeface="Times New Roman" pitchFamily="18" charset="0"/>
              </a:rPr>
              <a:t> году</a:t>
            </a:r>
            <a:endParaRPr lang="ru-RU" cap="all" dirty="0">
              <a:latin typeface="Times New Roman" pitchFamily="18" charset="0"/>
              <a:cs typeface="Times New Roman" pitchFamily="18" charset="0"/>
            </a:endParaRPr>
          </a:p>
        </p:txBody>
      </p:sp>
      <p:pic>
        <p:nvPicPr>
          <p:cNvPr id="14" name="Picture 6" descr="Picture background"/>
          <p:cNvPicPr>
            <a:picLocks noChangeAspect="1" noChangeArrowheads="1"/>
          </p:cNvPicPr>
          <p:nvPr/>
        </p:nvPicPr>
        <p:blipFill>
          <a:blip r:embed="rId2" cstate="print"/>
          <a:srcRect t="21634" b="53361"/>
          <a:stretch>
            <a:fillRect/>
          </a:stretch>
        </p:blipFill>
        <p:spPr bwMode="auto">
          <a:xfrm>
            <a:off x="0" y="5661248"/>
            <a:ext cx="9144000" cy="1196752"/>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61</a:t>
            </a:fld>
            <a:endParaRPr lang="ru-RU" dirty="0"/>
          </a:p>
        </p:txBody>
      </p:sp>
      <p:graphicFrame>
        <p:nvGraphicFramePr>
          <p:cNvPr id="3" name="Таблица 2"/>
          <p:cNvGraphicFramePr>
            <a:graphicFrameLocks noGrp="1"/>
          </p:cNvGraphicFramePr>
          <p:nvPr/>
        </p:nvGraphicFramePr>
        <p:xfrm>
          <a:off x="-1" y="620688"/>
          <a:ext cx="9144000" cy="5381271"/>
        </p:xfrm>
        <a:graphic>
          <a:graphicData uri="http://schemas.openxmlformats.org/drawingml/2006/table">
            <a:tbl>
              <a:tblPr firstRow="1" bandRow="1">
                <a:tableStyleId>{5C22544A-7EE6-4342-B048-85BDC9FD1C3A}</a:tableStyleId>
              </a:tblPr>
              <a:tblGrid>
                <a:gridCol w="4572000"/>
                <a:gridCol w="4572000"/>
              </a:tblGrid>
              <a:tr h="5381271">
                <a:tc>
                  <a:txBody>
                    <a:bodyPr/>
                    <a:lstStyle/>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В торговых центрах г. Курска и области были размещены</a:t>
                      </a:r>
                      <a:br>
                        <a:rPr lang="ru-RU" sz="1100" b="0" kern="1200" dirty="0" smtClean="0">
                          <a:solidFill>
                            <a:schemeClr val="tx1"/>
                          </a:solidFill>
                          <a:latin typeface="Times New Roman" pitchFamily="18" charset="0"/>
                          <a:ea typeface="+mn-ea"/>
                          <a:cs typeface="Times New Roman" pitchFamily="18" charset="0"/>
                        </a:rPr>
                      </a:br>
                      <a:r>
                        <a:rPr lang="ru-RU" sz="1100" b="0" kern="1200" dirty="0" smtClean="0">
                          <a:solidFill>
                            <a:schemeClr val="accent1"/>
                          </a:solidFill>
                          <a:latin typeface="Times New Roman" pitchFamily="18" charset="0"/>
                          <a:ea typeface="+mn-ea"/>
                          <a:cs typeface="Times New Roman" pitchFamily="18" charset="0"/>
                        </a:rPr>
                        <a:t>15 информационных стендов</a:t>
                      </a:r>
                      <a:r>
                        <a:rPr lang="ru-RU" sz="1100" b="0" kern="1200" dirty="0" smtClean="0">
                          <a:solidFill>
                            <a:schemeClr val="tx1"/>
                          </a:solidFill>
                          <a:latin typeface="Times New Roman" pitchFamily="18" charset="0"/>
                          <a:ea typeface="+mn-ea"/>
                          <a:cs typeface="Times New Roman" pitchFamily="18" charset="0"/>
                        </a:rPr>
                        <a:t>, которые представляют собой ростовую фигуру сотрудницы отдела полиции, в чьи должностные обязанности входит, в том числе и предупреждение граждан о мошенниках, что поможет привлечь внимание граждан и уберечь их денежные средства от действий финансовых мошенников.</a:t>
                      </a: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p>
                      <a:pPr marL="0" marR="0" indent="180000" algn="just" defTabSz="914400" rtl="0" eaLnBrk="1" fontAlgn="auto" latinLnBrk="0" hangingPunct="1">
                        <a:lnSpc>
                          <a:spcPct val="100000"/>
                        </a:lnSpc>
                        <a:spcBef>
                          <a:spcPts val="0"/>
                        </a:spcBef>
                        <a:spcAft>
                          <a:spcPts val="0"/>
                        </a:spcAft>
                        <a:buClrTx/>
                        <a:buSzTx/>
                        <a:buFontTx/>
                        <a:buNone/>
                        <a:tabLst/>
                        <a:defRPr/>
                      </a:pPr>
                      <a:r>
                        <a:rPr lang="ru-RU" sz="1100" b="0" kern="1200" dirty="0" smtClean="0">
                          <a:solidFill>
                            <a:schemeClr val="tx1"/>
                          </a:solidFill>
                          <a:latin typeface="Times New Roman" pitchFamily="18" charset="0"/>
                          <a:ea typeface="+mn-ea"/>
                          <a:cs typeface="Times New Roman" pitchFamily="18" charset="0"/>
                        </a:rPr>
                        <a:t>В 2024 году финансовые словари для детей были дополнены раскрасками с заданиями по финансовой грамотности. Было выпущено три вида раскрасок с разной финансовой тематикой, что поможет ребятам получить начальные знания и навыки в сфере финансов. Более 1000 авторских раскрасок, финансовых словарей и брошюр по финансовой безопасности были переданы в пункты выдачи гуманитарной помощи для вынужденных переселенцев приграничных районов Курской области.</a:t>
                      </a:r>
                    </a:p>
                    <a:p>
                      <a:pPr marL="0" marR="0" indent="180000" algn="just" defTabSz="914400" rtl="0" eaLnBrk="1" fontAlgn="auto" latinLnBrk="0" hangingPunct="1">
                        <a:lnSpc>
                          <a:spcPct val="100000"/>
                        </a:lnSpc>
                        <a:spcBef>
                          <a:spcPts val="0"/>
                        </a:spcBef>
                        <a:spcAft>
                          <a:spcPts val="0"/>
                        </a:spcAft>
                        <a:buClrTx/>
                        <a:buSzTx/>
                        <a:buFontTx/>
                        <a:buNone/>
                        <a:tabLst/>
                        <a:defRPr/>
                      </a:pPr>
                      <a:endParaRPr lang="ru-RU" sz="1100" b="0" kern="1200" dirty="0" smtClean="0">
                        <a:solidFill>
                          <a:schemeClr val="tx1"/>
                        </a:solidFill>
                        <a:latin typeface="Times New Roman" pitchFamily="18" charset="0"/>
                        <a:ea typeface="+mn-ea"/>
                        <a:cs typeface="Times New Roman" pitchFamily="18" charset="0"/>
                      </a:endParaRPr>
                    </a:p>
                  </a:txBody>
                  <a:tcPr marL="36000" marR="108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80000" algn="just"/>
                      <a:r>
                        <a:rPr lang="ru-RU" sz="1100" b="0" kern="1200" dirty="0" smtClean="0">
                          <a:solidFill>
                            <a:schemeClr val="tx1"/>
                          </a:solidFill>
                          <a:latin typeface="Times New Roman" pitchFamily="18" charset="0"/>
                          <a:ea typeface="+mn-ea"/>
                          <a:cs typeface="Times New Roman" pitchFamily="18" charset="0"/>
                        </a:rPr>
                        <a:t>В сентябре в Финансовом университет при Правительстве Российской Федерации в г. Москва состоялся </a:t>
                      </a:r>
                      <a:r>
                        <a:rPr lang="ru-RU" sz="1100" b="0" kern="1200" dirty="0" smtClean="0">
                          <a:solidFill>
                            <a:schemeClr val="accent1"/>
                          </a:solidFill>
                          <a:latin typeface="Times New Roman" pitchFamily="18" charset="0"/>
                          <a:ea typeface="+mn-ea"/>
                          <a:cs typeface="Times New Roman" pitchFamily="18" charset="0"/>
                        </a:rPr>
                        <a:t>финал Всероссийского семейного фестиваля сбережений и инвестиций.</a:t>
                      </a:r>
                      <a:r>
                        <a:rPr lang="ru-RU" sz="1100" b="0" kern="1200" dirty="0" smtClean="0">
                          <a:solidFill>
                            <a:schemeClr val="tx1"/>
                          </a:solidFill>
                          <a:latin typeface="Times New Roman" pitchFamily="18" charset="0"/>
                          <a:ea typeface="+mn-ea"/>
                          <a:cs typeface="Times New Roman" pitchFamily="18" charset="0"/>
                        </a:rPr>
                        <a:t> В фестивале приняли участие 80 человек всех возрастов из 23 субъектов Российской Федерации. Курскую область достойно представила семья Кирик-Шатневых, которая стала абсолютным победителем не только регионального этапа фестиваля, но и Всероссийского. </a:t>
                      </a: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1100" b="0" kern="1200" dirty="0" smtClean="0">
                        <a:solidFill>
                          <a:schemeClr val="tx1"/>
                        </a:solidFill>
                        <a:latin typeface="Times New Roman" pitchFamily="18" charset="0"/>
                        <a:ea typeface="+mn-ea"/>
                        <a:cs typeface="Times New Roman" pitchFamily="18" charset="0"/>
                      </a:endParaRPr>
                    </a:p>
                    <a:p>
                      <a:pPr indent="180000" algn="just"/>
                      <a:endParaRPr lang="ru-RU" sz="500" b="0" kern="1200" dirty="0" smtClean="0">
                        <a:solidFill>
                          <a:schemeClr val="tx1"/>
                        </a:solidFill>
                        <a:latin typeface="Times New Roman" pitchFamily="18" charset="0"/>
                        <a:ea typeface="+mn-ea"/>
                        <a:cs typeface="Times New Roman" pitchFamily="18" charset="0"/>
                      </a:endParaRPr>
                    </a:p>
                    <a:p>
                      <a:pPr indent="180000" algn="just"/>
                      <a:r>
                        <a:rPr lang="ru-RU" sz="1100" b="0" kern="1200" dirty="0" smtClean="0">
                          <a:solidFill>
                            <a:schemeClr val="tx1"/>
                          </a:solidFill>
                          <a:latin typeface="Times New Roman" pitchFamily="18" charset="0"/>
                          <a:ea typeface="+mn-ea"/>
                          <a:cs typeface="Times New Roman" pitchFamily="18" charset="0"/>
                        </a:rPr>
                        <a:t>Два проекта викторин для людей предпенсионного и пенсионного возраста «Финансовая мудрость» Регионального центра финансовой грамотности и практика «ФинСемья» Курского филиала ФГОБУ ВО «Финансовый университет при Правительстве Российской Федерации» были включены в </a:t>
                      </a:r>
                      <a:r>
                        <a:rPr lang="ru-RU" sz="1100" b="0" kern="1200" dirty="0" smtClean="0">
                          <a:solidFill>
                            <a:schemeClr val="accent1"/>
                          </a:solidFill>
                          <a:latin typeface="Times New Roman" pitchFamily="18" charset="0"/>
                          <a:ea typeface="+mn-ea"/>
                          <a:cs typeface="Times New Roman" pitchFamily="18" charset="0"/>
                        </a:rPr>
                        <a:t>Каталог лучших региональных практик 2024 года Министерства финансов Российской Федерации.</a:t>
                      </a:r>
                    </a:p>
                    <a:p>
                      <a:pPr indent="180000" algn="just"/>
                      <a:r>
                        <a:rPr lang="ru-RU" sz="1100" b="0" kern="1200" dirty="0" smtClean="0">
                          <a:solidFill>
                            <a:schemeClr val="tx1"/>
                          </a:solidFill>
                          <a:latin typeface="Times New Roman" pitchFamily="18" charset="0"/>
                          <a:ea typeface="+mn-ea"/>
                          <a:cs typeface="Times New Roman" pitchFamily="18" charset="0"/>
                        </a:rPr>
                        <a:t>Кроме того, в рамках исполнения пункта 1 Перечня поручений Президента Российской Федерации от 14 января 2024 г. № Пр-54                         в регионе была организована комплексная информационно-разъяснительная работа по продвижению программы долгосрочных сбережений, благодаря которой </a:t>
                      </a:r>
                      <a:r>
                        <a:rPr lang="ru-RU" sz="1100" b="0" kern="1200" dirty="0" smtClean="0">
                          <a:solidFill>
                            <a:schemeClr val="accent1"/>
                          </a:solidFill>
                          <a:latin typeface="Times New Roman" pitchFamily="18" charset="0"/>
                          <a:ea typeface="+mn-ea"/>
                          <a:cs typeface="Times New Roman" pitchFamily="18" charset="0"/>
                        </a:rPr>
                        <a:t>Курская область заняла 5 место по привлечению средств населения и количеству заключенных договоров среди субъектов Российской Федерации.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pic>
        <p:nvPicPr>
          <p:cNvPr id="86018" name="Picture 2" descr="https://kursk.ru/upload/iblock/285/0fmhtvqsicwgzyb1r9briaw96arsx4v4/CFzZUQD1WU0.jpg"/>
          <p:cNvPicPr>
            <a:picLocks noChangeAspect="1" noChangeArrowheads="1"/>
          </p:cNvPicPr>
          <p:nvPr/>
        </p:nvPicPr>
        <p:blipFill>
          <a:blip r:embed="rId4" cstate="print"/>
          <a:srcRect/>
          <a:stretch>
            <a:fillRect/>
          </a:stretch>
        </p:blipFill>
        <p:spPr bwMode="auto">
          <a:xfrm>
            <a:off x="72070" y="1700808"/>
            <a:ext cx="2339690" cy="1560098"/>
          </a:xfrm>
          <a:prstGeom prst="rect">
            <a:avLst/>
          </a:prstGeom>
          <a:noFill/>
        </p:spPr>
      </p:pic>
      <p:pic>
        <p:nvPicPr>
          <p:cNvPr id="86020" name="Picture 4" descr="https://kursk.ru/upload/resize_cache/iblock/bd7/3d1s32tkw7zwe3pa5kq0wqrlymhnnxf8/1100_733_1/q6rFN5Rm4Yc.jpg"/>
          <p:cNvPicPr>
            <a:picLocks noChangeAspect="1" noChangeArrowheads="1"/>
          </p:cNvPicPr>
          <p:nvPr/>
        </p:nvPicPr>
        <p:blipFill>
          <a:blip r:embed="rId5" cstate="print"/>
          <a:srcRect r="18145"/>
          <a:stretch>
            <a:fillRect/>
          </a:stretch>
        </p:blipFill>
        <p:spPr bwMode="auto">
          <a:xfrm>
            <a:off x="2483768" y="1700808"/>
            <a:ext cx="1944216" cy="1570328"/>
          </a:xfrm>
          <a:prstGeom prst="rect">
            <a:avLst/>
          </a:prstGeom>
          <a:noFill/>
        </p:spPr>
      </p:pic>
      <p:pic>
        <p:nvPicPr>
          <p:cNvPr id="86026" name="Picture 10" descr="https://kursk.ru/upload/resize_cache/iblock/f2b/f1qan2vustg2ezojbhd8maxonyjj52ev/1100_1650_1/UPfBr1yxho.jpg"/>
          <p:cNvPicPr>
            <a:picLocks noChangeAspect="1" noChangeArrowheads="1"/>
          </p:cNvPicPr>
          <p:nvPr/>
        </p:nvPicPr>
        <p:blipFill>
          <a:blip r:embed="rId6" cstate="print"/>
          <a:srcRect/>
          <a:stretch>
            <a:fillRect/>
          </a:stretch>
        </p:blipFill>
        <p:spPr bwMode="auto">
          <a:xfrm>
            <a:off x="107504" y="4725144"/>
            <a:ext cx="2377345" cy="1584176"/>
          </a:xfrm>
          <a:prstGeom prst="rect">
            <a:avLst/>
          </a:prstGeom>
          <a:noFill/>
        </p:spPr>
      </p:pic>
      <p:pic>
        <p:nvPicPr>
          <p:cNvPr id="86028" name="Picture 12" descr="https://kursk.ru/upload/iblock/13c/rbde6s3xfeq13gb0kogh63v60tys4oaq/syAtArLQw_U.jpg"/>
          <p:cNvPicPr>
            <a:picLocks noChangeAspect="1" noChangeArrowheads="1"/>
          </p:cNvPicPr>
          <p:nvPr/>
        </p:nvPicPr>
        <p:blipFill>
          <a:blip r:embed="rId7" cstate="print"/>
          <a:srcRect t="39924"/>
          <a:stretch>
            <a:fillRect/>
          </a:stretch>
        </p:blipFill>
        <p:spPr bwMode="auto">
          <a:xfrm>
            <a:off x="2670043" y="4725144"/>
            <a:ext cx="1757941" cy="1584176"/>
          </a:xfrm>
          <a:prstGeom prst="rect">
            <a:avLst/>
          </a:prstGeom>
          <a:noFill/>
        </p:spPr>
      </p:pic>
      <p:pic>
        <p:nvPicPr>
          <p:cNvPr id="86030" name="Picture 14" descr="https://sun9-71.userapi.com/impg/7EqTWssDNS1ye9IHVFQxvTQOHP6oCVnRdBae1w/hvBxUhyyFs0.jpg?size=1920x1280&amp;quality=95&amp;sign=f73ab6cf35d241e505a67378b8c26fc1&amp;type=album"/>
          <p:cNvPicPr>
            <a:picLocks noChangeAspect="1" noChangeArrowheads="1"/>
          </p:cNvPicPr>
          <p:nvPr/>
        </p:nvPicPr>
        <p:blipFill>
          <a:blip r:embed="rId8" cstate="print"/>
          <a:srcRect r="9524"/>
          <a:stretch>
            <a:fillRect/>
          </a:stretch>
        </p:blipFill>
        <p:spPr bwMode="auto">
          <a:xfrm>
            <a:off x="4680011" y="1844824"/>
            <a:ext cx="2052229" cy="1512168"/>
          </a:xfrm>
          <a:prstGeom prst="rect">
            <a:avLst/>
          </a:prstGeom>
          <a:noFill/>
        </p:spPr>
      </p:pic>
      <p:sp>
        <p:nvSpPr>
          <p:cNvPr id="86032" name="AutoShape 16" descr="https://sun9-33.userapi.com/impg/Ri6kOzYwuGSwCfXCFZ3Q--n4SfOwjyp6UJSUTw/puGaN3nkOwU.jpg?size=2560x1697&amp;quality=95&amp;sign=d63e5ddba6640945d9acbd34fa7f0db7&amp;type=alb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86034" name="Picture 18" descr="https://sun9-33.userapi.com/impg/Ri6kOzYwuGSwCfXCFZ3Q--n4SfOwjyp6UJSUTw/puGaN3nkOwU.jpg?size=2560x1697&amp;quality=95&amp;sign=d63e5ddba6640945d9acbd34fa7f0db7&amp;type=album"/>
          <p:cNvPicPr>
            <a:picLocks noChangeAspect="1" noChangeArrowheads="1"/>
          </p:cNvPicPr>
          <p:nvPr/>
        </p:nvPicPr>
        <p:blipFill>
          <a:blip r:embed="rId9" cstate="print"/>
          <a:srcRect/>
          <a:stretch>
            <a:fillRect/>
          </a:stretch>
        </p:blipFill>
        <p:spPr bwMode="auto">
          <a:xfrm>
            <a:off x="6804247" y="1844824"/>
            <a:ext cx="2281173" cy="1512168"/>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icture background"/>
          <p:cNvPicPr>
            <a:picLocks noChangeAspect="1" noChangeArrowheads="1"/>
          </p:cNvPicPr>
          <p:nvPr/>
        </p:nvPicPr>
        <p:blipFill>
          <a:blip r:embed="rId2" cstate="print"/>
          <a:srcRect r="37012" b="92477"/>
          <a:stretch>
            <a:fillRect/>
          </a:stretch>
        </p:blipFill>
        <p:spPr bwMode="auto">
          <a:xfrm rot="5400000">
            <a:off x="6048672" y="3392489"/>
            <a:ext cx="5759624" cy="360039"/>
          </a:xfrm>
          <a:prstGeom prst="rect">
            <a:avLst/>
          </a:prstGeom>
          <a:noFill/>
        </p:spPr>
      </p:pic>
      <p:pic>
        <p:nvPicPr>
          <p:cNvPr id="10" name="Picture 6" descr="Picture background"/>
          <p:cNvPicPr>
            <a:picLocks noChangeAspect="1" noChangeArrowheads="1"/>
          </p:cNvPicPr>
          <p:nvPr/>
        </p:nvPicPr>
        <p:blipFill>
          <a:blip r:embed="rId2" cstate="print"/>
          <a:srcRect t="38184" b="53361"/>
          <a:stretch>
            <a:fillRect/>
          </a:stretch>
        </p:blipFill>
        <p:spPr bwMode="auto">
          <a:xfrm>
            <a:off x="0" y="6453336"/>
            <a:ext cx="9144000" cy="404664"/>
          </a:xfrm>
          <a:prstGeom prst="rect">
            <a:avLst/>
          </a:prstGeom>
          <a:noFill/>
        </p:spPr>
      </p:pic>
      <p:pic>
        <p:nvPicPr>
          <p:cNvPr id="12" name="Picture 6" descr="Picture background"/>
          <p:cNvPicPr>
            <a:picLocks noChangeAspect="1" noChangeArrowheads="1"/>
          </p:cNvPicPr>
          <p:nvPr/>
        </p:nvPicPr>
        <p:blipFill>
          <a:blip r:embed="rId2" cstate="print"/>
          <a:srcRect b="85526"/>
          <a:stretch>
            <a:fillRect/>
          </a:stretch>
        </p:blipFill>
        <p:spPr bwMode="auto">
          <a:xfrm>
            <a:off x="0" y="0"/>
            <a:ext cx="9144000" cy="692696"/>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62</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О региональном конкурсе по «Бюджету для граждан», </a:t>
            </a:r>
            <a:br>
              <a:rPr lang="ru-RU" b="1" cap="all" dirty="0" smtClean="0">
                <a:latin typeface="Times New Roman" pitchFamily="18" charset="0"/>
                <a:cs typeface="Times New Roman" pitchFamily="18" charset="0"/>
              </a:rPr>
            </a:br>
            <a:r>
              <a:rPr lang="ru-RU" b="1" cap="all" dirty="0" smtClean="0">
                <a:latin typeface="Times New Roman" pitchFamily="18" charset="0"/>
                <a:cs typeface="Times New Roman" pitchFamily="18" charset="0"/>
              </a:rPr>
              <a:t>проведенном в 2024 году</a:t>
            </a:r>
            <a:endParaRPr lang="ru-RU" cap="all" dirty="0">
              <a:latin typeface="Times New Roman" pitchFamily="18" charset="0"/>
              <a:cs typeface="Times New Roman" pitchFamily="18" charset="0"/>
            </a:endParaRPr>
          </a:p>
        </p:txBody>
      </p:sp>
      <p:sp>
        <p:nvSpPr>
          <p:cNvPr id="8" name="Прямоугольник 7"/>
          <p:cNvSpPr/>
          <p:nvPr/>
        </p:nvSpPr>
        <p:spPr>
          <a:xfrm>
            <a:off x="251520" y="692696"/>
            <a:ext cx="5616624" cy="6124754"/>
          </a:xfrm>
          <a:prstGeom prst="rect">
            <a:avLst/>
          </a:prstGeom>
        </p:spPr>
        <p:txBody>
          <a:bodyPr wrap="square">
            <a:spAutoFit/>
          </a:bodyPr>
          <a:lstStyle/>
          <a:p>
            <a:r>
              <a:rPr lang="ru-RU" sz="1300" dirty="0" smtClean="0">
                <a:latin typeface="Times New Roman" pitchFamily="18" charset="0"/>
                <a:cs typeface="Times New Roman" pitchFamily="18" charset="0"/>
              </a:rPr>
              <a:t>10 декабря 2024 года в Курском филиале Финуниверситета состоялось торжественное награждение дипломами и памятными подарками победителей в VII открытом региональном конкурсе по разработке предложений формирования «Бюджета для граждан» муниципальных районов, городских округов, городских и сельских поселений Курской области, который проводился Министерством финансов и бюджетного контроля Курской области совместно с Курским филиалом Финансового университета при Правительстве Российской Федерации с 30 сентября </a:t>
            </a:r>
          </a:p>
          <a:p>
            <a:r>
              <a:rPr lang="ru-RU" sz="1300" dirty="0" smtClean="0">
                <a:latin typeface="Times New Roman" pitchFamily="18" charset="0"/>
                <a:cs typeface="Times New Roman" pitchFamily="18" charset="0"/>
              </a:rPr>
              <a:t>по 17 ноября 2024 года.</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Для участия в Конкурсе поступило 38 работ от участников, среди которых школьники, студенты, учителя, а также муниципальные образования Курской области.</a:t>
            </a:r>
          </a:p>
          <a:p>
            <a:r>
              <a:rPr lang="ru-RU" sz="1300" dirty="0" smtClean="0">
                <a:latin typeface="Times New Roman" pitchFamily="18" charset="0"/>
                <a:cs typeface="Times New Roman" pitchFamily="18" charset="0"/>
              </a:rPr>
              <a:t>Отбор лучших проектов «Бюджета для граждан» проведен в следующих номинациях:</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бюджет глазами детей;</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бюджетная терминология в доступной и понятной форме;</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бюджетный кроссворд;</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видеоролик о бюджетной системе;</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лучшее образовательное мероприятие по проекту «Бюджет для граждан»;</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лучший проект местного бюджета;</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 ребусы о бюджете.</a:t>
            </a:r>
            <a:br>
              <a:rPr lang="ru-RU" sz="1300" dirty="0" smtClean="0">
                <a:latin typeface="Times New Roman" pitchFamily="18" charset="0"/>
                <a:cs typeface="Times New Roman" pitchFamily="18" charset="0"/>
              </a:rPr>
            </a:br>
            <a:r>
              <a:rPr lang="ru-RU" sz="1300" dirty="0" smtClean="0">
                <a:latin typeface="Times New Roman" pitchFamily="18" charset="0"/>
                <a:cs typeface="Times New Roman" pitchFamily="18" charset="0"/>
              </a:rPr>
              <a:t>Ознакомиться подробнее с официальными результатами конкурса (протоколом конкурсной комиссии) о VII Региональном конкурсе по разработке предложений формирования «Бюджета для граждан» муниципальных районов, городских округов, городских и сельских поселений Курской области, а также конкурсными работами победителей Вы можете на официальном сайте Губернатора и Правительства Курской области: </a:t>
            </a:r>
            <a:r>
              <a:rPr lang="en-US" sz="1300" dirty="0" smtClean="0">
                <a:latin typeface="Times New Roman" pitchFamily="18" charset="0"/>
                <a:cs typeface="Times New Roman" pitchFamily="18" charset="0"/>
              </a:rPr>
              <a:t>https://kursk.ru/region/economy/page-413912/</a:t>
            </a:r>
            <a:endParaRPr lang="ru-RU" sz="1300" dirty="0" smtClean="0">
              <a:latin typeface="Times New Roman" pitchFamily="18" charset="0"/>
              <a:cs typeface="Times New Roman" pitchFamily="18" charset="0"/>
            </a:endParaRPr>
          </a:p>
          <a:p>
            <a:endParaRPr lang="ru-RU" sz="1300" dirty="0">
              <a:latin typeface="Times New Roman" pitchFamily="18" charset="0"/>
              <a:cs typeface="Times New Roman" pitchFamily="18" charset="0"/>
            </a:endParaRPr>
          </a:p>
        </p:txBody>
      </p:sp>
      <p:pic>
        <p:nvPicPr>
          <p:cNvPr id="79874" name="Picture 2" descr="https://kursk.ru/upload/resize_cache/iblock/72a/zgnq1j7v9zb76khveritrch8kj0dfndj/1100_772_1/Cc0FY2rCxUU.JPG"/>
          <p:cNvPicPr>
            <a:picLocks noChangeAspect="1" noChangeArrowheads="1"/>
          </p:cNvPicPr>
          <p:nvPr/>
        </p:nvPicPr>
        <p:blipFill>
          <a:blip r:embed="rId4" cstate="print"/>
          <a:srcRect/>
          <a:stretch>
            <a:fillRect/>
          </a:stretch>
        </p:blipFill>
        <p:spPr bwMode="auto">
          <a:xfrm>
            <a:off x="5940152" y="645563"/>
            <a:ext cx="2880319" cy="1919341"/>
          </a:xfrm>
          <a:prstGeom prst="rect">
            <a:avLst/>
          </a:prstGeom>
          <a:noFill/>
        </p:spPr>
      </p:pic>
      <p:pic>
        <p:nvPicPr>
          <p:cNvPr id="79876" name="Picture 4" descr="https://kursk.ru/upload/resize_cache/iblock/9e5/aa0cipqhpxnkhn3qwwltrspfjhvvyxju/1100_772_1/oZOdmrsc_2k.jpg"/>
          <p:cNvPicPr>
            <a:picLocks noChangeAspect="1" noChangeArrowheads="1"/>
          </p:cNvPicPr>
          <p:nvPr/>
        </p:nvPicPr>
        <p:blipFill>
          <a:blip r:embed="rId5" cstate="print"/>
          <a:srcRect/>
          <a:stretch>
            <a:fillRect/>
          </a:stretch>
        </p:blipFill>
        <p:spPr bwMode="auto">
          <a:xfrm>
            <a:off x="5940152" y="4533996"/>
            <a:ext cx="2880320" cy="1919340"/>
          </a:xfrm>
          <a:prstGeom prst="rect">
            <a:avLst/>
          </a:prstGeom>
          <a:noFill/>
        </p:spPr>
      </p:pic>
      <p:pic>
        <p:nvPicPr>
          <p:cNvPr id="79878" name="Picture 6" descr="https://sun9-49.userapi.com/impg/l-7OyXcoxvvc9fxfC1KOrBkr0JBlQh9h_Jd4Vw/t6F_-bHgqEQ.jpg?size=2560x1707&amp;quality=95&amp;sign=349f5ae0a9d50c38f6d013c14e1ea37a&amp;type=album"/>
          <p:cNvPicPr>
            <a:picLocks noChangeAspect="1" noChangeArrowheads="1"/>
          </p:cNvPicPr>
          <p:nvPr/>
        </p:nvPicPr>
        <p:blipFill>
          <a:blip r:embed="rId6" cstate="print"/>
          <a:srcRect/>
          <a:stretch>
            <a:fillRect/>
          </a:stretch>
        </p:blipFill>
        <p:spPr bwMode="auto">
          <a:xfrm>
            <a:off x="5940152" y="2588531"/>
            <a:ext cx="2880320" cy="1920589"/>
          </a:xfrm>
          <a:prstGeom prst="rect">
            <a:avLst/>
          </a:prstGeom>
          <a:noFill/>
        </p:spPr>
      </p:pic>
      <p:pic>
        <p:nvPicPr>
          <p:cNvPr id="13" name="Picture 6" descr="Picture background"/>
          <p:cNvPicPr>
            <a:picLocks noChangeAspect="1" noChangeArrowheads="1"/>
          </p:cNvPicPr>
          <p:nvPr/>
        </p:nvPicPr>
        <p:blipFill>
          <a:blip r:embed="rId2" cstate="print"/>
          <a:srcRect l="2392" r="37012" b="92477"/>
          <a:stretch>
            <a:fillRect/>
          </a:stretch>
        </p:blipFill>
        <p:spPr bwMode="auto">
          <a:xfrm rot="5400000">
            <a:off x="3023826" y="3465005"/>
            <a:ext cx="5472610" cy="36004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32166" b="53361"/>
          <a:stretch>
            <a:fillRect/>
          </a:stretch>
        </p:blipFill>
        <p:spPr bwMode="auto">
          <a:xfrm>
            <a:off x="0" y="6165304"/>
            <a:ext cx="9144000" cy="692696"/>
          </a:xfrm>
          <a:prstGeom prst="rect">
            <a:avLst/>
          </a:prstGeom>
          <a:noFill/>
        </p:spPr>
      </p:pic>
      <p:pic>
        <p:nvPicPr>
          <p:cNvPr id="12" name="Picture 6" descr="Picture background"/>
          <p:cNvPicPr>
            <a:picLocks noChangeAspect="1" noChangeArrowheads="1"/>
          </p:cNvPicPr>
          <p:nvPr/>
        </p:nvPicPr>
        <p:blipFill>
          <a:blip r:embed="rId2" cstate="print"/>
          <a:srcRect b="91544"/>
          <a:stretch>
            <a:fillRect/>
          </a:stretch>
        </p:blipFill>
        <p:spPr bwMode="auto">
          <a:xfrm>
            <a:off x="0" y="0"/>
            <a:ext cx="9144000" cy="40466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63</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369332"/>
          </a:xfrm>
          <a:prstGeom prst="rect">
            <a:avLst/>
          </a:prstGeom>
        </p:spPr>
        <p:txBody>
          <a:bodyPr wrap="square">
            <a:spAutoFit/>
          </a:bodyPr>
          <a:lstStyle/>
          <a:p>
            <a:pPr algn="ctr"/>
            <a:r>
              <a:rPr lang="ru-RU" b="1" cap="all" dirty="0" smtClean="0">
                <a:latin typeface="Times New Roman" pitchFamily="18" charset="0"/>
                <a:cs typeface="Times New Roman" pitchFamily="18" charset="0"/>
              </a:rPr>
              <a:t>Публичные слушания</a:t>
            </a:r>
            <a:endParaRPr lang="ru-RU" b="1" cap="all"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320632" y="394680"/>
          <a:ext cx="8571848" cy="5924160"/>
        </p:xfrm>
        <a:graphic>
          <a:graphicData uri="http://schemas.openxmlformats.org/drawingml/2006/table">
            <a:tbl>
              <a:tblPr firstRow="1" bandRow="1">
                <a:tableStyleId>{5C22544A-7EE6-4342-B048-85BDC9FD1C3A}</a:tableStyleId>
              </a:tblPr>
              <a:tblGrid>
                <a:gridCol w="4395384"/>
                <a:gridCol w="4176464"/>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b="1" cap="all" baseline="0" dirty="0" smtClean="0">
                          <a:solidFill>
                            <a:schemeClr val="tx2"/>
                          </a:solidFill>
                          <a:latin typeface="Times New Roman" pitchFamily="18" charset="0"/>
                          <a:cs typeface="Times New Roman" pitchFamily="18" charset="0"/>
                        </a:rPr>
                        <a:t>Публичные слушания</a:t>
                      </a:r>
                      <a:r>
                        <a:rPr lang="ru-RU" sz="1200" b="1" cap="all"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 форма участия населения в осуществлении местного самоуправления. В любом варианте, публичные слушания рассматриваются в качестве средства развития местной демократии, способа привлечения граждан к обсуждению вопросов, находящихся в компетенции муниципальной власти.</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tx1"/>
                        </a:solidFill>
                        <a:latin typeface="Times New Roman" pitchFamily="18" charset="0"/>
                        <a:cs typeface="Times New Roman" pitchFamily="18" charset="0"/>
                      </a:endParaRPr>
                    </a:p>
                    <a:p>
                      <a:pPr marL="0" marR="0" lvl="0" indent="361950" algn="just"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itchFamily="18" charset="0"/>
                          <a:cs typeface="Times New Roman" pitchFamily="18" charset="0"/>
                        </a:rPr>
                        <a:t>Все полученные в ходе публичных слушаний замечания и предложения рассматриваются уполномоченным органом для внесения изменений в проект по результатам публичных слушаний.</a:t>
                      </a:r>
                    </a:p>
                    <a:p>
                      <a:pPr marL="0" marR="0" lvl="0" indent="36195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r>
                        <a:rPr lang="ru-RU" sz="1200" b="1" cap="all" baseline="0" dirty="0" smtClean="0">
                          <a:solidFill>
                            <a:schemeClr val="tx2"/>
                          </a:solidFill>
                          <a:latin typeface="Times New Roman" pitchFamily="18" charset="0"/>
                          <a:cs typeface="Times New Roman" pitchFamily="18" charset="0"/>
                        </a:rPr>
                        <a:t>Цели публичных слушаний:</a:t>
                      </a:r>
                    </a:p>
                    <a:p>
                      <a:pPr algn="just">
                        <a:buClr>
                          <a:schemeClr val="accent3"/>
                        </a:buClr>
                        <a:buFont typeface="Wingdings" pitchFamily="2" charset="2"/>
                        <a:buChar char="v"/>
                      </a:pPr>
                      <a:r>
                        <a:rPr lang="ru-RU" sz="1200" b="0" dirty="0" smtClean="0">
                          <a:solidFill>
                            <a:schemeClr val="accent5">
                              <a:lumMod val="50000"/>
                            </a:schemeClr>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информирование</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жителей и органов местного самоуправления по вопросам составления</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и уточнения областного бюджета;</a:t>
                      </a:r>
                    </a:p>
                    <a:p>
                      <a:pPr algn="just">
                        <a:buClr>
                          <a:schemeClr val="accent3"/>
                        </a:buClr>
                        <a:buFont typeface="Wingdings" pitchFamily="2" charset="2"/>
                        <a:buChar char="v"/>
                      </a:pPr>
                      <a:r>
                        <a:rPr lang="ru-RU" sz="1200" b="0" dirty="0" smtClean="0">
                          <a:solidFill>
                            <a:schemeClr val="tx1"/>
                          </a:solidFill>
                          <a:latin typeface="Times New Roman" pitchFamily="18" charset="0"/>
                          <a:cs typeface="Times New Roman" pitchFamily="18" charset="0"/>
                        </a:rPr>
                        <a:t> выявление общественного мнения по вопросам составления и уточнения областного бюджета;</a:t>
                      </a:r>
                    </a:p>
                    <a:p>
                      <a:pPr algn="just">
                        <a:buClr>
                          <a:schemeClr val="accent3"/>
                        </a:buClr>
                        <a:buFont typeface="Wingdings" pitchFamily="2" charset="2"/>
                        <a:buChar char="v"/>
                      </a:pPr>
                      <a:r>
                        <a:rPr lang="ru-RU" sz="1200" b="0" dirty="0" smtClean="0">
                          <a:solidFill>
                            <a:schemeClr val="tx1"/>
                          </a:solidFill>
                          <a:latin typeface="Times New Roman" pitchFamily="18" charset="0"/>
                          <a:cs typeface="Times New Roman" pitchFamily="18" charset="0"/>
                        </a:rPr>
                        <a:t> подготовка предложений и рекомендаций</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по вопросам составления и уточнения бюджета.</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p>
                      <a:r>
                        <a:rPr lang="ru-RU" sz="1200" b="1" cap="all" baseline="0" dirty="0" smtClean="0">
                          <a:solidFill>
                            <a:schemeClr val="tx2"/>
                          </a:solidFill>
                          <a:latin typeface="Times New Roman" pitchFamily="18" charset="0"/>
                          <a:cs typeface="Times New Roman" pitchFamily="18" charset="0"/>
                        </a:rPr>
                        <a:t>Контактная информация:</a:t>
                      </a:r>
                    </a:p>
                    <a:p>
                      <a:r>
                        <a:rPr lang="ru-RU" sz="1200" b="0" dirty="0" smtClean="0">
                          <a:solidFill>
                            <a:schemeClr val="tx1"/>
                          </a:solidFill>
                          <a:latin typeface="Times New Roman" pitchFamily="18" charset="0"/>
                          <a:cs typeface="Times New Roman" pitchFamily="18" charset="0"/>
                        </a:rPr>
                        <a:t>Адрес: 305001, г. Курск, ул. С. Перовской, 24</a:t>
                      </a:r>
                    </a:p>
                    <a:p>
                      <a:r>
                        <a:rPr lang="ru-RU" sz="1200" b="0" dirty="0" smtClean="0">
                          <a:solidFill>
                            <a:schemeClr val="tx1"/>
                          </a:solidFill>
                          <a:latin typeface="Times New Roman" pitchFamily="18" charset="0"/>
                          <a:cs typeface="Times New Roman" pitchFamily="18" charset="0"/>
                        </a:rPr>
                        <a:t>Электронный адрес: </a:t>
                      </a:r>
                      <a:r>
                        <a:rPr lang="en-US" sz="1200" b="0" dirty="0" smtClean="0">
                          <a:solidFill>
                            <a:schemeClr val="tx1"/>
                          </a:solidFill>
                          <a:latin typeface="Times New Roman" pitchFamily="18" charset="0"/>
                          <a:cs typeface="Times New Roman" pitchFamily="18" charset="0"/>
                        </a:rPr>
                        <a:t>post@kurskduma.ru</a:t>
                      </a:r>
                    </a:p>
                    <a:p>
                      <a:r>
                        <a:rPr lang="ru-RU" sz="1200" b="0" dirty="0" smtClean="0">
                          <a:solidFill>
                            <a:schemeClr val="tx1"/>
                          </a:solidFill>
                          <a:latin typeface="Times New Roman" pitchFamily="18" charset="0"/>
                          <a:cs typeface="Times New Roman" pitchFamily="18" charset="0"/>
                        </a:rPr>
                        <a:t>Телефон: +7(4712)54-86-54</a:t>
                      </a:r>
                    </a:p>
                    <a:p>
                      <a:r>
                        <a:rPr lang="ru-RU" sz="1200" b="0" dirty="0" smtClean="0">
                          <a:solidFill>
                            <a:schemeClr val="tx1"/>
                          </a:solidFill>
                          <a:latin typeface="Times New Roman" pitchFamily="18" charset="0"/>
                          <a:cs typeface="Times New Roman" pitchFamily="18" charset="0"/>
                        </a:rPr>
                        <a:t>Официальный сайт: </a:t>
                      </a:r>
                      <a:r>
                        <a:rPr lang="en-US" sz="1200" b="0" dirty="0" smtClean="0">
                          <a:solidFill>
                            <a:schemeClr val="tx1"/>
                          </a:solidFill>
                          <a:latin typeface="Times New Roman" pitchFamily="18" charset="0"/>
                          <a:cs typeface="Times New Roman" pitchFamily="18" charset="0"/>
                        </a:rPr>
                        <a:t>kurskduma.ru</a:t>
                      </a:r>
                      <a:endParaRPr lang="ru-RU" sz="1200" b="0" dirty="0" smtClean="0">
                        <a:solidFill>
                          <a:schemeClr val="tx1"/>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200" b="0" dirty="0" smtClean="0">
                        <a:solidFill>
                          <a:schemeClr val="accent5">
                            <a:lumMod val="50000"/>
                          </a:schemeClr>
                        </a:solidFill>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200" b="1" cap="all" baseline="0" dirty="0" smtClean="0">
                          <a:solidFill>
                            <a:schemeClr val="tx2"/>
                          </a:solidFill>
                          <a:latin typeface="Times New Roman" pitchFamily="18" charset="0"/>
                          <a:cs typeface="Times New Roman" pitchFamily="18" charset="0"/>
                        </a:rPr>
                        <a:t>Рекомендации для Вас:</a:t>
                      </a:r>
                    </a:p>
                    <a:p>
                      <a:pPr algn="just">
                        <a:buClr>
                          <a:schemeClr val="accent1"/>
                        </a:buClr>
                        <a:buFont typeface="Wingdings" pitchFamily="2" charset="2"/>
                        <a:buChar char="v"/>
                      </a:pPr>
                      <a:r>
                        <a:rPr lang="ru-RU" sz="1200" b="0" dirty="0" smtClean="0">
                          <a:solidFill>
                            <a:schemeClr val="accent5">
                              <a:lumMod val="50000"/>
                            </a:schemeClr>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задайте уточняющие вопросы специалистам;</a:t>
                      </a:r>
                    </a:p>
                    <a:p>
                      <a:pPr algn="just">
                        <a:buClr>
                          <a:schemeClr val="accent1"/>
                        </a:buClr>
                        <a:buFont typeface="Wingdings" pitchFamily="2" charset="2"/>
                        <a:buChar char="v"/>
                      </a:pPr>
                      <a:r>
                        <a:rPr lang="ru-RU" sz="1200" b="0" dirty="0" smtClean="0">
                          <a:solidFill>
                            <a:schemeClr val="tx1"/>
                          </a:solidFill>
                          <a:latin typeface="Times New Roman" pitchFamily="18" charset="0"/>
                          <a:cs typeface="Times New Roman" pitchFamily="18" charset="0"/>
                        </a:rPr>
                        <a:t> детально и понятно указывайте свое предложение </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по изменению проекта;</a:t>
                      </a:r>
                    </a:p>
                    <a:p>
                      <a:pPr algn="just">
                        <a:buClr>
                          <a:schemeClr val="accent1"/>
                        </a:buClr>
                        <a:buFont typeface="Wingdings" pitchFamily="2" charset="2"/>
                        <a:buChar char="v"/>
                      </a:pPr>
                      <a:r>
                        <a:rPr lang="ru-RU" sz="1200" b="0" dirty="0" smtClean="0">
                          <a:solidFill>
                            <a:schemeClr val="tx1"/>
                          </a:solidFill>
                          <a:latin typeface="Times New Roman" pitchFamily="18" charset="0"/>
                          <a:cs typeface="Times New Roman" pitchFamily="18" charset="0"/>
                        </a:rPr>
                        <a:t> желательно письменно изложить замечания  и передать своему депутату или непосредственно на публичных слушаниях;</a:t>
                      </a:r>
                    </a:p>
                    <a:p>
                      <a:pPr algn="just">
                        <a:buClr>
                          <a:schemeClr val="accent1"/>
                        </a:buClr>
                        <a:buFont typeface="Wingdings" pitchFamily="2" charset="2"/>
                        <a:buChar char="v"/>
                      </a:pPr>
                      <a:r>
                        <a:rPr lang="ru-RU" sz="1200" b="0" dirty="0" smtClean="0">
                          <a:solidFill>
                            <a:schemeClr val="tx1"/>
                          </a:solidFill>
                          <a:latin typeface="Times New Roman" pitchFamily="18" charset="0"/>
                          <a:cs typeface="Times New Roman" pitchFamily="18" charset="0"/>
                        </a:rPr>
                        <a:t> обязательно указывайте свои контактные данные.</a:t>
                      </a: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buClr>
                          <a:schemeClr val="accent1"/>
                        </a:buClr>
                        <a:buFont typeface="Wingdings" pitchFamily="2" charset="2"/>
                        <a:buNone/>
                      </a:pPr>
                      <a:endParaRPr lang="ru-RU" sz="1200" b="0" dirty="0" smtClean="0">
                        <a:solidFill>
                          <a:schemeClr val="accent5">
                            <a:lumMod val="50000"/>
                          </a:schemeClr>
                        </a:solidFill>
                        <a:latin typeface="Times New Roman" pitchFamily="18" charset="0"/>
                        <a:cs typeface="Times New Roman" pitchFamily="18" charset="0"/>
                      </a:endParaRPr>
                    </a:p>
                    <a:p>
                      <a:pPr algn="just"/>
                      <a:endParaRPr lang="ru-RU" sz="1200" b="0" dirty="0" smtClean="0">
                        <a:solidFill>
                          <a:schemeClr val="accent5">
                            <a:lumMod val="50000"/>
                          </a:schemeClr>
                        </a:solidFill>
                        <a:latin typeface="Times New Roman" pitchFamily="18" charset="0"/>
                        <a:cs typeface="Times New Roman" pitchFamily="18" charset="0"/>
                      </a:endParaRPr>
                    </a:p>
                    <a:p>
                      <a:pPr algn="just"/>
                      <a:r>
                        <a:rPr lang="ru-RU" sz="1200" b="0" dirty="0" smtClean="0">
                          <a:solidFill>
                            <a:schemeClr val="tx1"/>
                          </a:solidFill>
                          <a:latin typeface="Times New Roman" pitchFamily="18" charset="0"/>
                          <a:cs typeface="Times New Roman" pitchFamily="18" charset="0"/>
                        </a:rPr>
                        <a:t>Публичные слушания по проекту областного бюджета       на 20</a:t>
                      </a:r>
                      <a:r>
                        <a:rPr lang="en-US" sz="1200" b="0" dirty="0" smtClean="0">
                          <a:solidFill>
                            <a:schemeClr val="tx1"/>
                          </a:solidFill>
                          <a:latin typeface="Times New Roman" pitchFamily="18" charset="0"/>
                          <a:cs typeface="Times New Roman" pitchFamily="18" charset="0"/>
                        </a:rPr>
                        <a:t>2</a:t>
                      </a:r>
                      <a:r>
                        <a:rPr lang="ru-RU" sz="1200" b="0" dirty="0" smtClean="0">
                          <a:solidFill>
                            <a:schemeClr val="tx1"/>
                          </a:solidFill>
                          <a:latin typeface="Times New Roman" pitchFamily="18" charset="0"/>
                          <a:cs typeface="Times New Roman" pitchFamily="18" charset="0"/>
                        </a:rPr>
                        <a:t>5 год и на плановый период 2026 и 2027 годов состоялись </a:t>
                      </a:r>
                      <a:r>
                        <a:rPr lang="ru-RU" sz="1200" b="1" dirty="0" smtClean="0">
                          <a:solidFill>
                            <a:schemeClr val="accent1"/>
                          </a:solidFill>
                          <a:latin typeface="Times New Roman" pitchFamily="18" charset="0"/>
                          <a:cs typeface="Times New Roman" pitchFamily="18" charset="0"/>
                        </a:rPr>
                        <a:t>13 ноября</a:t>
                      </a:r>
                      <a:r>
                        <a:rPr lang="ru-RU" sz="1200" b="1" baseline="0" dirty="0" smtClean="0">
                          <a:solidFill>
                            <a:schemeClr val="accent1"/>
                          </a:solidFill>
                          <a:latin typeface="Times New Roman" pitchFamily="18" charset="0"/>
                          <a:cs typeface="Times New Roman" pitchFamily="18" charset="0"/>
                        </a:rPr>
                        <a:t> </a:t>
                      </a:r>
                      <a:r>
                        <a:rPr lang="ru-RU" sz="1200" b="1" dirty="0" smtClean="0">
                          <a:solidFill>
                            <a:schemeClr val="accent1"/>
                          </a:solidFill>
                          <a:latin typeface="Times New Roman" pitchFamily="18" charset="0"/>
                          <a:cs typeface="Times New Roman" pitchFamily="18" charset="0"/>
                        </a:rPr>
                        <a:t>2024 года</a:t>
                      </a:r>
                      <a:r>
                        <a:rPr lang="ru-RU" sz="1200" b="0" dirty="0" smtClean="0">
                          <a:solidFill>
                            <a:schemeClr val="accent6"/>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в здании Курской областной Думы.</a:t>
                      </a:r>
                    </a:p>
                    <a:p>
                      <a:pPr algn="just"/>
                      <a:r>
                        <a:rPr lang="ru-RU" sz="1200" b="0" dirty="0" smtClean="0">
                          <a:solidFill>
                            <a:schemeClr val="tx1"/>
                          </a:solidFill>
                          <a:latin typeface="Times New Roman" pitchFamily="18" charset="0"/>
                          <a:cs typeface="Times New Roman" pitchFamily="18" charset="0"/>
                        </a:rPr>
                        <a:t>По результатам публичных слушаний  были сформированы рекомендации и составлен протокол, которые размещены на официальном сайте Курской областной Думы                               и официальном сайте Губернатора и Правительства</a:t>
                      </a:r>
                      <a:r>
                        <a:rPr lang="ru-RU" sz="1200" b="0" baseline="0" dirty="0" smtClean="0">
                          <a:solidFill>
                            <a:schemeClr val="tx1"/>
                          </a:solidFill>
                          <a:latin typeface="Times New Roman" pitchFamily="18" charset="0"/>
                          <a:cs typeface="Times New Roman" pitchFamily="18" charset="0"/>
                        </a:rPr>
                        <a:t> </a:t>
                      </a:r>
                      <a:r>
                        <a:rPr lang="ru-RU" sz="1200" b="0" dirty="0" smtClean="0">
                          <a:solidFill>
                            <a:schemeClr val="tx1"/>
                          </a:solidFill>
                          <a:latin typeface="Times New Roman" pitchFamily="18" charset="0"/>
                          <a:cs typeface="Times New Roman" pitchFamily="18" charset="0"/>
                        </a:rPr>
                        <a:t>Курской области.</a:t>
                      </a:r>
                    </a:p>
                    <a:p>
                      <a:pPr algn="just" defTabSz="936382">
                        <a:defRPr/>
                      </a:pPr>
                      <a:endParaRPr lang="ru-RU" sz="1200" b="0" dirty="0">
                        <a:latin typeface="Times New Roman" pitchFamily="18" charset="0"/>
                        <a:cs typeface="Times New Roman" pitchFamily="18" charset="0"/>
                      </a:endParaRPr>
                    </a:p>
                  </a:txBody>
                  <a:tcPr marL="108000" marR="144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 name="Рисунок 6" descr="13_full.jpg"/>
          <p:cNvPicPr>
            <a:picLocks noChangeAspect="1"/>
          </p:cNvPicPr>
          <p:nvPr/>
        </p:nvPicPr>
        <p:blipFill>
          <a:blip r:embed="rId4" cstate="print"/>
          <a:srcRect l="22786" t="7160" r="23503" b="8774"/>
          <a:stretch>
            <a:fillRect/>
          </a:stretch>
        </p:blipFill>
        <p:spPr>
          <a:xfrm>
            <a:off x="467544" y="1627941"/>
            <a:ext cx="278049" cy="288891"/>
          </a:xfrm>
          <a:prstGeom prst="rect">
            <a:avLst/>
          </a:prstGeom>
        </p:spPr>
      </p:pic>
      <p:grpSp>
        <p:nvGrpSpPr>
          <p:cNvPr id="8" name="Группа 7"/>
          <p:cNvGrpSpPr>
            <a:grpSpLocks noChangeAspect="1"/>
          </p:cNvGrpSpPr>
          <p:nvPr/>
        </p:nvGrpSpPr>
        <p:grpSpPr>
          <a:xfrm>
            <a:off x="4932040" y="2060848"/>
            <a:ext cx="3312368" cy="1711175"/>
            <a:chOff x="4603897" y="4352944"/>
            <a:chExt cx="1820672" cy="940562"/>
          </a:xfrm>
        </p:grpSpPr>
        <p:pic>
          <p:nvPicPr>
            <p:cNvPr id="9" name="Рисунок 8" descr="KRUGLYJ_STOL-1024x529.jpg"/>
            <p:cNvPicPr>
              <a:picLocks noChangeAspect="1"/>
            </p:cNvPicPr>
            <p:nvPr/>
          </p:nvPicPr>
          <p:blipFill>
            <a:blip r:embed="rId5" cstate="print">
              <a:duotone>
                <a:schemeClr val="accent5">
                  <a:shade val="45000"/>
                  <a:satMod val="135000"/>
                </a:schemeClr>
                <a:prstClr val="white"/>
              </a:duotone>
            </a:blip>
            <a:stretch>
              <a:fillRect/>
            </a:stretch>
          </p:blipFill>
          <p:spPr>
            <a:xfrm>
              <a:off x="4603897" y="4352944"/>
              <a:ext cx="1820672" cy="940562"/>
            </a:xfrm>
            <a:prstGeom prst="rect">
              <a:avLst/>
            </a:prstGeom>
          </p:spPr>
        </p:pic>
        <p:sp>
          <p:nvSpPr>
            <p:cNvPr id="10" name="TextBox 9"/>
            <p:cNvSpPr txBox="1"/>
            <p:nvPr/>
          </p:nvSpPr>
          <p:spPr>
            <a:xfrm>
              <a:off x="4667459" y="4680785"/>
              <a:ext cx="1713244" cy="215444"/>
            </a:xfrm>
            <a:prstGeom prst="rect">
              <a:avLst/>
            </a:prstGeom>
            <a:noFill/>
          </p:spPr>
          <p:txBody>
            <a:bodyPr wrap="square" rtlCol="0">
              <a:spAutoFit/>
            </a:bodyPr>
            <a:lstStyle/>
            <a:p>
              <a:pPr algn="ctr"/>
              <a:r>
                <a:rPr lang="ru-RU" sz="800" b="1" cap="all" dirty="0" smtClean="0">
                  <a:solidFill>
                    <a:schemeClr val="accent5">
                      <a:lumMod val="50000"/>
                    </a:schemeClr>
                  </a:solidFill>
                  <a:latin typeface="Arial" pitchFamily="34" charset="0"/>
                  <a:cs typeface="Arial" pitchFamily="34" charset="0"/>
                </a:rPr>
                <a:t>Примите    участие!</a:t>
              </a:r>
              <a:endParaRPr lang="ru-RU" sz="800" b="1" cap="all" dirty="0">
                <a:solidFill>
                  <a:schemeClr val="accent5">
                    <a:lumMod val="50000"/>
                  </a:schemeClr>
                </a:solidFill>
                <a:latin typeface="Arial" pitchFamily="34" charset="0"/>
                <a:cs typeface="Arial" pitchFamily="34" charset="0"/>
              </a:endParaRPr>
            </a:p>
          </p:txBody>
        </p:sp>
      </p:grpSp>
      <p:pic>
        <p:nvPicPr>
          <p:cNvPr id="11" name="Рисунок 10" descr="7.png"/>
          <p:cNvPicPr>
            <a:picLocks noChangeAspect="1"/>
          </p:cNvPicPr>
          <p:nvPr/>
        </p:nvPicPr>
        <p:blipFill>
          <a:blip r:embed="rId6" cstate="print"/>
          <a:srcRect l="4647" t="4592" r="24108" b="17022"/>
          <a:stretch>
            <a:fillRect/>
          </a:stretch>
        </p:blipFill>
        <p:spPr>
          <a:xfrm>
            <a:off x="395536" y="4221088"/>
            <a:ext cx="2219865" cy="82815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21"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64</a:t>
            </a:fld>
            <a:endParaRPr lang="ru-RU" dirty="0"/>
          </a:p>
        </p:txBody>
      </p:sp>
      <p:pic>
        <p:nvPicPr>
          <p:cNvPr id="3"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4" name="TextBox 3"/>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5" name="Прямоугольник 4"/>
          <p:cNvSpPr/>
          <p:nvPr/>
        </p:nvSpPr>
        <p:spPr>
          <a:xfrm>
            <a:off x="0" y="0"/>
            <a:ext cx="9144000" cy="861774"/>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Рейтинг Курской области </a:t>
            </a:r>
          </a:p>
          <a:p>
            <a:pPr algn="ctr"/>
            <a:r>
              <a:rPr lang="ru-RU" b="1" cap="all" dirty="0" smtClean="0">
                <a:latin typeface="Times New Roman" pitchFamily="18" charset="0"/>
                <a:cs typeface="Times New Roman" pitchFamily="18" charset="0"/>
              </a:rPr>
              <a:t>по качеству управления региональными финансами</a:t>
            </a:r>
          </a:p>
          <a:p>
            <a:pPr lvl="0" algn="ctr"/>
            <a:r>
              <a:rPr lang="ru-RU" sz="1400" i="1" dirty="0" smtClean="0">
                <a:latin typeface="Times New Roman" pitchFamily="18" charset="0"/>
                <a:cs typeface="Times New Roman" pitchFamily="18" charset="0"/>
              </a:rPr>
              <a:t>(приказ Минфина России от 03.12.2010 № 552)</a:t>
            </a:r>
            <a:endParaRPr lang="ru-RU" sz="1400" b="1" baseline="30000" dirty="0" smtClean="0">
              <a:latin typeface="Times New Roman" pitchFamily="18" charset="0"/>
              <a:cs typeface="Times New Roman" pitchFamily="18" charset="0"/>
            </a:endParaRPr>
          </a:p>
        </p:txBody>
      </p:sp>
      <p:sp>
        <p:nvSpPr>
          <p:cNvPr id="6" name="Прямоугольник 5"/>
          <p:cNvSpPr/>
          <p:nvPr/>
        </p:nvSpPr>
        <p:spPr>
          <a:xfrm>
            <a:off x="0" y="3645024"/>
            <a:ext cx="9144000" cy="861774"/>
          </a:xfrm>
          <a:prstGeom prst="rect">
            <a:avLst/>
          </a:prstGeom>
        </p:spPr>
        <p:txBody>
          <a:bodyPr wrap="square">
            <a:spAutoFit/>
          </a:bodyPr>
          <a:lstStyle/>
          <a:p>
            <a:pPr algn="ctr"/>
            <a:r>
              <a:rPr lang="ru-RU" b="1" cap="all" dirty="0" smtClean="0">
                <a:latin typeface="Times New Roman" pitchFamily="18" charset="0"/>
                <a:cs typeface="Times New Roman" pitchFamily="18" charset="0"/>
              </a:rPr>
              <a:t>Рейтинг Курской области </a:t>
            </a:r>
          </a:p>
          <a:p>
            <a:pPr algn="ctr"/>
            <a:r>
              <a:rPr lang="ru-RU" b="1" cap="all" dirty="0" smtClean="0">
                <a:latin typeface="Times New Roman" pitchFamily="18" charset="0"/>
                <a:cs typeface="Times New Roman" pitchFamily="18" charset="0"/>
              </a:rPr>
              <a:t>по уровню открытости бюджетных данных </a:t>
            </a:r>
            <a:r>
              <a:rPr lang="ru-RU" sz="1500" b="1" cap="all" dirty="0" smtClean="0">
                <a:latin typeface="Times New Roman" pitchFamily="18" charset="0"/>
                <a:cs typeface="Times New Roman" pitchFamily="18" charset="0"/>
              </a:rPr>
              <a:t/>
            </a:r>
            <a:br>
              <a:rPr lang="ru-RU" sz="1500" b="1" cap="all" dirty="0" smtClean="0">
                <a:latin typeface="Times New Roman" pitchFamily="18" charset="0"/>
                <a:cs typeface="Times New Roman" pitchFamily="18" charset="0"/>
              </a:rPr>
            </a:br>
            <a:r>
              <a:rPr lang="ru-RU" sz="1400" i="1" dirty="0" smtClean="0">
                <a:latin typeface="Times New Roman" pitchFamily="18" charset="0"/>
                <a:cs typeface="Times New Roman" pitchFamily="18" charset="0"/>
              </a:rPr>
              <a:t>(Центральный Федеральный округ)</a:t>
            </a:r>
          </a:p>
        </p:txBody>
      </p:sp>
      <p:sp>
        <p:nvSpPr>
          <p:cNvPr id="7" name="Прямоугольник 6"/>
          <p:cNvSpPr/>
          <p:nvPr/>
        </p:nvSpPr>
        <p:spPr>
          <a:xfrm>
            <a:off x="0" y="4491117"/>
            <a:ext cx="9144000" cy="954107"/>
          </a:xfrm>
          <a:prstGeom prst="rect">
            <a:avLst/>
          </a:prstGeom>
        </p:spPr>
        <p:txBody>
          <a:bodyPr wrap="square">
            <a:spAutoFit/>
          </a:bodyPr>
          <a:lstStyle/>
          <a:p>
            <a:pPr marL="180000" lvl="0" algn="just">
              <a:defRPr sz="1800" b="0" i="0" u="none" strike="noStrike" kern="0" cap="none" spc="0" baseline="0">
                <a:solidFill>
                  <a:srgbClr val="000000"/>
                </a:solidFill>
                <a:uFillTx/>
              </a:defRPr>
            </a:pPr>
            <a:r>
              <a:rPr lang="ru-RU" sz="1400" dirty="0" smtClean="0">
                <a:solidFill>
                  <a:srgbClr val="000000"/>
                </a:solidFill>
                <a:latin typeface="Times New Roman" pitchFamily="18" charset="0"/>
                <a:cs typeface="Times New Roman" pitchFamily="18" charset="0"/>
              </a:rPr>
              <a:t>Научно-исследовательским финансовым институтом Министерства финансов Российской Федерации (г. Москва) ежегодно составляется рейтинг открытости бюджетных данных субъектов Российской Федерации.</a:t>
            </a:r>
          </a:p>
          <a:p>
            <a:pPr marL="180000" lvl="0" algn="just">
              <a:defRPr sz="1800" b="0" i="0" u="none" strike="noStrike" kern="0" cap="none" spc="0" baseline="0">
                <a:solidFill>
                  <a:srgbClr val="000000"/>
                </a:solidFill>
                <a:uFillTx/>
              </a:defRPr>
            </a:pPr>
            <a:r>
              <a:rPr lang="ru-RU" sz="1400" dirty="0" smtClean="0">
                <a:solidFill>
                  <a:srgbClr val="000000"/>
                </a:solidFill>
                <a:latin typeface="Times New Roman" pitchFamily="18" charset="0"/>
                <a:cs typeface="Times New Roman" pitchFamily="18" charset="0"/>
              </a:rPr>
              <a:t>По итогам 2023 года Курская область вошла в группу субъектов с </a:t>
            </a:r>
            <a:r>
              <a:rPr lang="ru-RU" sz="1400" b="1" dirty="0" smtClean="0">
                <a:solidFill>
                  <a:schemeClr val="accent1"/>
                </a:solidFill>
                <a:uFill>
                  <a:solidFill>
                    <a:srgbClr val="C00000"/>
                  </a:solidFill>
                </a:uFill>
                <a:latin typeface="Times New Roman" pitchFamily="18" charset="0"/>
                <a:cs typeface="Times New Roman" pitchFamily="18" charset="0"/>
              </a:rPr>
              <a:t>очень высоким уровнем</a:t>
            </a:r>
            <a:r>
              <a:rPr lang="ru-RU" sz="1400" b="1" dirty="0" smtClean="0">
                <a:solidFill>
                  <a:schemeClr val="accent1"/>
                </a:solidFill>
                <a:latin typeface="Times New Roman" pitchFamily="18" charset="0"/>
                <a:cs typeface="Times New Roman" pitchFamily="18" charset="0"/>
              </a:rPr>
              <a:t> </a:t>
            </a:r>
            <a:r>
              <a:rPr lang="ru-RU" sz="1400" dirty="0" smtClean="0">
                <a:solidFill>
                  <a:srgbClr val="000000"/>
                </a:solidFill>
                <a:latin typeface="Times New Roman" pitchFamily="18" charset="0"/>
                <a:cs typeface="Times New Roman" pitchFamily="18" charset="0"/>
              </a:rPr>
              <a:t>открытости бюджетных данных.</a:t>
            </a:r>
            <a:endParaRPr lang="ru-RU" sz="1400" dirty="0">
              <a:solidFill>
                <a:srgbClr val="000000"/>
              </a:solidFill>
              <a:latin typeface="Times New Roman" pitchFamily="18" charset="0"/>
              <a:cs typeface="Times New Roman" pitchFamily="18" charset="0"/>
            </a:endParaRPr>
          </a:p>
        </p:txBody>
      </p:sp>
      <p:sp>
        <p:nvSpPr>
          <p:cNvPr id="8" name="TextBox 15"/>
          <p:cNvSpPr txBox="1"/>
          <p:nvPr/>
        </p:nvSpPr>
        <p:spPr>
          <a:xfrm>
            <a:off x="3031026" y="5356373"/>
            <a:ext cx="6149486" cy="1384995"/>
          </a:xfrm>
          <a:prstGeom prst="rect">
            <a:avLst/>
          </a:prstGeom>
          <a:noFill/>
          <a:ln>
            <a:noFill/>
          </a:ln>
        </p:spPr>
        <p:txBody>
          <a:bodyPr vert="horz" wrap="square" lIns="91440" tIns="45720" rIns="91440" bIns="45720" anchor="t" anchorCtr="0" compatLnSpc="1">
            <a:spAutoFit/>
          </a:bodyPr>
          <a:lstStyle/>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all" spc="0" baseline="0" dirty="0">
                <a:solidFill>
                  <a:schemeClr val="accent1"/>
                </a:solidFill>
                <a:uFillTx/>
                <a:latin typeface="Times New Roman" pitchFamily="18" charset="0"/>
                <a:cs typeface="Times New Roman" pitchFamily="18" charset="0"/>
              </a:rPr>
              <a:t>2-</a:t>
            </a:r>
            <a:r>
              <a:rPr lang="ru-RU" sz="1400" b="1" i="0" u="none" strike="noStrike" kern="1200" cap="none" spc="0" baseline="0" dirty="0">
                <a:solidFill>
                  <a:schemeClr val="accent1"/>
                </a:solidFill>
                <a:uFillTx/>
                <a:latin typeface="Times New Roman" pitchFamily="18" charset="0"/>
                <a:cs typeface="Times New Roman" pitchFamily="18" charset="0"/>
              </a:rPr>
              <a:t>е</a:t>
            </a:r>
            <a:r>
              <a:rPr lang="ru-RU" sz="1400" b="1" i="0" u="none" strike="noStrike" kern="1200" cap="all" spc="0" baseline="0" dirty="0">
                <a:solidFill>
                  <a:schemeClr val="accent1"/>
                </a:solidFill>
                <a:uFillTx/>
                <a:latin typeface="Times New Roman" pitchFamily="18" charset="0"/>
                <a:cs typeface="Times New Roman" pitchFamily="18" charset="0"/>
              </a:rPr>
              <a:t> место</a:t>
            </a:r>
          </a:p>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среди регионов Центрального федерального округа</a:t>
            </a:r>
          </a:p>
          <a:p>
            <a:pPr marL="228600" marR="0" lvl="0" indent="-2286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a:t>
            </a:r>
            <a:r>
              <a:rPr lang="ru-RU" sz="1400" b="0" i="1" u="none" strike="noStrike" kern="1200" cap="none" spc="0" baseline="0" dirty="0">
                <a:uFillTx/>
                <a:latin typeface="Times New Roman" pitchFamily="18" charset="0"/>
                <a:cs typeface="Times New Roman" pitchFamily="18" charset="0"/>
              </a:rPr>
              <a:t>уступая лишь Московской области</a:t>
            </a:r>
            <a:r>
              <a:rPr lang="ru-RU" sz="1400" b="0" i="0" u="none" strike="noStrike" kern="1200" cap="none" spc="0" baseline="0" dirty="0">
                <a:uFillTx/>
                <a:latin typeface="Times New Roman" pitchFamily="18" charset="0"/>
                <a:cs typeface="Times New Roman" pitchFamily="18" charset="0"/>
              </a:rPr>
              <a:t>)</a:t>
            </a:r>
          </a:p>
          <a:p>
            <a:pPr marL="1881185"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400" b="1" i="0" u="none" strike="noStrike" kern="1200" cap="all" spc="0" baseline="0" dirty="0" smtClean="0">
              <a:solidFill>
                <a:schemeClr val="accent1"/>
              </a:solidFill>
              <a:uFillTx/>
              <a:latin typeface="Times New Roman" pitchFamily="18" charset="0"/>
              <a:cs typeface="Times New Roman" pitchFamily="18" charset="0"/>
            </a:endParaRPr>
          </a:p>
          <a:p>
            <a:pPr marL="1881185"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all" spc="0" baseline="0" dirty="0" smtClean="0">
                <a:solidFill>
                  <a:schemeClr val="accent1"/>
                </a:solidFill>
                <a:uFillTx/>
                <a:latin typeface="Times New Roman" pitchFamily="18" charset="0"/>
                <a:cs typeface="Times New Roman" pitchFamily="18" charset="0"/>
              </a:rPr>
              <a:t>12-</a:t>
            </a:r>
            <a:r>
              <a:rPr lang="ru-RU" sz="1400" b="1" i="0" u="none" strike="noStrike" kern="1200" cap="none" spc="0" baseline="0" dirty="0" smtClean="0">
                <a:solidFill>
                  <a:schemeClr val="accent1"/>
                </a:solidFill>
                <a:uFillTx/>
                <a:latin typeface="Times New Roman" pitchFamily="18" charset="0"/>
                <a:cs typeface="Times New Roman" pitchFamily="18" charset="0"/>
              </a:rPr>
              <a:t>е</a:t>
            </a:r>
            <a:r>
              <a:rPr lang="ru-RU" sz="1400" b="1" i="0" u="none" strike="noStrike" kern="1200" cap="all" spc="0" baseline="0" dirty="0" smtClean="0">
                <a:solidFill>
                  <a:schemeClr val="accent1"/>
                </a:solidFill>
                <a:uFillTx/>
                <a:latin typeface="Times New Roman" pitchFamily="18" charset="0"/>
                <a:cs typeface="Times New Roman" pitchFamily="18" charset="0"/>
              </a:rPr>
              <a:t> </a:t>
            </a:r>
            <a:r>
              <a:rPr lang="ru-RU" sz="1400" b="1" i="0" u="none" strike="noStrike" kern="1200" cap="all" spc="0" baseline="0" dirty="0">
                <a:solidFill>
                  <a:schemeClr val="accent1"/>
                </a:solidFill>
                <a:uFillTx/>
                <a:latin typeface="Times New Roman" pitchFamily="18" charset="0"/>
                <a:cs typeface="Times New Roman" pitchFamily="18" charset="0"/>
              </a:rPr>
              <a:t>место</a:t>
            </a:r>
          </a:p>
          <a:p>
            <a:pPr marL="1881185"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0" i="0" u="none" strike="noStrike" kern="1200" cap="none" spc="0" baseline="0" dirty="0">
                <a:uFillTx/>
                <a:latin typeface="Times New Roman" pitchFamily="18" charset="0"/>
                <a:cs typeface="Times New Roman" pitchFamily="18" charset="0"/>
              </a:rPr>
              <a:t>по Российской Федерации</a:t>
            </a:r>
            <a:endParaRPr lang="ru-RU" sz="1400" b="0" i="0" u="none" strike="noStrike" kern="1200" cap="small" spc="0" baseline="0" dirty="0">
              <a:uFillTx/>
              <a:latin typeface="Times New Roman" pitchFamily="18" charset="0"/>
              <a:cs typeface="Times New Roman" pitchFamily="18" charset="0"/>
            </a:endParaRPr>
          </a:p>
        </p:txBody>
      </p:sp>
      <p:grpSp>
        <p:nvGrpSpPr>
          <p:cNvPr id="9" name="Группа 11"/>
          <p:cNvGrpSpPr/>
          <p:nvPr/>
        </p:nvGrpSpPr>
        <p:grpSpPr>
          <a:xfrm>
            <a:off x="2627784" y="5453248"/>
            <a:ext cx="352016" cy="352016"/>
            <a:chOff x="827504" y="9024131"/>
            <a:chExt cx="352016" cy="352016"/>
          </a:xfrm>
        </p:grpSpPr>
        <p:sp>
          <p:nvSpPr>
            <p:cNvPr id="10" name="Oval 7"/>
            <p:cNvSpPr/>
            <p:nvPr/>
          </p:nvSpPr>
          <p:spPr>
            <a:xfrm>
              <a:off x="827504" y="9024131"/>
              <a:ext cx="352016" cy="35201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2F2F2"/>
            </a:solidFill>
            <a:ln w="38103">
              <a:solidFill>
                <a:srgbClr val="1D7587"/>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uFillTx/>
                <a:latin typeface="Times New Roman" pitchFamily="18" charset="0"/>
                <a:cs typeface="Times New Roman" pitchFamily="18" charset="0"/>
              </a:endParaRPr>
            </a:p>
          </p:txBody>
        </p:sp>
        <p:sp>
          <p:nvSpPr>
            <p:cNvPr id="11" name="Freeform 1218"/>
            <p:cNvSpPr/>
            <p:nvPr/>
          </p:nvSpPr>
          <p:spPr>
            <a:xfrm>
              <a:off x="911400" y="9095500"/>
              <a:ext cx="203710" cy="203106"/>
            </a:xfrm>
            <a:custGeom>
              <a:avLst/>
              <a:gdLst>
                <a:gd name="f0" fmla="val 10800000"/>
                <a:gd name="f1" fmla="val 5400000"/>
                <a:gd name="f2" fmla="val 180"/>
                <a:gd name="f3" fmla="val w"/>
                <a:gd name="f4" fmla="val h"/>
                <a:gd name="f5" fmla="val 0"/>
                <a:gd name="f6" fmla="val 4043"/>
                <a:gd name="f7" fmla="val 3090"/>
                <a:gd name="f8" fmla="val 3437"/>
                <a:gd name="f9" fmla="val 3477"/>
                <a:gd name="f10" fmla="val 4"/>
                <a:gd name="f11" fmla="val 3516"/>
                <a:gd name="f12" fmla="val 12"/>
                <a:gd name="f13" fmla="val 3550"/>
                <a:gd name="f14" fmla="val 27"/>
                <a:gd name="f15" fmla="val 3584"/>
                <a:gd name="f16" fmla="val 47"/>
                <a:gd name="f17" fmla="val 3615"/>
                <a:gd name="f18" fmla="val 73"/>
                <a:gd name="f19" fmla="val 3970"/>
                <a:gd name="f20" fmla="val 427"/>
                <a:gd name="f21" fmla="val 3996"/>
                <a:gd name="f22" fmla="val 457"/>
                <a:gd name="f23" fmla="val 4015"/>
                <a:gd name="f24" fmla="val 491"/>
                <a:gd name="f25" fmla="val 4030"/>
                <a:gd name="f26" fmla="val 525"/>
                <a:gd name="f27" fmla="val 4039"/>
                <a:gd name="f28" fmla="val 563"/>
                <a:gd name="f29" fmla="val 604"/>
                <a:gd name="f30" fmla="val 644"/>
                <a:gd name="f31" fmla="val 682"/>
                <a:gd name="f32" fmla="val 717"/>
                <a:gd name="f33" fmla="val 750"/>
                <a:gd name="f34" fmla="val 780"/>
                <a:gd name="f35" fmla="val 2081"/>
                <a:gd name="f36" fmla="val 2663"/>
                <a:gd name="f37" fmla="val 1726"/>
                <a:gd name="f38" fmla="val 3017"/>
                <a:gd name="f39" fmla="val 1695"/>
                <a:gd name="f40" fmla="val 3043"/>
                <a:gd name="f41" fmla="val 1663"/>
                <a:gd name="f42" fmla="val 3062"/>
                <a:gd name="f43" fmla="val 1627"/>
                <a:gd name="f44" fmla="val 3077"/>
                <a:gd name="f45" fmla="val 1589"/>
                <a:gd name="f46" fmla="val 3086"/>
                <a:gd name="f47" fmla="val 1549"/>
                <a:gd name="f48" fmla="val 1509"/>
                <a:gd name="f49" fmla="val 1470"/>
                <a:gd name="f50" fmla="val 1434"/>
                <a:gd name="f51" fmla="val 1402"/>
                <a:gd name="f52" fmla="val 1371"/>
                <a:gd name="f53" fmla="val 1016"/>
                <a:gd name="f54" fmla="val 1721"/>
                <a:gd name="f55" fmla="val 1691"/>
                <a:gd name="f56" fmla="val 26"/>
                <a:gd name="f57" fmla="val 1658"/>
                <a:gd name="f58" fmla="val 11"/>
                <a:gd name="f59" fmla="val 1622"/>
                <a:gd name="f60" fmla="val 2"/>
                <a:gd name="f61" fmla="val 1585"/>
                <a:gd name="f62" fmla="val 1545"/>
                <a:gd name="f63" fmla="val 1504"/>
                <a:gd name="f64" fmla="val 1467"/>
                <a:gd name="f65" fmla="val 1431"/>
                <a:gd name="f66" fmla="val 1398"/>
                <a:gd name="f67" fmla="val 1368"/>
                <a:gd name="f68" fmla="val 428"/>
                <a:gd name="f69" fmla="val 1015"/>
                <a:gd name="f70" fmla="val 989"/>
                <a:gd name="f71" fmla="val 968"/>
                <a:gd name="f72" fmla="val 527"/>
                <a:gd name="f73" fmla="val 953"/>
                <a:gd name="f74" fmla="val 564"/>
                <a:gd name="f75" fmla="val 944"/>
                <a:gd name="f76" fmla="val 605"/>
                <a:gd name="f77" fmla="val 942"/>
                <a:gd name="f78" fmla="val 645"/>
                <a:gd name="f79" fmla="val 684"/>
                <a:gd name="f80" fmla="val 718"/>
                <a:gd name="f81" fmla="val 752"/>
                <a:gd name="f82" fmla="val 783"/>
                <a:gd name="f83" fmla="val 1781"/>
                <a:gd name="f84" fmla="val 3260"/>
                <a:gd name="f85" fmla="val 3291"/>
                <a:gd name="f86" fmla="val 3323"/>
                <a:gd name="f87" fmla="val 3359"/>
                <a:gd name="f88" fmla="val 3397"/>
                <a:gd name="f89" fmla="+- 0 0 -90"/>
                <a:gd name="f90" fmla="*/ f3 1 4043"/>
                <a:gd name="f91" fmla="*/ f4 1 3090"/>
                <a:gd name="f92" fmla="+- f7 0 f5"/>
                <a:gd name="f93" fmla="+- f6 0 f5"/>
                <a:gd name="f94" fmla="*/ f89 f0 1"/>
                <a:gd name="f95" fmla="*/ f93 1 4043"/>
                <a:gd name="f96" fmla="*/ f92 1 3090"/>
                <a:gd name="f97" fmla="*/ 3437 f93 1"/>
                <a:gd name="f98" fmla="*/ 0 f92 1"/>
                <a:gd name="f99" fmla="*/ 3477 f93 1"/>
                <a:gd name="f100" fmla="*/ 4 f92 1"/>
                <a:gd name="f101" fmla="*/ 3516 f93 1"/>
                <a:gd name="f102" fmla="*/ 12 f92 1"/>
                <a:gd name="f103" fmla="*/ 3550 f93 1"/>
                <a:gd name="f104" fmla="*/ 27 f92 1"/>
                <a:gd name="f105" fmla="*/ 3584 f93 1"/>
                <a:gd name="f106" fmla="*/ 47 f92 1"/>
                <a:gd name="f107" fmla="*/ 3615 f93 1"/>
                <a:gd name="f108" fmla="*/ 73 f92 1"/>
                <a:gd name="f109" fmla="*/ 3970 f93 1"/>
                <a:gd name="f110" fmla="*/ 427 f92 1"/>
                <a:gd name="f111" fmla="*/ 3996 f93 1"/>
                <a:gd name="f112" fmla="*/ 457 f92 1"/>
                <a:gd name="f113" fmla="*/ 4015 f93 1"/>
                <a:gd name="f114" fmla="*/ 491 f92 1"/>
                <a:gd name="f115" fmla="*/ 4030 f93 1"/>
                <a:gd name="f116" fmla="*/ 525 f92 1"/>
                <a:gd name="f117" fmla="*/ 4039 f93 1"/>
                <a:gd name="f118" fmla="*/ 563 f92 1"/>
                <a:gd name="f119" fmla="*/ 4043 f93 1"/>
                <a:gd name="f120" fmla="*/ 604 f92 1"/>
                <a:gd name="f121" fmla="*/ 644 f92 1"/>
                <a:gd name="f122" fmla="*/ 682 f92 1"/>
                <a:gd name="f123" fmla="*/ 717 f92 1"/>
                <a:gd name="f124" fmla="*/ 750 f92 1"/>
                <a:gd name="f125" fmla="*/ 780 f92 1"/>
                <a:gd name="f126" fmla="*/ 2081 f93 1"/>
                <a:gd name="f127" fmla="*/ 2663 f92 1"/>
                <a:gd name="f128" fmla="*/ 1726 f93 1"/>
                <a:gd name="f129" fmla="*/ 3017 f92 1"/>
                <a:gd name="f130" fmla="*/ 1695 f93 1"/>
                <a:gd name="f131" fmla="*/ 3043 f92 1"/>
                <a:gd name="f132" fmla="*/ 1663 f93 1"/>
                <a:gd name="f133" fmla="*/ 3062 f92 1"/>
                <a:gd name="f134" fmla="*/ 1627 f93 1"/>
                <a:gd name="f135" fmla="*/ 3077 f92 1"/>
                <a:gd name="f136" fmla="*/ 1589 f93 1"/>
                <a:gd name="f137" fmla="*/ 3086 f92 1"/>
                <a:gd name="f138" fmla="*/ 1549 f93 1"/>
                <a:gd name="f139" fmla="*/ 3090 f92 1"/>
                <a:gd name="f140" fmla="*/ 1509 f93 1"/>
                <a:gd name="f141" fmla="*/ 1470 f93 1"/>
                <a:gd name="f142" fmla="*/ 1434 f93 1"/>
                <a:gd name="f143" fmla="*/ 1402 f93 1"/>
                <a:gd name="f144" fmla="*/ 1371 f93 1"/>
                <a:gd name="f145" fmla="*/ 1016 f93 1"/>
                <a:gd name="f146" fmla="*/ 73 f93 1"/>
                <a:gd name="f147" fmla="*/ 1721 f92 1"/>
                <a:gd name="f148" fmla="*/ 47 f93 1"/>
                <a:gd name="f149" fmla="*/ 1691 f92 1"/>
                <a:gd name="f150" fmla="*/ 26 f93 1"/>
                <a:gd name="f151" fmla="*/ 1658 f92 1"/>
                <a:gd name="f152" fmla="*/ 11 f93 1"/>
                <a:gd name="f153" fmla="*/ 1622 f92 1"/>
                <a:gd name="f154" fmla="*/ 2 f93 1"/>
                <a:gd name="f155" fmla="*/ 1585 f92 1"/>
                <a:gd name="f156" fmla="*/ 0 f93 1"/>
                <a:gd name="f157" fmla="*/ 1545 f92 1"/>
                <a:gd name="f158" fmla="*/ 1504 f92 1"/>
                <a:gd name="f159" fmla="*/ 1467 f92 1"/>
                <a:gd name="f160" fmla="*/ 1431 f92 1"/>
                <a:gd name="f161" fmla="*/ 1398 f92 1"/>
                <a:gd name="f162" fmla="*/ 1368 f92 1"/>
                <a:gd name="f163" fmla="*/ 428 f93 1"/>
                <a:gd name="f164" fmla="*/ 1015 f92 1"/>
                <a:gd name="f165" fmla="*/ 457 f93 1"/>
                <a:gd name="f166" fmla="*/ 989 f92 1"/>
                <a:gd name="f167" fmla="*/ 491 f93 1"/>
                <a:gd name="f168" fmla="*/ 968 f92 1"/>
                <a:gd name="f169" fmla="*/ 527 f93 1"/>
                <a:gd name="f170" fmla="*/ 953 f92 1"/>
                <a:gd name="f171" fmla="*/ 564 f93 1"/>
                <a:gd name="f172" fmla="*/ 944 f92 1"/>
                <a:gd name="f173" fmla="*/ 605 f93 1"/>
                <a:gd name="f174" fmla="*/ 942 f92 1"/>
                <a:gd name="f175" fmla="*/ 645 f93 1"/>
                <a:gd name="f176" fmla="*/ 684 f93 1"/>
                <a:gd name="f177" fmla="*/ 718 f93 1"/>
                <a:gd name="f178" fmla="*/ 752 f93 1"/>
                <a:gd name="f179" fmla="*/ 783 f93 1"/>
                <a:gd name="f180" fmla="*/ 1781 f92 1"/>
                <a:gd name="f181" fmla="*/ 3260 f93 1"/>
                <a:gd name="f182" fmla="*/ 3291 f93 1"/>
                <a:gd name="f183" fmla="*/ 3323 f93 1"/>
                <a:gd name="f184" fmla="*/ 3359 f93 1"/>
                <a:gd name="f185" fmla="*/ 3397 f93 1"/>
                <a:gd name="f186" fmla="*/ f94 1 f2"/>
                <a:gd name="f187" fmla="*/ f97 1 4043"/>
                <a:gd name="f188" fmla="*/ f98 1 3090"/>
                <a:gd name="f189" fmla="*/ f99 1 4043"/>
                <a:gd name="f190" fmla="*/ f100 1 3090"/>
                <a:gd name="f191" fmla="*/ f101 1 4043"/>
                <a:gd name="f192" fmla="*/ f102 1 3090"/>
                <a:gd name="f193" fmla="*/ f103 1 4043"/>
                <a:gd name="f194" fmla="*/ f104 1 3090"/>
                <a:gd name="f195" fmla="*/ f105 1 4043"/>
                <a:gd name="f196" fmla="*/ f106 1 3090"/>
                <a:gd name="f197" fmla="*/ f107 1 4043"/>
                <a:gd name="f198" fmla="*/ f108 1 3090"/>
                <a:gd name="f199" fmla="*/ f109 1 4043"/>
                <a:gd name="f200" fmla="*/ f110 1 3090"/>
                <a:gd name="f201" fmla="*/ f111 1 4043"/>
                <a:gd name="f202" fmla="*/ f112 1 3090"/>
                <a:gd name="f203" fmla="*/ f113 1 4043"/>
                <a:gd name="f204" fmla="*/ f114 1 3090"/>
                <a:gd name="f205" fmla="*/ f115 1 4043"/>
                <a:gd name="f206" fmla="*/ f116 1 3090"/>
                <a:gd name="f207" fmla="*/ f117 1 4043"/>
                <a:gd name="f208" fmla="*/ f118 1 3090"/>
                <a:gd name="f209" fmla="*/ f119 1 4043"/>
                <a:gd name="f210" fmla="*/ f120 1 3090"/>
                <a:gd name="f211" fmla="*/ f121 1 3090"/>
                <a:gd name="f212" fmla="*/ f122 1 3090"/>
                <a:gd name="f213" fmla="*/ f123 1 3090"/>
                <a:gd name="f214" fmla="*/ f124 1 3090"/>
                <a:gd name="f215" fmla="*/ f125 1 3090"/>
                <a:gd name="f216" fmla="*/ f126 1 4043"/>
                <a:gd name="f217" fmla="*/ f127 1 3090"/>
                <a:gd name="f218" fmla="*/ f128 1 4043"/>
                <a:gd name="f219" fmla="*/ f129 1 3090"/>
                <a:gd name="f220" fmla="*/ f130 1 4043"/>
                <a:gd name="f221" fmla="*/ f131 1 3090"/>
                <a:gd name="f222" fmla="*/ f132 1 4043"/>
                <a:gd name="f223" fmla="*/ f133 1 3090"/>
                <a:gd name="f224" fmla="*/ f134 1 4043"/>
                <a:gd name="f225" fmla="*/ f135 1 3090"/>
                <a:gd name="f226" fmla="*/ f136 1 4043"/>
                <a:gd name="f227" fmla="*/ f137 1 3090"/>
                <a:gd name="f228" fmla="*/ f138 1 4043"/>
                <a:gd name="f229" fmla="*/ f139 1 3090"/>
                <a:gd name="f230" fmla="*/ f140 1 4043"/>
                <a:gd name="f231" fmla="*/ f141 1 4043"/>
                <a:gd name="f232" fmla="*/ f142 1 4043"/>
                <a:gd name="f233" fmla="*/ f143 1 4043"/>
                <a:gd name="f234" fmla="*/ f144 1 4043"/>
                <a:gd name="f235" fmla="*/ f145 1 4043"/>
                <a:gd name="f236" fmla="*/ f146 1 4043"/>
                <a:gd name="f237" fmla="*/ f147 1 3090"/>
                <a:gd name="f238" fmla="*/ f148 1 4043"/>
                <a:gd name="f239" fmla="*/ f149 1 3090"/>
                <a:gd name="f240" fmla="*/ f150 1 4043"/>
                <a:gd name="f241" fmla="*/ f151 1 3090"/>
                <a:gd name="f242" fmla="*/ f152 1 4043"/>
                <a:gd name="f243" fmla="*/ f153 1 3090"/>
                <a:gd name="f244" fmla="*/ f154 1 4043"/>
                <a:gd name="f245" fmla="*/ f155 1 3090"/>
                <a:gd name="f246" fmla="*/ f156 1 4043"/>
                <a:gd name="f247" fmla="*/ f157 1 3090"/>
                <a:gd name="f248" fmla="*/ f158 1 3090"/>
                <a:gd name="f249" fmla="*/ f159 1 3090"/>
                <a:gd name="f250" fmla="*/ f160 1 3090"/>
                <a:gd name="f251" fmla="*/ f161 1 3090"/>
                <a:gd name="f252" fmla="*/ f162 1 3090"/>
                <a:gd name="f253" fmla="*/ f163 1 4043"/>
                <a:gd name="f254" fmla="*/ f164 1 3090"/>
                <a:gd name="f255" fmla="*/ f165 1 4043"/>
                <a:gd name="f256" fmla="*/ f166 1 3090"/>
                <a:gd name="f257" fmla="*/ f167 1 4043"/>
                <a:gd name="f258" fmla="*/ f168 1 3090"/>
                <a:gd name="f259" fmla="*/ f169 1 4043"/>
                <a:gd name="f260" fmla="*/ f170 1 3090"/>
                <a:gd name="f261" fmla="*/ f171 1 4043"/>
                <a:gd name="f262" fmla="*/ f172 1 3090"/>
                <a:gd name="f263" fmla="*/ f173 1 4043"/>
                <a:gd name="f264" fmla="*/ f174 1 3090"/>
                <a:gd name="f265" fmla="*/ f175 1 4043"/>
                <a:gd name="f266" fmla="*/ f176 1 4043"/>
                <a:gd name="f267" fmla="*/ f177 1 4043"/>
                <a:gd name="f268" fmla="*/ f178 1 4043"/>
                <a:gd name="f269" fmla="*/ f179 1 4043"/>
                <a:gd name="f270" fmla="*/ f180 1 3090"/>
                <a:gd name="f271" fmla="*/ f181 1 4043"/>
                <a:gd name="f272" fmla="*/ f182 1 4043"/>
                <a:gd name="f273" fmla="*/ f183 1 4043"/>
                <a:gd name="f274" fmla="*/ f184 1 4043"/>
                <a:gd name="f275" fmla="*/ f185 1 4043"/>
                <a:gd name="f276" fmla="*/ 0 1 f95"/>
                <a:gd name="f277" fmla="*/ f6 1 f95"/>
                <a:gd name="f278" fmla="*/ 0 1 f96"/>
                <a:gd name="f279" fmla="*/ f7 1 f96"/>
                <a:gd name="f280" fmla="+- f186 0 f1"/>
                <a:gd name="f281" fmla="*/ f187 1 f95"/>
                <a:gd name="f282" fmla="*/ f188 1 f96"/>
                <a:gd name="f283" fmla="*/ f189 1 f95"/>
                <a:gd name="f284" fmla="*/ f190 1 f96"/>
                <a:gd name="f285" fmla="*/ f191 1 f95"/>
                <a:gd name="f286" fmla="*/ f192 1 f96"/>
                <a:gd name="f287" fmla="*/ f193 1 f95"/>
                <a:gd name="f288" fmla="*/ f194 1 f96"/>
                <a:gd name="f289" fmla="*/ f195 1 f95"/>
                <a:gd name="f290" fmla="*/ f196 1 f96"/>
                <a:gd name="f291" fmla="*/ f197 1 f95"/>
                <a:gd name="f292" fmla="*/ f198 1 f96"/>
                <a:gd name="f293" fmla="*/ f199 1 f95"/>
                <a:gd name="f294" fmla="*/ f200 1 f96"/>
                <a:gd name="f295" fmla="*/ f201 1 f95"/>
                <a:gd name="f296" fmla="*/ f202 1 f96"/>
                <a:gd name="f297" fmla="*/ f203 1 f95"/>
                <a:gd name="f298" fmla="*/ f204 1 f96"/>
                <a:gd name="f299" fmla="*/ f205 1 f95"/>
                <a:gd name="f300" fmla="*/ f206 1 f96"/>
                <a:gd name="f301" fmla="*/ f207 1 f95"/>
                <a:gd name="f302" fmla="*/ f208 1 f96"/>
                <a:gd name="f303" fmla="*/ f209 1 f95"/>
                <a:gd name="f304" fmla="*/ f210 1 f96"/>
                <a:gd name="f305" fmla="*/ f211 1 f96"/>
                <a:gd name="f306" fmla="*/ f212 1 f96"/>
                <a:gd name="f307" fmla="*/ f213 1 f96"/>
                <a:gd name="f308" fmla="*/ f214 1 f96"/>
                <a:gd name="f309" fmla="*/ f215 1 f96"/>
                <a:gd name="f310" fmla="*/ f216 1 f95"/>
                <a:gd name="f311" fmla="*/ f217 1 f96"/>
                <a:gd name="f312" fmla="*/ f218 1 f95"/>
                <a:gd name="f313" fmla="*/ f219 1 f96"/>
                <a:gd name="f314" fmla="*/ f220 1 f95"/>
                <a:gd name="f315" fmla="*/ f221 1 f96"/>
                <a:gd name="f316" fmla="*/ f222 1 f95"/>
                <a:gd name="f317" fmla="*/ f223 1 f96"/>
                <a:gd name="f318" fmla="*/ f224 1 f95"/>
                <a:gd name="f319" fmla="*/ f225 1 f96"/>
                <a:gd name="f320" fmla="*/ f226 1 f95"/>
                <a:gd name="f321" fmla="*/ f227 1 f96"/>
                <a:gd name="f322" fmla="*/ f228 1 f95"/>
                <a:gd name="f323" fmla="*/ f229 1 f96"/>
                <a:gd name="f324" fmla="*/ f230 1 f95"/>
                <a:gd name="f325" fmla="*/ f231 1 f95"/>
                <a:gd name="f326" fmla="*/ f232 1 f95"/>
                <a:gd name="f327" fmla="*/ f233 1 f95"/>
                <a:gd name="f328" fmla="*/ f234 1 f95"/>
                <a:gd name="f329" fmla="*/ f235 1 f95"/>
                <a:gd name="f330" fmla="*/ f236 1 f95"/>
                <a:gd name="f331" fmla="*/ f237 1 f96"/>
                <a:gd name="f332" fmla="*/ f238 1 f95"/>
                <a:gd name="f333" fmla="*/ f239 1 f96"/>
                <a:gd name="f334" fmla="*/ f240 1 f95"/>
                <a:gd name="f335" fmla="*/ f241 1 f96"/>
                <a:gd name="f336" fmla="*/ f242 1 f95"/>
                <a:gd name="f337" fmla="*/ f243 1 f96"/>
                <a:gd name="f338" fmla="*/ f244 1 f95"/>
                <a:gd name="f339" fmla="*/ f245 1 f96"/>
                <a:gd name="f340" fmla="*/ f246 1 f95"/>
                <a:gd name="f341" fmla="*/ f247 1 f96"/>
                <a:gd name="f342" fmla="*/ f248 1 f96"/>
                <a:gd name="f343" fmla="*/ f249 1 f96"/>
                <a:gd name="f344" fmla="*/ f250 1 f96"/>
                <a:gd name="f345" fmla="*/ f251 1 f96"/>
                <a:gd name="f346" fmla="*/ f252 1 f96"/>
                <a:gd name="f347" fmla="*/ f253 1 f95"/>
                <a:gd name="f348" fmla="*/ f254 1 f96"/>
                <a:gd name="f349" fmla="*/ f255 1 f95"/>
                <a:gd name="f350" fmla="*/ f256 1 f96"/>
                <a:gd name="f351" fmla="*/ f257 1 f95"/>
                <a:gd name="f352" fmla="*/ f258 1 f96"/>
                <a:gd name="f353" fmla="*/ f259 1 f95"/>
                <a:gd name="f354" fmla="*/ f260 1 f96"/>
                <a:gd name="f355" fmla="*/ f261 1 f95"/>
                <a:gd name="f356" fmla="*/ f262 1 f96"/>
                <a:gd name="f357" fmla="*/ f263 1 f95"/>
                <a:gd name="f358" fmla="*/ f264 1 f96"/>
                <a:gd name="f359" fmla="*/ f265 1 f95"/>
                <a:gd name="f360" fmla="*/ f266 1 f95"/>
                <a:gd name="f361" fmla="*/ f267 1 f95"/>
                <a:gd name="f362" fmla="*/ f268 1 f95"/>
                <a:gd name="f363" fmla="*/ f269 1 f95"/>
                <a:gd name="f364" fmla="*/ f270 1 f96"/>
                <a:gd name="f365" fmla="*/ f271 1 f95"/>
                <a:gd name="f366" fmla="*/ f272 1 f95"/>
                <a:gd name="f367" fmla="*/ f273 1 f95"/>
                <a:gd name="f368" fmla="*/ f274 1 f95"/>
                <a:gd name="f369" fmla="*/ f275 1 f95"/>
                <a:gd name="f370" fmla="*/ f276 f90 1"/>
                <a:gd name="f371" fmla="*/ f277 f90 1"/>
                <a:gd name="f372" fmla="*/ f279 f91 1"/>
                <a:gd name="f373" fmla="*/ f278 f91 1"/>
                <a:gd name="f374" fmla="*/ f281 f90 1"/>
                <a:gd name="f375" fmla="*/ f282 f91 1"/>
                <a:gd name="f376" fmla="*/ f283 f90 1"/>
                <a:gd name="f377" fmla="*/ f284 f91 1"/>
                <a:gd name="f378" fmla="*/ f285 f90 1"/>
                <a:gd name="f379" fmla="*/ f286 f91 1"/>
                <a:gd name="f380" fmla="*/ f287 f90 1"/>
                <a:gd name="f381" fmla="*/ f288 f91 1"/>
                <a:gd name="f382" fmla="*/ f289 f90 1"/>
                <a:gd name="f383" fmla="*/ f290 f91 1"/>
                <a:gd name="f384" fmla="*/ f291 f90 1"/>
                <a:gd name="f385" fmla="*/ f292 f91 1"/>
                <a:gd name="f386" fmla="*/ f293 f90 1"/>
                <a:gd name="f387" fmla="*/ f294 f91 1"/>
                <a:gd name="f388" fmla="*/ f295 f90 1"/>
                <a:gd name="f389" fmla="*/ f296 f91 1"/>
                <a:gd name="f390" fmla="*/ f297 f90 1"/>
                <a:gd name="f391" fmla="*/ f298 f91 1"/>
                <a:gd name="f392" fmla="*/ f299 f90 1"/>
                <a:gd name="f393" fmla="*/ f300 f91 1"/>
                <a:gd name="f394" fmla="*/ f301 f90 1"/>
                <a:gd name="f395" fmla="*/ f302 f91 1"/>
                <a:gd name="f396" fmla="*/ f303 f90 1"/>
                <a:gd name="f397" fmla="*/ f304 f91 1"/>
                <a:gd name="f398" fmla="*/ f305 f91 1"/>
                <a:gd name="f399" fmla="*/ f306 f91 1"/>
                <a:gd name="f400" fmla="*/ f307 f91 1"/>
                <a:gd name="f401" fmla="*/ f308 f91 1"/>
                <a:gd name="f402" fmla="*/ f309 f91 1"/>
                <a:gd name="f403" fmla="*/ f310 f90 1"/>
                <a:gd name="f404" fmla="*/ f311 f91 1"/>
                <a:gd name="f405" fmla="*/ f312 f90 1"/>
                <a:gd name="f406" fmla="*/ f313 f91 1"/>
                <a:gd name="f407" fmla="*/ f314 f90 1"/>
                <a:gd name="f408" fmla="*/ f315 f91 1"/>
                <a:gd name="f409" fmla="*/ f316 f90 1"/>
                <a:gd name="f410" fmla="*/ f317 f91 1"/>
                <a:gd name="f411" fmla="*/ f318 f90 1"/>
                <a:gd name="f412" fmla="*/ f319 f91 1"/>
                <a:gd name="f413" fmla="*/ f320 f90 1"/>
                <a:gd name="f414" fmla="*/ f321 f91 1"/>
                <a:gd name="f415" fmla="*/ f322 f90 1"/>
                <a:gd name="f416" fmla="*/ f323 f91 1"/>
                <a:gd name="f417" fmla="*/ f324 f90 1"/>
                <a:gd name="f418" fmla="*/ f325 f90 1"/>
                <a:gd name="f419" fmla="*/ f326 f90 1"/>
                <a:gd name="f420" fmla="*/ f327 f90 1"/>
                <a:gd name="f421" fmla="*/ f328 f90 1"/>
                <a:gd name="f422" fmla="*/ f329 f90 1"/>
                <a:gd name="f423" fmla="*/ f330 f90 1"/>
                <a:gd name="f424" fmla="*/ f331 f91 1"/>
                <a:gd name="f425" fmla="*/ f332 f90 1"/>
                <a:gd name="f426" fmla="*/ f333 f91 1"/>
                <a:gd name="f427" fmla="*/ f334 f90 1"/>
                <a:gd name="f428" fmla="*/ f335 f91 1"/>
                <a:gd name="f429" fmla="*/ f336 f90 1"/>
                <a:gd name="f430" fmla="*/ f337 f91 1"/>
                <a:gd name="f431" fmla="*/ f338 f90 1"/>
                <a:gd name="f432" fmla="*/ f339 f91 1"/>
                <a:gd name="f433" fmla="*/ f340 f90 1"/>
                <a:gd name="f434" fmla="*/ f341 f91 1"/>
                <a:gd name="f435" fmla="*/ f342 f91 1"/>
                <a:gd name="f436" fmla="*/ f343 f91 1"/>
                <a:gd name="f437" fmla="*/ f344 f91 1"/>
                <a:gd name="f438" fmla="*/ f345 f91 1"/>
                <a:gd name="f439" fmla="*/ f346 f91 1"/>
                <a:gd name="f440" fmla="*/ f347 f90 1"/>
                <a:gd name="f441" fmla="*/ f348 f91 1"/>
                <a:gd name="f442" fmla="*/ f349 f90 1"/>
                <a:gd name="f443" fmla="*/ f350 f91 1"/>
                <a:gd name="f444" fmla="*/ f351 f90 1"/>
                <a:gd name="f445" fmla="*/ f352 f91 1"/>
                <a:gd name="f446" fmla="*/ f353 f90 1"/>
                <a:gd name="f447" fmla="*/ f354 f91 1"/>
                <a:gd name="f448" fmla="*/ f355 f90 1"/>
                <a:gd name="f449" fmla="*/ f356 f91 1"/>
                <a:gd name="f450" fmla="*/ f357 f90 1"/>
                <a:gd name="f451" fmla="*/ f358 f91 1"/>
                <a:gd name="f452" fmla="*/ f359 f90 1"/>
                <a:gd name="f453" fmla="*/ f360 f90 1"/>
                <a:gd name="f454" fmla="*/ f361 f90 1"/>
                <a:gd name="f455" fmla="*/ f362 f90 1"/>
                <a:gd name="f456" fmla="*/ f363 f90 1"/>
                <a:gd name="f457" fmla="*/ f364 f91 1"/>
                <a:gd name="f458" fmla="*/ f365 f90 1"/>
                <a:gd name="f459" fmla="*/ f366 f90 1"/>
                <a:gd name="f460" fmla="*/ f367 f90 1"/>
                <a:gd name="f461" fmla="*/ f368 f90 1"/>
                <a:gd name="f462" fmla="*/ f369 f90 1"/>
              </a:gdLst>
              <a:ahLst/>
              <a:cxnLst>
                <a:cxn ang="3cd4">
                  <a:pos x="hc" y="t"/>
                </a:cxn>
                <a:cxn ang="0">
                  <a:pos x="r" y="vc"/>
                </a:cxn>
                <a:cxn ang="cd4">
                  <a:pos x="hc" y="b"/>
                </a:cxn>
                <a:cxn ang="cd2">
                  <a:pos x="l" y="vc"/>
                </a:cxn>
                <a:cxn ang="f280">
                  <a:pos x="f374" y="f375"/>
                </a:cxn>
                <a:cxn ang="f280">
                  <a:pos x="f376" y="f377"/>
                </a:cxn>
                <a:cxn ang="f280">
                  <a:pos x="f378" y="f379"/>
                </a:cxn>
                <a:cxn ang="f280">
                  <a:pos x="f380" y="f381"/>
                </a:cxn>
                <a:cxn ang="f280">
                  <a:pos x="f382" y="f383"/>
                </a:cxn>
                <a:cxn ang="f280">
                  <a:pos x="f384" y="f385"/>
                </a:cxn>
                <a:cxn ang="f280">
                  <a:pos x="f386" y="f387"/>
                </a:cxn>
                <a:cxn ang="f280">
                  <a:pos x="f388" y="f389"/>
                </a:cxn>
                <a:cxn ang="f280">
                  <a:pos x="f390" y="f391"/>
                </a:cxn>
                <a:cxn ang="f280">
                  <a:pos x="f392" y="f393"/>
                </a:cxn>
                <a:cxn ang="f280">
                  <a:pos x="f394" y="f395"/>
                </a:cxn>
                <a:cxn ang="f280">
                  <a:pos x="f396" y="f397"/>
                </a:cxn>
                <a:cxn ang="f280">
                  <a:pos x="f394" y="f398"/>
                </a:cxn>
                <a:cxn ang="f280">
                  <a:pos x="f392" y="f399"/>
                </a:cxn>
                <a:cxn ang="f280">
                  <a:pos x="f390" y="f400"/>
                </a:cxn>
                <a:cxn ang="f280">
                  <a:pos x="f388" y="f401"/>
                </a:cxn>
                <a:cxn ang="f280">
                  <a:pos x="f386" y="f402"/>
                </a:cxn>
                <a:cxn ang="f280">
                  <a:pos x="f403" y="f404"/>
                </a:cxn>
                <a:cxn ang="f280">
                  <a:pos x="f405" y="f406"/>
                </a:cxn>
                <a:cxn ang="f280">
                  <a:pos x="f407" y="f408"/>
                </a:cxn>
                <a:cxn ang="f280">
                  <a:pos x="f409" y="f410"/>
                </a:cxn>
                <a:cxn ang="f280">
                  <a:pos x="f411" y="f412"/>
                </a:cxn>
                <a:cxn ang="f280">
                  <a:pos x="f413" y="f414"/>
                </a:cxn>
                <a:cxn ang="f280">
                  <a:pos x="f415" y="f416"/>
                </a:cxn>
                <a:cxn ang="f280">
                  <a:pos x="f417" y="f414"/>
                </a:cxn>
                <a:cxn ang="f280">
                  <a:pos x="f418" y="f412"/>
                </a:cxn>
                <a:cxn ang="f280">
                  <a:pos x="f419" y="f410"/>
                </a:cxn>
                <a:cxn ang="f280">
                  <a:pos x="f420" y="f408"/>
                </a:cxn>
                <a:cxn ang="f280">
                  <a:pos x="f421" y="f406"/>
                </a:cxn>
                <a:cxn ang="f280">
                  <a:pos x="f422" y="f404"/>
                </a:cxn>
                <a:cxn ang="f280">
                  <a:pos x="f423" y="f424"/>
                </a:cxn>
                <a:cxn ang="f280">
                  <a:pos x="f425" y="f426"/>
                </a:cxn>
                <a:cxn ang="f280">
                  <a:pos x="f427" y="f428"/>
                </a:cxn>
                <a:cxn ang="f280">
                  <a:pos x="f429" y="f430"/>
                </a:cxn>
                <a:cxn ang="f280">
                  <a:pos x="f431" y="f432"/>
                </a:cxn>
                <a:cxn ang="f280">
                  <a:pos x="f433" y="f434"/>
                </a:cxn>
                <a:cxn ang="f280">
                  <a:pos x="f431" y="f435"/>
                </a:cxn>
                <a:cxn ang="f280">
                  <a:pos x="f429" y="f436"/>
                </a:cxn>
                <a:cxn ang="f280">
                  <a:pos x="f427" y="f437"/>
                </a:cxn>
                <a:cxn ang="f280">
                  <a:pos x="f425" y="f438"/>
                </a:cxn>
                <a:cxn ang="f280">
                  <a:pos x="f423" y="f439"/>
                </a:cxn>
                <a:cxn ang="f280">
                  <a:pos x="f440" y="f441"/>
                </a:cxn>
                <a:cxn ang="f280">
                  <a:pos x="f442" y="f443"/>
                </a:cxn>
                <a:cxn ang="f280">
                  <a:pos x="f444" y="f445"/>
                </a:cxn>
                <a:cxn ang="f280">
                  <a:pos x="f446" y="f447"/>
                </a:cxn>
                <a:cxn ang="f280">
                  <a:pos x="f448" y="f449"/>
                </a:cxn>
                <a:cxn ang="f280">
                  <a:pos x="f450" y="f451"/>
                </a:cxn>
                <a:cxn ang="f280">
                  <a:pos x="f452" y="f449"/>
                </a:cxn>
                <a:cxn ang="f280">
                  <a:pos x="f453" y="f447"/>
                </a:cxn>
                <a:cxn ang="f280">
                  <a:pos x="f454" y="f445"/>
                </a:cxn>
                <a:cxn ang="f280">
                  <a:pos x="f455" y="f443"/>
                </a:cxn>
                <a:cxn ang="f280">
                  <a:pos x="f456" y="f441"/>
                </a:cxn>
                <a:cxn ang="f280">
                  <a:pos x="f415" y="f457"/>
                </a:cxn>
                <a:cxn ang="f280">
                  <a:pos x="f458" y="f385"/>
                </a:cxn>
                <a:cxn ang="f280">
                  <a:pos x="f459" y="f383"/>
                </a:cxn>
                <a:cxn ang="f280">
                  <a:pos x="f460" y="f381"/>
                </a:cxn>
                <a:cxn ang="f280">
                  <a:pos x="f461" y="f379"/>
                </a:cxn>
                <a:cxn ang="f280">
                  <a:pos x="f462" y="f377"/>
                </a:cxn>
                <a:cxn ang="f280">
                  <a:pos x="f374" y="f375"/>
                </a:cxn>
              </a:cxnLst>
              <a:rect l="f370" t="f373" r="f371" b="f372"/>
              <a:pathLst>
                <a:path w="4043" h="309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29"/>
                  </a:lnTo>
                  <a:lnTo>
                    <a:pt x="f27" y="f30"/>
                  </a:lnTo>
                  <a:lnTo>
                    <a:pt x="f25" y="f31"/>
                  </a:lnTo>
                  <a:lnTo>
                    <a:pt x="f23" y="f32"/>
                  </a:lnTo>
                  <a:lnTo>
                    <a:pt x="f21" y="f33"/>
                  </a:lnTo>
                  <a:lnTo>
                    <a:pt x="f19" y="f34"/>
                  </a:lnTo>
                  <a:lnTo>
                    <a:pt x="f35" y="f36"/>
                  </a:lnTo>
                  <a:lnTo>
                    <a:pt x="f37" y="f38"/>
                  </a:lnTo>
                  <a:lnTo>
                    <a:pt x="f39" y="f40"/>
                  </a:lnTo>
                  <a:lnTo>
                    <a:pt x="f41" y="f42"/>
                  </a:lnTo>
                  <a:lnTo>
                    <a:pt x="f43" y="f44"/>
                  </a:lnTo>
                  <a:lnTo>
                    <a:pt x="f45" y="f46"/>
                  </a:lnTo>
                  <a:lnTo>
                    <a:pt x="f47" y="f7"/>
                  </a:lnTo>
                  <a:lnTo>
                    <a:pt x="f48" y="f46"/>
                  </a:lnTo>
                  <a:lnTo>
                    <a:pt x="f49" y="f44"/>
                  </a:lnTo>
                  <a:lnTo>
                    <a:pt x="f50" y="f42"/>
                  </a:lnTo>
                  <a:lnTo>
                    <a:pt x="f51" y="f40"/>
                  </a:lnTo>
                  <a:lnTo>
                    <a:pt x="f52" y="f38"/>
                  </a:lnTo>
                  <a:lnTo>
                    <a:pt x="f53" y="f36"/>
                  </a:lnTo>
                  <a:lnTo>
                    <a:pt x="f18" y="f54"/>
                  </a:lnTo>
                  <a:lnTo>
                    <a:pt x="f16" y="f55"/>
                  </a:lnTo>
                  <a:lnTo>
                    <a:pt x="f56" y="f57"/>
                  </a:lnTo>
                  <a:lnTo>
                    <a:pt x="f58" y="f59"/>
                  </a:lnTo>
                  <a:lnTo>
                    <a:pt x="f60" y="f61"/>
                  </a:lnTo>
                  <a:lnTo>
                    <a:pt x="f5" y="f62"/>
                  </a:lnTo>
                  <a:lnTo>
                    <a:pt x="f60" y="f63"/>
                  </a:lnTo>
                  <a:lnTo>
                    <a:pt x="f58" y="f64"/>
                  </a:lnTo>
                  <a:lnTo>
                    <a:pt x="f56" y="f65"/>
                  </a:lnTo>
                  <a:lnTo>
                    <a:pt x="f16" y="f66"/>
                  </a:lnTo>
                  <a:lnTo>
                    <a:pt x="f18" y="f67"/>
                  </a:lnTo>
                  <a:lnTo>
                    <a:pt x="f68" y="f69"/>
                  </a:lnTo>
                  <a:lnTo>
                    <a:pt x="f22" y="f70"/>
                  </a:lnTo>
                  <a:lnTo>
                    <a:pt x="f24" y="f71"/>
                  </a:lnTo>
                  <a:lnTo>
                    <a:pt x="f72" y="f73"/>
                  </a:lnTo>
                  <a:lnTo>
                    <a:pt x="f74" y="f75"/>
                  </a:lnTo>
                  <a:lnTo>
                    <a:pt x="f76" y="f77"/>
                  </a:lnTo>
                  <a:lnTo>
                    <a:pt x="f78" y="f75"/>
                  </a:lnTo>
                  <a:lnTo>
                    <a:pt x="f79" y="f73"/>
                  </a:lnTo>
                  <a:lnTo>
                    <a:pt x="f80" y="f71"/>
                  </a:lnTo>
                  <a:lnTo>
                    <a:pt x="f81" y="f70"/>
                  </a:lnTo>
                  <a:lnTo>
                    <a:pt x="f82" y="f69"/>
                  </a:lnTo>
                  <a:lnTo>
                    <a:pt x="f47" y="f83"/>
                  </a:lnTo>
                  <a:lnTo>
                    <a:pt x="f84" y="f18"/>
                  </a:lnTo>
                  <a:lnTo>
                    <a:pt x="f85" y="f16"/>
                  </a:lnTo>
                  <a:lnTo>
                    <a:pt x="f86" y="f14"/>
                  </a:lnTo>
                  <a:lnTo>
                    <a:pt x="f87" y="f12"/>
                  </a:lnTo>
                  <a:lnTo>
                    <a:pt x="f88" y="f10"/>
                  </a:lnTo>
                  <a:lnTo>
                    <a:pt x="f8" y="f5"/>
                  </a:lnTo>
                  <a:close/>
                </a:path>
              </a:pathLst>
            </a:custGeom>
            <a:solidFill>
              <a:srgbClr val="1D7587"/>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p:txBody>
        </p:sp>
      </p:grpSp>
      <p:grpSp>
        <p:nvGrpSpPr>
          <p:cNvPr id="12" name="Группа 11"/>
          <p:cNvGrpSpPr/>
          <p:nvPr/>
        </p:nvGrpSpPr>
        <p:grpSpPr>
          <a:xfrm>
            <a:off x="4508016" y="6282209"/>
            <a:ext cx="352016" cy="352016"/>
            <a:chOff x="2555702" y="9962442"/>
            <a:chExt cx="352016" cy="352016"/>
          </a:xfrm>
        </p:grpSpPr>
        <p:sp>
          <p:nvSpPr>
            <p:cNvPr id="13" name="Oval 7"/>
            <p:cNvSpPr/>
            <p:nvPr/>
          </p:nvSpPr>
          <p:spPr>
            <a:xfrm>
              <a:off x="2555702" y="9962442"/>
              <a:ext cx="352016" cy="35201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2F2F2"/>
            </a:solidFill>
            <a:ln w="38103">
              <a:solidFill>
                <a:srgbClr val="1D7587"/>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uFillTx/>
                <a:latin typeface="Times New Roman" pitchFamily="18" charset="0"/>
                <a:cs typeface="Times New Roman" pitchFamily="18" charset="0"/>
              </a:endParaRPr>
            </a:p>
          </p:txBody>
        </p:sp>
        <p:sp>
          <p:nvSpPr>
            <p:cNvPr id="14" name="Freeform 1218"/>
            <p:cNvSpPr/>
            <p:nvPr/>
          </p:nvSpPr>
          <p:spPr>
            <a:xfrm>
              <a:off x="2639589" y="10033811"/>
              <a:ext cx="203710" cy="203106"/>
            </a:xfrm>
            <a:custGeom>
              <a:avLst/>
              <a:gdLst>
                <a:gd name="f0" fmla="val 10800000"/>
                <a:gd name="f1" fmla="val 5400000"/>
                <a:gd name="f2" fmla="val 180"/>
                <a:gd name="f3" fmla="val w"/>
                <a:gd name="f4" fmla="val h"/>
                <a:gd name="f5" fmla="val 0"/>
                <a:gd name="f6" fmla="val 4043"/>
                <a:gd name="f7" fmla="val 3090"/>
                <a:gd name="f8" fmla="val 3437"/>
                <a:gd name="f9" fmla="val 3477"/>
                <a:gd name="f10" fmla="val 4"/>
                <a:gd name="f11" fmla="val 3516"/>
                <a:gd name="f12" fmla="val 12"/>
                <a:gd name="f13" fmla="val 3550"/>
                <a:gd name="f14" fmla="val 27"/>
                <a:gd name="f15" fmla="val 3584"/>
                <a:gd name="f16" fmla="val 47"/>
                <a:gd name="f17" fmla="val 3615"/>
                <a:gd name="f18" fmla="val 73"/>
                <a:gd name="f19" fmla="val 3970"/>
                <a:gd name="f20" fmla="val 427"/>
                <a:gd name="f21" fmla="val 3996"/>
                <a:gd name="f22" fmla="val 457"/>
                <a:gd name="f23" fmla="val 4015"/>
                <a:gd name="f24" fmla="val 491"/>
                <a:gd name="f25" fmla="val 4030"/>
                <a:gd name="f26" fmla="val 525"/>
                <a:gd name="f27" fmla="val 4039"/>
                <a:gd name="f28" fmla="val 563"/>
                <a:gd name="f29" fmla="val 604"/>
                <a:gd name="f30" fmla="val 644"/>
                <a:gd name="f31" fmla="val 682"/>
                <a:gd name="f32" fmla="val 717"/>
                <a:gd name="f33" fmla="val 750"/>
                <a:gd name="f34" fmla="val 780"/>
                <a:gd name="f35" fmla="val 2081"/>
                <a:gd name="f36" fmla="val 2663"/>
                <a:gd name="f37" fmla="val 1726"/>
                <a:gd name="f38" fmla="val 3017"/>
                <a:gd name="f39" fmla="val 1695"/>
                <a:gd name="f40" fmla="val 3043"/>
                <a:gd name="f41" fmla="val 1663"/>
                <a:gd name="f42" fmla="val 3062"/>
                <a:gd name="f43" fmla="val 1627"/>
                <a:gd name="f44" fmla="val 3077"/>
                <a:gd name="f45" fmla="val 1589"/>
                <a:gd name="f46" fmla="val 3086"/>
                <a:gd name="f47" fmla="val 1549"/>
                <a:gd name="f48" fmla="val 1509"/>
                <a:gd name="f49" fmla="val 1470"/>
                <a:gd name="f50" fmla="val 1434"/>
                <a:gd name="f51" fmla="val 1402"/>
                <a:gd name="f52" fmla="val 1371"/>
                <a:gd name="f53" fmla="val 1016"/>
                <a:gd name="f54" fmla="val 1721"/>
                <a:gd name="f55" fmla="val 1691"/>
                <a:gd name="f56" fmla="val 26"/>
                <a:gd name="f57" fmla="val 1658"/>
                <a:gd name="f58" fmla="val 11"/>
                <a:gd name="f59" fmla="val 1622"/>
                <a:gd name="f60" fmla="val 2"/>
                <a:gd name="f61" fmla="val 1585"/>
                <a:gd name="f62" fmla="val 1545"/>
                <a:gd name="f63" fmla="val 1504"/>
                <a:gd name="f64" fmla="val 1467"/>
                <a:gd name="f65" fmla="val 1431"/>
                <a:gd name="f66" fmla="val 1398"/>
                <a:gd name="f67" fmla="val 1368"/>
                <a:gd name="f68" fmla="val 428"/>
                <a:gd name="f69" fmla="val 1015"/>
                <a:gd name="f70" fmla="val 989"/>
                <a:gd name="f71" fmla="val 968"/>
                <a:gd name="f72" fmla="val 527"/>
                <a:gd name="f73" fmla="val 953"/>
                <a:gd name="f74" fmla="val 564"/>
                <a:gd name="f75" fmla="val 944"/>
                <a:gd name="f76" fmla="val 605"/>
                <a:gd name="f77" fmla="val 942"/>
                <a:gd name="f78" fmla="val 645"/>
                <a:gd name="f79" fmla="val 684"/>
                <a:gd name="f80" fmla="val 718"/>
                <a:gd name="f81" fmla="val 752"/>
                <a:gd name="f82" fmla="val 783"/>
                <a:gd name="f83" fmla="val 1781"/>
                <a:gd name="f84" fmla="val 3260"/>
                <a:gd name="f85" fmla="val 3291"/>
                <a:gd name="f86" fmla="val 3323"/>
                <a:gd name="f87" fmla="val 3359"/>
                <a:gd name="f88" fmla="val 3397"/>
                <a:gd name="f89" fmla="+- 0 0 -90"/>
                <a:gd name="f90" fmla="*/ f3 1 4043"/>
                <a:gd name="f91" fmla="*/ f4 1 3090"/>
                <a:gd name="f92" fmla="+- f7 0 f5"/>
                <a:gd name="f93" fmla="+- f6 0 f5"/>
                <a:gd name="f94" fmla="*/ f89 f0 1"/>
                <a:gd name="f95" fmla="*/ f93 1 4043"/>
                <a:gd name="f96" fmla="*/ f92 1 3090"/>
                <a:gd name="f97" fmla="*/ 3437 f93 1"/>
                <a:gd name="f98" fmla="*/ 0 f92 1"/>
                <a:gd name="f99" fmla="*/ 3477 f93 1"/>
                <a:gd name="f100" fmla="*/ 4 f92 1"/>
                <a:gd name="f101" fmla="*/ 3516 f93 1"/>
                <a:gd name="f102" fmla="*/ 12 f92 1"/>
                <a:gd name="f103" fmla="*/ 3550 f93 1"/>
                <a:gd name="f104" fmla="*/ 27 f92 1"/>
                <a:gd name="f105" fmla="*/ 3584 f93 1"/>
                <a:gd name="f106" fmla="*/ 47 f92 1"/>
                <a:gd name="f107" fmla="*/ 3615 f93 1"/>
                <a:gd name="f108" fmla="*/ 73 f92 1"/>
                <a:gd name="f109" fmla="*/ 3970 f93 1"/>
                <a:gd name="f110" fmla="*/ 427 f92 1"/>
                <a:gd name="f111" fmla="*/ 3996 f93 1"/>
                <a:gd name="f112" fmla="*/ 457 f92 1"/>
                <a:gd name="f113" fmla="*/ 4015 f93 1"/>
                <a:gd name="f114" fmla="*/ 491 f92 1"/>
                <a:gd name="f115" fmla="*/ 4030 f93 1"/>
                <a:gd name="f116" fmla="*/ 525 f92 1"/>
                <a:gd name="f117" fmla="*/ 4039 f93 1"/>
                <a:gd name="f118" fmla="*/ 563 f92 1"/>
                <a:gd name="f119" fmla="*/ 4043 f93 1"/>
                <a:gd name="f120" fmla="*/ 604 f92 1"/>
                <a:gd name="f121" fmla="*/ 644 f92 1"/>
                <a:gd name="f122" fmla="*/ 682 f92 1"/>
                <a:gd name="f123" fmla="*/ 717 f92 1"/>
                <a:gd name="f124" fmla="*/ 750 f92 1"/>
                <a:gd name="f125" fmla="*/ 780 f92 1"/>
                <a:gd name="f126" fmla="*/ 2081 f93 1"/>
                <a:gd name="f127" fmla="*/ 2663 f92 1"/>
                <a:gd name="f128" fmla="*/ 1726 f93 1"/>
                <a:gd name="f129" fmla="*/ 3017 f92 1"/>
                <a:gd name="f130" fmla="*/ 1695 f93 1"/>
                <a:gd name="f131" fmla="*/ 3043 f92 1"/>
                <a:gd name="f132" fmla="*/ 1663 f93 1"/>
                <a:gd name="f133" fmla="*/ 3062 f92 1"/>
                <a:gd name="f134" fmla="*/ 1627 f93 1"/>
                <a:gd name="f135" fmla="*/ 3077 f92 1"/>
                <a:gd name="f136" fmla="*/ 1589 f93 1"/>
                <a:gd name="f137" fmla="*/ 3086 f92 1"/>
                <a:gd name="f138" fmla="*/ 1549 f93 1"/>
                <a:gd name="f139" fmla="*/ 3090 f92 1"/>
                <a:gd name="f140" fmla="*/ 1509 f93 1"/>
                <a:gd name="f141" fmla="*/ 1470 f93 1"/>
                <a:gd name="f142" fmla="*/ 1434 f93 1"/>
                <a:gd name="f143" fmla="*/ 1402 f93 1"/>
                <a:gd name="f144" fmla="*/ 1371 f93 1"/>
                <a:gd name="f145" fmla="*/ 1016 f93 1"/>
                <a:gd name="f146" fmla="*/ 73 f93 1"/>
                <a:gd name="f147" fmla="*/ 1721 f92 1"/>
                <a:gd name="f148" fmla="*/ 47 f93 1"/>
                <a:gd name="f149" fmla="*/ 1691 f92 1"/>
                <a:gd name="f150" fmla="*/ 26 f93 1"/>
                <a:gd name="f151" fmla="*/ 1658 f92 1"/>
                <a:gd name="f152" fmla="*/ 11 f93 1"/>
                <a:gd name="f153" fmla="*/ 1622 f92 1"/>
                <a:gd name="f154" fmla="*/ 2 f93 1"/>
                <a:gd name="f155" fmla="*/ 1585 f92 1"/>
                <a:gd name="f156" fmla="*/ 0 f93 1"/>
                <a:gd name="f157" fmla="*/ 1545 f92 1"/>
                <a:gd name="f158" fmla="*/ 1504 f92 1"/>
                <a:gd name="f159" fmla="*/ 1467 f92 1"/>
                <a:gd name="f160" fmla="*/ 1431 f92 1"/>
                <a:gd name="f161" fmla="*/ 1398 f92 1"/>
                <a:gd name="f162" fmla="*/ 1368 f92 1"/>
                <a:gd name="f163" fmla="*/ 428 f93 1"/>
                <a:gd name="f164" fmla="*/ 1015 f92 1"/>
                <a:gd name="f165" fmla="*/ 457 f93 1"/>
                <a:gd name="f166" fmla="*/ 989 f92 1"/>
                <a:gd name="f167" fmla="*/ 491 f93 1"/>
                <a:gd name="f168" fmla="*/ 968 f92 1"/>
                <a:gd name="f169" fmla="*/ 527 f93 1"/>
                <a:gd name="f170" fmla="*/ 953 f92 1"/>
                <a:gd name="f171" fmla="*/ 564 f93 1"/>
                <a:gd name="f172" fmla="*/ 944 f92 1"/>
                <a:gd name="f173" fmla="*/ 605 f93 1"/>
                <a:gd name="f174" fmla="*/ 942 f92 1"/>
                <a:gd name="f175" fmla="*/ 645 f93 1"/>
                <a:gd name="f176" fmla="*/ 684 f93 1"/>
                <a:gd name="f177" fmla="*/ 718 f93 1"/>
                <a:gd name="f178" fmla="*/ 752 f93 1"/>
                <a:gd name="f179" fmla="*/ 783 f93 1"/>
                <a:gd name="f180" fmla="*/ 1781 f92 1"/>
                <a:gd name="f181" fmla="*/ 3260 f93 1"/>
                <a:gd name="f182" fmla="*/ 3291 f93 1"/>
                <a:gd name="f183" fmla="*/ 3323 f93 1"/>
                <a:gd name="f184" fmla="*/ 3359 f93 1"/>
                <a:gd name="f185" fmla="*/ 3397 f93 1"/>
                <a:gd name="f186" fmla="*/ f94 1 f2"/>
                <a:gd name="f187" fmla="*/ f97 1 4043"/>
                <a:gd name="f188" fmla="*/ f98 1 3090"/>
                <a:gd name="f189" fmla="*/ f99 1 4043"/>
                <a:gd name="f190" fmla="*/ f100 1 3090"/>
                <a:gd name="f191" fmla="*/ f101 1 4043"/>
                <a:gd name="f192" fmla="*/ f102 1 3090"/>
                <a:gd name="f193" fmla="*/ f103 1 4043"/>
                <a:gd name="f194" fmla="*/ f104 1 3090"/>
                <a:gd name="f195" fmla="*/ f105 1 4043"/>
                <a:gd name="f196" fmla="*/ f106 1 3090"/>
                <a:gd name="f197" fmla="*/ f107 1 4043"/>
                <a:gd name="f198" fmla="*/ f108 1 3090"/>
                <a:gd name="f199" fmla="*/ f109 1 4043"/>
                <a:gd name="f200" fmla="*/ f110 1 3090"/>
                <a:gd name="f201" fmla="*/ f111 1 4043"/>
                <a:gd name="f202" fmla="*/ f112 1 3090"/>
                <a:gd name="f203" fmla="*/ f113 1 4043"/>
                <a:gd name="f204" fmla="*/ f114 1 3090"/>
                <a:gd name="f205" fmla="*/ f115 1 4043"/>
                <a:gd name="f206" fmla="*/ f116 1 3090"/>
                <a:gd name="f207" fmla="*/ f117 1 4043"/>
                <a:gd name="f208" fmla="*/ f118 1 3090"/>
                <a:gd name="f209" fmla="*/ f119 1 4043"/>
                <a:gd name="f210" fmla="*/ f120 1 3090"/>
                <a:gd name="f211" fmla="*/ f121 1 3090"/>
                <a:gd name="f212" fmla="*/ f122 1 3090"/>
                <a:gd name="f213" fmla="*/ f123 1 3090"/>
                <a:gd name="f214" fmla="*/ f124 1 3090"/>
                <a:gd name="f215" fmla="*/ f125 1 3090"/>
                <a:gd name="f216" fmla="*/ f126 1 4043"/>
                <a:gd name="f217" fmla="*/ f127 1 3090"/>
                <a:gd name="f218" fmla="*/ f128 1 4043"/>
                <a:gd name="f219" fmla="*/ f129 1 3090"/>
                <a:gd name="f220" fmla="*/ f130 1 4043"/>
                <a:gd name="f221" fmla="*/ f131 1 3090"/>
                <a:gd name="f222" fmla="*/ f132 1 4043"/>
                <a:gd name="f223" fmla="*/ f133 1 3090"/>
                <a:gd name="f224" fmla="*/ f134 1 4043"/>
                <a:gd name="f225" fmla="*/ f135 1 3090"/>
                <a:gd name="f226" fmla="*/ f136 1 4043"/>
                <a:gd name="f227" fmla="*/ f137 1 3090"/>
                <a:gd name="f228" fmla="*/ f138 1 4043"/>
                <a:gd name="f229" fmla="*/ f139 1 3090"/>
                <a:gd name="f230" fmla="*/ f140 1 4043"/>
                <a:gd name="f231" fmla="*/ f141 1 4043"/>
                <a:gd name="f232" fmla="*/ f142 1 4043"/>
                <a:gd name="f233" fmla="*/ f143 1 4043"/>
                <a:gd name="f234" fmla="*/ f144 1 4043"/>
                <a:gd name="f235" fmla="*/ f145 1 4043"/>
                <a:gd name="f236" fmla="*/ f146 1 4043"/>
                <a:gd name="f237" fmla="*/ f147 1 3090"/>
                <a:gd name="f238" fmla="*/ f148 1 4043"/>
                <a:gd name="f239" fmla="*/ f149 1 3090"/>
                <a:gd name="f240" fmla="*/ f150 1 4043"/>
                <a:gd name="f241" fmla="*/ f151 1 3090"/>
                <a:gd name="f242" fmla="*/ f152 1 4043"/>
                <a:gd name="f243" fmla="*/ f153 1 3090"/>
                <a:gd name="f244" fmla="*/ f154 1 4043"/>
                <a:gd name="f245" fmla="*/ f155 1 3090"/>
                <a:gd name="f246" fmla="*/ f156 1 4043"/>
                <a:gd name="f247" fmla="*/ f157 1 3090"/>
                <a:gd name="f248" fmla="*/ f158 1 3090"/>
                <a:gd name="f249" fmla="*/ f159 1 3090"/>
                <a:gd name="f250" fmla="*/ f160 1 3090"/>
                <a:gd name="f251" fmla="*/ f161 1 3090"/>
                <a:gd name="f252" fmla="*/ f162 1 3090"/>
                <a:gd name="f253" fmla="*/ f163 1 4043"/>
                <a:gd name="f254" fmla="*/ f164 1 3090"/>
                <a:gd name="f255" fmla="*/ f165 1 4043"/>
                <a:gd name="f256" fmla="*/ f166 1 3090"/>
                <a:gd name="f257" fmla="*/ f167 1 4043"/>
                <a:gd name="f258" fmla="*/ f168 1 3090"/>
                <a:gd name="f259" fmla="*/ f169 1 4043"/>
                <a:gd name="f260" fmla="*/ f170 1 3090"/>
                <a:gd name="f261" fmla="*/ f171 1 4043"/>
                <a:gd name="f262" fmla="*/ f172 1 3090"/>
                <a:gd name="f263" fmla="*/ f173 1 4043"/>
                <a:gd name="f264" fmla="*/ f174 1 3090"/>
                <a:gd name="f265" fmla="*/ f175 1 4043"/>
                <a:gd name="f266" fmla="*/ f176 1 4043"/>
                <a:gd name="f267" fmla="*/ f177 1 4043"/>
                <a:gd name="f268" fmla="*/ f178 1 4043"/>
                <a:gd name="f269" fmla="*/ f179 1 4043"/>
                <a:gd name="f270" fmla="*/ f180 1 3090"/>
                <a:gd name="f271" fmla="*/ f181 1 4043"/>
                <a:gd name="f272" fmla="*/ f182 1 4043"/>
                <a:gd name="f273" fmla="*/ f183 1 4043"/>
                <a:gd name="f274" fmla="*/ f184 1 4043"/>
                <a:gd name="f275" fmla="*/ f185 1 4043"/>
                <a:gd name="f276" fmla="*/ 0 1 f95"/>
                <a:gd name="f277" fmla="*/ f6 1 f95"/>
                <a:gd name="f278" fmla="*/ 0 1 f96"/>
                <a:gd name="f279" fmla="*/ f7 1 f96"/>
                <a:gd name="f280" fmla="+- f186 0 f1"/>
                <a:gd name="f281" fmla="*/ f187 1 f95"/>
                <a:gd name="f282" fmla="*/ f188 1 f96"/>
                <a:gd name="f283" fmla="*/ f189 1 f95"/>
                <a:gd name="f284" fmla="*/ f190 1 f96"/>
                <a:gd name="f285" fmla="*/ f191 1 f95"/>
                <a:gd name="f286" fmla="*/ f192 1 f96"/>
                <a:gd name="f287" fmla="*/ f193 1 f95"/>
                <a:gd name="f288" fmla="*/ f194 1 f96"/>
                <a:gd name="f289" fmla="*/ f195 1 f95"/>
                <a:gd name="f290" fmla="*/ f196 1 f96"/>
                <a:gd name="f291" fmla="*/ f197 1 f95"/>
                <a:gd name="f292" fmla="*/ f198 1 f96"/>
                <a:gd name="f293" fmla="*/ f199 1 f95"/>
                <a:gd name="f294" fmla="*/ f200 1 f96"/>
                <a:gd name="f295" fmla="*/ f201 1 f95"/>
                <a:gd name="f296" fmla="*/ f202 1 f96"/>
                <a:gd name="f297" fmla="*/ f203 1 f95"/>
                <a:gd name="f298" fmla="*/ f204 1 f96"/>
                <a:gd name="f299" fmla="*/ f205 1 f95"/>
                <a:gd name="f300" fmla="*/ f206 1 f96"/>
                <a:gd name="f301" fmla="*/ f207 1 f95"/>
                <a:gd name="f302" fmla="*/ f208 1 f96"/>
                <a:gd name="f303" fmla="*/ f209 1 f95"/>
                <a:gd name="f304" fmla="*/ f210 1 f96"/>
                <a:gd name="f305" fmla="*/ f211 1 f96"/>
                <a:gd name="f306" fmla="*/ f212 1 f96"/>
                <a:gd name="f307" fmla="*/ f213 1 f96"/>
                <a:gd name="f308" fmla="*/ f214 1 f96"/>
                <a:gd name="f309" fmla="*/ f215 1 f96"/>
                <a:gd name="f310" fmla="*/ f216 1 f95"/>
                <a:gd name="f311" fmla="*/ f217 1 f96"/>
                <a:gd name="f312" fmla="*/ f218 1 f95"/>
                <a:gd name="f313" fmla="*/ f219 1 f96"/>
                <a:gd name="f314" fmla="*/ f220 1 f95"/>
                <a:gd name="f315" fmla="*/ f221 1 f96"/>
                <a:gd name="f316" fmla="*/ f222 1 f95"/>
                <a:gd name="f317" fmla="*/ f223 1 f96"/>
                <a:gd name="f318" fmla="*/ f224 1 f95"/>
                <a:gd name="f319" fmla="*/ f225 1 f96"/>
                <a:gd name="f320" fmla="*/ f226 1 f95"/>
                <a:gd name="f321" fmla="*/ f227 1 f96"/>
                <a:gd name="f322" fmla="*/ f228 1 f95"/>
                <a:gd name="f323" fmla="*/ f229 1 f96"/>
                <a:gd name="f324" fmla="*/ f230 1 f95"/>
                <a:gd name="f325" fmla="*/ f231 1 f95"/>
                <a:gd name="f326" fmla="*/ f232 1 f95"/>
                <a:gd name="f327" fmla="*/ f233 1 f95"/>
                <a:gd name="f328" fmla="*/ f234 1 f95"/>
                <a:gd name="f329" fmla="*/ f235 1 f95"/>
                <a:gd name="f330" fmla="*/ f236 1 f95"/>
                <a:gd name="f331" fmla="*/ f237 1 f96"/>
                <a:gd name="f332" fmla="*/ f238 1 f95"/>
                <a:gd name="f333" fmla="*/ f239 1 f96"/>
                <a:gd name="f334" fmla="*/ f240 1 f95"/>
                <a:gd name="f335" fmla="*/ f241 1 f96"/>
                <a:gd name="f336" fmla="*/ f242 1 f95"/>
                <a:gd name="f337" fmla="*/ f243 1 f96"/>
                <a:gd name="f338" fmla="*/ f244 1 f95"/>
                <a:gd name="f339" fmla="*/ f245 1 f96"/>
                <a:gd name="f340" fmla="*/ f246 1 f95"/>
                <a:gd name="f341" fmla="*/ f247 1 f96"/>
                <a:gd name="f342" fmla="*/ f248 1 f96"/>
                <a:gd name="f343" fmla="*/ f249 1 f96"/>
                <a:gd name="f344" fmla="*/ f250 1 f96"/>
                <a:gd name="f345" fmla="*/ f251 1 f96"/>
                <a:gd name="f346" fmla="*/ f252 1 f96"/>
                <a:gd name="f347" fmla="*/ f253 1 f95"/>
                <a:gd name="f348" fmla="*/ f254 1 f96"/>
                <a:gd name="f349" fmla="*/ f255 1 f95"/>
                <a:gd name="f350" fmla="*/ f256 1 f96"/>
                <a:gd name="f351" fmla="*/ f257 1 f95"/>
                <a:gd name="f352" fmla="*/ f258 1 f96"/>
                <a:gd name="f353" fmla="*/ f259 1 f95"/>
                <a:gd name="f354" fmla="*/ f260 1 f96"/>
                <a:gd name="f355" fmla="*/ f261 1 f95"/>
                <a:gd name="f356" fmla="*/ f262 1 f96"/>
                <a:gd name="f357" fmla="*/ f263 1 f95"/>
                <a:gd name="f358" fmla="*/ f264 1 f96"/>
                <a:gd name="f359" fmla="*/ f265 1 f95"/>
                <a:gd name="f360" fmla="*/ f266 1 f95"/>
                <a:gd name="f361" fmla="*/ f267 1 f95"/>
                <a:gd name="f362" fmla="*/ f268 1 f95"/>
                <a:gd name="f363" fmla="*/ f269 1 f95"/>
                <a:gd name="f364" fmla="*/ f270 1 f96"/>
                <a:gd name="f365" fmla="*/ f271 1 f95"/>
                <a:gd name="f366" fmla="*/ f272 1 f95"/>
                <a:gd name="f367" fmla="*/ f273 1 f95"/>
                <a:gd name="f368" fmla="*/ f274 1 f95"/>
                <a:gd name="f369" fmla="*/ f275 1 f95"/>
                <a:gd name="f370" fmla="*/ f276 f90 1"/>
                <a:gd name="f371" fmla="*/ f277 f90 1"/>
                <a:gd name="f372" fmla="*/ f279 f91 1"/>
                <a:gd name="f373" fmla="*/ f278 f91 1"/>
                <a:gd name="f374" fmla="*/ f281 f90 1"/>
                <a:gd name="f375" fmla="*/ f282 f91 1"/>
                <a:gd name="f376" fmla="*/ f283 f90 1"/>
                <a:gd name="f377" fmla="*/ f284 f91 1"/>
                <a:gd name="f378" fmla="*/ f285 f90 1"/>
                <a:gd name="f379" fmla="*/ f286 f91 1"/>
                <a:gd name="f380" fmla="*/ f287 f90 1"/>
                <a:gd name="f381" fmla="*/ f288 f91 1"/>
                <a:gd name="f382" fmla="*/ f289 f90 1"/>
                <a:gd name="f383" fmla="*/ f290 f91 1"/>
                <a:gd name="f384" fmla="*/ f291 f90 1"/>
                <a:gd name="f385" fmla="*/ f292 f91 1"/>
                <a:gd name="f386" fmla="*/ f293 f90 1"/>
                <a:gd name="f387" fmla="*/ f294 f91 1"/>
                <a:gd name="f388" fmla="*/ f295 f90 1"/>
                <a:gd name="f389" fmla="*/ f296 f91 1"/>
                <a:gd name="f390" fmla="*/ f297 f90 1"/>
                <a:gd name="f391" fmla="*/ f298 f91 1"/>
                <a:gd name="f392" fmla="*/ f299 f90 1"/>
                <a:gd name="f393" fmla="*/ f300 f91 1"/>
                <a:gd name="f394" fmla="*/ f301 f90 1"/>
                <a:gd name="f395" fmla="*/ f302 f91 1"/>
                <a:gd name="f396" fmla="*/ f303 f90 1"/>
                <a:gd name="f397" fmla="*/ f304 f91 1"/>
                <a:gd name="f398" fmla="*/ f305 f91 1"/>
                <a:gd name="f399" fmla="*/ f306 f91 1"/>
                <a:gd name="f400" fmla="*/ f307 f91 1"/>
                <a:gd name="f401" fmla="*/ f308 f91 1"/>
                <a:gd name="f402" fmla="*/ f309 f91 1"/>
                <a:gd name="f403" fmla="*/ f310 f90 1"/>
                <a:gd name="f404" fmla="*/ f311 f91 1"/>
                <a:gd name="f405" fmla="*/ f312 f90 1"/>
                <a:gd name="f406" fmla="*/ f313 f91 1"/>
                <a:gd name="f407" fmla="*/ f314 f90 1"/>
                <a:gd name="f408" fmla="*/ f315 f91 1"/>
                <a:gd name="f409" fmla="*/ f316 f90 1"/>
                <a:gd name="f410" fmla="*/ f317 f91 1"/>
                <a:gd name="f411" fmla="*/ f318 f90 1"/>
                <a:gd name="f412" fmla="*/ f319 f91 1"/>
                <a:gd name="f413" fmla="*/ f320 f90 1"/>
                <a:gd name="f414" fmla="*/ f321 f91 1"/>
                <a:gd name="f415" fmla="*/ f322 f90 1"/>
                <a:gd name="f416" fmla="*/ f323 f91 1"/>
                <a:gd name="f417" fmla="*/ f324 f90 1"/>
                <a:gd name="f418" fmla="*/ f325 f90 1"/>
                <a:gd name="f419" fmla="*/ f326 f90 1"/>
                <a:gd name="f420" fmla="*/ f327 f90 1"/>
                <a:gd name="f421" fmla="*/ f328 f90 1"/>
                <a:gd name="f422" fmla="*/ f329 f90 1"/>
                <a:gd name="f423" fmla="*/ f330 f90 1"/>
                <a:gd name="f424" fmla="*/ f331 f91 1"/>
                <a:gd name="f425" fmla="*/ f332 f90 1"/>
                <a:gd name="f426" fmla="*/ f333 f91 1"/>
                <a:gd name="f427" fmla="*/ f334 f90 1"/>
                <a:gd name="f428" fmla="*/ f335 f91 1"/>
                <a:gd name="f429" fmla="*/ f336 f90 1"/>
                <a:gd name="f430" fmla="*/ f337 f91 1"/>
                <a:gd name="f431" fmla="*/ f338 f90 1"/>
                <a:gd name="f432" fmla="*/ f339 f91 1"/>
                <a:gd name="f433" fmla="*/ f340 f90 1"/>
                <a:gd name="f434" fmla="*/ f341 f91 1"/>
                <a:gd name="f435" fmla="*/ f342 f91 1"/>
                <a:gd name="f436" fmla="*/ f343 f91 1"/>
                <a:gd name="f437" fmla="*/ f344 f91 1"/>
                <a:gd name="f438" fmla="*/ f345 f91 1"/>
                <a:gd name="f439" fmla="*/ f346 f91 1"/>
                <a:gd name="f440" fmla="*/ f347 f90 1"/>
                <a:gd name="f441" fmla="*/ f348 f91 1"/>
                <a:gd name="f442" fmla="*/ f349 f90 1"/>
                <a:gd name="f443" fmla="*/ f350 f91 1"/>
                <a:gd name="f444" fmla="*/ f351 f90 1"/>
                <a:gd name="f445" fmla="*/ f352 f91 1"/>
                <a:gd name="f446" fmla="*/ f353 f90 1"/>
                <a:gd name="f447" fmla="*/ f354 f91 1"/>
                <a:gd name="f448" fmla="*/ f355 f90 1"/>
                <a:gd name="f449" fmla="*/ f356 f91 1"/>
                <a:gd name="f450" fmla="*/ f357 f90 1"/>
                <a:gd name="f451" fmla="*/ f358 f91 1"/>
                <a:gd name="f452" fmla="*/ f359 f90 1"/>
                <a:gd name="f453" fmla="*/ f360 f90 1"/>
                <a:gd name="f454" fmla="*/ f361 f90 1"/>
                <a:gd name="f455" fmla="*/ f362 f90 1"/>
                <a:gd name="f456" fmla="*/ f363 f90 1"/>
                <a:gd name="f457" fmla="*/ f364 f91 1"/>
                <a:gd name="f458" fmla="*/ f365 f90 1"/>
                <a:gd name="f459" fmla="*/ f366 f90 1"/>
                <a:gd name="f460" fmla="*/ f367 f90 1"/>
                <a:gd name="f461" fmla="*/ f368 f90 1"/>
                <a:gd name="f462" fmla="*/ f369 f90 1"/>
              </a:gdLst>
              <a:ahLst/>
              <a:cxnLst>
                <a:cxn ang="3cd4">
                  <a:pos x="hc" y="t"/>
                </a:cxn>
                <a:cxn ang="0">
                  <a:pos x="r" y="vc"/>
                </a:cxn>
                <a:cxn ang="cd4">
                  <a:pos x="hc" y="b"/>
                </a:cxn>
                <a:cxn ang="cd2">
                  <a:pos x="l" y="vc"/>
                </a:cxn>
                <a:cxn ang="f280">
                  <a:pos x="f374" y="f375"/>
                </a:cxn>
                <a:cxn ang="f280">
                  <a:pos x="f376" y="f377"/>
                </a:cxn>
                <a:cxn ang="f280">
                  <a:pos x="f378" y="f379"/>
                </a:cxn>
                <a:cxn ang="f280">
                  <a:pos x="f380" y="f381"/>
                </a:cxn>
                <a:cxn ang="f280">
                  <a:pos x="f382" y="f383"/>
                </a:cxn>
                <a:cxn ang="f280">
                  <a:pos x="f384" y="f385"/>
                </a:cxn>
                <a:cxn ang="f280">
                  <a:pos x="f386" y="f387"/>
                </a:cxn>
                <a:cxn ang="f280">
                  <a:pos x="f388" y="f389"/>
                </a:cxn>
                <a:cxn ang="f280">
                  <a:pos x="f390" y="f391"/>
                </a:cxn>
                <a:cxn ang="f280">
                  <a:pos x="f392" y="f393"/>
                </a:cxn>
                <a:cxn ang="f280">
                  <a:pos x="f394" y="f395"/>
                </a:cxn>
                <a:cxn ang="f280">
                  <a:pos x="f396" y="f397"/>
                </a:cxn>
                <a:cxn ang="f280">
                  <a:pos x="f394" y="f398"/>
                </a:cxn>
                <a:cxn ang="f280">
                  <a:pos x="f392" y="f399"/>
                </a:cxn>
                <a:cxn ang="f280">
                  <a:pos x="f390" y="f400"/>
                </a:cxn>
                <a:cxn ang="f280">
                  <a:pos x="f388" y="f401"/>
                </a:cxn>
                <a:cxn ang="f280">
                  <a:pos x="f386" y="f402"/>
                </a:cxn>
                <a:cxn ang="f280">
                  <a:pos x="f403" y="f404"/>
                </a:cxn>
                <a:cxn ang="f280">
                  <a:pos x="f405" y="f406"/>
                </a:cxn>
                <a:cxn ang="f280">
                  <a:pos x="f407" y="f408"/>
                </a:cxn>
                <a:cxn ang="f280">
                  <a:pos x="f409" y="f410"/>
                </a:cxn>
                <a:cxn ang="f280">
                  <a:pos x="f411" y="f412"/>
                </a:cxn>
                <a:cxn ang="f280">
                  <a:pos x="f413" y="f414"/>
                </a:cxn>
                <a:cxn ang="f280">
                  <a:pos x="f415" y="f416"/>
                </a:cxn>
                <a:cxn ang="f280">
                  <a:pos x="f417" y="f414"/>
                </a:cxn>
                <a:cxn ang="f280">
                  <a:pos x="f418" y="f412"/>
                </a:cxn>
                <a:cxn ang="f280">
                  <a:pos x="f419" y="f410"/>
                </a:cxn>
                <a:cxn ang="f280">
                  <a:pos x="f420" y="f408"/>
                </a:cxn>
                <a:cxn ang="f280">
                  <a:pos x="f421" y="f406"/>
                </a:cxn>
                <a:cxn ang="f280">
                  <a:pos x="f422" y="f404"/>
                </a:cxn>
                <a:cxn ang="f280">
                  <a:pos x="f423" y="f424"/>
                </a:cxn>
                <a:cxn ang="f280">
                  <a:pos x="f425" y="f426"/>
                </a:cxn>
                <a:cxn ang="f280">
                  <a:pos x="f427" y="f428"/>
                </a:cxn>
                <a:cxn ang="f280">
                  <a:pos x="f429" y="f430"/>
                </a:cxn>
                <a:cxn ang="f280">
                  <a:pos x="f431" y="f432"/>
                </a:cxn>
                <a:cxn ang="f280">
                  <a:pos x="f433" y="f434"/>
                </a:cxn>
                <a:cxn ang="f280">
                  <a:pos x="f431" y="f435"/>
                </a:cxn>
                <a:cxn ang="f280">
                  <a:pos x="f429" y="f436"/>
                </a:cxn>
                <a:cxn ang="f280">
                  <a:pos x="f427" y="f437"/>
                </a:cxn>
                <a:cxn ang="f280">
                  <a:pos x="f425" y="f438"/>
                </a:cxn>
                <a:cxn ang="f280">
                  <a:pos x="f423" y="f439"/>
                </a:cxn>
                <a:cxn ang="f280">
                  <a:pos x="f440" y="f441"/>
                </a:cxn>
                <a:cxn ang="f280">
                  <a:pos x="f442" y="f443"/>
                </a:cxn>
                <a:cxn ang="f280">
                  <a:pos x="f444" y="f445"/>
                </a:cxn>
                <a:cxn ang="f280">
                  <a:pos x="f446" y="f447"/>
                </a:cxn>
                <a:cxn ang="f280">
                  <a:pos x="f448" y="f449"/>
                </a:cxn>
                <a:cxn ang="f280">
                  <a:pos x="f450" y="f451"/>
                </a:cxn>
                <a:cxn ang="f280">
                  <a:pos x="f452" y="f449"/>
                </a:cxn>
                <a:cxn ang="f280">
                  <a:pos x="f453" y="f447"/>
                </a:cxn>
                <a:cxn ang="f280">
                  <a:pos x="f454" y="f445"/>
                </a:cxn>
                <a:cxn ang="f280">
                  <a:pos x="f455" y="f443"/>
                </a:cxn>
                <a:cxn ang="f280">
                  <a:pos x="f456" y="f441"/>
                </a:cxn>
                <a:cxn ang="f280">
                  <a:pos x="f415" y="f457"/>
                </a:cxn>
                <a:cxn ang="f280">
                  <a:pos x="f458" y="f385"/>
                </a:cxn>
                <a:cxn ang="f280">
                  <a:pos x="f459" y="f383"/>
                </a:cxn>
                <a:cxn ang="f280">
                  <a:pos x="f460" y="f381"/>
                </a:cxn>
                <a:cxn ang="f280">
                  <a:pos x="f461" y="f379"/>
                </a:cxn>
                <a:cxn ang="f280">
                  <a:pos x="f462" y="f377"/>
                </a:cxn>
                <a:cxn ang="f280">
                  <a:pos x="f374" y="f375"/>
                </a:cxn>
              </a:cxnLst>
              <a:rect l="f370" t="f373" r="f371" b="f372"/>
              <a:pathLst>
                <a:path w="4043" h="309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29"/>
                  </a:lnTo>
                  <a:lnTo>
                    <a:pt x="f27" y="f30"/>
                  </a:lnTo>
                  <a:lnTo>
                    <a:pt x="f25" y="f31"/>
                  </a:lnTo>
                  <a:lnTo>
                    <a:pt x="f23" y="f32"/>
                  </a:lnTo>
                  <a:lnTo>
                    <a:pt x="f21" y="f33"/>
                  </a:lnTo>
                  <a:lnTo>
                    <a:pt x="f19" y="f34"/>
                  </a:lnTo>
                  <a:lnTo>
                    <a:pt x="f35" y="f36"/>
                  </a:lnTo>
                  <a:lnTo>
                    <a:pt x="f37" y="f38"/>
                  </a:lnTo>
                  <a:lnTo>
                    <a:pt x="f39" y="f40"/>
                  </a:lnTo>
                  <a:lnTo>
                    <a:pt x="f41" y="f42"/>
                  </a:lnTo>
                  <a:lnTo>
                    <a:pt x="f43" y="f44"/>
                  </a:lnTo>
                  <a:lnTo>
                    <a:pt x="f45" y="f46"/>
                  </a:lnTo>
                  <a:lnTo>
                    <a:pt x="f47" y="f7"/>
                  </a:lnTo>
                  <a:lnTo>
                    <a:pt x="f48" y="f46"/>
                  </a:lnTo>
                  <a:lnTo>
                    <a:pt x="f49" y="f44"/>
                  </a:lnTo>
                  <a:lnTo>
                    <a:pt x="f50" y="f42"/>
                  </a:lnTo>
                  <a:lnTo>
                    <a:pt x="f51" y="f40"/>
                  </a:lnTo>
                  <a:lnTo>
                    <a:pt x="f52" y="f38"/>
                  </a:lnTo>
                  <a:lnTo>
                    <a:pt x="f53" y="f36"/>
                  </a:lnTo>
                  <a:lnTo>
                    <a:pt x="f18" y="f54"/>
                  </a:lnTo>
                  <a:lnTo>
                    <a:pt x="f16" y="f55"/>
                  </a:lnTo>
                  <a:lnTo>
                    <a:pt x="f56" y="f57"/>
                  </a:lnTo>
                  <a:lnTo>
                    <a:pt x="f58" y="f59"/>
                  </a:lnTo>
                  <a:lnTo>
                    <a:pt x="f60" y="f61"/>
                  </a:lnTo>
                  <a:lnTo>
                    <a:pt x="f5" y="f62"/>
                  </a:lnTo>
                  <a:lnTo>
                    <a:pt x="f60" y="f63"/>
                  </a:lnTo>
                  <a:lnTo>
                    <a:pt x="f58" y="f64"/>
                  </a:lnTo>
                  <a:lnTo>
                    <a:pt x="f56" y="f65"/>
                  </a:lnTo>
                  <a:lnTo>
                    <a:pt x="f16" y="f66"/>
                  </a:lnTo>
                  <a:lnTo>
                    <a:pt x="f18" y="f67"/>
                  </a:lnTo>
                  <a:lnTo>
                    <a:pt x="f68" y="f69"/>
                  </a:lnTo>
                  <a:lnTo>
                    <a:pt x="f22" y="f70"/>
                  </a:lnTo>
                  <a:lnTo>
                    <a:pt x="f24" y="f71"/>
                  </a:lnTo>
                  <a:lnTo>
                    <a:pt x="f72" y="f73"/>
                  </a:lnTo>
                  <a:lnTo>
                    <a:pt x="f74" y="f75"/>
                  </a:lnTo>
                  <a:lnTo>
                    <a:pt x="f76" y="f77"/>
                  </a:lnTo>
                  <a:lnTo>
                    <a:pt x="f78" y="f75"/>
                  </a:lnTo>
                  <a:lnTo>
                    <a:pt x="f79" y="f73"/>
                  </a:lnTo>
                  <a:lnTo>
                    <a:pt x="f80" y="f71"/>
                  </a:lnTo>
                  <a:lnTo>
                    <a:pt x="f81" y="f70"/>
                  </a:lnTo>
                  <a:lnTo>
                    <a:pt x="f82" y="f69"/>
                  </a:lnTo>
                  <a:lnTo>
                    <a:pt x="f47" y="f83"/>
                  </a:lnTo>
                  <a:lnTo>
                    <a:pt x="f84" y="f18"/>
                  </a:lnTo>
                  <a:lnTo>
                    <a:pt x="f85" y="f16"/>
                  </a:lnTo>
                  <a:lnTo>
                    <a:pt x="f86" y="f14"/>
                  </a:lnTo>
                  <a:lnTo>
                    <a:pt x="f87" y="f12"/>
                  </a:lnTo>
                  <a:lnTo>
                    <a:pt x="f88" y="f10"/>
                  </a:lnTo>
                  <a:lnTo>
                    <a:pt x="f8" y="f5"/>
                  </a:lnTo>
                  <a:close/>
                </a:path>
              </a:pathLst>
            </a:custGeom>
            <a:solidFill>
              <a:srgbClr val="1D7587"/>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uFillTx/>
                <a:latin typeface="Times New Roman" pitchFamily="18" charset="0"/>
                <a:cs typeface="Times New Roman" pitchFamily="18" charset="0"/>
              </a:endParaRPr>
            </a:p>
          </p:txBody>
        </p:sp>
      </p:grpSp>
      <p:graphicFrame>
        <p:nvGraphicFramePr>
          <p:cNvPr id="15" name="Таблица 14"/>
          <p:cNvGraphicFramePr>
            <a:graphicFrameLocks noGrp="1"/>
          </p:cNvGraphicFramePr>
          <p:nvPr/>
        </p:nvGraphicFramePr>
        <p:xfrm>
          <a:off x="971600" y="967159"/>
          <a:ext cx="7200801" cy="2389833"/>
        </p:xfrm>
        <a:graphic>
          <a:graphicData uri="http://schemas.openxmlformats.org/drawingml/2006/table">
            <a:tbl>
              <a:tblPr firstRow="1" bandRow="1">
                <a:tableStyleId>{BC89EF96-8CEA-46FF-86C4-4CE0E7609802}</a:tableStyleId>
              </a:tblPr>
              <a:tblGrid>
                <a:gridCol w="2400267"/>
                <a:gridCol w="2400267"/>
                <a:gridCol w="2400267"/>
              </a:tblGrid>
              <a:tr h="574311">
                <a:tc gridSpan="3">
                  <a:txBody>
                    <a:bodyPr/>
                    <a:lstStyle/>
                    <a:p>
                      <a:pPr lvl="0" algn="ctr" defTabSz="1082675" fontAlgn="base">
                        <a:spcBef>
                          <a:spcPct val="0"/>
                        </a:spcBef>
                        <a:spcAft>
                          <a:spcPct val="0"/>
                        </a:spcAft>
                      </a:pPr>
                      <a:r>
                        <a:rPr lang="ru-RU" sz="1200" dirty="0" smtClean="0">
                          <a:latin typeface="Times New Roman" pitchFamily="18" charset="0"/>
                          <a:cs typeface="Times New Roman" pitchFamily="18" charset="0"/>
                        </a:rPr>
                        <a:t>Субъекты Российской Федерации с </a:t>
                      </a:r>
                      <a:r>
                        <a:rPr lang="ru-RU" sz="1200" u="sng" dirty="0" smtClean="0">
                          <a:uFill>
                            <a:solidFill>
                              <a:srgbClr val="C00000"/>
                            </a:solidFill>
                          </a:uFill>
                          <a:latin typeface="Times New Roman" pitchFamily="18" charset="0"/>
                          <a:cs typeface="Times New Roman" pitchFamily="18" charset="0"/>
                        </a:rPr>
                        <a:t>надлежащим качеством</a:t>
                      </a:r>
                      <a:r>
                        <a:rPr lang="ru-RU" sz="1200" dirty="0" smtClean="0">
                          <a:uFill>
                            <a:solidFill>
                              <a:srgbClr val="C00000"/>
                            </a:solidFill>
                          </a:uFill>
                          <a:latin typeface="Times New Roman" pitchFamily="18" charset="0"/>
                          <a:cs typeface="Times New Roman" pitchFamily="18" charset="0"/>
                        </a:rPr>
                        <a:t> </a:t>
                      </a:r>
                      <a:r>
                        <a:rPr lang="ru-RU" sz="1200" dirty="0" smtClean="0">
                          <a:latin typeface="Times New Roman" pitchFamily="18" charset="0"/>
                          <a:cs typeface="Times New Roman" pitchFamily="18" charset="0"/>
                        </a:rPr>
                        <a:t>управления региональными финансами </a:t>
                      </a:r>
                      <a:r>
                        <a:rPr lang="ru-RU" sz="1200" dirty="0" smtClean="0">
                          <a:solidFill>
                            <a:schemeClr val="accent1"/>
                          </a:solidFill>
                          <a:latin typeface="Times New Roman" pitchFamily="18" charset="0"/>
                          <a:cs typeface="Times New Roman" pitchFamily="18" charset="0"/>
                        </a:rPr>
                        <a:t>по итогам 2023 года</a:t>
                      </a:r>
                    </a:p>
                    <a:p>
                      <a:pPr lvl="0" algn="ctr" defTabSz="1082675" fontAlgn="base">
                        <a:spcBef>
                          <a:spcPct val="0"/>
                        </a:spcBef>
                        <a:spcAft>
                          <a:spcPct val="0"/>
                        </a:spcAft>
                      </a:pPr>
                      <a:r>
                        <a:rPr lang="ru-RU" sz="1200" b="0" i="1" dirty="0" smtClean="0">
                          <a:latin typeface="Times New Roman" pitchFamily="18" charset="0"/>
                          <a:cs typeface="Times New Roman" pitchFamily="18" charset="0"/>
                        </a:rPr>
                        <a:t>(в алфавитном порядке)  </a:t>
                      </a:r>
                      <a:endParaRPr kumimoji="0" lang="ru-RU"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accent1">
                        <a:lumMod val="20000"/>
                        <a:lumOff val="80000"/>
                      </a:schemeClr>
                    </a:solidFill>
                  </a:tcPr>
                </a:tc>
                <a:tc h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txBody>
                  <a:tcPr marL="72000" marR="36000" marT="45719" marB="4571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marL="0" marR="0" lvl="0" indent="0" algn="ctr" defTabSz="1082675"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lumMod val="95000"/>
                            <a:lumOff val="5000"/>
                          </a:schemeClr>
                        </a:solidFill>
                        <a:effectLst/>
                        <a:latin typeface="Arial" pitchFamily="34" charset="0"/>
                        <a:cs typeface="Arial" pitchFamily="34" charset="0"/>
                      </a:endParaRPr>
                    </a:p>
                  </a:txBody>
                  <a:tcPr marL="72000" marR="36000" marT="45719" marB="45719"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96084">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Амурская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Кабардино-Балкарская Республика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Краснодарский край</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296084">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Астраханская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kern="1200" cap="none" normalizeH="0" baseline="0" dirty="0" smtClean="0">
                          <a:ln>
                            <a:noFill/>
                          </a:ln>
                          <a:effectLst/>
                          <a:latin typeface="Times New Roman" pitchFamily="18" charset="0"/>
                          <a:cs typeface="Times New Roman" pitchFamily="18" charset="0"/>
                        </a:rPr>
                        <a:t>Калининградская область</a:t>
                      </a:r>
                      <a:endParaRPr kumimoji="0" lang="ru-RU" sz="1200" b="1" i="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Курганская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279922">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Владимирская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Камчатский край</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kern="1200" cap="none" normalizeH="0" baseline="0" dirty="0" smtClean="0">
                          <a:ln>
                            <a:noFill/>
                          </a:ln>
                          <a:effectLst/>
                          <a:latin typeface="Times New Roman" pitchFamily="18" charset="0"/>
                          <a:cs typeface="Times New Roman" pitchFamily="18" charset="0"/>
                        </a:rPr>
                        <a:t>Курская область</a:t>
                      </a:r>
                      <a:endParaRPr kumimoji="0" lang="ru-RU" sz="1200" b="1" i="0"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txBody>
                  <a:tcPr marL="72000" marR="36000" marT="45719" marB="45719" anchor="ctr" horzOverflow="overflow">
                    <a:solidFill>
                      <a:schemeClr val="accent6">
                        <a:lumMod val="20000"/>
                        <a:lumOff val="80000"/>
                      </a:schemeClr>
                    </a:solidFill>
                  </a:tcPr>
                </a:tc>
              </a:tr>
              <a:tr h="296084">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Волгоградская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pPr>
                      <a:r>
                        <a:rPr kumimoji="0" lang="ru-RU" sz="1200" u="none" strike="noStrike" cap="none" normalizeH="0" baseline="0" dirty="0" smtClean="0">
                          <a:ln>
                            <a:noFill/>
                          </a:ln>
                          <a:effectLst/>
                          <a:latin typeface="Times New Roman" pitchFamily="18" charset="0"/>
                          <a:cs typeface="Times New Roman" pitchFamily="18" charset="0"/>
                        </a:rPr>
                        <a:t>Кемеровская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Липецкая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285497">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г. Севастополь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Кировская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Мурманская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r h="296084">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Забайкальский край</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defRPr/>
                      </a:pPr>
                      <a:r>
                        <a:rPr kumimoji="0" lang="ru-RU" sz="1200" u="none" strike="noStrike" cap="none" normalizeH="0" baseline="0" dirty="0" smtClean="0">
                          <a:ln>
                            <a:noFill/>
                          </a:ln>
                          <a:effectLst/>
                          <a:latin typeface="Times New Roman" pitchFamily="18" charset="0"/>
                          <a:cs typeface="Times New Roman" pitchFamily="18" charset="0"/>
                        </a:rPr>
                        <a:t>Костромская область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c>
                  <a:txBody>
                    <a:bodyPr/>
                    <a:lstStyle/>
                    <a:p>
                      <a:pPr marL="0" marR="0" lvl="0" indent="0" algn="ctr" defTabSz="1082675" rtl="0" eaLnBrk="1" fontAlgn="base" latinLnBrk="0" hangingPunct="1">
                        <a:lnSpc>
                          <a:spcPct val="100000"/>
                        </a:lnSpc>
                        <a:spcBef>
                          <a:spcPct val="0"/>
                        </a:spcBef>
                        <a:spcAft>
                          <a:spcPct val="0"/>
                        </a:spcAft>
                        <a:buClrTx/>
                        <a:buSzTx/>
                        <a:buFontTx/>
                        <a:buNone/>
                        <a:tabLst/>
                      </a:pPr>
                      <a:r>
                        <a:rPr kumimoji="0" lang="ru-RU" sz="1200" u="none" strike="noStrike" cap="none" normalizeH="0" baseline="0" dirty="0" smtClean="0">
                          <a:ln>
                            <a:noFill/>
                          </a:ln>
                          <a:effectLst/>
                          <a:latin typeface="Times New Roman" pitchFamily="18" charset="0"/>
                          <a:cs typeface="Times New Roman" pitchFamily="18" charset="0"/>
                        </a:rPr>
                        <a:t>…</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72000" marR="36000" marT="45719" marB="45719" anchor="ctr" horzOverflow="overflow">
                    <a:solidFill>
                      <a:schemeClr val="bg1"/>
                    </a:solidFill>
                  </a:tcPr>
                </a:tc>
              </a:tr>
            </a:tbl>
          </a:graphicData>
        </a:graphic>
      </p:graphicFrame>
      <p:sp>
        <p:nvSpPr>
          <p:cNvPr id="17" name="Прямоугольник 10"/>
          <p:cNvSpPr/>
          <p:nvPr/>
        </p:nvSpPr>
        <p:spPr>
          <a:xfrm>
            <a:off x="3347864" y="3356992"/>
            <a:ext cx="2448272" cy="307777"/>
          </a:xfrm>
          <a:prstGeom prst="rect">
            <a:avLst/>
          </a:prstGeom>
          <a:noFill/>
          <a:ln>
            <a:noFill/>
            <a:prstDash val="solid"/>
          </a:ln>
        </p:spPr>
        <p:txBody>
          <a:bodyPr vert="horz" wrap="square" lIns="91440" tIns="45720" rIns="91440" bIns="45720" anchor="t" anchorCtr="1" compatLnSpc="1">
            <a:spAutoFit/>
          </a:bodyPr>
          <a:lstStyle/>
          <a:p>
            <a:pPr marL="0" marR="0" lvl="0" indent="0" algn="ctr" defTabSz="108267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400" b="1" i="0" u="none" strike="noStrike" kern="1200" cap="none" spc="0" baseline="0" dirty="0">
                <a:solidFill>
                  <a:srgbClr val="0070C0"/>
                </a:solidFill>
                <a:uFillTx/>
                <a:latin typeface="Times New Roman" pitchFamily="18" charset="0"/>
                <a:cs typeface="Times New Roman" pitchFamily="18" charset="0"/>
              </a:rPr>
              <a:t>Итого  </a:t>
            </a:r>
            <a:r>
              <a:rPr lang="ru-RU" sz="1400" b="1" i="0" u="sng" strike="noStrike" kern="0" cap="none" spc="0" baseline="0" dirty="0" smtClean="0">
                <a:solidFill>
                  <a:srgbClr val="0070C0"/>
                </a:solidFill>
                <a:uFillTx/>
                <a:latin typeface="Times New Roman" pitchFamily="18" charset="0"/>
                <a:cs typeface="Times New Roman" pitchFamily="18" charset="0"/>
              </a:rPr>
              <a:t>47</a:t>
            </a:r>
            <a:r>
              <a:rPr lang="en-US" sz="1400" b="1" i="0" u="none" strike="noStrike" kern="1200" cap="none" spc="0" baseline="0" dirty="0" smtClean="0">
                <a:solidFill>
                  <a:srgbClr val="0070C0"/>
                </a:solidFill>
                <a:uFillTx/>
                <a:latin typeface="Times New Roman" pitchFamily="18" charset="0"/>
                <a:cs typeface="Times New Roman" pitchFamily="18" charset="0"/>
              </a:rPr>
              <a:t> </a:t>
            </a:r>
            <a:r>
              <a:rPr lang="ru-RU" sz="1400" b="1" i="0" u="none" strike="noStrike" kern="1200" cap="none" spc="0" baseline="0" dirty="0" smtClean="0">
                <a:solidFill>
                  <a:srgbClr val="0070C0"/>
                </a:solidFill>
                <a:uFillTx/>
                <a:latin typeface="Times New Roman" pitchFamily="18" charset="0"/>
                <a:cs typeface="Times New Roman" pitchFamily="18" charset="0"/>
              </a:rPr>
              <a:t>регионов</a:t>
            </a:r>
            <a:endParaRPr lang="ru-RU" sz="1400" b="1" i="0" u="none" strike="noStrike" kern="1200" cap="none" spc="0" baseline="0" dirty="0">
              <a:solidFill>
                <a:srgbClr val="0070C0"/>
              </a:solidFill>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17"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pic>
        <p:nvPicPr>
          <p:cNvPr id="3" name="Рисунок 5"/>
          <p:cNvPicPr>
            <a:picLocks noChangeAspect="1"/>
          </p:cNvPicPr>
          <p:nvPr/>
        </p:nvPicPr>
        <p:blipFill>
          <a:blip r:embed="rId3" cstate="print"/>
          <a:srcRect l="9502" t="3362" r="15099" b="66223"/>
          <a:stretch>
            <a:fillRect/>
          </a:stretch>
        </p:blipFill>
        <p:spPr>
          <a:xfrm>
            <a:off x="1412755" y="404664"/>
            <a:ext cx="6543621" cy="1484784"/>
          </a:xfrm>
          <a:prstGeom prst="rect">
            <a:avLst/>
          </a:prstGeom>
          <a:noFill/>
          <a:ln>
            <a:noFill/>
          </a:ln>
        </p:spPr>
      </p:pic>
      <p:pic>
        <p:nvPicPr>
          <p:cNvPr id="62466" name="Picture 2"/>
          <p:cNvPicPr>
            <a:picLocks noChangeAspect="1" noChangeArrowheads="1"/>
          </p:cNvPicPr>
          <p:nvPr/>
        </p:nvPicPr>
        <p:blipFill>
          <a:blip r:embed="rId4" cstate="print"/>
          <a:srcRect t="4219" b="5804"/>
          <a:stretch>
            <a:fillRect/>
          </a:stretch>
        </p:blipFill>
        <p:spPr bwMode="auto">
          <a:xfrm>
            <a:off x="1835695" y="1916832"/>
            <a:ext cx="2340831" cy="4680520"/>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725C68B6-61C2-468F-89AB-4B9F7531AA68}" type="slidenum">
              <a:rPr lang="ru-RU" smtClean="0"/>
              <a:pPr/>
              <a:t>65</a:t>
            </a:fld>
            <a:endParaRPr lang="ru-RU" dirty="0"/>
          </a:p>
        </p:txBody>
      </p:sp>
      <p:pic>
        <p:nvPicPr>
          <p:cNvPr id="7" name="Рисунок 10" descr="434.jpg"/>
          <p:cNvPicPr>
            <a:picLocks noChangeAspect="1"/>
          </p:cNvPicPr>
          <p:nvPr/>
        </p:nvPicPr>
        <p:blipFill>
          <a:blip r:embed="rId5" cstate="print"/>
          <a:srcRect l="35370" t="16093" r="38017" b="41054"/>
          <a:stretch>
            <a:fillRect/>
          </a:stretch>
        </p:blipFill>
        <p:spPr>
          <a:xfrm>
            <a:off x="395536" y="2321496"/>
            <a:ext cx="995882" cy="1011500"/>
          </a:xfrm>
          <a:prstGeom prst="rect">
            <a:avLst/>
          </a:prstGeom>
          <a:noFill/>
          <a:ln>
            <a:noFill/>
          </a:ln>
        </p:spPr>
      </p:pic>
      <p:pic>
        <p:nvPicPr>
          <p:cNvPr id="9" name="Picture 8"/>
          <p:cNvPicPr>
            <a:picLocks noChangeAspect="1"/>
          </p:cNvPicPr>
          <p:nvPr/>
        </p:nvPicPr>
        <p:blipFill>
          <a:blip r:embed="rId6" cstate="print"/>
          <a:srcRect l="23400" t="22273" r="22000" b="52527"/>
          <a:stretch>
            <a:fillRect/>
          </a:stretch>
        </p:blipFill>
        <p:spPr>
          <a:xfrm>
            <a:off x="179512" y="3545632"/>
            <a:ext cx="1512170" cy="1550941"/>
          </a:xfrm>
          <a:prstGeom prst="rect">
            <a:avLst/>
          </a:prstGeom>
          <a:noFill/>
          <a:ln>
            <a:noFill/>
          </a:ln>
        </p:spPr>
      </p:pic>
      <p:pic>
        <p:nvPicPr>
          <p:cNvPr id="10" name="Рисунок 9" descr="1024px-VK.com-logo.svg.png"/>
          <p:cNvPicPr>
            <a:picLocks noChangeAspect="1"/>
          </p:cNvPicPr>
          <p:nvPr/>
        </p:nvPicPr>
        <p:blipFill>
          <a:blip r:embed="rId7" cstate="print"/>
          <a:stretch>
            <a:fillRect/>
          </a:stretch>
        </p:blipFill>
        <p:spPr>
          <a:xfrm>
            <a:off x="7668349" y="2321496"/>
            <a:ext cx="1008107" cy="1008107"/>
          </a:xfrm>
          <a:prstGeom prst="rect">
            <a:avLst/>
          </a:prstGeom>
          <a:noFill/>
          <a:ln>
            <a:noFill/>
          </a:ln>
        </p:spPr>
      </p:pic>
      <p:pic>
        <p:nvPicPr>
          <p:cNvPr id="11" name="Picture 7"/>
          <p:cNvPicPr>
            <a:picLocks noChangeAspect="1"/>
          </p:cNvPicPr>
          <p:nvPr/>
        </p:nvPicPr>
        <p:blipFill>
          <a:blip r:embed="rId8" cstate="print"/>
          <a:srcRect/>
          <a:stretch>
            <a:fillRect/>
          </a:stretch>
        </p:blipFill>
        <p:spPr>
          <a:xfrm>
            <a:off x="7380310" y="3545632"/>
            <a:ext cx="1512170" cy="1512170"/>
          </a:xfrm>
          <a:prstGeom prst="rect">
            <a:avLst/>
          </a:prstGeom>
          <a:noFill/>
          <a:ln>
            <a:noFill/>
          </a:ln>
        </p:spPr>
      </p:pic>
      <p:sp>
        <p:nvSpPr>
          <p:cNvPr id="14" name="Заголовок 1"/>
          <p:cNvSpPr txBox="1">
            <a:spLocks/>
          </p:cNvSpPr>
          <p:nvPr/>
        </p:nvSpPr>
        <p:spPr>
          <a:xfrm>
            <a:off x="0" y="0"/>
            <a:ext cx="9144000" cy="6293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Информация о бюджете в сети «Интернет»</a:t>
            </a:r>
            <a:r>
              <a:rPr kumimoji="0" lang="ru-RU" b="1" i="0" u="none" strike="noStrike" kern="1200" cap="all" spc="0" normalizeH="0" noProof="0" dirty="0" smtClean="0">
                <a:ln>
                  <a:noFill/>
                </a:ln>
                <a:effectLst/>
                <a:uLnTx/>
                <a:uFillTx/>
                <a:latin typeface="Times New Roman" pitchFamily="18" charset="0"/>
                <a:ea typeface="+mj-ea"/>
                <a:cs typeface="Times New Roman" pitchFamily="18" charset="0"/>
              </a:rPr>
              <a:t> </a:t>
            </a:r>
            <a:r>
              <a:rPr kumimoji="0" lang="ru-RU" b="1" i="0" u="none" strike="noStrike" kern="1200" cap="all" spc="0" normalizeH="0" baseline="0" noProof="0" dirty="0" smtClean="0">
                <a:ln>
                  <a:noFill/>
                </a:ln>
                <a:effectLst/>
                <a:uLnTx/>
                <a:uFillTx/>
                <a:latin typeface="Times New Roman" pitchFamily="18" charset="0"/>
                <a:ea typeface="+mj-ea"/>
                <a:cs typeface="Times New Roman" pitchFamily="18" charset="0"/>
              </a:rPr>
              <a:t>и в социальных сетях</a:t>
            </a:r>
            <a:endParaRPr kumimoji="0" lang="ru-RU" b="1" i="0" u="none" strike="noStrike" kern="1200" cap="all" spc="0" normalizeH="0" baseline="0" noProof="0" dirty="0">
              <a:ln>
                <a:noFill/>
              </a:ln>
              <a:effectLst/>
              <a:uLnTx/>
              <a:uFillTx/>
              <a:latin typeface="Times New Roman" pitchFamily="18" charset="0"/>
              <a:ea typeface="+mj-ea"/>
              <a:cs typeface="Times New Roman" pitchFamily="18" charset="0"/>
            </a:endParaRPr>
          </a:p>
        </p:txBody>
      </p:sp>
      <p:pic>
        <p:nvPicPr>
          <p:cNvPr id="15" name="Picture 4" descr="https://sun9-6.userapi.com/impg/LDYEI1o7wqPasCQO33A3AQ8Ng8IIPdsy4bQw1w/a9St647P-U4.jpg?size=1000x1000&amp;quality=95&amp;sign=f6e977ee1ce3f3d82acc463eb9f2828e&amp;type=album"/>
          <p:cNvPicPr>
            <a:picLocks noChangeAspect="1" noChangeArrowheads="1"/>
          </p:cNvPicPr>
          <p:nvPr/>
        </p:nvPicPr>
        <p:blipFill>
          <a:blip r:embed="rId9" cstate="print"/>
          <a:srcRect/>
          <a:stretch>
            <a:fillRect/>
          </a:stretch>
        </p:blipFill>
        <p:spPr bwMode="auto">
          <a:xfrm>
            <a:off x="0" y="6390456"/>
            <a:ext cx="467544" cy="467544"/>
          </a:xfrm>
          <a:prstGeom prst="rect">
            <a:avLst/>
          </a:prstGeom>
          <a:noFill/>
        </p:spPr>
      </p:pic>
      <p:sp>
        <p:nvSpPr>
          <p:cNvPr id="16" name="TextBox 1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pic>
        <p:nvPicPr>
          <p:cNvPr id="62467" name="Picture 3"/>
          <p:cNvPicPr>
            <a:picLocks noChangeAspect="1" noChangeArrowheads="1"/>
          </p:cNvPicPr>
          <p:nvPr/>
        </p:nvPicPr>
        <p:blipFill>
          <a:blip r:embed="rId10" cstate="print"/>
          <a:srcRect t="2827" b="13601"/>
          <a:stretch>
            <a:fillRect/>
          </a:stretch>
        </p:blipFill>
        <p:spPr bwMode="auto">
          <a:xfrm>
            <a:off x="4572000" y="1916832"/>
            <a:ext cx="252028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6" descr="Picture background"/>
          <p:cNvPicPr>
            <a:picLocks noChangeAspect="1" noChangeArrowheads="1"/>
          </p:cNvPicPr>
          <p:nvPr/>
        </p:nvPicPr>
        <p:blipFill>
          <a:blip r:embed="rId2" cstate="print"/>
          <a:srcRect b="2775"/>
          <a:stretch>
            <a:fillRect/>
          </a:stretch>
        </p:blipFill>
        <p:spPr bwMode="auto">
          <a:xfrm>
            <a:off x="0" y="0"/>
            <a:ext cx="9144000" cy="4653136"/>
          </a:xfrm>
          <a:prstGeom prst="rect">
            <a:avLst/>
          </a:prstGeom>
          <a:noFill/>
        </p:spPr>
      </p:pic>
      <p:pic>
        <p:nvPicPr>
          <p:cNvPr id="45" name="Picture 6" descr="Picture background"/>
          <p:cNvPicPr>
            <a:picLocks noChangeAspect="1" noChangeArrowheads="1"/>
          </p:cNvPicPr>
          <p:nvPr/>
        </p:nvPicPr>
        <p:blipFill>
          <a:blip r:embed="rId2" cstate="print"/>
          <a:srcRect l="-399" b="68976"/>
          <a:stretch>
            <a:fillRect/>
          </a:stretch>
        </p:blipFill>
        <p:spPr bwMode="auto">
          <a:xfrm>
            <a:off x="-36512" y="5373216"/>
            <a:ext cx="9180512" cy="1484784"/>
          </a:xfrm>
          <a:prstGeom prst="rect">
            <a:avLst/>
          </a:prstGeom>
          <a:noFill/>
        </p:spPr>
      </p:pic>
      <p:sp>
        <p:nvSpPr>
          <p:cNvPr id="44" name="Freeform 1629"/>
          <p:cNvSpPr/>
          <p:nvPr/>
        </p:nvSpPr>
        <p:spPr>
          <a:xfrm>
            <a:off x="5220072" y="836712"/>
            <a:ext cx="720080" cy="720080"/>
          </a:xfrm>
          <a:custGeom>
            <a:avLst/>
            <a:gdLst>
              <a:gd name="f0" fmla="val 10800000"/>
              <a:gd name="f1" fmla="val 5400000"/>
              <a:gd name="f2" fmla="val 180"/>
              <a:gd name="f3" fmla="val w"/>
              <a:gd name="f4" fmla="val h"/>
              <a:gd name="f5" fmla="val 0"/>
              <a:gd name="f6" fmla="val 3766"/>
              <a:gd name="f7" fmla="val 3769"/>
              <a:gd name="f8" fmla="val 1257"/>
              <a:gd name="f9" fmla="val 743"/>
              <a:gd name="f10" fmla="val 1232"/>
              <a:gd name="f11" fmla="val 746"/>
              <a:gd name="f12" fmla="val 1208"/>
              <a:gd name="f13" fmla="val 756"/>
              <a:gd name="f14" fmla="val 1183"/>
              <a:gd name="f15" fmla="val 772"/>
              <a:gd name="f16" fmla="val 881"/>
              <a:gd name="f17" fmla="val 1078"/>
              <a:gd name="f18" fmla="val 867"/>
              <a:gd name="f19" fmla="val 1092"/>
              <a:gd name="f20" fmla="val 853"/>
              <a:gd name="f21" fmla="val 1110"/>
              <a:gd name="f22" fmla="val 842"/>
              <a:gd name="f23" fmla="val 1133"/>
              <a:gd name="f24" fmla="val 832"/>
              <a:gd name="f25" fmla="val 1156"/>
              <a:gd name="f26" fmla="val 825"/>
              <a:gd name="f27" fmla="val 1178"/>
              <a:gd name="f28" fmla="val 821"/>
              <a:gd name="f29" fmla="val 1199"/>
              <a:gd name="f30" fmla="val 1293"/>
              <a:gd name="f31" fmla="val 869"/>
              <a:gd name="f32" fmla="val 1526"/>
              <a:gd name="f33" fmla="val 886"/>
              <a:gd name="f34" fmla="val 1591"/>
              <a:gd name="f35" fmla="val 904"/>
              <a:gd name="f36" fmla="val 1651"/>
              <a:gd name="f37" fmla="val 926"/>
              <a:gd name="f38" fmla="val 1706"/>
              <a:gd name="f39" fmla="val 950"/>
              <a:gd name="f40" fmla="val 1755"/>
              <a:gd name="f41" fmla="val 977"/>
              <a:gd name="f42" fmla="val 1801"/>
              <a:gd name="f43" fmla="val 1008"/>
              <a:gd name="f44" fmla="val 1841"/>
              <a:gd name="f45" fmla="val 1041"/>
              <a:gd name="f46" fmla="val 1877"/>
              <a:gd name="f47" fmla="val 1070"/>
              <a:gd name="f48" fmla="val 1905"/>
              <a:gd name="f49" fmla="val 1102"/>
              <a:gd name="f50" fmla="val 1940"/>
              <a:gd name="f51" fmla="val 1136"/>
              <a:gd name="f52" fmla="val 1979"/>
              <a:gd name="f53" fmla="val 1173"/>
              <a:gd name="f54" fmla="val 2022"/>
              <a:gd name="f55" fmla="val 1213"/>
              <a:gd name="f56" fmla="val 2071"/>
              <a:gd name="f57" fmla="val 1255"/>
              <a:gd name="f58" fmla="val 2125"/>
              <a:gd name="f59" fmla="val 1301"/>
              <a:gd name="f60" fmla="val 2185"/>
              <a:gd name="f61" fmla="val 1350"/>
              <a:gd name="f62" fmla="val 2249"/>
              <a:gd name="f63" fmla="val 1400"/>
              <a:gd name="f64" fmla="val 2318"/>
              <a:gd name="f65" fmla="val 1482"/>
              <a:gd name="f66" fmla="val 2396"/>
              <a:gd name="f67" fmla="val 1559"/>
              <a:gd name="f68" fmla="val 2467"/>
              <a:gd name="f69" fmla="val 1635"/>
              <a:gd name="f70" fmla="val 2531"/>
              <a:gd name="f71" fmla="val 1709"/>
              <a:gd name="f72" fmla="val 2588"/>
              <a:gd name="f73" fmla="val 1781"/>
              <a:gd name="f74" fmla="val 2638"/>
              <a:gd name="f75" fmla="val 1850"/>
              <a:gd name="f76" fmla="val 2683"/>
              <a:gd name="f77" fmla="val 1918"/>
              <a:gd name="f78" fmla="val 2723"/>
              <a:gd name="f79" fmla="val 1981"/>
              <a:gd name="f80" fmla="val 2758"/>
              <a:gd name="f81" fmla="val 2041"/>
              <a:gd name="f82" fmla="val 2788"/>
              <a:gd name="f83" fmla="val 2100"/>
              <a:gd name="f84" fmla="val 2814"/>
              <a:gd name="f85" fmla="val 2154"/>
              <a:gd name="f86" fmla="val 2835"/>
              <a:gd name="f87" fmla="val 2206"/>
              <a:gd name="f88" fmla="val 2854"/>
              <a:gd name="f89" fmla="val 2253"/>
              <a:gd name="f90" fmla="val 2869"/>
              <a:gd name="f91" fmla="val 2298"/>
              <a:gd name="f92" fmla="val 2880"/>
              <a:gd name="f93" fmla="val 2339"/>
              <a:gd name="f94" fmla="val 2887"/>
              <a:gd name="f95" fmla="val 2383"/>
              <a:gd name="f96" fmla="val 2894"/>
              <a:gd name="f97" fmla="val 2422"/>
              <a:gd name="f98" fmla="val 2898"/>
              <a:gd name="f99" fmla="val 2453"/>
              <a:gd name="f100" fmla="val 2902"/>
              <a:gd name="f101" fmla="val 2478"/>
              <a:gd name="f102" fmla="val 2494"/>
              <a:gd name="f103" fmla="val 2508"/>
              <a:gd name="f104" fmla="val 2901"/>
              <a:gd name="f105" fmla="val 2515"/>
              <a:gd name="f106" fmla="val 2900"/>
              <a:gd name="f107" fmla="val 2519"/>
              <a:gd name="f108" fmla="val 2523"/>
              <a:gd name="f109" fmla="val 2554"/>
              <a:gd name="f110" fmla="val 2892"/>
              <a:gd name="f111" fmla="val 2587"/>
              <a:gd name="f112" fmla="val 2878"/>
              <a:gd name="f113" fmla="val 2618"/>
              <a:gd name="f114" fmla="val 2859"/>
              <a:gd name="f115" fmla="val 2643"/>
              <a:gd name="f116" fmla="val 2838"/>
              <a:gd name="f117" fmla="val 2945"/>
              <a:gd name="f118" fmla="val 2536"/>
              <a:gd name="f119" fmla="val 2962"/>
              <a:gd name="f120" fmla="val 2516"/>
              <a:gd name="f121" fmla="val 2973"/>
              <a:gd name="f122" fmla="val 2493"/>
              <a:gd name="f123" fmla="val 2977"/>
              <a:gd name="f124" fmla="val 2470"/>
              <a:gd name="f125" fmla="val 2975"/>
              <a:gd name="f126" fmla="val 2446"/>
              <a:gd name="f127" fmla="val 2968"/>
              <a:gd name="f128" fmla="val 2424"/>
              <a:gd name="f129" fmla="val 2955"/>
              <a:gd name="f130" fmla="val 2405"/>
              <a:gd name="f131" fmla="val 2939"/>
              <a:gd name="f132" fmla="val 2386"/>
              <a:gd name="f133" fmla="val 2922"/>
              <a:gd name="f134" fmla="val 2370"/>
              <a:gd name="f135" fmla="val 2110"/>
              <a:gd name="f136" fmla="val 2474"/>
              <a:gd name="f137" fmla="val 2107"/>
              <a:gd name="f138" fmla="val 2458"/>
              <a:gd name="f139" fmla="val 2101"/>
              <a:gd name="f140" fmla="val 2437"/>
              <a:gd name="f141" fmla="val 2097"/>
              <a:gd name="f142" fmla="val 2414"/>
              <a:gd name="f143" fmla="val 2095"/>
              <a:gd name="f144" fmla="val 2098"/>
              <a:gd name="f145" fmla="val 2360"/>
              <a:gd name="f146" fmla="val 2105"/>
              <a:gd name="f147" fmla="val 2117"/>
              <a:gd name="f148" fmla="val 2319"/>
              <a:gd name="f149" fmla="val 2133"/>
              <a:gd name="f150" fmla="val 2188"/>
              <a:gd name="f151" fmla="val 2265"/>
              <a:gd name="f152" fmla="val 2180"/>
              <a:gd name="f153" fmla="val 2272"/>
              <a:gd name="f154" fmla="val 2169"/>
              <a:gd name="f155" fmla="val 2275"/>
              <a:gd name="f156" fmla="val 2158"/>
              <a:gd name="f157" fmla="val 2276"/>
              <a:gd name="f158" fmla="val 2134"/>
              <a:gd name="f159" fmla="val 2271"/>
              <a:gd name="f160" fmla="val 2108"/>
              <a:gd name="f161" fmla="val 2263"/>
              <a:gd name="f162" fmla="val 2079"/>
              <a:gd name="f163" fmla="val 2250"/>
              <a:gd name="f164" fmla="val 2048"/>
              <a:gd name="f165" fmla="val 2235"/>
              <a:gd name="f166" fmla="val 2021"/>
              <a:gd name="f167" fmla="val 2219"/>
              <a:gd name="f168" fmla="val 1989"/>
              <a:gd name="f169" fmla="val 2199"/>
              <a:gd name="f170" fmla="val 1953"/>
              <a:gd name="f171" fmla="val 2177"/>
              <a:gd name="f172" fmla="val 1915"/>
              <a:gd name="f173" fmla="val 2150"/>
              <a:gd name="f174" fmla="val 1881"/>
              <a:gd name="f175" fmla="val 2126"/>
              <a:gd name="f176" fmla="val 1847"/>
              <a:gd name="f177" fmla="val 2099"/>
              <a:gd name="f178" fmla="val 1809"/>
              <a:gd name="f179" fmla="val 2067"/>
              <a:gd name="f180" fmla="val 1770"/>
              <a:gd name="f181" fmla="val 2030"/>
              <a:gd name="f182" fmla="val 1729"/>
              <a:gd name="f183" fmla="val 1990"/>
              <a:gd name="f184" fmla="val 1656"/>
              <a:gd name="f185" fmla="val 1911"/>
              <a:gd name="f186" fmla="val 1589"/>
              <a:gd name="f187" fmla="val 1832"/>
              <a:gd name="f188" fmla="val 1555"/>
              <a:gd name="f189" fmla="val 1788"/>
              <a:gd name="f190" fmla="val 1522"/>
              <a:gd name="f191" fmla="val 1742"/>
              <a:gd name="f192" fmla="val 1491"/>
              <a:gd name="f193" fmla="val 1692"/>
              <a:gd name="f194" fmla="val 1471"/>
              <a:gd name="f195" fmla="val 1456"/>
              <a:gd name="f196" fmla="val 1621"/>
              <a:gd name="f197" fmla="val 1447"/>
              <a:gd name="f198" fmla="val 1590"/>
              <a:gd name="f199" fmla="val 1443"/>
              <a:gd name="f200" fmla="val 1561"/>
              <a:gd name="f201" fmla="val 1444"/>
              <a:gd name="f202" fmla="val 1549"/>
              <a:gd name="f203" fmla="val 1539"/>
              <a:gd name="f204" fmla="val 1454"/>
              <a:gd name="f205" fmla="val 1531"/>
              <a:gd name="f206" fmla="val 1566"/>
              <a:gd name="f207" fmla="val 1417"/>
              <a:gd name="f208" fmla="val 1585"/>
              <a:gd name="f209" fmla="val 1396"/>
              <a:gd name="f210" fmla="val 1597"/>
              <a:gd name="f211" fmla="val 1372"/>
              <a:gd name="f212" fmla="val 1604"/>
              <a:gd name="f213" fmla="val 1344"/>
              <a:gd name="f214" fmla="val 1606"/>
              <a:gd name="f215" fmla="val 1315"/>
              <a:gd name="f216" fmla="val 1603"/>
              <a:gd name="f217" fmla="val 1289"/>
              <a:gd name="f218" fmla="val 1593"/>
              <a:gd name="f219" fmla="val 1263"/>
              <a:gd name="f220" fmla="val 1348"/>
              <a:gd name="f221" fmla="val 803"/>
              <a:gd name="f222" fmla="val 1335"/>
              <a:gd name="f223" fmla="val 782"/>
              <a:gd name="f224" fmla="val 1319"/>
              <a:gd name="f225" fmla="val 764"/>
              <a:gd name="f226" fmla="val 752"/>
              <a:gd name="f227" fmla="val 1280"/>
              <a:gd name="f228" fmla="val 745"/>
              <a:gd name="f229" fmla="val 1883"/>
              <a:gd name="f230" fmla="val 1993"/>
              <a:gd name="f231" fmla="val 3"/>
              <a:gd name="f232" fmla="val 12"/>
              <a:gd name="f233" fmla="val 2207"/>
              <a:gd name="f234" fmla="val 28"/>
              <a:gd name="f235" fmla="val 2312"/>
              <a:gd name="f236" fmla="val 49"/>
              <a:gd name="f237" fmla="val 2415"/>
              <a:gd name="f238" fmla="val 76"/>
              <a:gd name="f239" fmla="val 109"/>
              <a:gd name="f240" fmla="val 2616"/>
              <a:gd name="f241" fmla="val 149"/>
              <a:gd name="f242" fmla="val 2712"/>
              <a:gd name="f243" fmla="val 194"/>
              <a:gd name="f244" fmla="val 2804"/>
              <a:gd name="f245" fmla="val 242"/>
              <a:gd name="f246" fmla="val 296"/>
              <a:gd name="f247" fmla="val 2979"/>
              <a:gd name="f248" fmla="val 353"/>
              <a:gd name="f249" fmla="val 3062"/>
              <a:gd name="f250" fmla="val 415"/>
              <a:gd name="f251" fmla="val 3140"/>
              <a:gd name="f252" fmla="val 482"/>
              <a:gd name="f253" fmla="val 3214"/>
              <a:gd name="f254" fmla="val 553"/>
              <a:gd name="f255" fmla="val 3284"/>
              <a:gd name="f256" fmla="val 627"/>
              <a:gd name="f257" fmla="val 3350"/>
              <a:gd name="f258" fmla="val 705"/>
              <a:gd name="f259" fmla="val 3412"/>
              <a:gd name="f260" fmla="val 787"/>
              <a:gd name="f261" fmla="val 3470"/>
              <a:gd name="f262" fmla="val 872"/>
              <a:gd name="f263" fmla="val 3523"/>
              <a:gd name="f264" fmla="val 961"/>
              <a:gd name="f265" fmla="val 3572"/>
              <a:gd name="f266" fmla="val 1055"/>
              <a:gd name="f267" fmla="val 3617"/>
              <a:gd name="f268" fmla="val 1152"/>
              <a:gd name="f269" fmla="val 3656"/>
              <a:gd name="f270" fmla="val 1251"/>
              <a:gd name="f271" fmla="val 3690"/>
              <a:gd name="f272" fmla="val 1352"/>
              <a:gd name="f273" fmla="val 3718"/>
              <a:gd name="f274" fmla="val 1455"/>
              <a:gd name="f275" fmla="val 3738"/>
              <a:gd name="f276" fmla="val 3753"/>
              <a:gd name="f277" fmla="val 1666"/>
              <a:gd name="f278" fmla="val 3762"/>
              <a:gd name="f279" fmla="val 1775"/>
              <a:gd name="f280" fmla="val 1885"/>
              <a:gd name="f281" fmla="val 3763"/>
              <a:gd name="f282" fmla="val 1988"/>
              <a:gd name="f283" fmla="val 3754"/>
              <a:gd name="f284" fmla="val 2090"/>
              <a:gd name="f285" fmla="val 3742"/>
              <a:gd name="f286" fmla="val 2191"/>
              <a:gd name="f287" fmla="val 3722"/>
              <a:gd name="f288" fmla="val 2289"/>
              <a:gd name="f289" fmla="val 3698"/>
              <a:gd name="f290" fmla="val 3668"/>
              <a:gd name="f291" fmla="val 2481"/>
              <a:gd name="f292" fmla="val 3635"/>
              <a:gd name="f293" fmla="val 2574"/>
              <a:gd name="f294" fmla="val 3596"/>
              <a:gd name="f295" fmla="val 2664"/>
              <a:gd name="f296" fmla="val 3554"/>
              <a:gd name="f297" fmla="val 2752"/>
              <a:gd name="f298" fmla="val 3508"/>
              <a:gd name="f299" fmla="val 2837"/>
              <a:gd name="f300" fmla="val 3457"/>
              <a:gd name="f301" fmla="val 2919"/>
              <a:gd name="f302" fmla="val 3402"/>
              <a:gd name="f303" fmla="val 2998"/>
              <a:gd name="f304" fmla="val 3343"/>
              <a:gd name="f305" fmla="val 3074"/>
              <a:gd name="f306" fmla="val 3280"/>
              <a:gd name="f307" fmla="val 3147"/>
              <a:gd name="f308" fmla="val 3217"/>
              <a:gd name="f309" fmla="val 3144"/>
              <a:gd name="f310" fmla="val 3283"/>
              <a:gd name="f311" fmla="val 3071"/>
              <a:gd name="f312" fmla="val 3346"/>
              <a:gd name="f313" fmla="val 2994"/>
              <a:gd name="f314" fmla="val 3405"/>
              <a:gd name="f315" fmla="val 2915"/>
              <a:gd name="f316" fmla="val 3460"/>
              <a:gd name="f317" fmla="val 2834"/>
              <a:gd name="f318" fmla="val 3511"/>
              <a:gd name="f319" fmla="val 2748"/>
              <a:gd name="f320" fmla="val 3558"/>
              <a:gd name="f321" fmla="val 2661"/>
              <a:gd name="f322" fmla="val 3601"/>
              <a:gd name="f323" fmla="val 2571"/>
              <a:gd name="f324" fmla="val 3638"/>
              <a:gd name="f325" fmla="val 3672"/>
              <a:gd name="f326" fmla="val 3701"/>
              <a:gd name="f327" fmla="val 2286"/>
              <a:gd name="f328" fmla="val 3725"/>
              <a:gd name="f329" fmla="val 3745"/>
              <a:gd name="f330" fmla="val 2088"/>
              <a:gd name="f331" fmla="val 3759"/>
              <a:gd name="f332" fmla="val 1986"/>
              <a:gd name="f333" fmla="val 3767"/>
              <a:gd name="f334" fmla="val 1779"/>
              <a:gd name="f335" fmla="val 1678"/>
              <a:gd name="f336" fmla="val 1578"/>
              <a:gd name="f337" fmla="val 1479"/>
              <a:gd name="f338" fmla="val 1382"/>
              <a:gd name="f339" fmla="val 1287"/>
              <a:gd name="f340" fmla="val 1194"/>
              <a:gd name="f341" fmla="val 1104"/>
              <a:gd name="f342" fmla="val 1017"/>
              <a:gd name="f343" fmla="val 932"/>
              <a:gd name="f344" fmla="val 850"/>
              <a:gd name="f345" fmla="val 771"/>
              <a:gd name="f346" fmla="val 694"/>
              <a:gd name="f347" fmla="val 622"/>
              <a:gd name="f348" fmla="val 551"/>
              <a:gd name="f349" fmla="val 485"/>
              <a:gd name="f350" fmla="val 422"/>
              <a:gd name="f351" fmla="val 364"/>
              <a:gd name="f352" fmla="val 309"/>
              <a:gd name="f353" fmla="val 258"/>
              <a:gd name="f354" fmla="val 212"/>
              <a:gd name="f355" fmla="val 169"/>
              <a:gd name="f356" fmla="val 131"/>
              <a:gd name="f357" fmla="val 97"/>
              <a:gd name="f358" fmla="val 69"/>
              <a:gd name="f359" fmla="val 43"/>
              <a:gd name="f360" fmla="val 25"/>
              <a:gd name="f361" fmla="val 11"/>
              <a:gd name="f362" fmla="val 1782"/>
              <a:gd name="f363" fmla="val 1680"/>
              <a:gd name="f364" fmla="val 1579"/>
              <a:gd name="f365" fmla="val 1480"/>
              <a:gd name="f366" fmla="val 1383"/>
              <a:gd name="f367" fmla="val 1288"/>
              <a:gd name="f368" fmla="val 1195"/>
              <a:gd name="f369" fmla="val 1106"/>
              <a:gd name="f370" fmla="val 1018"/>
              <a:gd name="f371" fmla="val 933"/>
              <a:gd name="f372" fmla="val 696"/>
              <a:gd name="f373" fmla="val 486"/>
              <a:gd name="f374" fmla="val 423"/>
              <a:gd name="f375" fmla="val 310"/>
              <a:gd name="f376" fmla="val 211"/>
              <a:gd name="f377" fmla="val 98"/>
              <a:gd name="f378" fmla="val 68"/>
              <a:gd name="f379" fmla="val 44"/>
              <a:gd name="f380" fmla="val 24"/>
              <a:gd name="f381" fmla="+- 0 0 -90"/>
              <a:gd name="f382" fmla="*/ f3 1 3766"/>
              <a:gd name="f383" fmla="*/ f4 1 3769"/>
              <a:gd name="f384" fmla="+- f7 0 f5"/>
              <a:gd name="f385" fmla="+- f6 0 f5"/>
              <a:gd name="f386" fmla="*/ f381 f0 1"/>
              <a:gd name="f387" fmla="*/ f385 1 3766"/>
              <a:gd name="f388" fmla="*/ f384 1 3769"/>
              <a:gd name="f389" fmla="*/ 1183 f385 1"/>
              <a:gd name="f390" fmla="*/ 772 f384 1"/>
              <a:gd name="f391" fmla="*/ 842 f385 1"/>
              <a:gd name="f392" fmla="*/ 1133 f384 1"/>
              <a:gd name="f393" fmla="*/ 821 f385 1"/>
              <a:gd name="f394" fmla="*/ 1293 f384 1"/>
              <a:gd name="f395" fmla="*/ 926 f385 1"/>
              <a:gd name="f396" fmla="*/ 1706 f384 1"/>
              <a:gd name="f397" fmla="*/ 1041 f385 1"/>
              <a:gd name="f398" fmla="*/ 1877 f384 1"/>
              <a:gd name="f399" fmla="*/ 1173 f385 1"/>
              <a:gd name="f400" fmla="*/ 2022 f384 1"/>
              <a:gd name="f401" fmla="*/ 1350 f385 1"/>
              <a:gd name="f402" fmla="*/ 2249 f384 1"/>
              <a:gd name="f403" fmla="*/ 1635 f385 1"/>
              <a:gd name="f404" fmla="*/ 2531 f384 1"/>
              <a:gd name="f405" fmla="*/ 1918 f385 1"/>
              <a:gd name="f406" fmla="*/ 2723 f384 1"/>
              <a:gd name="f407" fmla="*/ 2154 f385 1"/>
              <a:gd name="f408" fmla="*/ 2835 f384 1"/>
              <a:gd name="f409" fmla="*/ 2339 f385 1"/>
              <a:gd name="f410" fmla="*/ 2887 f384 1"/>
              <a:gd name="f411" fmla="*/ 2478 f385 1"/>
              <a:gd name="f412" fmla="*/ 2902 f384 1"/>
              <a:gd name="f413" fmla="*/ 2519 f385 1"/>
              <a:gd name="f414" fmla="*/ 2898 f384 1"/>
              <a:gd name="f415" fmla="*/ 2618 f385 1"/>
              <a:gd name="f416" fmla="*/ 2859 f384 1"/>
              <a:gd name="f417" fmla="*/ 2973 f385 1"/>
              <a:gd name="f418" fmla="*/ 2493 f384 1"/>
              <a:gd name="f419" fmla="*/ 2955 f385 1"/>
              <a:gd name="f420" fmla="*/ 2405 f384 1"/>
              <a:gd name="f421" fmla="*/ 2474 f385 1"/>
              <a:gd name="f422" fmla="*/ 2107 f384 1"/>
              <a:gd name="f423" fmla="*/ 2386 f385 1"/>
              <a:gd name="f424" fmla="*/ 2098 f384 1"/>
              <a:gd name="f425" fmla="*/ 2188 f385 1"/>
              <a:gd name="f426" fmla="*/ 2265 f384 1"/>
              <a:gd name="f427" fmla="*/ 2134 f385 1"/>
              <a:gd name="f428" fmla="*/ 2271 f384 1"/>
              <a:gd name="f429" fmla="*/ 2021 f385 1"/>
              <a:gd name="f430" fmla="*/ 2219 f384 1"/>
              <a:gd name="f431" fmla="*/ 1881 f385 1"/>
              <a:gd name="f432" fmla="*/ 2126 f384 1"/>
              <a:gd name="f433" fmla="*/ 1729 f385 1"/>
              <a:gd name="f434" fmla="*/ 1990 f384 1"/>
              <a:gd name="f435" fmla="*/ 1522 f385 1"/>
              <a:gd name="f436" fmla="*/ 1742 f384 1"/>
              <a:gd name="f437" fmla="*/ 1447 f385 1"/>
              <a:gd name="f438" fmla="*/ 1590 f384 1"/>
              <a:gd name="f439" fmla="*/ 1454 f385 1"/>
              <a:gd name="f440" fmla="*/ 1531 f384 1"/>
              <a:gd name="f441" fmla="*/ 1604 f385 1"/>
              <a:gd name="f442" fmla="*/ 1344 f384 1"/>
              <a:gd name="f443" fmla="*/ 1348 f385 1"/>
              <a:gd name="f444" fmla="*/ 803 f384 1"/>
              <a:gd name="f445" fmla="*/ 1280 f385 1"/>
              <a:gd name="f446" fmla="*/ 745 f384 1"/>
              <a:gd name="f447" fmla="*/ 2101 f385 1"/>
              <a:gd name="f448" fmla="*/ 12 f384 1"/>
              <a:gd name="f449" fmla="*/ 2516 f385 1"/>
              <a:gd name="f450" fmla="*/ 109 f384 1"/>
              <a:gd name="f451" fmla="*/ 2894 f385 1"/>
              <a:gd name="f452" fmla="*/ 296 f384 1"/>
              <a:gd name="f453" fmla="*/ 3214 f385 1"/>
              <a:gd name="f454" fmla="*/ 553 f384 1"/>
              <a:gd name="f455" fmla="*/ 3470 f385 1"/>
              <a:gd name="f456" fmla="*/ 872 f384 1"/>
              <a:gd name="f457" fmla="*/ 3656 f385 1"/>
              <a:gd name="f458" fmla="*/ 1251 f384 1"/>
              <a:gd name="f459" fmla="*/ 3753 f385 1"/>
              <a:gd name="f460" fmla="*/ 1666 f384 1"/>
              <a:gd name="f461" fmla="*/ 3754 f385 1"/>
              <a:gd name="f462" fmla="*/ 2090 f384 1"/>
              <a:gd name="f463" fmla="*/ 3668 f385 1"/>
              <a:gd name="f464" fmla="*/ 2481 f384 1"/>
              <a:gd name="f465" fmla="*/ 3508 f385 1"/>
              <a:gd name="f466" fmla="*/ 2837 f384 1"/>
              <a:gd name="f467" fmla="*/ 3280 f385 1"/>
              <a:gd name="f468" fmla="*/ 3147 f384 1"/>
              <a:gd name="f469" fmla="*/ 2994 f385 1"/>
              <a:gd name="f470" fmla="*/ 3405 f384 1"/>
              <a:gd name="f471" fmla="*/ 2661 f385 1"/>
              <a:gd name="f472" fmla="*/ 3601 f384 1"/>
              <a:gd name="f473" fmla="*/ 2286 f385 1"/>
              <a:gd name="f474" fmla="*/ 3725 f384 1"/>
              <a:gd name="f475" fmla="*/ 1883 f385 1"/>
              <a:gd name="f476" fmla="*/ 3769 f384 1"/>
              <a:gd name="f477" fmla="*/ 1479 f385 1"/>
              <a:gd name="f478" fmla="*/ 1104 f385 1"/>
              <a:gd name="f479" fmla="*/ 771 f385 1"/>
              <a:gd name="f480" fmla="*/ 485 f385 1"/>
              <a:gd name="f481" fmla="*/ 258 f385 1"/>
              <a:gd name="f482" fmla="*/ 97 f385 1"/>
              <a:gd name="f483" fmla="*/ 11 f385 1"/>
              <a:gd name="f484" fmla="*/ 1680 f384 1"/>
              <a:gd name="f485" fmla="*/ 1288 f384 1"/>
              <a:gd name="f486" fmla="*/ 933 f384 1"/>
              <a:gd name="f487" fmla="*/ 622 f384 1"/>
              <a:gd name="f488" fmla="*/ 364 f384 1"/>
              <a:gd name="f489" fmla="*/ 169 f384 1"/>
              <a:gd name="f490" fmla="*/ 44 f384 1"/>
              <a:gd name="f491" fmla="*/ 0 f384 1"/>
              <a:gd name="f492" fmla="*/ f386 1 f2"/>
              <a:gd name="f493" fmla="*/ f389 1 3766"/>
              <a:gd name="f494" fmla="*/ f390 1 3769"/>
              <a:gd name="f495" fmla="*/ f391 1 3766"/>
              <a:gd name="f496" fmla="*/ f392 1 3769"/>
              <a:gd name="f497" fmla="*/ f393 1 3766"/>
              <a:gd name="f498" fmla="*/ f394 1 3769"/>
              <a:gd name="f499" fmla="*/ f395 1 3766"/>
              <a:gd name="f500" fmla="*/ f396 1 3769"/>
              <a:gd name="f501" fmla="*/ f397 1 3766"/>
              <a:gd name="f502" fmla="*/ f398 1 3769"/>
              <a:gd name="f503" fmla="*/ f399 1 3766"/>
              <a:gd name="f504" fmla="*/ f400 1 3769"/>
              <a:gd name="f505" fmla="*/ f401 1 3766"/>
              <a:gd name="f506" fmla="*/ f402 1 3769"/>
              <a:gd name="f507" fmla="*/ f403 1 3766"/>
              <a:gd name="f508" fmla="*/ f404 1 3769"/>
              <a:gd name="f509" fmla="*/ f405 1 3766"/>
              <a:gd name="f510" fmla="*/ f406 1 3769"/>
              <a:gd name="f511" fmla="*/ f407 1 3766"/>
              <a:gd name="f512" fmla="*/ f408 1 3769"/>
              <a:gd name="f513" fmla="*/ f409 1 3766"/>
              <a:gd name="f514" fmla="*/ f410 1 3769"/>
              <a:gd name="f515" fmla="*/ f411 1 3766"/>
              <a:gd name="f516" fmla="*/ f412 1 3769"/>
              <a:gd name="f517" fmla="*/ f413 1 3766"/>
              <a:gd name="f518" fmla="*/ f414 1 3769"/>
              <a:gd name="f519" fmla="*/ f415 1 3766"/>
              <a:gd name="f520" fmla="*/ f416 1 3769"/>
              <a:gd name="f521" fmla="*/ f417 1 3766"/>
              <a:gd name="f522" fmla="*/ f418 1 3769"/>
              <a:gd name="f523" fmla="*/ f419 1 3766"/>
              <a:gd name="f524" fmla="*/ f420 1 3769"/>
              <a:gd name="f525" fmla="*/ f421 1 3766"/>
              <a:gd name="f526" fmla="*/ f422 1 3769"/>
              <a:gd name="f527" fmla="*/ f423 1 3766"/>
              <a:gd name="f528" fmla="*/ f424 1 3769"/>
              <a:gd name="f529" fmla="*/ f425 1 3766"/>
              <a:gd name="f530" fmla="*/ f426 1 3769"/>
              <a:gd name="f531" fmla="*/ f427 1 3766"/>
              <a:gd name="f532" fmla="*/ f428 1 3769"/>
              <a:gd name="f533" fmla="*/ f429 1 3766"/>
              <a:gd name="f534" fmla="*/ f430 1 3769"/>
              <a:gd name="f535" fmla="*/ f431 1 3766"/>
              <a:gd name="f536" fmla="*/ f432 1 3769"/>
              <a:gd name="f537" fmla="*/ f433 1 3766"/>
              <a:gd name="f538" fmla="*/ f434 1 3769"/>
              <a:gd name="f539" fmla="*/ f435 1 3766"/>
              <a:gd name="f540" fmla="*/ f436 1 3769"/>
              <a:gd name="f541" fmla="*/ f437 1 3766"/>
              <a:gd name="f542" fmla="*/ f438 1 3769"/>
              <a:gd name="f543" fmla="*/ f439 1 3766"/>
              <a:gd name="f544" fmla="*/ f440 1 3769"/>
              <a:gd name="f545" fmla="*/ f441 1 3766"/>
              <a:gd name="f546" fmla="*/ f442 1 3769"/>
              <a:gd name="f547" fmla="*/ f443 1 3766"/>
              <a:gd name="f548" fmla="*/ f444 1 3769"/>
              <a:gd name="f549" fmla="*/ f445 1 3766"/>
              <a:gd name="f550" fmla="*/ f446 1 3769"/>
              <a:gd name="f551" fmla="*/ f447 1 3766"/>
              <a:gd name="f552" fmla="*/ f448 1 3769"/>
              <a:gd name="f553" fmla="*/ f449 1 3766"/>
              <a:gd name="f554" fmla="*/ f450 1 3769"/>
              <a:gd name="f555" fmla="*/ f451 1 3766"/>
              <a:gd name="f556" fmla="*/ f452 1 3769"/>
              <a:gd name="f557" fmla="*/ f453 1 3766"/>
              <a:gd name="f558" fmla="*/ f454 1 3769"/>
              <a:gd name="f559" fmla="*/ f455 1 3766"/>
              <a:gd name="f560" fmla="*/ f456 1 3769"/>
              <a:gd name="f561" fmla="*/ f457 1 3766"/>
              <a:gd name="f562" fmla="*/ f458 1 3769"/>
              <a:gd name="f563" fmla="*/ f459 1 3766"/>
              <a:gd name="f564" fmla="*/ f460 1 3769"/>
              <a:gd name="f565" fmla="*/ f461 1 3766"/>
              <a:gd name="f566" fmla="*/ f462 1 3769"/>
              <a:gd name="f567" fmla="*/ f463 1 3766"/>
              <a:gd name="f568" fmla="*/ f464 1 3769"/>
              <a:gd name="f569" fmla="*/ f465 1 3766"/>
              <a:gd name="f570" fmla="*/ f466 1 3769"/>
              <a:gd name="f571" fmla="*/ f467 1 3766"/>
              <a:gd name="f572" fmla="*/ f468 1 3769"/>
              <a:gd name="f573" fmla="*/ f469 1 3766"/>
              <a:gd name="f574" fmla="*/ f470 1 3769"/>
              <a:gd name="f575" fmla="*/ f471 1 3766"/>
              <a:gd name="f576" fmla="*/ f472 1 3769"/>
              <a:gd name="f577" fmla="*/ f473 1 3766"/>
              <a:gd name="f578" fmla="*/ f474 1 3769"/>
              <a:gd name="f579" fmla="*/ f475 1 3766"/>
              <a:gd name="f580" fmla="*/ f476 1 3769"/>
              <a:gd name="f581" fmla="*/ f477 1 3766"/>
              <a:gd name="f582" fmla="*/ f478 1 3766"/>
              <a:gd name="f583" fmla="*/ f479 1 3766"/>
              <a:gd name="f584" fmla="*/ f480 1 3766"/>
              <a:gd name="f585" fmla="*/ f481 1 3766"/>
              <a:gd name="f586" fmla="*/ f482 1 3766"/>
              <a:gd name="f587" fmla="*/ f483 1 3766"/>
              <a:gd name="f588" fmla="*/ f484 1 3769"/>
              <a:gd name="f589" fmla="*/ f485 1 3769"/>
              <a:gd name="f590" fmla="*/ f486 1 3769"/>
              <a:gd name="f591" fmla="*/ f487 1 3769"/>
              <a:gd name="f592" fmla="*/ f488 1 3769"/>
              <a:gd name="f593" fmla="*/ f489 1 3769"/>
              <a:gd name="f594" fmla="*/ f490 1 3769"/>
              <a:gd name="f595" fmla="*/ f491 1 3769"/>
              <a:gd name="f596" fmla="*/ 0 1 f387"/>
              <a:gd name="f597" fmla="*/ f6 1 f387"/>
              <a:gd name="f598" fmla="*/ 0 1 f388"/>
              <a:gd name="f599" fmla="*/ f7 1 f388"/>
              <a:gd name="f600" fmla="+- f492 0 f1"/>
              <a:gd name="f601" fmla="*/ f493 1 f387"/>
              <a:gd name="f602" fmla="*/ f494 1 f388"/>
              <a:gd name="f603" fmla="*/ f495 1 f387"/>
              <a:gd name="f604" fmla="*/ f496 1 f388"/>
              <a:gd name="f605" fmla="*/ f497 1 f387"/>
              <a:gd name="f606" fmla="*/ f498 1 f388"/>
              <a:gd name="f607" fmla="*/ f499 1 f387"/>
              <a:gd name="f608" fmla="*/ f500 1 f388"/>
              <a:gd name="f609" fmla="*/ f501 1 f387"/>
              <a:gd name="f610" fmla="*/ f502 1 f388"/>
              <a:gd name="f611" fmla="*/ f503 1 f387"/>
              <a:gd name="f612" fmla="*/ f504 1 f388"/>
              <a:gd name="f613" fmla="*/ f505 1 f387"/>
              <a:gd name="f614" fmla="*/ f506 1 f388"/>
              <a:gd name="f615" fmla="*/ f507 1 f387"/>
              <a:gd name="f616" fmla="*/ f508 1 f388"/>
              <a:gd name="f617" fmla="*/ f509 1 f387"/>
              <a:gd name="f618" fmla="*/ f510 1 f388"/>
              <a:gd name="f619" fmla="*/ f511 1 f387"/>
              <a:gd name="f620" fmla="*/ f512 1 f388"/>
              <a:gd name="f621" fmla="*/ f513 1 f387"/>
              <a:gd name="f622" fmla="*/ f514 1 f388"/>
              <a:gd name="f623" fmla="*/ f515 1 f387"/>
              <a:gd name="f624" fmla="*/ f516 1 f388"/>
              <a:gd name="f625" fmla="*/ f517 1 f387"/>
              <a:gd name="f626" fmla="*/ f518 1 f388"/>
              <a:gd name="f627" fmla="*/ f519 1 f387"/>
              <a:gd name="f628" fmla="*/ f520 1 f388"/>
              <a:gd name="f629" fmla="*/ f521 1 f387"/>
              <a:gd name="f630" fmla="*/ f522 1 f388"/>
              <a:gd name="f631" fmla="*/ f523 1 f387"/>
              <a:gd name="f632" fmla="*/ f524 1 f388"/>
              <a:gd name="f633" fmla="*/ f525 1 f387"/>
              <a:gd name="f634" fmla="*/ f526 1 f388"/>
              <a:gd name="f635" fmla="*/ f527 1 f387"/>
              <a:gd name="f636" fmla="*/ f528 1 f388"/>
              <a:gd name="f637" fmla="*/ f529 1 f387"/>
              <a:gd name="f638" fmla="*/ f530 1 f388"/>
              <a:gd name="f639" fmla="*/ f531 1 f387"/>
              <a:gd name="f640" fmla="*/ f532 1 f388"/>
              <a:gd name="f641" fmla="*/ f533 1 f387"/>
              <a:gd name="f642" fmla="*/ f534 1 f388"/>
              <a:gd name="f643" fmla="*/ f535 1 f387"/>
              <a:gd name="f644" fmla="*/ f536 1 f388"/>
              <a:gd name="f645" fmla="*/ f537 1 f387"/>
              <a:gd name="f646" fmla="*/ f538 1 f388"/>
              <a:gd name="f647" fmla="*/ f539 1 f387"/>
              <a:gd name="f648" fmla="*/ f540 1 f388"/>
              <a:gd name="f649" fmla="*/ f541 1 f387"/>
              <a:gd name="f650" fmla="*/ f542 1 f388"/>
              <a:gd name="f651" fmla="*/ f543 1 f387"/>
              <a:gd name="f652" fmla="*/ f544 1 f388"/>
              <a:gd name="f653" fmla="*/ f545 1 f387"/>
              <a:gd name="f654" fmla="*/ f546 1 f388"/>
              <a:gd name="f655" fmla="*/ f547 1 f387"/>
              <a:gd name="f656" fmla="*/ f548 1 f388"/>
              <a:gd name="f657" fmla="*/ f549 1 f387"/>
              <a:gd name="f658" fmla="*/ f550 1 f388"/>
              <a:gd name="f659" fmla="*/ f551 1 f387"/>
              <a:gd name="f660" fmla="*/ f552 1 f388"/>
              <a:gd name="f661" fmla="*/ f553 1 f387"/>
              <a:gd name="f662" fmla="*/ f554 1 f388"/>
              <a:gd name="f663" fmla="*/ f555 1 f387"/>
              <a:gd name="f664" fmla="*/ f556 1 f388"/>
              <a:gd name="f665" fmla="*/ f557 1 f387"/>
              <a:gd name="f666" fmla="*/ f558 1 f388"/>
              <a:gd name="f667" fmla="*/ f559 1 f387"/>
              <a:gd name="f668" fmla="*/ f560 1 f388"/>
              <a:gd name="f669" fmla="*/ f561 1 f387"/>
              <a:gd name="f670" fmla="*/ f562 1 f388"/>
              <a:gd name="f671" fmla="*/ f563 1 f387"/>
              <a:gd name="f672" fmla="*/ f564 1 f388"/>
              <a:gd name="f673" fmla="*/ f565 1 f387"/>
              <a:gd name="f674" fmla="*/ f566 1 f388"/>
              <a:gd name="f675" fmla="*/ f567 1 f387"/>
              <a:gd name="f676" fmla="*/ f568 1 f388"/>
              <a:gd name="f677" fmla="*/ f569 1 f387"/>
              <a:gd name="f678" fmla="*/ f570 1 f388"/>
              <a:gd name="f679" fmla="*/ f571 1 f387"/>
              <a:gd name="f680" fmla="*/ f572 1 f388"/>
              <a:gd name="f681" fmla="*/ f573 1 f387"/>
              <a:gd name="f682" fmla="*/ f574 1 f388"/>
              <a:gd name="f683" fmla="*/ f575 1 f387"/>
              <a:gd name="f684" fmla="*/ f576 1 f388"/>
              <a:gd name="f685" fmla="*/ f577 1 f387"/>
              <a:gd name="f686" fmla="*/ f578 1 f388"/>
              <a:gd name="f687" fmla="*/ f579 1 f387"/>
              <a:gd name="f688" fmla="*/ f580 1 f388"/>
              <a:gd name="f689" fmla="*/ f581 1 f387"/>
              <a:gd name="f690" fmla="*/ f582 1 f387"/>
              <a:gd name="f691" fmla="*/ f583 1 f387"/>
              <a:gd name="f692" fmla="*/ f584 1 f387"/>
              <a:gd name="f693" fmla="*/ f585 1 f387"/>
              <a:gd name="f694" fmla="*/ f586 1 f387"/>
              <a:gd name="f695" fmla="*/ f587 1 f387"/>
              <a:gd name="f696" fmla="*/ f588 1 f388"/>
              <a:gd name="f697" fmla="*/ f589 1 f388"/>
              <a:gd name="f698" fmla="*/ f590 1 f388"/>
              <a:gd name="f699" fmla="*/ f591 1 f388"/>
              <a:gd name="f700" fmla="*/ f592 1 f388"/>
              <a:gd name="f701" fmla="*/ f593 1 f388"/>
              <a:gd name="f702" fmla="*/ f594 1 f388"/>
              <a:gd name="f703" fmla="*/ f595 1 f388"/>
              <a:gd name="f704" fmla="*/ f596 f382 1"/>
              <a:gd name="f705" fmla="*/ f597 f382 1"/>
              <a:gd name="f706" fmla="*/ f599 f383 1"/>
              <a:gd name="f707" fmla="*/ f598 f383 1"/>
              <a:gd name="f708" fmla="*/ f601 f382 1"/>
              <a:gd name="f709" fmla="*/ f602 f383 1"/>
              <a:gd name="f710" fmla="*/ f603 f382 1"/>
              <a:gd name="f711" fmla="*/ f604 f383 1"/>
              <a:gd name="f712" fmla="*/ f605 f382 1"/>
              <a:gd name="f713" fmla="*/ f606 f383 1"/>
              <a:gd name="f714" fmla="*/ f607 f382 1"/>
              <a:gd name="f715" fmla="*/ f608 f383 1"/>
              <a:gd name="f716" fmla="*/ f609 f382 1"/>
              <a:gd name="f717" fmla="*/ f610 f383 1"/>
              <a:gd name="f718" fmla="*/ f611 f382 1"/>
              <a:gd name="f719" fmla="*/ f612 f383 1"/>
              <a:gd name="f720" fmla="*/ f613 f382 1"/>
              <a:gd name="f721" fmla="*/ f614 f383 1"/>
              <a:gd name="f722" fmla="*/ f615 f382 1"/>
              <a:gd name="f723" fmla="*/ f616 f383 1"/>
              <a:gd name="f724" fmla="*/ f617 f382 1"/>
              <a:gd name="f725" fmla="*/ f618 f383 1"/>
              <a:gd name="f726" fmla="*/ f619 f382 1"/>
              <a:gd name="f727" fmla="*/ f620 f383 1"/>
              <a:gd name="f728" fmla="*/ f621 f382 1"/>
              <a:gd name="f729" fmla="*/ f622 f383 1"/>
              <a:gd name="f730" fmla="*/ f623 f382 1"/>
              <a:gd name="f731" fmla="*/ f624 f383 1"/>
              <a:gd name="f732" fmla="*/ f625 f382 1"/>
              <a:gd name="f733" fmla="*/ f626 f383 1"/>
              <a:gd name="f734" fmla="*/ f627 f382 1"/>
              <a:gd name="f735" fmla="*/ f628 f383 1"/>
              <a:gd name="f736" fmla="*/ f629 f382 1"/>
              <a:gd name="f737" fmla="*/ f630 f383 1"/>
              <a:gd name="f738" fmla="*/ f631 f382 1"/>
              <a:gd name="f739" fmla="*/ f632 f383 1"/>
              <a:gd name="f740" fmla="*/ f633 f382 1"/>
              <a:gd name="f741" fmla="*/ f634 f383 1"/>
              <a:gd name="f742" fmla="*/ f635 f382 1"/>
              <a:gd name="f743" fmla="*/ f636 f383 1"/>
              <a:gd name="f744" fmla="*/ f637 f382 1"/>
              <a:gd name="f745" fmla="*/ f638 f383 1"/>
              <a:gd name="f746" fmla="*/ f639 f382 1"/>
              <a:gd name="f747" fmla="*/ f640 f383 1"/>
              <a:gd name="f748" fmla="*/ f641 f382 1"/>
              <a:gd name="f749" fmla="*/ f642 f383 1"/>
              <a:gd name="f750" fmla="*/ f643 f382 1"/>
              <a:gd name="f751" fmla="*/ f644 f383 1"/>
              <a:gd name="f752" fmla="*/ f645 f382 1"/>
              <a:gd name="f753" fmla="*/ f646 f383 1"/>
              <a:gd name="f754" fmla="*/ f647 f382 1"/>
              <a:gd name="f755" fmla="*/ f648 f383 1"/>
              <a:gd name="f756" fmla="*/ f649 f382 1"/>
              <a:gd name="f757" fmla="*/ f650 f383 1"/>
              <a:gd name="f758" fmla="*/ f651 f382 1"/>
              <a:gd name="f759" fmla="*/ f652 f383 1"/>
              <a:gd name="f760" fmla="*/ f653 f382 1"/>
              <a:gd name="f761" fmla="*/ f654 f383 1"/>
              <a:gd name="f762" fmla="*/ f655 f382 1"/>
              <a:gd name="f763" fmla="*/ f656 f383 1"/>
              <a:gd name="f764" fmla="*/ f657 f382 1"/>
              <a:gd name="f765" fmla="*/ f658 f383 1"/>
              <a:gd name="f766" fmla="*/ f659 f382 1"/>
              <a:gd name="f767" fmla="*/ f660 f383 1"/>
              <a:gd name="f768" fmla="*/ f661 f382 1"/>
              <a:gd name="f769" fmla="*/ f662 f383 1"/>
              <a:gd name="f770" fmla="*/ f663 f382 1"/>
              <a:gd name="f771" fmla="*/ f664 f383 1"/>
              <a:gd name="f772" fmla="*/ f665 f382 1"/>
              <a:gd name="f773" fmla="*/ f666 f383 1"/>
              <a:gd name="f774" fmla="*/ f667 f382 1"/>
              <a:gd name="f775" fmla="*/ f668 f383 1"/>
              <a:gd name="f776" fmla="*/ f669 f382 1"/>
              <a:gd name="f777" fmla="*/ f670 f383 1"/>
              <a:gd name="f778" fmla="*/ f671 f382 1"/>
              <a:gd name="f779" fmla="*/ f672 f383 1"/>
              <a:gd name="f780" fmla="*/ f673 f382 1"/>
              <a:gd name="f781" fmla="*/ f674 f383 1"/>
              <a:gd name="f782" fmla="*/ f675 f382 1"/>
              <a:gd name="f783" fmla="*/ f676 f383 1"/>
              <a:gd name="f784" fmla="*/ f677 f382 1"/>
              <a:gd name="f785" fmla="*/ f678 f383 1"/>
              <a:gd name="f786" fmla="*/ f679 f382 1"/>
              <a:gd name="f787" fmla="*/ f680 f383 1"/>
              <a:gd name="f788" fmla="*/ f681 f382 1"/>
              <a:gd name="f789" fmla="*/ f682 f383 1"/>
              <a:gd name="f790" fmla="*/ f683 f382 1"/>
              <a:gd name="f791" fmla="*/ f684 f383 1"/>
              <a:gd name="f792" fmla="*/ f685 f382 1"/>
              <a:gd name="f793" fmla="*/ f686 f383 1"/>
              <a:gd name="f794" fmla="*/ f687 f382 1"/>
              <a:gd name="f795" fmla="*/ f688 f383 1"/>
              <a:gd name="f796" fmla="*/ f689 f382 1"/>
              <a:gd name="f797" fmla="*/ f690 f382 1"/>
              <a:gd name="f798" fmla="*/ f691 f382 1"/>
              <a:gd name="f799" fmla="*/ f692 f382 1"/>
              <a:gd name="f800" fmla="*/ f693 f382 1"/>
              <a:gd name="f801" fmla="*/ f694 f382 1"/>
              <a:gd name="f802" fmla="*/ f695 f382 1"/>
              <a:gd name="f803" fmla="*/ f696 f383 1"/>
              <a:gd name="f804" fmla="*/ f697 f383 1"/>
              <a:gd name="f805" fmla="*/ f698 f383 1"/>
              <a:gd name="f806" fmla="*/ f699 f383 1"/>
              <a:gd name="f807" fmla="*/ f700 f383 1"/>
              <a:gd name="f808" fmla="*/ f701 f383 1"/>
              <a:gd name="f809" fmla="*/ f702 f383 1"/>
              <a:gd name="f810" fmla="*/ f703 f383 1"/>
            </a:gdLst>
            <a:ahLst/>
            <a:cxnLst>
              <a:cxn ang="3cd4">
                <a:pos x="hc" y="t"/>
              </a:cxn>
              <a:cxn ang="0">
                <a:pos x="r" y="vc"/>
              </a:cxn>
              <a:cxn ang="cd4">
                <a:pos x="hc" y="b"/>
              </a:cxn>
              <a:cxn ang="cd2">
                <a:pos x="l" y="vc"/>
              </a:cxn>
              <a:cxn ang="f600">
                <a:pos x="f708" y="f709"/>
              </a:cxn>
              <a:cxn ang="f600">
                <a:pos x="f710" y="f711"/>
              </a:cxn>
              <a:cxn ang="f600">
                <a:pos x="f712" y="f713"/>
              </a:cxn>
              <a:cxn ang="f600">
                <a:pos x="f714" y="f715"/>
              </a:cxn>
              <a:cxn ang="f600">
                <a:pos x="f716" y="f717"/>
              </a:cxn>
              <a:cxn ang="f600">
                <a:pos x="f718" y="f719"/>
              </a:cxn>
              <a:cxn ang="f600">
                <a:pos x="f720" y="f721"/>
              </a:cxn>
              <a:cxn ang="f600">
                <a:pos x="f722" y="f723"/>
              </a:cxn>
              <a:cxn ang="f600">
                <a:pos x="f724" y="f725"/>
              </a:cxn>
              <a:cxn ang="f600">
                <a:pos x="f726" y="f727"/>
              </a:cxn>
              <a:cxn ang="f600">
                <a:pos x="f728" y="f729"/>
              </a:cxn>
              <a:cxn ang="f600">
                <a:pos x="f730" y="f731"/>
              </a:cxn>
              <a:cxn ang="f600">
                <a:pos x="f732" y="f733"/>
              </a:cxn>
              <a:cxn ang="f600">
                <a:pos x="f734" y="f735"/>
              </a:cxn>
              <a:cxn ang="f600">
                <a:pos x="f736" y="f737"/>
              </a:cxn>
              <a:cxn ang="f600">
                <a:pos x="f738" y="f739"/>
              </a:cxn>
              <a:cxn ang="f600">
                <a:pos x="f740" y="f741"/>
              </a:cxn>
              <a:cxn ang="f600">
                <a:pos x="f742" y="f743"/>
              </a:cxn>
              <a:cxn ang="f600">
                <a:pos x="f744" y="f745"/>
              </a:cxn>
              <a:cxn ang="f600">
                <a:pos x="f746" y="f747"/>
              </a:cxn>
              <a:cxn ang="f600">
                <a:pos x="f748" y="f749"/>
              </a:cxn>
              <a:cxn ang="f600">
                <a:pos x="f750" y="f751"/>
              </a:cxn>
              <a:cxn ang="f600">
                <a:pos x="f752" y="f753"/>
              </a:cxn>
              <a:cxn ang="f600">
                <a:pos x="f754" y="f755"/>
              </a:cxn>
              <a:cxn ang="f600">
                <a:pos x="f756" y="f757"/>
              </a:cxn>
              <a:cxn ang="f600">
                <a:pos x="f758" y="f759"/>
              </a:cxn>
              <a:cxn ang="f600">
                <a:pos x="f760" y="f761"/>
              </a:cxn>
              <a:cxn ang="f600">
                <a:pos x="f762" y="f763"/>
              </a:cxn>
              <a:cxn ang="f600">
                <a:pos x="f764" y="f765"/>
              </a:cxn>
              <a:cxn ang="f600">
                <a:pos x="f766" y="f767"/>
              </a:cxn>
              <a:cxn ang="f600">
                <a:pos x="f768" y="f769"/>
              </a:cxn>
              <a:cxn ang="f600">
                <a:pos x="f770" y="f771"/>
              </a:cxn>
              <a:cxn ang="f600">
                <a:pos x="f772" y="f773"/>
              </a:cxn>
              <a:cxn ang="f600">
                <a:pos x="f774" y="f775"/>
              </a:cxn>
              <a:cxn ang="f600">
                <a:pos x="f776" y="f777"/>
              </a:cxn>
              <a:cxn ang="f600">
                <a:pos x="f778" y="f779"/>
              </a:cxn>
              <a:cxn ang="f600">
                <a:pos x="f780" y="f781"/>
              </a:cxn>
              <a:cxn ang="f600">
                <a:pos x="f782" y="f783"/>
              </a:cxn>
              <a:cxn ang="f600">
                <a:pos x="f784" y="f785"/>
              </a:cxn>
              <a:cxn ang="f600">
                <a:pos x="f786" y="f787"/>
              </a:cxn>
              <a:cxn ang="f600">
                <a:pos x="f788" y="f789"/>
              </a:cxn>
              <a:cxn ang="f600">
                <a:pos x="f790" y="f791"/>
              </a:cxn>
              <a:cxn ang="f600">
                <a:pos x="f792" y="f793"/>
              </a:cxn>
              <a:cxn ang="f600">
                <a:pos x="f794" y="f795"/>
              </a:cxn>
              <a:cxn ang="f600">
                <a:pos x="f796" y="f793"/>
              </a:cxn>
              <a:cxn ang="f600">
                <a:pos x="f797" y="f791"/>
              </a:cxn>
              <a:cxn ang="f600">
                <a:pos x="f798" y="f789"/>
              </a:cxn>
              <a:cxn ang="f600">
                <a:pos x="f799" y="f787"/>
              </a:cxn>
              <a:cxn ang="f600">
                <a:pos x="f800" y="f785"/>
              </a:cxn>
              <a:cxn ang="f600">
                <a:pos x="f801" y="f783"/>
              </a:cxn>
              <a:cxn ang="f600">
                <a:pos x="f802" y="f781"/>
              </a:cxn>
              <a:cxn ang="f600">
                <a:pos x="f802" y="f803"/>
              </a:cxn>
              <a:cxn ang="f600">
                <a:pos x="f801" y="f804"/>
              </a:cxn>
              <a:cxn ang="f600">
                <a:pos x="f800" y="f805"/>
              </a:cxn>
              <a:cxn ang="f600">
                <a:pos x="f799" y="f806"/>
              </a:cxn>
              <a:cxn ang="f600">
                <a:pos x="f798" y="f807"/>
              </a:cxn>
              <a:cxn ang="f600">
                <a:pos x="f797" y="f808"/>
              </a:cxn>
              <a:cxn ang="f600">
                <a:pos x="f796" y="f809"/>
              </a:cxn>
              <a:cxn ang="f600">
                <a:pos x="f794" y="f810"/>
              </a:cxn>
            </a:cxnLst>
            <a:rect l="f704" t="f707" r="f705" b="f706"/>
            <a:pathLst>
              <a:path w="3766" h="3769">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28"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0"/>
                </a:lnTo>
                <a:lnTo>
                  <a:pt x="f102" y="f100"/>
                </a:lnTo>
                <a:lnTo>
                  <a:pt x="f103" y="f104"/>
                </a:lnTo>
                <a:lnTo>
                  <a:pt x="f105" y="f106"/>
                </a:lnTo>
                <a:lnTo>
                  <a:pt x="f107" y="f98"/>
                </a:lnTo>
                <a:lnTo>
                  <a:pt x="f108" y="f9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01" y="f135"/>
                </a:lnTo>
                <a:lnTo>
                  <a:pt x="f136" y="f137"/>
                </a:lnTo>
                <a:lnTo>
                  <a:pt x="f138" y="f139"/>
                </a:lnTo>
                <a:lnTo>
                  <a:pt x="f140" y="f141"/>
                </a:lnTo>
                <a:lnTo>
                  <a:pt x="f142" y="f143"/>
                </a:lnTo>
                <a:lnTo>
                  <a:pt x="f132" y="f144"/>
                </a:lnTo>
                <a:lnTo>
                  <a:pt x="f145" y="f146"/>
                </a:lnTo>
                <a:lnTo>
                  <a:pt x="f93"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84"/>
                </a:lnTo>
                <a:lnTo>
                  <a:pt x="f195" y="f196"/>
                </a:lnTo>
                <a:lnTo>
                  <a:pt x="f197" y="f198"/>
                </a:lnTo>
                <a:lnTo>
                  <a:pt x="f199" y="f200"/>
                </a:lnTo>
                <a:lnTo>
                  <a:pt x="f201" y="f202"/>
                </a:lnTo>
                <a:lnTo>
                  <a:pt x="f197"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59" y="f226"/>
                </a:lnTo>
                <a:lnTo>
                  <a:pt x="f227" y="f228"/>
                </a:lnTo>
                <a:lnTo>
                  <a:pt x="f8" y="f9"/>
                </a:lnTo>
                <a:close/>
                <a:moveTo>
                  <a:pt x="f229" y="f5"/>
                </a:moveTo>
                <a:lnTo>
                  <a:pt x="f230" y="f231"/>
                </a:lnTo>
                <a:lnTo>
                  <a:pt x="f139" y="f232"/>
                </a:lnTo>
                <a:lnTo>
                  <a:pt x="f233" y="f234"/>
                </a:lnTo>
                <a:lnTo>
                  <a:pt x="f235" y="f236"/>
                </a:lnTo>
                <a:lnTo>
                  <a:pt x="f237" y="f238"/>
                </a:lnTo>
                <a:lnTo>
                  <a:pt x="f120" y="f239"/>
                </a:lnTo>
                <a:lnTo>
                  <a:pt x="f240" y="f241"/>
                </a:lnTo>
                <a:lnTo>
                  <a:pt x="f242" y="f243"/>
                </a:lnTo>
                <a:lnTo>
                  <a:pt x="f244" y="f245"/>
                </a:lnTo>
                <a:lnTo>
                  <a:pt x="f96"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67"/>
                </a:lnTo>
                <a:lnTo>
                  <a:pt x="f276" y="f277"/>
                </a:lnTo>
                <a:lnTo>
                  <a:pt x="f278" y="f279"/>
                </a:lnTo>
                <a:lnTo>
                  <a:pt x="f6" y="f280"/>
                </a:lnTo>
                <a:lnTo>
                  <a:pt x="f281" y="f282"/>
                </a:lnTo>
                <a:lnTo>
                  <a:pt x="f283" y="f284"/>
                </a:lnTo>
                <a:lnTo>
                  <a:pt x="f285" y="f286"/>
                </a:lnTo>
                <a:lnTo>
                  <a:pt x="f287" y="f288"/>
                </a:lnTo>
                <a:lnTo>
                  <a:pt x="f289" y="f132"/>
                </a:lnTo>
                <a:lnTo>
                  <a:pt x="f290" y="f291"/>
                </a:lnTo>
                <a:lnTo>
                  <a:pt x="f292" y="f293"/>
                </a:lnTo>
                <a:lnTo>
                  <a:pt x="f294" y="f295"/>
                </a:lnTo>
                <a:lnTo>
                  <a:pt x="f296" y="f297"/>
                </a:lnTo>
                <a:lnTo>
                  <a:pt x="f298" y="f299"/>
                </a:lnTo>
                <a:lnTo>
                  <a:pt x="f300" y="f301"/>
                </a:lnTo>
                <a:lnTo>
                  <a:pt x="f302" y="f303"/>
                </a:lnTo>
                <a:lnTo>
                  <a:pt x="f304" y="f305"/>
                </a:lnTo>
                <a:lnTo>
                  <a:pt x="f306" y="f307"/>
                </a:lnTo>
                <a:lnTo>
                  <a:pt x="f253" y="f308"/>
                </a:lnTo>
                <a:lnTo>
                  <a:pt x="f309" y="f310"/>
                </a:lnTo>
                <a:lnTo>
                  <a:pt x="f311" y="f312"/>
                </a:lnTo>
                <a:lnTo>
                  <a:pt x="f313" y="f314"/>
                </a:lnTo>
                <a:lnTo>
                  <a:pt x="f315" y="f316"/>
                </a:lnTo>
                <a:lnTo>
                  <a:pt x="f317" y="f318"/>
                </a:lnTo>
                <a:lnTo>
                  <a:pt x="f319" y="f320"/>
                </a:lnTo>
                <a:lnTo>
                  <a:pt x="f321" y="f322"/>
                </a:lnTo>
                <a:lnTo>
                  <a:pt x="f323" y="f324"/>
                </a:lnTo>
                <a:lnTo>
                  <a:pt x="f101" y="f325"/>
                </a:lnTo>
                <a:lnTo>
                  <a:pt x="f95" y="f326"/>
                </a:lnTo>
                <a:lnTo>
                  <a:pt x="f327" y="f328"/>
                </a:lnTo>
                <a:lnTo>
                  <a:pt x="f150" y="f329"/>
                </a:lnTo>
                <a:lnTo>
                  <a:pt x="f330" y="f331"/>
                </a:lnTo>
                <a:lnTo>
                  <a:pt x="f332" y="f333"/>
                </a:lnTo>
                <a:lnTo>
                  <a:pt x="f229" y="f7"/>
                </a:lnTo>
                <a:lnTo>
                  <a:pt x="f334" y="f333"/>
                </a:lnTo>
                <a:lnTo>
                  <a:pt x="f335" y="f331"/>
                </a:lnTo>
                <a:lnTo>
                  <a:pt x="f336" y="f329"/>
                </a:lnTo>
                <a:lnTo>
                  <a:pt x="f337" y="f328"/>
                </a:lnTo>
                <a:lnTo>
                  <a:pt x="f338" y="f326"/>
                </a:lnTo>
                <a:lnTo>
                  <a:pt x="f339" y="f325"/>
                </a:lnTo>
                <a:lnTo>
                  <a:pt x="f340" y="f324"/>
                </a:lnTo>
                <a:lnTo>
                  <a:pt x="f341" y="f322"/>
                </a:lnTo>
                <a:lnTo>
                  <a:pt x="f342" y="f320"/>
                </a:lnTo>
                <a:lnTo>
                  <a:pt x="f343" y="f318"/>
                </a:lnTo>
                <a:lnTo>
                  <a:pt x="f344" y="f316"/>
                </a:lnTo>
                <a:lnTo>
                  <a:pt x="f345" y="f314"/>
                </a:lnTo>
                <a:lnTo>
                  <a:pt x="f346" y="f312"/>
                </a:lnTo>
                <a:lnTo>
                  <a:pt x="f347" y="f310"/>
                </a:lnTo>
                <a:lnTo>
                  <a:pt x="f348" y="f308"/>
                </a:lnTo>
                <a:lnTo>
                  <a:pt x="f349" y="f307"/>
                </a:lnTo>
                <a:lnTo>
                  <a:pt x="f350" y="f305"/>
                </a:lnTo>
                <a:lnTo>
                  <a:pt x="f351" y="f303"/>
                </a:lnTo>
                <a:lnTo>
                  <a:pt x="f352" y="f301"/>
                </a:lnTo>
                <a:lnTo>
                  <a:pt x="f353" y="f299"/>
                </a:lnTo>
                <a:lnTo>
                  <a:pt x="f354" y="f297"/>
                </a:lnTo>
                <a:lnTo>
                  <a:pt x="f355" y="f295"/>
                </a:lnTo>
                <a:lnTo>
                  <a:pt x="f356" y="f293"/>
                </a:lnTo>
                <a:lnTo>
                  <a:pt x="f357" y="f291"/>
                </a:lnTo>
                <a:lnTo>
                  <a:pt x="f358" y="f132"/>
                </a:lnTo>
                <a:lnTo>
                  <a:pt x="f359" y="f288"/>
                </a:lnTo>
                <a:lnTo>
                  <a:pt x="f360" y="f286"/>
                </a:lnTo>
                <a:lnTo>
                  <a:pt x="f361" y="f284"/>
                </a:lnTo>
                <a:lnTo>
                  <a:pt x="f231" y="f282"/>
                </a:lnTo>
                <a:lnTo>
                  <a:pt x="f5" y="f280"/>
                </a:lnTo>
                <a:lnTo>
                  <a:pt x="f231" y="f362"/>
                </a:lnTo>
                <a:lnTo>
                  <a:pt x="f361" y="f363"/>
                </a:lnTo>
                <a:lnTo>
                  <a:pt x="f360" y="f364"/>
                </a:lnTo>
                <a:lnTo>
                  <a:pt x="f359" y="f365"/>
                </a:lnTo>
                <a:lnTo>
                  <a:pt x="f358" y="f366"/>
                </a:lnTo>
                <a:lnTo>
                  <a:pt x="f357" y="f367"/>
                </a:lnTo>
                <a:lnTo>
                  <a:pt x="f356" y="f368"/>
                </a:lnTo>
                <a:lnTo>
                  <a:pt x="f355" y="f369"/>
                </a:lnTo>
                <a:lnTo>
                  <a:pt x="f354" y="f370"/>
                </a:lnTo>
                <a:lnTo>
                  <a:pt x="f353" y="f371"/>
                </a:lnTo>
                <a:lnTo>
                  <a:pt x="f352" y="f344"/>
                </a:lnTo>
                <a:lnTo>
                  <a:pt x="f351" y="f345"/>
                </a:lnTo>
                <a:lnTo>
                  <a:pt x="f350" y="f372"/>
                </a:lnTo>
                <a:lnTo>
                  <a:pt x="f349" y="f347"/>
                </a:lnTo>
                <a:lnTo>
                  <a:pt x="f348" y="f254"/>
                </a:lnTo>
                <a:lnTo>
                  <a:pt x="f347" y="f373"/>
                </a:lnTo>
                <a:lnTo>
                  <a:pt x="f346" y="f374"/>
                </a:lnTo>
                <a:lnTo>
                  <a:pt x="f345" y="f351"/>
                </a:lnTo>
                <a:lnTo>
                  <a:pt x="f344" y="f375"/>
                </a:lnTo>
                <a:lnTo>
                  <a:pt x="f343" y="f353"/>
                </a:lnTo>
                <a:lnTo>
                  <a:pt x="f342" y="f376"/>
                </a:lnTo>
                <a:lnTo>
                  <a:pt x="f341" y="f355"/>
                </a:lnTo>
                <a:lnTo>
                  <a:pt x="f340" y="f356"/>
                </a:lnTo>
                <a:lnTo>
                  <a:pt x="f339" y="f377"/>
                </a:lnTo>
                <a:lnTo>
                  <a:pt x="f338" y="f378"/>
                </a:lnTo>
                <a:lnTo>
                  <a:pt x="f337" y="f379"/>
                </a:lnTo>
                <a:lnTo>
                  <a:pt x="f336" y="f380"/>
                </a:lnTo>
                <a:lnTo>
                  <a:pt x="f335" y="f361"/>
                </a:lnTo>
                <a:lnTo>
                  <a:pt x="f334" y="f231"/>
                </a:lnTo>
                <a:lnTo>
                  <a:pt x="f229" y="f5"/>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2" name="Номер слайда 1"/>
          <p:cNvSpPr>
            <a:spLocks noGrp="1"/>
          </p:cNvSpPr>
          <p:nvPr>
            <p:ph type="sldNum" sz="quarter" idx="12"/>
          </p:nvPr>
        </p:nvSpPr>
        <p:spPr/>
        <p:txBody>
          <a:bodyPr/>
          <a:lstStyle/>
          <a:p>
            <a:fld id="{725C68B6-61C2-468F-89AB-4B9F7531AA68}" type="slidenum">
              <a:rPr lang="ru-RU" smtClean="0">
                <a:latin typeface="Times New Roman" pitchFamily="18" charset="0"/>
                <a:cs typeface="Times New Roman" pitchFamily="18" charset="0"/>
              </a:rPr>
              <a:pPr/>
              <a:t>66</a:t>
            </a:fld>
            <a:endParaRPr lang="ru-RU" dirty="0">
              <a:latin typeface="Times New Roman" pitchFamily="18" charset="0"/>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sp>
        <p:nvSpPr>
          <p:cNvPr id="6" name="Прямоугольник 5"/>
          <p:cNvSpPr/>
          <p:nvPr/>
        </p:nvSpPr>
        <p:spPr>
          <a:xfrm>
            <a:off x="0" y="0"/>
            <a:ext cx="9144000" cy="369332"/>
          </a:xfrm>
          <a:prstGeom prst="rect">
            <a:avLst/>
          </a:prstGeom>
          <a:noFill/>
          <a:ln>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b="1" i="0" u="none" strike="noStrike" kern="1200" cap="none" spc="0" baseline="0" dirty="0" smtClean="0">
                <a:uFillTx/>
                <a:latin typeface="Times New Roman" pitchFamily="18" charset="0"/>
                <a:ea typeface="Microsoft YaHei" pitchFamily="2"/>
                <a:cs typeface="Times New Roman" pitchFamily="18" charset="0"/>
              </a:rPr>
              <a:t>КОНТАКТНАЯ ИНФОРМАЦИЯ ДЛЯ ВЗАИМОДЕЙСТВИЯ С ГРАЖДАНАМИ</a:t>
            </a:r>
            <a:endParaRPr lang="ru-RU" b="1" i="0" u="none" strike="noStrike" kern="1200" cap="none" spc="0" baseline="0" dirty="0">
              <a:uFillTx/>
              <a:latin typeface="Times New Roman" pitchFamily="18" charset="0"/>
              <a:cs typeface="Times New Roman" pitchFamily="18" charset="0"/>
            </a:endParaRPr>
          </a:p>
        </p:txBody>
      </p:sp>
      <p:sp>
        <p:nvSpPr>
          <p:cNvPr id="7" name="Прямоугольник 4"/>
          <p:cNvSpPr/>
          <p:nvPr/>
        </p:nvSpPr>
        <p:spPr>
          <a:xfrm>
            <a:off x="1331640" y="5299930"/>
            <a:ext cx="7560840" cy="289310"/>
          </a:xfrm>
          <a:prstGeom prst="rect">
            <a:avLst/>
          </a:prstGeom>
          <a:noFill/>
          <a:ln>
            <a:noFill/>
            <a:prstDash val="solid"/>
          </a:ln>
        </p:spPr>
        <p:txBody>
          <a:bodyPr vert="horz" wrap="square" lIns="91440" tIns="45720" rIns="91440" bIns="45720" anchor="t" anchorCtr="0" compatLnSpc="1">
            <a:spAutoFit/>
          </a:bodyPr>
          <a:lstStyle/>
          <a:p>
            <a:pPr marL="0" marR="0" lvl="0" indent="0" algn="l" defTabSz="879479"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ежедневно с 10:00 до 13:00 (кроме субботы, воскресенья и праздничных дней)</a:t>
            </a:r>
          </a:p>
        </p:txBody>
      </p:sp>
      <p:sp>
        <p:nvSpPr>
          <p:cNvPr id="8" name="Прямоугольник 13"/>
          <p:cNvSpPr/>
          <p:nvPr/>
        </p:nvSpPr>
        <p:spPr>
          <a:xfrm>
            <a:off x="540648" y="908720"/>
            <a:ext cx="4319384" cy="683264"/>
          </a:xfrm>
          <a:prstGeom prst="rect">
            <a:avLst/>
          </a:prstGeom>
          <a:noFill/>
          <a:ln>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305002, г. Курск, ул. Марата, 9</a:t>
            </a:r>
          </a:p>
          <a:p>
            <a:pPr marL="0" marR="0" lvl="0" indent="0" algn="just"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Министерство финансов и бюджетного контроля Курской области</a:t>
            </a:r>
          </a:p>
        </p:txBody>
      </p:sp>
      <p:sp>
        <p:nvSpPr>
          <p:cNvPr id="9" name="Прямоугольник 20"/>
          <p:cNvSpPr/>
          <p:nvPr/>
        </p:nvSpPr>
        <p:spPr>
          <a:xfrm>
            <a:off x="5940152" y="1052736"/>
            <a:ext cx="3778245"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8(4712)51-10-46</a:t>
            </a:r>
          </a:p>
          <a:p>
            <a:pPr marL="0" marR="0" lvl="0" indent="-76196"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8(4712)400-250</a:t>
            </a:r>
          </a:p>
        </p:txBody>
      </p:sp>
      <p:sp>
        <p:nvSpPr>
          <p:cNvPr id="10" name="Прямоугольник 21"/>
          <p:cNvSpPr/>
          <p:nvPr/>
        </p:nvSpPr>
        <p:spPr>
          <a:xfrm>
            <a:off x="251520" y="476672"/>
            <a:ext cx="950901"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АДРЕС:</a:t>
            </a:r>
          </a:p>
        </p:txBody>
      </p:sp>
      <p:sp>
        <p:nvSpPr>
          <p:cNvPr id="11" name="Прямоугольник 22"/>
          <p:cNvSpPr/>
          <p:nvPr/>
        </p:nvSpPr>
        <p:spPr>
          <a:xfrm>
            <a:off x="5796136" y="476672"/>
            <a:ext cx="1311385"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ТЕЛЕФОН:</a:t>
            </a:r>
          </a:p>
        </p:txBody>
      </p:sp>
      <p:sp>
        <p:nvSpPr>
          <p:cNvPr id="12" name="Прямоугольник 23"/>
          <p:cNvSpPr/>
          <p:nvPr/>
        </p:nvSpPr>
        <p:spPr>
          <a:xfrm>
            <a:off x="179512" y="1771538"/>
            <a:ext cx="2644635"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ЭЛЕКТРОННАЯ ПОЧТА:</a:t>
            </a:r>
          </a:p>
        </p:txBody>
      </p:sp>
      <p:sp>
        <p:nvSpPr>
          <p:cNvPr id="13" name="Прямоугольник 26"/>
          <p:cNvSpPr/>
          <p:nvPr/>
        </p:nvSpPr>
        <p:spPr>
          <a:xfrm>
            <a:off x="1259632" y="2276872"/>
            <a:ext cx="1659429"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charset="0"/>
                <a:cs typeface="Times New Roman" pitchFamily="18" charset="0"/>
              </a:rPr>
              <a:t>kfin</a:t>
            </a:r>
            <a:r>
              <a:rPr lang="ru-RU" sz="1600" b="0" i="0" u="none" strike="noStrike" kern="1200" cap="none" spc="0" baseline="0" dirty="0">
                <a:solidFill>
                  <a:srgbClr val="000000"/>
                </a:solidFill>
                <a:uFillTx/>
                <a:latin typeface="Times New Roman" pitchFamily="18" charset="0"/>
                <a:cs typeface="Times New Roman" pitchFamily="18" charset="0"/>
              </a:rPr>
              <a:t>46@</a:t>
            </a:r>
            <a:r>
              <a:rPr lang="en-US" sz="1600" b="0" i="0" u="none" strike="noStrike" kern="1200" cap="none" spc="0" baseline="0" dirty="0">
                <a:solidFill>
                  <a:srgbClr val="000000"/>
                </a:solidFill>
                <a:uFillTx/>
                <a:latin typeface="Times New Roman" pitchFamily="18" charset="0"/>
                <a:cs typeface="Times New Roman" pitchFamily="18" charset="0"/>
              </a:rPr>
              <a:t>rkursk</a:t>
            </a:r>
            <a:r>
              <a:rPr lang="ru-RU" sz="1600" b="0" i="0" u="none" strike="noStrike" kern="1200" cap="none" spc="0" baseline="0" dirty="0">
                <a:solidFill>
                  <a:srgbClr val="000000"/>
                </a:solidFill>
                <a:uFillTx/>
                <a:latin typeface="Times New Roman" pitchFamily="18" charset="0"/>
                <a:cs typeface="Times New Roman" pitchFamily="18" charset="0"/>
              </a:rPr>
              <a:t>.</a:t>
            </a:r>
            <a:r>
              <a:rPr lang="en-US" sz="1600" b="0" i="0" u="none" strike="noStrike" kern="1200" cap="none" spc="0" baseline="0" dirty="0">
                <a:solidFill>
                  <a:srgbClr val="000000"/>
                </a:solidFill>
                <a:uFillTx/>
                <a:latin typeface="Times New Roman" pitchFamily="18" charset="0"/>
                <a:cs typeface="Times New Roman" pitchFamily="18" charset="0"/>
              </a:rPr>
              <a:t>ru</a:t>
            </a:r>
          </a:p>
        </p:txBody>
      </p:sp>
      <p:sp>
        <p:nvSpPr>
          <p:cNvPr id="14" name="Прямоугольник 27"/>
          <p:cNvSpPr/>
          <p:nvPr/>
        </p:nvSpPr>
        <p:spPr>
          <a:xfrm>
            <a:off x="5220072" y="1771538"/>
            <a:ext cx="2664832" cy="289310"/>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ОФИЦИАЛЬНЫЙ САЙТ:</a:t>
            </a:r>
          </a:p>
        </p:txBody>
      </p:sp>
      <p:sp>
        <p:nvSpPr>
          <p:cNvPr id="15" name="Прямоугольник 28"/>
          <p:cNvSpPr/>
          <p:nvPr/>
        </p:nvSpPr>
        <p:spPr>
          <a:xfrm>
            <a:off x="6156180" y="2230536"/>
            <a:ext cx="1495922" cy="338554"/>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charset="0"/>
                <a:cs typeface="Times New Roman" pitchFamily="18" charset="0"/>
              </a:rPr>
              <a:t>https://kursk.ru/</a:t>
            </a:r>
            <a:endParaRPr lang="ru-RU" sz="1600" b="0" i="0" u="none" strike="noStrike" kern="1200" cap="none" spc="0" baseline="0" dirty="0">
              <a:solidFill>
                <a:srgbClr val="000000"/>
              </a:solidFill>
              <a:uFillTx/>
              <a:latin typeface="Times New Roman" pitchFamily="18" charset="0"/>
              <a:cs typeface="Times New Roman" pitchFamily="18" charset="0"/>
            </a:endParaRPr>
          </a:p>
        </p:txBody>
      </p:sp>
      <p:sp>
        <p:nvSpPr>
          <p:cNvPr id="16" name="Прямоугольник 30"/>
          <p:cNvSpPr/>
          <p:nvPr/>
        </p:nvSpPr>
        <p:spPr>
          <a:xfrm>
            <a:off x="251516" y="3002530"/>
            <a:ext cx="3778245" cy="289310"/>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a:solidFill>
                  <a:schemeClr val="accent3">
                    <a:lumMod val="50000"/>
                  </a:schemeClr>
                </a:solidFill>
                <a:uFillTx/>
                <a:latin typeface="Times New Roman" pitchFamily="18" charset="0"/>
                <a:cs typeface="Times New Roman" pitchFamily="18" charset="0"/>
              </a:rPr>
              <a:t>График  работы</a:t>
            </a:r>
            <a:r>
              <a:rPr lang="ru-RU" sz="1600" b="1" i="0" u="none" strike="noStrike" kern="1200" cap="none" spc="0" baseline="0" dirty="0">
                <a:solidFill>
                  <a:schemeClr val="accent3">
                    <a:lumMod val="50000"/>
                  </a:schemeClr>
                </a:solidFill>
                <a:uFillTx/>
                <a:latin typeface="Times New Roman" pitchFamily="18" charset="0"/>
                <a:cs typeface="Times New Roman" pitchFamily="18" charset="0"/>
              </a:rPr>
              <a:t>:</a:t>
            </a:r>
          </a:p>
        </p:txBody>
      </p:sp>
      <p:sp>
        <p:nvSpPr>
          <p:cNvPr id="17" name="Прямоугольник 31"/>
          <p:cNvSpPr/>
          <p:nvPr/>
        </p:nvSpPr>
        <p:spPr>
          <a:xfrm>
            <a:off x="1187624" y="3590785"/>
            <a:ext cx="4896547"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понедельник – пятница: с 9:00 до 18:00</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0" i="0" u="none" strike="noStrike" kern="1200" cap="none" spc="0" baseline="0" dirty="0">
                <a:solidFill>
                  <a:srgbClr val="000000"/>
                </a:solidFill>
                <a:uFillTx/>
                <a:latin typeface="Times New Roman" pitchFamily="18" charset="0"/>
                <a:cs typeface="Times New Roman" pitchFamily="18" charset="0"/>
              </a:rPr>
              <a:t>суббота, воскресенье – выходные дни</a:t>
            </a:r>
          </a:p>
        </p:txBody>
      </p:sp>
      <p:sp>
        <p:nvSpPr>
          <p:cNvPr id="18" name="Прямоугольник 34"/>
          <p:cNvSpPr/>
          <p:nvPr/>
        </p:nvSpPr>
        <p:spPr>
          <a:xfrm>
            <a:off x="251520" y="4509120"/>
            <a:ext cx="8712968" cy="486287"/>
          </a:xfrm>
          <a:prstGeom prst="rect">
            <a:avLst/>
          </a:prstGeom>
          <a:noFill/>
          <a:ln>
            <a:noFill/>
            <a:prstDash val="solid"/>
          </a:ln>
        </p:spPr>
        <p:txBody>
          <a:bodyPr vert="horz" wrap="square" lIns="91440" tIns="45720" rIns="91440" bIns="45720" anchor="t" anchorCtr="0" compatLnSpc="1">
            <a:spAutoFit/>
          </a:bodyPr>
          <a:lstStyle/>
          <a:p>
            <a:pPr marL="0" marR="0" lvl="0" indent="0" algn="l" defTabSz="879479"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ru-RU" sz="1600" b="1" i="0" u="none" strike="noStrike" kern="1200" cap="all" spc="0" baseline="0" dirty="0">
                <a:solidFill>
                  <a:schemeClr val="accent3">
                    <a:lumMod val="50000"/>
                  </a:schemeClr>
                </a:solidFill>
                <a:uFillTx/>
                <a:latin typeface="Times New Roman" pitchFamily="18" charset="0"/>
                <a:cs typeface="Times New Roman" pitchFamily="18" charset="0"/>
              </a:rPr>
              <a:t>График  личного приема граждан должностными лицами Министерства финансов и бюджетного контроля Курской области:</a:t>
            </a:r>
          </a:p>
        </p:txBody>
      </p:sp>
      <p:grpSp>
        <p:nvGrpSpPr>
          <p:cNvPr id="19" name="Group 188"/>
          <p:cNvGrpSpPr/>
          <p:nvPr/>
        </p:nvGrpSpPr>
        <p:grpSpPr>
          <a:xfrm>
            <a:off x="251515" y="2217749"/>
            <a:ext cx="720081" cy="530086"/>
            <a:chOff x="251441" y="4599797"/>
            <a:chExt cx="720081" cy="530086"/>
          </a:xfrm>
          <a:solidFill>
            <a:schemeClr val="accent1"/>
          </a:solidFill>
        </p:grpSpPr>
        <p:sp>
          <p:nvSpPr>
            <p:cNvPr id="20" name="Freeform 190"/>
            <p:cNvSpPr/>
            <p:nvPr/>
          </p:nvSpPr>
          <p:spPr>
            <a:xfrm>
              <a:off x="267864" y="4890640"/>
              <a:ext cx="687244" cy="239243"/>
            </a:xfrm>
            <a:custGeom>
              <a:avLst/>
              <a:gdLst>
                <a:gd name="f0" fmla="val 10800000"/>
                <a:gd name="f1" fmla="val 5400000"/>
                <a:gd name="f2" fmla="val 180"/>
                <a:gd name="f3" fmla="val w"/>
                <a:gd name="f4" fmla="val h"/>
                <a:gd name="f5" fmla="val 0"/>
                <a:gd name="f6" fmla="val 3224"/>
                <a:gd name="f7" fmla="val 1021"/>
                <a:gd name="f8" fmla="val 1194"/>
                <a:gd name="f9" fmla="val 1613"/>
                <a:gd name="f10" fmla="val 344"/>
                <a:gd name="f11" fmla="val 2030"/>
                <a:gd name="f12" fmla="val 959"/>
                <a:gd name="f13" fmla="val 3197"/>
                <a:gd name="f14" fmla="val 981"/>
                <a:gd name="f15" fmla="val 3165"/>
                <a:gd name="f16" fmla="val 997"/>
                <a:gd name="f17" fmla="val 3132"/>
                <a:gd name="f18" fmla="val 1011"/>
                <a:gd name="f19" fmla="val 3096"/>
                <a:gd name="f20" fmla="val 1018"/>
                <a:gd name="f21" fmla="val 3058"/>
                <a:gd name="f22" fmla="val 165"/>
                <a:gd name="f23" fmla="val 128"/>
                <a:gd name="f24" fmla="val 92"/>
                <a:gd name="f25" fmla="val 58"/>
                <a:gd name="f26" fmla="val 27"/>
                <a:gd name="f27" fmla="+- 0 0 -90"/>
                <a:gd name="f28" fmla="*/ f3 1 3224"/>
                <a:gd name="f29" fmla="*/ f4 1 1021"/>
                <a:gd name="f30" fmla="+- f7 0 f5"/>
                <a:gd name="f31" fmla="+- f6 0 f5"/>
                <a:gd name="f32" fmla="*/ f27 f0 1"/>
                <a:gd name="f33" fmla="*/ f31 1 3224"/>
                <a:gd name="f34" fmla="*/ f30 1 1021"/>
                <a:gd name="f35" fmla="*/ 1194 f31 1"/>
                <a:gd name="f36" fmla="*/ 0 f30 1"/>
                <a:gd name="f37" fmla="*/ 1613 f31 1"/>
                <a:gd name="f38" fmla="*/ 344 f30 1"/>
                <a:gd name="f39" fmla="*/ 2030 f31 1"/>
                <a:gd name="f40" fmla="*/ 3224 f31 1"/>
                <a:gd name="f41" fmla="*/ 959 f30 1"/>
                <a:gd name="f42" fmla="*/ 3197 f31 1"/>
                <a:gd name="f43" fmla="*/ 981 f30 1"/>
                <a:gd name="f44" fmla="*/ 3165 f31 1"/>
                <a:gd name="f45" fmla="*/ 997 f30 1"/>
                <a:gd name="f46" fmla="*/ 3132 f31 1"/>
                <a:gd name="f47" fmla="*/ 1011 f30 1"/>
                <a:gd name="f48" fmla="*/ 3096 f31 1"/>
                <a:gd name="f49" fmla="*/ 1018 f30 1"/>
                <a:gd name="f50" fmla="*/ 3058 f31 1"/>
                <a:gd name="f51" fmla="*/ 1021 f30 1"/>
                <a:gd name="f52" fmla="*/ 165 f31 1"/>
                <a:gd name="f53" fmla="*/ 128 f31 1"/>
                <a:gd name="f54" fmla="*/ 92 f31 1"/>
                <a:gd name="f55" fmla="*/ 58 f31 1"/>
                <a:gd name="f56" fmla="*/ 27 f31 1"/>
                <a:gd name="f57" fmla="*/ 0 f31 1"/>
                <a:gd name="f58" fmla="*/ f32 1 f2"/>
                <a:gd name="f59" fmla="*/ f35 1 3224"/>
                <a:gd name="f60" fmla="*/ f36 1 1021"/>
                <a:gd name="f61" fmla="*/ f37 1 3224"/>
                <a:gd name="f62" fmla="*/ f38 1 1021"/>
                <a:gd name="f63" fmla="*/ f39 1 3224"/>
                <a:gd name="f64" fmla="*/ f40 1 3224"/>
                <a:gd name="f65" fmla="*/ f41 1 1021"/>
                <a:gd name="f66" fmla="*/ f42 1 3224"/>
                <a:gd name="f67" fmla="*/ f43 1 1021"/>
                <a:gd name="f68" fmla="*/ f44 1 3224"/>
                <a:gd name="f69" fmla="*/ f45 1 1021"/>
                <a:gd name="f70" fmla="*/ f46 1 3224"/>
                <a:gd name="f71" fmla="*/ f47 1 1021"/>
                <a:gd name="f72" fmla="*/ f48 1 3224"/>
                <a:gd name="f73" fmla="*/ f49 1 1021"/>
                <a:gd name="f74" fmla="*/ f50 1 3224"/>
                <a:gd name="f75" fmla="*/ f51 1 1021"/>
                <a:gd name="f76" fmla="*/ f52 1 3224"/>
                <a:gd name="f77" fmla="*/ f53 1 3224"/>
                <a:gd name="f78" fmla="*/ f54 1 3224"/>
                <a:gd name="f79" fmla="*/ f55 1 3224"/>
                <a:gd name="f80" fmla="*/ f56 1 3224"/>
                <a:gd name="f81" fmla="*/ f57 1 3224"/>
                <a:gd name="f82" fmla="*/ 0 1 f33"/>
                <a:gd name="f83" fmla="*/ f6 1 f33"/>
                <a:gd name="f84" fmla="*/ 0 1 f34"/>
                <a:gd name="f85" fmla="*/ f7 1 f34"/>
                <a:gd name="f86" fmla="+- f58 0 f1"/>
                <a:gd name="f87" fmla="*/ f59 1 f33"/>
                <a:gd name="f88" fmla="*/ f60 1 f34"/>
                <a:gd name="f89" fmla="*/ f61 1 f33"/>
                <a:gd name="f90" fmla="*/ f62 1 f34"/>
                <a:gd name="f91" fmla="*/ f63 1 f33"/>
                <a:gd name="f92" fmla="*/ f64 1 f33"/>
                <a:gd name="f93" fmla="*/ f65 1 f34"/>
                <a:gd name="f94" fmla="*/ f66 1 f33"/>
                <a:gd name="f95" fmla="*/ f67 1 f34"/>
                <a:gd name="f96" fmla="*/ f68 1 f33"/>
                <a:gd name="f97" fmla="*/ f69 1 f34"/>
                <a:gd name="f98" fmla="*/ f70 1 f33"/>
                <a:gd name="f99" fmla="*/ f71 1 f34"/>
                <a:gd name="f100" fmla="*/ f72 1 f33"/>
                <a:gd name="f101" fmla="*/ f73 1 f34"/>
                <a:gd name="f102" fmla="*/ f74 1 f33"/>
                <a:gd name="f103" fmla="*/ f75 1 f34"/>
                <a:gd name="f104" fmla="*/ f76 1 f33"/>
                <a:gd name="f105" fmla="*/ f77 1 f33"/>
                <a:gd name="f106" fmla="*/ f78 1 f33"/>
                <a:gd name="f107" fmla="*/ f79 1 f33"/>
                <a:gd name="f108" fmla="*/ f80 1 f33"/>
                <a:gd name="f109" fmla="*/ f81 1 f33"/>
                <a:gd name="f110" fmla="*/ f82 f28 1"/>
                <a:gd name="f111" fmla="*/ f83 f28 1"/>
                <a:gd name="f112" fmla="*/ f85 f29 1"/>
                <a:gd name="f113" fmla="*/ f84 f29 1"/>
                <a:gd name="f114" fmla="*/ f87 f28 1"/>
                <a:gd name="f115" fmla="*/ f88 f29 1"/>
                <a:gd name="f116" fmla="*/ f89 f28 1"/>
                <a:gd name="f117" fmla="*/ f90 f29 1"/>
                <a:gd name="f118" fmla="*/ f91 f28 1"/>
                <a:gd name="f119" fmla="*/ f92 f28 1"/>
                <a:gd name="f120" fmla="*/ f93 f29 1"/>
                <a:gd name="f121" fmla="*/ f94 f28 1"/>
                <a:gd name="f122" fmla="*/ f95 f29 1"/>
                <a:gd name="f123" fmla="*/ f96 f28 1"/>
                <a:gd name="f124" fmla="*/ f97 f29 1"/>
                <a:gd name="f125" fmla="*/ f98 f28 1"/>
                <a:gd name="f126" fmla="*/ f99 f29 1"/>
                <a:gd name="f127" fmla="*/ f100 f28 1"/>
                <a:gd name="f128" fmla="*/ f101 f29 1"/>
                <a:gd name="f129" fmla="*/ f102 f28 1"/>
                <a:gd name="f130" fmla="*/ f103 f29 1"/>
                <a:gd name="f131" fmla="*/ f104 f28 1"/>
                <a:gd name="f132" fmla="*/ f105 f28 1"/>
                <a:gd name="f133" fmla="*/ f106 f28 1"/>
                <a:gd name="f134" fmla="*/ f107 f28 1"/>
                <a:gd name="f135" fmla="*/ f108 f28 1"/>
                <a:gd name="f136" fmla="*/ f109 f28 1"/>
              </a:gdLst>
              <a:ahLst/>
              <a:cxnLst>
                <a:cxn ang="3cd4">
                  <a:pos x="hc" y="t"/>
                </a:cxn>
                <a:cxn ang="0">
                  <a:pos x="r" y="vc"/>
                </a:cxn>
                <a:cxn ang="cd4">
                  <a:pos x="hc" y="b"/>
                </a:cxn>
                <a:cxn ang="cd2">
                  <a:pos x="l" y="vc"/>
                </a:cxn>
                <a:cxn ang="f86">
                  <a:pos x="f114" y="f115"/>
                </a:cxn>
                <a:cxn ang="f86">
                  <a:pos x="f116" y="f117"/>
                </a:cxn>
                <a:cxn ang="f86">
                  <a:pos x="f118" y="f115"/>
                </a:cxn>
                <a:cxn ang="f86">
                  <a:pos x="f119" y="f120"/>
                </a:cxn>
                <a:cxn ang="f86">
                  <a:pos x="f121" y="f122"/>
                </a:cxn>
                <a:cxn ang="f86">
                  <a:pos x="f123" y="f124"/>
                </a:cxn>
                <a:cxn ang="f86">
                  <a:pos x="f125" y="f126"/>
                </a:cxn>
                <a:cxn ang="f86">
                  <a:pos x="f127" y="f128"/>
                </a:cxn>
                <a:cxn ang="f86">
                  <a:pos x="f129" y="f130"/>
                </a:cxn>
                <a:cxn ang="f86">
                  <a:pos x="f131" y="f130"/>
                </a:cxn>
                <a:cxn ang="f86">
                  <a:pos x="f132" y="f128"/>
                </a:cxn>
                <a:cxn ang="f86">
                  <a:pos x="f133" y="f126"/>
                </a:cxn>
                <a:cxn ang="f86">
                  <a:pos x="f134" y="f124"/>
                </a:cxn>
                <a:cxn ang="f86">
                  <a:pos x="f135" y="f122"/>
                </a:cxn>
                <a:cxn ang="f86">
                  <a:pos x="f136" y="f120"/>
                </a:cxn>
                <a:cxn ang="f86">
                  <a:pos x="f114" y="f115"/>
                </a:cxn>
              </a:cxnLst>
              <a:rect l="f110" t="f113" r="f111" b="f112"/>
              <a:pathLst>
                <a:path w="3224" h="1021">
                  <a:moveTo>
                    <a:pt x="f8" y="f5"/>
                  </a:moveTo>
                  <a:lnTo>
                    <a:pt x="f9" y="f10"/>
                  </a:lnTo>
                  <a:lnTo>
                    <a:pt x="f11" y="f5"/>
                  </a:lnTo>
                  <a:lnTo>
                    <a:pt x="f6" y="f12"/>
                  </a:lnTo>
                  <a:lnTo>
                    <a:pt x="f13" y="f14"/>
                  </a:lnTo>
                  <a:lnTo>
                    <a:pt x="f15" y="f16"/>
                  </a:lnTo>
                  <a:lnTo>
                    <a:pt x="f17" y="f18"/>
                  </a:lnTo>
                  <a:lnTo>
                    <a:pt x="f19" y="f20"/>
                  </a:lnTo>
                  <a:lnTo>
                    <a:pt x="f21" y="f7"/>
                  </a:lnTo>
                  <a:lnTo>
                    <a:pt x="f22" y="f7"/>
                  </a:lnTo>
                  <a:lnTo>
                    <a:pt x="f23" y="f20"/>
                  </a:lnTo>
                  <a:lnTo>
                    <a:pt x="f24" y="f18"/>
                  </a:lnTo>
                  <a:lnTo>
                    <a:pt x="f25" y="f16"/>
                  </a:lnTo>
                  <a:lnTo>
                    <a:pt x="f26" y="f14"/>
                  </a:lnTo>
                  <a:lnTo>
                    <a:pt x="f5" y="f12"/>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1" name="Freeform 191"/>
            <p:cNvSpPr/>
            <p:nvPr/>
          </p:nvSpPr>
          <p:spPr>
            <a:xfrm>
              <a:off x="267864" y="4599797"/>
              <a:ext cx="687244" cy="318997"/>
            </a:xfrm>
            <a:custGeom>
              <a:avLst/>
              <a:gdLst>
                <a:gd name="f0" fmla="val 10800000"/>
                <a:gd name="f1" fmla="val 5400000"/>
                <a:gd name="f2" fmla="val 180"/>
                <a:gd name="f3" fmla="val w"/>
                <a:gd name="f4" fmla="val h"/>
                <a:gd name="f5" fmla="val 0"/>
                <a:gd name="f6" fmla="val 3224"/>
                <a:gd name="f7" fmla="val 1356"/>
                <a:gd name="f8" fmla="val 165"/>
                <a:gd name="f9" fmla="val 3058"/>
                <a:gd name="f10" fmla="val 3096"/>
                <a:gd name="f11" fmla="val 3"/>
                <a:gd name="f12" fmla="val 3132"/>
                <a:gd name="f13" fmla="val 10"/>
                <a:gd name="f14" fmla="val 3166"/>
                <a:gd name="f15" fmla="val 24"/>
                <a:gd name="f16" fmla="val 3197"/>
                <a:gd name="f17" fmla="val 40"/>
                <a:gd name="f18" fmla="val 62"/>
                <a:gd name="f19" fmla="val 1613"/>
                <a:gd name="f20" fmla="val 27"/>
                <a:gd name="f21" fmla="val 59"/>
                <a:gd name="f22" fmla="val 92"/>
                <a:gd name="f23" fmla="val 128"/>
                <a:gd name="f24" fmla="+- 0 0 -90"/>
                <a:gd name="f25" fmla="*/ f3 1 3224"/>
                <a:gd name="f26" fmla="*/ f4 1 1356"/>
                <a:gd name="f27" fmla="+- f7 0 f5"/>
                <a:gd name="f28" fmla="+- f6 0 f5"/>
                <a:gd name="f29" fmla="*/ f24 f0 1"/>
                <a:gd name="f30" fmla="*/ f28 1 3224"/>
                <a:gd name="f31" fmla="*/ f27 1 1356"/>
                <a:gd name="f32" fmla="*/ 165 f28 1"/>
                <a:gd name="f33" fmla="*/ 0 f27 1"/>
                <a:gd name="f34" fmla="*/ 3058 f28 1"/>
                <a:gd name="f35" fmla="*/ 3096 f28 1"/>
                <a:gd name="f36" fmla="*/ 3 f27 1"/>
                <a:gd name="f37" fmla="*/ 3132 f28 1"/>
                <a:gd name="f38" fmla="*/ 10 f27 1"/>
                <a:gd name="f39" fmla="*/ 3166 f28 1"/>
                <a:gd name="f40" fmla="*/ 24 f27 1"/>
                <a:gd name="f41" fmla="*/ 3197 f28 1"/>
                <a:gd name="f42" fmla="*/ 40 f27 1"/>
                <a:gd name="f43" fmla="*/ 3224 f28 1"/>
                <a:gd name="f44" fmla="*/ 62 f27 1"/>
                <a:gd name="f45" fmla="*/ 1613 f28 1"/>
                <a:gd name="f46" fmla="*/ 1356 f27 1"/>
                <a:gd name="f47" fmla="*/ 0 f28 1"/>
                <a:gd name="f48" fmla="*/ 27 f28 1"/>
                <a:gd name="f49" fmla="*/ 59 f28 1"/>
                <a:gd name="f50" fmla="*/ 92 f28 1"/>
                <a:gd name="f51" fmla="*/ 128 f28 1"/>
                <a:gd name="f52" fmla="*/ f29 1 f2"/>
                <a:gd name="f53" fmla="*/ f32 1 3224"/>
                <a:gd name="f54" fmla="*/ f33 1 1356"/>
                <a:gd name="f55" fmla="*/ f34 1 3224"/>
                <a:gd name="f56" fmla="*/ f35 1 3224"/>
                <a:gd name="f57" fmla="*/ f36 1 1356"/>
                <a:gd name="f58" fmla="*/ f37 1 3224"/>
                <a:gd name="f59" fmla="*/ f38 1 1356"/>
                <a:gd name="f60" fmla="*/ f39 1 3224"/>
                <a:gd name="f61" fmla="*/ f40 1 1356"/>
                <a:gd name="f62" fmla="*/ f41 1 3224"/>
                <a:gd name="f63" fmla="*/ f42 1 1356"/>
                <a:gd name="f64" fmla="*/ f43 1 3224"/>
                <a:gd name="f65" fmla="*/ f44 1 1356"/>
                <a:gd name="f66" fmla="*/ f45 1 3224"/>
                <a:gd name="f67" fmla="*/ f46 1 1356"/>
                <a:gd name="f68" fmla="*/ f47 1 3224"/>
                <a:gd name="f69" fmla="*/ f48 1 3224"/>
                <a:gd name="f70" fmla="*/ f49 1 3224"/>
                <a:gd name="f71" fmla="*/ f50 1 3224"/>
                <a:gd name="f72" fmla="*/ f51 1 3224"/>
                <a:gd name="f73" fmla="*/ 0 1 f30"/>
                <a:gd name="f74" fmla="*/ f6 1 f30"/>
                <a:gd name="f75" fmla="*/ 0 1 f31"/>
                <a:gd name="f76" fmla="*/ f7 1 f31"/>
                <a:gd name="f77" fmla="+- f52 0 f1"/>
                <a:gd name="f78" fmla="*/ f53 1 f30"/>
                <a:gd name="f79" fmla="*/ f54 1 f31"/>
                <a:gd name="f80" fmla="*/ f55 1 f30"/>
                <a:gd name="f81" fmla="*/ f56 1 f30"/>
                <a:gd name="f82" fmla="*/ f57 1 f31"/>
                <a:gd name="f83" fmla="*/ f58 1 f30"/>
                <a:gd name="f84" fmla="*/ f59 1 f31"/>
                <a:gd name="f85" fmla="*/ f60 1 f30"/>
                <a:gd name="f86" fmla="*/ f61 1 f31"/>
                <a:gd name="f87" fmla="*/ f62 1 f30"/>
                <a:gd name="f88" fmla="*/ f63 1 f31"/>
                <a:gd name="f89" fmla="*/ f64 1 f30"/>
                <a:gd name="f90" fmla="*/ f65 1 f31"/>
                <a:gd name="f91" fmla="*/ f66 1 f30"/>
                <a:gd name="f92" fmla="*/ f67 1 f31"/>
                <a:gd name="f93" fmla="*/ f68 1 f30"/>
                <a:gd name="f94" fmla="*/ f69 1 f30"/>
                <a:gd name="f95" fmla="*/ f70 1 f30"/>
                <a:gd name="f96" fmla="*/ f71 1 f30"/>
                <a:gd name="f97" fmla="*/ f72 1 f30"/>
                <a:gd name="f98" fmla="*/ f73 f25 1"/>
                <a:gd name="f99" fmla="*/ f74 f25 1"/>
                <a:gd name="f100" fmla="*/ f76 f26 1"/>
                <a:gd name="f101" fmla="*/ f75 f26 1"/>
                <a:gd name="f102" fmla="*/ f78 f25 1"/>
                <a:gd name="f103" fmla="*/ f79 f26 1"/>
                <a:gd name="f104" fmla="*/ f80 f25 1"/>
                <a:gd name="f105" fmla="*/ f81 f25 1"/>
                <a:gd name="f106" fmla="*/ f82 f26 1"/>
                <a:gd name="f107" fmla="*/ f83 f25 1"/>
                <a:gd name="f108" fmla="*/ f84 f26 1"/>
                <a:gd name="f109" fmla="*/ f85 f25 1"/>
                <a:gd name="f110" fmla="*/ f86 f26 1"/>
                <a:gd name="f111" fmla="*/ f87 f25 1"/>
                <a:gd name="f112" fmla="*/ f88 f26 1"/>
                <a:gd name="f113" fmla="*/ f89 f25 1"/>
                <a:gd name="f114" fmla="*/ f90 f26 1"/>
                <a:gd name="f115" fmla="*/ f91 f25 1"/>
                <a:gd name="f116" fmla="*/ f92 f26 1"/>
                <a:gd name="f117" fmla="*/ f93 f25 1"/>
                <a:gd name="f118" fmla="*/ f94 f25 1"/>
                <a:gd name="f119" fmla="*/ f95 f25 1"/>
                <a:gd name="f120" fmla="*/ f96 f25 1"/>
                <a:gd name="f121" fmla="*/ f97 f25 1"/>
              </a:gdLst>
              <a:ahLst/>
              <a:cxnLst>
                <a:cxn ang="3cd4">
                  <a:pos x="hc" y="t"/>
                </a:cxn>
                <a:cxn ang="0">
                  <a:pos x="r" y="vc"/>
                </a:cxn>
                <a:cxn ang="cd4">
                  <a:pos x="hc" y="b"/>
                </a:cxn>
                <a:cxn ang="cd2">
                  <a:pos x="l" y="vc"/>
                </a:cxn>
                <a:cxn ang="f77">
                  <a:pos x="f102" y="f103"/>
                </a:cxn>
                <a:cxn ang="f77">
                  <a:pos x="f104" y="f103"/>
                </a:cxn>
                <a:cxn ang="f77">
                  <a:pos x="f105" y="f106"/>
                </a:cxn>
                <a:cxn ang="f77">
                  <a:pos x="f107" y="f108"/>
                </a:cxn>
                <a:cxn ang="f77">
                  <a:pos x="f109" y="f110"/>
                </a:cxn>
                <a:cxn ang="f77">
                  <a:pos x="f111" y="f112"/>
                </a:cxn>
                <a:cxn ang="f77">
                  <a:pos x="f113" y="f114"/>
                </a:cxn>
                <a:cxn ang="f77">
                  <a:pos x="f115" y="f116"/>
                </a:cxn>
                <a:cxn ang="f77">
                  <a:pos x="f117" y="f114"/>
                </a:cxn>
                <a:cxn ang="f77">
                  <a:pos x="f118" y="f112"/>
                </a:cxn>
                <a:cxn ang="f77">
                  <a:pos x="f119" y="f110"/>
                </a:cxn>
                <a:cxn ang="f77">
                  <a:pos x="f120" y="f108"/>
                </a:cxn>
                <a:cxn ang="f77">
                  <a:pos x="f121" y="f106"/>
                </a:cxn>
                <a:cxn ang="f77">
                  <a:pos x="f102" y="f103"/>
                </a:cxn>
              </a:cxnLst>
              <a:rect l="f98" t="f101" r="f99" b="f100"/>
              <a:pathLst>
                <a:path w="3224" h="1356">
                  <a:moveTo>
                    <a:pt x="f8" y="f5"/>
                  </a:moveTo>
                  <a:lnTo>
                    <a:pt x="f9" y="f5"/>
                  </a:lnTo>
                  <a:lnTo>
                    <a:pt x="f10" y="f11"/>
                  </a:lnTo>
                  <a:lnTo>
                    <a:pt x="f12" y="f13"/>
                  </a:lnTo>
                  <a:lnTo>
                    <a:pt x="f14" y="f15"/>
                  </a:lnTo>
                  <a:lnTo>
                    <a:pt x="f16" y="f17"/>
                  </a:lnTo>
                  <a:lnTo>
                    <a:pt x="f6" y="f18"/>
                  </a:lnTo>
                  <a:lnTo>
                    <a:pt x="f19" y="f7"/>
                  </a:lnTo>
                  <a:lnTo>
                    <a:pt x="f5" y="f18"/>
                  </a:lnTo>
                  <a:lnTo>
                    <a:pt x="f20" y="f17"/>
                  </a:lnTo>
                  <a:lnTo>
                    <a:pt x="f21" y="f15"/>
                  </a:lnTo>
                  <a:lnTo>
                    <a:pt x="f22" y="f13"/>
                  </a:lnTo>
                  <a:lnTo>
                    <a:pt x="f23" y="f11"/>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2" name="Freeform 192"/>
            <p:cNvSpPr/>
            <p:nvPr/>
          </p:nvSpPr>
          <p:spPr>
            <a:xfrm>
              <a:off x="251441" y="4646706"/>
              <a:ext cx="248625" cy="440960"/>
            </a:xfrm>
            <a:custGeom>
              <a:avLst/>
              <a:gdLst>
                <a:gd name="f0" fmla="val 10800000"/>
                <a:gd name="f1" fmla="val 5400000"/>
                <a:gd name="f2" fmla="val 180"/>
                <a:gd name="f3" fmla="val w"/>
                <a:gd name="f4" fmla="val h"/>
                <a:gd name="f5" fmla="val 0"/>
                <a:gd name="f6" fmla="val 1166"/>
                <a:gd name="f7" fmla="val 1878"/>
                <a:gd name="f8" fmla="val 949"/>
                <a:gd name="f9" fmla="+- 0 0 -90"/>
                <a:gd name="f10" fmla="*/ f3 1 1166"/>
                <a:gd name="f11" fmla="*/ f4 1 1878"/>
                <a:gd name="f12" fmla="+- f7 0 f5"/>
                <a:gd name="f13" fmla="+- f6 0 f5"/>
                <a:gd name="f14" fmla="*/ f9 f0 1"/>
                <a:gd name="f15" fmla="*/ f13 1 1166"/>
                <a:gd name="f16" fmla="*/ f12 1 1878"/>
                <a:gd name="f17" fmla="*/ 0 f13 1"/>
                <a:gd name="f18" fmla="*/ 0 f12 1"/>
                <a:gd name="f19" fmla="*/ 1166 f13 1"/>
                <a:gd name="f20" fmla="*/ 949 f12 1"/>
                <a:gd name="f21" fmla="*/ 1878 f12 1"/>
                <a:gd name="f22" fmla="*/ f14 1 f2"/>
                <a:gd name="f23" fmla="*/ f17 1 1166"/>
                <a:gd name="f24" fmla="*/ f18 1 1878"/>
                <a:gd name="f25" fmla="*/ f19 1 1166"/>
                <a:gd name="f26" fmla="*/ f20 1 1878"/>
                <a:gd name="f27" fmla="*/ f21 1 1878"/>
                <a:gd name="f28" fmla="*/ 0 1 f15"/>
                <a:gd name="f29" fmla="*/ f6 1 f15"/>
                <a:gd name="f30" fmla="*/ 0 1 f16"/>
                <a:gd name="f31" fmla="*/ f7 1 f16"/>
                <a:gd name="f32" fmla="+- f22 0 f1"/>
                <a:gd name="f33" fmla="*/ f23 1 f15"/>
                <a:gd name="f34" fmla="*/ f24 1 f16"/>
                <a:gd name="f35" fmla="*/ f25 1 f15"/>
                <a:gd name="f36" fmla="*/ f26 1 f16"/>
                <a:gd name="f37" fmla="*/ f27 1 f16"/>
                <a:gd name="f38" fmla="*/ f28 f10 1"/>
                <a:gd name="f39" fmla="*/ f29 f10 1"/>
                <a:gd name="f40" fmla="*/ f31 f11 1"/>
                <a:gd name="f41" fmla="*/ f30 f11 1"/>
                <a:gd name="f42" fmla="*/ f33 f10 1"/>
                <a:gd name="f43" fmla="*/ f34 f11 1"/>
                <a:gd name="f44" fmla="*/ f35 f10 1"/>
                <a:gd name="f45" fmla="*/ f36 f11 1"/>
                <a:gd name="f46" fmla="*/ f37 f11 1"/>
              </a:gdLst>
              <a:ahLst/>
              <a:cxnLst>
                <a:cxn ang="3cd4">
                  <a:pos x="hc" y="t"/>
                </a:cxn>
                <a:cxn ang="0">
                  <a:pos x="r" y="vc"/>
                </a:cxn>
                <a:cxn ang="cd4">
                  <a:pos x="hc" y="b"/>
                </a:cxn>
                <a:cxn ang="cd2">
                  <a:pos x="l" y="vc"/>
                </a:cxn>
                <a:cxn ang="f32">
                  <a:pos x="f42" y="f43"/>
                </a:cxn>
                <a:cxn ang="f32">
                  <a:pos x="f44" y="f45"/>
                </a:cxn>
                <a:cxn ang="f32">
                  <a:pos x="f42" y="f46"/>
                </a:cxn>
                <a:cxn ang="f32">
                  <a:pos x="f42" y="f43"/>
                </a:cxn>
              </a:cxnLst>
              <a:rect l="f38" t="f41" r="f39" b="f40"/>
              <a:pathLst>
                <a:path w="1166" h="1878">
                  <a:moveTo>
                    <a:pt x="f5" y="f5"/>
                  </a:moveTo>
                  <a:lnTo>
                    <a:pt x="f6" y="f8"/>
                  </a:lnTo>
                  <a:lnTo>
                    <a:pt x="f5" y="f7"/>
                  </a:lnTo>
                  <a:lnTo>
                    <a:pt x="f5"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3" name="Freeform 193"/>
            <p:cNvSpPr/>
            <p:nvPr/>
          </p:nvSpPr>
          <p:spPr>
            <a:xfrm>
              <a:off x="722897" y="4646706"/>
              <a:ext cx="248625" cy="440960"/>
            </a:xfrm>
            <a:custGeom>
              <a:avLst/>
              <a:gdLst>
                <a:gd name="f0" fmla="val 10800000"/>
                <a:gd name="f1" fmla="val 5400000"/>
                <a:gd name="f2" fmla="val 180"/>
                <a:gd name="f3" fmla="val w"/>
                <a:gd name="f4" fmla="val h"/>
                <a:gd name="f5" fmla="val 0"/>
                <a:gd name="f6" fmla="val 1167"/>
                <a:gd name="f7" fmla="val 1879"/>
                <a:gd name="f8" fmla="val 950"/>
                <a:gd name="f9" fmla="+- 0 0 -90"/>
                <a:gd name="f10" fmla="*/ f3 1 1167"/>
                <a:gd name="f11" fmla="*/ f4 1 1879"/>
                <a:gd name="f12" fmla="+- f7 0 f5"/>
                <a:gd name="f13" fmla="+- f6 0 f5"/>
                <a:gd name="f14" fmla="*/ f9 f0 1"/>
                <a:gd name="f15" fmla="*/ f13 1 1167"/>
                <a:gd name="f16" fmla="*/ f12 1 1879"/>
                <a:gd name="f17" fmla="*/ 1167 f13 1"/>
                <a:gd name="f18" fmla="*/ 0 f12 1"/>
                <a:gd name="f19" fmla="*/ 1879 f12 1"/>
                <a:gd name="f20" fmla="*/ 0 f13 1"/>
                <a:gd name="f21" fmla="*/ 950 f12 1"/>
                <a:gd name="f22" fmla="*/ f14 1 f2"/>
                <a:gd name="f23" fmla="*/ f17 1 1167"/>
                <a:gd name="f24" fmla="*/ f18 1 1879"/>
                <a:gd name="f25" fmla="*/ f19 1 1879"/>
                <a:gd name="f26" fmla="*/ f20 1 1167"/>
                <a:gd name="f27" fmla="*/ f21 1 1879"/>
                <a:gd name="f28" fmla="*/ 0 1 f15"/>
                <a:gd name="f29" fmla="*/ f6 1 f15"/>
                <a:gd name="f30" fmla="*/ 0 1 f16"/>
                <a:gd name="f31" fmla="*/ f7 1 f16"/>
                <a:gd name="f32" fmla="+- f22 0 f1"/>
                <a:gd name="f33" fmla="*/ f23 1 f15"/>
                <a:gd name="f34" fmla="*/ f24 1 f16"/>
                <a:gd name="f35" fmla="*/ f25 1 f16"/>
                <a:gd name="f36" fmla="*/ f26 1 f15"/>
                <a:gd name="f37" fmla="*/ f27 1 f16"/>
                <a:gd name="f38" fmla="*/ f28 f10 1"/>
                <a:gd name="f39" fmla="*/ f29 f10 1"/>
                <a:gd name="f40" fmla="*/ f31 f11 1"/>
                <a:gd name="f41" fmla="*/ f30 f11 1"/>
                <a:gd name="f42" fmla="*/ f33 f10 1"/>
                <a:gd name="f43" fmla="*/ f34 f11 1"/>
                <a:gd name="f44" fmla="*/ f35 f11 1"/>
                <a:gd name="f45" fmla="*/ f36 f10 1"/>
                <a:gd name="f46" fmla="*/ f37 f11 1"/>
              </a:gdLst>
              <a:ahLst/>
              <a:cxnLst>
                <a:cxn ang="3cd4">
                  <a:pos x="hc" y="t"/>
                </a:cxn>
                <a:cxn ang="0">
                  <a:pos x="r" y="vc"/>
                </a:cxn>
                <a:cxn ang="cd4">
                  <a:pos x="hc" y="b"/>
                </a:cxn>
                <a:cxn ang="cd2">
                  <a:pos x="l" y="vc"/>
                </a:cxn>
                <a:cxn ang="f32">
                  <a:pos x="f42" y="f43"/>
                </a:cxn>
                <a:cxn ang="f32">
                  <a:pos x="f42" y="f44"/>
                </a:cxn>
                <a:cxn ang="f32">
                  <a:pos x="f45" y="f46"/>
                </a:cxn>
                <a:cxn ang="f32">
                  <a:pos x="f42" y="f43"/>
                </a:cxn>
              </a:cxnLst>
              <a:rect l="f38" t="f41" r="f39" b="f40"/>
              <a:pathLst>
                <a:path w="1167" h="1879">
                  <a:moveTo>
                    <a:pt x="f6" y="f5"/>
                  </a:moveTo>
                  <a:lnTo>
                    <a:pt x="f6" y="f7"/>
                  </a:lnTo>
                  <a:lnTo>
                    <a:pt x="f5" y="f8"/>
                  </a:lnTo>
                  <a:lnTo>
                    <a:pt x="f6"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grpSp>
        <p:nvGrpSpPr>
          <p:cNvPr id="24" name="Group 196"/>
          <p:cNvGrpSpPr/>
          <p:nvPr/>
        </p:nvGrpSpPr>
        <p:grpSpPr>
          <a:xfrm>
            <a:off x="395536" y="5085191"/>
            <a:ext cx="792088" cy="720073"/>
            <a:chOff x="323450" y="9343403"/>
            <a:chExt cx="936107" cy="936107"/>
          </a:xfrm>
          <a:solidFill>
            <a:schemeClr val="accent1"/>
          </a:solidFill>
        </p:grpSpPr>
        <p:sp>
          <p:nvSpPr>
            <p:cNvPr id="25" name="Freeform 198"/>
            <p:cNvSpPr/>
            <p:nvPr/>
          </p:nvSpPr>
          <p:spPr>
            <a:xfrm>
              <a:off x="323450" y="9343403"/>
              <a:ext cx="936107" cy="936107"/>
            </a:xfrm>
            <a:custGeom>
              <a:avLst/>
              <a:gdLst>
                <a:gd name="f0" fmla="val 10800000"/>
                <a:gd name="f1" fmla="val 5400000"/>
                <a:gd name="f2" fmla="val 180"/>
                <a:gd name="f3" fmla="val w"/>
                <a:gd name="f4" fmla="val h"/>
                <a:gd name="f5" fmla="val 0"/>
                <a:gd name="f6" fmla="val 3456"/>
                <a:gd name="f7" fmla="val 1728"/>
                <a:gd name="f8" fmla="val 115"/>
                <a:gd name="f9" fmla="val 1626"/>
                <a:gd name="f10" fmla="val 118"/>
                <a:gd name="f11" fmla="val 1526"/>
                <a:gd name="f12" fmla="val 128"/>
                <a:gd name="f13" fmla="val 1427"/>
                <a:gd name="f14" fmla="val 143"/>
                <a:gd name="f15" fmla="val 1331"/>
                <a:gd name="f16" fmla="val 164"/>
                <a:gd name="f17" fmla="val 1237"/>
                <a:gd name="f18" fmla="val 192"/>
                <a:gd name="f19" fmla="val 1146"/>
                <a:gd name="f20" fmla="val 224"/>
                <a:gd name="f21" fmla="val 1057"/>
                <a:gd name="f22" fmla="val 262"/>
                <a:gd name="f23" fmla="val 971"/>
                <a:gd name="f24" fmla="val 305"/>
                <a:gd name="f25" fmla="val 887"/>
                <a:gd name="f26" fmla="val 352"/>
                <a:gd name="f27" fmla="val 807"/>
                <a:gd name="f28" fmla="val 404"/>
                <a:gd name="f29" fmla="val 731"/>
                <a:gd name="f30" fmla="val 462"/>
                <a:gd name="f31" fmla="val 658"/>
                <a:gd name="f32" fmla="val 523"/>
                <a:gd name="f33" fmla="val 589"/>
                <a:gd name="f34" fmla="val 1830"/>
                <a:gd name="f35" fmla="val 1930"/>
                <a:gd name="f36" fmla="val 2029"/>
                <a:gd name="f37" fmla="val 2125"/>
                <a:gd name="f38" fmla="val 2219"/>
                <a:gd name="f39" fmla="val 2310"/>
                <a:gd name="f40" fmla="val 2399"/>
                <a:gd name="f41" fmla="val 2485"/>
                <a:gd name="f42" fmla="val 2569"/>
                <a:gd name="f43" fmla="val 2649"/>
                <a:gd name="f44" fmla="val 2725"/>
                <a:gd name="f45" fmla="val 2798"/>
                <a:gd name="f46" fmla="val 2867"/>
                <a:gd name="f47" fmla="val 2933"/>
                <a:gd name="f48" fmla="val 2994"/>
                <a:gd name="f49" fmla="val 3052"/>
                <a:gd name="f50" fmla="val 3104"/>
                <a:gd name="f51" fmla="val 3151"/>
                <a:gd name="f52" fmla="val 3194"/>
                <a:gd name="f53" fmla="val 3232"/>
                <a:gd name="f54" fmla="val 3264"/>
                <a:gd name="f55" fmla="val 3292"/>
                <a:gd name="f56" fmla="val 3313"/>
                <a:gd name="f57" fmla="val 3328"/>
                <a:gd name="f58" fmla="val 3338"/>
                <a:gd name="f59" fmla="val 3341"/>
                <a:gd name="f60" fmla="val 1833"/>
                <a:gd name="f61" fmla="val 3"/>
                <a:gd name="f62" fmla="val 1936"/>
                <a:gd name="f63" fmla="val 13"/>
                <a:gd name="f64" fmla="val 2038"/>
                <a:gd name="f65" fmla="val 28"/>
                <a:gd name="f66" fmla="val 2137"/>
                <a:gd name="f67" fmla="val 49"/>
                <a:gd name="f68" fmla="val 2235"/>
                <a:gd name="f69" fmla="val 76"/>
                <a:gd name="f70" fmla="val 2330"/>
                <a:gd name="f71" fmla="val 108"/>
                <a:gd name="f72" fmla="val 2422"/>
                <a:gd name="f73" fmla="val 146"/>
                <a:gd name="f74" fmla="val 2512"/>
                <a:gd name="f75" fmla="val 189"/>
                <a:gd name="f76" fmla="val 2599"/>
                <a:gd name="f77" fmla="val 237"/>
                <a:gd name="f78" fmla="val 2683"/>
                <a:gd name="f79" fmla="val 289"/>
                <a:gd name="f80" fmla="val 2764"/>
                <a:gd name="f81" fmla="val 346"/>
                <a:gd name="f82" fmla="val 2840"/>
                <a:gd name="f83" fmla="val 407"/>
                <a:gd name="f84" fmla="val 2915"/>
                <a:gd name="f85" fmla="val 472"/>
                <a:gd name="f86" fmla="val 2984"/>
                <a:gd name="f87" fmla="val 541"/>
                <a:gd name="f88" fmla="val 3049"/>
                <a:gd name="f89" fmla="val 616"/>
                <a:gd name="f90" fmla="val 3110"/>
                <a:gd name="f91" fmla="val 692"/>
                <a:gd name="f92" fmla="val 3167"/>
                <a:gd name="f93" fmla="val 773"/>
                <a:gd name="f94" fmla="val 3219"/>
                <a:gd name="f95" fmla="val 857"/>
                <a:gd name="f96" fmla="val 3267"/>
                <a:gd name="f97" fmla="val 944"/>
                <a:gd name="f98" fmla="val 3310"/>
                <a:gd name="f99" fmla="val 1034"/>
                <a:gd name="f100" fmla="val 3348"/>
                <a:gd name="f101" fmla="val 1126"/>
                <a:gd name="f102" fmla="val 3380"/>
                <a:gd name="f103" fmla="val 1221"/>
                <a:gd name="f104" fmla="val 3407"/>
                <a:gd name="f105" fmla="val 1319"/>
                <a:gd name="f106" fmla="val 3428"/>
                <a:gd name="f107" fmla="val 1418"/>
                <a:gd name="f108" fmla="val 3443"/>
                <a:gd name="f109" fmla="val 1520"/>
                <a:gd name="f110" fmla="val 3453"/>
                <a:gd name="f111" fmla="val 1623"/>
                <a:gd name="f112" fmla="+- 0 0 -90"/>
                <a:gd name="f113" fmla="*/ f3 1 3456"/>
                <a:gd name="f114" fmla="*/ f4 1 3456"/>
                <a:gd name="f115" fmla="+- f6 0 f5"/>
                <a:gd name="f116" fmla="*/ f112 f0 1"/>
                <a:gd name="f117" fmla="*/ f115 1 3456"/>
                <a:gd name="f118" fmla="*/ 1427 f115 1"/>
                <a:gd name="f119" fmla="*/ 143 f115 1"/>
                <a:gd name="f120" fmla="*/ 1057 f115 1"/>
                <a:gd name="f121" fmla="*/ 262 f115 1"/>
                <a:gd name="f122" fmla="*/ 731 f115 1"/>
                <a:gd name="f123" fmla="*/ 462 f115 1"/>
                <a:gd name="f124" fmla="*/ 118 f115 1"/>
                <a:gd name="f125" fmla="*/ 1830 f115 1"/>
                <a:gd name="f126" fmla="*/ 192 f115 1"/>
                <a:gd name="f127" fmla="*/ 2219 f115 1"/>
                <a:gd name="f128" fmla="*/ 352 f115 1"/>
                <a:gd name="f129" fmla="*/ 2569 f115 1"/>
                <a:gd name="f130" fmla="*/ 589 f115 1"/>
                <a:gd name="f131" fmla="*/ 2867 f115 1"/>
                <a:gd name="f132" fmla="*/ 887 f115 1"/>
                <a:gd name="f133" fmla="*/ 3104 f115 1"/>
                <a:gd name="f134" fmla="*/ 1237 f115 1"/>
                <a:gd name="f135" fmla="*/ 3264 f115 1"/>
                <a:gd name="f136" fmla="*/ 1626 f115 1"/>
                <a:gd name="f137" fmla="*/ 3338 f115 1"/>
                <a:gd name="f138" fmla="*/ 2029 f115 1"/>
                <a:gd name="f139" fmla="*/ 3313 f115 1"/>
                <a:gd name="f140" fmla="*/ 2399 f115 1"/>
                <a:gd name="f141" fmla="*/ 3194 f115 1"/>
                <a:gd name="f142" fmla="*/ 2725 f115 1"/>
                <a:gd name="f143" fmla="*/ 2994 f115 1"/>
                <a:gd name="f144" fmla="*/ 1936 f115 1"/>
                <a:gd name="f145" fmla="*/ 13 f115 1"/>
                <a:gd name="f146" fmla="*/ 2330 f115 1"/>
                <a:gd name="f147" fmla="*/ 108 f115 1"/>
                <a:gd name="f148" fmla="*/ 2683 f115 1"/>
                <a:gd name="f149" fmla="*/ 289 f115 1"/>
                <a:gd name="f150" fmla="*/ 2984 f115 1"/>
                <a:gd name="f151" fmla="*/ 541 f115 1"/>
                <a:gd name="f152" fmla="*/ 3219 f115 1"/>
                <a:gd name="f153" fmla="*/ 857 f115 1"/>
                <a:gd name="f154" fmla="*/ 3380 f115 1"/>
                <a:gd name="f155" fmla="*/ 1221 f115 1"/>
                <a:gd name="f156" fmla="*/ 3453 f115 1"/>
                <a:gd name="f157" fmla="*/ 1623 f115 1"/>
                <a:gd name="f158" fmla="*/ 3428 f115 1"/>
                <a:gd name="f159" fmla="*/ 2038 f115 1"/>
                <a:gd name="f160" fmla="*/ 3310 f115 1"/>
                <a:gd name="f161" fmla="*/ 2422 f115 1"/>
                <a:gd name="f162" fmla="*/ 3110 f115 1"/>
                <a:gd name="f163" fmla="*/ 2764 f115 1"/>
                <a:gd name="f164" fmla="*/ 2840 f115 1"/>
                <a:gd name="f165" fmla="*/ 3049 f115 1"/>
                <a:gd name="f166" fmla="*/ 2512 f115 1"/>
                <a:gd name="f167" fmla="*/ 3267 f115 1"/>
                <a:gd name="f168" fmla="*/ 2137 f115 1"/>
                <a:gd name="f169" fmla="*/ 3407 f115 1"/>
                <a:gd name="f170" fmla="*/ 1728 f115 1"/>
                <a:gd name="f171" fmla="*/ 3456 f115 1"/>
                <a:gd name="f172" fmla="*/ 1319 f115 1"/>
                <a:gd name="f173" fmla="*/ 944 f115 1"/>
                <a:gd name="f174" fmla="*/ 616 f115 1"/>
                <a:gd name="f175" fmla="*/ 346 f115 1"/>
                <a:gd name="f176" fmla="*/ 146 f115 1"/>
                <a:gd name="f177" fmla="*/ 28 f115 1"/>
                <a:gd name="f178" fmla="*/ 3 f115 1"/>
                <a:gd name="f179" fmla="*/ 76 f115 1"/>
                <a:gd name="f180" fmla="*/ 237 f115 1"/>
                <a:gd name="f181" fmla="*/ 472 f115 1"/>
                <a:gd name="f182" fmla="*/ 773 f115 1"/>
                <a:gd name="f183" fmla="*/ 1126 f115 1"/>
                <a:gd name="f184" fmla="*/ 1520 f115 1"/>
                <a:gd name="f185" fmla="*/ f116 1 f2"/>
                <a:gd name="f186" fmla="*/ f118 1 3456"/>
                <a:gd name="f187" fmla="*/ f119 1 3456"/>
                <a:gd name="f188" fmla="*/ f120 1 3456"/>
                <a:gd name="f189" fmla="*/ f121 1 3456"/>
                <a:gd name="f190" fmla="*/ f122 1 3456"/>
                <a:gd name="f191" fmla="*/ f123 1 3456"/>
                <a:gd name="f192" fmla="*/ f124 1 3456"/>
                <a:gd name="f193" fmla="*/ f125 1 3456"/>
                <a:gd name="f194" fmla="*/ f126 1 3456"/>
                <a:gd name="f195" fmla="*/ f127 1 3456"/>
                <a:gd name="f196" fmla="*/ f128 1 3456"/>
                <a:gd name="f197" fmla="*/ f129 1 3456"/>
                <a:gd name="f198" fmla="*/ f130 1 3456"/>
                <a:gd name="f199" fmla="*/ f131 1 3456"/>
                <a:gd name="f200" fmla="*/ f132 1 3456"/>
                <a:gd name="f201" fmla="*/ f133 1 3456"/>
                <a:gd name="f202" fmla="*/ f134 1 3456"/>
                <a:gd name="f203" fmla="*/ f135 1 3456"/>
                <a:gd name="f204" fmla="*/ f136 1 3456"/>
                <a:gd name="f205" fmla="*/ f137 1 3456"/>
                <a:gd name="f206" fmla="*/ f138 1 3456"/>
                <a:gd name="f207" fmla="*/ f139 1 3456"/>
                <a:gd name="f208" fmla="*/ f140 1 3456"/>
                <a:gd name="f209" fmla="*/ f141 1 3456"/>
                <a:gd name="f210" fmla="*/ f142 1 3456"/>
                <a:gd name="f211" fmla="*/ f143 1 3456"/>
                <a:gd name="f212" fmla="*/ f144 1 3456"/>
                <a:gd name="f213" fmla="*/ f145 1 3456"/>
                <a:gd name="f214" fmla="*/ f146 1 3456"/>
                <a:gd name="f215" fmla="*/ f147 1 3456"/>
                <a:gd name="f216" fmla="*/ f148 1 3456"/>
                <a:gd name="f217" fmla="*/ f149 1 3456"/>
                <a:gd name="f218" fmla="*/ f150 1 3456"/>
                <a:gd name="f219" fmla="*/ f151 1 3456"/>
                <a:gd name="f220" fmla="*/ f152 1 3456"/>
                <a:gd name="f221" fmla="*/ f153 1 3456"/>
                <a:gd name="f222" fmla="*/ f154 1 3456"/>
                <a:gd name="f223" fmla="*/ f155 1 3456"/>
                <a:gd name="f224" fmla="*/ f156 1 3456"/>
                <a:gd name="f225" fmla="*/ f157 1 3456"/>
                <a:gd name="f226" fmla="*/ f158 1 3456"/>
                <a:gd name="f227" fmla="*/ f159 1 3456"/>
                <a:gd name="f228" fmla="*/ f160 1 3456"/>
                <a:gd name="f229" fmla="*/ f161 1 3456"/>
                <a:gd name="f230" fmla="*/ f162 1 3456"/>
                <a:gd name="f231" fmla="*/ f163 1 3456"/>
                <a:gd name="f232" fmla="*/ f164 1 3456"/>
                <a:gd name="f233" fmla="*/ f165 1 3456"/>
                <a:gd name="f234" fmla="*/ f166 1 3456"/>
                <a:gd name="f235" fmla="*/ f167 1 3456"/>
                <a:gd name="f236" fmla="*/ f168 1 3456"/>
                <a:gd name="f237" fmla="*/ f169 1 3456"/>
                <a:gd name="f238" fmla="*/ f170 1 3456"/>
                <a:gd name="f239" fmla="*/ f171 1 3456"/>
                <a:gd name="f240" fmla="*/ f172 1 3456"/>
                <a:gd name="f241" fmla="*/ f173 1 3456"/>
                <a:gd name="f242" fmla="*/ f174 1 3456"/>
                <a:gd name="f243" fmla="*/ f175 1 3456"/>
                <a:gd name="f244" fmla="*/ f176 1 3456"/>
                <a:gd name="f245" fmla="*/ f177 1 3456"/>
                <a:gd name="f246" fmla="*/ f178 1 3456"/>
                <a:gd name="f247" fmla="*/ f179 1 3456"/>
                <a:gd name="f248" fmla="*/ f180 1 3456"/>
                <a:gd name="f249" fmla="*/ f181 1 3456"/>
                <a:gd name="f250" fmla="*/ f182 1 3456"/>
                <a:gd name="f251" fmla="*/ f183 1 3456"/>
                <a:gd name="f252" fmla="*/ f184 1 3456"/>
                <a:gd name="f253" fmla="*/ 0 1 f117"/>
                <a:gd name="f254" fmla="*/ f6 1 f117"/>
                <a:gd name="f255" fmla="+- f185 0 f1"/>
                <a:gd name="f256" fmla="*/ f186 1 f117"/>
                <a:gd name="f257" fmla="*/ f187 1 f117"/>
                <a:gd name="f258" fmla="*/ f188 1 f117"/>
                <a:gd name="f259" fmla="*/ f189 1 f117"/>
                <a:gd name="f260" fmla="*/ f190 1 f117"/>
                <a:gd name="f261" fmla="*/ f191 1 f117"/>
                <a:gd name="f262" fmla="*/ f192 1 f117"/>
                <a:gd name="f263" fmla="*/ f193 1 f117"/>
                <a:gd name="f264" fmla="*/ f194 1 f117"/>
                <a:gd name="f265" fmla="*/ f195 1 f117"/>
                <a:gd name="f266" fmla="*/ f196 1 f117"/>
                <a:gd name="f267" fmla="*/ f197 1 f117"/>
                <a:gd name="f268" fmla="*/ f198 1 f117"/>
                <a:gd name="f269" fmla="*/ f199 1 f117"/>
                <a:gd name="f270" fmla="*/ f200 1 f117"/>
                <a:gd name="f271" fmla="*/ f201 1 f117"/>
                <a:gd name="f272" fmla="*/ f202 1 f117"/>
                <a:gd name="f273" fmla="*/ f203 1 f117"/>
                <a:gd name="f274" fmla="*/ f204 1 f117"/>
                <a:gd name="f275" fmla="*/ f205 1 f117"/>
                <a:gd name="f276" fmla="*/ f206 1 f117"/>
                <a:gd name="f277" fmla="*/ f207 1 f117"/>
                <a:gd name="f278" fmla="*/ f208 1 f117"/>
                <a:gd name="f279" fmla="*/ f209 1 f117"/>
                <a:gd name="f280" fmla="*/ f210 1 f117"/>
                <a:gd name="f281" fmla="*/ f211 1 f117"/>
                <a:gd name="f282" fmla="*/ f212 1 f117"/>
                <a:gd name="f283" fmla="*/ f213 1 f117"/>
                <a:gd name="f284" fmla="*/ f214 1 f117"/>
                <a:gd name="f285" fmla="*/ f215 1 f117"/>
                <a:gd name="f286" fmla="*/ f216 1 f117"/>
                <a:gd name="f287" fmla="*/ f217 1 f117"/>
                <a:gd name="f288" fmla="*/ f218 1 f117"/>
                <a:gd name="f289" fmla="*/ f219 1 f117"/>
                <a:gd name="f290" fmla="*/ f220 1 f117"/>
                <a:gd name="f291" fmla="*/ f221 1 f117"/>
                <a:gd name="f292" fmla="*/ f222 1 f117"/>
                <a:gd name="f293" fmla="*/ f223 1 f117"/>
                <a:gd name="f294" fmla="*/ f224 1 f117"/>
                <a:gd name="f295" fmla="*/ f225 1 f117"/>
                <a:gd name="f296" fmla="*/ f226 1 f117"/>
                <a:gd name="f297" fmla="*/ f227 1 f117"/>
                <a:gd name="f298" fmla="*/ f228 1 f117"/>
                <a:gd name="f299" fmla="*/ f229 1 f117"/>
                <a:gd name="f300" fmla="*/ f230 1 f117"/>
                <a:gd name="f301" fmla="*/ f231 1 f117"/>
                <a:gd name="f302" fmla="*/ f232 1 f117"/>
                <a:gd name="f303" fmla="*/ f233 1 f117"/>
                <a:gd name="f304" fmla="*/ f234 1 f117"/>
                <a:gd name="f305" fmla="*/ f235 1 f117"/>
                <a:gd name="f306" fmla="*/ f236 1 f117"/>
                <a:gd name="f307" fmla="*/ f237 1 f117"/>
                <a:gd name="f308" fmla="*/ f238 1 f117"/>
                <a:gd name="f309" fmla="*/ f239 1 f117"/>
                <a:gd name="f310" fmla="*/ f240 1 f117"/>
                <a:gd name="f311" fmla="*/ f241 1 f117"/>
                <a:gd name="f312" fmla="*/ f242 1 f117"/>
                <a:gd name="f313" fmla="*/ f243 1 f117"/>
                <a:gd name="f314" fmla="*/ f244 1 f117"/>
                <a:gd name="f315" fmla="*/ f245 1 f117"/>
                <a:gd name="f316" fmla="*/ f246 1 f117"/>
                <a:gd name="f317" fmla="*/ f247 1 f117"/>
                <a:gd name="f318" fmla="*/ f248 1 f117"/>
                <a:gd name="f319" fmla="*/ f249 1 f117"/>
                <a:gd name="f320" fmla="*/ f250 1 f117"/>
                <a:gd name="f321" fmla="*/ f251 1 f117"/>
                <a:gd name="f322" fmla="*/ f252 1 f117"/>
                <a:gd name="f323" fmla="*/ f253 f113 1"/>
                <a:gd name="f324" fmla="*/ f254 f113 1"/>
                <a:gd name="f325" fmla="*/ f254 f114 1"/>
                <a:gd name="f326" fmla="*/ f253 f114 1"/>
                <a:gd name="f327" fmla="*/ f256 f113 1"/>
                <a:gd name="f328" fmla="*/ f257 f114 1"/>
                <a:gd name="f329" fmla="*/ f258 f113 1"/>
                <a:gd name="f330" fmla="*/ f259 f114 1"/>
                <a:gd name="f331" fmla="*/ f260 f113 1"/>
                <a:gd name="f332" fmla="*/ f261 f114 1"/>
                <a:gd name="f333" fmla="*/ f261 f113 1"/>
                <a:gd name="f334" fmla="*/ f260 f114 1"/>
                <a:gd name="f335" fmla="*/ f259 f113 1"/>
                <a:gd name="f336" fmla="*/ f258 f114 1"/>
                <a:gd name="f337" fmla="*/ f257 f113 1"/>
                <a:gd name="f338" fmla="*/ f256 f114 1"/>
                <a:gd name="f339" fmla="*/ f262 f113 1"/>
                <a:gd name="f340" fmla="*/ f263 f114 1"/>
                <a:gd name="f341" fmla="*/ f264 f113 1"/>
                <a:gd name="f342" fmla="*/ f265 f114 1"/>
                <a:gd name="f343" fmla="*/ f266 f113 1"/>
                <a:gd name="f344" fmla="*/ f267 f114 1"/>
                <a:gd name="f345" fmla="*/ f268 f113 1"/>
                <a:gd name="f346" fmla="*/ f269 f114 1"/>
                <a:gd name="f347" fmla="*/ f270 f113 1"/>
                <a:gd name="f348" fmla="*/ f271 f114 1"/>
                <a:gd name="f349" fmla="*/ f272 f113 1"/>
                <a:gd name="f350" fmla="*/ f273 f114 1"/>
                <a:gd name="f351" fmla="*/ f274 f113 1"/>
                <a:gd name="f352" fmla="*/ f275 f114 1"/>
                <a:gd name="f353" fmla="*/ f276 f113 1"/>
                <a:gd name="f354" fmla="*/ f277 f114 1"/>
                <a:gd name="f355" fmla="*/ f278 f113 1"/>
                <a:gd name="f356" fmla="*/ f279 f114 1"/>
                <a:gd name="f357" fmla="*/ f280 f113 1"/>
                <a:gd name="f358" fmla="*/ f281 f114 1"/>
                <a:gd name="f359" fmla="*/ f281 f113 1"/>
                <a:gd name="f360" fmla="*/ f280 f114 1"/>
                <a:gd name="f361" fmla="*/ f279 f113 1"/>
                <a:gd name="f362" fmla="*/ f278 f114 1"/>
                <a:gd name="f363" fmla="*/ f277 f113 1"/>
                <a:gd name="f364" fmla="*/ f276 f114 1"/>
                <a:gd name="f365" fmla="*/ f275 f113 1"/>
                <a:gd name="f366" fmla="*/ f274 f114 1"/>
                <a:gd name="f367" fmla="*/ f273 f113 1"/>
                <a:gd name="f368" fmla="*/ f272 f114 1"/>
                <a:gd name="f369" fmla="*/ f271 f113 1"/>
                <a:gd name="f370" fmla="*/ f270 f114 1"/>
                <a:gd name="f371" fmla="*/ f269 f113 1"/>
                <a:gd name="f372" fmla="*/ f268 f114 1"/>
                <a:gd name="f373" fmla="*/ f267 f113 1"/>
                <a:gd name="f374" fmla="*/ f266 f114 1"/>
                <a:gd name="f375" fmla="*/ f265 f113 1"/>
                <a:gd name="f376" fmla="*/ f264 f114 1"/>
                <a:gd name="f377" fmla="*/ f263 f113 1"/>
                <a:gd name="f378" fmla="*/ f262 f114 1"/>
                <a:gd name="f379" fmla="*/ f282 f113 1"/>
                <a:gd name="f380" fmla="*/ f283 f114 1"/>
                <a:gd name="f381" fmla="*/ f284 f113 1"/>
                <a:gd name="f382" fmla="*/ f285 f114 1"/>
                <a:gd name="f383" fmla="*/ f286 f113 1"/>
                <a:gd name="f384" fmla="*/ f287 f114 1"/>
                <a:gd name="f385" fmla="*/ f288 f113 1"/>
                <a:gd name="f386" fmla="*/ f289 f114 1"/>
                <a:gd name="f387" fmla="*/ f290 f113 1"/>
                <a:gd name="f388" fmla="*/ f291 f114 1"/>
                <a:gd name="f389" fmla="*/ f292 f113 1"/>
                <a:gd name="f390" fmla="*/ f293 f114 1"/>
                <a:gd name="f391" fmla="*/ f294 f113 1"/>
                <a:gd name="f392" fmla="*/ f295 f114 1"/>
                <a:gd name="f393" fmla="*/ f296 f113 1"/>
                <a:gd name="f394" fmla="*/ f297 f114 1"/>
                <a:gd name="f395" fmla="*/ f298 f113 1"/>
                <a:gd name="f396" fmla="*/ f299 f114 1"/>
                <a:gd name="f397" fmla="*/ f300 f113 1"/>
                <a:gd name="f398" fmla="*/ f301 f114 1"/>
                <a:gd name="f399" fmla="*/ f302 f113 1"/>
                <a:gd name="f400" fmla="*/ f303 f114 1"/>
                <a:gd name="f401" fmla="*/ f304 f113 1"/>
                <a:gd name="f402" fmla="*/ f305 f114 1"/>
                <a:gd name="f403" fmla="*/ f306 f113 1"/>
                <a:gd name="f404" fmla="*/ f307 f114 1"/>
                <a:gd name="f405" fmla="*/ f308 f113 1"/>
                <a:gd name="f406" fmla="*/ f309 f114 1"/>
                <a:gd name="f407" fmla="*/ f310 f113 1"/>
                <a:gd name="f408" fmla="*/ f311 f113 1"/>
                <a:gd name="f409" fmla="*/ f312 f113 1"/>
                <a:gd name="f410" fmla="*/ f313 f113 1"/>
                <a:gd name="f411" fmla="*/ f314 f113 1"/>
                <a:gd name="f412" fmla="*/ f315 f113 1"/>
                <a:gd name="f413" fmla="*/ f316 f113 1"/>
                <a:gd name="f414" fmla="*/ f317 f113 1"/>
                <a:gd name="f415" fmla="*/ f318 f113 1"/>
                <a:gd name="f416" fmla="*/ f319 f113 1"/>
                <a:gd name="f417" fmla="*/ f320 f113 1"/>
                <a:gd name="f418" fmla="*/ f321 f113 1"/>
                <a:gd name="f419" fmla="*/ f322 f113 1"/>
              </a:gdLst>
              <a:ahLst/>
              <a:cxnLst>
                <a:cxn ang="3cd4">
                  <a:pos x="hc" y="t"/>
                </a:cxn>
                <a:cxn ang="0">
                  <a:pos x="r" y="vc"/>
                </a:cxn>
                <a:cxn ang="cd4">
                  <a:pos x="hc" y="b"/>
                </a:cxn>
                <a:cxn ang="cd2">
                  <a:pos x="l" y="vc"/>
                </a:cxn>
                <a:cxn ang="f255">
                  <a:pos x="f327" y="f328"/>
                </a:cxn>
                <a:cxn ang="f255">
                  <a:pos x="f329" y="f330"/>
                </a:cxn>
                <a:cxn ang="f255">
                  <a:pos x="f331" y="f332"/>
                </a:cxn>
                <a:cxn ang="f255">
                  <a:pos x="f333" y="f334"/>
                </a:cxn>
                <a:cxn ang="f255">
                  <a:pos x="f335" y="f336"/>
                </a:cxn>
                <a:cxn ang="f255">
                  <a:pos x="f337" y="f338"/>
                </a:cxn>
                <a:cxn ang="f255">
                  <a:pos x="f339" y="f340"/>
                </a:cxn>
                <a:cxn ang="f255">
                  <a:pos x="f341" y="f342"/>
                </a:cxn>
                <a:cxn ang="f255">
                  <a:pos x="f343" y="f344"/>
                </a:cxn>
                <a:cxn ang="f255">
                  <a:pos x="f345" y="f346"/>
                </a:cxn>
                <a:cxn ang="f255">
                  <a:pos x="f347" y="f348"/>
                </a:cxn>
                <a:cxn ang="f255">
                  <a:pos x="f349" y="f350"/>
                </a:cxn>
                <a:cxn ang="f255">
                  <a:pos x="f351" y="f352"/>
                </a:cxn>
                <a:cxn ang="f255">
                  <a:pos x="f353" y="f354"/>
                </a:cxn>
                <a:cxn ang="f255">
                  <a:pos x="f355" y="f356"/>
                </a:cxn>
                <a:cxn ang="f255">
                  <a:pos x="f357" y="f358"/>
                </a:cxn>
                <a:cxn ang="f255">
                  <a:pos x="f359" y="f360"/>
                </a:cxn>
                <a:cxn ang="f255">
                  <a:pos x="f361" y="f362"/>
                </a:cxn>
                <a:cxn ang="f255">
                  <a:pos x="f363" y="f364"/>
                </a:cxn>
                <a:cxn ang="f255">
                  <a:pos x="f365" y="f366"/>
                </a:cxn>
                <a:cxn ang="f255">
                  <a:pos x="f367" y="f368"/>
                </a:cxn>
                <a:cxn ang="f255">
                  <a:pos x="f369" y="f370"/>
                </a:cxn>
                <a:cxn ang="f255">
                  <a:pos x="f371" y="f372"/>
                </a:cxn>
                <a:cxn ang="f255">
                  <a:pos x="f373" y="f374"/>
                </a:cxn>
                <a:cxn ang="f255">
                  <a:pos x="f375" y="f376"/>
                </a:cxn>
                <a:cxn ang="f255">
                  <a:pos x="f377" y="f378"/>
                </a:cxn>
                <a:cxn ang="f255">
                  <a:pos x="f379" y="f380"/>
                </a:cxn>
                <a:cxn ang="f255">
                  <a:pos x="f381" y="f382"/>
                </a:cxn>
                <a:cxn ang="f255">
                  <a:pos x="f383" y="f384"/>
                </a:cxn>
                <a:cxn ang="f255">
                  <a:pos x="f385" y="f386"/>
                </a:cxn>
                <a:cxn ang="f255">
                  <a:pos x="f387" y="f388"/>
                </a:cxn>
                <a:cxn ang="f255">
                  <a:pos x="f389" y="f390"/>
                </a:cxn>
                <a:cxn ang="f255">
                  <a:pos x="f391" y="f392"/>
                </a:cxn>
                <a:cxn ang="f255">
                  <a:pos x="f393" y="f394"/>
                </a:cxn>
                <a:cxn ang="f255">
                  <a:pos x="f395" y="f396"/>
                </a:cxn>
                <a:cxn ang="f255">
                  <a:pos x="f397" y="f398"/>
                </a:cxn>
                <a:cxn ang="f255">
                  <a:pos x="f399" y="f400"/>
                </a:cxn>
                <a:cxn ang="f255">
                  <a:pos x="f401" y="f402"/>
                </a:cxn>
                <a:cxn ang="f255">
                  <a:pos x="f403" y="f404"/>
                </a:cxn>
                <a:cxn ang="f255">
                  <a:pos x="f405" y="f406"/>
                </a:cxn>
                <a:cxn ang="f255">
                  <a:pos x="f407" y="f404"/>
                </a:cxn>
                <a:cxn ang="f255">
                  <a:pos x="f408" y="f402"/>
                </a:cxn>
                <a:cxn ang="f255">
                  <a:pos x="f409" y="f400"/>
                </a:cxn>
                <a:cxn ang="f255">
                  <a:pos x="f410" y="f398"/>
                </a:cxn>
                <a:cxn ang="f255">
                  <a:pos x="f411" y="f396"/>
                </a:cxn>
                <a:cxn ang="f255">
                  <a:pos x="f412" y="f394"/>
                </a:cxn>
                <a:cxn ang="f255">
                  <a:pos x="f413" y="f392"/>
                </a:cxn>
                <a:cxn ang="f255">
                  <a:pos x="f414" y="f390"/>
                </a:cxn>
                <a:cxn ang="f255">
                  <a:pos x="f415" y="f388"/>
                </a:cxn>
                <a:cxn ang="f255">
                  <a:pos x="f416" y="f386"/>
                </a:cxn>
                <a:cxn ang="f255">
                  <a:pos x="f417" y="f384"/>
                </a:cxn>
                <a:cxn ang="f255">
                  <a:pos x="f418" y="f382"/>
                </a:cxn>
                <a:cxn ang="f255">
                  <a:pos x="f419" y="f380"/>
                </a:cxn>
              </a:cxnLst>
              <a:rect l="f323" t="f326" r="f324" b="f325"/>
              <a:pathLst>
                <a:path w="3456" h="3456">
                  <a:moveTo>
                    <a:pt x="f7" y="f8"/>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3"/>
                  </a:lnTo>
                  <a:lnTo>
                    <a:pt x="f32" y="f31"/>
                  </a:lnTo>
                  <a:lnTo>
                    <a:pt x="f30" y="f29"/>
                  </a:lnTo>
                  <a:lnTo>
                    <a:pt x="f28" y="f27"/>
                  </a:lnTo>
                  <a:lnTo>
                    <a:pt x="f26" y="f25"/>
                  </a:lnTo>
                  <a:lnTo>
                    <a:pt x="f24" y="f23"/>
                  </a:lnTo>
                  <a:lnTo>
                    <a:pt x="f22" y="f21"/>
                  </a:lnTo>
                  <a:lnTo>
                    <a:pt x="f20" y="f19"/>
                  </a:lnTo>
                  <a:lnTo>
                    <a:pt x="f18" y="f17"/>
                  </a:lnTo>
                  <a:lnTo>
                    <a:pt x="f16" y="f15"/>
                  </a:lnTo>
                  <a:lnTo>
                    <a:pt x="f14" y="f13"/>
                  </a:lnTo>
                  <a:lnTo>
                    <a:pt x="f12" y="f11"/>
                  </a:lnTo>
                  <a:lnTo>
                    <a:pt x="f10" y="f9"/>
                  </a:lnTo>
                  <a:lnTo>
                    <a:pt x="f8" y="f7"/>
                  </a:lnTo>
                  <a:lnTo>
                    <a:pt x="f10" y="f34"/>
                  </a:lnTo>
                  <a:lnTo>
                    <a:pt x="f12" y="f35"/>
                  </a:lnTo>
                  <a:lnTo>
                    <a:pt x="f14" y="f36"/>
                  </a:lnTo>
                  <a:lnTo>
                    <a:pt x="f16" y="f37"/>
                  </a:lnTo>
                  <a:lnTo>
                    <a:pt x="f18" y="f38"/>
                  </a:lnTo>
                  <a:lnTo>
                    <a:pt x="f20" y="f39"/>
                  </a:lnTo>
                  <a:lnTo>
                    <a:pt x="f22" y="f40"/>
                  </a:lnTo>
                  <a:lnTo>
                    <a:pt x="f24" y="f41"/>
                  </a:lnTo>
                  <a:lnTo>
                    <a:pt x="f26" y="f42"/>
                  </a:lnTo>
                  <a:lnTo>
                    <a:pt x="f28" y="f43"/>
                  </a:lnTo>
                  <a:lnTo>
                    <a:pt x="f30" y="f44"/>
                  </a:lnTo>
                  <a:lnTo>
                    <a:pt x="f32" y="f45"/>
                  </a:lnTo>
                  <a:lnTo>
                    <a:pt x="f33" y="f46"/>
                  </a:lnTo>
                  <a:lnTo>
                    <a:pt x="f31" y="f47"/>
                  </a:lnTo>
                  <a:lnTo>
                    <a:pt x="f29" y="f48"/>
                  </a:lnTo>
                  <a:lnTo>
                    <a:pt x="f27" y="f49"/>
                  </a:lnTo>
                  <a:lnTo>
                    <a:pt x="f25" y="f50"/>
                  </a:lnTo>
                  <a:lnTo>
                    <a:pt x="f23" y="f51"/>
                  </a:lnTo>
                  <a:lnTo>
                    <a:pt x="f21" y="f52"/>
                  </a:lnTo>
                  <a:lnTo>
                    <a:pt x="f19" y="f53"/>
                  </a:lnTo>
                  <a:lnTo>
                    <a:pt x="f17" y="f54"/>
                  </a:lnTo>
                  <a:lnTo>
                    <a:pt x="f15" y="f55"/>
                  </a:lnTo>
                  <a:lnTo>
                    <a:pt x="f13" y="f56"/>
                  </a:lnTo>
                  <a:lnTo>
                    <a:pt x="f11" y="f57"/>
                  </a:lnTo>
                  <a:lnTo>
                    <a:pt x="f9" y="f58"/>
                  </a:lnTo>
                  <a:lnTo>
                    <a:pt x="f7" y="f59"/>
                  </a:lnTo>
                  <a:lnTo>
                    <a:pt x="f34" y="f58"/>
                  </a:lnTo>
                  <a:lnTo>
                    <a:pt x="f35" y="f57"/>
                  </a:lnTo>
                  <a:lnTo>
                    <a:pt x="f36" y="f56"/>
                  </a:lnTo>
                  <a:lnTo>
                    <a:pt x="f37" y="f55"/>
                  </a:lnTo>
                  <a:lnTo>
                    <a:pt x="f38" y="f54"/>
                  </a:lnTo>
                  <a:lnTo>
                    <a:pt x="f39" y="f53"/>
                  </a:lnTo>
                  <a:lnTo>
                    <a:pt x="f40" y="f52"/>
                  </a:lnTo>
                  <a:lnTo>
                    <a:pt x="f41" y="f51"/>
                  </a:lnTo>
                  <a:lnTo>
                    <a:pt x="f42" y="f50"/>
                  </a:lnTo>
                  <a:lnTo>
                    <a:pt x="f43" y="f49"/>
                  </a:lnTo>
                  <a:lnTo>
                    <a:pt x="f44" y="f48"/>
                  </a:lnTo>
                  <a:lnTo>
                    <a:pt x="f45" y="f47"/>
                  </a:lnTo>
                  <a:lnTo>
                    <a:pt x="f46" y="f46"/>
                  </a:lnTo>
                  <a:lnTo>
                    <a:pt x="f47" y="f45"/>
                  </a:lnTo>
                  <a:lnTo>
                    <a:pt x="f48" y="f44"/>
                  </a:lnTo>
                  <a:lnTo>
                    <a:pt x="f49" y="f43"/>
                  </a:lnTo>
                  <a:lnTo>
                    <a:pt x="f50" y="f42"/>
                  </a:lnTo>
                  <a:lnTo>
                    <a:pt x="f51" y="f41"/>
                  </a:lnTo>
                  <a:lnTo>
                    <a:pt x="f52" y="f40"/>
                  </a:lnTo>
                  <a:lnTo>
                    <a:pt x="f53" y="f39"/>
                  </a:lnTo>
                  <a:lnTo>
                    <a:pt x="f54" y="f38"/>
                  </a:lnTo>
                  <a:lnTo>
                    <a:pt x="f55" y="f37"/>
                  </a:lnTo>
                  <a:lnTo>
                    <a:pt x="f56" y="f36"/>
                  </a:lnTo>
                  <a:lnTo>
                    <a:pt x="f57" y="f35"/>
                  </a:lnTo>
                  <a:lnTo>
                    <a:pt x="f58" y="f34"/>
                  </a:lnTo>
                  <a:lnTo>
                    <a:pt x="f59" y="f7"/>
                  </a:lnTo>
                  <a:lnTo>
                    <a:pt x="f58" y="f9"/>
                  </a:lnTo>
                  <a:lnTo>
                    <a:pt x="f57" y="f11"/>
                  </a:lnTo>
                  <a:lnTo>
                    <a:pt x="f56" y="f13"/>
                  </a:lnTo>
                  <a:lnTo>
                    <a:pt x="f55" y="f15"/>
                  </a:lnTo>
                  <a:lnTo>
                    <a:pt x="f54" y="f17"/>
                  </a:lnTo>
                  <a:lnTo>
                    <a:pt x="f53" y="f19"/>
                  </a:lnTo>
                  <a:lnTo>
                    <a:pt x="f52" y="f21"/>
                  </a:lnTo>
                  <a:lnTo>
                    <a:pt x="f51" y="f23"/>
                  </a:lnTo>
                  <a:lnTo>
                    <a:pt x="f50" y="f25"/>
                  </a:lnTo>
                  <a:lnTo>
                    <a:pt x="f49" y="f27"/>
                  </a:lnTo>
                  <a:lnTo>
                    <a:pt x="f48" y="f29"/>
                  </a:lnTo>
                  <a:lnTo>
                    <a:pt x="f47" y="f31"/>
                  </a:lnTo>
                  <a:lnTo>
                    <a:pt x="f46" y="f33"/>
                  </a:lnTo>
                  <a:lnTo>
                    <a:pt x="f45" y="f32"/>
                  </a:lnTo>
                  <a:lnTo>
                    <a:pt x="f44" y="f30"/>
                  </a:lnTo>
                  <a:lnTo>
                    <a:pt x="f43" y="f28"/>
                  </a:lnTo>
                  <a:lnTo>
                    <a:pt x="f42" y="f26"/>
                  </a:lnTo>
                  <a:lnTo>
                    <a:pt x="f41" y="f24"/>
                  </a:lnTo>
                  <a:lnTo>
                    <a:pt x="f40" y="f22"/>
                  </a:lnTo>
                  <a:lnTo>
                    <a:pt x="f39" y="f20"/>
                  </a:lnTo>
                  <a:lnTo>
                    <a:pt x="f38" y="f18"/>
                  </a:lnTo>
                  <a:lnTo>
                    <a:pt x="f37" y="f16"/>
                  </a:lnTo>
                  <a:lnTo>
                    <a:pt x="f36" y="f14"/>
                  </a:lnTo>
                  <a:lnTo>
                    <a:pt x="f35" y="f12"/>
                  </a:lnTo>
                  <a:lnTo>
                    <a:pt x="f34" y="f10"/>
                  </a:lnTo>
                  <a:lnTo>
                    <a:pt x="f7" y="f8"/>
                  </a:lnTo>
                  <a:close/>
                  <a:moveTo>
                    <a:pt x="f7" y="f5"/>
                  </a:move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6" y="f7"/>
                  </a:lnTo>
                  <a:lnTo>
                    <a:pt x="f110" y="f60"/>
                  </a:lnTo>
                  <a:lnTo>
                    <a:pt x="f108" y="f62"/>
                  </a:lnTo>
                  <a:lnTo>
                    <a:pt x="f106" y="f64"/>
                  </a:lnTo>
                  <a:lnTo>
                    <a:pt x="f104" y="f66"/>
                  </a:lnTo>
                  <a:lnTo>
                    <a:pt x="f102" y="f68"/>
                  </a:lnTo>
                  <a:lnTo>
                    <a:pt x="f100" y="f70"/>
                  </a:lnTo>
                  <a:lnTo>
                    <a:pt x="f98" y="f72"/>
                  </a:lnTo>
                  <a:lnTo>
                    <a:pt x="f96" y="f74"/>
                  </a:lnTo>
                  <a:lnTo>
                    <a:pt x="f94" y="f76"/>
                  </a:lnTo>
                  <a:lnTo>
                    <a:pt x="f92" y="f78"/>
                  </a:lnTo>
                  <a:lnTo>
                    <a:pt x="f90" y="f80"/>
                  </a:lnTo>
                  <a:lnTo>
                    <a:pt x="f88" y="f82"/>
                  </a:lnTo>
                  <a:lnTo>
                    <a:pt x="f86" y="f84"/>
                  </a:lnTo>
                  <a:lnTo>
                    <a:pt x="f84" y="f86"/>
                  </a:lnTo>
                  <a:lnTo>
                    <a:pt x="f82" y="f88"/>
                  </a:lnTo>
                  <a:lnTo>
                    <a:pt x="f80" y="f90"/>
                  </a:lnTo>
                  <a:lnTo>
                    <a:pt x="f78" y="f92"/>
                  </a:lnTo>
                  <a:lnTo>
                    <a:pt x="f76" y="f94"/>
                  </a:lnTo>
                  <a:lnTo>
                    <a:pt x="f74" y="f96"/>
                  </a:lnTo>
                  <a:lnTo>
                    <a:pt x="f72" y="f98"/>
                  </a:lnTo>
                  <a:lnTo>
                    <a:pt x="f70" y="f100"/>
                  </a:lnTo>
                  <a:lnTo>
                    <a:pt x="f68" y="f102"/>
                  </a:lnTo>
                  <a:lnTo>
                    <a:pt x="f66" y="f104"/>
                  </a:lnTo>
                  <a:lnTo>
                    <a:pt x="f64" y="f106"/>
                  </a:lnTo>
                  <a:lnTo>
                    <a:pt x="f62" y="f108"/>
                  </a:lnTo>
                  <a:lnTo>
                    <a:pt x="f60" y="f110"/>
                  </a:lnTo>
                  <a:lnTo>
                    <a:pt x="f7" y="f6"/>
                  </a:lnTo>
                  <a:lnTo>
                    <a:pt x="f111" y="f110"/>
                  </a:lnTo>
                  <a:lnTo>
                    <a:pt x="f109" y="f108"/>
                  </a:lnTo>
                  <a:lnTo>
                    <a:pt x="f107" y="f106"/>
                  </a:lnTo>
                  <a:lnTo>
                    <a:pt x="f105" y="f104"/>
                  </a:lnTo>
                  <a:lnTo>
                    <a:pt x="f103" y="f102"/>
                  </a:lnTo>
                  <a:lnTo>
                    <a:pt x="f101" y="f100"/>
                  </a:lnTo>
                  <a:lnTo>
                    <a:pt x="f99" y="f98"/>
                  </a:lnTo>
                  <a:lnTo>
                    <a:pt x="f97" y="f96"/>
                  </a:lnTo>
                  <a:lnTo>
                    <a:pt x="f95" y="f94"/>
                  </a:lnTo>
                  <a:lnTo>
                    <a:pt x="f93" y="f92"/>
                  </a:lnTo>
                  <a:lnTo>
                    <a:pt x="f91" y="f90"/>
                  </a:lnTo>
                  <a:lnTo>
                    <a:pt x="f89" y="f88"/>
                  </a:lnTo>
                  <a:lnTo>
                    <a:pt x="f87" y="f86"/>
                  </a:lnTo>
                  <a:lnTo>
                    <a:pt x="f85" y="f84"/>
                  </a:lnTo>
                  <a:lnTo>
                    <a:pt x="f83" y="f82"/>
                  </a:lnTo>
                  <a:lnTo>
                    <a:pt x="f81" y="f80"/>
                  </a:lnTo>
                  <a:lnTo>
                    <a:pt x="f79" y="f78"/>
                  </a:lnTo>
                  <a:lnTo>
                    <a:pt x="f77" y="f76"/>
                  </a:lnTo>
                  <a:lnTo>
                    <a:pt x="f75" y="f74"/>
                  </a:lnTo>
                  <a:lnTo>
                    <a:pt x="f73" y="f72"/>
                  </a:lnTo>
                  <a:lnTo>
                    <a:pt x="f71" y="f70"/>
                  </a:lnTo>
                  <a:lnTo>
                    <a:pt x="f69" y="f68"/>
                  </a:lnTo>
                  <a:lnTo>
                    <a:pt x="f67" y="f66"/>
                  </a:lnTo>
                  <a:lnTo>
                    <a:pt x="f65" y="f64"/>
                  </a:lnTo>
                  <a:lnTo>
                    <a:pt x="f63" y="f62"/>
                  </a:lnTo>
                  <a:lnTo>
                    <a:pt x="f61" y="f60"/>
                  </a:lnTo>
                  <a:lnTo>
                    <a:pt x="f5" y="f7"/>
                  </a:lnTo>
                  <a:lnTo>
                    <a:pt x="f61" y="f111"/>
                  </a:lnTo>
                  <a:lnTo>
                    <a:pt x="f63" y="f109"/>
                  </a:lnTo>
                  <a:lnTo>
                    <a:pt x="f65" y="f107"/>
                  </a:lnTo>
                  <a:lnTo>
                    <a:pt x="f67" y="f105"/>
                  </a:lnTo>
                  <a:lnTo>
                    <a:pt x="f69" y="f103"/>
                  </a:lnTo>
                  <a:lnTo>
                    <a:pt x="f71" y="f101"/>
                  </a:lnTo>
                  <a:lnTo>
                    <a:pt x="f73" y="f99"/>
                  </a:lnTo>
                  <a:lnTo>
                    <a:pt x="f75" y="f97"/>
                  </a:lnTo>
                  <a:lnTo>
                    <a:pt x="f77" y="f95"/>
                  </a:lnTo>
                  <a:lnTo>
                    <a:pt x="f79" y="f93"/>
                  </a:lnTo>
                  <a:lnTo>
                    <a:pt x="f81" y="f91"/>
                  </a:lnTo>
                  <a:lnTo>
                    <a:pt x="f83" y="f89"/>
                  </a:lnTo>
                  <a:lnTo>
                    <a:pt x="f85" y="f87"/>
                  </a:lnTo>
                  <a:lnTo>
                    <a:pt x="f87" y="f85"/>
                  </a:lnTo>
                  <a:lnTo>
                    <a:pt x="f89" y="f83"/>
                  </a:lnTo>
                  <a:lnTo>
                    <a:pt x="f91" y="f81"/>
                  </a:lnTo>
                  <a:lnTo>
                    <a:pt x="f93" y="f79"/>
                  </a:lnTo>
                  <a:lnTo>
                    <a:pt x="f95" y="f77"/>
                  </a:lnTo>
                  <a:lnTo>
                    <a:pt x="f97" y="f75"/>
                  </a:lnTo>
                  <a:lnTo>
                    <a:pt x="f99" y="f73"/>
                  </a:lnTo>
                  <a:lnTo>
                    <a:pt x="f101" y="f71"/>
                  </a:lnTo>
                  <a:lnTo>
                    <a:pt x="f103" y="f69"/>
                  </a:lnTo>
                  <a:lnTo>
                    <a:pt x="f105" y="f67"/>
                  </a:lnTo>
                  <a:lnTo>
                    <a:pt x="f107" y="f65"/>
                  </a:lnTo>
                  <a:lnTo>
                    <a:pt x="f109" y="f63"/>
                  </a:lnTo>
                  <a:lnTo>
                    <a:pt x="f111" y="f61"/>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6" name="Freeform 199"/>
            <p:cNvSpPr/>
            <p:nvPr/>
          </p:nvSpPr>
          <p:spPr>
            <a:xfrm>
              <a:off x="603796" y="9574984"/>
              <a:ext cx="251094" cy="297408"/>
            </a:xfrm>
            <a:custGeom>
              <a:avLst/>
              <a:gdLst>
                <a:gd name="f0" fmla="val 10800000"/>
                <a:gd name="f1" fmla="val 5400000"/>
                <a:gd name="f2" fmla="val 180"/>
                <a:gd name="f3" fmla="val w"/>
                <a:gd name="f4" fmla="val h"/>
                <a:gd name="f5" fmla="val 0"/>
                <a:gd name="f6" fmla="val 921"/>
                <a:gd name="f7" fmla="val 1094"/>
                <a:gd name="f8" fmla="val 691"/>
                <a:gd name="f9" fmla="val 748"/>
                <a:gd name="f10" fmla="val 665"/>
                <a:gd name="f11" fmla="val 752"/>
                <a:gd name="f12" fmla="val 641"/>
                <a:gd name="f13" fmla="val 761"/>
                <a:gd name="f14" fmla="val 619"/>
                <a:gd name="f15" fmla="val 775"/>
                <a:gd name="f16" fmla="val 601"/>
                <a:gd name="f17" fmla="val 792"/>
                <a:gd name="f18" fmla="val 587"/>
                <a:gd name="f19" fmla="val 813"/>
                <a:gd name="f20" fmla="val 579"/>
                <a:gd name="f21" fmla="val 837"/>
                <a:gd name="f22" fmla="val 576"/>
                <a:gd name="f23" fmla="val 864"/>
                <a:gd name="f24" fmla="val 890"/>
                <a:gd name="f25" fmla="val 915"/>
                <a:gd name="f26" fmla="val 936"/>
                <a:gd name="f27" fmla="val 954"/>
                <a:gd name="f28" fmla="val 967"/>
                <a:gd name="f29" fmla="val 976"/>
                <a:gd name="f30" fmla="val 979"/>
                <a:gd name="f31" fmla="val 717"/>
                <a:gd name="f32" fmla="val 741"/>
                <a:gd name="f33" fmla="val 763"/>
                <a:gd name="f34" fmla="val 781"/>
                <a:gd name="f35" fmla="val 795"/>
                <a:gd name="f36" fmla="val 803"/>
                <a:gd name="f37" fmla="val 806"/>
                <a:gd name="f38" fmla="val 709"/>
                <a:gd name="f39" fmla="val 3"/>
                <a:gd name="f40" fmla="val 725"/>
                <a:gd name="f41" fmla="val 11"/>
                <a:gd name="f42" fmla="val 737"/>
                <a:gd name="f43" fmla="val 24"/>
                <a:gd name="f44" fmla="val 745"/>
                <a:gd name="f45" fmla="val 39"/>
                <a:gd name="f46" fmla="val 749"/>
                <a:gd name="f47" fmla="val 57"/>
                <a:gd name="f48" fmla="val 642"/>
                <a:gd name="f49" fmla="val 653"/>
                <a:gd name="f50" fmla="val 810"/>
                <a:gd name="f51" fmla="val 668"/>
                <a:gd name="f52" fmla="val 838"/>
                <a:gd name="f53" fmla="val 687"/>
                <a:gd name="f54" fmla="val 862"/>
                <a:gd name="f55" fmla="val 710"/>
                <a:gd name="f56" fmla="val 882"/>
                <a:gd name="f57" fmla="val 736"/>
                <a:gd name="f58" fmla="val 898"/>
                <a:gd name="f59" fmla="val 764"/>
                <a:gd name="f60" fmla="val 911"/>
                <a:gd name="f61" fmla="val 796"/>
                <a:gd name="f62" fmla="val 918"/>
                <a:gd name="f63" fmla="val 829"/>
                <a:gd name="f64" fmla="val 901"/>
                <a:gd name="f65" fmla="val 910"/>
                <a:gd name="f66" fmla="val 937"/>
                <a:gd name="f67" fmla="val 895"/>
                <a:gd name="f68" fmla="val 969"/>
                <a:gd name="f69" fmla="val 876"/>
                <a:gd name="f70" fmla="val 1000"/>
                <a:gd name="f71" fmla="val 853"/>
                <a:gd name="f72" fmla="val 1027"/>
                <a:gd name="f73" fmla="val 827"/>
                <a:gd name="f74" fmla="val 1050"/>
                <a:gd name="f75" fmla="val 797"/>
                <a:gd name="f76" fmla="val 1069"/>
                <a:gd name="f77" fmla="val 1083"/>
                <a:gd name="f78" fmla="val 729"/>
                <a:gd name="f79" fmla="val 1091"/>
                <a:gd name="f80" fmla="val 656"/>
                <a:gd name="f81" fmla="val 1092"/>
                <a:gd name="f82" fmla="val 623"/>
                <a:gd name="f83" fmla="val 1084"/>
                <a:gd name="f84" fmla="val 592"/>
                <a:gd name="f85" fmla="val 1072"/>
                <a:gd name="f86" fmla="val 562"/>
                <a:gd name="f87" fmla="val 1055"/>
                <a:gd name="f88" fmla="val 537"/>
                <a:gd name="f89" fmla="val 1034"/>
                <a:gd name="f90" fmla="val 514"/>
                <a:gd name="f91" fmla="val 1010"/>
                <a:gd name="f92" fmla="val 495"/>
                <a:gd name="f93" fmla="val 983"/>
                <a:gd name="f94" fmla="val 479"/>
                <a:gd name="f95" fmla="val 469"/>
                <a:gd name="f96" fmla="val 40"/>
                <a:gd name="f97" fmla="val 919"/>
                <a:gd name="f98" fmla="val 23"/>
                <a:gd name="f99" fmla="val 883"/>
                <a:gd name="f100" fmla="val 846"/>
                <a:gd name="f101" fmla="val 830"/>
                <a:gd name="f102" fmla="val 818"/>
                <a:gd name="f103" fmla="val 809"/>
                <a:gd name="f104" fmla="val 480"/>
                <a:gd name="f105" fmla="val 773"/>
                <a:gd name="f106" fmla="val 496"/>
                <a:gd name="f107" fmla="val 742"/>
                <a:gd name="f108" fmla="val 517"/>
                <a:gd name="f109" fmla="val 714"/>
                <a:gd name="f110" fmla="val 541"/>
                <a:gd name="f111" fmla="val 690"/>
                <a:gd name="f112" fmla="val 570"/>
                <a:gd name="f113" fmla="val 670"/>
                <a:gd name="f114" fmla="val 600"/>
                <a:gd name="f115" fmla="val 633"/>
                <a:gd name="f116" fmla="val 637"/>
                <a:gd name="f117" fmla="val 645"/>
                <a:gd name="f118" fmla="val 657"/>
                <a:gd name="f119" fmla="val 673"/>
                <a:gd name="f120" fmla="+- 0 0 -90"/>
                <a:gd name="f121" fmla="*/ f3 1 921"/>
                <a:gd name="f122" fmla="*/ f4 1 1094"/>
                <a:gd name="f123" fmla="+- f7 0 f5"/>
                <a:gd name="f124" fmla="+- f6 0 f5"/>
                <a:gd name="f125" fmla="*/ f120 f0 1"/>
                <a:gd name="f126" fmla="*/ f124 1 921"/>
                <a:gd name="f127" fmla="*/ f123 1 1094"/>
                <a:gd name="f128" fmla="*/ 665 f124 1"/>
                <a:gd name="f129" fmla="*/ 752 f123 1"/>
                <a:gd name="f130" fmla="*/ 619 f124 1"/>
                <a:gd name="f131" fmla="*/ 775 f123 1"/>
                <a:gd name="f132" fmla="*/ 587 f124 1"/>
                <a:gd name="f133" fmla="*/ 813 f123 1"/>
                <a:gd name="f134" fmla="*/ 576 f124 1"/>
                <a:gd name="f135" fmla="*/ 864 f123 1"/>
                <a:gd name="f136" fmla="*/ 915 f123 1"/>
                <a:gd name="f137" fmla="*/ 954 f123 1"/>
                <a:gd name="f138" fmla="*/ 976 f123 1"/>
                <a:gd name="f139" fmla="*/ 717 f124 1"/>
                <a:gd name="f140" fmla="*/ 763 f124 1"/>
                <a:gd name="f141" fmla="*/ 795 f124 1"/>
                <a:gd name="f142" fmla="*/ 806 f124 1"/>
                <a:gd name="f143" fmla="*/ 691 f124 1"/>
                <a:gd name="f144" fmla="*/ 0 f123 1"/>
                <a:gd name="f145" fmla="*/ 725 f124 1"/>
                <a:gd name="f146" fmla="*/ 11 f123 1"/>
                <a:gd name="f147" fmla="*/ 745 f124 1"/>
                <a:gd name="f148" fmla="*/ 39 f123 1"/>
                <a:gd name="f149" fmla="*/ 749 f124 1"/>
                <a:gd name="f150" fmla="*/ 642 f123 1"/>
                <a:gd name="f151" fmla="*/ 810 f124 1"/>
                <a:gd name="f152" fmla="*/ 668 f123 1"/>
                <a:gd name="f153" fmla="*/ 862 f124 1"/>
                <a:gd name="f154" fmla="*/ 710 f123 1"/>
                <a:gd name="f155" fmla="*/ 898 f124 1"/>
                <a:gd name="f156" fmla="*/ 764 f123 1"/>
                <a:gd name="f157" fmla="*/ 918 f124 1"/>
                <a:gd name="f158" fmla="*/ 829 f123 1"/>
                <a:gd name="f159" fmla="*/ 901 f123 1"/>
                <a:gd name="f160" fmla="*/ 895 f124 1"/>
                <a:gd name="f161" fmla="*/ 969 f123 1"/>
                <a:gd name="f162" fmla="*/ 853 f124 1"/>
                <a:gd name="f163" fmla="*/ 1027 f123 1"/>
                <a:gd name="f164" fmla="*/ 797 f124 1"/>
                <a:gd name="f165" fmla="*/ 1069 f123 1"/>
                <a:gd name="f166" fmla="*/ 729 f124 1"/>
                <a:gd name="f167" fmla="*/ 1091 f123 1"/>
                <a:gd name="f168" fmla="*/ 656 f124 1"/>
                <a:gd name="f169" fmla="*/ 1092 f123 1"/>
                <a:gd name="f170" fmla="*/ 592 f124 1"/>
                <a:gd name="f171" fmla="*/ 1072 f123 1"/>
                <a:gd name="f172" fmla="*/ 537 f124 1"/>
                <a:gd name="f173" fmla="*/ 1034 f123 1"/>
                <a:gd name="f174" fmla="*/ 495 f124 1"/>
                <a:gd name="f175" fmla="*/ 983 f123 1"/>
                <a:gd name="f176" fmla="*/ 469 f124 1"/>
                <a:gd name="f177" fmla="*/ 921 f123 1"/>
                <a:gd name="f178" fmla="*/ 40 f124 1"/>
                <a:gd name="f179" fmla="*/ 919 f123 1"/>
                <a:gd name="f180" fmla="*/ 11 f124 1"/>
                <a:gd name="f181" fmla="*/ 898 f123 1"/>
                <a:gd name="f182" fmla="*/ 0 f124 1"/>
                <a:gd name="f183" fmla="*/ 830 f123 1"/>
                <a:gd name="f184" fmla="*/ 809 f123 1"/>
                <a:gd name="f185" fmla="*/ 806 f123 1"/>
                <a:gd name="f186" fmla="*/ 496 f124 1"/>
                <a:gd name="f187" fmla="*/ 742 f123 1"/>
                <a:gd name="f188" fmla="*/ 541 f124 1"/>
                <a:gd name="f189" fmla="*/ 690 f123 1"/>
                <a:gd name="f190" fmla="*/ 600 f124 1"/>
                <a:gd name="f191" fmla="*/ 653 f123 1"/>
                <a:gd name="f192" fmla="*/ 633 f124 1"/>
                <a:gd name="f193" fmla="*/ 57 f123 1"/>
                <a:gd name="f194" fmla="*/ 645 f124 1"/>
                <a:gd name="f195" fmla="*/ 24 f123 1"/>
                <a:gd name="f196" fmla="*/ 673 f124 1"/>
                <a:gd name="f197" fmla="*/ 3 f123 1"/>
                <a:gd name="f198" fmla="*/ f125 1 f2"/>
                <a:gd name="f199" fmla="*/ f128 1 921"/>
                <a:gd name="f200" fmla="*/ f129 1 1094"/>
                <a:gd name="f201" fmla="*/ f130 1 921"/>
                <a:gd name="f202" fmla="*/ f131 1 1094"/>
                <a:gd name="f203" fmla="*/ f132 1 921"/>
                <a:gd name="f204" fmla="*/ f133 1 1094"/>
                <a:gd name="f205" fmla="*/ f134 1 921"/>
                <a:gd name="f206" fmla="*/ f135 1 1094"/>
                <a:gd name="f207" fmla="*/ f136 1 1094"/>
                <a:gd name="f208" fmla="*/ f137 1 1094"/>
                <a:gd name="f209" fmla="*/ f138 1 1094"/>
                <a:gd name="f210" fmla="*/ f139 1 921"/>
                <a:gd name="f211" fmla="*/ f140 1 921"/>
                <a:gd name="f212" fmla="*/ f141 1 921"/>
                <a:gd name="f213" fmla="*/ f142 1 921"/>
                <a:gd name="f214" fmla="*/ f143 1 921"/>
                <a:gd name="f215" fmla="*/ f144 1 1094"/>
                <a:gd name="f216" fmla="*/ f145 1 921"/>
                <a:gd name="f217" fmla="*/ f146 1 1094"/>
                <a:gd name="f218" fmla="*/ f147 1 921"/>
                <a:gd name="f219" fmla="*/ f148 1 1094"/>
                <a:gd name="f220" fmla="*/ f149 1 921"/>
                <a:gd name="f221" fmla="*/ f150 1 1094"/>
                <a:gd name="f222" fmla="*/ f151 1 921"/>
                <a:gd name="f223" fmla="*/ f152 1 1094"/>
                <a:gd name="f224" fmla="*/ f153 1 921"/>
                <a:gd name="f225" fmla="*/ f154 1 1094"/>
                <a:gd name="f226" fmla="*/ f155 1 921"/>
                <a:gd name="f227" fmla="*/ f156 1 1094"/>
                <a:gd name="f228" fmla="*/ f157 1 921"/>
                <a:gd name="f229" fmla="*/ f158 1 1094"/>
                <a:gd name="f230" fmla="*/ f159 1 1094"/>
                <a:gd name="f231" fmla="*/ f160 1 921"/>
                <a:gd name="f232" fmla="*/ f161 1 1094"/>
                <a:gd name="f233" fmla="*/ f162 1 921"/>
                <a:gd name="f234" fmla="*/ f163 1 1094"/>
                <a:gd name="f235" fmla="*/ f164 1 921"/>
                <a:gd name="f236" fmla="*/ f165 1 1094"/>
                <a:gd name="f237" fmla="*/ f166 1 921"/>
                <a:gd name="f238" fmla="*/ f167 1 1094"/>
                <a:gd name="f239" fmla="*/ f168 1 921"/>
                <a:gd name="f240" fmla="*/ f169 1 1094"/>
                <a:gd name="f241" fmla="*/ f170 1 921"/>
                <a:gd name="f242" fmla="*/ f171 1 1094"/>
                <a:gd name="f243" fmla="*/ f172 1 921"/>
                <a:gd name="f244" fmla="*/ f173 1 1094"/>
                <a:gd name="f245" fmla="*/ f174 1 921"/>
                <a:gd name="f246" fmla="*/ f175 1 1094"/>
                <a:gd name="f247" fmla="*/ f176 1 921"/>
                <a:gd name="f248" fmla="*/ f177 1 1094"/>
                <a:gd name="f249" fmla="*/ f178 1 921"/>
                <a:gd name="f250" fmla="*/ f179 1 1094"/>
                <a:gd name="f251" fmla="*/ f180 1 921"/>
                <a:gd name="f252" fmla="*/ f181 1 1094"/>
                <a:gd name="f253" fmla="*/ f182 1 921"/>
                <a:gd name="f254" fmla="*/ f183 1 1094"/>
                <a:gd name="f255" fmla="*/ f184 1 1094"/>
                <a:gd name="f256" fmla="*/ f185 1 1094"/>
                <a:gd name="f257" fmla="*/ f186 1 921"/>
                <a:gd name="f258" fmla="*/ f187 1 1094"/>
                <a:gd name="f259" fmla="*/ f188 1 921"/>
                <a:gd name="f260" fmla="*/ f189 1 1094"/>
                <a:gd name="f261" fmla="*/ f190 1 921"/>
                <a:gd name="f262" fmla="*/ f191 1 1094"/>
                <a:gd name="f263" fmla="*/ f192 1 921"/>
                <a:gd name="f264" fmla="*/ f193 1 1094"/>
                <a:gd name="f265" fmla="*/ f194 1 921"/>
                <a:gd name="f266" fmla="*/ f195 1 1094"/>
                <a:gd name="f267" fmla="*/ f196 1 921"/>
                <a:gd name="f268" fmla="*/ f197 1 1094"/>
                <a:gd name="f269" fmla="*/ 0 1 f126"/>
                <a:gd name="f270" fmla="*/ f6 1 f126"/>
                <a:gd name="f271" fmla="*/ 0 1 f127"/>
                <a:gd name="f272" fmla="*/ f7 1 f127"/>
                <a:gd name="f273" fmla="+- f198 0 f1"/>
                <a:gd name="f274" fmla="*/ f199 1 f126"/>
                <a:gd name="f275" fmla="*/ f200 1 f127"/>
                <a:gd name="f276" fmla="*/ f201 1 f126"/>
                <a:gd name="f277" fmla="*/ f202 1 f127"/>
                <a:gd name="f278" fmla="*/ f203 1 f126"/>
                <a:gd name="f279" fmla="*/ f204 1 f127"/>
                <a:gd name="f280" fmla="*/ f205 1 f126"/>
                <a:gd name="f281" fmla="*/ f206 1 f127"/>
                <a:gd name="f282" fmla="*/ f207 1 f127"/>
                <a:gd name="f283" fmla="*/ f208 1 f127"/>
                <a:gd name="f284" fmla="*/ f209 1 f127"/>
                <a:gd name="f285" fmla="*/ f210 1 f126"/>
                <a:gd name="f286" fmla="*/ f211 1 f126"/>
                <a:gd name="f287" fmla="*/ f212 1 f126"/>
                <a:gd name="f288" fmla="*/ f213 1 f126"/>
                <a:gd name="f289" fmla="*/ f214 1 f126"/>
                <a:gd name="f290" fmla="*/ f215 1 f127"/>
                <a:gd name="f291" fmla="*/ f216 1 f126"/>
                <a:gd name="f292" fmla="*/ f217 1 f127"/>
                <a:gd name="f293" fmla="*/ f218 1 f126"/>
                <a:gd name="f294" fmla="*/ f219 1 f127"/>
                <a:gd name="f295" fmla="*/ f220 1 f126"/>
                <a:gd name="f296" fmla="*/ f221 1 f127"/>
                <a:gd name="f297" fmla="*/ f222 1 f126"/>
                <a:gd name="f298" fmla="*/ f223 1 f127"/>
                <a:gd name="f299" fmla="*/ f224 1 f126"/>
                <a:gd name="f300" fmla="*/ f225 1 f127"/>
                <a:gd name="f301" fmla="*/ f226 1 f126"/>
                <a:gd name="f302" fmla="*/ f227 1 f127"/>
                <a:gd name="f303" fmla="*/ f228 1 f126"/>
                <a:gd name="f304" fmla="*/ f229 1 f127"/>
                <a:gd name="f305" fmla="*/ f230 1 f127"/>
                <a:gd name="f306" fmla="*/ f231 1 f126"/>
                <a:gd name="f307" fmla="*/ f232 1 f127"/>
                <a:gd name="f308" fmla="*/ f233 1 f126"/>
                <a:gd name="f309" fmla="*/ f234 1 f127"/>
                <a:gd name="f310" fmla="*/ f235 1 f126"/>
                <a:gd name="f311" fmla="*/ f236 1 f127"/>
                <a:gd name="f312" fmla="*/ f237 1 f126"/>
                <a:gd name="f313" fmla="*/ f238 1 f127"/>
                <a:gd name="f314" fmla="*/ f239 1 f126"/>
                <a:gd name="f315" fmla="*/ f240 1 f127"/>
                <a:gd name="f316" fmla="*/ f241 1 f126"/>
                <a:gd name="f317" fmla="*/ f242 1 f127"/>
                <a:gd name="f318" fmla="*/ f243 1 f126"/>
                <a:gd name="f319" fmla="*/ f244 1 f127"/>
                <a:gd name="f320" fmla="*/ f245 1 f126"/>
                <a:gd name="f321" fmla="*/ f246 1 f127"/>
                <a:gd name="f322" fmla="*/ f247 1 f126"/>
                <a:gd name="f323" fmla="*/ f248 1 f127"/>
                <a:gd name="f324" fmla="*/ f249 1 f126"/>
                <a:gd name="f325" fmla="*/ f250 1 f127"/>
                <a:gd name="f326" fmla="*/ f251 1 f126"/>
                <a:gd name="f327" fmla="*/ f252 1 f127"/>
                <a:gd name="f328" fmla="*/ f253 1 f126"/>
                <a:gd name="f329" fmla="*/ f254 1 f127"/>
                <a:gd name="f330" fmla="*/ f255 1 f127"/>
                <a:gd name="f331" fmla="*/ f256 1 f127"/>
                <a:gd name="f332" fmla="*/ f257 1 f126"/>
                <a:gd name="f333" fmla="*/ f258 1 f127"/>
                <a:gd name="f334" fmla="*/ f259 1 f126"/>
                <a:gd name="f335" fmla="*/ f260 1 f127"/>
                <a:gd name="f336" fmla="*/ f261 1 f126"/>
                <a:gd name="f337" fmla="*/ f262 1 f127"/>
                <a:gd name="f338" fmla="*/ f263 1 f126"/>
                <a:gd name="f339" fmla="*/ f264 1 f127"/>
                <a:gd name="f340" fmla="*/ f265 1 f126"/>
                <a:gd name="f341" fmla="*/ f266 1 f127"/>
                <a:gd name="f342" fmla="*/ f267 1 f126"/>
                <a:gd name="f343" fmla="*/ f268 1 f127"/>
                <a:gd name="f344" fmla="*/ f269 f121 1"/>
                <a:gd name="f345" fmla="*/ f270 f121 1"/>
                <a:gd name="f346" fmla="*/ f272 f122 1"/>
                <a:gd name="f347" fmla="*/ f271 f122 1"/>
                <a:gd name="f348" fmla="*/ f274 f121 1"/>
                <a:gd name="f349" fmla="*/ f275 f122 1"/>
                <a:gd name="f350" fmla="*/ f276 f121 1"/>
                <a:gd name="f351" fmla="*/ f277 f122 1"/>
                <a:gd name="f352" fmla="*/ f278 f121 1"/>
                <a:gd name="f353" fmla="*/ f279 f122 1"/>
                <a:gd name="f354" fmla="*/ f280 f121 1"/>
                <a:gd name="f355" fmla="*/ f281 f122 1"/>
                <a:gd name="f356" fmla="*/ f282 f122 1"/>
                <a:gd name="f357" fmla="*/ f283 f122 1"/>
                <a:gd name="f358" fmla="*/ f284 f122 1"/>
                <a:gd name="f359" fmla="*/ f285 f121 1"/>
                <a:gd name="f360" fmla="*/ f286 f121 1"/>
                <a:gd name="f361" fmla="*/ f287 f121 1"/>
                <a:gd name="f362" fmla="*/ f288 f121 1"/>
                <a:gd name="f363" fmla="*/ f289 f121 1"/>
                <a:gd name="f364" fmla="*/ f290 f122 1"/>
                <a:gd name="f365" fmla="*/ f291 f121 1"/>
                <a:gd name="f366" fmla="*/ f292 f122 1"/>
                <a:gd name="f367" fmla="*/ f293 f121 1"/>
                <a:gd name="f368" fmla="*/ f294 f122 1"/>
                <a:gd name="f369" fmla="*/ f295 f121 1"/>
                <a:gd name="f370" fmla="*/ f296 f122 1"/>
                <a:gd name="f371" fmla="*/ f297 f121 1"/>
                <a:gd name="f372" fmla="*/ f298 f122 1"/>
                <a:gd name="f373" fmla="*/ f299 f121 1"/>
                <a:gd name="f374" fmla="*/ f300 f122 1"/>
                <a:gd name="f375" fmla="*/ f301 f121 1"/>
                <a:gd name="f376" fmla="*/ f302 f122 1"/>
                <a:gd name="f377" fmla="*/ f303 f121 1"/>
                <a:gd name="f378" fmla="*/ f304 f122 1"/>
                <a:gd name="f379" fmla="*/ f305 f122 1"/>
                <a:gd name="f380" fmla="*/ f306 f121 1"/>
                <a:gd name="f381" fmla="*/ f307 f122 1"/>
                <a:gd name="f382" fmla="*/ f308 f121 1"/>
                <a:gd name="f383" fmla="*/ f309 f122 1"/>
                <a:gd name="f384" fmla="*/ f310 f121 1"/>
                <a:gd name="f385" fmla="*/ f311 f122 1"/>
                <a:gd name="f386" fmla="*/ f312 f121 1"/>
                <a:gd name="f387" fmla="*/ f313 f122 1"/>
                <a:gd name="f388" fmla="*/ f314 f121 1"/>
                <a:gd name="f389" fmla="*/ f315 f122 1"/>
                <a:gd name="f390" fmla="*/ f316 f121 1"/>
                <a:gd name="f391" fmla="*/ f317 f122 1"/>
                <a:gd name="f392" fmla="*/ f318 f121 1"/>
                <a:gd name="f393" fmla="*/ f319 f122 1"/>
                <a:gd name="f394" fmla="*/ f320 f121 1"/>
                <a:gd name="f395" fmla="*/ f321 f122 1"/>
                <a:gd name="f396" fmla="*/ f322 f121 1"/>
                <a:gd name="f397" fmla="*/ f323 f122 1"/>
                <a:gd name="f398" fmla="*/ f324 f121 1"/>
                <a:gd name="f399" fmla="*/ f325 f122 1"/>
                <a:gd name="f400" fmla="*/ f326 f121 1"/>
                <a:gd name="f401" fmla="*/ f327 f122 1"/>
                <a:gd name="f402" fmla="*/ f328 f121 1"/>
                <a:gd name="f403" fmla="*/ f329 f122 1"/>
                <a:gd name="f404" fmla="*/ f330 f122 1"/>
                <a:gd name="f405" fmla="*/ f331 f122 1"/>
                <a:gd name="f406" fmla="*/ f332 f121 1"/>
                <a:gd name="f407" fmla="*/ f333 f122 1"/>
                <a:gd name="f408" fmla="*/ f334 f121 1"/>
                <a:gd name="f409" fmla="*/ f335 f122 1"/>
                <a:gd name="f410" fmla="*/ f336 f121 1"/>
                <a:gd name="f411" fmla="*/ f337 f122 1"/>
                <a:gd name="f412" fmla="*/ f338 f121 1"/>
                <a:gd name="f413" fmla="*/ f339 f122 1"/>
                <a:gd name="f414" fmla="*/ f340 f121 1"/>
                <a:gd name="f415" fmla="*/ f341 f122 1"/>
                <a:gd name="f416" fmla="*/ f342 f121 1"/>
                <a:gd name="f417" fmla="*/ f343 f122 1"/>
              </a:gdLst>
              <a:ahLst/>
              <a:cxnLst>
                <a:cxn ang="3cd4">
                  <a:pos x="hc" y="t"/>
                </a:cxn>
                <a:cxn ang="0">
                  <a:pos x="r" y="vc"/>
                </a:cxn>
                <a:cxn ang="cd4">
                  <a:pos x="hc" y="b"/>
                </a:cxn>
                <a:cxn ang="cd2">
                  <a:pos x="l" y="vc"/>
                </a:cxn>
                <a:cxn ang="f273">
                  <a:pos x="f348" y="f349"/>
                </a:cxn>
                <a:cxn ang="f273">
                  <a:pos x="f350" y="f351"/>
                </a:cxn>
                <a:cxn ang="f273">
                  <a:pos x="f352" y="f353"/>
                </a:cxn>
                <a:cxn ang="f273">
                  <a:pos x="f354" y="f355"/>
                </a:cxn>
                <a:cxn ang="f273">
                  <a:pos x="f352" y="f356"/>
                </a:cxn>
                <a:cxn ang="f273">
                  <a:pos x="f350" y="f357"/>
                </a:cxn>
                <a:cxn ang="f273">
                  <a:pos x="f348" y="f358"/>
                </a:cxn>
                <a:cxn ang="f273">
                  <a:pos x="f359" y="f358"/>
                </a:cxn>
                <a:cxn ang="f273">
                  <a:pos x="f360" y="f357"/>
                </a:cxn>
                <a:cxn ang="f273">
                  <a:pos x="f361" y="f356"/>
                </a:cxn>
                <a:cxn ang="f273">
                  <a:pos x="f362" y="f355"/>
                </a:cxn>
                <a:cxn ang="f273">
                  <a:pos x="f361" y="f353"/>
                </a:cxn>
                <a:cxn ang="f273">
                  <a:pos x="f360" y="f351"/>
                </a:cxn>
                <a:cxn ang="f273">
                  <a:pos x="f359" y="f349"/>
                </a:cxn>
                <a:cxn ang="f273">
                  <a:pos x="f363" y="f364"/>
                </a:cxn>
                <a:cxn ang="f273">
                  <a:pos x="f365" y="f366"/>
                </a:cxn>
                <a:cxn ang="f273">
                  <a:pos x="f367" y="f368"/>
                </a:cxn>
                <a:cxn ang="f273">
                  <a:pos x="f369" y="f370"/>
                </a:cxn>
                <a:cxn ang="f273">
                  <a:pos x="f371" y="f372"/>
                </a:cxn>
                <a:cxn ang="f273">
                  <a:pos x="f373" y="f374"/>
                </a:cxn>
                <a:cxn ang="f273">
                  <a:pos x="f375" y="f376"/>
                </a:cxn>
                <a:cxn ang="f273">
                  <a:pos x="f377" y="f378"/>
                </a:cxn>
                <a:cxn ang="f273">
                  <a:pos x="f377" y="f379"/>
                </a:cxn>
                <a:cxn ang="f273">
                  <a:pos x="f380" y="f381"/>
                </a:cxn>
                <a:cxn ang="f273">
                  <a:pos x="f382" y="f383"/>
                </a:cxn>
                <a:cxn ang="f273">
                  <a:pos x="f384" y="f385"/>
                </a:cxn>
                <a:cxn ang="f273">
                  <a:pos x="f386" y="f387"/>
                </a:cxn>
                <a:cxn ang="f273">
                  <a:pos x="f388" y="f389"/>
                </a:cxn>
                <a:cxn ang="f273">
                  <a:pos x="f390" y="f391"/>
                </a:cxn>
                <a:cxn ang="f273">
                  <a:pos x="f392" y="f393"/>
                </a:cxn>
                <a:cxn ang="f273">
                  <a:pos x="f394" y="f395"/>
                </a:cxn>
                <a:cxn ang="f273">
                  <a:pos x="f396" y="f397"/>
                </a:cxn>
                <a:cxn ang="f273">
                  <a:pos x="f398" y="f399"/>
                </a:cxn>
                <a:cxn ang="f273">
                  <a:pos x="f400" y="f401"/>
                </a:cxn>
                <a:cxn ang="f273">
                  <a:pos x="f402" y="f355"/>
                </a:cxn>
                <a:cxn ang="f273">
                  <a:pos x="f400" y="f403"/>
                </a:cxn>
                <a:cxn ang="f273">
                  <a:pos x="f398" y="f404"/>
                </a:cxn>
                <a:cxn ang="f273">
                  <a:pos x="f396" y="f405"/>
                </a:cxn>
                <a:cxn ang="f273">
                  <a:pos x="f406" y="f407"/>
                </a:cxn>
                <a:cxn ang="f273">
                  <a:pos x="f408" y="f409"/>
                </a:cxn>
                <a:cxn ang="f273">
                  <a:pos x="f410" y="f411"/>
                </a:cxn>
                <a:cxn ang="f273">
                  <a:pos x="f412" y="f413"/>
                </a:cxn>
                <a:cxn ang="f273">
                  <a:pos x="f414" y="f415"/>
                </a:cxn>
                <a:cxn ang="f273">
                  <a:pos x="f416" y="f417"/>
                </a:cxn>
              </a:cxnLst>
              <a:rect l="f344" t="f347" r="f345" b="f346"/>
              <a:pathLst>
                <a:path w="921" h="1094">
                  <a:moveTo>
                    <a:pt x="f8" y="f9"/>
                  </a:moveTo>
                  <a:lnTo>
                    <a:pt x="f10" y="f11"/>
                  </a:lnTo>
                  <a:lnTo>
                    <a:pt x="f12" y="f13"/>
                  </a:lnTo>
                  <a:lnTo>
                    <a:pt x="f14" y="f15"/>
                  </a:lnTo>
                  <a:lnTo>
                    <a:pt x="f16" y="f17"/>
                  </a:lnTo>
                  <a:lnTo>
                    <a:pt x="f18" y="f19"/>
                  </a:lnTo>
                  <a:lnTo>
                    <a:pt x="f20" y="f21"/>
                  </a:lnTo>
                  <a:lnTo>
                    <a:pt x="f22" y="f23"/>
                  </a:lnTo>
                  <a:lnTo>
                    <a:pt x="f20" y="f24"/>
                  </a:lnTo>
                  <a:lnTo>
                    <a:pt x="f18" y="f25"/>
                  </a:lnTo>
                  <a:lnTo>
                    <a:pt x="f16" y="f26"/>
                  </a:lnTo>
                  <a:lnTo>
                    <a:pt x="f14" y="f27"/>
                  </a:lnTo>
                  <a:lnTo>
                    <a:pt x="f12" y="f28"/>
                  </a:lnTo>
                  <a:lnTo>
                    <a:pt x="f10" y="f29"/>
                  </a:lnTo>
                  <a:lnTo>
                    <a:pt x="f8" y="f30"/>
                  </a:lnTo>
                  <a:lnTo>
                    <a:pt x="f31" y="f29"/>
                  </a:lnTo>
                  <a:lnTo>
                    <a:pt x="f32" y="f28"/>
                  </a:lnTo>
                  <a:lnTo>
                    <a:pt x="f33" y="f27"/>
                  </a:lnTo>
                  <a:lnTo>
                    <a:pt x="f34" y="f26"/>
                  </a:lnTo>
                  <a:lnTo>
                    <a:pt x="f35" y="f25"/>
                  </a:lnTo>
                  <a:lnTo>
                    <a:pt x="f36" y="f24"/>
                  </a:lnTo>
                  <a:lnTo>
                    <a:pt x="f37" y="f23"/>
                  </a:lnTo>
                  <a:lnTo>
                    <a:pt x="f36" y="f21"/>
                  </a:lnTo>
                  <a:lnTo>
                    <a:pt x="f35" y="f19"/>
                  </a:lnTo>
                  <a:lnTo>
                    <a:pt x="f34" y="f17"/>
                  </a:lnTo>
                  <a:lnTo>
                    <a:pt x="f33" y="f15"/>
                  </a:lnTo>
                  <a:lnTo>
                    <a:pt x="f32" y="f13"/>
                  </a:lnTo>
                  <a:lnTo>
                    <a:pt x="f31" y="f11"/>
                  </a:lnTo>
                  <a:lnTo>
                    <a:pt x="f8" y="f9"/>
                  </a:lnTo>
                  <a:close/>
                  <a:moveTo>
                    <a:pt x="f8" y="f5"/>
                  </a:moveTo>
                  <a:lnTo>
                    <a:pt x="f38" y="f39"/>
                  </a:lnTo>
                  <a:lnTo>
                    <a:pt x="f40" y="f41"/>
                  </a:lnTo>
                  <a:lnTo>
                    <a:pt x="f42" y="f43"/>
                  </a:lnTo>
                  <a:lnTo>
                    <a:pt x="f44" y="f45"/>
                  </a:lnTo>
                  <a:lnTo>
                    <a:pt x="f46" y="f47"/>
                  </a:lnTo>
                  <a:lnTo>
                    <a:pt x="f46" y="f48"/>
                  </a:lnTo>
                  <a:lnTo>
                    <a:pt x="f34" y="f49"/>
                  </a:lnTo>
                  <a:lnTo>
                    <a:pt x="f50" y="f51"/>
                  </a:lnTo>
                  <a:lnTo>
                    <a:pt x="f52" y="f53"/>
                  </a:lnTo>
                  <a:lnTo>
                    <a:pt x="f54" y="f55"/>
                  </a:lnTo>
                  <a:lnTo>
                    <a:pt x="f56" y="f57"/>
                  </a:lnTo>
                  <a:lnTo>
                    <a:pt x="f58" y="f59"/>
                  </a:lnTo>
                  <a:lnTo>
                    <a:pt x="f60" y="f61"/>
                  </a:lnTo>
                  <a:lnTo>
                    <a:pt x="f62" y="f63"/>
                  </a:lnTo>
                  <a:lnTo>
                    <a:pt x="f6" y="f23"/>
                  </a:lnTo>
                  <a:lnTo>
                    <a:pt x="f62" y="f64"/>
                  </a:lnTo>
                  <a:lnTo>
                    <a:pt x="f65" y="f66"/>
                  </a:lnTo>
                  <a:lnTo>
                    <a:pt x="f67" y="f68"/>
                  </a:lnTo>
                  <a:lnTo>
                    <a:pt x="f69" y="f70"/>
                  </a:lnTo>
                  <a:lnTo>
                    <a:pt x="f71" y="f72"/>
                  </a:lnTo>
                  <a:lnTo>
                    <a:pt x="f73" y="f74"/>
                  </a:lnTo>
                  <a:lnTo>
                    <a:pt x="f75" y="f76"/>
                  </a:lnTo>
                  <a:lnTo>
                    <a:pt x="f33" y="f77"/>
                  </a:lnTo>
                  <a:lnTo>
                    <a:pt x="f78" y="f79"/>
                  </a:lnTo>
                  <a:lnTo>
                    <a:pt x="f8" y="f7"/>
                  </a:lnTo>
                  <a:lnTo>
                    <a:pt x="f80" y="f81"/>
                  </a:lnTo>
                  <a:lnTo>
                    <a:pt x="f82" y="f83"/>
                  </a:lnTo>
                  <a:lnTo>
                    <a:pt x="f84" y="f85"/>
                  </a:lnTo>
                  <a:lnTo>
                    <a:pt x="f86" y="f87"/>
                  </a:lnTo>
                  <a:lnTo>
                    <a:pt x="f88" y="f89"/>
                  </a:lnTo>
                  <a:lnTo>
                    <a:pt x="f90" y="f91"/>
                  </a:lnTo>
                  <a:lnTo>
                    <a:pt x="f92" y="f93"/>
                  </a:lnTo>
                  <a:lnTo>
                    <a:pt x="f94" y="f27"/>
                  </a:lnTo>
                  <a:lnTo>
                    <a:pt x="f95" y="f6"/>
                  </a:lnTo>
                  <a:lnTo>
                    <a:pt x="f47" y="f6"/>
                  </a:lnTo>
                  <a:lnTo>
                    <a:pt x="f96" y="f97"/>
                  </a:lnTo>
                  <a:lnTo>
                    <a:pt x="f98" y="f60"/>
                  </a:lnTo>
                  <a:lnTo>
                    <a:pt x="f41" y="f58"/>
                  </a:lnTo>
                  <a:lnTo>
                    <a:pt x="f39" y="f99"/>
                  </a:lnTo>
                  <a:lnTo>
                    <a:pt x="f5" y="f23"/>
                  </a:lnTo>
                  <a:lnTo>
                    <a:pt x="f39" y="f100"/>
                  </a:lnTo>
                  <a:lnTo>
                    <a:pt x="f41" y="f101"/>
                  </a:lnTo>
                  <a:lnTo>
                    <a:pt x="f98" y="f102"/>
                  </a:lnTo>
                  <a:lnTo>
                    <a:pt x="f96" y="f103"/>
                  </a:lnTo>
                  <a:lnTo>
                    <a:pt x="f47" y="f37"/>
                  </a:lnTo>
                  <a:lnTo>
                    <a:pt x="f95" y="f37"/>
                  </a:lnTo>
                  <a:lnTo>
                    <a:pt x="f104" y="f105"/>
                  </a:lnTo>
                  <a:lnTo>
                    <a:pt x="f106" y="f107"/>
                  </a:lnTo>
                  <a:lnTo>
                    <a:pt x="f108" y="f109"/>
                  </a:lnTo>
                  <a:lnTo>
                    <a:pt x="f110" y="f111"/>
                  </a:lnTo>
                  <a:lnTo>
                    <a:pt x="f112" y="f113"/>
                  </a:lnTo>
                  <a:lnTo>
                    <a:pt x="f114" y="f49"/>
                  </a:lnTo>
                  <a:lnTo>
                    <a:pt x="f115" y="f48"/>
                  </a:lnTo>
                  <a:lnTo>
                    <a:pt x="f115" y="f47"/>
                  </a:lnTo>
                  <a:lnTo>
                    <a:pt x="f116" y="f45"/>
                  </a:lnTo>
                  <a:lnTo>
                    <a:pt x="f117" y="f43"/>
                  </a:lnTo>
                  <a:lnTo>
                    <a:pt x="f118" y="f41"/>
                  </a:lnTo>
                  <a:lnTo>
                    <a:pt x="f119" y="f39"/>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7" name="Freeform 200"/>
            <p:cNvSpPr/>
            <p:nvPr/>
          </p:nvSpPr>
          <p:spPr>
            <a:xfrm>
              <a:off x="776874" y="9450662"/>
              <a:ext cx="29251" cy="46314"/>
            </a:xfrm>
            <a:custGeom>
              <a:avLst/>
              <a:gdLst>
                <a:gd name="f0" fmla="val 10800000"/>
                <a:gd name="f1" fmla="val 5400000"/>
                <a:gd name="f2" fmla="val 180"/>
                <a:gd name="f3" fmla="val w"/>
                <a:gd name="f4" fmla="val h"/>
                <a:gd name="f5" fmla="val 0"/>
                <a:gd name="f6" fmla="val 116"/>
                <a:gd name="f7" fmla="val 173"/>
                <a:gd name="f8" fmla="val 58"/>
                <a:gd name="f9" fmla="val 76"/>
                <a:gd name="f10" fmla="val 3"/>
                <a:gd name="f11" fmla="val 92"/>
                <a:gd name="f12" fmla="val 11"/>
                <a:gd name="f13" fmla="val 104"/>
                <a:gd name="f14" fmla="val 24"/>
                <a:gd name="f15" fmla="val 112"/>
                <a:gd name="f16" fmla="val 40"/>
                <a:gd name="f17" fmla="val 57"/>
                <a:gd name="f18" fmla="val 115"/>
                <a:gd name="f19" fmla="val 134"/>
                <a:gd name="f20" fmla="val 150"/>
                <a:gd name="f21" fmla="val 162"/>
                <a:gd name="f22" fmla="val 170"/>
                <a:gd name="f23" fmla="val 12"/>
                <a:gd name="f24" fmla="val 4"/>
                <a:gd name="f25" fmla="+- 0 0 -90"/>
                <a:gd name="f26" fmla="*/ f3 1 116"/>
                <a:gd name="f27" fmla="*/ f4 1 173"/>
                <a:gd name="f28" fmla="+- f7 0 f5"/>
                <a:gd name="f29" fmla="+- f6 0 f5"/>
                <a:gd name="f30" fmla="*/ f25 f0 1"/>
                <a:gd name="f31" fmla="*/ f29 1 116"/>
                <a:gd name="f32" fmla="*/ f28 1 173"/>
                <a:gd name="f33" fmla="*/ 58 f29 1"/>
                <a:gd name="f34" fmla="*/ 0 f28 1"/>
                <a:gd name="f35" fmla="*/ 76 f29 1"/>
                <a:gd name="f36" fmla="*/ 3 f28 1"/>
                <a:gd name="f37" fmla="*/ 92 f29 1"/>
                <a:gd name="f38" fmla="*/ 11 f28 1"/>
                <a:gd name="f39" fmla="*/ 104 f29 1"/>
                <a:gd name="f40" fmla="*/ 24 f28 1"/>
                <a:gd name="f41" fmla="*/ 112 f29 1"/>
                <a:gd name="f42" fmla="*/ 40 f28 1"/>
                <a:gd name="f43" fmla="*/ 116 f29 1"/>
                <a:gd name="f44" fmla="*/ 57 f28 1"/>
                <a:gd name="f45" fmla="*/ 115 f28 1"/>
                <a:gd name="f46" fmla="*/ 134 f28 1"/>
                <a:gd name="f47" fmla="*/ 150 f28 1"/>
                <a:gd name="f48" fmla="*/ 162 f28 1"/>
                <a:gd name="f49" fmla="*/ 170 f28 1"/>
                <a:gd name="f50" fmla="*/ 173 f28 1"/>
                <a:gd name="f51" fmla="*/ 40 f29 1"/>
                <a:gd name="f52" fmla="*/ 24 f29 1"/>
                <a:gd name="f53" fmla="*/ 12 f29 1"/>
                <a:gd name="f54" fmla="*/ 4 f29 1"/>
                <a:gd name="f55" fmla="*/ 0 f29 1"/>
                <a:gd name="f56" fmla="*/ f30 1 f2"/>
                <a:gd name="f57" fmla="*/ f33 1 116"/>
                <a:gd name="f58" fmla="*/ f34 1 173"/>
                <a:gd name="f59" fmla="*/ f35 1 116"/>
                <a:gd name="f60" fmla="*/ f36 1 173"/>
                <a:gd name="f61" fmla="*/ f37 1 116"/>
                <a:gd name="f62" fmla="*/ f38 1 173"/>
                <a:gd name="f63" fmla="*/ f39 1 116"/>
                <a:gd name="f64" fmla="*/ f40 1 173"/>
                <a:gd name="f65" fmla="*/ f41 1 116"/>
                <a:gd name="f66" fmla="*/ f42 1 173"/>
                <a:gd name="f67" fmla="*/ f43 1 116"/>
                <a:gd name="f68" fmla="*/ f44 1 173"/>
                <a:gd name="f69" fmla="*/ f45 1 173"/>
                <a:gd name="f70" fmla="*/ f46 1 173"/>
                <a:gd name="f71" fmla="*/ f47 1 173"/>
                <a:gd name="f72" fmla="*/ f48 1 173"/>
                <a:gd name="f73" fmla="*/ f49 1 173"/>
                <a:gd name="f74" fmla="*/ f50 1 173"/>
                <a:gd name="f75" fmla="*/ f51 1 116"/>
                <a:gd name="f76" fmla="*/ f52 1 116"/>
                <a:gd name="f77" fmla="*/ f53 1 116"/>
                <a:gd name="f78" fmla="*/ f54 1 116"/>
                <a:gd name="f79" fmla="*/ f55 1 116"/>
                <a:gd name="f80" fmla="*/ 0 1 f31"/>
                <a:gd name="f81" fmla="*/ f6 1 f31"/>
                <a:gd name="f82" fmla="*/ 0 1 f32"/>
                <a:gd name="f83" fmla="*/ f7 1 f32"/>
                <a:gd name="f84" fmla="+- f56 0 f1"/>
                <a:gd name="f85" fmla="*/ f57 1 f31"/>
                <a:gd name="f86" fmla="*/ f58 1 f32"/>
                <a:gd name="f87" fmla="*/ f59 1 f31"/>
                <a:gd name="f88" fmla="*/ f60 1 f32"/>
                <a:gd name="f89" fmla="*/ f61 1 f31"/>
                <a:gd name="f90" fmla="*/ f62 1 f32"/>
                <a:gd name="f91" fmla="*/ f63 1 f31"/>
                <a:gd name="f92" fmla="*/ f64 1 f32"/>
                <a:gd name="f93" fmla="*/ f65 1 f31"/>
                <a:gd name="f94" fmla="*/ f66 1 f32"/>
                <a:gd name="f95" fmla="*/ f67 1 f31"/>
                <a:gd name="f96" fmla="*/ f68 1 f32"/>
                <a:gd name="f97" fmla="*/ f69 1 f32"/>
                <a:gd name="f98" fmla="*/ f70 1 f32"/>
                <a:gd name="f99" fmla="*/ f71 1 f32"/>
                <a:gd name="f100" fmla="*/ f72 1 f32"/>
                <a:gd name="f101" fmla="*/ f73 1 f32"/>
                <a:gd name="f102" fmla="*/ f74 1 f32"/>
                <a:gd name="f103" fmla="*/ f75 1 f31"/>
                <a:gd name="f104" fmla="*/ f76 1 f31"/>
                <a:gd name="f105" fmla="*/ f77 1 f31"/>
                <a:gd name="f106" fmla="*/ f78 1 f31"/>
                <a:gd name="f107" fmla="*/ f79 1 f31"/>
                <a:gd name="f108" fmla="*/ f80 f26 1"/>
                <a:gd name="f109" fmla="*/ f81 f26 1"/>
                <a:gd name="f110" fmla="*/ f83 f27 1"/>
                <a:gd name="f111" fmla="*/ f82 f27 1"/>
                <a:gd name="f112" fmla="*/ f85 f26 1"/>
                <a:gd name="f113" fmla="*/ f86 f27 1"/>
                <a:gd name="f114" fmla="*/ f87 f26 1"/>
                <a:gd name="f115" fmla="*/ f88 f27 1"/>
                <a:gd name="f116" fmla="*/ f89 f26 1"/>
                <a:gd name="f117" fmla="*/ f90 f27 1"/>
                <a:gd name="f118" fmla="*/ f91 f26 1"/>
                <a:gd name="f119" fmla="*/ f92 f27 1"/>
                <a:gd name="f120" fmla="*/ f93 f26 1"/>
                <a:gd name="f121" fmla="*/ f94 f27 1"/>
                <a:gd name="f122" fmla="*/ f95 f26 1"/>
                <a:gd name="f123" fmla="*/ f96 f27 1"/>
                <a:gd name="f124" fmla="*/ f97 f27 1"/>
                <a:gd name="f125" fmla="*/ f98 f27 1"/>
                <a:gd name="f126" fmla="*/ f99 f27 1"/>
                <a:gd name="f127" fmla="*/ f100 f27 1"/>
                <a:gd name="f128" fmla="*/ f101 f27 1"/>
                <a:gd name="f129" fmla="*/ f102 f27 1"/>
                <a:gd name="f130" fmla="*/ f103 f26 1"/>
                <a:gd name="f131" fmla="*/ f104 f26 1"/>
                <a:gd name="f132" fmla="*/ f105 f26 1"/>
                <a:gd name="f133" fmla="*/ f106 f26 1"/>
                <a:gd name="f134" fmla="*/ f107 f26 1"/>
              </a:gdLst>
              <a:ahLst/>
              <a:cxnLst>
                <a:cxn ang="3cd4">
                  <a:pos x="hc" y="t"/>
                </a:cxn>
                <a:cxn ang="0">
                  <a:pos x="r" y="vc"/>
                </a:cxn>
                <a:cxn ang="cd4">
                  <a:pos x="hc" y="b"/>
                </a:cxn>
                <a:cxn ang="cd2">
                  <a:pos x="l" y="vc"/>
                </a:cxn>
                <a:cxn ang="f84">
                  <a:pos x="f112" y="f113"/>
                </a:cxn>
                <a:cxn ang="f84">
                  <a:pos x="f114" y="f115"/>
                </a:cxn>
                <a:cxn ang="f84">
                  <a:pos x="f116" y="f117"/>
                </a:cxn>
                <a:cxn ang="f84">
                  <a:pos x="f118" y="f119"/>
                </a:cxn>
                <a:cxn ang="f84">
                  <a:pos x="f120" y="f121"/>
                </a:cxn>
                <a:cxn ang="f84">
                  <a:pos x="f122" y="f123"/>
                </a:cxn>
                <a:cxn ang="f84">
                  <a:pos x="f122" y="f124"/>
                </a:cxn>
                <a:cxn ang="f84">
                  <a:pos x="f120" y="f125"/>
                </a:cxn>
                <a:cxn ang="f84">
                  <a:pos x="f118" y="f126"/>
                </a:cxn>
                <a:cxn ang="f84">
                  <a:pos x="f116" y="f127"/>
                </a:cxn>
                <a:cxn ang="f84">
                  <a:pos x="f114" y="f128"/>
                </a:cxn>
                <a:cxn ang="f84">
                  <a:pos x="f112" y="f129"/>
                </a:cxn>
                <a:cxn ang="f84">
                  <a:pos x="f130" y="f128"/>
                </a:cxn>
                <a:cxn ang="f84">
                  <a:pos x="f131" y="f127"/>
                </a:cxn>
                <a:cxn ang="f84">
                  <a:pos x="f132" y="f126"/>
                </a:cxn>
                <a:cxn ang="f84">
                  <a:pos x="f133" y="f125"/>
                </a:cxn>
                <a:cxn ang="f84">
                  <a:pos x="f134" y="f124"/>
                </a:cxn>
                <a:cxn ang="f84">
                  <a:pos x="f134" y="f123"/>
                </a:cxn>
                <a:cxn ang="f84">
                  <a:pos x="f133" y="f121"/>
                </a:cxn>
                <a:cxn ang="f84">
                  <a:pos x="f132" y="f119"/>
                </a:cxn>
                <a:cxn ang="f84">
                  <a:pos x="f131" y="f117"/>
                </a:cxn>
                <a:cxn ang="f84">
                  <a:pos x="f130" y="f115"/>
                </a:cxn>
                <a:cxn ang="f84">
                  <a:pos x="f112" y="f113"/>
                </a:cxn>
              </a:cxnLst>
              <a:rect l="f108" t="f111" r="f109" b="f110"/>
              <a:pathLst>
                <a:path w="116" h="173">
                  <a:moveTo>
                    <a:pt x="f8" y="f5"/>
                  </a:moveTo>
                  <a:lnTo>
                    <a:pt x="f9" y="f10"/>
                  </a:lnTo>
                  <a:lnTo>
                    <a:pt x="f11" y="f12"/>
                  </a:lnTo>
                  <a:lnTo>
                    <a:pt x="f13" y="f14"/>
                  </a:lnTo>
                  <a:lnTo>
                    <a:pt x="f15" y="f16"/>
                  </a:lnTo>
                  <a:lnTo>
                    <a:pt x="f6" y="f17"/>
                  </a:lnTo>
                  <a:lnTo>
                    <a:pt x="f6" y="f18"/>
                  </a:lnTo>
                  <a:lnTo>
                    <a:pt x="f15" y="f19"/>
                  </a:lnTo>
                  <a:lnTo>
                    <a:pt x="f13" y="f20"/>
                  </a:lnTo>
                  <a:lnTo>
                    <a:pt x="f11" y="f21"/>
                  </a:lnTo>
                  <a:lnTo>
                    <a:pt x="f9" y="f22"/>
                  </a:lnTo>
                  <a:lnTo>
                    <a:pt x="f8" y="f7"/>
                  </a:lnTo>
                  <a:lnTo>
                    <a:pt x="f16" y="f22"/>
                  </a:lnTo>
                  <a:lnTo>
                    <a:pt x="f14" y="f21"/>
                  </a:lnTo>
                  <a:lnTo>
                    <a:pt x="f23" y="f20"/>
                  </a:lnTo>
                  <a:lnTo>
                    <a:pt x="f24" y="f19"/>
                  </a:lnTo>
                  <a:lnTo>
                    <a:pt x="f5" y="f18"/>
                  </a:lnTo>
                  <a:lnTo>
                    <a:pt x="f5" y="f17"/>
                  </a:lnTo>
                  <a:lnTo>
                    <a:pt x="f24" y="f16"/>
                  </a:lnTo>
                  <a:lnTo>
                    <a:pt x="f23"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8" name="Freeform 201"/>
            <p:cNvSpPr/>
            <p:nvPr/>
          </p:nvSpPr>
          <p:spPr>
            <a:xfrm>
              <a:off x="776874" y="10121045"/>
              <a:ext cx="29251" cy="46314"/>
            </a:xfrm>
            <a:custGeom>
              <a:avLst/>
              <a:gdLst>
                <a:gd name="f0" fmla="val 10800000"/>
                <a:gd name="f1" fmla="val 5400000"/>
                <a:gd name="f2" fmla="val 180"/>
                <a:gd name="f3" fmla="val w"/>
                <a:gd name="f4" fmla="val h"/>
                <a:gd name="f5" fmla="val 0"/>
                <a:gd name="f6" fmla="val 116"/>
                <a:gd name="f7" fmla="val 172"/>
                <a:gd name="f8" fmla="val 58"/>
                <a:gd name="f9" fmla="val 76"/>
                <a:gd name="f10" fmla="val 3"/>
                <a:gd name="f11" fmla="val 92"/>
                <a:gd name="f12" fmla="val 11"/>
                <a:gd name="f13" fmla="val 104"/>
                <a:gd name="f14" fmla="val 24"/>
                <a:gd name="f15" fmla="val 112"/>
                <a:gd name="f16" fmla="val 39"/>
                <a:gd name="f17" fmla="val 57"/>
                <a:gd name="f18" fmla="val 115"/>
                <a:gd name="f19" fmla="val 134"/>
                <a:gd name="f20" fmla="val 149"/>
                <a:gd name="f21" fmla="val 162"/>
                <a:gd name="f22" fmla="val 170"/>
                <a:gd name="f23" fmla="val 40"/>
                <a:gd name="f24" fmla="val 12"/>
                <a:gd name="f25" fmla="val 4"/>
                <a:gd name="f26" fmla="+- 0 0 -90"/>
                <a:gd name="f27" fmla="*/ f3 1 116"/>
                <a:gd name="f28" fmla="*/ f4 1 172"/>
                <a:gd name="f29" fmla="+- f7 0 f5"/>
                <a:gd name="f30" fmla="+- f6 0 f5"/>
                <a:gd name="f31" fmla="*/ f26 f0 1"/>
                <a:gd name="f32" fmla="*/ f30 1 116"/>
                <a:gd name="f33" fmla="*/ f29 1 172"/>
                <a:gd name="f34" fmla="*/ 58 f30 1"/>
                <a:gd name="f35" fmla="*/ 0 f29 1"/>
                <a:gd name="f36" fmla="*/ 76 f30 1"/>
                <a:gd name="f37" fmla="*/ 3 f29 1"/>
                <a:gd name="f38" fmla="*/ 92 f30 1"/>
                <a:gd name="f39" fmla="*/ 11 f29 1"/>
                <a:gd name="f40" fmla="*/ 104 f30 1"/>
                <a:gd name="f41" fmla="*/ 24 f29 1"/>
                <a:gd name="f42" fmla="*/ 112 f30 1"/>
                <a:gd name="f43" fmla="*/ 39 f29 1"/>
                <a:gd name="f44" fmla="*/ 116 f30 1"/>
                <a:gd name="f45" fmla="*/ 57 f29 1"/>
                <a:gd name="f46" fmla="*/ 115 f29 1"/>
                <a:gd name="f47" fmla="*/ 134 f29 1"/>
                <a:gd name="f48" fmla="*/ 149 f29 1"/>
                <a:gd name="f49" fmla="*/ 162 f29 1"/>
                <a:gd name="f50" fmla="*/ 170 f29 1"/>
                <a:gd name="f51" fmla="*/ 172 f29 1"/>
                <a:gd name="f52" fmla="*/ 40 f30 1"/>
                <a:gd name="f53" fmla="*/ 24 f30 1"/>
                <a:gd name="f54" fmla="*/ 12 f30 1"/>
                <a:gd name="f55" fmla="*/ 4 f30 1"/>
                <a:gd name="f56" fmla="*/ 0 f30 1"/>
                <a:gd name="f57" fmla="*/ f31 1 f2"/>
                <a:gd name="f58" fmla="*/ f34 1 116"/>
                <a:gd name="f59" fmla="*/ f35 1 172"/>
                <a:gd name="f60" fmla="*/ f36 1 116"/>
                <a:gd name="f61" fmla="*/ f37 1 172"/>
                <a:gd name="f62" fmla="*/ f38 1 116"/>
                <a:gd name="f63" fmla="*/ f39 1 172"/>
                <a:gd name="f64" fmla="*/ f40 1 116"/>
                <a:gd name="f65" fmla="*/ f41 1 172"/>
                <a:gd name="f66" fmla="*/ f42 1 116"/>
                <a:gd name="f67" fmla="*/ f43 1 172"/>
                <a:gd name="f68" fmla="*/ f44 1 116"/>
                <a:gd name="f69" fmla="*/ f45 1 172"/>
                <a:gd name="f70" fmla="*/ f46 1 172"/>
                <a:gd name="f71" fmla="*/ f47 1 172"/>
                <a:gd name="f72" fmla="*/ f48 1 172"/>
                <a:gd name="f73" fmla="*/ f49 1 172"/>
                <a:gd name="f74" fmla="*/ f50 1 172"/>
                <a:gd name="f75" fmla="*/ f51 1 172"/>
                <a:gd name="f76" fmla="*/ f52 1 116"/>
                <a:gd name="f77" fmla="*/ f53 1 116"/>
                <a:gd name="f78" fmla="*/ f54 1 116"/>
                <a:gd name="f79" fmla="*/ f55 1 116"/>
                <a:gd name="f80" fmla="*/ f56 1 116"/>
                <a:gd name="f81" fmla="*/ 0 1 f32"/>
                <a:gd name="f82" fmla="*/ f6 1 f32"/>
                <a:gd name="f83" fmla="*/ 0 1 f33"/>
                <a:gd name="f84" fmla="*/ f7 1 f33"/>
                <a:gd name="f85" fmla="+- f57 0 f1"/>
                <a:gd name="f86" fmla="*/ f58 1 f32"/>
                <a:gd name="f87" fmla="*/ f59 1 f33"/>
                <a:gd name="f88" fmla="*/ f60 1 f32"/>
                <a:gd name="f89" fmla="*/ f61 1 f33"/>
                <a:gd name="f90" fmla="*/ f62 1 f32"/>
                <a:gd name="f91" fmla="*/ f63 1 f33"/>
                <a:gd name="f92" fmla="*/ f64 1 f32"/>
                <a:gd name="f93" fmla="*/ f65 1 f33"/>
                <a:gd name="f94" fmla="*/ f66 1 f32"/>
                <a:gd name="f95" fmla="*/ f67 1 f33"/>
                <a:gd name="f96" fmla="*/ f68 1 f32"/>
                <a:gd name="f97" fmla="*/ f69 1 f33"/>
                <a:gd name="f98" fmla="*/ f70 1 f33"/>
                <a:gd name="f99" fmla="*/ f71 1 f33"/>
                <a:gd name="f100" fmla="*/ f72 1 f33"/>
                <a:gd name="f101" fmla="*/ f73 1 f33"/>
                <a:gd name="f102" fmla="*/ f74 1 f33"/>
                <a:gd name="f103" fmla="*/ f75 1 f33"/>
                <a:gd name="f104" fmla="*/ f76 1 f32"/>
                <a:gd name="f105" fmla="*/ f77 1 f32"/>
                <a:gd name="f106" fmla="*/ f78 1 f32"/>
                <a:gd name="f107" fmla="*/ f79 1 f32"/>
                <a:gd name="f108" fmla="*/ f80 1 f32"/>
                <a:gd name="f109" fmla="*/ f81 f27 1"/>
                <a:gd name="f110" fmla="*/ f82 f27 1"/>
                <a:gd name="f111" fmla="*/ f84 f28 1"/>
                <a:gd name="f112" fmla="*/ f83 f28 1"/>
                <a:gd name="f113" fmla="*/ f86 f27 1"/>
                <a:gd name="f114" fmla="*/ f87 f28 1"/>
                <a:gd name="f115" fmla="*/ f88 f27 1"/>
                <a:gd name="f116" fmla="*/ f89 f28 1"/>
                <a:gd name="f117" fmla="*/ f90 f27 1"/>
                <a:gd name="f118" fmla="*/ f91 f28 1"/>
                <a:gd name="f119" fmla="*/ f92 f27 1"/>
                <a:gd name="f120" fmla="*/ f93 f28 1"/>
                <a:gd name="f121" fmla="*/ f94 f27 1"/>
                <a:gd name="f122" fmla="*/ f95 f28 1"/>
                <a:gd name="f123" fmla="*/ f96 f27 1"/>
                <a:gd name="f124" fmla="*/ f97 f28 1"/>
                <a:gd name="f125" fmla="*/ f98 f28 1"/>
                <a:gd name="f126" fmla="*/ f99 f28 1"/>
                <a:gd name="f127" fmla="*/ f100 f28 1"/>
                <a:gd name="f128" fmla="*/ f101 f28 1"/>
                <a:gd name="f129" fmla="*/ f102 f28 1"/>
                <a:gd name="f130" fmla="*/ f103 f28 1"/>
                <a:gd name="f131" fmla="*/ f104 f27 1"/>
                <a:gd name="f132" fmla="*/ f105 f27 1"/>
                <a:gd name="f133" fmla="*/ f106 f27 1"/>
                <a:gd name="f134" fmla="*/ f107 f27 1"/>
                <a:gd name="f135" fmla="*/ f108 f27 1"/>
              </a:gdLst>
              <a:ahLst/>
              <a:cxnLst>
                <a:cxn ang="3cd4">
                  <a:pos x="hc" y="t"/>
                </a:cxn>
                <a:cxn ang="0">
                  <a:pos x="r" y="vc"/>
                </a:cxn>
                <a:cxn ang="cd4">
                  <a:pos x="hc" y="b"/>
                </a:cxn>
                <a:cxn ang="cd2">
                  <a:pos x="l" y="vc"/>
                </a:cxn>
                <a:cxn ang="f85">
                  <a:pos x="f113" y="f114"/>
                </a:cxn>
                <a:cxn ang="f85">
                  <a:pos x="f115" y="f116"/>
                </a:cxn>
                <a:cxn ang="f85">
                  <a:pos x="f117" y="f118"/>
                </a:cxn>
                <a:cxn ang="f85">
                  <a:pos x="f119" y="f120"/>
                </a:cxn>
                <a:cxn ang="f85">
                  <a:pos x="f121" y="f122"/>
                </a:cxn>
                <a:cxn ang="f85">
                  <a:pos x="f123" y="f124"/>
                </a:cxn>
                <a:cxn ang="f85">
                  <a:pos x="f123" y="f125"/>
                </a:cxn>
                <a:cxn ang="f85">
                  <a:pos x="f121" y="f126"/>
                </a:cxn>
                <a:cxn ang="f85">
                  <a:pos x="f119" y="f127"/>
                </a:cxn>
                <a:cxn ang="f85">
                  <a:pos x="f117" y="f128"/>
                </a:cxn>
                <a:cxn ang="f85">
                  <a:pos x="f115" y="f129"/>
                </a:cxn>
                <a:cxn ang="f85">
                  <a:pos x="f113" y="f130"/>
                </a:cxn>
                <a:cxn ang="f85">
                  <a:pos x="f131" y="f129"/>
                </a:cxn>
                <a:cxn ang="f85">
                  <a:pos x="f132" y="f128"/>
                </a:cxn>
                <a:cxn ang="f85">
                  <a:pos x="f133" y="f127"/>
                </a:cxn>
                <a:cxn ang="f85">
                  <a:pos x="f134" y="f126"/>
                </a:cxn>
                <a:cxn ang="f85">
                  <a:pos x="f135" y="f125"/>
                </a:cxn>
                <a:cxn ang="f85">
                  <a:pos x="f135" y="f124"/>
                </a:cxn>
                <a:cxn ang="f85">
                  <a:pos x="f134" y="f122"/>
                </a:cxn>
                <a:cxn ang="f85">
                  <a:pos x="f133" y="f120"/>
                </a:cxn>
                <a:cxn ang="f85">
                  <a:pos x="f132" y="f118"/>
                </a:cxn>
                <a:cxn ang="f85">
                  <a:pos x="f131" y="f116"/>
                </a:cxn>
                <a:cxn ang="f85">
                  <a:pos x="f113" y="f114"/>
                </a:cxn>
              </a:cxnLst>
              <a:rect l="f109" t="f112" r="f110" b="f111"/>
              <a:pathLst>
                <a:path w="116" h="172">
                  <a:moveTo>
                    <a:pt x="f8" y="f5"/>
                  </a:moveTo>
                  <a:lnTo>
                    <a:pt x="f9" y="f10"/>
                  </a:lnTo>
                  <a:lnTo>
                    <a:pt x="f11" y="f12"/>
                  </a:lnTo>
                  <a:lnTo>
                    <a:pt x="f13" y="f14"/>
                  </a:lnTo>
                  <a:lnTo>
                    <a:pt x="f15" y="f16"/>
                  </a:lnTo>
                  <a:lnTo>
                    <a:pt x="f6" y="f17"/>
                  </a:lnTo>
                  <a:lnTo>
                    <a:pt x="f6" y="f18"/>
                  </a:lnTo>
                  <a:lnTo>
                    <a:pt x="f15" y="f19"/>
                  </a:lnTo>
                  <a:lnTo>
                    <a:pt x="f13" y="f20"/>
                  </a:lnTo>
                  <a:lnTo>
                    <a:pt x="f11" y="f21"/>
                  </a:lnTo>
                  <a:lnTo>
                    <a:pt x="f9" y="f22"/>
                  </a:lnTo>
                  <a:lnTo>
                    <a:pt x="f8" y="f7"/>
                  </a:lnTo>
                  <a:lnTo>
                    <a:pt x="f23" y="f22"/>
                  </a:lnTo>
                  <a:lnTo>
                    <a:pt x="f14" y="f21"/>
                  </a:lnTo>
                  <a:lnTo>
                    <a:pt x="f24" y="f20"/>
                  </a:lnTo>
                  <a:lnTo>
                    <a:pt x="f25" y="f19"/>
                  </a:lnTo>
                  <a:lnTo>
                    <a:pt x="f5" y="f18"/>
                  </a:lnTo>
                  <a:lnTo>
                    <a:pt x="f5" y="f17"/>
                  </a:lnTo>
                  <a:lnTo>
                    <a:pt x="f25" y="f16"/>
                  </a:lnTo>
                  <a:lnTo>
                    <a:pt x="f24" y="f14"/>
                  </a:lnTo>
                  <a:lnTo>
                    <a:pt x="f14" y="f12"/>
                  </a:lnTo>
                  <a:lnTo>
                    <a:pt x="f23"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29" name="Freeform 202"/>
            <p:cNvSpPr/>
            <p:nvPr/>
          </p:nvSpPr>
          <p:spPr>
            <a:xfrm>
              <a:off x="1103543" y="9794385"/>
              <a:ext cx="46314" cy="31693"/>
            </a:xfrm>
            <a:custGeom>
              <a:avLst/>
              <a:gdLst>
                <a:gd name="f0" fmla="val 10800000"/>
                <a:gd name="f1" fmla="val 5400000"/>
                <a:gd name="f2" fmla="val 180"/>
                <a:gd name="f3" fmla="val w"/>
                <a:gd name="f4" fmla="val h"/>
                <a:gd name="f5" fmla="val 0"/>
                <a:gd name="f6" fmla="val 173"/>
                <a:gd name="f7" fmla="val 115"/>
                <a:gd name="f8" fmla="val 58"/>
                <a:gd name="f9" fmla="val 133"/>
                <a:gd name="f10" fmla="val 3"/>
                <a:gd name="f11" fmla="val 149"/>
                <a:gd name="f12" fmla="val 12"/>
                <a:gd name="f13" fmla="val 161"/>
                <a:gd name="f14" fmla="val 24"/>
                <a:gd name="f15" fmla="val 170"/>
                <a:gd name="f16" fmla="val 40"/>
                <a:gd name="f17" fmla="val 77"/>
                <a:gd name="f18" fmla="val 92"/>
                <a:gd name="f19" fmla="val 105"/>
                <a:gd name="f20" fmla="val 113"/>
                <a:gd name="f21" fmla="+- 0 0 -90"/>
                <a:gd name="f22" fmla="*/ f3 1 173"/>
                <a:gd name="f23" fmla="*/ f4 1 115"/>
                <a:gd name="f24" fmla="+- f7 0 f5"/>
                <a:gd name="f25" fmla="+- f6 0 f5"/>
                <a:gd name="f26" fmla="*/ f21 f0 1"/>
                <a:gd name="f27" fmla="*/ f25 1 173"/>
                <a:gd name="f28" fmla="*/ f24 1 115"/>
                <a:gd name="f29" fmla="*/ 58 f25 1"/>
                <a:gd name="f30" fmla="*/ 0 f24 1"/>
                <a:gd name="f31" fmla="*/ 115 f25 1"/>
                <a:gd name="f32" fmla="*/ 133 f25 1"/>
                <a:gd name="f33" fmla="*/ 3 f24 1"/>
                <a:gd name="f34" fmla="*/ 149 f25 1"/>
                <a:gd name="f35" fmla="*/ 12 f24 1"/>
                <a:gd name="f36" fmla="*/ 161 f25 1"/>
                <a:gd name="f37" fmla="*/ 24 f24 1"/>
                <a:gd name="f38" fmla="*/ 170 f25 1"/>
                <a:gd name="f39" fmla="*/ 40 f24 1"/>
                <a:gd name="f40" fmla="*/ 173 f25 1"/>
                <a:gd name="f41" fmla="*/ 58 f24 1"/>
                <a:gd name="f42" fmla="*/ 77 f24 1"/>
                <a:gd name="f43" fmla="*/ 92 f24 1"/>
                <a:gd name="f44" fmla="*/ 105 f24 1"/>
                <a:gd name="f45" fmla="*/ 113 f24 1"/>
                <a:gd name="f46" fmla="*/ 115 f24 1"/>
                <a:gd name="f47" fmla="*/ 40 f25 1"/>
                <a:gd name="f48" fmla="*/ 24 f25 1"/>
                <a:gd name="f49" fmla="*/ 12 f25 1"/>
                <a:gd name="f50" fmla="*/ 3 f25 1"/>
                <a:gd name="f51" fmla="*/ 0 f25 1"/>
                <a:gd name="f52" fmla="*/ f26 1 f2"/>
                <a:gd name="f53" fmla="*/ f29 1 173"/>
                <a:gd name="f54" fmla="*/ f30 1 115"/>
                <a:gd name="f55" fmla="*/ f31 1 173"/>
                <a:gd name="f56" fmla="*/ f32 1 173"/>
                <a:gd name="f57" fmla="*/ f33 1 115"/>
                <a:gd name="f58" fmla="*/ f34 1 173"/>
                <a:gd name="f59" fmla="*/ f35 1 115"/>
                <a:gd name="f60" fmla="*/ f36 1 173"/>
                <a:gd name="f61" fmla="*/ f37 1 115"/>
                <a:gd name="f62" fmla="*/ f38 1 173"/>
                <a:gd name="f63" fmla="*/ f39 1 115"/>
                <a:gd name="f64" fmla="*/ f40 1 173"/>
                <a:gd name="f65" fmla="*/ f41 1 115"/>
                <a:gd name="f66" fmla="*/ f42 1 115"/>
                <a:gd name="f67" fmla="*/ f43 1 115"/>
                <a:gd name="f68" fmla="*/ f44 1 115"/>
                <a:gd name="f69" fmla="*/ f45 1 115"/>
                <a:gd name="f70" fmla="*/ f46 1 115"/>
                <a:gd name="f71" fmla="*/ f47 1 173"/>
                <a:gd name="f72" fmla="*/ f48 1 173"/>
                <a:gd name="f73" fmla="*/ f49 1 173"/>
                <a:gd name="f74" fmla="*/ f50 1 173"/>
                <a:gd name="f75" fmla="*/ f51 1 173"/>
                <a:gd name="f76" fmla="*/ 0 1 f27"/>
                <a:gd name="f77" fmla="*/ f6 1 f27"/>
                <a:gd name="f78" fmla="*/ 0 1 f28"/>
                <a:gd name="f79" fmla="*/ f7 1 f28"/>
                <a:gd name="f80" fmla="+- f52 0 f1"/>
                <a:gd name="f81" fmla="*/ f53 1 f27"/>
                <a:gd name="f82" fmla="*/ f54 1 f28"/>
                <a:gd name="f83" fmla="*/ f55 1 f27"/>
                <a:gd name="f84" fmla="*/ f56 1 f27"/>
                <a:gd name="f85" fmla="*/ f57 1 f28"/>
                <a:gd name="f86" fmla="*/ f58 1 f27"/>
                <a:gd name="f87" fmla="*/ f59 1 f28"/>
                <a:gd name="f88" fmla="*/ f60 1 f27"/>
                <a:gd name="f89" fmla="*/ f61 1 f28"/>
                <a:gd name="f90" fmla="*/ f62 1 f27"/>
                <a:gd name="f91" fmla="*/ f63 1 f28"/>
                <a:gd name="f92" fmla="*/ f64 1 f27"/>
                <a:gd name="f93" fmla="*/ f65 1 f28"/>
                <a:gd name="f94" fmla="*/ f66 1 f28"/>
                <a:gd name="f95" fmla="*/ f67 1 f28"/>
                <a:gd name="f96" fmla="*/ f68 1 f28"/>
                <a:gd name="f97" fmla="*/ f69 1 f28"/>
                <a:gd name="f98" fmla="*/ f70 1 f28"/>
                <a:gd name="f99" fmla="*/ f71 1 f27"/>
                <a:gd name="f100" fmla="*/ f72 1 f27"/>
                <a:gd name="f101" fmla="*/ f73 1 f27"/>
                <a:gd name="f102" fmla="*/ f74 1 f27"/>
                <a:gd name="f103" fmla="*/ f75 1 f27"/>
                <a:gd name="f104" fmla="*/ f76 f22 1"/>
                <a:gd name="f105" fmla="*/ f77 f22 1"/>
                <a:gd name="f106" fmla="*/ f79 f23 1"/>
                <a:gd name="f107" fmla="*/ f78 f23 1"/>
                <a:gd name="f108" fmla="*/ f81 f22 1"/>
                <a:gd name="f109" fmla="*/ f82 f23 1"/>
                <a:gd name="f110" fmla="*/ f83 f22 1"/>
                <a:gd name="f111" fmla="*/ f84 f22 1"/>
                <a:gd name="f112" fmla="*/ f85 f23 1"/>
                <a:gd name="f113" fmla="*/ f86 f22 1"/>
                <a:gd name="f114" fmla="*/ f87 f23 1"/>
                <a:gd name="f115" fmla="*/ f88 f22 1"/>
                <a:gd name="f116" fmla="*/ f89 f23 1"/>
                <a:gd name="f117" fmla="*/ f90 f22 1"/>
                <a:gd name="f118" fmla="*/ f91 f23 1"/>
                <a:gd name="f119" fmla="*/ f92 f22 1"/>
                <a:gd name="f120" fmla="*/ f93 f23 1"/>
                <a:gd name="f121" fmla="*/ f94 f23 1"/>
                <a:gd name="f122" fmla="*/ f95 f23 1"/>
                <a:gd name="f123" fmla="*/ f96 f23 1"/>
                <a:gd name="f124" fmla="*/ f97 f23 1"/>
                <a:gd name="f125" fmla="*/ f98 f23 1"/>
                <a:gd name="f126" fmla="*/ f99 f22 1"/>
                <a:gd name="f127" fmla="*/ f100 f22 1"/>
                <a:gd name="f128" fmla="*/ f101 f22 1"/>
                <a:gd name="f129" fmla="*/ f102 f22 1"/>
                <a:gd name="f130" fmla="*/ f103 f22 1"/>
              </a:gdLst>
              <a:ahLst/>
              <a:cxnLst>
                <a:cxn ang="3cd4">
                  <a:pos x="hc" y="t"/>
                </a:cxn>
                <a:cxn ang="0">
                  <a:pos x="r" y="vc"/>
                </a:cxn>
                <a:cxn ang="cd4">
                  <a:pos x="hc" y="b"/>
                </a:cxn>
                <a:cxn ang="cd2">
                  <a:pos x="l" y="vc"/>
                </a:cxn>
                <a:cxn ang="f80">
                  <a:pos x="f108" y="f109"/>
                </a:cxn>
                <a:cxn ang="f80">
                  <a:pos x="f110" y="f109"/>
                </a:cxn>
                <a:cxn ang="f80">
                  <a:pos x="f111" y="f112"/>
                </a:cxn>
                <a:cxn ang="f80">
                  <a:pos x="f113" y="f114"/>
                </a:cxn>
                <a:cxn ang="f80">
                  <a:pos x="f115" y="f116"/>
                </a:cxn>
                <a:cxn ang="f80">
                  <a:pos x="f117" y="f118"/>
                </a:cxn>
                <a:cxn ang="f80">
                  <a:pos x="f119" y="f120"/>
                </a:cxn>
                <a:cxn ang="f80">
                  <a:pos x="f117" y="f121"/>
                </a:cxn>
                <a:cxn ang="f80">
                  <a:pos x="f115" y="f122"/>
                </a:cxn>
                <a:cxn ang="f80">
                  <a:pos x="f113" y="f123"/>
                </a:cxn>
                <a:cxn ang="f80">
                  <a:pos x="f111" y="f124"/>
                </a:cxn>
                <a:cxn ang="f80">
                  <a:pos x="f110" y="f125"/>
                </a:cxn>
                <a:cxn ang="f80">
                  <a:pos x="f108" y="f125"/>
                </a:cxn>
                <a:cxn ang="f80">
                  <a:pos x="f126" y="f124"/>
                </a:cxn>
                <a:cxn ang="f80">
                  <a:pos x="f127" y="f123"/>
                </a:cxn>
                <a:cxn ang="f80">
                  <a:pos x="f128" y="f122"/>
                </a:cxn>
                <a:cxn ang="f80">
                  <a:pos x="f129" y="f121"/>
                </a:cxn>
                <a:cxn ang="f80">
                  <a:pos x="f130" y="f120"/>
                </a:cxn>
                <a:cxn ang="f80">
                  <a:pos x="f129" y="f118"/>
                </a:cxn>
                <a:cxn ang="f80">
                  <a:pos x="f128" y="f116"/>
                </a:cxn>
                <a:cxn ang="f80">
                  <a:pos x="f127" y="f114"/>
                </a:cxn>
                <a:cxn ang="f80">
                  <a:pos x="f126" y="f112"/>
                </a:cxn>
                <a:cxn ang="f80">
                  <a:pos x="f108" y="f109"/>
                </a:cxn>
              </a:cxnLst>
              <a:rect l="f104" t="f107" r="f105" b="f106"/>
              <a:pathLst>
                <a:path w="173" h="115">
                  <a:moveTo>
                    <a:pt x="f8" y="f5"/>
                  </a:moveTo>
                  <a:lnTo>
                    <a:pt x="f7" y="f5"/>
                  </a:lnTo>
                  <a:lnTo>
                    <a:pt x="f9" y="f10"/>
                  </a:lnTo>
                  <a:lnTo>
                    <a:pt x="f11" y="f12"/>
                  </a:lnTo>
                  <a:lnTo>
                    <a:pt x="f13" y="f14"/>
                  </a:lnTo>
                  <a:lnTo>
                    <a:pt x="f15" y="f16"/>
                  </a:lnTo>
                  <a:lnTo>
                    <a:pt x="f6" y="f8"/>
                  </a:lnTo>
                  <a:lnTo>
                    <a:pt x="f15" y="f17"/>
                  </a:lnTo>
                  <a:lnTo>
                    <a:pt x="f13" y="f18"/>
                  </a:lnTo>
                  <a:lnTo>
                    <a:pt x="f11" y="f19"/>
                  </a:lnTo>
                  <a:lnTo>
                    <a:pt x="f9" y="f20"/>
                  </a:lnTo>
                  <a:lnTo>
                    <a:pt x="f7" y="f7"/>
                  </a:lnTo>
                  <a:lnTo>
                    <a:pt x="f8" y="f7"/>
                  </a:lnTo>
                  <a:lnTo>
                    <a:pt x="f16" y="f20"/>
                  </a:lnTo>
                  <a:lnTo>
                    <a:pt x="f14" y="f19"/>
                  </a:lnTo>
                  <a:lnTo>
                    <a:pt x="f12" y="f18"/>
                  </a:lnTo>
                  <a:lnTo>
                    <a:pt x="f10" y="f17"/>
                  </a:lnTo>
                  <a:lnTo>
                    <a:pt x="f5" y="f8"/>
                  </a:lnTo>
                  <a:lnTo>
                    <a:pt x="f10" y="f16"/>
                  </a:lnTo>
                  <a:lnTo>
                    <a:pt x="f12"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0" name="Freeform 203"/>
            <p:cNvSpPr/>
            <p:nvPr/>
          </p:nvSpPr>
          <p:spPr>
            <a:xfrm>
              <a:off x="433151" y="9794385"/>
              <a:ext cx="46314" cy="31693"/>
            </a:xfrm>
            <a:custGeom>
              <a:avLst/>
              <a:gdLst>
                <a:gd name="f0" fmla="val 10800000"/>
                <a:gd name="f1" fmla="val 5400000"/>
                <a:gd name="f2" fmla="val 180"/>
                <a:gd name="f3" fmla="val w"/>
                <a:gd name="f4" fmla="val h"/>
                <a:gd name="f5" fmla="val 0"/>
                <a:gd name="f6" fmla="val 173"/>
                <a:gd name="f7" fmla="val 115"/>
                <a:gd name="f8" fmla="val 58"/>
                <a:gd name="f9" fmla="val 133"/>
                <a:gd name="f10" fmla="val 3"/>
                <a:gd name="f11" fmla="val 149"/>
                <a:gd name="f12" fmla="val 12"/>
                <a:gd name="f13" fmla="val 161"/>
                <a:gd name="f14" fmla="val 24"/>
                <a:gd name="f15" fmla="val 170"/>
                <a:gd name="f16" fmla="val 40"/>
                <a:gd name="f17" fmla="val 77"/>
                <a:gd name="f18" fmla="val 92"/>
                <a:gd name="f19" fmla="val 105"/>
                <a:gd name="f20" fmla="val 113"/>
                <a:gd name="f21" fmla="+- 0 0 -90"/>
                <a:gd name="f22" fmla="*/ f3 1 173"/>
                <a:gd name="f23" fmla="*/ f4 1 115"/>
                <a:gd name="f24" fmla="+- f7 0 f5"/>
                <a:gd name="f25" fmla="+- f6 0 f5"/>
                <a:gd name="f26" fmla="*/ f21 f0 1"/>
                <a:gd name="f27" fmla="*/ f25 1 173"/>
                <a:gd name="f28" fmla="*/ f24 1 115"/>
                <a:gd name="f29" fmla="*/ 58 f25 1"/>
                <a:gd name="f30" fmla="*/ 0 f24 1"/>
                <a:gd name="f31" fmla="*/ 115 f25 1"/>
                <a:gd name="f32" fmla="*/ 133 f25 1"/>
                <a:gd name="f33" fmla="*/ 3 f24 1"/>
                <a:gd name="f34" fmla="*/ 149 f25 1"/>
                <a:gd name="f35" fmla="*/ 12 f24 1"/>
                <a:gd name="f36" fmla="*/ 161 f25 1"/>
                <a:gd name="f37" fmla="*/ 24 f24 1"/>
                <a:gd name="f38" fmla="*/ 170 f25 1"/>
                <a:gd name="f39" fmla="*/ 40 f24 1"/>
                <a:gd name="f40" fmla="*/ 173 f25 1"/>
                <a:gd name="f41" fmla="*/ 58 f24 1"/>
                <a:gd name="f42" fmla="*/ 77 f24 1"/>
                <a:gd name="f43" fmla="*/ 92 f24 1"/>
                <a:gd name="f44" fmla="*/ 105 f24 1"/>
                <a:gd name="f45" fmla="*/ 113 f24 1"/>
                <a:gd name="f46" fmla="*/ 115 f24 1"/>
                <a:gd name="f47" fmla="*/ 40 f25 1"/>
                <a:gd name="f48" fmla="*/ 24 f25 1"/>
                <a:gd name="f49" fmla="*/ 12 f25 1"/>
                <a:gd name="f50" fmla="*/ 3 f25 1"/>
                <a:gd name="f51" fmla="*/ 0 f25 1"/>
                <a:gd name="f52" fmla="*/ f26 1 f2"/>
                <a:gd name="f53" fmla="*/ f29 1 173"/>
                <a:gd name="f54" fmla="*/ f30 1 115"/>
                <a:gd name="f55" fmla="*/ f31 1 173"/>
                <a:gd name="f56" fmla="*/ f32 1 173"/>
                <a:gd name="f57" fmla="*/ f33 1 115"/>
                <a:gd name="f58" fmla="*/ f34 1 173"/>
                <a:gd name="f59" fmla="*/ f35 1 115"/>
                <a:gd name="f60" fmla="*/ f36 1 173"/>
                <a:gd name="f61" fmla="*/ f37 1 115"/>
                <a:gd name="f62" fmla="*/ f38 1 173"/>
                <a:gd name="f63" fmla="*/ f39 1 115"/>
                <a:gd name="f64" fmla="*/ f40 1 173"/>
                <a:gd name="f65" fmla="*/ f41 1 115"/>
                <a:gd name="f66" fmla="*/ f42 1 115"/>
                <a:gd name="f67" fmla="*/ f43 1 115"/>
                <a:gd name="f68" fmla="*/ f44 1 115"/>
                <a:gd name="f69" fmla="*/ f45 1 115"/>
                <a:gd name="f70" fmla="*/ f46 1 115"/>
                <a:gd name="f71" fmla="*/ f47 1 173"/>
                <a:gd name="f72" fmla="*/ f48 1 173"/>
                <a:gd name="f73" fmla="*/ f49 1 173"/>
                <a:gd name="f74" fmla="*/ f50 1 173"/>
                <a:gd name="f75" fmla="*/ f51 1 173"/>
                <a:gd name="f76" fmla="*/ 0 1 f27"/>
                <a:gd name="f77" fmla="*/ f6 1 f27"/>
                <a:gd name="f78" fmla="*/ 0 1 f28"/>
                <a:gd name="f79" fmla="*/ f7 1 f28"/>
                <a:gd name="f80" fmla="+- f52 0 f1"/>
                <a:gd name="f81" fmla="*/ f53 1 f27"/>
                <a:gd name="f82" fmla="*/ f54 1 f28"/>
                <a:gd name="f83" fmla="*/ f55 1 f27"/>
                <a:gd name="f84" fmla="*/ f56 1 f27"/>
                <a:gd name="f85" fmla="*/ f57 1 f28"/>
                <a:gd name="f86" fmla="*/ f58 1 f27"/>
                <a:gd name="f87" fmla="*/ f59 1 f28"/>
                <a:gd name="f88" fmla="*/ f60 1 f27"/>
                <a:gd name="f89" fmla="*/ f61 1 f28"/>
                <a:gd name="f90" fmla="*/ f62 1 f27"/>
                <a:gd name="f91" fmla="*/ f63 1 f28"/>
                <a:gd name="f92" fmla="*/ f64 1 f27"/>
                <a:gd name="f93" fmla="*/ f65 1 f28"/>
                <a:gd name="f94" fmla="*/ f66 1 f28"/>
                <a:gd name="f95" fmla="*/ f67 1 f28"/>
                <a:gd name="f96" fmla="*/ f68 1 f28"/>
                <a:gd name="f97" fmla="*/ f69 1 f28"/>
                <a:gd name="f98" fmla="*/ f70 1 f28"/>
                <a:gd name="f99" fmla="*/ f71 1 f27"/>
                <a:gd name="f100" fmla="*/ f72 1 f27"/>
                <a:gd name="f101" fmla="*/ f73 1 f27"/>
                <a:gd name="f102" fmla="*/ f74 1 f27"/>
                <a:gd name="f103" fmla="*/ f75 1 f27"/>
                <a:gd name="f104" fmla="*/ f76 f22 1"/>
                <a:gd name="f105" fmla="*/ f77 f22 1"/>
                <a:gd name="f106" fmla="*/ f79 f23 1"/>
                <a:gd name="f107" fmla="*/ f78 f23 1"/>
                <a:gd name="f108" fmla="*/ f81 f22 1"/>
                <a:gd name="f109" fmla="*/ f82 f23 1"/>
                <a:gd name="f110" fmla="*/ f83 f22 1"/>
                <a:gd name="f111" fmla="*/ f84 f22 1"/>
                <a:gd name="f112" fmla="*/ f85 f23 1"/>
                <a:gd name="f113" fmla="*/ f86 f22 1"/>
                <a:gd name="f114" fmla="*/ f87 f23 1"/>
                <a:gd name="f115" fmla="*/ f88 f22 1"/>
                <a:gd name="f116" fmla="*/ f89 f23 1"/>
                <a:gd name="f117" fmla="*/ f90 f22 1"/>
                <a:gd name="f118" fmla="*/ f91 f23 1"/>
                <a:gd name="f119" fmla="*/ f92 f22 1"/>
                <a:gd name="f120" fmla="*/ f93 f23 1"/>
                <a:gd name="f121" fmla="*/ f94 f23 1"/>
                <a:gd name="f122" fmla="*/ f95 f23 1"/>
                <a:gd name="f123" fmla="*/ f96 f23 1"/>
                <a:gd name="f124" fmla="*/ f97 f23 1"/>
                <a:gd name="f125" fmla="*/ f98 f23 1"/>
                <a:gd name="f126" fmla="*/ f99 f22 1"/>
                <a:gd name="f127" fmla="*/ f100 f22 1"/>
                <a:gd name="f128" fmla="*/ f101 f22 1"/>
                <a:gd name="f129" fmla="*/ f102 f22 1"/>
                <a:gd name="f130" fmla="*/ f103 f22 1"/>
              </a:gdLst>
              <a:ahLst/>
              <a:cxnLst>
                <a:cxn ang="3cd4">
                  <a:pos x="hc" y="t"/>
                </a:cxn>
                <a:cxn ang="0">
                  <a:pos x="r" y="vc"/>
                </a:cxn>
                <a:cxn ang="cd4">
                  <a:pos x="hc" y="b"/>
                </a:cxn>
                <a:cxn ang="cd2">
                  <a:pos x="l" y="vc"/>
                </a:cxn>
                <a:cxn ang="f80">
                  <a:pos x="f108" y="f109"/>
                </a:cxn>
                <a:cxn ang="f80">
                  <a:pos x="f110" y="f109"/>
                </a:cxn>
                <a:cxn ang="f80">
                  <a:pos x="f111" y="f112"/>
                </a:cxn>
                <a:cxn ang="f80">
                  <a:pos x="f113" y="f114"/>
                </a:cxn>
                <a:cxn ang="f80">
                  <a:pos x="f115" y="f116"/>
                </a:cxn>
                <a:cxn ang="f80">
                  <a:pos x="f117" y="f118"/>
                </a:cxn>
                <a:cxn ang="f80">
                  <a:pos x="f119" y="f120"/>
                </a:cxn>
                <a:cxn ang="f80">
                  <a:pos x="f117" y="f121"/>
                </a:cxn>
                <a:cxn ang="f80">
                  <a:pos x="f115" y="f122"/>
                </a:cxn>
                <a:cxn ang="f80">
                  <a:pos x="f113" y="f123"/>
                </a:cxn>
                <a:cxn ang="f80">
                  <a:pos x="f111" y="f124"/>
                </a:cxn>
                <a:cxn ang="f80">
                  <a:pos x="f110" y="f125"/>
                </a:cxn>
                <a:cxn ang="f80">
                  <a:pos x="f108" y="f125"/>
                </a:cxn>
                <a:cxn ang="f80">
                  <a:pos x="f126" y="f124"/>
                </a:cxn>
                <a:cxn ang="f80">
                  <a:pos x="f127" y="f123"/>
                </a:cxn>
                <a:cxn ang="f80">
                  <a:pos x="f128" y="f122"/>
                </a:cxn>
                <a:cxn ang="f80">
                  <a:pos x="f129" y="f121"/>
                </a:cxn>
                <a:cxn ang="f80">
                  <a:pos x="f130" y="f120"/>
                </a:cxn>
                <a:cxn ang="f80">
                  <a:pos x="f129" y="f118"/>
                </a:cxn>
                <a:cxn ang="f80">
                  <a:pos x="f128" y="f116"/>
                </a:cxn>
                <a:cxn ang="f80">
                  <a:pos x="f127" y="f114"/>
                </a:cxn>
                <a:cxn ang="f80">
                  <a:pos x="f126" y="f112"/>
                </a:cxn>
                <a:cxn ang="f80">
                  <a:pos x="f108" y="f109"/>
                </a:cxn>
              </a:cxnLst>
              <a:rect l="f104" t="f107" r="f105" b="f106"/>
              <a:pathLst>
                <a:path w="173" h="115">
                  <a:moveTo>
                    <a:pt x="f8" y="f5"/>
                  </a:moveTo>
                  <a:lnTo>
                    <a:pt x="f7" y="f5"/>
                  </a:lnTo>
                  <a:lnTo>
                    <a:pt x="f9" y="f10"/>
                  </a:lnTo>
                  <a:lnTo>
                    <a:pt x="f11" y="f12"/>
                  </a:lnTo>
                  <a:lnTo>
                    <a:pt x="f13" y="f14"/>
                  </a:lnTo>
                  <a:lnTo>
                    <a:pt x="f15" y="f16"/>
                  </a:lnTo>
                  <a:lnTo>
                    <a:pt x="f6" y="f8"/>
                  </a:lnTo>
                  <a:lnTo>
                    <a:pt x="f15" y="f17"/>
                  </a:lnTo>
                  <a:lnTo>
                    <a:pt x="f13" y="f18"/>
                  </a:lnTo>
                  <a:lnTo>
                    <a:pt x="f11" y="f19"/>
                  </a:lnTo>
                  <a:lnTo>
                    <a:pt x="f9" y="f20"/>
                  </a:lnTo>
                  <a:lnTo>
                    <a:pt x="f7" y="f7"/>
                  </a:lnTo>
                  <a:lnTo>
                    <a:pt x="f8" y="f7"/>
                  </a:lnTo>
                  <a:lnTo>
                    <a:pt x="f16" y="f20"/>
                  </a:lnTo>
                  <a:lnTo>
                    <a:pt x="f14" y="f19"/>
                  </a:lnTo>
                  <a:lnTo>
                    <a:pt x="f12" y="f18"/>
                  </a:lnTo>
                  <a:lnTo>
                    <a:pt x="f10" y="f17"/>
                  </a:lnTo>
                  <a:lnTo>
                    <a:pt x="f5" y="f8"/>
                  </a:lnTo>
                  <a:lnTo>
                    <a:pt x="f10" y="f16"/>
                  </a:lnTo>
                  <a:lnTo>
                    <a:pt x="f12" y="f14"/>
                  </a:lnTo>
                  <a:lnTo>
                    <a:pt x="f14" y="f12"/>
                  </a:lnTo>
                  <a:lnTo>
                    <a:pt x="f16" y="f10"/>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1" name="Freeform 204"/>
            <p:cNvSpPr/>
            <p:nvPr/>
          </p:nvSpPr>
          <p:spPr>
            <a:xfrm>
              <a:off x="1008464" y="9550606"/>
              <a:ext cx="41440" cy="43882"/>
            </a:xfrm>
            <a:custGeom>
              <a:avLst/>
              <a:gdLst>
                <a:gd name="f0" fmla="val 10800000"/>
                <a:gd name="f1" fmla="val 5400000"/>
                <a:gd name="f2" fmla="val 180"/>
                <a:gd name="f3" fmla="val w"/>
                <a:gd name="f4" fmla="val h"/>
                <a:gd name="f5" fmla="val 0"/>
                <a:gd name="f6" fmla="val 156"/>
                <a:gd name="f7" fmla="val 98"/>
                <a:gd name="f8" fmla="val 113"/>
                <a:gd name="f9" fmla="val 1"/>
                <a:gd name="f10" fmla="val 127"/>
                <a:gd name="f11" fmla="val 7"/>
                <a:gd name="f12" fmla="val 139"/>
                <a:gd name="f13" fmla="val 16"/>
                <a:gd name="f14" fmla="val 149"/>
                <a:gd name="f15" fmla="val 28"/>
                <a:gd name="f16" fmla="val 154"/>
                <a:gd name="f17" fmla="val 43"/>
                <a:gd name="f18" fmla="val 57"/>
                <a:gd name="f19" fmla="val 72"/>
                <a:gd name="f20" fmla="val 86"/>
                <a:gd name="f21" fmla="val 147"/>
                <a:gd name="f22" fmla="val 58"/>
                <a:gd name="f23" fmla="val 29"/>
                <a:gd name="f24" fmla="val 148"/>
                <a:gd name="f25" fmla="val 17"/>
                <a:gd name="f26" fmla="val 126"/>
                <a:gd name="f27" fmla="val 83"/>
                <a:gd name="f28" fmla="val 69"/>
                <a:gd name="f29" fmla="val 84"/>
                <a:gd name="f30" fmla="+- 0 0 -90"/>
                <a:gd name="f31" fmla="*/ f3 1 156"/>
                <a:gd name="f32" fmla="*/ f4 1 156"/>
                <a:gd name="f33" fmla="+- f6 0 f5"/>
                <a:gd name="f34" fmla="*/ f30 f0 1"/>
                <a:gd name="f35" fmla="*/ f33 1 156"/>
                <a:gd name="f36" fmla="*/ 98 f33 1"/>
                <a:gd name="f37" fmla="*/ 0 f33 1"/>
                <a:gd name="f38" fmla="*/ 113 f33 1"/>
                <a:gd name="f39" fmla="*/ 1 f33 1"/>
                <a:gd name="f40" fmla="*/ 127 f33 1"/>
                <a:gd name="f41" fmla="*/ 7 f33 1"/>
                <a:gd name="f42" fmla="*/ 139 f33 1"/>
                <a:gd name="f43" fmla="*/ 16 f33 1"/>
                <a:gd name="f44" fmla="*/ 149 f33 1"/>
                <a:gd name="f45" fmla="*/ 28 f33 1"/>
                <a:gd name="f46" fmla="*/ 154 f33 1"/>
                <a:gd name="f47" fmla="*/ 43 f33 1"/>
                <a:gd name="f48" fmla="*/ 156 f33 1"/>
                <a:gd name="f49" fmla="*/ 57 f33 1"/>
                <a:gd name="f50" fmla="*/ 72 f33 1"/>
                <a:gd name="f51" fmla="*/ 86 f33 1"/>
                <a:gd name="f52" fmla="*/ 147 f33 1"/>
                <a:gd name="f53" fmla="*/ 58 f33 1"/>
                <a:gd name="f54" fmla="*/ 29 f33 1"/>
                <a:gd name="f55" fmla="*/ 148 f33 1"/>
                <a:gd name="f56" fmla="*/ 17 f33 1"/>
                <a:gd name="f57" fmla="*/ 126 f33 1"/>
                <a:gd name="f58" fmla="*/ 83 f33 1"/>
                <a:gd name="f59" fmla="*/ 69 f33 1"/>
                <a:gd name="f60" fmla="*/ 84 f33 1"/>
                <a:gd name="f61" fmla="*/ f34 1 f2"/>
                <a:gd name="f62" fmla="*/ f36 1 156"/>
                <a:gd name="f63" fmla="*/ f37 1 156"/>
                <a:gd name="f64" fmla="*/ f38 1 156"/>
                <a:gd name="f65" fmla="*/ f39 1 156"/>
                <a:gd name="f66" fmla="*/ f40 1 156"/>
                <a:gd name="f67" fmla="*/ f41 1 156"/>
                <a:gd name="f68" fmla="*/ f42 1 156"/>
                <a:gd name="f69" fmla="*/ f43 1 156"/>
                <a:gd name="f70" fmla="*/ f44 1 156"/>
                <a:gd name="f71" fmla="*/ f45 1 156"/>
                <a:gd name="f72" fmla="*/ f46 1 156"/>
                <a:gd name="f73" fmla="*/ f47 1 156"/>
                <a:gd name="f74" fmla="*/ f48 1 156"/>
                <a:gd name="f75" fmla="*/ f49 1 156"/>
                <a:gd name="f76" fmla="*/ f50 1 156"/>
                <a:gd name="f77" fmla="*/ f51 1 156"/>
                <a:gd name="f78" fmla="*/ f52 1 156"/>
                <a:gd name="f79" fmla="*/ f53 1 156"/>
                <a:gd name="f80" fmla="*/ f54 1 156"/>
                <a:gd name="f81" fmla="*/ f55 1 156"/>
                <a:gd name="f82" fmla="*/ f56 1 156"/>
                <a:gd name="f83" fmla="*/ f57 1 156"/>
                <a:gd name="f84" fmla="*/ f58 1 156"/>
                <a:gd name="f85" fmla="*/ f59 1 156"/>
                <a:gd name="f86" fmla="*/ f60 1 156"/>
                <a:gd name="f87" fmla="*/ 0 1 f35"/>
                <a:gd name="f88" fmla="*/ f6 1 f35"/>
                <a:gd name="f89" fmla="+- f61 0 f1"/>
                <a:gd name="f90" fmla="*/ f62 1 f35"/>
                <a:gd name="f91" fmla="*/ f63 1 f35"/>
                <a:gd name="f92" fmla="*/ f64 1 f35"/>
                <a:gd name="f93" fmla="*/ f65 1 f35"/>
                <a:gd name="f94" fmla="*/ f66 1 f35"/>
                <a:gd name="f95" fmla="*/ f67 1 f35"/>
                <a:gd name="f96" fmla="*/ f68 1 f35"/>
                <a:gd name="f97" fmla="*/ f69 1 f35"/>
                <a:gd name="f98" fmla="*/ f70 1 f35"/>
                <a:gd name="f99" fmla="*/ f71 1 f35"/>
                <a:gd name="f100" fmla="*/ f72 1 f35"/>
                <a:gd name="f101" fmla="*/ f73 1 f35"/>
                <a:gd name="f102" fmla="*/ f74 1 f35"/>
                <a:gd name="f103" fmla="*/ f75 1 f35"/>
                <a:gd name="f104" fmla="*/ f76 1 f35"/>
                <a:gd name="f105" fmla="*/ f77 1 f35"/>
                <a:gd name="f106" fmla="*/ f78 1 f35"/>
                <a:gd name="f107" fmla="*/ f79 1 f35"/>
                <a:gd name="f108" fmla="*/ f80 1 f35"/>
                <a:gd name="f109" fmla="*/ f81 1 f35"/>
                <a:gd name="f110" fmla="*/ f82 1 f35"/>
                <a:gd name="f111" fmla="*/ f83 1 f35"/>
                <a:gd name="f112" fmla="*/ f84 1 f35"/>
                <a:gd name="f113" fmla="*/ f85 1 f35"/>
                <a:gd name="f114" fmla="*/ f86 1 f35"/>
                <a:gd name="f115" fmla="*/ f87 f31 1"/>
                <a:gd name="f116" fmla="*/ f88 f31 1"/>
                <a:gd name="f117" fmla="*/ f88 f32 1"/>
                <a:gd name="f118" fmla="*/ f87 f32 1"/>
                <a:gd name="f119" fmla="*/ f90 f31 1"/>
                <a:gd name="f120" fmla="*/ f91 f32 1"/>
                <a:gd name="f121" fmla="*/ f92 f31 1"/>
                <a:gd name="f122" fmla="*/ f93 f32 1"/>
                <a:gd name="f123" fmla="*/ f94 f31 1"/>
                <a:gd name="f124" fmla="*/ f95 f32 1"/>
                <a:gd name="f125" fmla="*/ f96 f31 1"/>
                <a:gd name="f126" fmla="*/ f97 f32 1"/>
                <a:gd name="f127" fmla="*/ f98 f31 1"/>
                <a:gd name="f128" fmla="*/ f99 f32 1"/>
                <a:gd name="f129" fmla="*/ f100 f31 1"/>
                <a:gd name="f130" fmla="*/ f101 f32 1"/>
                <a:gd name="f131" fmla="*/ f102 f31 1"/>
                <a:gd name="f132" fmla="*/ f103 f32 1"/>
                <a:gd name="f133" fmla="*/ f104 f32 1"/>
                <a:gd name="f134" fmla="*/ f105 f32 1"/>
                <a:gd name="f135" fmla="*/ f90 f32 1"/>
                <a:gd name="f136" fmla="*/ f96 f32 1"/>
                <a:gd name="f137" fmla="*/ f105 f31 1"/>
                <a:gd name="f138" fmla="*/ f106 f32 1"/>
                <a:gd name="f139" fmla="*/ f104 f31 1"/>
                <a:gd name="f140" fmla="*/ f100 f32 1"/>
                <a:gd name="f141" fmla="*/ f107 f31 1"/>
                <a:gd name="f142" fmla="*/ f102 f32 1"/>
                <a:gd name="f143" fmla="*/ f101 f31 1"/>
                <a:gd name="f144" fmla="*/ f108 f31 1"/>
                <a:gd name="f145" fmla="*/ f109 f32 1"/>
                <a:gd name="f146" fmla="*/ f110 f31 1"/>
                <a:gd name="f147" fmla="*/ f95 f31 1"/>
                <a:gd name="f148" fmla="*/ f111 f32 1"/>
                <a:gd name="f149" fmla="*/ f93 f31 1"/>
                <a:gd name="f150" fmla="*/ f92 f32 1"/>
                <a:gd name="f151" fmla="*/ f91 f31 1"/>
                <a:gd name="f152" fmla="*/ f112 f32 1"/>
                <a:gd name="f153" fmla="*/ f113 f32 1"/>
                <a:gd name="f154" fmla="*/ f113 f31 1"/>
                <a:gd name="f155" fmla="*/ f114 f31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29" y="f133"/>
                </a:cxn>
                <a:cxn ang="f89">
                  <a:pos x="f127" y="f134"/>
                </a:cxn>
                <a:cxn ang="f89">
                  <a:pos x="f125" y="f135"/>
                </a:cxn>
                <a:cxn ang="f89">
                  <a:pos x="f119" y="f136"/>
                </a:cxn>
                <a:cxn ang="f89">
                  <a:pos x="f137" y="f138"/>
                </a:cxn>
                <a:cxn ang="f89">
                  <a:pos x="f139" y="f140"/>
                </a:cxn>
                <a:cxn ang="f89">
                  <a:pos x="f141" y="f142"/>
                </a:cxn>
                <a:cxn ang="f89">
                  <a:pos x="f143" y="f140"/>
                </a:cxn>
                <a:cxn ang="f89">
                  <a:pos x="f144" y="f145"/>
                </a:cxn>
                <a:cxn ang="f89">
                  <a:pos x="f146" y="f136"/>
                </a:cxn>
                <a:cxn ang="f89">
                  <a:pos x="f147" y="f148"/>
                </a:cxn>
                <a:cxn ang="f89">
                  <a:pos x="f149" y="f150"/>
                </a:cxn>
                <a:cxn ang="f89">
                  <a:pos x="f151" y="f135"/>
                </a:cxn>
                <a:cxn ang="f89">
                  <a:pos x="f149" y="f152"/>
                </a:cxn>
                <a:cxn ang="f89">
                  <a:pos x="f147" y="f153"/>
                </a:cxn>
                <a:cxn ang="f89">
                  <a:pos x="f146" y="f132"/>
                </a:cxn>
                <a:cxn ang="f89">
                  <a:pos x="f141" y="f126"/>
                </a:cxn>
                <a:cxn ang="f89">
                  <a:pos x="f154" y="f124"/>
                </a:cxn>
                <a:cxn ang="f89">
                  <a:pos x="f155" y="f122"/>
                </a:cxn>
                <a:cxn ang="f89">
                  <a:pos x="f119" y="f120"/>
                </a:cxn>
              </a:cxnLst>
              <a:rect l="f115" t="f118" r="f116" b="f117"/>
              <a:pathLst>
                <a:path w="156" h="156">
                  <a:moveTo>
                    <a:pt x="f7" y="f5"/>
                  </a:moveTo>
                  <a:lnTo>
                    <a:pt x="f8" y="f9"/>
                  </a:lnTo>
                  <a:lnTo>
                    <a:pt x="f10" y="f11"/>
                  </a:lnTo>
                  <a:lnTo>
                    <a:pt x="f12" y="f13"/>
                  </a:lnTo>
                  <a:lnTo>
                    <a:pt x="f14" y="f15"/>
                  </a:lnTo>
                  <a:lnTo>
                    <a:pt x="f16" y="f17"/>
                  </a:lnTo>
                  <a:lnTo>
                    <a:pt x="f6" y="f18"/>
                  </a:lnTo>
                  <a:lnTo>
                    <a:pt x="f16" y="f19"/>
                  </a:lnTo>
                  <a:lnTo>
                    <a:pt x="f14" y="f20"/>
                  </a:lnTo>
                  <a:lnTo>
                    <a:pt x="f12" y="f7"/>
                  </a:lnTo>
                  <a:lnTo>
                    <a:pt x="f7" y="f12"/>
                  </a:lnTo>
                  <a:lnTo>
                    <a:pt x="f20" y="f21"/>
                  </a:lnTo>
                  <a:lnTo>
                    <a:pt x="f19" y="f16"/>
                  </a:lnTo>
                  <a:lnTo>
                    <a:pt x="f22" y="f6"/>
                  </a:lnTo>
                  <a:lnTo>
                    <a:pt x="f17" y="f16"/>
                  </a:lnTo>
                  <a:lnTo>
                    <a:pt x="f23" y="f24"/>
                  </a:lnTo>
                  <a:lnTo>
                    <a:pt x="f25" y="f12"/>
                  </a:lnTo>
                  <a:lnTo>
                    <a:pt x="f11" y="f26"/>
                  </a:lnTo>
                  <a:lnTo>
                    <a:pt x="f9" y="f8"/>
                  </a:lnTo>
                  <a:lnTo>
                    <a:pt x="f5" y="f7"/>
                  </a:lnTo>
                  <a:lnTo>
                    <a:pt x="f9" y="f27"/>
                  </a:lnTo>
                  <a:lnTo>
                    <a:pt x="f11" y="f28"/>
                  </a:lnTo>
                  <a:lnTo>
                    <a:pt x="f25" y="f18"/>
                  </a:lnTo>
                  <a:lnTo>
                    <a:pt x="f22" y="f13"/>
                  </a:lnTo>
                  <a:lnTo>
                    <a:pt x="f28" y="f11"/>
                  </a:lnTo>
                  <a:lnTo>
                    <a:pt x="f29"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2" name="Freeform 205"/>
            <p:cNvSpPr/>
            <p:nvPr/>
          </p:nvSpPr>
          <p:spPr>
            <a:xfrm>
              <a:off x="533104" y="10025975"/>
              <a:ext cx="41440" cy="41440"/>
            </a:xfrm>
            <a:custGeom>
              <a:avLst/>
              <a:gdLst>
                <a:gd name="f0" fmla="val 10800000"/>
                <a:gd name="f1" fmla="val 5400000"/>
                <a:gd name="f2" fmla="val 180"/>
                <a:gd name="f3" fmla="val w"/>
                <a:gd name="f4" fmla="val h"/>
                <a:gd name="f5" fmla="val 0"/>
                <a:gd name="f6" fmla="val 156"/>
                <a:gd name="f7" fmla="val 98"/>
                <a:gd name="f8" fmla="val 113"/>
                <a:gd name="f9" fmla="val 2"/>
                <a:gd name="f10" fmla="val 128"/>
                <a:gd name="f11" fmla="val 7"/>
                <a:gd name="f12" fmla="val 139"/>
                <a:gd name="f13" fmla="val 16"/>
                <a:gd name="f14" fmla="val 149"/>
                <a:gd name="f15" fmla="val 29"/>
                <a:gd name="f16" fmla="val 155"/>
                <a:gd name="f17" fmla="val 43"/>
                <a:gd name="f18" fmla="val 57"/>
                <a:gd name="f19" fmla="val 72"/>
                <a:gd name="f20" fmla="val 86"/>
                <a:gd name="f21" fmla="val 87"/>
                <a:gd name="f22" fmla="val 148"/>
                <a:gd name="f23" fmla="val 154"/>
                <a:gd name="f24" fmla="val 58"/>
                <a:gd name="f25" fmla="val 17"/>
                <a:gd name="f26" fmla="val 126"/>
                <a:gd name="f27" fmla="val 83"/>
                <a:gd name="f28" fmla="val 70"/>
                <a:gd name="f29" fmla="val 84"/>
                <a:gd name="f30" fmla="+- 0 0 -90"/>
                <a:gd name="f31" fmla="*/ f3 1 156"/>
                <a:gd name="f32" fmla="*/ f4 1 156"/>
                <a:gd name="f33" fmla="+- f6 0 f5"/>
                <a:gd name="f34" fmla="*/ f30 f0 1"/>
                <a:gd name="f35" fmla="*/ f33 1 156"/>
                <a:gd name="f36" fmla="*/ 98 f33 1"/>
                <a:gd name="f37" fmla="*/ 0 f33 1"/>
                <a:gd name="f38" fmla="*/ 113 f33 1"/>
                <a:gd name="f39" fmla="*/ 2 f33 1"/>
                <a:gd name="f40" fmla="*/ 128 f33 1"/>
                <a:gd name="f41" fmla="*/ 7 f33 1"/>
                <a:gd name="f42" fmla="*/ 139 f33 1"/>
                <a:gd name="f43" fmla="*/ 16 f33 1"/>
                <a:gd name="f44" fmla="*/ 149 f33 1"/>
                <a:gd name="f45" fmla="*/ 29 f33 1"/>
                <a:gd name="f46" fmla="*/ 155 f33 1"/>
                <a:gd name="f47" fmla="*/ 43 f33 1"/>
                <a:gd name="f48" fmla="*/ 156 f33 1"/>
                <a:gd name="f49" fmla="*/ 57 f33 1"/>
                <a:gd name="f50" fmla="*/ 72 f33 1"/>
                <a:gd name="f51" fmla="*/ 86 f33 1"/>
                <a:gd name="f52" fmla="*/ 87 f33 1"/>
                <a:gd name="f53" fmla="*/ 148 f33 1"/>
                <a:gd name="f54" fmla="*/ 154 f33 1"/>
                <a:gd name="f55" fmla="*/ 58 f33 1"/>
                <a:gd name="f56" fmla="*/ 17 f33 1"/>
                <a:gd name="f57" fmla="*/ 126 f33 1"/>
                <a:gd name="f58" fmla="*/ 83 f33 1"/>
                <a:gd name="f59" fmla="*/ 70 f33 1"/>
                <a:gd name="f60" fmla="*/ 84 f33 1"/>
                <a:gd name="f61" fmla="*/ f34 1 f2"/>
                <a:gd name="f62" fmla="*/ f36 1 156"/>
                <a:gd name="f63" fmla="*/ f37 1 156"/>
                <a:gd name="f64" fmla="*/ f38 1 156"/>
                <a:gd name="f65" fmla="*/ f39 1 156"/>
                <a:gd name="f66" fmla="*/ f40 1 156"/>
                <a:gd name="f67" fmla="*/ f41 1 156"/>
                <a:gd name="f68" fmla="*/ f42 1 156"/>
                <a:gd name="f69" fmla="*/ f43 1 156"/>
                <a:gd name="f70" fmla="*/ f44 1 156"/>
                <a:gd name="f71" fmla="*/ f45 1 156"/>
                <a:gd name="f72" fmla="*/ f46 1 156"/>
                <a:gd name="f73" fmla="*/ f47 1 156"/>
                <a:gd name="f74" fmla="*/ f48 1 156"/>
                <a:gd name="f75" fmla="*/ f49 1 156"/>
                <a:gd name="f76" fmla="*/ f50 1 156"/>
                <a:gd name="f77" fmla="*/ f51 1 156"/>
                <a:gd name="f78" fmla="*/ f52 1 156"/>
                <a:gd name="f79" fmla="*/ f53 1 156"/>
                <a:gd name="f80" fmla="*/ f54 1 156"/>
                <a:gd name="f81" fmla="*/ f55 1 156"/>
                <a:gd name="f82" fmla="*/ f56 1 156"/>
                <a:gd name="f83" fmla="*/ f57 1 156"/>
                <a:gd name="f84" fmla="*/ f58 1 156"/>
                <a:gd name="f85" fmla="*/ f59 1 156"/>
                <a:gd name="f86" fmla="*/ f60 1 156"/>
                <a:gd name="f87" fmla="*/ 0 1 f35"/>
                <a:gd name="f88" fmla="*/ f6 1 f35"/>
                <a:gd name="f89" fmla="+- f61 0 f1"/>
                <a:gd name="f90" fmla="*/ f62 1 f35"/>
                <a:gd name="f91" fmla="*/ f63 1 f35"/>
                <a:gd name="f92" fmla="*/ f64 1 f35"/>
                <a:gd name="f93" fmla="*/ f65 1 f35"/>
                <a:gd name="f94" fmla="*/ f66 1 f35"/>
                <a:gd name="f95" fmla="*/ f67 1 f35"/>
                <a:gd name="f96" fmla="*/ f68 1 f35"/>
                <a:gd name="f97" fmla="*/ f69 1 f35"/>
                <a:gd name="f98" fmla="*/ f70 1 f35"/>
                <a:gd name="f99" fmla="*/ f71 1 f35"/>
                <a:gd name="f100" fmla="*/ f72 1 f35"/>
                <a:gd name="f101" fmla="*/ f73 1 f35"/>
                <a:gd name="f102" fmla="*/ f74 1 f35"/>
                <a:gd name="f103" fmla="*/ f75 1 f35"/>
                <a:gd name="f104" fmla="*/ f76 1 f35"/>
                <a:gd name="f105" fmla="*/ f77 1 f35"/>
                <a:gd name="f106" fmla="*/ f78 1 f35"/>
                <a:gd name="f107" fmla="*/ f79 1 f35"/>
                <a:gd name="f108" fmla="*/ f80 1 f35"/>
                <a:gd name="f109" fmla="*/ f81 1 f35"/>
                <a:gd name="f110" fmla="*/ f82 1 f35"/>
                <a:gd name="f111" fmla="*/ f83 1 f35"/>
                <a:gd name="f112" fmla="*/ f84 1 f35"/>
                <a:gd name="f113" fmla="*/ f85 1 f35"/>
                <a:gd name="f114" fmla="*/ f86 1 f35"/>
                <a:gd name="f115" fmla="*/ f87 f31 1"/>
                <a:gd name="f116" fmla="*/ f88 f31 1"/>
                <a:gd name="f117" fmla="*/ f88 f32 1"/>
                <a:gd name="f118" fmla="*/ f87 f32 1"/>
                <a:gd name="f119" fmla="*/ f90 f31 1"/>
                <a:gd name="f120" fmla="*/ f91 f32 1"/>
                <a:gd name="f121" fmla="*/ f92 f31 1"/>
                <a:gd name="f122" fmla="*/ f93 f32 1"/>
                <a:gd name="f123" fmla="*/ f94 f31 1"/>
                <a:gd name="f124" fmla="*/ f95 f32 1"/>
                <a:gd name="f125" fmla="*/ f96 f31 1"/>
                <a:gd name="f126" fmla="*/ f97 f32 1"/>
                <a:gd name="f127" fmla="*/ f98 f31 1"/>
                <a:gd name="f128" fmla="*/ f99 f32 1"/>
                <a:gd name="f129" fmla="*/ f100 f31 1"/>
                <a:gd name="f130" fmla="*/ f101 f32 1"/>
                <a:gd name="f131" fmla="*/ f102 f31 1"/>
                <a:gd name="f132" fmla="*/ f103 f32 1"/>
                <a:gd name="f133" fmla="*/ f104 f32 1"/>
                <a:gd name="f134" fmla="*/ f105 f32 1"/>
                <a:gd name="f135" fmla="*/ f90 f32 1"/>
                <a:gd name="f136" fmla="*/ f96 f32 1"/>
                <a:gd name="f137" fmla="*/ f106 f31 1"/>
                <a:gd name="f138" fmla="*/ f107 f32 1"/>
                <a:gd name="f139" fmla="*/ f104 f31 1"/>
                <a:gd name="f140" fmla="*/ f108 f32 1"/>
                <a:gd name="f141" fmla="*/ f109 f31 1"/>
                <a:gd name="f142" fmla="*/ f102 f32 1"/>
                <a:gd name="f143" fmla="*/ f101 f31 1"/>
                <a:gd name="f144" fmla="*/ f99 f31 1"/>
                <a:gd name="f145" fmla="*/ f110 f31 1"/>
                <a:gd name="f146" fmla="*/ f95 f31 1"/>
                <a:gd name="f147" fmla="*/ f111 f32 1"/>
                <a:gd name="f148" fmla="*/ f93 f31 1"/>
                <a:gd name="f149" fmla="*/ f92 f32 1"/>
                <a:gd name="f150" fmla="*/ f91 f31 1"/>
                <a:gd name="f151" fmla="*/ f112 f32 1"/>
                <a:gd name="f152" fmla="*/ f113 f32 1"/>
                <a:gd name="f153" fmla="*/ f113 f31 1"/>
                <a:gd name="f154" fmla="*/ f114 f31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29" y="f133"/>
                </a:cxn>
                <a:cxn ang="f89">
                  <a:pos x="f127" y="f134"/>
                </a:cxn>
                <a:cxn ang="f89">
                  <a:pos x="f125" y="f135"/>
                </a:cxn>
                <a:cxn ang="f89">
                  <a:pos x="f119" y="f136"/>
                </a:cxn>
                <a:cxn ang="f89">
                  <a:pos x="f137" y="f138"/>
                </a:cxn>
                <a:cxn ang="f89">
                  <a:pos x="f139" y="f140"/>
                </a:cxn>
                <a:cxn ang="f89">
                  <a:pos x="f141" y="f142"/>
                </a:cxn>
                <a:cxn ang="f89">
                  <a:pos x="f143" y="f140"/>
                </a:cxn>
                <a:cxn ang="f89">
                  <a:pos x="f144" y="f138"/>
                </a:cxn>
                <a:cxn ang="f89">
                  <a:pos x="f145" y="f136"/>
                </a:cxn>
                <a:cxn ang="f89">
                  <a:pos x="f146" y="f147"/>
                </a:cxn>
                <a:cxn ang="f89">
                  <a:pos x="f148" y="f149"/>
                </a:cxn>
                <a:cxn ang="f89">
                  <a:pos x="f150" y="f135"/>
                </a:cxn>
                <a:cxn ang="f89">
                  <a:pos x="f148" y="f151"/>
                </a:cxn>
                <a:cxn ang="f89">
                  <a:pos x="f146" y="f152"/>
                </a:cxn>
                <a:cxn ang="f89">
                  <a:pos x="f145" y="f132"/>
                </a:cxn>
                <a:cxn ang="f89">
                  <a:pos x="f141" y="f126"/>
                </a:cxn>
                <a:cxn ang="f89">
                  <a:pos x="f153" y="f124"/>
                </a:cxn>
                <a:cxn ang="f89">
                  <a:pos x="f154" y="f122"/>
                </a:cxn>
                <a:cxn ang="f89">
                  <a:pos x="f119" y="f120"/>
                </a:cxn>
              </a:cxnLst>
              <a:rect l="f115" t="f118" r="f116" b="f117"/>
              <a:pathLst>
                <a:path w="156" h="156">
                  <a:moveTo>
                    <a:pt x="f7" y="f5"/>
                  </a:moveTo>
                  <a:lnTo>
                    <a:pt x="f8" y="f9"/>
                  </a:lnTo>
                  <a:lnTo>
                    <a:pt x="f10" y="f11"/>
                  </a:lnTo>
                  <a:lnTo>
                    <a:pt x="f12" y="f13"/>
                  </a:lnTo>
                  <a:lnTo>
                    <a:pt x="f14" y="f15"/>
                  </a:lnTo>
                  <a:lnTo>
                    <a:pt x="f16" y="f17"/>
                  </a:lnTo>
                  <a:lnTo>
                    <a:pt x="f6" y="f18"/>
                  </a:lnTo>
                  <a:lnTo>
                    <a:pt x="f16" y="f19"/>
                  </a:lnTo>
                  <a:lnTo>
                    <a:pt x="f14" y="f20"/>
                  </a:lnTo>
                  <a:lnTo>
                    <a:pt x="f12" y="f7"/>
                  </a:lnTo>
                  <a:lnTo>
                    <a:pt x="f7" y="f12"/>
                  </a:lnTo>
                  <a:lnTo>
                    <a:pt x="f21" y="f22"/>
                  </a:lnTo>
                  <a:lnTo>
                    <a:pt x="f19" y="f23"/>
                  </a:lnTo>
                  <a:lnTo>
                    <a:pt x="f24" y="f6"/>
                  </a:lnTo>
                  <a:lnTo>
                    <a:pt x="f17" y="f23"/>
                  </a:lnTo>
                  <a:lnTo>
                    <a:pt x="f15" y="f22"/>
                  </a:lnTo>
                  <a:lnTo>
                    <a:pt x="f25" y="f12"/>
                  </a:lnTo>
                  <a:lnTo>
                    <a:pt x="f11" y="f26"/>
                  </a:lnTo>
                  <a:lnTo>
                    <a:pt x="f9" y="f8"/>
                  </a:lnTo>
                  <a:lnTo>
                    <a:pt x="f5" y="f7"/>
                  </a:lnTo>
                  <a:lnTo>
                    <a:pt x="f9" y="f27"/>
                  </a:lnTo>
                  <a:lnTo>
                    <a:pt x="f11" y="f28"/>
                  </a:lnTo>
                  <a:lnTo>
                    <a:pt x="f25" y="f18"/>
                  </a:lnTo>
                  <a:lnTo>
                    <a:pt x="f24" y="f13"/>
                  </a:lnTo>
                  <a:lnTo>
                    <a:pt x="f28" y="f11"/>
                  </a:lnTo>
                  <a:lnTo>
                    <a:pt x="f29"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3" name="Freeform 206"/>
            <p:cNvSpPr/>
            <p:nvPr/>
          </p:nvSpPr>
          <p:spPr>
            <a:xfrm>
              <a:off x="1008464" y="10025975"/>
              <a:ext cx="41440" cy="41440"/>
            </a:xfrm>
            <a:custGeom>
              <a:avLst/>
              <a:gdLst>
                <a:gd name="f0" fmla="val 10800000"/>
                <a:gd name="f1" fmla="val 5400000"/>
                <a:gd name="f2" fmla="val 180"/>
                <a:gd name="f3" fmla="val w"/>
                <a:gd name="f4" fmla="val h"/>
                <a:gd name="f5" fmla="val 0"/>
                <a:gd name="f6" fmla="val 156"/>
                <a:gd name="f7" fmla="val 58"/>
                <a:gd name="f8" fmla="val 72"/>
                <a:gd name="f9" fmla="val 2"/>
                <a:gd name="f10" fmla="val 86"/>
                <a:gd name="f11" fmla="val 7"/>
                <a:gd name="f12" fmla="val 98"/>
                <a:gd name="f13" fmla="val 16"/>
                <a:gd name="f14" fmla="val 139"/>
                <a:gd name="f15" fmla="val 57"/>
                <a:gd name="f16" fmla="val 149"/>
                <a:gd name="f17" fmla="val 70"/>
                <a:gd name="f18" fmla="val 154"/>
                <a:gd name="f19" fmla="val 83"/>
                <a:gd name="f20" fmla="val 113"/>
                <a:gd name="f21" fmla="val 126"/>
                <a:gd name="f22" fmla="val 127"/>
                <a:gd name="f23" fmla="val 148"/>
                <a:gd name="f24" fmla="val 84"/>
                <a:gd name="f25" fmla="val 69"/>
                <a:gd name="f26" fmla="val 17"/>
                <a:gd name="f27" fmla="val 1"/>
                <a:gd name="f28" fmla="val 43"/>
                <a:gd name="f29" fmla="val 29"/>
                <a:gd name="f30" fmla="val 28"/>
                <a:gd name="f31" fmla="+- 0 0 -90"/>
                <a:gd name="f32" fmla="*/ f3 1 156"/>
                <a:gd name="f33" fmla="*/ f4 1 156"/>
                <a:gd name="f34" fmla="+- f6 0 f5"/>
                <a:gd name="f35" fmla="*/ f31 f0 1"/>
                <a:gd name="f36" fmla="*/ f34 1 156"/>
                <a:gd name="f37" fmla="*/ 58 f34 1"/>
                <a:gd name="f38" fmla="*/ 0 f34 1"/>
                <a:gd name="f39" fmla="*/ 72 f34 1"/>
                <a:gd name="f40" fmla="*/ 2 f34 1"/>
                <a:gd name="f41" fmla="*/ 86 f34 1"/>
                <a:gd name="f42" fmla="*/ 7 f34 1"/>
                <a:gd name="f43" fmla="*/ 98 f34 1"/>
                <a:gd name="f44" fmla="*/ 16 f34 1"/>
                <a:gd name="f45" fmla="*/ 139 f34 1"/>
                <a:gd name="f46" fmla="*/ 57 f34 1"/>
                <a:gd name="f47" fmla="*/ 149 f34 1"/>
                <a:gd name="f48" fmla="*/ 70 f34 1"/>
                <a:gd name="f49" fmla="*/ 154 f34 1"/>
                <a:gd name="f50" fmla="*/ 83 f34 1"/>
                <a:gd name="f51" fmla="*/ 156 f34 1"/>
                <a:gd name="f52" fmla="*/ 113 f34 1"/>
                <a:gd name="f53" fmla="*/ 126 f34 1"/>
                <a:gd name="f54" fmla="*/ 127 f34 1"/>
                <a:gd name="f55" fmla="*/ 148 f34 1"/>
                <a:gd name="f56" fmla="*/ 84 f34 1"/>
                <a:gd name="f57" fmla="*/ 69 f34 1"/>
                <a:gd name="f58" fmla="*/ 17 f34 1"/>
                <a:gd name="f59" fmla="*/ 1 f34 1"/>
                <a:gd name="f60" fmla="*/ 43 f34 1"/>
                <a:gd name="f61" fmla="*/ 29 f34 1"/>
                <a:gd name="f62" fmla="*/ 28 f34 1"/>
                <a:gd name="f63" fmla="*/ f35 1 f2"/>
                <a:gd name="f64" fmla="*/ f37 1 156"/>
                <a:gd name="f65" fmla="*/ f38 1 156"/>
                <a:gd name="f66" fmla="*/ f39 1 156"/>
                <a:gd name="f67" fmla="*/ f40 1 156"/>
                <a:gd name="f68" fmla="*/ f41 1 156"/>
                <a:gd name="f69" fmla="*/ f42 1 156"/>
                <a:gd name="f70" fmla="*/ f43 1 156"/>
                <a:gd name="f71" fmla="*/ f44 1 156"/>
                <a:gd name="f72" fmla="*/ f45 1 156"/>
                <a:gd name="f73" fmla="*/ f46 1 156"/>
                <a:gd name="f74" fmla="*/ f47 1 156"/>
                <a:gd name="f75" fmla="*/ f48 1 156"/>
                <a:gd name="f76" fmla="*/ f49 1 156"/>
                <a:gd name="f77" fmla="*/ f50 1 156"/>
                <a:gd name="f78" fmla="*/ f51 1 156"/>
                <a:gd name="f79" fmla="*/ f52 1 156"/>
                <a:gd name="f80" fmla="*/ f53 1 156"/>
                <a:gd name="f81" fmla="*/ f54 1 156"/>
                <a:gd name="f82" fmla="*/ f55 1 156"/>
                <a:gd name="f83" fmla="*/ f56 1 156"/>
                <a:gd name="f84" fmla="*/ f57 1 156"/>
                <a:gd name="f85" fmla="*/ f58 1 156"/>
                <a:gd name="f86" fmla="*/ f59 1 156"/>
                <a:gd name="f87" fmla="*/ f60 1 156"/>
                <a:gd name="f88" fmla="*/ f61 1 156"/>
                <a:gd name="f89" fmla="*/ f62 1 156"/>
                <a:gd name="f90" fmla="*/ 0 1 f36"/>
                <a:gd name="f91" fmla="*/ f6 1 f36"/>
                <a:gd name="f92" fmla="+- f63 0 f1"/>
                <a:gd name="f93" fmla="*/ f64 1 f36"/>
                <a:gd name="f94" fmla="*/ f65 1 f36"/>
                <a:gd name="f95" fmla="*/ f66 1 f36"/>
                <a:gd name="f96" fmla="*/ f67 1 f36"/>
                <a:gd name="f97" fmla="*/ f68 1 f36"/>
                <a:gd name="f98" fmla="*/ f69 1 f36"/>
                <a:gd name="f99" fmla="*/ f70 1 f36"/>
                <a:gd name="f100" fmla="*/ f71 1 f36"/>
                <a:gd name="f101" fmla="*/ f72 1 f36"/>
                <a:gd name="f102" fmla="*/ f73 1 f36"/>
                <a:gd name="f103" fmla="*/ f74 1 f36"/>
                <a:gd name="f104" fmla="*/ f75 1 f36"/>
                <a:gd name="f105" fmla="*/ f76 1 f36"/>
                <a:gd name="f106" fmla="*/ f77 1 f36"/>
                <a:gd name="f107" fmla="*/ f78 1 f36"/>
                <a:gd name="f108" fmla="*/ f79 1 f36"/>
                <a:gd name="f109" fmla="*/ f80 1 f36"/>
                <a:gd name="f110" fmla="*/ f81 1 f36"/>
                <a:gd name="f111" fmla="*/ f82 1 f36"/>
                <a:gd name="f112" fmla="*/ f83 1 f36"/>
                <a:gd name="f113" fmla="*/ f84 1 f36"/>
                <a:gd name="f114" fmla="*/ f85 1 f36"/>
                <a:gd name="f115" fmla="*/ f86 1 f36"/>
                <a:gd name="f116" fmla="*/ f87 1 f36"/>
                <a:gd name="f117" fmla="*/ f88 1 f36"/>
                <a:gd name="f118" fmla="*/ f89 1 f36"/>
                <a:gd name="f119" fmla="*/ f90 f32 1"/>
                <a:gd name="f120" fmla="*/ f91 f32 1"/>
                <a:gd name="f121" fmla="*/ f91 f33 1"/>
                <a:gd name="f122" fmla="*/ f90 f33 1"/>
                <a:gd name="f123" fmla="*/ f93 f32 1"/>
                <a:gd name="f124" fmla="*/ f94 f33 1"/>
                <a:gd name="f125" fmla="*/ f95 f32 1"/>
                <a:gd name="f126" fmla="*/ f96 f33 1"/>
                <a:gd name="f127" fmla="*/ f97 f32 1"/>
                <a:gd name="f128" fmla="*/ f98 f33 1"/>
                <a:gd name="f129" fmla="*/ f99 f32 1"/>
                <a:gd name="f130" fmla="*/ f100 f33 1"/>
                <a:gd name="f131" fmla="*/ f101 f32 1"/>
                <a:gd name="f132" fmla="*/ f102 f33 1"/>
                <a:gd name="f133" fmla="*/ f103 f32 1"/>
                <a:gd name="f134" fmla="*/ f104 f33 1"/>
                <a:gd name="f135" fmla="*/ f105 f32 1"/>
                <a:gd name="f136" fmla="*/ f106 f33 1"/>
                <a:gd name="f137" fmla="*/ f107 f32 1"/>
                <a:gd name="f138" fmla="*/ f99 f33 1"/>
                <a:gd name="f139" fmla="*/ f108 f33 1"/>
                <a:gd name="f140" fmla="*/ f109 f33 1"/>
                <a:gd name="f141" fmla="*/ f101 f33 1"/>
                <a:gd name="f142" fmla="*/ f110 f32 1"/>
                <a:gd name="f143" fmla="*/ f111 f33 1"/>
                <a:gd name="f144" fmla="*/ f108 f32 1"/>
                <a:gd name="f145" fmla="*/ f105 f33 1"/>
                <a:gd name="f146" fmla="*/ f107 f33 1"/>
                <a:gd name="f147" fmla="*/ f112 f32 1"/>
                <a:gd name="f148" fmla="*/ f113 f32 1"/>
                <a:gd name="f149" fmla="*/ f114 f32 1"/>
                <a:gd name="f150" fmla="*/ f98 f32 1"/>
                <a:gd name="f151" fmla="*/ f97 f33 1"/>
                <a:gd name="f152" fmla="*/ f115 f32 1"/>
                <a:gd name="f153" fmla="*/ f95 f33 1"/>
                <a:gd name="f154" fmla="*/ f94 f32 1"/>
                <a:gd name="f155" fmla="*/ f116 f33 1"/>
                <a:gd name="f156" fmla="*/ f117 f33 1"/>
                <a:gd name="f157" fmla="*/ f118 f32 1"/>
                <a:gd name="f158" fmla="*/ f116 f32 1"/>
              </a:gdLst>
              <a:ahLst/>
              <a:cxnLst>
                <a:cxn ang="3cd4">
                  <a:pos x="hc" y="t"/>
                </a:cxn>
                <a:cxn ang="0">
                  <a:pos x="r" y="vc"/>
                </a:cxn>
                <a:cxn ang="cd4">
                  <a:pos x="hc" y="b"/>
                </a:cxn>
                <a:cxn ang="cd2">
                  <a:pos x="l" y="vc"/>
                </a:cxn>
                <a:cxn ang="f92">
                  <a:pos x="f123" y="f124"/>
                </a:cxn>
                <a:cxn ang="f92">
                  <a:pos x="f125" y="f126"/>
                </a:cxn>
                <a:cxn ang="f92">
                  <a:pos x="f127" y="f128"/>
                </a:cxn>
                <a:cxn ang="f92">
                  <a:pos x="f129" y="f130"/>
                </a:cxn>
                <a:cxn ang="f92">
                  <a:pos x="f131" y="f132"/>
                </a:cxn>
                <a:cxn ang="f92">
                  <a:pos x="f133" y="f134"/>
                </a:cxn>
                <a:cxn ang="f92">
                  <a:pos x="f135" y="f136"/>
                </a:cxn>
                <a:cxn ang="f92">
                  <a:pos x="f137" y="f138"/>
                </a:cxn>
                <a:cxn ang="f92">
                  <a:pos x="f135" y="f139"/>
                </a:cxn>
                <a:cxn ang="f92">
                  <a:pos x="f133" y="f140"/>
                </a:cxn>
                <a:cxn ang="f92">
                  <a:pos x="f131" y="f141"/>
                </a:cxn>
                <a:cxn ang="f92">
                  <a:pos x="f142" y="f143"/>
                </a:cxn>
                <a:cxn ang="f92">
                  <a:pos x="f144" y="f145"/>
                </a:cxn>
                <a:cxn ang="f92">
                  <a:pos x="f129" y="f146"/>
                </a:cxn>
                <a:cxn ang="f92">
                  <a:pos x="f147" y="f145"/>
                </a:cxn>
                <a:cxn ang="f92">
                  <a:pos x="f148" y="f143"/>
                </a:cxn>
                <a:cxn ang="f92">
                  <a:pos x="f123" y="f141"/>
                </a:cxn>
                <a:cxn ang="f92">
                  <a:pos x="f149" y="f138"/>
                </a:cxn>
                <a:cxn ang="f92">
                  <a:pos x="f150" y="f151"/>
                </a:cxn>
                <a:cxn ang="f92">
                  <a:pos x="f152" y="f153"/>
                </a:cxn>
                <a:cxn ang="f92">
                  <a:pos x="f154" y="f132"/>
                </a:cxn>
                <a:cxn ang="f92">
                  <a:pos x="f152" y="f155"/>
                </a:cxn>
                <a:cxn ang="f92">
                  <a:pos x="f150" y="f156"/>
                </a:cxn>
                <a:cxn ang="f92">
                  <a:pos x="f149" y="f130"/>
                </a:cxn>
                <a:cxn ang="f92">
                  <a:pos x="f157" y="f128"/>
                </a:cxn>
                <a:cxn ang="f92">
                  <a:pos x="f158" y="f126"/>
                </a:cxn>
                <a:cxn ang="f92">
                  <a:pos x="f123" y="f124"/>
                </a:cxn>
              </a:cxnLst>
              <a:rect l="f119" t="f122" r="f120" b="f121"/>
              <a:pathLst>
                <a:path w="156" h="156">
                  <a:moveTo>
                    <a:pt x="f7" y="f5"/>
                  </a:moveTo>
                  <a:lnTo>
                    <a:pt x="f8" y="f9"/>
                  </a:lnTo>
                  <a:lnTo>
                    <a:pt x="f10" y="f11"/>
                  </a:lnTo>
                  <a:lnTo>
                    <a:pt x="f12" y="f13"/>
                  </a:lnTo>
                  <a:lnTo>
                    <a:pt x="f14" y="f15"/>
                  </a:lnTo>
                  <a:lnTo>
                    <a:pt x="f16" y="f17"/>
                  </a:lnTo>
                  <a:lnTo>
                    <a:pt x="f18" y="f19"/>
                  </a:lnTo>
                  <a:lnTo>
                    <a:pt x="f6" y="f12"/>
                  </a:lnTo>
                  <a:lnTo>
                    <a:pt x="f18" y="f20"/>
                  </a:lnTo>
                  <a:lnTo>
                    <a:pt x="f16" y="f21"/>
                  </a:lnTo>
                  <a:lnTo>
                    <a:pt x="f14" y="f14"/>
                  </a:lnTo>
                  <a:lnTo>
                    <a:pt x="f22" y="f23"/>
                  </a:lnTo>
                  <a:lnTo>
                    <a:pt x="f20" y="f18"/>
                  </a:lnTo>
                  <a:lnTo>
                    <a:pt x="f12" y="f6"/>
                  </a:lnTo>
                  <a:lnTo>
                    <a:pt x="f24" y="f18"/>
                  </a:lnTo>
                  <a:lnTo>
                    <a:pt x="f25" y="f23"/>
                  </a:lnTo>
                  <a:lnTo>
                    <a:pt x="f7" y="f14"/>
                  </a:lnTo>
                  <a:lnTo>
                    <a:pt x="f26" y="f12"/>
                  </a:lnTo>
                  <a:lnTo>
                    <a:pt x="f11" y="f10"/>
                  </a:lnTo>
                  <a:lnTo>
                    <a:pt x="f27" y="f8"/>
                  </a:lnTo>
                  <a:lnTo>
                    <a:pt x="f5" y="f15"/>
                  </a:lnTo>
                  <a:lnTo>
                    <a:pt x="f27" y="f28"/>
                  </a:lnTo>
                  <a:lnTo>
                    <a:pt x="f11" y="f29"/>
                  </a:lnTo>
                  <a:lnTo>
                    <a:pt x="f26" y="f13"/>
                  </a:lnTo>
                  <a:lnTo>
                    <a:pt x="f30" y="f11"/>
                  </a:lnTo>
                  <a:lnTo>
                    <a:pt x="f28"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4" name="Freeform 207"/>
            <p:cNvSpPr/>
            <p:nvPr/>
          </p:nvSpPr>
          <p:spPr>
            <a:xfrm>
              <a:off x="533104" y="9550606"/>
              <a:ext cx="41440" cy="43882"/>
            </a:xfrm>
            <a:custGeom>
              <a:avLst/>
              <a:gdLst>
                <a:gd name="f0" fmla="val 10800000"/>
                <a:gd name="f1" fmla="val 5400000"/>
                <a:gd name="f2" fmla="val 180"/>
                <a:gd name="f3" fmla="val w"/>
                <a:gd name="f4" fmla="val h"/>
                <a:gd name="f5" fmla="val 0"/>
                <a:gd name="f6" fmla="val 156"/>
                <a:gd name="f7" fmla="val 58"/>
                <a:gd name="f8" fmla="val 72"/>
                <a:gd name="f9" fmla="val 1"/>
                <a:gd name="f10" fmla="val 87"/>
                <a:gd name="f11" fmla="val 7"/>
                <a:gd name="f12" fmla="val 98"/>
                <a:gd name="f13" fmla="val 16"/>
                <a:gd name="f14" fmla="val 139"/>
                <a:gd name="f15" fmla="val 57"/>
                <a:gd name="f16" fmla="val 149"/>
                <a:gd name="f17" fmla="val 69"/>
                <a:gd name="f18" fmla="val 155"/>
                <a:gd name="f19" fmla="val 83"/>
                <a:gd name="f20" fmla="val 113"/>
                <a:gd name="f21" fmla="val 126"/>
                <a:gd name="f22" fmla="val 127"/>
                <a:gd name="f23" fmla="val 147"/>
                <a:gd name="f24" fmla="val 154"/>
                <a:gd name="f25" fmla="val 84"/>
                <a:gd name="f26" fmla="val 70"/>
                <a:gd name="f27" fmla="val 148"/>
                <a:gd name="f28" fmla="val 17"/>
                <a:gd name="f29" fmla="val 86"/>
                <a:gd name="f30" fmla="val 2"/>
                <a:gd name="f31" fmla="val 43"/>
                <a:gd name="f32" fmla="val 28"/>
                <a:gd name="f33" fmla="val 29"/>
                <a:gd name="f34" fmla="+- 0 0 -90"/>
                <a:gd name="f35" fmla="*/ f3 1 156"/>
                <a:gd name="f36" fmla="*/ f4 1 156"/>
                <a:gd name="f37" fmla="+- f6 0 f5"/>
                <a:gd name="f38" fmla="*/ f34 f0 1"/>
                <a:gd name="f39" fmla="*/ f37 1 156"/>
                <a:gd name="f40" fmla="*/ 58 f37 1"/>
                <a:gd name="f41" fmla="*/ 0 f37 1"/>
                <a:gd name="f42" fmla="*/ 72 f37 1"/>
                <a:gd name="f43" fmla="*/ 1 f37 1"/>
                <a:gd name="f44" fmla="*/ 87 f37 1"/>
                <a:gd name="f45" fmla="*/ 7 f37 1"/>
                <a:gd name="f46" fmla="*/ 98 f37 1"/>
                <a:gd name="f47" fmla="*/ 16 f37 1"/>
                <a:gd name="f48" fmla="*/ 139 f37 1"/>
                <a:gd name="f49" fmla="*/ 57 f37 1"/>
                <a:gd name="f50" fmla="*/ 149 f37 1"/>
                <a:gd name="f51" fmla="*/ 69 f37 1"/>
                <a:gd name="f52" fmla="*/ 155 f37 1"/>
                <a:gd name="f53" fmla="*/ 83 f37 1"/>
                <a:gd name="f54" fmla="*/ 156 f37 1"/>
                <a:gd name="f55" fmla="*/ 113 f37 1"/>
                <a:gd name="f56" fmla="*/ 126 f37 1"/>
                <a:gd name="f57" fmla="*/ 127 f37 1"/>
                <a:gd name="f58" fmla="*/ 147 f37 1"/>
                <a:gd name="f59" fmla="*/ 154 f37 1"/>
                <a:gd name="f60" fmla="*/ 84 f37 1"/>
                <a:gd name="f61" fmla="*/ 70 f37 1"/>
                <a:gd name="f62" fmla="*/ 148 f37 1"/>
                <a:gd name="f63" fmla="*/ 17 f37 1"/>
                <a:gd name="f64" fmla="*/ 86 f37 1"/>
                <a:gd name="f65" fmla="*/ 2 f37 1"/>
                <a:gd name="f66" fmla="*/ 43 f37 1"/>
                <a:gd name="f67" fmla="*/ 28 f37 1"/>
                <a:gd name="f68" fmla="*/ 29 f37 1"/>
                <a:gd name="f69" fmla="*/ f38 1 f2"/>
                <a:gd name="f70" fmla="*/ f40 1 156"/>
                <a:gd name="f71" fmla="*/ f41 1 156"/>
                <a:gd name="f72" fmla="*/ f42 1 156"/>
                <a:gd name="f73" fmla="*/ f43 1 156"/>
                <a:gd name="f74" fmla="*/ f44 1 156"/>
                <a:gd name="f75" fmla="*/ f45 1 156"/>
                <a:gd name="f76" fmla="*/ f46 1 156"/>
                <a:gd name="f77" fmla="*/ f47 1 156"/>
                <a:gd name="f78" fmla="*/ f48 1 156"/>
                <a:gd name="f79" fmla="*/ f49 1 156"/>
                <a:gd name="f80" fmla="*/ f50 1 156"/>
                <a:gd name="f81" fmla="*/ f51 1 156"/>
                <a:gd name="f82" fmla="*/ f52 1 156"/>
                <a:gd name="f83" fmla="*/ f53 1 156"/>
                <a:gd name="f84" fmla="*/ f54 1 156"/>
                <a:gd name="f85" fmla="*/ f55 1 156"/>
                <a:gd name="f86" fmla="*/ f56 1 156"/>
                <a:gd name="f87" fmla="*/ f57 1 156"/>
                <a:gd name="f88" fmla="*/ f58 1 156"/>
                <a:gd name="f89" fmla="*/ f59 1 156"/>
                <a:gd name="f90" fmla="*/ f60 1 156"/>
                <a:gd name="f91" fmla="*/ f61 1 156"/>
                <a:gd name="f92" fmla="*/ f62 1 156"/>
                <a:gd name="f93" fmla="*/ f63 1 156"/>
                <a:gd name="f94" fmla="*/ f64 1 156"/>
                <a:gd name="f95" fmla="*/ f65 1 156"/>
                <a:gd name="f96" fmla="*/ f66 1 156"/>
                <a:gd name="f97" fmla="*/ f67 1 156"/>
                <a:gd name="f98" fmla="*/ f68 1 156"/>
                <a:gd name="f99" fmla="*/ 0 1 f39"/>
                <a:gd name="f100" fmla="*/ f6 1 f39"/>
                <a:gd name="f101" fmla="+- f69 0 f1"/>
                <a:gd name="f102" fmla="*/ f70 1 f39"/>
                <a:gd name="f103" fmla="*/ f71 1 f39"/>
                <a:gd name="f104" fmla="*/ f72 1 f39"/>
                <a:gd name="f105" fmla="*/ f73 1 f39"/>
                <a:gd name="f106" fmla="*/ f74 1 f39"/>
                <a:gd name="f107" fmla="*/ f75 1 f39"/>
                <a:gd name="f108" fmla="*/ f76 1 f39"/>
                <a:gd name="f109" fmla="*/ f77 1 f39"/>
                <a:gd name="f110" fmla="*/ f78 1 f39"/>
                <a:gd name="f111" fmla="*/ f79 1 f39"/>
                <a:gd name="f112" fmla="*/ f80 1 f39"/>
                <a:gd name="f113" fmla="*/ f81 1 f39"/>
                <a:gd name="f114" fmla="*/ f82 1 f39"/>
                <a:gd name="f115" fmla="*/ f83 1 f39"/>
                <a:gd name="f116" fmla="*/ f84 1 f39"/>
                <a:gd name="f117" fmla="*/ f85 1 f39"/>
                <a:gd name="f118" fmla="*/ f86 1 f39"/>
                <a:gd name="f119" fmla="*/ f87 1 f39"/>
                <a:gd name="f120" fmla="*/ f88 1 f39"/>
                <a:gd name="f121" fmla="*/ f89 1 f39"/>
                <a:gd name="f122" fmla="*/ f90 1 f39"/>
                <a:gd name="f123" fmla="*/ f91 1 f39"/>
                <a:gd name="f124" fmla="*/ f92 1 f39"/>
                <a:gd name="f125" fmla="*/ f93 1 f39"/>
                <a:gd name="f126" fmla="*/ f94 1 f39"/>
                <a:gd name="f127" fmla="*/ f95 1 f39"/>
                <a:gd name="f128" fmla="*/ f96 1 f39"/>
                <a:gd name="f129" fmla="*/ f97 1 f39"/>
                <a:gd name="f130" fmla="*/ f98 1 f39"/>
                <a:gd name="f131" fmla="*/ f99 f35 1"/>
                <a:gd name="f132" fmla="*/ f100 f35 1"/>
                <a:gd name="f133" fmla="*/ f100 f36 1"/>
                <a:gd name="f134" fmla="*/ f99 f36 1"/>
                <a:gd name="f135" fmla="*/ f102 f35 1"/>
                <a:gd name="f136" fmla="*/ f103 f36 1"/>
                <a:gd name="f137" fmla="*/ f104 f35 1"/>
                <a:gd name="f138" fmla="*/ f105 f36 1"/>
                <a:gd name="f139" fmla="*/ f106 f35 1"/>
                <a:gd name="f140" fmla="*/ f107 f36 1"/>
                <a:gd name="f141" fmla="*/ f108 f35 1"/>
                <a:gd name="f142" fmla="*/ f109 f36 1"/>
                <a:gd name="f143" fmla="*/ f110 f35 1"/>
                <a:gd name="f144" fmla="*/ f111 f36 1"/>
                <a:gd name="f145" fmla="*/ f112 f35 1"/>
                <a:gd name="f146" fmla="*/ f113 f36 1"/>
                <a:gd name="f147" fmla="*/ f114 f35 1"/>
                <a:gd name="f148" fmla="*/ f115 f36 1"/>
                <a:gd name="f149" fmla="*/ f116 f35 1"/>
                <a:gd name="f150" fmla="*/ f108 f36 1"/>
                <a:gd name="f151" fmla="*/ f117 f36 1"/>
                <a:gd name="f152" fmla="*/ f118 f36 1"/>
                <a:gd name="f153" fmla="*/ f110 f36 1"/>
                <a:gd name="f154" fmla="*/ f119 f35 1"/>
                <a:gd name="f155" fmla="*/ f120 f36 1"/>
                <a:gd name="f156" fmla="*/ f117 f35 1"/>
                <a:gd name="f157" fmla="*/ f121 f36 1"/>
                <a:gd name="f158" fmla="*/ f116 f36 1"/>
                <a:gd name="f159" fmla="*/ f122 f35 1"/>
                <a:gd name="f160" fmla="*/ f123 f35 1"/>
                <a:gd name="f161" fmla="*/ f124 f36 1"/>
                <a:gd name="f162" fmla="*/ f125 f35 1"/>
                <a:gd name="f163" fmla="*/ f107 f35 1"/>
                <a:gd name="f164" fmla="*/ f126 f36 1"/>
                <a:gd name="f165" fmla="*/ f127 f35 1"/>
                <a:gd name="f166" fmla="*/ f104 f36 1"/>
                <a:gd name="f167" fmla="*/ f103 f35 1"/>
                <a:gd name="f168" fmla="*/ f128 f36 1"/>
                <a:gd name="f169" fmla="*/ f129 f36 1"/>
                <a:gd name="f170" fmla="*/ f130 f35 1"/>
                <a:gd name="f171" fmla="*/ f128 f35 1"/>
              </a:gdLst>
              <a:ahLst/>
              <a:cxnLst>
                <a:cxn ang="3cd4">
                  <a:pos x="hc" y="t"/>
                </a:cxn>
                <a:cxn ang="0">
                  <a:pos x="r" y="vc"/>
                </a:cxn>
                <a:cxn ang="cd4">
                  <a:pos x="hc" y="b"/>
                </a:cxn>
                <a:cxn ang="cd2">
                  <a:pos x="l" y="vc"/>
                </a:cxn>
                <a:cxn ang="f101">
                  <a:pos x="f135" y="f136"/>
                </a:cxn>
                <a:cxn ang="f101">
                  <a:pos x="f137" y="f138"/>
                </a:cxn>
                <a:cxn ang="f101">
                  <a:pos x="f139" y="f140"/>
                </a:cxn>
                <a:cxn ang="f101">
                  <a:pos x="f141" y="f142"/>
                </a:cxn>
                <a:cxn ang="f101">
                  <a:pos x="f143" y="f144"/>
                </a:cxn>
                <a:cxn ang="f101">
                  <a:pos x="f145" y="f146"/>
                </a:cxn>
                <a:cxn ang="f101">
                  <a:pos x="f147" y="f148"/>
                </a:cxn>
                <a:cxn ang="f101">
                  <a:pos x="f149" y="f150"/>
                </a:cxn>
                <a:cxn ang="f101">
                  <a:pos x="f147" y="f151"/>
                </a:cxn>
                <a:cxn ang="f101">
                  <a:pos x="f145" y="f152"/>
                </a:cxn>
                <a:cxn ang="f101">
                  <a:pos x="f143" y="f153"/>
                </a:cxn>
                <a:cxn ang="f101">
                  <a:pos x="f154" y="f155"/>
                </a:cxn>
                <a:cxn ang="f101">
                  <a:pos x="f156" y="f157"/>
                </a:cxn>
                <a:cxn ang="f101">
                  <a:pos x="f141" y="f158"/>
                </a:cxn>
                <a:cxn ang="f101">
                  <a:pos x="f159" y="f157"/>
                </a:cxn>
                <a:cxn ang="f101">
                  <a:pos x="f160" y="f161"/>
                </a:cxn>
                <a:cxn ang="f101">
                  <a:pos x="f135" y="f153"/>
                </a:cxn>
                <a:cxn ang="f101">
                  <a:pos x="f162" y="f150"/>
                </a:cxn>
                <a:cxn ang="f101">
                  <a:pos x="f163" y="f164"/>
                </a:cxn>
                <a:cxn ang="f101">
                  <a:pos x="f165" y="f166"/>
                </a:cxn>
                <a:cxn ang="f101">
                  <a:pos x="f167" y="f144"/>
                </a:cxn>
                <a:cxn ang="f101">
                  <a:pos x="f165" y="f168"/>
                </a:cxn>
                <a:cxn ang="f101">
                  <a:pos x="f163" y="f169"/>
                </a:cxn>
                <a:cxn ang="f101">
                  <a:pos x="f162" y="f142"/>
                </a:cxn>
                <a:cxn ang="f101">
                  <a:pos x="f170" y="f140"/>
                </a:cxn>
                <a:cxn ang="f101">
                  <a:pos x="f171" y="f138"/>
                </a:cxn>
                <a:cxn ang="f101">
                  <a:pos x="f135" y="f136"/>
                </a:cxn>
              </a:cxnLst>
              <a:rect l="f131" t="f134" r="f132" b="f133"/>
              <a:pathLst>
                <a:path w="156" h="156">
                  <a:moveTo>
                    <a:pt x="f7" y="f5"/>
                  </a:moveTo>
                  <a:lnTo>
                    <a:pt x="f8" y="f9"/>
                  </a:lnTo>
                  <a:lnTo>
                    <a:pt x="f10" y="f11"/>
                  </a:lnTo>
                  <a:lnTo>
                    <a:pt x="f12" y="f13"/>
                  </a:lnTo>
                  <a:lnTo>
                    <a:pt x="f14" y="f15"/>
                  </a:lnTo>
                  <a:lnTo>
                    <a:pt x="f16" y="f17"/>
                  </a:lnTo>
                  <a:lnTo>
                    <a:pt x="f18" y="f19"/>
                  </a:lnTo>
                  <a:lnTo>
                    <a:pt x="f6" y="f12"/>
                  </a:lnTo>
                  <a:lnTo>
                    <a:pt x="f18" y="f20"/>
                  </a:lnTo>
                  <a:lnTo>
                    <a:pt x="f16" y="f21"/>
                  </a:lnTo>
                  <a:lnTo>
                    <a:pt x="f14" y="f14"/>
                  </a:lnTo>
                  <a:lnTo>
                    <a:pt x="f22" y="f23"/>
                  </a:lnTo>
                  <a:lnTo>
                    <a:pt x="f20" y="f24"/>
                  </a:lnTo>
                  <a:lnTo>
                    <a:pt x="f12" y="f6"/>
                  </a:lnTo>
                  <a:lnTo>
                    <a:pt x="f25" y="f24"/>
                  </a:lnTo>
                  <a:lnTo>
                    <a:pt x="f26" y="f27"/>
                  </a:lnTo>
                  <a:lnTo>
                    <a:pt x="f7" y="f14"/>
                  </a:lnTo>
                  <a:lnTo>
                    <a:pt x="f28" y="f12"/>
                  </a:lnTo>
                  <a:lnTo>
                    <a:pt x="f11" y="f29"/>
                  </a:lnTo>
                  <a:lnTo>
                    <a:pt x="f30" y="f8"/>
                  </a:lnTo>
                  <a:lnTo>
                    <a:pt x="f5" y="f15"/>
                  </a:lnTo>
                  <a:lnTo>
                    <a:pt x="f30" y="f31"/>
                  </a:lnTo>
                  <a:lnTo>
                    <a:pt x="f11" y="f32"/>
                  </a:lnTo>
                  <a:lnTo>
                    <a:pt x="f28" y="f13"/>
                  </a:lnTo>
                  <a:lnTo>
                    <a:pt x="f33" y="f11"/>
                  </a:lnTo>
                  <a:lnTo>
                    <a:pt x="f31" y="f9"/>
                  </a:lnTo>
                  <a:lnTo>
                    <a:pt x="f7"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sp>
        <p:nvSpPr>
          <p:cNvPr id="35" name="Freeform 1233"/>
          <p:cNvSpPr/>
          <p:nvPr/>
        </p:nvSpPr>
        <p:spPr>
          <a:xfrm>
            <a:off x="251516" y="3388470"/>
            <a:ext cx="864098" cy="936107"/>
          </a:xfrm>
          <a:custGeom>
            <a:avLst/>
            <a:gdLst>
              <a:gd name="f0" fmla="val 10800000"/>
              <a:gd name="f1" fmla="val 5400000"/>
              <a:gd name="f2" fmla="val 180"/>
              <a:gd name="f3" fmla="val w"/>
              <a:gd name="f4" fmla="val h"/>
              <a:gd name="f5" fmla="val 0"/>
              <a:gd name="f6" fmla="val 6560"/>
              <a:gd name="f7" fmla="val 6556"/>
              <a:gd name="f8" fmla="val 4715"/>
              <a:gd name="f9" fmla="val 4098"/>
              <a:gd name="f10" fmla="val 4761"/>
              <a:gd name="f11" fmla="val 4102"/>
              <a:gd name="f12" fmla="val 4805"/>
              <a:gd name="f13" fmla="val 4118"/>
              <a:gd name="f14" fmla="val 4843"/>
              <a:gd name="f15" fmla="val 4142"/>
              <a:gd name="f16" fmla="val 4875"/>
              <a:gd name="f17" fmla="val 4174"/>
              <a:gd name="f18" fmla="val 4899"/>
              <a:gd name="f19" fmla="val 4212"/>
              <a:gd name="f20" fmla="val 4915"/>
              <a:gd name="f21" fmla="val 4256"/>
              <a:gd name="f22" fmla="val 4921"/>
              <a:gd name="f23" fmla="val 4302"/>
              <a:gd name="f24" fmla="val 4918"/>
              <a:gd name="f25" fmla="val 5535"/>
              <a:gd name="f26" fmla="val 5581"/>
              <a:gd name="f27" fmla="val 4922"/>
              <a:gd name="f28" fmla="val 5625"/>
              <a:gd name="f29" fmla="val 4937"/>
              <a:gd name="f30" fmla="val 5662"/>
              <a:gd name="f31" fmla="val 4961"/>
              <a:gd name="f32" fmla="val 5694"/>
              <a:gd name="f33" fmla="val 4993"/>
              <a:gd name="f34" fmla="val 5718"/>
              <a:gd name="f35" fmla="val 5031"/>
              <a:gd name="f36" fmla="val 5734"/>
              <a:gd name="f37" fmla="val 5075"/>
              <a:gd name="f38" fmla="val 5740"/>
              <a:gd name="f39" fmla="val 5123"/>
              <a:gd name="f40" fmla="val 5169"/>
              <a:gd name="f41" fmla="val 5213"/>
              <a:gd name="f42" fmla="val 5250"/>
              <a:gd name="f43" fmla="val 5282"/>
              <a:gd name="f44" fmla="val 5306"/>
              <a:gd name="f45" fmla="val 5322"/>
              <a:gd name="f46" fmla="val 5326"/>
              <a:gd name="f47" fmla="val 4667"/>
              <a:gd name="f48" fmla="val 4625"/>
              <a:gd name="f49" fmla="val 4587"/>
              <a:gd name="f50" fmla="val 4556"/>
              <a:gd name="f51" fmla="val 4530"/>
              <a:gd name="f52" fmla="val 4516"/>
              <a:gd name="f53" fmla="val 4510"/>
              <a:gd name="f54" fmla="val 3688"/>
              <a:gd name="f55" fmla="val 4795"/>
              <a:gd name="f56" fmla="val 3694"/>
              <a:gd name="f57" fmla="val 4671"/>
              <a:gd name="f58" fmla="val 3714"/>
              <a:gd name="f59" fmla="val 4554"/>
              <a:gd name="f60" fmla="val 3743"/>
              <a:gd name="f61" fmla="val 4442"/>
              <a:gd name="f62" fmla="val 3785"/>
              <a:gd name="f63" fmla="val 4334"/>
              <a:gd name="f64" fmla="val 3837"/>
              <a:gd name="f65" fmla="val 4232"/>
              <a:gd name="f66" fmla="val 3899"/>
              <a:gd name="f67" fmla="val 4139"/>
              <a:gd name="f68" fmla="val 3969"/>
              <a:gd name="f69" fmla="val 4051"/>
              <a:gd name="f70" fmla="val 4048"/>
              <a:gd name="f71" fmla="val 3971"/>
              <a:gd name="f72" fmla="val 4136"/>
              <a:gd name="f73" fmla="val 4230"/>
              <a:gd name="f74" fmla="val 4331"/>
              <a:gd name="f75" fmla="val 3786"/>
              <a:gd name="f76" fmla="val 4439"/>
              <a:gd name="f77" fmla="val 3746"/>
              <a:gd name="f78" fmla="val 4553"/>
              <a:gd name="f79" fmla="val 4670"/>
              <a:gd name="f80" fmla="val 3696"/>
              <a:gd name="f81" fmla="val 4792"/>
              <a:gd name="f82" fmla="val 3690"/>
              <a:gd name="f83" fmla="val 5043"/>
              <a:gd name="f84" fmla="val 5165"/>
              <a:gd name="f85" fmla="val 5396"/>
              <a:gd name="f86" fmla="val 5502"/>
              <a:gd name="f87" fmla="val 5603"/>
              <a:gd name="f88" fmla="val 5699"/>
              <a:gd name="f89" fmla="val 5787"/>
              <a:gd name="f90" fmla="val 5864"/>
              <a:gd name="f91" fmla="val 5936"/>
              <a:gd name="f92" fmla="val 5998"/>
              <a:gd name="f93" fmla="val 6050"/>
              <a:gd name="f94" fmla="val 6092"/>
              <a:gd name="f95" fmla="val 6122"/>
              <a:gd name="f96" fmla="val 6139"/>
              <a:gd name="f97" fmla="val 6145"/>
              <a:gd name="f98" fmla="val 5046"/>
              <a:gd name="f99" fmla="val 5168"/>
              <a:gd name="f100" fmla="val 5286"/>
              <a:gd name="f101" fmla="val 5397"/>
              <a:gd name="f102" fmla="val 5505"/>
              <a:gd name="f103" fmla="val 5607"/>
              <a:gd name="f104" fmla="val 5702"/>
              <a:gd name="f105" fmla="val 5788"/>
              <a:gd name="f106" fmla="val 5868"/>
              <a:gd name="f107" fmla="val 5940"/>
              <a:gd name="f108" fmla="val 6002"/>
              <a:gd name="f109" fmla="val 6053"/>
              <a:gd name="f110" fmla="val 6093"/>
              <a:gd name="f111" fmla="val 6125"/>
              <a:gd name="f112" fmla="val 6143"/>
              <a:gd name="f113" fmla="val 6149"/>
              <a:gd name="f114" fmla="val 2050"/>
              <a:gd name="f115" fmla="val 2870"/>
              <a:gd name="f116" fmla="val 4507"/>
              <a:gd name="f117" fmla="val 820"/>
              <a:gd name="f118" fmla="val 1640"/>
              <a:gd name="f119" fmla="val 3279"/>
              <a:gd name="f120" fmla="val 5062"/>
              <a:gd name="f121" fmla="val 3285"/>
              <a:gd name="f122" fmla="val 5200"/>
              <a:gd name="f123" fmla="val 3303"/>
              <a:gd name="f124" fmla="val 5333"/>
              <a:gd name="f125" fmla="val 3331"/>
              <a:gd name="f126" fmla="val 5463"/>
              <a:gd name="f127" fmla="val 3371"/>
              <a:gd name="f128" fmla="val 5589"/>
              <a:gd name="f129" fmla="val 3421"/>
              <a:gd name="f130" fmla="val 5708"/>
              <a:gd name="f131" fmla="val 3480"/>
              <a:gd name="f132" fmla="val 5822"/>
              <a:gd name="f133" fmla="val 3548"/>
              <a:gd name="f134" fmla="val 5930"/>
              <a:gd name="f135" fmla="val 3626"/>
              <a:gd name="f136" fmla="val 6031"/>
              <a:gd name="f137" fmla="val 3712"/>
              <a:gd name="f138" fmla="val 3805"/>
              <a:gd name="f139" fmla="val 6211"/>
              <a:gd name="f140" fmla="val 3907"/>
              <a:gd name="f141" fmla="val 6289"/>
              <a:gd name="f142" fmla="val 4015"/>
              <a:gd name="f143" fmla="val 6359"/>
              <a:gd name="f144" fmla="val 4128"/>
              <a:gd name="f145" fmla="val 6416"/>
              <a:gd name="f146" fmla="val 4248"/>
              <a:gd name="f147" fmla="val 6466"/>
              <a:gd name="f148" fmla="val 4373"/>
              <a:gd name="f149" fmla="val 6506"/>
              <a:gd name="f150" fmla="val 4503"/>
              <a:gd name="f151" fmla="val 6536"/>
              <a:gd name="f152" fmla="val 4638"/>
              <a:gd name="f153" fmla="val 6554"/>
              <a:gd name="f154" fmla="val 4776"/>
              <a:gd name="f155" fmla="val 5059"/>
              <a:gd name="f156" fmla="val 5197"/>
              <a:gd name="f157" fmla="val 5330"/>
              <a:gd name="f158" fmla="val 5460"/>
              <a:gd name="f159" fmla="val 5585"/>
              <a:gd name="f160" fmla="val 5705"/>
              <a:gd name="f161" fmla="val 5821"/>
              <a:gd name="f162" fmla="val 5928"/>
              <a:gd name="f163" fmla="val 6028"/>
              <a:gd name="f164" fmla="val 6207"/>
              <a:gd name="f165" fmla="val 6285"/>
              <a:gd name="f166" fmla="val 6355"/>
              <a:gd name="f167" fmla="val 6415"/>
              <a:gd name="f168" fmla="val 6464"/>
              <a:gd name="f169" fmla="val 6504"/>
              <a:gd name="f170" fmla="val 6532"/>
              <a:gd name="f171" fmla="val 6550"/>
              <a:gd name="f172" fmla="val 4779"/>
              <a:gd name="f173" fmla="val 4639"/>
              <a:gd name="f174" fmla="val 4506"/>
              <a:gd name="f175" fmla="val 4376"/>
              <a:gd name="f176" fmla="val 4250"/>
              <a:gd name="f177" fmla="val 4131"/>
              <a:gd name="f178" fmla="val 4017"/>
              <a:gd name="f179" fmla="val 3909"/>
              <a:gd name="f180" fmla="val 3808"/>
              <a:gd name="f181" fmla="val 3628"/>
              <a:gd name="f182" fmla="val 3550"/>
              <a:gd name="f183" fmla="val 3482"/>
              <a:gd name="f184" fmla="val 3423"/>
              <a:gd name="f185" fmla="val 3373"/>
              <a:gd name="f186" fmla="val 3333"/>
              <a:gd name="f187" fmla="val 2460"/>
              <a:gd name="f188" fmla="val 4099"/>
              <a:gd name="f189" fmla="val 445"/>
              <a:gd name="f190" fmla="val 819"/>
              <a:gd name="f191" fmla="val 614"/>
              <a:gd name="f192" fmla="val 1025"/>
              <a:gd name="f193" fmla="val 620"/>
              <a:gd name="f194" fmla="val 1090"/>
              <a:gd name="f195" fmla="val 636"/>
              <a:gd name="f196" fmla="val 1154"/>
              <a:gd name="f197" fmla="val 660"/>
              <a:gd name="f198" fmla="val 1212"/>
              <a:gd name="f199" fmla="val 694"/>
              <a:gd name="f200" fmla="val 1266"/>
              <a:gd name="f201" fmla="val 736"/>
              <a:gd name="f202" fmla="val 1314"/>
              <a:gd name="f203" fmla="val 784"/>
              <a:gd name="f204" fmla="val 1355"/>
              <a:gd name="f205" fmla="val 836"/>
              <a:gd name="f206" fmla="val 1389"/>
              <a:gd name="f207" fmla="val 896"/>
              <a:gd name="f208" fmla="val 1413"/>
              <a:gd name="f209" fmla="val 959"/>
              <a:gd name="f210" fmla="val 1429"/>
              <a:gd name="f211" fmla="val 1435"/>
              <a:gd name="f212" fmla="val 1091"/>
              <a:gd name="f213" fmla="val 1155"/>
              <a:gd name="f214" fmla="val 1213"/>
              <a:gd name="f215" fmla="val 1267"/>
              <a:gd name="f216" fmla="val 1356"/>
              <a:gd name="f217" fmla="val 1388"/>
              <a:gd name="f218" fmla="val 1414"/>
              <a:gd name="f219" fmla="val 1430"/>
              <a:gd name="f220" fmla="val 1434"/>
              <a:gd name="f221" fmla="val 3895"/>
              <a:gd name="f222" fmla="val 3915"/>
              <a:gd name="f223" fmla="val 3941"/>
              <a:gd name="f224" fmla="val 3973"/>
              <a:gd name="f225" fmla="val 4063"/>
              <a:gd name="f226" fmla="val 4117"/>
              <a:gd name="f227" fmla="val 4175"/>
              <a:gd name="f228" fmla="val 4238"/>
              <a:gd name="f229" fmla="val 4304"/>
              <a:gd name="f230" fmla="val 4372"/>
              <a:gd name="f231" fmla="val 4434"/>
              <a:gd name="f232" fmla="val 4494"/>
              <a:gd name="f233" fmla="val 4548"/>
              <a:gd name="f234" fmla="val 4595"/>
              <a:gd name="f235" fmla="val 4635"/>
              <a:gd name="f236" fmla="val 4669"/>
              <a:gd name="f237" fmla="val 4693"/>
              <a:gd name="f238" fmla="val 4709"/>
              <a:gd name="f239" fmla="val 4887"/>
              <a:gd name="f240" fmla="val 4958"/>
              <a:gd name="f241" fmla="val 825"/>
              <a:gd name="f242" fmla="val 5026"/>
              <a:gd name="f243" fmla="val 843"/>
              <a:gd name="f244" fmla="val 5090"/>
              <a:gd name="f245" fmla="val 871"/>
              <a:gd name="f246" fmla="val 5148"/>
              <a:gd name="f247" fmla="val 907"/>
              <a:gd name="f248" fmla="val 951"/>
              <a:gd name="f249" fmla="val 5244"/>
              <a:gd name="f250" fmla="val 1005"/>
              <a:gd name="f251" fmla="val 5280"/>
              <a:gd name="f252" fmla="val 1062"/>
              <a:gd name="f253" fmla="val 5307"/>
              <a:gd name="f254" fmla="val 1128"/>
              <a:gd name="f255" fmla="val 5323"/>
              <a:gd name="f256" fmla="val 1198"/>
              <a:gd name="f257" fmla="val 5329"/>
              <a:gd name="f258" fmla="val 1270"/>
              <a:gd name="f259" fmla="val 2868"/>
              <a:gd name="f260" fmla="val 2049"/>
              <a:gd name="f261" fmla="val 411"/>
              <a:gd name="f262" fmla="val 4876"/>
              <a:gd name="f263" fmla="val 415"/>
              <a:gd name="f264" fmla="val 4896"/>
              <a:gd name="f265" fmla="val 427"/>
              <a:gd name="f266" fmla="val 4912"/>
              <a:gd name="f267" fmla="val 373"/>
              <a:gd name="f268" fmla="val 5320"/>
              <a:gd name="f269" fmla="val 303"/>
              <a:gd name="f270" fmla="val 5304"/>
              <a:gd name="f271" fmla="val 239"/>
              <a:gd name="f272" fmla="val 5276"/>
              <a:gd name="f273" fmla="val 182"/>
              <a:gd name="f274" fmla="val 5240"/>
              <a:gd name="f275" fmla="val 130"/>
              <a:gd name="f276" fmla="val 5195"/>
              <a:gd name="f277" fmla="val 86"/>
              <a:gd name="f278" fmla="val 5143"/>
              <a:gd name="f279" fmla="val 50"/>
              <a:gd name="f280" fmla="val 5083"/>
              <a:gd name="f281" fmla="val 22"/>
              <a:gd name="f282" fmla="val 5019"/>
              <a:gd name="f283" fmla="val 6"/>
              <a:gd name="f284" fmla="val 4949"/>
              <a:gd name="f285" fmla="val 4352"/>
              <a:gd name="f286" fmla="val 4394"/>
              <a:gd name="f287" fmla="val 46"/>
              <a:gd name="f288" fmla="val 4464"/>
              <a:gd name="f289" fmla="val 78"/>
              <a:gd name="f290" fmla="val 4490"/>
              <a:gd name="f291" fmla="val 116"/>
              <a:gd name="f292" fmla="val 4504"/>
              <a:gd name="f293" fmla="val 157"/>
              <a:gd name="f294" fmla="val 205"/>
              <a:gd name="f295" fmla="val 1072"/>
              <a:gd name="f296" fmla="val 1114"/>
              <a:gd name="f297" fmla="val 1152"/>
              <a:gd name="f298" fmla="val 1184"/>
              <a:gd name="f299" fmla="val 1208"/>
              <a:gd name="f300" fmla="val 1224"/>
              <a:gd name="f301" fmla="val 1230"/>
              <a:gd name="f302" fmla="val 4258"/>
              <a:gd name="f303" fmla="val 4214"/>
              <a:gd name="f304" fmla="val 4177"/>
              <a:gd name="f305" fmla="val 4145"/>
              <a:gd name="f306" fmla="val 4121"/>
              <a:gd name="f307" fmla="val 4105"/>
              <a:gd name="f308" fmla="val 1071"/>
              <a:gd name="f309" fmla="val 1115"/>
              <a:gd name="f310" fmla="val 1153"/>
              <a:gd name="f311" fmla="val 1185"/>
              <a:gd name="f312" fmla="val 1209"/>
              <a:gd name="f313" fmla="val 1225"/>
              <a:gd name="f314" fmla="val 1231"/>
              <a:gd name="f315" fmla="val 977"/>
              <a:gd name="f316" fmla="val 935"/>
              <a:gd name="f317" fmla="val 898"/>
              <a:gd name="f318" fmla="val 866"/>
              <a:gd name="f319" fmla="val 842"/>
              <a:gd name="f320" fmla="val 826"/>
              <a:gd name="f321" fmla="+- 0 0 -90"/>
              <a:gd name="f322" fmla="*/ f3 1 6560"/>
              <a:gd name="f323" fmla="*/ f4 1 6556"/>
              <a:gd name="f324" fmla="+- f7 0 f5"/>
              <a:gd name="f325" fmla="+- f6 0 f5"/>
              <a:gd name="f326" fmla="*/ f321 f0 1"/>
              <a:gd name="f327" fmla="*/ f325 1 6560"/>
              <a:gd name="f328" fmla="*/ f324 1 6556"/>
              <a:gd name="f329" fmla="*/ 4899 f325 1"/>
              <a:gd name="f330" fmla="*/ 4212 f324 1"/>
              <a:gd name="f331" fmla="*/ 5625 f325 1"/>
              <a:gd name="f332" fmla="*/ 4937 f324 1"/>
              <a:gd name="f333" fmla="*/ 5734 f325 1"/>
              <a:gd name="f334" fmla="*/ 5169 f324 1"/>
              <a:gd name="f335" fmla="*/ 5535 f325 1"/>
              <a:gd name="f336" fmla="*/ 5326 f324 1"/>
              <a:gd name="f337" fmla="*/ 4530 f325 1"/>
              <a:gd name="f338" fmla="*/ 5213 f324 1"/>
              <a:gd name="f339" fmla="*/ 4556 f325 1"/>
              <a:gd name="f340" fmla="*/ 4174 f324 1"/>
              <a:gd name="f341" fmla="*/ 4795 f325 1"/>
              <a:gd name="f342" fmla="*/ 3694 f324 1"/>
              <a:gd name="f343" fmla="*/ 4139 f325 1"/>
              <a:gd name="f344" fmla="*/ 3969 f324 1"/>
              <a:gd name="f345" fmla="*/ 3746 f325 1"/>
              <a:gd name="f346" fmla="*/ 4553 f324 1"/>
              <a:gd name="f347" fmla="*/ 5282 f324 1"/>
              <a:gd name="f348" fmla="*/ 5864 f324 1"/>
              <a:gd name="f349" fmla="*/ 6139 f324 1"/>
              <a:gd name="f350" fmla="*/ 5505 f325 1"/>
              <a:gd name="f351" fmla="*/ 5998 f324 1"/>
              <a:gd name="f352" fmla="*/ 6002 f325 1"/>
              <a:gd name="f353" fmla="*/ 5502 f324 1"/>
              <a:gd name="f354" fmla="*/ 6143 f325 1"/>
              <a:gd name="f355" fmla="*/ 4792 f324 1"/>
              <a:gd name="f356" fmla="*/ 5868 f325 1"/>
              <a:gd name="f357" fmla="*/ 4136 f324 1"/>
              <a:gd name="f358" fmla="*/ 5286 f325 1"/>
              <a:gd name="f359" fmla="*/ 3743 f324 1"/>
              <a:gd name="f360" fmla="*/ 2870 f325 1"/>
              <a:gd name="f361" fmla="*/ 4507 f324 1"/>
              <a:gd name="f362" fmla="*/ 820 f325 1"/>
              <a:gd name="f363" fmla="*/ 5463 f325 1"/>
              <a:gd name="f364" fmla="*/ 3371 f324 1"/>
              <a:gd name="f365" fmla="*/ 6125 f325 1"/>
              <a:gd name="f366" fmla="*/ 3805 f324 1"/>
              <a:gd name="f367" fmla="*/ 6506 f325 1"/>
              <a:gd name="f368" fmla="*/ 4503 f324 1"/>
              <a:gd name="f369" fmla="*/ 5330 f324 1"/>
              <a:gd name="f370" fmla="*/ 6028 f324 1"/>
              <a:gd name="f371" fmla="*/ 6464 f324 1"/>
              <a:gd name="f372" fmla="*/ 4639 f325 1"/>
              <a:gd name="f373" fmla="*/ 6532 f324 1"/>
              <a:gd name="f374" fmla="*/ 3909 f325 1"/>
              <a:gd name="f375" fmla="*/ 6207 f324 1"/>
              <a:gd name="f376" fmla="*/ 3423 f325 1"/>
              <a:gd name="f377" fmla="*/ 5585 f324 1"/>
              <a:gd name="f378" fmla="*/ 3285 f325 1"/>
              <a:gd name="f379" fmla="*/ 4776 f324 1"/>
              <a:gd name="f380" fmla="*/ 3550 f325 1"/>
              <a:gd name="f381" fmla="*/ 4015 f324 1"/>
              <a:gd name="f382" fmla="*/ 4131 f325 1"/>
              <a:gd name="f383" fmla="*/ 3480 f324 1"/>
              <a:gd name="f384" fmla="*/ 4921 f325 1"/>
              <a:gd name="f385" fmla="*/ 3279 f324 1"/>
              <a:gd name="f386" fmla="*/ 2050 f325 1"/>
              <a:gd name="f387" fmla="*/ 2460 f324 1"/>
              <a:gd name="f388" fmla="*/ 1640 f325 1"/>
              <a:gd name="f389" fmla="*/ 614 f325 1"/>
              <a:gd name="f390" fmla="*/ 1025 f324 1"/>
              <a:gd name="f391" fmla="*/ 784 f325 1"/>
              <a:gd name="f392" fmla="*/ 1355 f324 1"/>
              <a:gd name="f393" fmla="*/ 1155 f325 1"/>
              <a:gd name="f394" fmla="*/ 1413 f324 1"/>
              <a:gd name="f395" fmla="*/ 1414 f325 1"/>
              <a:gd name="f396" fmla="*/ 1154 f324 1"/>
              <a:gd name="f397" fmla="*/ 3899 f325 1"/>
              <a:gd name="f398" fmla="*/ 1090 f324 1"/>
              <a:gd name="f399" fmla="*/ 4117 f325 1"/>
              <a:gd name="f400" fmla="*/ 1389 f324 1"/>
              <a:gd name="f401" fmla="*/ 4494 f325 1"/>
              <a:gd name="f402" fmla="*/ 4709 f325 1"/>
              <a:gd name="f403" fmla="*/ 5090 f325 1"/>
              <a:gd name="f404" fmla="*/ 871 f324 1"/>
              <a:gd name="f405" fmla="*/ 5323 f325 1"/>
              <a:gd name="f406" fmla="*/ 1198 f324 1"/>
              <a:gd name="f407" fmla="*/ 411 f325 1"/>
              <a:gd name="f408" fmla="*/ 4876 f324 1"/>
              <a:gd name="f409" fmla="*/ 445 f325 1"/>
              <a:gd name="f410" fmla="*/ 86 f325 1"/>
              <a:gd name="f411" fmla="*/ 5143 f324 1"/>
              <a:gd name="f412" fmla="*/ 6 f325 1"/>
              <a:gd name="f413" fmla="*/ 239 f325 1"/>
              <a:gd name="f414" fmla="*/ 4394 f325 1"/>
              <a:gd name="f415" fmla="*/ 22 f324 1"/>
              <a:gd name="f416" fmla="*/ 4510 f325 1"/>
              <a:gd name="f417" fmla="*/ 4352 f325 1"/>
              <a:gd name="f418" fmla="*/ 1224 f324 1"/>
              <a:gd name="f419" fmla="*/ 4121 f325 1"/>
              <a:gd name="f420" fmla="*/ 1114 f324 1"/>
              <a:gd name="f421" fmla="*/ 4145 f325 1"/>
              <a:gd name="f422" fmla="*/ 78 f324 1"/>
              <a:gd name="f423" fmla="*/ 1071 f325 1"/>
              <a:gd name="f424" fmla="*/ 6 f324 1"/>
              <a:gd name="f425" fmla="*/ 1231 f325 1"/>
              <a:gd name="f426" fmla="*/ 205 f324 1"/>
              <a:gd name="f427" fmla="*/ 1115 f325 1"/>
              <a:gd name="f428" fmla="*/ 1208 f324 1"/>
              <a:gd name="f429" fmla="*/ 866 f325 1"/>
              <a:gd name="f430" fmla="*/ 1152 f324 1"/>
              <a:gd name="f431" fmla="*/ 842 f325 1"/>
              <a:gd name="f432" fmla="*/ 116 f324 1"/>
              <a:gd name="f433" fmla="*/ f326 1 f2"/>
              <a:gd name="f434" fmla="*/ f329 1 6560"/>
              <a:gd name="f435" fmla="*/ f330 1 6556"/>
              <a:gd name="f436" fmla="*/ f331 1 6560"/>
              <a:gd name="f437" fmla="*/ f332 1 6556"/>
              <a:gd name="f438" fmla="*/ f333 1 6560"/>
              <a:gd name="f439" fmla="*/ f334 1 6556"/>
              <a:gd name="f440" fmla="*/ f335 1 6560"/>
              <a:gd name="f441" fmla="*/ f336 1 6556"/>
              <a:gd name="f442" fmla="*/ f337 1 6560"/>
              <a:gd name="f443" fmla="*/ f338 1 6556"/>
              <a:gd name="f444" fmla="*/ f339 1 6560"/>
              <a:gd name="f445" fmla="*/ f340 1 6556"/>
              <a:gd name="f446" fmla="*/ f341 1 6560"/>
              <a:gd name="f447" fmla="*/ f342 1 6556"/>
              <a:gd name="f448" fmla="*/ f343 1 6560"/>
              <a:gd name="f449" fmla="*/ f344 1 6556"/>
              <a:gd name="f450" fmla="*/ f345 1 6560"/>
              <a:gd name="f451" fmla="*/ f346 1 6556"/>
              <a:gd name="f452" fmla="*/ f347 1 6556"/>
              <a:gd name="f453" fmla="*/ f348 1 6556"/>
              <a:gd name="f454" fmla="*/ f349 1 6556"/>
              <a:gd name="f455" fmla="*/ f350 1 6560"/>
              <a:gd name="f456" fmla="*/ f351 1 6556"/>
              <a:gd name="f457" fmla="*/ f352 1 6560"/>
              <a:gd name="f458" fmla="*/ f353 1 6556"/>
              <a:gd name="f459" fmla="*/ f354 1 6560"/>
              <a:gd name="f460" fmla="*/ f355 1 6556"/>
              <a:gd name="f461" fmla="*/ f356 1 6560"/>
              <a:gd name="f462" fmla="*/ f357 1 6556"/>
              <a:gd name="f463" fmla="*/ f358 1 6560"/>
              <a:gd name="f464" fmla="*/ f359 1 6556"/>
              <a:gd name="f465" fmla="*/ f360 1 6560"/>
              <a:gd name="f466" fmla="*/ f361 1 6556"/>
              <a:gd name="f467" fmla="*/ f362 1 6560"/>
              <a:gd name="f468" fmla="*/ f363 1 6560"/>
              <a:gd name="f469" fmla="*/ f364 1 6556"/>
              <a:gd name="f470" fmla="*/ f365 1 6560"/>
              <a:gd name="f471" fmla="*/ f366 1 6556"/>
              <a:gd name="f472" fmla="*/ f367 1 6560"/>
              <a:gd name="f473" fmla="*/ f368 1 6556"/>
              <a:gd name="f474" fmla="*/ f369 1 6556"/>
              <a:gd name="f475" fmla="*/ f370 1 6556"/>
              <a:gd name="f476" fmla="*/ f371 1 6556"/>
              <a:gd name="f477" fmla="*/ f372 1 6560"/>
              <a:gd name="f478" fmla="*/ f373 1 6556"/>
              <a:gd name="f479" fmla="*/ f374 1 6560"/>
              <a:gd name="f480" fmla="*/ f375 1 6556"/>
              <a:gd name="f481" fmla="*/ f376 1 6560"/>
              <a:gd name="f482" fmla="*/ f377 1 6556"/>
              <a:gd name="f483" fmla="*/ f378 1 6560"/>
              <a:gd name="f484" fmla="*/ f379 1 6556"/>
              <a:gd name="f485" fmla="*/ f380 1 6560"/>
              <a:gd name="f486" fmla="*/ f381 1 6556"/>
              <a:gd name="f487" fmla="*/ f382 1 6560"/>
              <a:gd name="f488" fmla="*/ f383 1 6556"/>
              <a:gd name="f489" fmla="*/ f384 1 6560"/>
              <a:gd name="f490" fmla="*/ f385 1 6556"/>
              <a:gd name="f491" fmla="*/ f386 1 6560"/>
              <a:gd name="f492" fmla="*/ f387 1 6556"/>
              <a:gd name="f493" fmla="*/ f388 1 6560"/>
              <a:gd name="f494" fmla="*/ f389 1 6560"/>
              <a:gd name="f495" fmla="*/ f390 1 6556"/>
              <a:gd name="f496" fmla="*/ f391 1 6560"/>
              <a:gd name="f497" fmla="*/ f392 1 6556"/>
              <a:gd name="f498" fmla="*/ f393 1 6560"/>
              <a:gd name="f499" fmla="*/ f394 1 6556"/>
              <a:gd name="f500" fmla="*/ f395 1 6560"/>
              <a:gd name="f501" fmla="*/ f396 1 6556"/>
              <a:gd name="f502" fmla="*/ f397 1 6560"/>
              <a:gd name="f503" fmla="*/ f398 1 6556"/>
              <a:gd name="f504" fmla="*/ f399 1 6560"/>
              <a:gd name="f505" fmla="*/ f400 1 6556"/>
              <a:gd name="f506" fmla="*/ f401 1 6560"/>
              <a:gd name="f507" fmla="*/ f402 1 6560"/>
              <a:gd name="f508" fmla="*/ f403 1 6560"/>
              <a:gd name="f509" fmla="*/ f404 1 6556"/>
              <a:gd name="f510" fmla="*/ f405 1 6560"/>
              <a:gd name="f511" fmla="*/ f406 1 6556"/>
              <a:gd name="f512" fmla="*/ f407 1 6560"/>
              <a:gd name="f513" fmla="*/ f408 1 6556"/>
              <a:gd name="f514" fmla="*/ f409 1 6560"/>
              <a:gd name="f515" fmla="*/ f410 1 6560"/>
              <a:gd name="f516" fmla="*/ f411 1 6556"/>
              <a:gd name="f517" fmla="*/ f412 1 6560"/>
              <a:gd name="f518" fmla="*/ f413 1 6560"/>
              <a:gd name="f519" fmla="*/ f414 1 6560"/>
              <a:gd name="f520" fmla="*/ f415 1 6556"/>
              <a:gd name="f521" fmla="*/ f416 1 6560"/>
              <a:gd name="f522" fmla="*/ f417 1 6560"/>
              <a:gd name="f523" fmla="*/ f418 1 6556"/>
              <a:gd name="f524" fmla="*/ f419 1 6560"/>
              <a:gd name="f525" fmla="*/ f420 1 6556"/>
              <a:gd name="f526" fmla="*/ f421 1 6560"/>
              <a:gd name="f527" fmla="*/ f422 1 6556"/>
              <a:gd name="f528" fmla="*/ f423 1 6560"/>
              <a:gd name="f529" fmla="*/ f424 1 6556"/>
              <a:gd name="f530" fmla="*/ f425 1 6560"/>
              <a:gd name="f531" fmla="*/ f426 1 6556"/>
              <a:gd name="f532" fmla="*/ f427 1 6560"/>
              <a:gd name="f533" fmla="*/ f428 1 6556"/>
              <a:gd name="f534" fmla="*/ f429 1 6560"/>
              <a:gd name="f535" fmla="*/ f430 1 6556"/>
              <a:gd name="f536" fmla="*/ f431 1 6560"/>
              <a:gd name="f537" fmla="*/ f432 1 6556"/>
              <a:gd name="f538" fmla="*/ 0 1 f327"/>
              <a:gd name="f539" fmla="*/ f6 1 f327"/>
              <a:gd name="f540" fmla="*/ 0 1 f328"/>
              <a:gd name="f541" fmla="*/ f7 1 f328"/>
              <a:gd name="f542" fmla="+- f433 0 f1"/>
              <a:gd name="f543" fmla="*/ f434 1 f327"/>
              <a:gd name="f544" fmla="*/ f435 1 f328"/>
              <a:gd name="f545" fmla="*/ f436 1 f327"/>
              <a:gd name="f546" fmla="*/ f437 1 f328"/>
              <a:gd name="f547" fmla="*/ f438 1 f327"/>
              <a:gd name="f548" fmla="*/ f439 1 f328"/>
              <a:gd name="f549" fmla="*/ f440 1 f327"/>
              <a:gd name="f550" fmla="*/ f441 1 f328"/>
              <a:gd name="f551" fmla="*/ f442 1 f327"/>
              <a:gd name="f552" fmla="*/ f443 1 f328"/>
              <a:gd name="f553" fmla="*/ f444 1 f327"/>
              <a:gd name="f554" fmla="*/ f445 1 f328"/>
              <a:gd name="f555" fmla="*/ f446 1 f327"/>
              <a:gd name="f556" fmla="*/ f447 1 f328"/>
              <a:gd name="f557" fmla="*/ f448 1 f327"/>
              <a:gd name="f558" fmla="*/ f449 1 f328"/>
              <a:gd name="f559" fmla="*/ f450 1 f327"/>
              <a:gd name="f560" fmla="*/ f451 1 f328"/>
              <a:gd name="f561" fmla="*/ f452 1 f328"/>
              <a:gd name="f562" fmla="*/ f453 1 f328"/>
              <a:gd name="f563" fmla="*/ f454 1 f328"/>
              <a:gd name="f564" fmla="*/ f455 1 f327"/>
              <a:gd name="f565" fmla="*/ f456 1 f328"/>
              <a:gd name="f566" fmla="*/ f457 1 f327"/>
              <a:gd name="f567" fmla="*/ f458 1 f328"/>
              <a:gd name="f568" fmla="*/ f459 1 f327"/>
              <a:gd name="f569" fmla="*/ f460 1 f328"/>
              <a:gd name="f570" fmla="*/ f461 1 f327"/>
              <a:gd name="f571" fmla="*/ f462 1 f328"/>
              <a:gd name="f572" fmla="*/ f463 1 f327"/>
              <a:gd name="f573" fmla="*/ f464 1 f328"/>
              <a:gd name="f574" fmla="*/ f465 1 f327"/>
              <a:gd name="f575" fmla="*/ f466 1 f328"/>
              <a:gd name="f576" fmla="*/ f467 1 f327"/>
              <a:gd name="f577" fmla="*/ f468 1 f327"/>
              <a:gd name="f578" fmla="*/ f469 1 f328"/>
              <a:gd name="f579" fmla="*/ f470 1 f327"/>
              <a:gd name="f580" fmla="*/ f471 1 f328"/>
              <a:gd name="f581" fmla="*/ f472 1 f327"/>
              <a:gd name="f582" fmla="*/ f473 1 f328"/>
              <a:gd name="f583" fmla="*/ f474 1 f328"/>
              <a:gd name="f584" fmla="*/ f475 1 f328"/>
              <a:gd name="f585" fmla="*/ f476 1 f328"/>
              <a:gd name="f586" fmla="*/ f477 1 f327"/>
              <a:gd name="f587" fmla="*/ f478 1 f328"/>
              <a:gd name="f588" fmla="*/ f479 1 f327"/>
              <a:gd name="f589" fmla="*/ f480 1 f328"/>
              <a:gd name="f590" fmla="*/ f481 1 f327"/>
              <a:gd name="f591" fmla="*/ f482 1 f328"/>
              <a:gd name="f592" fmla="*/ f483 1 f327"/>
              <a:gd name="f593" fmla="*/ f484 1 f328"/>
              <a:gd name="f594" fmla="*/ f485 1 f327"/>
              <a:gd name="f595" fmla="*/ f486 1 f328"/>
              <a:gd name="f596" fmla="*/ f487 1 f327"/>
              <a:gd name="f597" fmla="*/ f488 1 f328"/>
              <a:gd name="f598" fmla="*/ f489 1 f327"/>
              <a:gd name="f599" fmla="*/ f490 1 f328"/>
              <a:gd name="f600" fmla="*/ f491 1 f327"/>
              <a:gd name="f601" fmla="*/ f492 1 f328"/>
              <a:gd name="f602" fmla="*/ f493 1 f327"/>
              <a:gd name="f603" fmla="*/ f494 1 f327"/>
              <a:gd name="f604" fmla="*/ f495 1 f328"/>
              <a:gd name="f605" fmla="*/ f496 1 f327"/>
              <a:gd name="f606" fmla="*/ f497 1 f328"/>
              <a:gd name="f607" fmla="*/ f498 1 f327"/>
              <a:gd name="f608" fmla="*/ f499 1 f328"/>
              <a:gd name="f609" fmla="*/ f500 1 f327"/>
              <a:gd name="f610" fmla="*/ f501 1 f328"/>
              <a:gd name="f611" fmla="*/ f502 1 f327"/>
              <a:gd name="f612" fmla="*/ f503 1 f328"/>
              <a:gd name="f613" fmla="*/ f504 1 f327"/>
              <a:gd name="f614" fmla="*/ f505 1 f328"/>
              <a:gd name="f615" fmla="*/ f506 1 f327"/>
              <a:gd name="f616" fmla="*/ f507 1 f327"/>
              <a:gd name="f617" fmla="*/ f508 1 f327"/>
              <a:gd name="f618" fmla="*/ f509 1 f328"/>
              <a:gd name="f619" fmla="*/ f510 1 f327"/>
              <a:gd name="f620" fmla="*/ f511 1 f328"/>
              <a:gd name="f621" fmla="*/ f512 1 f327"/>
              <a:gd name="f622" fmla="*/ f513 1 f328"/>
              <a:gd name="f623" fmla="*/ f514 1 f327"/>
              <a:gd name="f624" fmla="*/ f515 1 f327"/>
              <a:gd name="f625" fmla="*/ f516 1 f328"/>
              <a:gd name="f626" fmla="*/ f517 1 f327"/>
              <a:gd name="f627" fmla="*/ f518 1 f327"/>
              <a:gd name="f628" fmla="*/ f519 1 f327"/>
              <a:gd name="f629" fmla="*/ f520 1 f328"/>
              <a:gd name="f630" fmla="*/ f521 1 f327"/>
              <a:gd name="f631" fmla="*/ f522 1 f327"/>
              <a:gd name="f632" fmla="*/ f523 1 f328"/>
              <a:gd name="f633" fmla="*/ f524 1 f327"/>
              <a:gd name="f634" fmla="*/ f525 1 f328"/>
              <a:gd name="f635" fmla="*/ f526 1 f327"/>
              <a:gd name="f636" fmla="*/ f527 1 f328"/>
              <a:gd name="f637" fmla="*/ f528 1 f327"/>
              <a:gd name="f638" fmla="*/ f529 1 f328"/>
              <a:gd name="f639" fmla="*/ f530 1 f327"/>
              <a:gd name="f640" fmla="*/ f531 1 f328"/>
              <a:gd name="f641" fmla="*/ f532 1 f327"/>
              <a:gd name="f642" fmla="*/ f533 1 f328"/>
              <a:gd name="f643" fmla="*/ f534 1 f327"/>
              <a:gd name="f644" fmla="*/ f535 1 f328"/>
              <a:gd name="f645" fmla="*/ f536 1 f327"/>
              <a:gd name="f646" fmla="*/ f537 1 f328"/>
              <a:gd name="f647" fmla="*/ f538 f322 1"/>
              <a:gd name="f648" fmla="*/ f539 f322 1"/>
              <a:gd name="f649" fmla="*/ f541 f323 1"/>
              <a:gd name="f650" fmla="*/ f540 f323 1"/>
              <a:gd name="f651" fmla="*/ f543 f322 1"/>
              <a:gd name="f652" fmla="*/ f544 f323 1"/>
              <a:gd name="f653" fmla="*/ f545 f322 1"/>
              <a:gd name="f654" fmla="*/ f546 f323 1"/>
              <a:gd name="f655" fmla="*/ f547 f322 1"/>
              <a:gd name="f656" fmla="*/ f548 f323 1"/>
              <a:gd name="f657" fmla="*/ f549 f322 1"/>
              <a:gd name="f658" fmla="*/ f550 f323 1"/>
              <a:gd name="f659" fmla="*/ f551 f322 1"/>
              <a:gd name="f660" fmla="*/ f552 f323 1"/>
              <a:gd name="f661" fmla="*/ f553 f322 1"/>
              <a:gd name="f662" fmla="*/ f554 f323 1"/>
              <a:gd name="f663" fmla="*/ f555 f322 1"/>
              <a:gd name="f664" fmla="*/ f556 f323 1"/>
              <a:gd name="f665" fmla="*/ f557 f322 1"/>
              <a:gd name="f666" fmla="*/ f558 f323 1"/>
              <a:gd name="f667" fmla="*/ f559 f322 1"/>
              <a:gd name="f668" fmla="*/ f560 f323 1"/>
              <a:gd name="f669" fmla="*/ f561 f323 1"/>
              <a:gd name="f670" fmla="*/ f562 f323 1"/>
              <a:gd name="f671" fmla="*/ f563 f323 1"/>
              <a:gd name="f672" fmla="*/ f564 f322 1"/>
              <a:gd name="f673" fmla="*/ f565 f323 1"/>
              <a:gd name="f674" fmla="*/ f566 f322 1"/>
              <a:gd name="f675" fmla="*/ f567 f323 1"/>
              <a:gd name="f676" fmla="*/ f568 f322 1"/>
              <a:gd name="f677" fmla="*/ f569 f323 1"/>
              <a:gd name="f678" fmla="*/ f570 f322 1"/>
              <a:gd name="f679" fmla="*/ f571 f323 1"/>
              <a:gd name="f680" fmla="*/ f572 f322 1"/>
              <a:gd name="f681" fmla="*/ f573 f323 1"/>
              <a:gd name="f682" fmla="*/ f574 f322 1"/>
              <a:gd name="f683" fmla="*/ f575 f323 1"/>
              <a:gd name="f684" fmla="*/ f576 f322 1"/>
              <a:gd name="f685" fmla="*/ f577 f322 1"/>
              <a:gd name="f686" fmla="*/ f578 f323 1"/>
              <a:gd name="f687" fmla="*/ f579 f322 1"/>
              <a:gd name="f688" fmla="*/ f580 f323 1"/>
              <a:gd name="f689" fmla="*/ f581 f322 1"/>
              <a:gd name="f690" fmla="*/ f582 f323 1"/>
              <a:gd name="f691" fmla="*/ f583 f323 1"/>
              <a:gd name="f692" fmla="*/ f584 f323 1"/>
              <a:gd name="f693" fmla="*/ f585 f323 1"/>
              <a:gd name="f694" fmla="*/ f586 f322 1"/>
              <a:gd name="f695" fmla="*/ f587 f323 1"/>
              <a:gd name="f696" fmla="*/ f588 f322 1"/>
              <a:gd name="f697" fmla="*/ f589 f323 1"/>
              <a:gd name="f698" fmla="*/ f590 f322 1"/>
              <a:gd name="f699" fmla="*/ f591 f323 1"/>
              <a:gd name="f700" fmla="*/ f592 f322 1"/>
              <a:gd name="f701" fmla="*/ f593 f323 1"/>
              <a:gd name="f702" fmla="*/ f594 f322 1"/>
              <a:gd name="f703" fmla="*/ f595 f323 1"/>
              <a:gd name="f704" fmla="*/ f596 f322 1"/>
              <a:gd name="f705" fmla="*/ f597 f323 1"/>
              <a:gd name="f706" fmla="*/ f598 f322 1"/>
              <a:gd name="f707" fmla="*/ f599 f323 1"/>
              <a:gd name="f708" fmla="*/ f600 f322 1"/>
              <a:gd name="f709" fmla="*/ f601 f323 1"/>
              <a:gd name="f710" fmla="*/ f602 f322 1"/>
              <a:gd name="f711" fmla="*/ f603 f322 1"/>
              <a:gd name="f712" fmla="*/ f604 f323 1"/>
              <a:gd name="f713" fmla="*/ f605 f322 1"/>
              <a:gd name="f714" fmla="*/ f606 f323 1"/>
              <a:gd name="f715" fmla="*/ f607 f322 1"/>
              <a:gd name="f716" fmla="*/ f608 f323 1"/>
              <a:gd name="f717" fmla="*/ f609 f322 1"/>
              <a:gd name="f718" fmla="*/ f610 f323 1"/>
              <a:gd name="f719" fmla="*/ f611 f322 1"/>
              <a:gd name="f720" fmla="*/ f612 f323 1"/>
              <a:gd name="f721" fmla="*/ f613 f322 1"/>
              <a:gd name="f722" fmla="*/ f614 f323 1"/>
              <a:gd name="f723" fmla="*/ f615 f322 1"/>
              <a:gd name="f724" fmla="*/ f616 f322 1"/>
              <a:gd name="f725" fmla="*/ f617 f322 1"/>
              <a:gd name="f726" fmla="*/ f618 f323 1"/>
              <a:gd name="f727" fmla="*/ f619 f322 1"/>
              <a:gd name="f728" fmla="*/ f620 f323 1"/>
              <a:gd name="f729" fmla="*/ f621 f322 1"/>
              <a:gd name="f730" fmla="*/ f622 f323 1"/>
              <a:gd name="f731" fmla="*/ f623 f322 1"/>
              <a:gd name="f732" fmla="*/ f624 f322 1"/>
              <a:gd name="f733" fmla="*/ f625 f323 1"/>
              <a:gd name="f734" fmla="*/ f626 f322 1"/>
              <a:gd name="f735" fmla="*/ f627 f322 1"/>
              <a:gd name="f736" fmla="*/ f628 f322 1"/>
              <a:gd name="f737" fmla="*/ f629 f323 1"/>
              <a:gd name="f738" fmla="*/ f630 f322 1"/>
              <a:gd name="f739" fmla="*/ f631 f322 1"/>
              <a:gd name="f740" fmla="*/ f632 f323 1"/>
              <a:gd name="f741" fmla="*/ f633 f322 1"/>
              <a:gd name="f742" fmla="*/ f634 f323 1"/>
              <a:gd name="f743" fmla="*/ f635 f322 1"/>
              <a:gd name="f744" fmla="*/ f636 f323 1"/>
              <a:gd name="f745" fmla="*/ f637 f322 1"/>
              <a:gd name="f746" fmla="*/ f638 f323 1"/>
              <a:gd name="f747" fmla="*/ f639 f322 1"/>
              <a:gd name="f748" fmla="*/ f640 f323 1"/>
              <a:gd name="f749" fmla="*/ f641 f322 1"/>
              <a:gd name="f750" fmla="*/ f642 f323 1"/>
              <a:gd name="f751" fmla="*/ f643 f322 1"/>
              <a:gd name="f752" fmla="*/ f644 f323 1"/>
              <a:gd name="f753" fmla="*/ f645 f322 1"/>
              <a:gd name="f754" fmla="*/ f646 f323 1"/>
            </a:gdLst>
            <a:ahLst/>
            <a:cxnLst>
              <a:cxn ang="3cd4">
                <a:pos x="hc" y="t"/>
              </a:cxn>
              <a:cxn ang="0">
                <a:pos x="r" y="vc"/>
              </a:cxn>
              <a:cxn ang="cd4">
                <a:pos x="hc" y="b"/>
              </a:cxn>
              <a:cxn ang="cd2">
                <a:pos x="l" y="vc"/>
              </a:cxn>
              <a:cxn ang="f542">
                <a:pos x="f651" y="f652"/>
              </a:cxn>
              <a:cxn ang="f542">
                <a:pos x="f653" y="f654"/>
              </a:cxn>
              <a:cxn ang="f542">
                <a:pos x="f655" y="f656"/>
              </a:cxn>
              <a:cxn ang="f542">
                <a:pos x="f657" y="f658"/>
              </a:cxn>
              <a:cxn ang="f542">
                <a:pos x="f659" y="f660"/>
              </a:cxn>
              <a:cxn ang="f542">
                <a:pos x="f661" y="f662"/>
              </a:cxn>
              <a:cxn ang="f542">
                <a:pos x="f663" y="f664"/>
              </a:cxn>
              <a:cxn ang="f542">
                <a:pos x="f665" y="f666"/>
              </a:cxn>
              <a:cxn ang="f542">
                <a:pos x="f667" y="f668"/>
              </a:cxn>
              <a:cxn ang="f542">
                <a:pos x="f667" y="f669"/>
              </a:cxn>
              <a:cxn ang="f542">
                <a:pos x="f665" y="f670"/>
              </a:cxn>
              <a:cxn ang="f542">
                <a:pos x="f663" y="f671"/>
              </a:cxn>
              <a:cxn ang="f542">
                <a:pos x="f672" y="f673"/>
              </a:cxn>
              <a:cxn ang="f542">
                <a:pos x="f674" y="f675"/>
              </a:cxn>
              <a:cxn ang="f542">
                <a:pos x="f676" y="f677"/>
              </a:cxn>
              <a:cxn ang="f542">
                <a:pos x="f678" y="f679"/>
              </a:cxn>
              <a:cxn ang="f542">
                <a:pos x="f680" y="f681"/>
              </a:cxn>
              <a:cxn ang="f542">
                <a:pos x="f682" y="f683"/>
              </a:cxn>
              <a:cxn ang="f542">
                <a:pos x="f684" y="f683"/>
              </a:cxn>
              <a:cxn ang="f542">
                <a:pos x="f685" y="f686"/>
              </a:cxn>
              <a:cxn ang="f542">
                <a:pos x="f687" y="f688"/>
              </a:cxn>
              <a:cxn ang="f542">
                <a:pos x="f689" y="f690"/>
              </a:cxn>
              <a:cxn ang="f542">
                <a:pos x="f689" y="f691"/>
              </a:cxn>
              <a:cxn ang="f542">
                <a:pos x="f687" y="f692"/>
              </a:cxn>
              <a:cxn ang="f542">
                <a:pos x="f685" y="f693"/>
              </a:cxn>
              <a:cxn ang="f542">
                <a:pos x="f694" y="f695"/>
              </a:cxn>
              <a:cxn ang="f542">
                <a:pos x="f696" y="f697"/>
              </a:cxn>
              <a:cxn ang="f542">
                <a:pos x="f698" y="f699"/>
              </a:cxn>
              <a:cxn ang="f542">
                <a:pos x="f700" y="f701"/>
              </a:cxn>
              <a:cxn ang="f542">
                <a:pos x="f702" y="f703"/>
              </a:cxn>
              <a:cxn ang="f542">
                <a:pos x="f704" y="f705"/>
              </a:cxn>
              <a:cxn ang="f542">
                <a:pos x="f706" y="f707"/>
              </a:cxn>
              <a:cxn ang="f542">
                <a:pos x="f708" y="f709"/>
              </a:cxn>
              <a:cxn ang="f542">
                <a:pos x="f710" y="f709"/>
              </a:cxn>
              <a:cxn ang="f542">
                <a:pos x="f711" y="f712"/>
              </a:cxn>
              <a:cxn ang="f542">
                <a:pos x="f713" y="f714"/>
              </a:cxn>
              <a:cxn ang="f542">
                <a:pos x="f715" y="f716"/>
              </a:cxn>
              <a:cxn ang="f542">
                <a:pos x="f717" y="f718"/>
              </a:cxn>
              <a:cxn ang="f542">
                <a:pos x="f719" y="f720"/>
              </a:cxn>
              <a:cxn ang="f542">
                <a:pos x="f721" y="f722"/>
              </a:cxn>
              <a:cxn ang="f542">
                <a:pos x="f723" y="f722"/>
              </a:cxn>
              <a:cxn ang="f542">
                <a:pos x="f724" y="f720"/>
              </a:cxn>
              <a:cxn ang="f542">
                <a:pos x="f725" y="f726"/>
              </a:cxn>
              <a:cxn ang="f542">
                <a:pos x="f727" y="f728"/>
              </a:cxn>
              <a:cxn ang="f542">
                <a:pos x="f729" y="f730"/>
              </a:cxn>
              <a:cxn ang="f542">
                <a:pos x="f731" y="f658"/>
              </a:cxn>
              <a:cxn ang="f542">
                <a:pos x="f732" y="f733"/>
              </a:cxn>
              <a:cxn ang="f542">
                <a:pos x="f734" y="f728"/>
              </a:cxn>
              <a:cxn ang="f542">
                <a:pos x="f735" y="f726"/>
              </a:cxn>
              <a:cxn ang="f542">
                <a:pos x="f736" y="f737"/>
              </a:cxn>
              <a:cxn ang="f542">
                <a:pos x="f738" y="f712"/>
              </a:cxn>
              <a:cxn ang="f542">
                <a:pos x="f739" y="f740"/>
              </a:cxn>
              <a:cxn ang="f542">
                <a:pos x="f741" y="f742"/>
              </a:cxn>
              <a:cxn ang="f542">
                <a:pos x="f743" y="f744"/>
              </a:cxn>
              <a:cxn ang="f542">
                <a:pos x="f745" y="f746"/>
              </a:cxn>
              <a:cxn ang="f542">
                <a:pos x="f747" y="f748"/>
              </a:cxn>
              <a:cxn ang="f542">
                <a:pos x="f749" y="f750"/>
              </a:cxn>
              <a:cxn ang="f542">
                <a:pos x="f751" y="f752"/>
              </a:cxn>
              <a:cxn ang="f542">
                <a:pos x="f753" y="f754"/>
              </a:cxn>
            </a:cxnLst>
            <a:rect l="f647" t="f650" r="f648" b="f649"/>
            <a:pathLst>
              <a:path w="6560" h="6556">
                <a:moveTo>
                  <a:pt x="f8" y="f9"/>
                </a:moveTo>
                <a:lnTo>
                  <a:pt x="f10" y="f11"/>
                </a:lnTo>
                <a:lnTo>
                  <a:pt x="f12" y="f13"/>
                </a:lnTo>
                <a:lnTo>
                  <a:pt x="f14" y="f15"/>
                </a:lnTo>
                <a:lnTo>
                  <a:pt x="f16" y="f17"/>
                </a:lnTo>
                <a:lnTo>
                  <a:pt x="f18" y="f19"/>
                </a:lnTo>
                <a:lnTo>
                  <a:pt x="f20" y="f21"/>
                </a:lnTo>
                <a:lnTo>
                  <a:pt x="f22" y="f23"/>
                </a:lnTo>
                <a:lnTo>
                  <a:pt x="f22" y="f24"/>
                </a:lnTo>
                <a:lnTo>
                  <a:pt x="f25" y="f24"/>
                </a:lnTo>
                <a:lnTo>
                  <a:pt x="f26" y="f27"/>
                </a:lnTo>
                <a:lnTo>
                  <a:pt x="f28" y="f29"/>
                </a:lnTo>
                <a:lnTo>
                  <a:pt x="f30" y="f31"/>
                </a:lnTo>
                <a:lnTo>
                  <a:pt x="f32" y="f33"/>
                </a:lnTo>
                <a:lnTo>
                  <a:pt x="f34" y="f35"/>
                </a:lnTo>
                <a:lnTo>
                  <a:pt x="f36" y="f37"/>
                </a:lnTo>
                <a:lnTo>
                  <a:pt x="f38" y="f39"/>
                </a:lnTo>
                <a:lnTo>
                  <a:pt x="f36" y="f40"/>
                </a:lnTo>
                <a:lnTo>
                  <a:pt x="f34" y="f41"/>
                </a:lnTo>
                <a:lnTo>
                  <a:pt x="f32" y="f42"/>
                </a:lnTo>
                <a:lnTo>
                  <a:pt x="f30" y="f43"/>
                </a:lnTo>
                <a:lnTo>
                  <a:pt x="f28" y="f44"/>
                </a:lnTo>
                <a:lnTo>
                  <a:pt x="f26" y="f45"/>
                </a:lnTo>
                <a:lnTo>
                  <a:pt x="f25" y="f46"/>
                </a:lnTo>
                <a:lnTo>
                  <a:pt x="f8" y="f46"/>
                </a:lnTo>
                <a:lnTo>
                  <a:pt x="f47" y="f45"/>
                </a:lnTo>
                <a:lnTo>
                  <a:pt x="f48" y="f44"/>
                </a:lnTo>
                <a:lnTo>
                  <a:pt x="f49" y="f43"/>
                </a:lnTo>
                <a:lnTo>
                  <a:pt x="f50" y="f42"/>
                </a:lnTo>
                <a:lnTo>
                  <a:pt x="f51" y="f41"/>
                </a:lnTo>
                <a:lnTo>
                  <a:pt x="f52" y="f40"/>
                </a:lnTo>
                <a:lnTo>
                  <a:pt x="f53" y="f39"/>
                </a:lnTo>
                <a:lnTo>
                  <a:pt x="f53" y="f23"/>
                </a:lnTo>
                <a:lnTo>
                  <a:pt x="f52" y="f21"/>
                </a:lnTo>
                <a:lnTo>
                  <a:pt x="f51" y="f19"/>
                </a:lnTo>
                <a:lnTo>
                  <a:pt x="f50" y="f17"/>
                </a:lnTo>
                <a:lnTo>
                  <a:pt x="f49" y="f15"/>
                </a:lnTo>
                <a:lnTo>
                  <a:pt x="f48" y="f13"/>
                </a:lnTo>
                <a:lnTo>
                  <a:pt x="f47" y="f11"/>
                </a:lnTo>
                <a:lnTo>
                  <a:pt x="f8" y="f9"/>
                </a:lnTo>
                <a:close/>
                <a:moveTo>
                  <a:pt x="f22" y="f54"/>
                </a:moveTo>
                <a:lnTo>
                  <a:pt x="f55" y="f56"/>
                </a:lnTo>
                <a:lnTo>
                  <a:pt x="f57" y="f58"/>
                </a:lnTo>
                <a:lnTo>
                  <a:pt x="f59" y="f60"/>
                </a:lnTo>
                <a:lnTo>
                  <a:pt x="f61" y="f62"/>
                </a:lnTo>
                <a:lnTo>
                  <a:pt x="f63" y="f64"/>
                </a:lnTo>
                <a:lnTo>
                  <a:pt x="f65" y="f66"/>
                </a:lnTo>
                <a:lnTo>
                  <a:pt x="f67" y="f68"/>
                </a:lnTo>
                <a:lnTo>
                  <a:pt x="f69" y="f70"/>
                </a:lnTo>
                <a:lnTo>
                  <a:pt x="f71" y="f72"/>
                </a:lnTo>
                <a:lnTo>
                  <a:pt x="f66" y="f73"/>
                </a:lnTo>
                <a:lnTo>
                  <a:pt x="f64" y="f74"/>
                </a:lnTo>
                <a:lnTo>
                  <a:pt x="f75" y="f76"/>
                </a:lnTo>
                <a:lnTo>
                  <a:pt x="f77" y="f78"/>
                </a:lnTo>
                <a:lnTo>
                  <a:pt x="f58" y="f79"/>
                </a:lnTo>
                <a:lnTo>
                  <a:pt x="f80" y="f81"/>
                </a:lnTo>
                <a:lnTo>
                  <a:pt x="f82" y="f24"/>
                </a:lnTo>
                <a:lnTo>
                  <a:pt x="f80" y="f83"/>
                </a:lnTo>
                <a:lnTo>
                  <a:pt x="f58" y="f84"/>
                </a:lnTo>
                <a:lnTo>
                  <a:pt x="f77" y="f43"/>
                </a:lnTo>
                <a:lnTo>
                  <a:pt x="f75" y="f85"/>
                </a:lnTo>
                <a:lnTo>
                  <a:pt x="f64" y="f86"/>
                </a:lnTo>
                <a:lnTo>
                  <a:pt x="f66" y="f87"/>
                </a:lnTo>
                <a:lnTo>
                  <a:pt x="f71" y="f88"/>
                </a:lnTo>
                <a:lnTo>
                  <a:pt x="f69" y="f89"/>
                </a:lnTo>
                <a:lnTo>
                  <a:pt x="f67" y="f90"/>
                </a:lnTo>
                <a:lnTo>
                  <a:pt x="f65" y="f91"/>
                </a:lnTo>
                <a:lnTo>
                  <a:pt x="f63" y="f92"/>
                </a:lnTo>
                <a:lnTo>
                  <a:pt x="f61" y="f93"/>
                </a:lnTo>
                <a:lnTo>
                  <a:pt x="f59" y="f94"/>
                </a:lnTo>
                <a:lnTo>
                  <a:pt x="f57" y="f95"/>
                </a:lnTo>
                <a:lnTo>
                  <a:pt x="f55" y="f96"/>
                </a:lnTo>
                <a:lnTo>
                  <a:pt x="f22" y="f97"/>
                </a:lnTo>
                <a:lnTo>
                  <a:pt x="f98" y="f96"/>
                </a:lnTo>
                <a:lnTo>
                  <a:pt x="f99" y="f95"/>
                </a:lnTo>
                <a:lnTo>
                  <a:pt x="f100" y="f94"/>
                </a:lnTo>
                <a:lnTo>
                  <a:pt x="f101" y="f93"/>
                </a:lnTo>
                <a:lnTo>
                  <a:pt x="f102" y="f92"/>
                </a:lnTo>
                <a:lnTo>
                  <a:pt x="f103" y="f91"/>
                </a:lnTo>
                <a:lnTo>
                  <a:pt x="f104" y="f90"/>
                </a:lnTo>
                <a:lnTo>
                  <a:pt x="f105" y="f89"/>
                </a:lnTo>
                <a:lnTo>
                  <a:pt x="f106" y="f88"/>
                </a:lnTo>
                <a:lnTo>
                  <a:pt x="f107" y="f87"/>
                </a:lnTo>
                <a:lnTo>
                  <a:pt x="f108" y="f86"/>
                </a:lnTo>
                <a:lnTo>
                  <a:pt x="f109" y="f85"/>
                </a:lnTo>
                <a:lnTo>
                  <a:pt x="f110" y="f43"/>
                </a:lnTo>
                <a:lnTo>
                  <a:pt x="f111" y="f84"/>
                </a:lnTo>
                <a:lnTo>
                  <a:pt x="f112" y="f83"/>
                </a:lnTo>
                <a:lnTo>
                  <a:pt x="f113" y="f24"/>
                </a:lnTo>
                <a:lnTo>
                  <a:pt x="f112" y="f81"/>
                </a:lnTo>
                <a:lnTo>
                  <a:pt x="f111" y="f79"/>
                </a:lnTo>
                <a:lnTo>
                  <a:pt x="f110" y="f78"/>
                </a:lnTo>
                <a:lnTo>
                  <a:pt x="f109" y="f76"/>
                </a:lnTo>
                <a:lnTo>
                  <a:pt x="f108" y="f74"/>
                </a:lnTo>
                <a:lnTo>
                  <a:pt x="f107" y="f73"/>
                </a:lnTo>
                <a:lnTo>
                  <a:pt x="f106" y="f72"/>
                </a:lnTo>
                <a:lnTo>
                  <a:pt x="f105" y="f70"/>
                </a:lnTo>
                <a:lnTo>
                  <a:pt x="f104" y="f68"/>
                </a:lnTo>
                <a:lnTo>
                  <a:pt x="f103" y="f66"/>
                </a:lnTo>
                <a:lnTo>
                  <a:pt x="f102" y="f64"/>
                </a:lnTo>
                <a:lnTo>
                  <a:pt x="f101" y="f62"/>
                </a:lnTo>
                <a:lnTo>
                  <a:pt x="f100" y="f60"/>
                </a:lnTo>
                <a:lnTo>
                  <a:pt x="f99" y="f58"/>
                </a:lnTo>
                <a:lnTo>
                  <a:pt x="f98" y="f56"/>
                </a:lnTo>
                <a:lnTo>
                  <a:pt x="f22" y="f54"/>
                </a:lnTo>
                <a:close/>
                <a:moveTo>
                  <a:pt x="f114" y="f54"/>
                </a:moveTo>
                <a:lnTo>
                  <a:pt x="f115" y="f54"/>
                </a:lnTo>
                <a:lnTo>
                  <a:pt x="f115" y="f116"/>
                </a:lnTo>
                <a:lnTo>
                  <a:pt x="f114" y="f116"/>
                </a:lnTo>
                <a:lnTo>
                  <a:pt x="f114" y="f54"/>
                </a:lnTo>
                <a:close/>
                <a:moveTo>
                  <a:pt x="f117" y="f54"/>
                </a:moveTo>
                <a:lnTo>
                  <a:pt x="f118" y="f54"/>
                </a:lnTo>
                <a:lnTo>
                  <a:pt x="f118" y="f116"/>
                </a:lnTo>
                <a:lnTo>
                  <a:pt x="f117" y="f116"/>
                </a:lnTo>
                <a:lnTo>
                  <a:pt x="f117" y="f54"/>
                </a:lnTo>
                <a:close/>
                <a:moveTo>
                  <a:pt x="f22" y="f119"/>
                </a:moveTo>
                <a:lnTo>
                  <a:pt x="f120" y="f121"/>
                </a:lnTo>
                <a:lnTo>
                  <a:pt x="f122" y="f123"/>
                </a:lnTo>
                <a:lnTo>
                  <a:pt x="f124" y="f125"/>
                </a:lnTo>
                <a:lnTo>
                  <a:pt x="f126" y="f127"/>
                </a:lnTo>
                <a:lnTo>
                  <a:pt x="f128" y="f129"/>
                </a:lnTo>
                <a:lnTo>
                  <a:pt x="f130" y="f131"/>
                </a:lnTo>
                <a:lnTo>
                  <a:pt x="f132" y="f133"/>
                </a:lnTo>
                <a:lnTo>
                  <a:pt x="f134" y="f135"/>
                </a:lnTo>
                <a:lnTo>
                  <a:pt x="f136" y="f137"/>
                </a:lnTo>
                <a:lnTo>
                  <a:pt x="f111" y="f138"/>
                </a:lnTo>
                <a:lnTo>
                  <a:pt x="f139" y="f140"/>
                </a:lnTo>
                <a:lnTo>
                  <a:pt x="f141" y="f142"/>
                </a:lnTo>
                <a:lnTo>
                  <a:pt x="f143" y="f144"/>
                </a:lnTo>
                <a:lnTo>
                  <a:pt x="f145" y="f146"/>
                </a:lnTo>
                <a:lnTo>
                  <a:pt x="f147" y="f148"/>
                </a:lnTo>
                <a:lnTo>
                  <a:pt x="f149" y="f150"/>
                </a:lnTo>
                <a:lnTo>
                  <a:pt x="f151" y="f152"/>
                </a:lnTo>
                <a:lnTo>
                  <a:pt x="f153" y="f154"/>
                </a:lnTo>
                <a:lnTo>
                  <a:pt x="f6" y="f24"/>
                </a:lnTo>
                <a:lnTo>
                  <a:pt x="f153" y="f155"/>
                </a:lnTo>
                <a:lnTo>
                  <a:pt x="f151" y="f156"/>
                </a:lnTo>
                <a:lnTo>
                  <a:pt x="f149" y="f157"/>
                </a:lnTo>
                <a:lnTo>
                  <a:pt x="f147" y="f158"/>
                </a:lnTo>
                <a:lnTo>
                  <a:pt x="f145" y="f159"/>
                </a:lnTo>
                <a:lnTo>
                  <a:pt x="f143" y="f160"/>
                </a:lnTo>
                <a:lnTo>
                  <a:pt x="f141" y="f161"/>
                </a:lnTo>
                <a:lnTo>
                  <a:pt x="f139" y="f162"/>
                </a:lnTo>
                <a:lnTo>
                  <a:pt x="f111" y="f163"/>
                </a:lnTo>
                <a:lnTo>
                  <a:pt x="f136" y="f95"/>
                </a:lnTo>
                <a:lnTo>
                  <a:pt x="f134" y="f164"/>
                </a:lnTo>
                <a:lnTo>
                  <a:pt x="f132" y="f165"/>
                </a:lnTo>
                <a:lnTo>
                  <a:pt x="f130" y="f166"/>
                </a:lnTo>
                <a:lnTo>
                  <a:pt x="f128" y="f167"/>
                </a:lnTo>
                <a:lnTo>
                  <a:pt x="f126" y="f168"/>
                </a:lnTo>
                <a:lnTo>
                  <a:pt x="f124" y="f169"/>
                </a:lnTo>
                <a:lnTo>
                  <a:pt x="f122" y="f170"/>
                </a:lnTo>
                <a:lnTo>
                  <a:pt x="f120" y="f171"/>
                </a:lnTo>
                <a:lnTo>
                  <a:pt x="f22" y="f7"/>
                </a:lnTo>
                <a:lnTo>
                  <a:pt x="f172" y="f171"/>
                </a:lnTo>
                <a:lnTo>
                  <a:pt x="f173" y="f170"/>
                </a:lnTo>
                <a:lnTo>
                  <a:pt x="f174" y="f169"/>
                </a:lnTo>
                <a:lnTo>
                  <a:pt x="f175" y="f168"/>
                </a:lnTo>
                <a:lnTo>
                  <a:pt x="f176" y="f167"/>
                </a:lnTo>
                <a:lnTo>
                  <a:pt x="f177" y="f166"/>
                </a:lnTo>
                <a:lnTo>
                  <a:pt x="f178" y="f165"/>
                </a:lnTo>
                <a:lnTo>
                  <a:pt x="f179" y="f164"/>
                </a:lnTo>
                <a:lnTo>
                  <a:pt x="f180" y="f95"/>
                </a:lnTo>
                <a:lnTo>
                  <a:pt x="f58" y="f163"/>
                </a:lnTo>
                <a:lnTo>
                  <a:pt x="f181" y="f162"/>
                </a:lnTo>
                <a:lnTo>
                  <a:pt x="f182" y="f161"/>
                </a:lnTo>
                <a:lnTo>
                  <a:pt x="f183" y="f160"/>
                </a:lnTo>
                <a:lnTo>
                  <a:pt x="f184" y="f159"/>
                </a:lnTo>
                <a:lnTo>
                  <a:pt x="f185" y="f158"/>
                </a:lnTo>
                <a:lnTo>
                  <a:pt x="f186" y="f157"/>
                </a:lnTo>
                <a:lnTo>
                  <a:pt x="f123" y="f156"/>
                </a:lnTo>
                <a:lnTo>
                  <a:pt x="f121" y="f155"/>
                </a:lnTo>
                <a:lnTo>
                  <a:pt x="f119" y="f24"/>
                </a:lnTo>
                <a:lnTo>
                  <a:pt x="f121" y="f154"/>
                </a:lnTo>
                <a:lnTo>
                  <a:pt x="f123" y="f152"/>
                </a:lnTo>
                <a:lnTo>
                  <a:pt x="f186" y="f150"/>
                </a:lnTo>
                <a:lnTo>
                  <a:pt x="f185" y="f148"/>
                </a:lnTo>
                <a:lnTo>
                  <a:pt x="f184" y="f146"/>
                </a:lnTo>
                <a:lnTo>
                  <a:pt x="f183" y="f144"/>
                </a:lnTo>
                <a:lnTo>
                  <a:pt x="f182" y="f142"/>
                </a:lnTo>
                <a:lnTo>
                  <a:pt x="f181" y="f140"/>
                </a:lnTo>
                <a:lnTo>
                  <a:pt x="f58" y="f138"/>
                </a:lnTo>
                <a:lnTo>
                  <a:pt x="f180" y="f137"/>
                </a:lnTo>
                <a:lnTo>
                  <a:pt x="f179" y="f135"/>
                </a:lnTo>
                <a:lnTo>
                  <a:pt x="f178" y="f133"/>
                </a:lnTo>
                <a:lnTo>
                  <a:pt x="f177" y="f131"/>
                </a:lnTo>
                <a:lnTo>
                  <a:pt x="f176" y="f129"/>
                </a:lnTo>
                <a:lnTo>
                  <a:pt x="f175" y="f127"/>
                </a:lnTo>
                <a:lnTo>
                  <a:pt x="f174" y="f125"/>
                </a:lnTo>
                <a:lnTo>
                  <a:pt x="f173" y="f123"/>
                </a:lnTo>
                <a:lnTo>
                  <a:pt x="f172" y="f121"/>
                </a:lnTo>
                <a:lnTo>
                  <a:pt x="f22" y="f119"/>
                </a:lnTo>
                <a:close/>
                <a:moveTo>
                  <a:pt x="f119" y="f187"/>
                </a:moveTo>
                <a:lnTo>
                  <a:pt x="f188" y="f187"/>
                </a:lnTo>
                <a:lnTo>
                  <a:pt x="f188" y="f119"/>
                </a:lnTo>
                <a:lnTo>
                  <a:pt x="f119" y="f119"/>
                </a:lnTo>
                <a:lnTo>
                  <a:pt x="f119" y="f187"/>
                </a:lnTo>
                <a:close/>
                <a:moveTo>
                  <a:pt x="f114" y="f187"/>
                </a:moveTo>
                <a:lnTo>
                  <a:pt x="f115" y="f187"/>
                </a:lnTo>
                <a:lnTo>
                  <a:pt x="f115" y="f119"/>
                </a:lnTo>
                <a:lnTo>
                  <a:pt x="f114" y="f119"/>
                </a:lnTo>
                <a:lnTo>
                  <a:pt x="f114" y="f187"/>
                </a:lnTo>
                <a:close/>
                <a:moveTo>
                  <a:pt x="f117" y="f187"/>
                </a:moveTo>
                <a:lnTo>
                  <a:pt x="f118" y="f187"/>
                </a:lnTo>
                <a:lnTo>
                  <a:pt x="f118" y="f119"/>
                </a:lnTo>
                <a:lnTo>
                  <a:pt x="f117" y="f119"/>
                </a:lnTo>
                <a:lnTo>
                  <a:pt x="f117" y="f187"/>
                </a:lnTo>
                <a:close/>
                <a:moveTo>
                  <a:pt x="f189" y="f190"/>
                </a:moveTo>
                <a:lnTo>
                  <a:pt x="f191"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192" y="f211"/>
                </a:lnTo>
                <a:lnTo>
                  <a:pt x="f212" y="f210"/>
                </a:lnTo>
                <a:lnTo>
                  <a:pt x="f213" y="f208"/>
                </a:lnTo>
                <a:lnTo>
                  <a:pt x="f214" y="f206"/>
                </a:lnTo>
                <a:lnTo>
                  <a:pt x="f215" y="f204"/>
                </a:lnTo>
                <a:lnTo>
                  <a:pt x="f202" y="f202"/>
                </a:lnTo>
                <a:lnTo>
                  <a:pt x="f216" y="f200"/>
                </a:lnTo>
                <a:lnTo>
                  <a:pt x="f217" y="f198"/>
                </a:lnTo>
                <a:lnTo>
                  <a:pt x="f218" y="f196"/>
                </a:lnTo>
                <a:lnTo>
                  <a:pt x="f219" y="f194"/>
                </a:lnTo>
                <a:lnTo>
                  <a:pt x="f220" y="f192"/>
                </a:lnTo>
                <a:lnTo>
                  <a:pt x="f220" y="f190"/>
                </a:lnTo>
                <a:lnTo>
                  <a:pt x="f221" y="f190"/>
                </a:lnTo>
                <a:lnTo>
                  <a:pt x="f221" y="f192"/>
                </a:lnTo>
                <a:lnTo>
                  <a:pt x="f66" y="f194"/>
                </a:lnTo>
                <a:lnTo>
                  <a:pt x="f222" y="f196"/>
                </a:lnTo>
                <a:lnTo>
                  <a:pt x="f223" y="f198"/>
                </a:lnTo>
                <a:lnTo>
                  <a:pt x="f224" y="f200"/>
                </a:lnTo>
                <a:lnTo>
                  <a:pt x="f142" y="f202"/>
                </a:lnTo>
                <a:lnTo>
                  <a:pt x="f225" y="f204"/>
                </a:lnTo>
                <a:lnTo>
                  <a:pt x="f226" y="f206"/>
                </a:lnTo>
                <a:lnTo>
                  <a:pt x="f227" y="f208"/>
                </a:lnTo>
                <a:lnTo>
                  <a:pt x="f228" y="f210"/>
                </a:lnTo>
                <a:lnTo>
                  <a:pt x="f229" y="f211"/>
                </a:lnTo>
                <a:lnTo>
                  <a:pt x="f230" y="f210"/>
                </a:lnTo>
                <a:lnTo>
                  <a:pt x="f231" y="f208"/>
                </a:lnTo>
                <a:lnTo>
                  <a:pt x="f232" y="f206"/>
                </a:lnTo>
                <a:lnTo>
                  <a:pt x="f233" y="f204"/>
                </a:lnTo>
                <a:lnTo>
                  <a:pt x="f234" y="f202"/>
                </a:lnTo>
                <a:lnTo>
                  <a:pt x="f235" y="f200"/>
                </a:lnTo>
                <a:lnTo>
                  <a:pt x="f236" y="f198"/>
                </a:lnTo>
                <a:lnTo>
                  <a:pt x="f237" y="f196"/>
                </a:lnTo>
                <a:lnTo>
                  <a:pt x="f238" y="f194"/>
                </a:lnTo>
                <a:lnTo>
                  <a:pt x="f8" y="f192"/>
                </a:lnTo>
                <a:lnTo>
                  <a:pt x="f8" y="f190"/>
                </a:lnTo>
                <a:lnTo>
                  <a:pt x="f239" y="f190"/>
                </a:lnTo>
                <a:lnTo>
                  <a:pt x="f240" y="f241"/>
                </a:lnTo>
                <a:lnTo>
                  <a:pt x="f242" y="f243"/>
                </a:lnTo>
                <a:lnTo>
                  <a:pt x="f244" y="f245"/>
                </a:lnTo>
                <a:lnTo>
                  <a:pt x="f246" y="f247"/>
                </a:lnTo>
                <a:lnTo>
                  <a:pt x="f122" y="f248"/>
                </a:lnTo>
                <a:lnTo>
                  <a:pt x="f249" y="f250"/>
                </a:lnTo>
                <a:lnTo>
                  <a:pt x="f251" y="f252"/>
                </a:lnTo>
                <a:lnTo>
                  <a:pt x="f253" y="f254"/>
                </a:lnTo>
                <a:lnTo>
                  <a:pt x="f255" y="f256"/>
                </a:lnTo>
                <a:lnTo>
                  <a:pt x="f257" y="f258"/>
                </a:lnTo>
                <a:lnTo>
                  <a:pt x="f257" y="f259"/>
                </a:lnTo>
                <a:lnTo>
                  <a:pt x="f22" y="f259"/>
                </a:lnTo>
                <a:lnTo>
                  <a:pt x="f22" y="f260"/>
                </a:lnTo>
                <a:lnTo>
                  <a:pt x="f261" y="f260"/>
                </a:lnTo>
                <a:lnTo>
                  <a:pt x="f261" y="f262"/>
                </a:lnTo>
                <a:lnTo>
                  <a:pt x="f263" y="f264"/>
                </a:lnTo>
                <a:lnTo>
                  <a:pt x="f265" y="f266"/>
                </a:lnTo>
                <a:lnTo>
                  <a:pt x="f189" y="f24"/>
                </a:lnTo>
                <a:lnTo>
                  <a:pt x="f115" y="f24"/>
                </a:lnTo>
                <a:lnTo>
                  <a:pt x="f115" y="f46"/>
                </a:lnTo>
                <a:lnTo>
                  <a:pt x="f189" y="f46"/>
                </a:lnTo>
                <a:lnTo>
                  <a:pt x="f267" y="f268"/>
                </a:lnTo>
                <a:lnTo>
                  <a:pt x="f269" y="f270"/>
                </a:lnTo>
                <a:lnTo>
                  <a:pt x="f271" y="f272"/>
                </a:lnTo>
                <a:lnTo>
                  <a:pt x="f273" y="f274"/>
                </a:lnTo>
                <a:lnTo>
                  <a:pt x="f275" y="f276"/>
                </a:lnTo>
                <a:lnTo>
                  <a:pt x="f277" y="f278"/>
                </a:lnTo>
                <a:lnTo>
                  <a:pt x="f279" y="f280"/>
                </a:lnTo>
                <a:lnTo>
                  <a:pt x="f281" y="f282"/>
                </a:lnTo>
                <a:lnTo>
                  <a:pt x="f283" y="f284"/>
                </a:lnTo>
                <a:lnTo>
                  <a:pt x="f5" y="f262"/>
                </a:lnTo>
                <a:lnTo>
                  <a:pt x="f5" y="f258"/>
                </a:lnTo>
                <a:lnTo>
                  <a:pt x="f283" y="f256"/>
                </a:lnTo>
                <a:lnTo>
                  <a:pt x="f281" y="f254"/>
                </a:lnTo>
                <a:lnTo>
                  <a:pt x="f279" y="f252"/>
                </a:lnTo>
                <a:lnTo>
                  <a:pt x="f277" y="f250"/>
                </a:lnTo>
                <a:lnTo>
                  <a:pt x="f275" y="f248"/>
                </a:lnTo>
                <a:lnTo>
                  <a:pt x="f273" y="f247"/>
                </a:lnTo>
                <a:lnTo>
                  <a:pt x="f271" y="f245"/>
                </a:lnTo>
                <a:lnTo>
                  <a:pt x="f269" y="f243"/>
                </a:lnTo>
                <a:lnTo>
                  <a:pt x="f267" y="f241"/>
                </a:lnTo>
                <a:lnTo>
                  <a:pt x="f189" y="f190"/>
                </a:lnTo>
                <a:close/>
                <a:moveTo>
                  <a:pt x="f229" y="f5"/>
                </a:moveTo>
                <a:lnTo>
                  <a:pt x="f285" y="f283"/>
                </a:lnTo>
                <a:lnTo>
                  <a:pt x="f286" y="f281"/>
                </a:lnTo>
                <a:lnTo>
                  <a:pt x="f231" y="f287"/>
                </a:lnTo>
                <a:lnTo>
                  <a:pt x="f288" y="f289"/>
                </a:lnTo>
                <a:lnTo>
                  <a:pt x="f290" y="f291"/>
                </a:lnTo>
                <a:lnTo>
                  <a:pt x="f292" y="f293"/>
                </a:lnTo>
                <a:lnTo>
                  <a:pt x="f53" y="f294"/>
                </a:lnTo>
                <a:lnTo>
                  <a:pt x="f53" y="f192"/>
                </a:lnTo>
                <a:lnTo>
                  <a:pt x="f292" y="f295"/>
                </a:lnTo>
                <a:lnTo>
                  <a:pt x="f290" y="f296"/>
                </a:lnTo>
                <a:lnTo>
                  <a:pt x="f288" y="f297"/>
                </a:lnTo>
                <a:lnTo>
                  <a:pt x="f231" y="f298"/>
                </a:lnTo>
                <a:lnTo>
                  <a:pt x="f286" y="f299"/>
                </a:lnTo>
                <a:lnTo>
                  <a:pt x="f285" y="f300"/>
                </a:lnTo>
                <a:lnTo>
                  <a:pt x="f229" y="f301"/>
                </a:lnTo>
                <a:lnTo>
                  <a:pt x="f302" y="f300"/>
                </a:lnTo>
                <a:lnTo>
                  <a:pt x="f303" y="f299"/>
                </a:lnTo>
                <a:lnTo>
                  <a:pt x="f304" y="f298"/>
                </a:lnTo>
                <a:lnTo>
                  <a:pt x="f305" y="f297"/>
                </a:lnTo>
                <a:lnTo>
                  <a:pt x="f306" y="f296"/>
                </a:lnTo>
                <a:lnTo>
                  <a:pt x="f307" y="f295"/>
                </a:lnTo>
                <a:lnTo>
                  <a:pt x="f188" y="f192"/>
                </a:lnTo>
                <a:lnTo>
                  <a:pt x="f188" y="f294"/>
                </a:lnTo>
                <a:lnTo>
                  <a:pt x="f307" y="f293"/>
                </a:lnTo>
                <a:lnTo>
                  <a:pt x="f306" y="f291"/>
                </a:lnTo>
                <a:lnTo>
                  <a:pt x="f305" y="f289"/>
                </a:lnTo>
                <a:lnTo>
                  <a:pt x="f304" y="f287"/>
                </a:lnTo>
                <a:lnTo>
                  <a:pt x="f303" y="f281"/>
                </a:lnTo>
                <a:lnTo>
                  <a:pt x="f302" y="f283"/>
                </a:lnTo>
                <a:lnTo>
                  <a:pt x="f229" y="f5"/>
                </a:lnTo>
                <a:close/>
                <a:moveTo>
                  <a:pt x="f192" y="f5"/>
                </a:moveTo>
                <a:lnTo>
                  <a:pt x="f308" y="f283"/>
                </a:lnTo>
                <a:lnTo>
                  <a:pt x="f309" y="f281"/>
                </a:lnTo>
                <a:lnTo>
                  <a:pt x="f310" y="f287"/>
                </a:lnTo>
                <a:lnTo>
                  <a:pt x="f311" y="f289"/>
                </a:lnTo>
                <a:lnTo>
                  <a:pt x="f312" y="f291"/>
                </a:lnTo>
                <a:lnTo>
                  <a:pt x="f313" y="f293"/>
                </a:lnTo>
                <a:lnTo>
                  <a:pt x="f314" y="f294"/>
                </a:lnTo>
                <a:lnTo>
                  <a:pt x="f314" y="f192"/>
                </a:lnTo>
                <a:lnTo>
                  <a:pt x="f313" y="f295"/>
                </a:lnTo>
                <a:lnTo>
                  <a:pt x="f312" y="f296"/>
                </a:lnTo>
                <a:lnTo>
                  <a:pt x="f311" y="f297"/>
                </a:lnTo>
                <a:lnTo>
                  <a:pt x="f310" y="f298"/>
                </a:lnTo>
                <a:lnTo>
                  <a:pt x="f309" y="f299"/>
                </a:lnTo>
                <a:lnTo>
                  <a:pt x="f308" y="f300"/>
                </a:lnTo>
                <a:lnTo>
                  <a:pt x="f192" y="f301"/>
                </a:lnTo>
                <a:lnTo>
                  <a:pt x="f315" y="f300"/>
                </a:lnTo>
                <a:lnTo>
                  <a:pt x="f316" y="f299"/>
                </a:lnTo>
                <a:lnTo>
                  <a:pt x="f317" y="f298"/>
                </a:lnTo>
                <a:lnTo>
                  <a:pt x="f318" y="f297"/>
                </a:lnTo>
                <a:lnTo>
                  <a:pt x="f319" y="f296"/>
                </a:lnTo>
                <a:lnTo>
                  <a:pt x="f320" y="f295"/>
                </a:lnTo>
                <a:lnTo>
                  <a:pt x="f117" y="f192"/>
                </a:lnTo>
                <a:lnTo>
                  <a:pt x="f117" y="f294"/>
                </a:lnTo>
                <a:lnTo>
                  <a:pt x="f320" y="f293"/>
                </a:lnTo>
                <a:lnTo>
                  <a:pt x="f319" y="f291"/>
                </a:lnTo>
                <a:lnTo>
                  <a:pt x="f318" y="f289"/>
                </a:lnTo>
                <a:lnTo>
                  <a:pt x="f317" y="f287"/>
                </a:lnTo>
                <a:lnTo>
                  <a:pt x="f316" y="f281"/>
                </a:lnTo>
                <a:lnTo>
                  <a:pt x="f315" y="f283"/>
                </a:lnTo>
                <a:lnTo>
                  <a:pt x="f192" y="f5"/>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sp>
        <p:nvSpPr>
          <p:cNvPr id="36" name="Freeform 670"/>
          <p:cNvSpPr/>
          <p:nvPr/>
        </p:nvSpPr>
        <p:spPr>
          <a:xfrm>
            <a:off x="5220072" y="2095808"/>
            <a:ext cx="720080" cy="648071"/>
          </a:xfrm>
          <a:custGeom>
            <a:avLst/>
            <a:gdLst>
              <a:gd name="f0" fmla="val 10800000"/>
              <a:gd name="f1" fmla="val 5400000"/>
              <a:gd name="f2" fmla="val 360"/>
              <a:gd name="f3" fmla="val 180"/>
              <a:gd name="f4" fmla="val w"/>
              <a:gd name="f5" fmla="val h"/>
              <a:gd name="f6" fmla="val 0"/>
              <a:gd name="f7" fmla="val 3359"/>
              <a:gd name="f8" fmla="val 3341"/>
              <a:gd name="f9" fmla="val 2363"/>
              <a:gd name="f10" fmla="val 2539"/>
              <a:gd name="f11" fmla="val 2318"/>
              <a:gd name="f12" fmla="val 2632"/>
              <a:gd name="f13" fmla="val 2269"/>
              <a:gd name="f14" fmla="val 2723"/>
              <a:gd name="f15" fmla="val 2215"/>
              <a:gd name="f16" fmla="val 2811"/>
              <a:gd name="f17" fmla="val 2157"/>
              <a:gd name="f18" fmla="val 2897"/>
              <a:gd name="f19" fmla="val 2095"/>
              <a:gd name="f20" fmla="val 2980"/>
              <a:gd name="f21" fmla="val 2029"/>
              <a:gd name="f22" fmla="val 3060"/>
              <a:gd name="f23" fmla="val 1958"/>
              <a:gd name="f24" fmla="val 3138"/>
              <a:gd name="f25" fmla="val 1884"/>
              <a:gd name="f26" fmla="val 3212"/>
              <a:gd name="f27" fmla="val 1979"/>
              <a:gd name="f28" fmla="val 3196"/>
              <a:gd name="f29" fmla="val 2074"/>
              <a:gd name="f30" fmla="val 3175"/>
              <a:gd name="f31" fmla="val 2166"/>
              <a:gd name="f32" fmla="val 3148"/>
              <a:gd name="f33" fmla="val 2255"/>
              <a:gd name="f34" fmla="val 3117"/>
              <a:gd name="f35" fmla="val 2343"/>
              <a:gd name="f36" fmla="val 3079"/>
              <a:gd name="f37" fmla="val 2426"/>
              <a:gd name="f38" fmla="val 3036"/>
              <a:gd name="f39" fmla="val 2507"/>
              <a:gd name="f40" fmla="val 2989"/>
              <a:gd name="f41" fmla="val 2585"/>
              <a:gd name="f42" fmla="val 2938"/>
              <a:gd name="f43" fmla="val 2660"/>
              <a:gd name="f44" fmla="val 2881"/>
              <a:gd name="f45" fmla="val 2731"/>
              <a:gd name="f46" fmla="val 2820"/>
              <a:gd name="f47" fmla="val 2798"/>
              <a:gd name="f48" fmla="val 2756"/>
              <a:gd name="f49" fmla="val 2714"/>
              <a:gd name="f50" fmla="val 2704"/>
              <a:gd name="f51" fmla="val 2629"/>
              <a:gd name="f52" fmla="val 2656"/>
              <a:gd name="f53" fmla="val 2542"/>
              <a:gd name="f54" fmla="val 2613"/>
              <a:gd name="f55" fmla="val 2453"/>
              <a:gd name="f56" fmla="val 2573"/>
              <a:gd name="f57" fmla="val 997"/>
              <a:gd name="f58" fmla="val 907"/>
              <a:gd name="f59" fmla="val 817"/>
              <a:gd name="f60" fmla="val 730"/>
              <a:gd name="f61" fmla="val 644"/>
              <a:gd name="f62" fmla="val 561"/>
              <a:gd name="f63" fmla="val 629"/>
              <a:gd name="f64" fmla="val 700"/>
              <a:gd name="f65" fmla="val 774"/>
              <a:gd name="f66" fmla="val 852"/>
              <a:gd name="f67" fmla="val 933"/>
              <a:gd name="f68" fmla="val 1017"/>
              <a:gd name="f69" fmla="val 1104"/>
              <a:gd name="f70" fmla="val 1194"/>
              <a:gd name="f71" fmla="val 1286"/>
              <a:gd name="f72" fmla="val 1379"/>
              <a:gd name="f73" fmla="val 1476"/>
              <a:gd name="f74" fmla="val 1401"/>
              <a:gd name="f75" fmla="val 1331"/>
              <a:gd name="f76" fmla="val 1265"/>
              <a:gd name="f77" fmla="val 2979"/>
              <a:gd name="f78" fmla="val 1202"/>
              <a:gd name="f79" fmla="val 1144"/>
              <a:gd name="f80" fmla="val 1091"/>
              <a:gd name="f81" fmla="val 2722"/>
              <a:gd name="f82" fmla="val 1041"/>
              <a:gd name="f83" fmla="val 1737"/>
              <a:gd name="f84" fmla="val 2421"/>
              <a:gd name="f85" fmla="val 3189"/>
              <a:gd name="f86" fmla="val 1818"/>
              <a:gd name="f87" fmla="val 3115"/>
              <a:gd name="f88" fmla="val 1895"/>
              <a:gd name="f89" fmla="val 3037"/>
              <a:gd name="f90" fmla="val 1967"/>
              <a:gd name="f91" fmla="val 2955"/>
              <a:gd name="f92" fmla="val 2034"/>
              <a:gd name="f93" fmla="val 2871"/>
              <a:gd name="f94" fmla="val 2096"/>
              <a:gd name="f95" fmla="val 2783"/>
              <a:gd name="f96" fmla="val 2153"/>
              <a:gd name="f97" fmla="val 2692"/>
              <a:gd name="f98" fmla="val 2205"/>
              <a:gd name="f99" fmla="val 2598"/>
              <a:gd name="f100" fmla="val 2252"/>
              <a:gd name="f101" fmla="val 2502"/>
              <a:gd name="f102" fmla="val 2152"/>
              <a:gd name="f103" fmla="val 2476"/>
              <a:gd name="f104" fmla="val 2050"/>
              <a:gd name="f105" fmla="val 2454"/>
              <a:gd name="f106" fmla="val 1947"/>
              <a:gd name="f107" fmla="val 2438"/>
              <a:gd name="f108" fmla="val 1843"/>
              <a:gd name="f109" fmla="val 2428"/>
              <a:gd name="f110" fmla="val 1621"/>
              <a:gd name="f111" fmla="val 1516"/>
              <a:gd name="f112" fmla="val 1413"/>
              <a:gd name="f113" fmla="val 1310"/>
              <a:gd name="f114" fmla="val 1208"/>
              <a:gd name="f115" fmla="val 1108"/>
              <a:gd name="f116" fmla="val 1154"/>
              <a:gd name="f117" fmla="val 1207"/>
              <a:gd name="f118" fmla="val 1263"/>
              <a:gd name="f119" fmla="val 1326"/>
              <a:gd name="f120" fmla="val 1393"/>
              <a:gd name="f121" fmla="val 1465"/>
              <a:gd name="f122" fmla="val 1540"/>
              <a:gd name="f123" fmla="val 2547"/>
              <a:gd name="f124" fmla="val 1728"/>
              <a:gd name="f125" fmla="val 1833"/>
              <a:gd name="f126" fmla="val 2531"/>
              <a:gd name="f127" fmla="val 1935"/>
              <a:gd name="f128" fmla="val 2515"/>
              <a:gd name="f129" fmla="val 2038"/>
              <a:gd name="f130" fmla="val 2495"/>
              <a:gd name="f131" fmla="val 2138"/>
              <a:gd name="f132" fmla="val 2471"/>
              <a:gd name="f133" fmla="val 2238"/>
              <a:gd name="f134" fmla="val 2442"/>
              <a:gd name="f135" fmla="val 2335"/>
              <a:gd name="f136" fmla="val 2407"/>
              <a:gd name="f137" fmla="val 2432"/>
              <a:gd name="f138" fmla="val 2505"/>
              <a:gd name="f139" fmla="val 2469"/>
              <a:gd name="f140" fmla="val 2601"/>
              <a:gd name="f141" fmla="val 2512"/>
              <a:gd name="f142" fmla="val 2695"/>
              <a:gd name="f143" fmla="val 2561"/>
              <a:gd name="f144" fmla="val 2787"/>
              <a:gd name="f145" fmla="val 2877"/>
              <a:gd name="f146" fmla="val 2669"/>
              <a:gd name="f147" fmla="val 2933"/>
              <a:gd name="f148" fmla="val 2987"/>
              <a:gd name="f149" fmla="val 2523"/>
              <a:gd name="f150" fmla="val 2445"/>
              <a:gd name="f151" fmla="val 2364"/>
              <a:gd name="f152" fmla="val 3118"/>
              <a:gd name="f153" fmla="val 2280"/>
              <a:gd name="f154" fmla="val 3152"/>
              <a:gd name="f155" fmla="val 2193"/>
              <a:gd name="f156" fmla="val 3181"/>
              <a:gd name="f157" fmla="val 2104"/>
              <a:gd name="f158" fmla="val 3205"/>
              <a:gd name="f159" fmla="val 2013"/>
              <a:gd name="f160" fmla="val 3223"/>
              <a:gd name="f161" fmla="val 1920"/>
              <a:gd name="f162" fmla="val 3236"/>
              <a:gd name="f163" fmla="val 1825"/>
              <a:gd name="f164" fmla="val 3242"/>
              <a:gd name="f165" fmla="val 2306"/>
              <a:gd name="f166" fmla="val 1852"/>
              <a:gd name="f167" fmla="val 2312"/>
              <a:gd name="f168" fmla="val 1966"/>
              <a:gd name="f169" fmla="val 2324"/>
              <a:gd name="f170" fmla="val 2077"/>
              <a:gd name="f171" fmla="val 2342"/>
              <a:gd name="f172" fmla="val 2188"/>
              <a:gd name="f173" fmla="val 2366"/>
              <a:gd name="f174" fmla="val 2297"/>
              <a:gd name="f175" fmla="val 2395"/>
              <a:gd name="f176" fmla="val 2289"/>
              <a:gd name="f177" fmla="val 2367"/>
              <a:gd name="f178" fmla="val 2180"/>
              <a:gd name="f179" fmla="val 2392"/>
              <a:gd name="f180" fmla="val 2069"/>
              <a:gd name="f181" fmla="val 2411"/>
              <a:gd name="f182" fmla="val 1957"/>
              <a:gd name="f183" fmla="val 2425"/>
              <a:gd name="f184" fmla="val 2431"/>
              <a:gd name="f185" fmla="val 929"/>
              <a:gd name="f186" fmla="val 935"/>
              <a:gd name="f187" fmla="val 949"/>
              <a:gd name="f188" fmla="val 968"/>
              <a:gd name="f189" fmla="val 993"/>
              <a:gd name="f190" fmla="val 1024"/>
              <a:gd name="f191" fmla="val 2288"/>
              <a:gd name="f192" fmla="val 1062"/>
              <a:gd name="f193" fmla="val 1172"/>
              <a:gd name="f194" fmla="val 1282"/>
              <a:gd name="f195" fmla="val 1394"/>
              <a:gd name="f196" fmla="val 1508"/>
              <a:gd name="f197" fmla="val 118"/>
              <a:gd name="f198" fmla="val 124"/>
              <a:gd name="f199" fmla="val 137"/>
              <a:gd name="f200" fmla="val 155"/>
              <a:gd name="f201" fmla="val 178"/>
              <a:gd name="f202" fmla="val 207"/>
              <a:gd name="f203" fmla="val 241"/>
              <a:gd name="f204" fmla="val 280"/>
              <a:gd name="f205" fmla="val 324"/>
              <a:gd name="f206" fmla="val 373"/>
              <a:gd name="f207" fmla="val 425"/>
              <a:gd name="f208" fmla="val 483"/>
              <a:gd name="f209" fmla="val 573"/>
              <a:gd name="f210" fmla="val 664"/>
              <a:gd name="f211" fmla="val 758"/>
              <a:gd name="f212" fmla="val 855"/>
              <a:gd name="f213" fmla="val 953"/>
              <a:gd name="f214" fmla="val 918"/>
              <a:gd name="f215" fmla="val 889"/>
              <a:gd name="f216" fmla="val 863"/>
              <a:gd name="f217" fmla="val 843"/>
              <a:gd name="f218" fmla="val 829"/>
              <a:gd name="f219" fmla="val 818"/>
              <a:gd name="f220" fmla="val 813"/>
              <a:gd name="f221" fmla="val 2276"/>
              <a:gd name="f222" fmla="val 894"/>
              <a:gd name="f223" fmla="val 2171"/>
              <a:gd name="f224" fmla="val 922"/>
              <a:gd name="f225" fmla="val 2065"/>
              <a:gd name="f226" fmla="val 944"/>
              <a:gd name="f227" fmla="val 1956"/>
              <a:gd name="f228" fmla="val 960"/>
              <a:gd name="f229" fmla="val 1848"/>
              <a:gd name="f230" fmla="val 972"/>
              <a:gd name="f231" fmla="val 977"/>
              <a:gd name="f232" fmla="val 1613"/>
              <a:gd name="f233" fmla="val 1506"/>
              <a:gd name="f234" fmla="val 2414"/>
              <a:gd name="f235" fmla="val 1400"/>
              <a:gd name="f236" fmla="val 2397"/>
              <a:gd name="f237" fmla="val 1295"/>
              <a:gd name="f238" fmla="val 2374"/>
              <a:gd name="f239" fmla="val 1193"/>
              <a:gd name="f240" fmla="val 2347"/>
              <a:gd name="f241" fmla="val 2314"/>
              <a:gd name="f242" fmla="val 992"/>
              <a:gd name="f243" fmla="val 1083"/>
              <a:gd name="f244" fmla="val 1046"/>
              <a:gd name="f245" fmla="val 1013"/>
              <a:gd name="f246" fmla="val 984"/>
              <a:gd name="f247" fmla="val 962"/>
              <a:gd name="f248" fmla="val 945"/>
              <a:gd name="f249" fmla="val 1512"/>
              <a:gd name="f250" fmla="val 1402"/>
              <a:gd name="f251" fmla="val 1189"/>
              <a:gd name="f252" fmla="val 2845"/>
              <a:gd name="f253" fmla="val 636"/>
              <a:gd name="f254" fmla="val 2758"/>
              <a:gd name="f255" fmla="val 689"/>
              <a:gd name="f256" fmla="val 2668"/>
              <a:gd name="f257" fmla="val 738"/>
              <a:gd name="f258" fmla="val 2576"/>
              <a:gd name="f259" fmla="val 782"/>
              <a:gd name="f260" fmla="val 2483"/>
              <a:gd name="f261" fmla="val 823"/>
              <a:gd name="f262" fmla="val 2388"/>
              <a:gd name="f263" fmla="val 859"/>
              <a:gd name="f264" fmla="val 2427"/>
              <a:gd name="f265" fmla="val 961"/>
              <a:gd name="f266" fmla="val 2461"/>
              <a:gd name="f267" fmla="val 1066"/>
              <a:gd name="f268" fmla="val 2489"/>
              <a:gd name="f269" fmla="val 1281"/>
              <a:gd name="f270" fmla="val 2529"/>
              <a:gd name="f271" fmla="val 1390"/>
              <a:gd name="f272" fmla="val 2541"/>
              <a:gd name="f273" fmla="val 1501"/>
              <a:gd name="f274" fmla="val 3235"/>
              <a:gd name="f275" fmla="val 1511"/>
              <a:gd name="f276" fmla="val 3222"/>
              <a:gd name="f277" fmla="val 1412"/>
              <a:gd name="f278" fmla="val 3202"/>
              <a:gd name="f279" fmla="val 1314"/>
              <a:gd name="f280" fmla="val 3176"/>
              <a:gd name="f281" fmla="val 1220"/>
              <a:gd name="f282" fmla="val 3144"/>
              <a:gd name="f283" fmla="val 1127"/>
              <a:gd name="f284" fmla="val 3107"/>
              <a:gd name="f285" fmla="val 1037"/>
              <a:gd name="f286" fmla="val 3065"/>
              <a:gd name="f287" fmla="val 950"/>
              <a:gd name="f288" fmla="val 3018"/>
              <a:gd name="f289" fmla="val 866"/>
              <a:gd name="f290" fmla="val 2965"/>
              <a:gd name="f291" fmla="val 785"/>
              <a:gd name="f292" fmla="val 2907"/>
              <a:gd name="f293" fmla="val 709"/>
              <a:gd name="f294" fmla="val 515"/>
              <a:gd name="f295" fmla="val 453"/>
              <a:gd name="f296" fmla="val 395"/>
              <a:gd name="f297" fmla="val 342"/>
              <a:gd name="f298" fmla="val 295"/>
              <a:gd name="f299" fmla="val 253"/>
              <a:gd name="f300" fmla="val 215"/>
              <a:gd name="f301" fmla="val 183"/>
              <a:gd name="f302" fmla="val 158"/>
              <a:gd name="f303" fmla="val 138"/>
              <a:gd name="f304" fmla="val 125"/>
              <a:gd name="f305" fmla="val 819"/>
              <a:gd name="f306" fmla="val 831"/>
              <a:gd name="f307" fmla="val 848"/>
              <a:gd name="f308" fmla="val 871"/>
              <a:gd name="f309" fmla="val 899"/>
              <a:gd name="f310" fmla="val 877"/>
              <a:gd name="f311" fmla="val 783"/>
              <a:gd name="f312" fmla="val 692"/>
              <a:gd name="f313" fmla="val 602"/>
              <a:gd name="f314" fmla="val 153"/>
              <a:gd name="f315" fmla="val 862"/>
              <a:gd name="f316" fmla="val 1837"/>
              <a:gd name="f317" fmla="val 857"/>
              <a:gd name="f318" fmla="val 1937"/>
              <a:gd name="f319" fmla="val 847"/>
              <a:gd name="f320" fmla="val 2035"/>
              <a:gd name="f321" fmla="val 2132"/>
              <a:gd name="f322" fmla="val 2228"/>
              <a:gd name="f323" fmla="val 789"/>
              <a:gd name="f324" fmla="val 2182"/>
              <a:gd name="f325" fmla="val 2131"/>
              <a:gd name="f326" fmla="val 613"/>
              <a:gd name="f327" fmla="val 2076"/>
              <a:gd name="f328" fmla="val 529"/>
              <a:gd name="f329" fmla="val 2016"/>
              <a:gd name="f330" fmla="val 448"/>
              <a:gd name="f331" fmla="val 1953"/>
              <a:gd name="f332" fmla="val 370"/>
              <a:gd name="f333" fmla="val 1886"/>
              <a:gd name="f334" fmla="val 294"/>
              <a:gd name="f335" fmla="val 1813"/>
              <a:gd name="f336" fmla="val 222"/>
              <a:gd name="f337" fmla="val 1546"/>
              <a:gd name="f338" fmla="val 1474"/>
              <a:gd name="f339" fmla="val 1407"/>
              <a:gd name="f340" fmla="val 1342"/>
              <a:gd name="f341" fmla="val 1283"/>
              <a:gd name="f342" fmla="val 1229"/>
              <a:gd name="f343" fmla="val 1178"/>
              <a:gd name="f344" fmla="val 1132"/>
              <a:gd name="f345" fmla="val 1228"/>
              <a:gd name="f346" fmla="val 1325"/>
              <a:gd name="f347" fmla="val 1422"/>
              <a:gd name="f348" fmla="val 1521"/>
              <a:gd name="f349" fmla="val 129"/>
              <a:gd name="f350" fmla="val 1964"/>
              <a:gd name="f351" fmla="val 208"/>
              <a:gd name="f352" fmla="val 291"/>
              <a:gd name="f353" fmla="val 2109"/>
              <a:gd name="f354" fmla="val 378"/>
              <a:gd name="f355" fmla="val 2174"/>
              <a:gd name="f356" fmla="val 467"/>
              <a:gd name="f357" fmla="val 2234"/>
              <a:gd name="f358" fmla="val 560"/>
              <a:gd name="f359" fmla="val 2290"/>
              <a:gd name="f360" fmla="val 656"/>
              <a:gd name="f361" fmla="val 2341"/>
              <a:gd name="f362" fmla="val 753"/>
              <a:gd name="f363" fmla="val 720"/>
              <a:gd name="f364" fmla="val 2514"/>
              <a:gd name="f365" fmla="val 684"/>
              <a:gd name="f366" fmla="val 2599"/>
              <a:gd name="f367" fmla="val 2682"/>
              <a:gd name="f368" fmla="val 599"/>
              <a:gd name="f369" fmla="val 2763"/>
              <a:gd name="f370" fmla="val 551"/>
              <a:gd name="f371" fmla="val 2698"/>
              <a:gd name="f372" fmla="val 491"/>
              <a:gd name="f373" fmla="val 2628"/>
              <a:gd name="f374" fmla="val 436"/>
              <a:gd name="f375" fmla="val 2555"/>
              <a:gd name="f376" fmla="val 383"/>
              <a:gd name="f377" fmla="val 2481"/>
              <a:gd name="f378" fmla="val 336"/>
              <a:gd name="f379" fmla="val 2403"/>
              <a:gd name="f380" fmla="val 292"/>
              <a:gd name="f381" fmla="val 2322"/>
              <a:gd name="f382" fmla="val 219"/>
              <a:gd name="f383" fmla="val 188"/>
              <a:gd name="f384" fmla="val 163"/>
              <a:gd name="f385" fmla="val 1975"/>
              <a:gd name="f386" fmla="val 143"/>
              <a:gd name="f387" fmla="val 1385"/>
              <a:gd name="f388" fmla="val 1294"/>
              <a:gd name="f389" fmla="val 1121"/>
              <a:gd name="f390" fmla="val 1038"/>
              <a:gd name="f391" fmla="val 957"/>
              <a:gd name="f392" fmla="val 879"/>
              <a:gd name="f393" fmla="val 803"/>
              <a:gd name="f394" fmla="val 732"/>
              <a:gd name="f395" fmla="val 662"/>
              <a:gd name="f396" fmla="val 597"/>
              <a:gd name="f397" fmla="val 678"/>
              <a:gd name="f398" fmla="val 760"/>
              <a:gd name="f399" fmla="val 845"/>
              <a:gd name="f400" fmla="val 932"/>
              <a:gd name="f401" fmla="val 1019"/>
              <a:gd name="f402" fmla="val 1070"/>
              <a:gd name="f403" fmla="val 1124"/>
              <a:gd name="f404" fmla="val 1186"/>
              <a:gd name="f405" fmla="val 1251"/>
              <a:gd name="f406" fmla="val 1321"/>
              <a:gd name="f407" fmla="val 1396"/>
              <a:gd name="f408" fmla="val 1679"/>
              <a:gd name="f409" fmla="val 1706"/>
              <a:gd name="f410" fmla="val 1"/>
              <a:gd name="f411" fmla="val 1738"/>
              <a:gd name="f412" fmla="val 2"/>
              <a:gd name="f413" fmla="val 8"/>
              <a:gd name="f414" fmla="val 1946"/>
              <a:gd name="f415" fmla="val 22"/>
              <a:gd name="f416" fmla="val 2047"/>
              <a:gd name="f417" fmla="val 41"/>
              <a:gd name="f418" fmla="val 2146"/>
              <a:gd name="f419" fmla="val 66"/>
              <a:gd name="f420" fmla="val 2243"/>
              <a:gd name="f421" fmla="val 97"/>
              <a:gd name="f422" fmla="val 2336"/>
              <a:gd name="f423" fmla="val 134"/>
              <a:gd name="f424" fmla="val 175"/>
              <a:gd name="f425" fmla="val 2600"/>
              <a:gd name="f426" fmla="val 274"/>
              <a:gd name="f427" fmla="val 2681"/>
              <a:gd name="f428" fmla="val 331"/>
              <a:gd name="f429" fmla="val 2759"/>
              <a:gd name="f430" fmla="val 392"/>
              <a:gd name="f431" fmla="val 2832"/>
              <a:gd name="f432" fmla="val 458"/>
              <a:gd name="f433" fmla="val 2903"/>
              <a:gd name="f434" fmla="val 527"/>
              <a:gd name="f435" fmla="val 528"/>
              <a:gd name="f436" fmla="val 2966"/>
              <a:gd name="f437" fmla="val 3026"/>
              <a:gd name="f438" fmla="val 673"/>
              <a:gd name="f439" fmla="val 3081"/>
              <a:gd name="f440" fmla="val 751"/>
              <a:gd name="f441" fmla="val 3131"/>
              <a:gd name="f442" fmla="val 3177"/>
              <a:gd name="f443" fmla="val 915"/>
              <a:gd name="f444" fmla="val 3219"/>
              <a:gd name="f445" fmla="val 1001"/>
              <a:gd name="f446" fmla="val 3255"/>
              <a:gd name="f447" fmla="val 3286"/>
              <a:gd name="f448" fmla="val 1182"/>
              <a:gd name="f449" fmla="val 3311"/>
              <a:gd name="f450" fmla="val 1276"/>
              <a:gd name="f451" fmla="val 3332"/>
              <a:gd name="f452" fmla="val 1372"/>
              <a:gd name="f453" fmla="val 3347"/>
              <a:gd name="f454" fmla="val 1469"/>
              <a:gd name="f455" fmla="val 3356"/>
              <a:gd name="f456" fmla="val 1570"/>
              <a:gd name="f457" fmla="val 1670"/>
              <a:gd name="f458" fmla="val 1776"/>
              <a:gd name="f459" fmla="val 3346"/>
              <a:gd name="f460" fmla="val 1880"/>
              <a:gd name="f461" fmla="val 3330"/>
              <a:gd name="f462" fmla="val 1981"/>
              <a:gd name="f463" fmla="val 3308"/>
              <a:gd name="f464" fmla="val 2081"/>
              <a:gd name="f465" fmla="val 3280"/>
              <a:gd name="f466" fmla="val 2178"/>
              <a:gd name="f467" fmla="val 3246"/>
              <a:gd name="f468" fmla="val 2273"/>
              <a:gd name="f469" fmla="val 3207"/>
              <a:gd name="f470" fmla="val 2365"/>
              <a:gd name="f471" fmla="val 3163"/>
              <a:gd name="f472" fmla="val 3113"/>
              <a:gd name="f473" fmla="val 2540"/>
              <a:gd name="f474" fmla="val 3059"/>
              <a:gd name="f475" fmla="val 2622"/>
              <a:gd name="f476" fmla="val 3000"/>
              <a:gd name="f477" fmla="val 2702"/>
              <a:gd name="f478" fmla="val 2936"/>
              <a:gd name="f479" fmla="val 2777"/>
              <a:gd name="f480" fmla="val 2778"/>
              <a:gd name="f481" fmla="val 2934"/>
              <a:gd name="f482" fmla="val 2779"/>
              <a:gd name="f483" fmla="val 2780"/>
              <a:gd name="f484" fmla="val 2932"/>
              <a:gd name="f485" fmla="val 2781"/>
              <a:gd name="f486" fmla="val 2867"/>
              <a:gd name="f487" fmla="val 2851"/>
              <a:gd name="f488" fmla="val 2916"/>
              <a:gd name="f489" fmla="val 2725"/>
              <a:gd name="f490" fmla="val 2976"/>
              <a:gd name="f491" fmla="val 2649"/>
              <a:gd name="f492" fmla="val 3034"/>
              <a:gd name="f493" fmla="val 2570"/>
              <a:gd name="f494" fmla="val 3086"/>
              <a:gd name="f495" fmla="val 2487"/>
              <a:gd name="f496" fmla="val 3134"/>
              <a:gd name="f497" fmla="val 2402"/>
              <a:gd name="f498" fmla="val 3178"/>
              <a:gd name="f499" fmla="val 3217"/>
              <a:gd name="f500" fmla="val 2224"/>
              <a:gd name="f501" fmla="val 3251"/>
              <a:gd name="f502" fmla="val 2130"/>
              <a:gd name="f503" fmla="val 3303"/>
              <a:gd name="f504" fmla="val 3321"/>
              <a:gd name="f505" fmla="val 1838"/>
              <a:gd name="f506" fmla="val 3333"/>
              <a:gd name="f507" fmla="val 3340"/>
              <a:gd name="f508" fmla="val 1654"/>
              <a:gd name="f509" fmla="val 1230"/>
              <a:gd name="f510" fmla="val 1137"/>
              <a:gd name="f511" fmla="val 1047"/>
              <a:gd name="f512" fmla="val 958"/>
              <a:gd name="f513" fmla="val 873"/>
              <a:gd name="f514" fmla="val 791"/>
              <a:gd name="f515" fmla="val 3087"/>
              <a:gd name="f516" fmla="val 712"/>
              <a:gd name="f517" fmla="val 635"/>
              <a:gd name="f518" fmla="val 2977"/>
              <a:gd name="f519" fmla="val 562"/>
              <a:gd name="f520" fmla="val 2917"/>
              <a:gd name="f521" fmla="val 494"/>
              <a:gd name="f522" fmla="val 2852"/>
              <a:gd name="f523" fmla="val 428"/>
              <a:gd name="f524" fmla="val 426"/>
              <a:gd name="f525" fmla="val 424"/>
              <a:gd name="f526" fmla="val 423"/>
              <a:gd name="f527" fmla="val 301"/>
              <a:gd name="f528" fmla="val 246"/>
              <a:gd name="f529" fmla="val 197"/>
              <a:gd name="f530" fmla="val 114"/>
              <a:gd name="f531" fmla="val 80"/>
              <a:gd name="f532" fmla="val 52"/>
              <a:gd name="f533" fmla="val 29"/>
              <a:gd name="f534" fmla="val 14"/>
              <a:gd name="f535" fmla="val 4"/>
              <a:gd name="f536" fmla="val 3"/>
              <a:gd name="f537" fmla="val 13"/>
              <a:gd name="f538" fmla="val 27"/>
              <a:gd name="f539" fmla="val 47"/>
              <a:gd name="f540" fmla="val 74"/>
              <a:gd name="f541" fmla="val 105"/>
              <a:gd name="f542" fmla="val 141"/>
              <a:gd name="f543" fmla="val 182"/>
              <a:gd name="f544" fmla="val 228"/>
              <a:gd name="f545" fmla="val 279"/>
              <a:gd name="f546" fmla="val 334"/>
              <a:gd name="f547" fmla="val 393"/>
              <a:gd name="f548" fmla="val 456"/>
              <a:gd name="f549" fmla="val 457"/>
              <a:gd name="f550" fmla="val 601"/>
              <a:gd name="f551" fmla="val 679"/>
              <a:gd name="f552" fmla="val 844"/>
              <a:gd name="f553" fmla="val 1023"/>
              <a:gd name="f554" fmla="val 1117"/>
              <a:gd name="f555" fmla="val 1214"/>
              <a:gd name="f556" fmla="val 1313"/>
              <a:gd name="f557" fmla="val 1414"/>
              <a:gd name="f558" fmla="val 1517"/>
              <a:gd name="f559" fmla="+- 0 0 -90"/>
              <a:gd name="f560" fmla="*/ f4 1 3359"/>
              <a:gd name="f561" fmla="*/ f5 1 3341"/>
              <a:gd name="f562" fmla="+- f8 0 f6"/>
              <a:gd name="f563" fmla="+- f7 0 f6"/>
              <a:gd name="f564" fmla="*/ f559 f0 1"/>
              <a:gd name="f565" fmla="*/ f563 1 3359"/>
              <a:gd name="f566" fmla="*/ f562 1 3341"/>
              <a:gd name="f567" fmla="*/ 2029 f563 1"/>
              <a:gd name="f568" fmla="*/ 3060 f562 1"/>
              <a:gd name="f569" fmla="*/ 2343 f563 1"/>
              <a:gd name="f570" fmla="*/ 3079 f562 1"/>
              <a:gd name="f571" fmla="*/ 2714 f563 1"/>
              <a:gd name="f572" fmla="*/ 2704 f562 1"/>
              <a:gd name="f573" fmla="*/ 817 f563 1"/>
              <a:gd name="f574" fmla="*/ 2613 f562 1"/>
              <a:gd name="f575" fmla="*/ 852 f563 1"/>
              <a:gd name="f576" fmla="*/ 2989 f562 1"/>
              <a:gd name="f577" fmla="*/ 1476 f563 1"/>
              <a:gd name="f578" fmla="*/ 3212 f562 1"/>
              <a:gd name="f579" fmla="*/ 1041 f563 1"/>
              <a:gd name="f580" fmla="*/ 2632 f562 1"/>
              <a:gd name="f581" fmla="*/ 2034 f563 1"/>
              <a:gd name="f582" fmla="*/ 2871 f562 1"/>
              <a:gd name="f583" fmla="*/ 1947 f563 1"/>
              <a:gd name="f584" fmla="*/ 2438 f562 1"/>
              <a:gd name="f585" fmla="*/ 1208 f563 1"/>
              <a:gd name="f586" fmla="*/ 2476 f562 1"/>
              <a:gd name="f587" fmla="*/ 1465 f563 1"/>
              <a:gd name="f588" fmla="*/ 3037 f562 1"/>
              <a:gd name="f589" fmla="*/ 2515 f563 1"/>
              <a:gd name="f590" fmla="*/ 2038 f562 1"/>
              <a:gd name="f591" fmla="*/ 2695 f563 1"/>
              <a:gd name="f592" fmla="*/ 2561 f562 1"/>
              <a:gd name="f593" fmla="*/ 3118 f563 1"/>
              <a:gd name="f594" fmla="*/ 2280 f562 1"/>
              <a:gd name="f595" fmla="*/ 2547 f563 1"/>
              <a:gd name="f596" fmla="*/ 1728 f562 1"/>
              <a:gd name="f597" fmla="*/ 2297 f563 1"/>
              <a:gd name="f598" fmla="*/ 2395 f562 1"/>
              <a:gd name="f599" fmla="*/ 1737 f563 1"/>
              <a:gd name="f600" fmla="*/ 1062 f563 1"/>
              <a:gd name="f601" fmla="*/ 929 f563 1"/>
              <a:gd name="f602" fmla="*/ 241 f563 1"/>
              <a:gd name="f603" fmla="*/ 664 f563 1"/>
              <a:gd name="f604" fmla="*/ 843 f563 1"/>
              <a:gd name="f605" fmla="*/ 2065 f563 1"/>
              <a:gd name="f606" fmla="*/ 944 f562 1"/>
              <a:gd name="f607" fmla="*/ 2414 f563 1"/>
              <a:gd name="f608" fmla="*/ 1400 f562 1"/>
              <a:gd name="f609" fmla="*/ 1046 f563 1"/>
              <a:gd name="f610" fmla="*/ 992 f562 1"/>
              <a:gd name="f611" fmla="*/ 1621 f563 1"/>
              <a:gd name="f612" fmla="*/ 1613 f562 1"/>
              <a:gd name="f613" fmla="*/ 2845 f563 1"/>
              <a:gd name="f614" fmla="*/ 636 f562 1"/>
              <a:gd name="f615" fmla="*/ 2461 f563 1"/>
              <a:gd name="f616" fmla="*/ 1066 f562 1"/>
              <a:gd name="f617" fmla="*/ 3235 f563 1"/>
              <a:gd name="f618" fmla="*/ 1511 f562 1"/>
              <a:gd name="f619" fmla="*/ 3018 f563 1"/>
              <a:gd name="f620" fmla="*/ 866 f562 1"/>
              <a:gd name="f621" fmla="*/ 342 f563 1"/>
              <a:gd name="f622" fmla="*/ 125 f563 1"/>
              <a:gd name="f623" fmla="*/ 899 f563 1"/>
              <a:gd name="f624" fmla="*/ 515 f563 1"/>
              <a:gd name="f625" fmla="*/ 2228 f563 1"/>
              <a:gd name="f626" fmla="*/ 789 f562 1"/>
              <a:gd name="f627" fmla="*/ 1813 f563 1"/>
              <a:gd name="f628" fmla="*/ 222 f562 1"/>
              <a:gd name="f629" fmla="*/ 1283 f563 1"/>
              <a:gd name="f630" fmla="*/ 529 f562 1"/>
              <a:gd name="f631" fmla="*/ 1521 f563 1"/>
              <a:gd name="f632" fmla="*/ 857 f562 1"/>
              <a:gd name="f633" fmla="*/ 2174 f563 1"/>
              <a:gd name="f634" fmla="*/ 467 f562 1"/>
              <a:gd name="f635" fmla="*/ 2682 f563 1"/>
              <a:gd name="f636" fmla="*/ 599 f562 1"/>
              <a:gd name="f637" fmla="*/ 2322 f563 1"/>
              <a:gd name="f638" fmla="*/ 253 f562 1"/>
              <a:gd name="f639" fmla="*/ 1385 f563 1"/>
              <a:gd name="f640" fmla="*/ 143 f562 1"/>
              <a:gd name="f641" fmla="*/ 803 f563 1"/>
              <a:gd name="f642" fmla="*/ 383 f562 1"/>
              <a:gd name="f643" fmla="*/ 932 f563 1"/>
              <a:gd name="f644" fmla="*/ 720 f562 1"/>
              <a:gd name="f645" fmla="*/ 1396 f563 1"/>
              <a:gd name="f646" fmla="*/ 208 f562 1"/>
              <a:gd name="f647" fmla="*/ 2047 f563 1"/>
              <a:gd name="f648" fmla="*/ 41 f562 1"/>
              <a:gd name="f649" fmla="*/ 2681 f563 1"/>
              <a:gd name="f650" fmla="*/ 331 f562 1"/>
              <a:gd name="f651" fmla="*/ 3081 f563 1"/>
              <a:gd name="f652" fmla="*/ 751 f562 1"/>
              <a:gd name="f653" fmla="*/ 3332 f563 1"/>
              <a:gd name="f654" fmla="*/ 1372 f562 1"/>
              <a:gd name="f655" fmla="*/ 3308 f563 1"/>
              <a:gd name="f656" fmla="*/ 2081 f562 1"/>
              <a:gd name="f657" fmla="*/ 3000 f563 1"/>
              <a:gd name="f658" fmla="*/ 2702 f562 1"/>
              <a:gd name="f659" fmla="*/ 2867 f563 1"/>
              <a:gd name="f660" fmla="*/ 2851 f562 1"/>
              <a:gd name="f661" fmla="*/ 2314 f563 1"/>
              <a:gd name="f662" fmla="*/ 3217 f562 1"/>
              <a:gd name="f663" fmla="*/ 3340 f562 1"/>
              <a:gd name="f664" fmla="*/ 1325 f563 1"/>
              <a:gd name="f665" fmla="*/ 3303 f562 1"/>
              <a:gd name="f666" fmla="*/ 712 f563 1"/>
              <a:gd name="f667" fmla="*/ 3034 f562 1"/>
              <a:gd name="f668" fmla="*/ 424 f563 1"/>
              <a:gd name="f669" fmla="*/ 2778 f562 1"/>
              <a:gd name="f670" fmla="*/ 114 f563 1"/>
              <a:gd name="f671" fmla="*/ 2273 f562 1"/>
              <a:gd name="f672" fmla="*/ 3 f563 1"/>
              <a:gd name="f673" fmla="*/ 1570 f562 1"/>
              <a:gd name="f674" fmla="*/ 182 f563 1"/>
              <a:gd name="f675" fmla="*/ 915 f562 1"/>
              <a:gd name="f676" fmla="*/ 457 f563 1"/>
              <a:gd name="f677" fmla="*/ 527 f562 1"/>
              <a:gd name="f678" fmla="*/ 1023 f563 1"/>
              <a:gd name="f679" fmla="*/ 134 f562 1"/>
              <a:gd name="f680" fmla="*/ 1654 f563 1"/>
              <a:gd name="f681" fmla="*/ 1 f562 1"/>
              <a:gd name="f682" fmla="*/ f564 1 f3"/>
              <a:gd name="f683" fmla="*/ f567 1 3359"/>
              <a:gd name="f684" fmla="*/ f568 1 3341"/>
              <a:gd name="f685" fmla="*/ f569 1 3359"/>
              <a:gd name="f686" fmla="*/ f570 1 3341"/>
              <a:gd name="f687" fmla="*/ f571 1 3359"/>
              <a:gd name="f688" fmla="*/ f572 1 3341"/>
              <a:gd name="f689" fmla="*/ f573 1 3359"/>
              <a:gd name="f690" fmla="*/ f574 1 3341"/>
              <a:gd name="f691" fmla="*/ f575 1 3359"/>
              <a:gd name="f692" fmla="*/ f576 1 3341"/>
              <a:gd name="f693" fmla="*/ f577 1 3359"/>
              <a:gd name="f694" fmla="*/ f578 1 3341"/>
              <a:gd name="f695" fmla="*/ f579 1 3359"/>
              <a:gd name="f696" fmla="*/ f580 1 3341"/>
              <a:gd name="f697" fmla="*/ f581 1 3359"/>
              <a:gd name="f698" fmla="*/ f582 1 3341"/>
              <a:gd name="f699" fmla="*/ f583 1 3359"/>
              <a:gd name="f700" fmla="*/ f584 1 3341"/>
              <a:gd name="f701" fmla="*/ f585 1 3359"/>
              <a:gd name="f702" fmla="*/ f586 1 3341"/>
              <a:gd name="f703" fmla="*/ f587 1 3359"/>
              <a:gd name="f704" fmla="*/ f588 1 3341"/>
              <a:gd name="f705" fmla="*/ f589 1 3359"/>
              <a:gd name="f706" fmla="*/ f590 1 3341"/>
              <a:gd name="f707" fmla="*/ f591 1 3359"/>
              <a:gd name="f708" fmla="*/ f592 1 3341"/>
              <a:gd name="f709" fmla="*/ f593 1 3359"/>
              <a:gd name="f710" fmla="*/ f594 1 3341"/>
              <a:gd name="f711" fmla="*/ f595 1 3359"/>
              <a:gd name="f712" fmla="*/ f596 1 3341"/>
              <a:gd name="f713" fmla="*/ f597 1 3359"/>
              <a:gd name="f714" fmla="*/ f598 1 3341"/>
              <a:gd name="f715" fmla="*/ f599 1 3359"/>
              <a:gd name="f716" fmla="*/ f600 1 3359"/>
              <a:gd name="f717" fmla="*/ f601 1 3359"/>
              <a:gd name="f718" fmla="*/ f602 1 3359"/>
              <a:gd name="f719" fmla="*/ f603 1 3359"/>
              <a:gd name="f720" fmla="*/ f604 1 3359"/>
              <a:gd name="f721" fmla="*/ f605 1 3359"/>
              <a:gd name="f722" fmla="*/ f606 1 3341"/>
              <a:gd name="f723" fmla="*/ f607 1 3359"/>
              <a:gd name="f724" fmla="*/ f608 1 3341"/>
              <a:gd name="f725" fmla="*/ f609 1 3359"/>
              <a:gd name="f726" fmla="*/ f610 1 3341"/>
              <a:gd name="f727" fmla="*/ f611 1 3359"/>
              <a:gd name="f728" fmla="*/ f612 1 3341"/>
              <a:gd name="f729" fmla="*/ f613 1 3359"/>
              <a:gd name="f730" fmla="*/ f614 1 3341"/>
              <a:gd name="f731" fmla="*/ f615 1 3359"/>
              <a:gd name="f732" fmla="*/ f616 1 3341"/>
              <a:gd name="f733" fmla="*/ f617 1 3359"/>
              <a:gd name="f734" fmla="*/ f618 1 3341"/>
              <a:gd name="f735" fmla="*/ f619 1 3359"/>
              <a:gd name="f736" fmla="*/ f620 1 3341"/>
              <a:gd name="f737" fmla="*/ f621 1 3359"/>
              <a:gd name="f738" fmla="*/ f622 1 3359"/>
              <a:gd name="f739" fmla="*/ f623 1 3359"/>
              <a:gd name="f740" fmla="*/ f624 1 3359"/>
              <a:gd name="f741" fmla="*/ f625 1 3359"/>
              <a:gd name="f742" fmla="*/ f626 1 3341"/>
              <a:gd name="f743" fmla="*/ f627 1 3359"/>
              <a:gd name="f744" fmla="*/ f628 1 3341"/>
              <a:gd name="f745" fmla="*/ f629 1 3359"/>
              <a:gd name="f746" fmla="*/ f630 1 3341"/>
              <a:gd name="f747" fmla="*/ f631 1 3359"/>
              <a:gd name="f748" fmla="*/ f632 1 3341"/>
              <a:gd name="f749" fmla="*/ f633 1 3359"/>
              <a:gd name="f750" fmla="*/ f634 1 3341"/>
              <a:gd name="f751" fmla="*/ f635 1 3359"/>
              <a:gd name="f752" fmla="*/ f636 1 3341"/>
              <a:gd name="f753" fmla="*/ f637 1 3359"/>
              <a:gd name="f754" fmla="*/ f638 1 3341"/>
              <a:gd name="f755" fmla="*/ f639 1 3359"/>
              <a:gd name="f756" fmla="*/ f640 1 3341"/>
              <a:gd name="f757" fmla="*/ f641 1 3359"/>
              <a:gd name="f758" fmla="*/ f642 1 3341"/>
              <a:gd name="f759" fmla="*/ f643 1 3359"/>
              <a:gd name="f760" fmla="*/ f644 1 3341"/>
              <a:gd name="f761" fmla="*/ f645 1 3359"/>
              <a:gd name="f762" fmla="*/ f646 1 3341"/>
              <a:gd name="f763" fmla="*/ f647 1 3359"/>
              <a:gd name="f764" fmla="*/ f648 1 3341"/>
              <a:gd name="f765" fmla="*/ f649 1 3359"/>
              <a:gd name="f766" fmla="*/ f650 1 3341"/>
              <a:gd name="f767" fmla="*/ f651 1 3359"/>
              <a:gd name="f768" fmla="*/ f652 1 3341"/>
              <a:gd name="f769" fmla="*/ f653 1 3359"/>
              <a:gd name="f770" fmla="*/ f654 1 3341"/>
              <a:gd name="f771" fmla="*/ f655 1 3359"/>
              <a:gd name="f772" fmla="*/ f656 1 3341"/>
              <a:gd name="f773" fmla="*/ f657 1 3359"/>
              <a:gd name="f774" fmla="*/ f658 1 3341"/>
              <a:gd name="f775" fmla="*/ f659 1 3359"/>
              <a:gd name="f776" fmla="*/ f660 1 3341"/>
              <a:gd name="f777" fmla="*/ f661 1 3359"/>
              <a:gd name="f778" fmla="*/ f662 1 3341"/>
              <a:gd name="f779" fmla="*/ f663 1 3341"/>
              <a:gd name="f780" fmla="*/ f664 1 3359"/>
              <a:gd name="f781" fmla="*/ f665 1 3341"/>
              <a:gd name="f782" fmla="*/ f666 1 3359"/>
              <a:gd name="f783" fmla="*/ f667 1 3341"/>
              <a:gd name="f784" fmla="*/ f668 1 3359"/>
              <a:gd name="f785" fmla="*/ f669 1 3341"/>
              <a:gd name="f786" fmla="*/ f670 1 3359"/>
              <a:gd name="f787" fmla="*/ f671 1 3341"/>
              <a:gd name="f788" fmla="*/ f672 1 3359"/>
              <a:gd name="f789" fmla="*/ f673 1 3341"/>
              <a:gd name="f790" fmla="*/ f674 1 3359"/>
              <a:gd name="f791" fmla="*/ f675 1 3341"/>
              <a:gd name="f792" fmla="*/ f676 1 3359"/>
              <a:gd name="f793" fmla="*/ f677 1 3341"/>
              <a:gd name="f794" fmla="*/ f678 1 3359"/>
              <a:gd name="f795" fmla="*/ f679 1 3341"/>
              <a:gd name="f796" fmla="*/ f680 1 3359"/>
              <a:gd name="f797" fmla="*/ f681 1 3341"/>
              <a:gd name="f798" fmla="*/ 0 1 f565"/>
              <a:gd name="f799" fmla="*/ f7 1 f565"/>
              <a:gd name="f800" fmla="*/ 0 1 f566"/>
              <a:gd name="f801" fmla="*/ f8 1 f566"/>
              <a:gd name="f802" fmla="+- f682 0 f1"/>
              <a:gd name="f803" fmla="*/ f683 1 f565"/>
              <a:gd name="f804" fmla="*/ f684 1 f566"/>
              <a:gd name="f805" fmla="*/ f685 1 f565"/>
              <a:gd name="f806" fmla="*/ f686 1 f566"/>
              <a:gd name="f807" fmla="*/ f687 1 f565"/>
              <a:gd name="f808" fmla="*/ f688 1 f566"/>
              <a:gd name="f809" fmla="*/ f689 1 f565"/>
              <a:gd name="f810" fmla="*/ f690 1 f566"/>
              <a:gd name="f811" fmla="*/ f691 1 f565"/>
              <a:gd name="f812" fmla="*/ f692 1 f566"/>
              <a:gd name="f813" fmla="*/ f693 1 f565"/>
              <a:gd name="f814" fmla="*/ f694 1 f566"/>
              <a:gd name="f815" fmla="*/ f695 1 f565"/>
              <a:gd name="f816" fmla="*/ f696 1 f566"/>
              <a:gd name="f817" fmla="*/ f697 1 f565"/>
              <a:gd name="f818" fmla="*/ f698 1 f566"/>
              <a:gd name="f819" fmla="*/ f699 1 f565"/>
              <a:gd name="f820" fmla="*/ f700 1 f566"/>
              <a:gd name="f821" fmla="*/ f701 1 f565"/>
              <a:gd name="f822" fmla="*/ f702 1 f566"/>
              <a:gd name="f823" fmla="*/ f703 1 f565"/>
              <a:gd name="f824" fmla="*/ f704 1 f566"/>
              <a:gd name="f825" fmla="*/ f705 1 f565"/>
              <a:gd name="f826" fmla="*/ f706 1 f566"/>
              <a:gd name="f827" fmla="*/ f707 1 f565"/>
              <a:gd name="f828" fmla="*/ f708 1 f566"/>
              <a:gd name="f829" fmla="*/ f709 1 f565"/>
              <a:gd name="f830" fmla="*/ f710 1 f566"/>
              <a:gd name="f831" fmla="*/ f711 1 f565"/>
              <a:gd name="f832" fmla="*/ f712 1 f566"/>
              <a:gd name="f833" fmla="*/ f713 1 f565"/>
              <a:gd name="f834" fmla="*/ f714 1 f566"/>
              <a:gd name="f835" fmla="*/ f715 1 f565"/>
              <a:gd name="f836" fmla="*/ f716 1 f565"/>
              <a:gd name="f837" fmla="*/ f717 1 f565"/>
              <a:gd name="f838" fmla="*/ f718 1 f565"/>
              <a:gd name="f839" fmla="*/ f719 1 f565"/>
              <a:gd name="f840" fmla="*/ f720 1 f565"/>
              <a:gd name="f841" fmla="*/ f721 1 f565"/>
              <a:gd name="f842" fmla="*/ f722 1 f566"/>
              <a:gd name="f843" fmla="*/ f723 1 f565"/>
              <a:gd name="f844" fmla="*/ f724 1 f566"/>
              <a:gd name="f845" fmla="*/ f725 1 f565"/>
              <a:gd name="f846" fmla="*/ f726 1 f566"/>
              <a:gd name="f847" fmla="*/ f727 1 f565"/>
              <a:gd name="f848" fmla="*/ f728 1 f566"/>
              <a:gd name="f849" fmla="*/ f729 1 f565"/>
              <a:gd name="f850" fmla="*/ f730 1 f566"/>
              <a:gd name="f851" fmla="*/ f731 1 f565"/>
              <a:gd name="f852" fmla="*/ f732 1 f566"/>
              <a:gd name="f853" fmla="*/ f733 1 f565"/>
              <a:gd name="f854" fmla="*/ f734 1 f566"/>
              <a:gd name="f855" fmla="*/ f735 1 f565"/>
              <a:gd name="f856" fmla="*/ f736 1 f566"/>
              <a:gd name="f857" fmla="*/ f737 1 f565"/>
              <a:gd name="f858" fmla="*/ f738 1 f565"/>
              <a:gd name="f859" fmla="*/ f739 1 f565"/>
              <a:gd name="f860" fmla="*/ f740 1 f565"/>
              <a:gd name="f861" fmla="*/ f741 1 f565"/>
              <a:gd name="f862" fmla="*/ f742 1 f566"/>
              <a:gd name="f863" fmla="*/ f743 1 f565"/>
              <a:gd name="f864" fmla="*/ f744 1 f566"/>
              <a:gd name="f865" fmla="*/ f745 1 f565"/>
              <a:gd name="f866" fmla="*/ f746 1 f566"/>
              <a:gd name="f867" fmla="*/ f747 1 f565"/>
              <a:gd name="f868" fmla="*/ f748 1 f566"/>
              <a:gd name="f869" fmla="*/ f749 1 f565"/>
              <a:gd name="f870" fmla="*/ f750 1 f566"/>
              <a:gd name="f871" fmla="*/ f751 1 f565"/>
              <a:gd name="f872" fmla="*/ f752 1 f566"/>
              <a:gd name="f873" fmla="*/ f753 1 f565"/>
              <a:gd name="f874" fmla="*/ f754 1 f566"/>
              <a:gd name="f875" fmla="*/ f755 1 f565"/>
              <a:gd name="f876" fmla="*/ f756 1 f566"/>
              <a:gd name="f877" fmla="*/ f757 1 f565"/>
              <a:gd name="f878" fmla="*/ f758 1 f566"/>
              <a:gd name="f879" fmla="*/ f759 1 f565"/>
              <a:gd name="f880" fmla="*/ f760 1 f566"/>
              <a:gd name="f881" fmla="*/ f761 1 f565"/>
              <a:gd name="f882" fmla="*/ f762 1 f566"/>
              <a:gd name="f883" fmla="*/ f763 1 f565"/>
              <a:gd name="f884" fmla="*/ f764 1 f566"/>
              <a:gd name="f885" fmla="*/ f765 1 f565"/>
              <a:gd name="f886" fmla="*/ f766 1 f566"/>
              <a:gd name="f887" fmla="*/ f767 1 f565"/>
              <a:gd name="f888" fmla="*/ f768 1 f566"/>
              <a:gd name="f889" fmla="*/ f769 1 f565"/>
              <a:gd name="f890" fmla="*/ f770 1 f566"/>
              <a:gd name="f891" fmla="*/ f771 1 f565"/>
              <a:gd name="f892" fmla="*/ f772 1 f566"/>
              <a:gd name="f893" fmla="*/ f773 1 f565"/>
              <a:gd name="f894" fmla="*/ f774 1 f566"/>
              <a:gd name="f895" fmla="*/ f775 1 f565"/>
              <a:gd name="f896" fmla="*/ f776 1 f566"/>
              <a:gd name="f897" fmla="*/ f777 1 f565"/>
              <a:gd name="f898" fmla="*/ f778 1 f566"/>
              <a:gd name="f899" fmla="*/ f779 1 f566"/>
              <a:gd name="f900" fmla="*/ f780 1 f565"/>
              <a:gd name="f901" fmla="*/ f781 1 f566"/>
              <a:gd name="f902" fmla="*/ f782 1 f565"/>
              <a:gd name="f903" fmla="*/ f783 1 f566"/>
              <a:gd name="f904" fmla="*/ f784 1 f565"/>
              <a:gd name="f905" fmla="*/ f785 1 f566"/>
              <a:gd name="f906" fmla="*/ f786 1 f565"/>
              <a:gd name="f907" fmla="*/ f787 1 f566"/>
              <a:gd name="f908" fmla="*/ f788 1 f565"/>
              <a:gd name="f909" fmla="*/ f789 1 f566"/>
              <a:gd name="f910" fmla="*/ f790 1 f565"/>
              <a:gd name="f911" fmla="*/ f791 1 f566"/>
              <a:gd name="f912" fmla="*/ f792 1 f565"/>
              <a:gd name="f913" fmla="*/ f793 1 f566"/>
              <a:gd name="f914" fmla="*/ f794 1 f565"/>
              <a:gd name="f915" fmla="*/ f795 1 f566"/>
              <a:gd name="f916" fmla="*/ f796 1 f565"/>
              <a:gd name="f917" fmla="*/ f797 1 f566"/>
              <a:gd name="f918" fmla="*/ f798 f560 1"/>
              <a:gd name="f919" fmla="*/ f799 f560 1"/>
              <a:gd name="f920" fmla="*/ f801 f561 1"/>
              <a:gd name="f921" fmla="*/ f800 f561 1"/>
              <a:gd name="f922" fmla="*/ f803 f560 1"/>
              <a:gd name="f923" fmla="*/ f804 f561 1"/>
              <a:gd name="f924" fmla="*/ f805 f560 1"/>
              <a:gd name="f925" fmla="*/ f806 f561 1"/>
              <a:gd name="f926" fmla="*/ f807 f560 1"/>
              <a:gd name="f927" fmla="*/ f808 f561 1"/>
              <a:gd name="f928" fmla="*/ f809 f560 1"/>
              <a:gd name="f929" fmla="*/ f810 f561 1"/>
              <a:gd name="f930" fmla="*/ f811 f560 1"/>
              <a:gd name="f931" fmla="*/ f812 f561 1"/>
              <a:gd name="f932" fmla="*/ f813 f560 1"/>
              <a:gd name="f933" fmla="*/ f814 f561 1"/>
              <a:gd name="f934" fmla="*/ f815 f560 1"/>
              <a:gd name="f935" fmla="*/ f816 f561 1"/>
              <a:gd name="f936" fmla="*/ f817 f560 1"/>
              <a:gd name="f937" fmla="*/ f818 f561 1"/>
              <a:gd name="f938" fmla="*/ f819 f560 1"/>
              <a:gd name="f939" fmla="*/ f820 f561 1"/>
              <a:gd name="f940" fmla="*/ f821 f560 1"/>
              <a:gd name="f941" fmla="*/ f822 f561 1"/>
              <a:gd name="f942" fmla="*/ f823 f560 1"/>
              <a:gd name="f943" fmla="*/ f824 f561 1"/>
              <a:gd name="f944" fmla="*/ f825 f560 1"/>
              <a:gd name="f945" fmla="*/ f826 f561 1"/>
              <a:gd name="f946" fmla="*/ f827 f560 1"/>
              <a:gd name="f947" fmla="*/ f828 f561 1"/>
              <a:gd name="f948" fmla="*/ f829 f560 1"/>
              <a:gd name="f949" fmla="*/ f830 f561 1"/>
              <a:gd name="f950" fmla="*/ f831 f560 1"/>
              <a:gd name="f951" fmla="*/ f832 f561 1"/>
              <a:gd name="f952" fmla="*/ f833 f560 1"/>
              <a:gd name="f953" fmla="*/ f834 f561 1"/>
              <a:gd name="f954" fmla="*/ f835 f560 1"/>
              <a:gd name="f955" fmla="*/ f836 f560 1"/>
              <a:gd name="f956" fmla="*/ f837 f560 1"/>
              <a:gd name="f957" fmla="*/ f838 f560 1"/>
              <a:gd name="f958" fmla="*/ f839 f560 1"/>
              <a:gd name="f959" fmla="*/ f840 f560 1"/>
              <a:gd name="f960" fmla="*/ f841 f560 1"/>
              <a:gd name="f961" fmla="*/ f842 f561 1"/>
              <a:gd name="f962" fmla="*/ f843 f560 1"/>
              <a:gd name="f963" fmla="*/ f844 f561 1"/>
              <a:gd name="f964" fmla="*/ f845 f560 1"/>
              <a:gd name="f965" fmla="*/ f846 f561 1"/>
              <a:gd name="f966" fmla="*/ f847 f560 1"/>
              <a:gd name="f967" fmla="*/ f848 f561 1"/>
              <a:gd name="f968" fmla="*/ f849 f560 1"/>
              <a:gd name="f969" fmla="*/ f850 f561 1"/>
              <a:gd name="f970" fmla="*/ f851 f560 1"/>
              <a:gd name="f971" fmla="*/ f852 f561 1"/>
              <a:gd name="f972" fmla="*/ f853 f560 1"/>
              <a:gd name="f973" fmla="*/ f854 f561 1"/>
              <a:gd name="f974" fmla="*/ f855 f560 1"/>
              <a:gd name="f975" fmla="*/ f856 f561 1"/>
              <a:gd name="f976" fmla="*/ f857 f560 1"/>
              <a:gd name="f977" fmla="*/ f858 f560 1"/>
              <a:gd name="f978" fmla="*/ f859 f560 1"/>
              <a:gd name="f979" fmla="*/ f860 f560 1"/>
              <a:gd name="f980" fmla="*/ f861 f560 1"/>
              <a:gd name="f981" fmla="*/ f862 f561 1"/>
              <a:gd name="f982" fmla="*/ f863 f560 1"/>
              <a:gd name="f983" fmla="*/ f864 f561 1"/>
              <a:gd name="f984" fmla="*/ f865 f560 1"/>
              <a:gd name="f985" fmla="*/ f866 f561 1"/>
              <a:gd name="f986" fmla="*/ f867 f560 1"/>
              <a:gd name="f987" fmla="*/ f868 f561 1"/>
              <a:gd name="f988" fmla="*/ f869 f560 1"/>
              <a:gd name="f989" fmla="*/ f870 f561 1"/>
              <a:gd name="f990" fmla="*/ f871 f560 1"/>
              <a:gd name="f991" fmla="*/ f872 f561 1"/>
              <a:gd name="f992" fmla="*/ f873 f560 1"/>
              <a:gd name="f993" fmla="*/ f874 f561 1"/>
              <a:gd name="f994" fmla="*/ f875 f560 1"/>
              <a:gd name="f995" fmla="*/ f876 f561 1"/>
              <a:gd name="f996" fmla="*/ f877 f560 1"/>
              <a:gd name="f997" fmla="*/ f878 f561 1"/>
              <a:gd name="f998" fmla="*/ f879 f560 1"/>
              <a:gd name="f999" fmla="*/ f880 f561 1"/>
              <a:gd name="f1000" fmla="*/ f881 f560 1"/>
              <a:gd name="f1001" fmla="*/ f882 f561 1"/>
              <a:gd name="f1002" fmla="*/ f883 f560 1"/>
              <a:gd name="f1003" fmla="*/ f884 f561 1"/>
              <a:gd name="f1004" fmla="*/ f885 f560 1"/>
              <a:gd name="f1005" fmla="*/ f886 f561 1"/>
              <a:gd name="f1006" fmla="*/ f887 f560 1"/>
              <a:gd name="f1007" fmla="*/ f888 f561 1"/>
              <a:gd name="f1008" fmla="*/ f889 f560 1"/>
              <a:gd name="f1009" fmla="*/ f890 f561 1"/>
              <a:gd name="f1010" fmla="*/ f891 f560 1"/>
              <a:gd name="f1011" fmla="*/ f892 f561 1"/>
              <a:gd name="f1012" fmla="*/ f893 f560 1"/>
              <a:gd name="f1013" fmla="*/ f894 f561 1"/>
              <a:gd name="f1014" fmla="*/ f895 f560 1"/>
              <a:gd name="f1015" fmla="*/ f896 f561 1"/>
              <a:gd name="f1016" fmla="*/ f897 f560 1"/>
              <a:gd name="f1017" fmla="*/ f898 f561 1"/>
              <a:gd name="f1018" fmla="*/ f899 f561 1"/>
              <a:gd name="f1019" fmla="*/ f900 f560 1"/>
              <a:gd name="f1020" fmla="*/ f901 f561 1"/>
              <a:gd name="f1021" fmla="*/ f902 f560 1"/>
              <a:gd name="f1022" fmla="*/ f903 f561 1"/>
              <a:gd name="f1023" fmla="*/ f904 f560 1"/>
              <a:gd name="f1024" fmla="*/ f905 f561 1"/>
              <a:gd name="f1025" fmla="*/ f906 f560 1"/>
              <a:gd name="f1026" fmla="*/ f907 f561 1"/>
              <a:gd name="f1027" fmla="*/ f908 f560 1"/>
              <a:gd name="f1028" fmla="*/ f909 f561 1"/>
              <a:gd name="f1029" fmla="*/ f910 f560 1"/>
              <a:gd name="f1030" fmla="*/ f911 f561 1"/>
              <a:gd name="f1031" fmla="*/ f912 f560 1"/>
              <a:gd name="f1032" fmla="*/ f913 f561 1"/>
              <a:gd name="f1033" fmla="*/ f914 f560 1"/>
              <a:gd name="f1034" fmla="*/ f915 f561 1"/>
              <a:gd name="f1035" fmla="*/ f916 f560 1"/>
              <a:gd name="f1036" fmla="*/ f917 f561 1"/>
            </a:gdLst>
            <a:ahLst/>
            <a:cxnLst>
              <a:cxn ang="3cd4">
                <a:pos x="hc" y="t"/>
              </a:cxn>
              <a:cxn ang="0">
                <a:pos x="r" y="vc"/>
              </a:cxn>
              <a:cxn ang="cd4">
                <a:pos x="hc" y="b"/>
              </a:cxn>
              <a:cxn ang="cd2">
                <a:pos x="l" y="vc"/>
              </a:cxn>
              <a:cxn ang="f802">
                <a:pos x="f922" y="f923"/>
              </a:cxn>
              <a:cxn ang="f802">
                <a:pos x="f924" y="f925"/>
              </a:cxn>
              <a:cxn ang="f802">
                <a:pos x="f926" y="f927"/>
              </a:cxn>
              <a:cxn ang="f802">
                <a:pos x="f928" y="f929"/>
              </a:cxn>
              <a:cxn ang="f802">
                <a:pos x="f930" y="f931"/>
              </a:cxn>
              <a:cxn ang="f802">
                <a:pos x="f932" y="f933"/>
              </a:cxn>
              <a:cxn ang="f802">
                <a:pos x="f934" y="f935"/>
              </a:cxn>
              <a:cxn ang="f802">
                <a:pos x="f936" y="f937"/>
              </a:cxn>
              <a:cxn ang="f802">
                <a:pos x="f938" y="f939"/>
              </a:cxn>
              <a:cxn ang="f802">
                <a:pos x="f940" y="f941"/>
              </a:cxn>
              <a:cxn ang="f802">
                <a:pos x="f942" y="f943"/>
              </a:cxn>
              <a:cxn ang="f802">
                <a:pos x="f944" y="f945"/>
              </a:cxn>
              <a:cxn ang="f802">
                <a:pos x="f946" y="f947"/>
              </a:cxn>
              <a:cxn ang="f802">
                <a:pos x="f948" y="f949"/>
              </a:cxn>
              <a:cxn ang="f802">
                <a:pos x="f950" y="f951"/>
              </a:cxn>
              <a:cxn ang="f802">
                <a:pos x="f952" y="f953"/>
              </a:cxn>
              <a:cxn ang="f802">
                <a:pos x="f954" y="f951"/>
              </a:cxn>
              <a:cxn ang="f802">
                <a:pos x="f955" y="f953"/>
              </a:cxn>
              <a:cxn ang="f802">
                <a:pos x="f956" y="f951"/>
              </a:cxn>
              <a:cxn ang="f802">
                <a:pos x="f957" y="f949"/>
              </a:cxn>
              <a:cxn ang="f802">
                <a:pos x="f958" y="f947"/>
              </a:cxn>
              <a:cxn ang="f802">
                <a:pos x="f959" y="f945"/>
              </a:cxn>
              <a:cxn ang="f802">
                <a:pos x="f960" y="f961"/>
              </a:cxn>
              <a:cxn ang="f802">
                <a:pos x="f962" y="f963"/>
              </a:cxn>
              <a:cxn ang="f802">
                <a:pos x="f964" y="f965"/>
              </a:cxn>
              <a:cxn ang="f802">
                <a:pos x="f966" y="f967"/>
              </a:cxn>
              <a:cxn ang="f802">
                <a:pos x="f968" y="f969"/>
              </a:cxn>
              <a:cxn ang="f802">
                <a:pos x="f970" y="f971"/>
              </a:cxn>
              <a:cxn ang="f802">
                <a:pos x="f972" y="f973"/>
              </a:cxn>
              <a:cxn ang="f802">
                <a:pos x="f974" y="f975"/>
              </a:cxn>
              <a:cxn ang="f802">
                <a:pos x="f976" y="f975"/>
              </a:cxn>
              <a:cxn ang="f802">
                <a:pos x="f977" y="f973"/>
              </a:cxn>
              <a:cxn ang="f802">
                <a:pos x="f978" y="f971"/>
              </a:cxn>
              <a:cxn ang="f802">
                <a:pos x="f979" y="f969"/>
              </a:cxn>
              <a:cxn ang="f802">
                <a:pos x="f980" y="f981"/>
              </a:cxn>
              <a:cxn ang="f802">
                <a:pos x="f982" y="f983"/>
              </a:cxn>
              <a:cxn ang="f802">
                <a:pos x="f984" y="f985"/>
              </a:cxn>
              <a:cxn ang="f802">
                <a:pos x="f986" y="f987"/>
              </a:cxn>
              <a:cxn ang="f802">
                <a:pos x="f988" y="f989"/>
              </a:cxn>
              <a:cxn ang="f802">
                <a:pos x="f990" y="f991"/>
              </a:cxn>
              <a:cxn ang="f802">
                <a:pos x="f992" y="f993"/>
              </a:cxn>
              <a:cxn ang="f802">
                <a:pos x="f994" y="f995"/>
              </a:cxn>
              <a:cxn ang="f802">
                <a:pos x="f996" y="f997"/>
              </a:cxn>
              <a:cxn ang="f802">
                <a:pos x="f998" y="f999"/>
              </a:cxn>
              <a:cxn ang="f802">
                <a:pos x="f1000" y="f1001"/>
              </a:cxn>
              <a:cxn ang="f802">
                <a:pos x="f1002" y="f1003"/>
              </a:cxn>
              <a:cxn ang="f802">
                <a:pos x="f1004" y="f1005"/>
              </a:cxn>
              <a:cxn ang="f802">
                <a:pos x="f1006" y="f1007"/>
              </a:cxn>
              <a:cxn ang="f802">
                <a:pos x="f1008" y="f1009"/>
              </a:cxn>
              <a:cxn ang="f802">
                <a:pos x="f1010" y="f1011"/>
              </a:cxn>
              <a:cxn ang="f802">
                <a:pos x="f1012" y="f1013"/>
              </a:cxn>
              <a:cxn ang="f802">
                <a:pos x="f1014" y="f1015"/>
              </a:cxn>
              <a:cxn ang="f802">
                <a:pos x="f1016" y="f1017"/>
              </a:cxn>
              <a:cxn ang="f802">
                <a:pos x="f954" y="f1018"/>
              </a:cxn>
              <a:cxn ang="f802">
                <a:pos x="f1019" y="f1020"/>
              </a:cxn>
              <a:cxn ang="f802">
                <a:pos x="f1021" y="f1022"/>
              </a:cxn>
              <a:cxn ang="f802">
                <a:pos x="f1023" y="f1024"/>
              </a:cxn>
              <a:cxn ang="f802">
                <a:pos x="f1025" y="f1026"/>
              </a:cxn>
              <a:cxn ang="f802">
                <a:pos x="f1027" y="f1028"/>
              </a:cxn>
              <a:cxn ang="f802">
                <a:pos x="f1029" y="f1030"/>
              </a:cxn>
              <a:cxn ang="f802">
                <a:pos x="f1031" y="f1032"/>
              </a:cxn>
              <a:cxn ang="f802">
                <a:pos x="f1033" y="f1034"/>
              </a:cxn>
              <a:cxn ang="f802">
                <a:pos x="f1035" y="f1036"/>
              </a:cxn>
            </a:cxnLst>
            <a:rect l="f918" t="f921" r="f919" b="f920"/>
            <a:pathLst>
              <a:path w="3359" h="3341">
                <a:moveTo>
                  <a:pt x="f9" y="f10"/>
                </a:move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9" y="f10"/>
                </a:lnTo>
                <a:close/>
                <a:moveTo>
                  <a:pt x="f57" y="f10"/>
                </a:moveTo>
                <a:lnTo>
                  <a:pt x="f58" y="f56"/>
                </a:lnTo>
                <a:lnTo>
                  <a:pt x="f59" y="f54"/>
                </a:lnTo>
                <a:lnTo>
                  <a:pt x="f60" y="f52"/>
                </a:lnTo>
                <a:lnTo>
                  <a:pt x="f61" y="f50"/>
                </a:lnTo>
                <a:lnTo>
                  <a:pt x="f62" y="f48"/>
                </a:lnTo>
                <a:lnTo>
                  <a:pt x="f63" y="f46"/>
                </a:lnTo>
                <a:lnTo>
                  <a:pt x="f64" y="f44"/>
                </a:lnTo>
                <a:lnTo>
                  <a:pt x="f65" y="f42"/>
                </a:lnTo>
                <a:lnTo>
                  <a:pt x="f66" y="f40"/>
                </a:lnTo>
                <a:lnTo>
                  <a:pt x="f67" y="f38"/>
                </a:lnTo>
                <a:lnTo>
                  <a:pt x="f68" y="f36"/>
                </a:lnTo>
                <a:lnTo>
                  <a:pt x="f69" y="f34"/>
                </a:lnTo>
                <a:lnTo>
                  <a:pt x="f70" y="f32"/>
                </a:lnTo>
                <a:lnTo>
                  <a:pt x="f71" y="f30"/>
                </a:lnTo>
                <a:lnTo>
                  <a:pt x="f72" y="f28"/>
                </a:lnTo>
                <a:lnTo>
                  <a:pt x="f73" y="f26"/>
                </a:lnTo>
                <a:lnTo>
                  <a:pt x="f74" y="f24"/>
                </a:lnTo>
                <a:lnTo>
                  <a:pt x="f75" y="f22"/>
                </a:lnTo>
                <a:lnTo>
                  <a:pt x="f76" y="f77"/>
                </a:lnTo>
                <a:lnTo>
                  <a:pt x="f78" y="f18"/>
                </a:lnTo>
                <a:lnTo>
                  <a:pt x="f79" y="f16"/>
                </a:lnTo>
                <a:lnTo>
                  <a:pt x="f80" y="f81"/>
                </a:lnTo>
                <a:lnTo>
                  <a:pt x="f82" y="f12"/>
                </a:lnTo>
                <a:lnTo>
                  <a:pt x="f57" y="f10"/>
                </a:lnTo>
                <a:close/>
                <a:moveTo>
                  <a:pt x="f83" y="f84"/>
                </a:moveTo>
                <a:lnTo>
                  <a:pt x="f83"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83" y="f84"/>
                </a:lnTo>
                <a:close/>
                <a:moveTo>
                  <a:pt x="f110" y="f84"/>
                </a:moveTo>
                <a:lnTo>
                  <a:pt x="f111" y="f109"/>
                </a:lnTo>
                <a:lnTo>
                  <a:pt x="f112" y="f107"/>
                </a:lnTo>
                <a:lnTo>
                  <a:pt x="f113" y="f105"/>
                </a:lnTo>
                <a:lnTo>
                  <a:pt x="f114" y="f103"/>
                </a:lnTo>
                <a:lnTo>
                  <a:pt x="f115" y="f101"/>
                </a:lnTo>
                <a:lnTo>
                  <a:pt x="f116" y="f99"/>
                </a:lnTo>
                <a:lnTo>
                  <a:pt x="f117" y="f97"/>
                </a:lnTo>
                <a:lnTo>
                  <a:pt x="f118" y="f95"/>
                </a:lnTo>
                <a:lnTo>
                  <a:pt x="f119" y="f93"/>
                </a:lnTo>
                <a:lnTo>
                  <a:pt x="f120" y="f91"/>
                </a:lnTo>
                <a:lnTo>
                  <a:pt x="f121" y="f89"/>
                </a:lnTo>
                <a:lnTo>
                  <a:pt x="f122" y="f87"/>
                </a:lnTo>
                <a:lnTo>
                  <a:pt x="f110" y="f85"/>
                </a:lnTo>
                <a:lnTo>
                  <a:pt x="f110" y="f84"/>
                </a:lnTo>
                <a:close/>
                <a:moveTo>
                  <a:pt x="f123" y="f124"/>
                </a:moveTo>
                <a:lnTo>
                  <a:pt x="f53"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54"/>
                </a:lnTo>
                <a:lnTo>
                  <a:pt x="f145" y="f146"/>
                </a:lnTo>
                <a:lnTo>
                  <a:pt x="f147" y="f99"/>
                </a:lnTo>
                <a:lnTo>
                  <a:pt x="f148" y="f149"/>
                </a:lnTo>
                <a:lnTo>
                  <a:pt x="f38" y="f150"/>
                </a:lnTo>
                <a:lnTo>
                  <a:pt x="f36" y="f151"/>
                </a:lnTo>
                <a:lnTo>
                  <a:pt x="f152" y="f153"/>
                </a:lnTo>
                <a:lnTo>
                  <a:pt x="f154" y="f155"/>
                </a:lnTo>
                <a:lnTo>
                  <a:pt x="f156" y="f157"/>
                </a:lnTo>
                <a:lnTo>
                  <a:pt x="f158" y="f159"/>
                </a:lnTo>
                <a:lnTo>
                  <a:pt x="f160" y="f161"/>
                </a:lnTo>
                <a:lnTo>
                  <a:pt x="f162" y="f163"/>
                </a:lnTo>
                <a:lnTo>
                  <a:pt x="f164" y="f124"/>
                </a:lnTo>
                <a:lnTo>
                  <a:pt x="f123" y="f124"/>
                </a:lnTo>
                <a:close/>
                <a:moveTo>
                  <a:pt x="f83" y="f124"/>
                </a:moveTo>
                <a:lnTo>
                  <a:pt x="f83" y="f165"/>
                </a:lnTo>
                <a:lnTo>
                  <a:pt x="f166" y="f167"/>
                </a:lnTo>
                <a:lnTo>
                  <a:pt x="f168" y="f169"/>
                </a:lnTo>
                <a:lnTo>
                  <a:pt x="f170" y="f171"/>
                </a:lnTo>
                <a:lnTo>
                  <a:pt x="f172" y="f173"/>
                </a:lnTo>
                <a:lnTo>
                  <a:pt x="f174" y="f175"/>
                </a:lnTo>
                <a:lnTo>
                  <a:pt x="f135" y="f176"/>
                </a:lnTo>
                <a:lnTo>
                  <a:pt x="f177" y="f178"/>
                </a:lnTo>
                <a:lnTo>
                  <a:pt x="f179" y="f180"/>
                </a:lnTo>
                <a:lnTo>
                  <a:pt x="f181" y="f182"/>
                </a:lnTo>
                <a:lnTo>
                  <a:pt x="f183" y="f108"/>
                </a:lnTo>
                <a:lnTo>
                  <a:pt x="f184" y="f124"/>
                </a:lnTo>
                <a:lnTo>
                  <a:pt x="f83" y="f124"/>
                </a:lnTo>
                <a:close/>
                <a:moveTo>
                  <a:pt x="f185" y="f124"/>
                </a:moveTo>
                <a:lnTo>
                  <a:pt x="f186" y="f108"/>
                </a:lnTo>
                <a:lnTo>
                  <a:pt x="f187" y="f182"/>
                </a:lnTo>
                <a:lnTo>
                  <a:pt x="f188" y="f180"/>
                </a:lnTo>
                <a:lnTo>
                  <a:pt x="f189" y="f178"/>
                </a:lnTo>
                <a:lnTo>
                  <a:pt x="f190" y="f191"/>
                </a:lnTo>
                <a:lnTo>
                  <a:pt x="f192" y="f175"/>
                </a:lnTo>
                <a:lnTo>
                  <a:pt x="f193" y="f173"/>
                </a:lnTo>
                <a:lnTo>
                  <a:pt x="f194" y="f171"/>
                </a:lnTo>
                <a:lnTo>
                  <a:pt x="f195" y="f169"/>
                </a:lnTo>
                <a:lnTo>
                  <a:pt x="f196" y="f167"/>
                </a:lnTo>
                <a:lnTo>
                  <a:pt x="f110" y="f165"/>
                </a:lnTo>
                <a:lnTo>
                  <a:pt x="f110" y="f124"/>
                </a:lnTo>
                <a:lnTo>
                  <a:pt x="f185" y="f124"/>
                </a:lnTo>
                <a:close/>
                <a:moveTo>
                  <a:pt x="f197" y="f124"/>
                </a:moveTo>
                <a:lnTo>
                  <a:pt x="f198" y="f163"/>
                </a:lnTo>
                <a:lnTo>
                  <a:pt x="f199" y="f161"/>
                </a:lnTo>
                <a:lnTo>
                  <a:pt x="f200" y="f159"/>
                </a:lnTo>
                <a:lnTo>
                  <a:pt x="f201" y="f157"/>
                </a:lnTo>
                <a:lnTo>
                  <a:pt x="f202" y="f155"/>
                </a:lnTo>
                <a:lnTo>
                  <a:pt x="f203" y="f153"/>
                </a:lnTo>
                <a:lnTo>
                  <a:pt x="f204" y="f151"/>
                </a:lnTo>
                <a:lnTo>
                  <a:pt x="f205" y="f150"/>
                </a:lnTo>
                <a:lnTo>
                  <a:pt x="f206" y="f149"/>
                </a:lnTo>
                <a:lnTo>
                  <a:pt x="f207" y="f99"/>
                </a:lnTo>
                <a:lnTo>
                  <a:pt x="f208" y="f146"/>
                </a:lnTo>
                <a:lnTo>
                  <a:pt x="f209" y="f54"/>
                </a:lnTo>
                <a:lnTo>
                  <a:pt x="f210" y="f143"/>
                </a:lnTo>
                <a:lnTo>
                  <a:pt x="f211" y="f141"/>
                </a:lnTo>
                <a:lnTo>
                  <a:pt x="f212" y="f139"/>
                </a:lnTo>
                <a:lnTo>
                  <a:pt x="f213" y="f137"/>
                </a:lnTo>
                <a:lnTo>
                  <a:pt x="f214" y="f135"/>
                </a:lnTo>
                <a:lnTo>
                  <a:pt x="f215" y="f133"/>
                </a:lnTo>
                <a:lnTo>
                  <a:pt x="f216" y="f131"/>
                </a:lnTo>
                <a:lnTo>
                  <a:pt x="f217" y="f129"/>
                </a:lnTo>
                <a:lnTo>
                  <a:pt x="f218" y="f127"/>
                </a:lnTo>
                <a:lnTo>
                  <a:pt x="f219" y="f125"/>
                </a:lnTo>
                <a:lnTo>
                  <a:pt x="f220" y="f124"/>
                </a:lnTo>
                <a:lnTo>
                  <a:pt x="f197" y="f124"/>
                </a:lnTo>
                <a:close/>
                <a:moveTo>
                  <a:pt x="f221" y="f222"/>
                </a:moveTo>
                <a:lnTo>
                  <a:pt x="f223" y="f224"/>
                </a:lnTo>
                <a:lnTo>
                  <a:pt x="f225" y="f226"/>
                </a:lnTo>
                <a:lnTo>
                  <a:pt x="f227" y="f228"/>
                </a:lnTo>
                <a:lnTo>
                  <a:pt x="f229" y="f230"/>
                </a:lnTo>
                <a:lnTo>
                  <a:pt x="f83" y="f231"/>
                </a:lnTo>
                <a:lnTo>
                  <a:pt x="f83" y="f232"/>
                </a:lnTo>
                <a:lnTo>
                  <a:pt x="f184" y="f232"/>
                </a:lnTo>
                <a:lnTo>
                  <a:pt x="f183" y="f233"/>
                </a:lnTo>
                <a:lnTo>
                  <a:pt x="f234" y="f235"/>
                </a:lnTo>
                <a:lnTo>
                  <a:pt x="f236" y="f237"/>
                </a:lnTo>
                <a:lnTo>
                  <a:pt x="f238" y="f239"/>
                </a:lnTo>
                <a:lnTo>
                  <a:pt x="f240" y="f80"/>
                </a:lnTo>
                <a:lnTo>
                  <a:pt x="f241" y="f242"/>
                </a:lnTo>
                <a:lnTo>
                  <a:pt x="f221" y="f222"/>
                </a:lnTo>
                <a:close/>
                <a:moveTo>
                  <a:pt x="f243" y="f222"/>
                </a:moveTo>
                <a:lnTo>
                  <a:pt x="f244" y="f242"/>
                </a:lnTo>
                <a:lnTo>
                  <a:pt x="f245" y="f80"/>
                </a:lnTo>
                <a:lnTo>
                  <a:pt x="f246" y="f239"/>
                </a:lnTo>
                <a:lnTo>
                  <a:pt x="f247" y="f237"/>
                </a:lnTo>
                <a:lnTo>
                  <a:pt x="f248" y="f235"/>
                </a:lnTo>
                <a:lnTo>
                  <a:pt x="f186" y="f233"/>
                </a:lnTo>
                <a:lnTo>
                  <a:pt x="f185" y="f232"/>
                </a:lnTo>
                <a:lnTo>
                  <a:pt x="f110" y="f232"/>
                </a:lnTo>
                <a:lnTo>
                  <a:pt x="f110" y="f231"/>
                </a:lnTo>
                <a:lnTo>
                  <a:pt x="f249" y="f230"/>
                </a:lnTo>
                <a:lnTo>
                  <a:pt x="f250" y="f228"/>
                </a:lnTo>
                <a:lnTo>
                  <a:pt x="f237" y="f226"/>
                </a:lnTo>
                <a:lnTo>
                  <a:pt x="f251" y="f224"/>
                </a:lnTo>
                <a:lnTo>
                  <a:pt x="f243" y="f222"/>
                </a:lnTo>
                <a:close/>
                <a:moveTo>
                  <a:pt x="f252" y="f253"/>
                </a:moveTo>
                <a:lnTo>
                  <a:pt x="f254" y="f255"/>
                </a:lnTo>
                <a:lnTo>
                  <a:pt x="f256" y="f257"/>
                </a:lnTo>
                <a:lnTo>
                  <a:pt x="f258" y="f259"/>
                </a:lnTo>
                <a:lnTo>
                  <a:pt x="f260" y="f261"/>
                </a:lnTo>
                <a:lnTo>
                  <a:pt x="f262" y="f263"/>
                </a:lnTo>
                <a:lnTo>
                  <a:pt x="f264" y="f265"/>
                </a:lnTo>
                <a:lnTo>
                  <a:pt x="f266" y="f267"/>
                </a:lnTo>
                <a:lnTo>
                  <a:pt x="f268" y="f193"/>
                </a:lnTo>
                <a:lnTo>
                  <a:pt x="f141" y="f269"/>
                </a:lnTo>
                <a:lnTo>
                  <a:pt x="f270" y="f271"/>
                </a:lnTo>
                <a:lnTo>
                  <a:pt x="f272" y="f273"/>
                </a:lnTo>
                <a:lnTo>
                  <a:pt x="f123" y="f232"/>
                </a:lnTo>
                <a:lnTo>
                  <a:pt x="f164" y="f232"/>
                </a:lnTo>
                <a:lnTo>
                  <a:pt x="f274" y="f275"/>
                </a:lnTo>
                <a:lnTo>
                  <a:pt x="f276" y="f277"/>
                </a:lnTo>
                <a:lnTo>
                  <a:pt x="f278" y="f279"/>
                </a:lnTo>
                <a:lnTo>
                  <a:pt x="f280" y="f281"/>
                </a:lnTo>
                <a:lnTo>
                  <a:pt x="f282" y="f283"/>
                </a:lnTo>
                <a:lnTo>
                  <a:pt x="f284" y="f285"/>
                </a:lnTo>
                <a:lnTo>
                  <a:pt x="f286" y="f287"/>
                </a:lnTo>
                <a:lnTo>
                  <a:pt x="f288" y="f289"/>
                </a:lnTo>
                <a:lnTo>
                  <a:pt x="f290" y="f291"/>
                </a:lnTo>
                <a:lnTo>
                  <a:pt x="f292" y="f293"/>
                </a:lnTo>
                <a:lnTo>
                  <a:pt x="f252" y="f253"/>
                </a:lnTo>
                <a:close/>
                <a:moveTo>
                  <a:pt x="f294" y="f253"/>
                </a:moveTo>
                <a:lnTo>
                  <a:pt x="f295" y="f293"/>
                </a:lnTo>
                <a:lnTo>
                  <a:pt x="f296" y="f291"/>
                </a:lnTo>
                <a:lnTo>
                  <a:pt x="f297" y="f289"/>
                </a:lnTo>
                <a:lnTo>
                  <a:pt x="f298" y="f287"/>
                </a:lnTo>
                <a:lnTo>
                  <a:pt x="f299" y="f285"/>
                </a:lnTo>
                <a:lnTo>
                  <a:pt x="f300" y="f283"/>
                </a:lnTo>
                <a:lnTo>
                  <a:pt x="f301" y="f281"/>
                </a:lnTo>
                <a:lnTo>
                  <a:pt x="f302" y="f279"/>
                </a:lnTo>
                <a:lnTo>
                  <a:pt x="f303" y="f277"/>
                </a:lnTo>
                <a:lnTo>
                  <a:pt x="f304" y="f275"/>
                </a:lnTo>
                <a:lnTo>
                  <a:pt x="f197" y="f232"/>
                </a:lnTo>
                <a:lnTo>
                  <a:pt x="f220" y="f232"/>
                </a:lnTo>
                <a:lnTo>
                  <a:pt x="f305" y="f273"/>
                </a:lnTo>
                <a:lnTo>
                  <a:pt x="f306" y="f271"/>
                </a:lnTo>
                <a:lnTo>
                  <a:pt x="f307" y="f269"/>
                </a:lnTo>
                <a:lnTo>
                  <a:pt x="f308" y="f193"/>
                </a:lnTo>
                <a:lnTo>
                  <a:pt x="f309" y="f267"/>
                </a:lnTo>
                <a:lnTo>
                  <a:pt x="f67" y="f265"/>
                </a:lnTo>
                <a:lnTo>
                  <a:pt x="f230" y="f263"/>
                </a:lnTo>
                <a:lnTo>
                  <a:pt x="f310" y="f261"/>
                </a:lnTo>
                <a:lnTo>
                  <a:pt x="f311" y="f259"/>
                </a:lnTo>
                <a:lnTo>
                  <a:pt x="f312" y="f257"/>
                </a:lnTo>
                <a:lnTo>
                  <a:pt x="f313" y="f255"/>
                </a:lnTo>
                <a:lnTo>
                  <a:pt x="f294" y="f253"/>
                </a:lnTo>
                <a:close/>
                <a:moveTo>
                  <a:pt x="f83" y="f314"/>
                </a:moveTo>
                <a:lnTo>
                  <a:pt x="f83" y="f315"/>
                </a:lnTo>
                <a:lnTo>
                  <a:pt x="f316" y="f317"/>
                </a:lnTo>
                <a:lnTo>
                  <a:pt x="f318" y="f319"/>
                </a:lnTo>
                <a:lnTo>
                  <a:pt x="f320" y="f306"/>
                </a:lnTo>
                <a:lnTo>
                  <a:pt x="f321" y="f220"/>
                </a:lnTo>
                <a:lnTo>
                  <a:pt x="f322" y="f323"/>
                </a:lnTo>
                <a:lnTo>
                  <a:pt x="f324" y="f64"/>
                </a:lnTo>
                <a:lnTo>
                  <a:pt x="f325" y="f326"/>
                </a:lnTo>
                <a:lnTo>
                  <a:pt x="f327" y="f328"/>
                </a:lnTo>
                <a:lnTo>
                  <a:pt x="f329" y="f330"/>
                </a:lnTo>
                <a:lnTo>
                  <a:pt x="f331" y="f332"/>
                </a:lnTo>
                <a:lnTo>
                  <a:pt x="f333" y="f334"/>
                </a:lnTo>
                <a:lnTo>
                  <a:pt x="f335" y="f336"/>
                </a:lnTo>
                <a:lnTo>
                  <a:pt x="f83" y="f314"/>
                </a:lnTo>
                <a:close/>
                <a:moveTo>
                  <a:pt x="f110" y="f314"/>
                </a:moveTo>
                <a:lnTo>
                  <a:pt x="f337" y="f336"/>
                </a:lnTo>
                <a:lnTo>
                  <a:pt x="f338" y="f334"/>
                </a:lnTo>
                <a:lnTo>
                  <a:pt x="f339" y="f332"/>
                </a:lnTo>
                <a:lnTo>
                  <a:pt x="f340" y="f330"/>
                </a:lnTo>
                <a:lnTo>
                  <a:pt x="f341" y="f328"/>
                </a:lnTo>
                <a:lnTo>
                  <a:pt x="f342" y="f326"/>
                </a:lnTo>
                <a:lnTo>
                  <a:pt x="f343" y="f64"/>
                </a:lnTo>
                <a:lnTo>
                  <a:pt x="f344" y="f323"/>
                </a:lnTo>
                <a:lnTo>
                  <a:pt x="f345" y="f220"/>
                </a:lnTo>
                <a:lnTo>
                  <a:pt x="f346" y="f306"/>
                </a:lnTo>
                <a:lnTo>
                  <a:pt x="f347" y="f319"/>
                </a:lnTo>
                <a:lnTo>
                  <a:pt x="f348" y="f317"/>
                </a:lnTo>
                <a:lnTo>
                  <a:pt x="f110" y="f315"/>
                </a:lnTo>
                <a:lnTo>
                  <a:pt x="f110" y="f314"/>
                </a:lnTo>
                <a:close/>
                <a:moveTo>
                  <a:pt x="f25" y="f349"/>
                </a:moveTo>
                <a:lnTo>
                  <a:pt x="f350" y="f351"/>
                </a:lnTo>
                <a:lnTo>
                  <a:pt x="f129" y="f352"/>
                </a:lnTo>
                <a:lnTo>
                  <a:pt x="f353" y="f354"/>
                </a:lnTo>
                <a:lnTo>
                  <a:pt x="f355" y="f356"/>
                </a:lnTo>
                <a:lnTo>
                  <a:pt x="f357" y="f358"/>
                </a:lnTo>
                <a:lnTo>
                  <a:pt x="f359" y="f360"/>
                </a:lnTo>
                <a:lnTo>
                  <a:pt x="f361" y="f362"/>
                </a:lnTo>
                <a:lnTo>
                  <a:pt x="f109" y="f363"/>
                </a:lnTo>
                <a:lnTo>
                  <a:pt x="f364" y="f365"/>
                </a:lnTo>
                <a:lnTo>
                  <a:pt x="f366" y="f61"/>
                </a:lnTo>
                <a:lnTo>
                  <a:pt x="f367" y="f368"/>
                </a:lnTo>
                <a:lnTo>
                  <a:pt x="f369" y="f370"/>
                </a:lnTo>
                <a:lnTo>
                  <a:pt x="f371" y="f372"/>
                </a:lnTo>
                <a:lnTo>
                  <a:pt x="f373" y="f374"/>
                </a:lnTo>
                <a:lnTo>
                  <a:pt x="f375" y="f376"/>
                </a:lnTo>
                <a:lnTo>
                  <a:pt x="f377" y="f378"/>
                </a:lnTo>
                <a:lnTo>
                  <a:pt x="f379" y="f380"/>
                </a:lnTo>
                <a:lnTo>
                  <a:pt x="f381" y="f299"/>
                </a:lnTo>
                <a:lnTo>
                  <a:pt x="f133" y="f382"/>
                </a:lnTo>
                <a:lnTo>
                  <a:pt x="f96" y="f383"/>
                </a:lnTo>
                <a:lnTo>
                  <a:pt x="f225" y="f384"/>
                </a:lnTo>
                <a:lnTo>
                  <a:pt x="f385" y="f386"/>
                </a:lnTo>
                <a:lnTo>
                  <a:pt x="f25" y="f349"/>
                </a:lnTo>
                <a:close/>
                <a:moveTo>
                  <a:pt x="f73" y="f349"/>
                </a:moveTo>
                <a:lnTo>
                  <a:pt x="f387" y="f386"/>
                </a:lnTo>
                <a:lnTo>
                  <a:pt x="f388" y="f384"/>
                </a:lnTo>
                <a:lnTo>
                  <a:pt x="f117" y="f383"/>
                </a:lnTo>
                <a:lnTo>
                  <a:pt x="f389" y="f382"/>
                </a:lnTo>
                <a:lnTo>
                  <a:pt x="f390" y="f299"/>
                </a:lnTo>
                <a:lnTo>
                  <a:pt x="f391" y="f380"/>
                </a:lnTo>
                <a:lnTo>
                  <a:pt x="f392" y="f378"/>
                </a:lnTo>
                <a:lnTo>
                  <a:pt x="f393" y="f376"/>
                </a:lnTo>
                <a:lnTo>
                  <a:pt x="f394" y="f374"/>
                </a:lnTo>
                <a:lnTo>
                  <a:pt x="f395" y="f372"/>
                </a:lnTo>
                <a:lnTo>
                  <a:pt x="f396" y="f370"/>
                </a:lnTo>
                <a:lnTo>
                  <a:pt x="f397" y="f368"/>
                </a:lnTo>
                <a:lnTo>
                  <a:pt x="f398" y="f61"/>
                </a:lnTo>
                <a:lnTo>
                  <a:pt x="f399" y="f365"/>
                </a:lnTo>
                <a:lnTo>
                  <a:pt x="f400" y="f363"/>
                </a:lnTo>
                <a:lnTo>
                  <a:pt x="f401" y="f362"/>
                </a:lnTo>
                <a:lnTo>
                  <a:pt x="f402" y="f360"/>
                </a:lnTo>
                <a:lnTo>
                  <a:pt x="f403" y="f358"/>
                </a:lnTo>
                <a:lnTo>
                  <a:pt x="f404" y="f356"/>
                </a:lnTo>
                <a:lnTo>
                  <a:pt x="f405" y="f354"/>
                </a:lnTo>
                <a:lnTo>
                  <a:pt x="f406" y="f352"/>
                </a:lnTo>
                <a:lnTo>
                  <a:pt x="f407" y="f351"/>
                </a:lnTo>
                <a:lnTo>
                  <a:pt x="f73" y="f349"/>
                </a:lnTo>
                <a:close/>
                <a:moveTo>
                  <a:pt x="f408" y="f6"/>
                </a:moveTo>
                <a:lnTo>
                  <a:pt x="f409" y="f410"/>
                </a:lnTo>
                <a:lnTo>
                  <a:pt x="f411" y="f412"/>
                </a:lnTo>
                <a:lnTo>
                  <a:pt x="f108" y="f413"/>
                </a:lnTo>
                <a:lnTo>
                  <a:pt x="f414" y="f415"/>
                </a:lnTo>
                <a:lnTo>
                  <a:pt x="f416" y="f417"/>
                </a:lnTo>
                <a:lnTo>
                  <a:pt x="f418" y="f419"/>
                </a:lnTo>
                <a:lnTo>
                  <a:pt x="f420" y="f421"/>
                </a:lnTo>
                <a:lnTo>
                  <a:pt x="f422" y="f423"/>
                </a:lnTo>
                <a:lnTo>
                  <a:pt x="f264" y="f424"/>
                </a:lnTo>
                <a:lnTo>
                  <a:pt x="f128" y="f336"/>
                </a:lnTo>
                <a:lnTo>
                  <a:pt x="f425" y="f426"/>
                </a:lnTo>
                <a:lnTo>
                  <a:pt x="f427" y="f428"/>
                </a:lnTo>
                <a:lnTo>
                  <a:pt x="f429" y="f430"/>
                </a:lnTo>
                <a:lnTo>
                  <a:pt x="f431" y="f432"/>
                </a:lnTo>
                <a:lnTo>
                  <a:pt x="f433" y="f434"/>
                </a:lnTo>
                <a:lnTo>
                  <a:pt x="f433" y="f435"/>
                </a:lnTo>
                <a:lnTo>
                  <a:pt x="f436" y="f368"/>
                </a:lnTo>
                <a:lnTo>
                  <a:pt x="f437" y="f438"/>
                </a:lnTo>
                <a:lnTo>
                  <a:pt x="f439" y="f440"/>
                </a:lnTo>
                <a:lnTo>
                  <a:pt x="f441" y="f306"/>
                </a:lnTo>
                <a:lnTo>
                  <a:pt x="f442" y="f443"/>
                </a:lnTo>
                <a:lnTo>
                  <a:pt x="f444" y="f445"/>
                </a:lnTo>
                <a:lnTo>
                  <a:pt x="f446" y="f80"/>
                </a:lnTo>
                <a:lnTo>
                  <a:pt x="f447" y="f448"/>
                </a:lnTo>
                <a:lnTo>
                  <a:pt x="f449" y="f450"/>
                </a:lnTo>
                <a:lnTo>
                  <a:pt x="f451" y="f452"/>
                </a:lnTo>
                <a:lnTo>
                  <a:pt x="f453" y="f454"/>
                </a:lnTo>
                <a:lnTo>
                  <a:pt x="f455" y="f456"/>
                </a:lnTo>
                <a:lnTo>
                  <a:pt x="f7" y="f457"/>
                </a:lnTo>
                <a:lnTo>
                  <a:pt x="f455" y="f458"/>
                </a:lnTo>
                <a:lnTo>
                  <a:pt x="f459" y="f460"/>
                </a:lnTo>
                <a:lnTo>
                  <a:pt x="f461" y="f462"/>
                </a:lnTo>
                <a:lnTo>
                  <a:pt x="f463" y="f464"/>
                </a:lnTo>
                <a:lnTo>
                  <a:pt x="f465" y="f466"/>
                </a:lnTo>
                <a:lnTo>
                  <a:pt x="f467" y="f468"/>
                </a:lnTo>
                <a:lnTo>
                  <a:pt x="f469" y="f470"/>
                </a:lnTo>
                <a:lnTo>
                  <a:pt x="f471" y="f105"/>
                </a:lnTo>
                <a:lnTo>
                  <a:pt x="f472" y="f473"/>
                </a:lnTo>
                <a:lnTo>
                  <a:pt x="f474" y="f475"/>
                </a:lnTo>
                <a:lnTo>
                  <a:pt x="f476" y="f477"/>
                </a:lnTo>
                <a:lnTo>
                  <a:pt x="f478" y="f479"/>
                </a:lnTo>
                <a:lnTo>
                  <a:pt x="f478" y="f480"/>
                </a:lnTo>
                <a:lnTo>
                  <a:pt x="f481" y="f482"/>
                </a:lnTo>
                <a:lnTo>
                  <a:pt x="f481" y="f483"/>
                </a:lnTo>
                <a:lnTo>
                  <a:pt x="f147" y="f483"/>
                </a:lnTo>
                <a:lnTo>
                  <a:pt x="f484" y="f485"/>
                </a:lnTo>
                <a:lnTo>
                  <a:pt x="f486" y="f487"/>
                </a:lnTo>
                <a:lnTo>
                  <a:pt x="f47" y="f488"/>
                </a:lnTo>
                <a:lnTo>
                  <a:pt x="f489" y="f490"/>
                </a:lnTo>
                <a:lnTo>
                  <a:pt x="f491" y="f492"/>
                </a:lnTo>
                <a:lnTo>
                  <a:pt x="f493" y="f494"/>
                </a:lnTo>
                <a:lnTo>
                  <a:pt x="f495" y="f496"/>
                </a:lnTo>
                <a:lnTo>
                  <a:pt x="f497" y="f498"/>
                </a:lnTo>
                <a:lnTo>
                  <a:pt x="f241" y="f499"/>
                </a:lnTo>
                <a:lnTo>
                  <a:pt x="f500" y="f501"/>
                </a:lnTo>
                <a:lnTo>
                  <a:pt x="f502" y="f465"/>
                </a:lnTo>
                <a:lnTo>
                  <a:pt x="f320" y="f503"/>
                </a:lnTo>
                <a:lnTo>
                  <a:pt x="f318" y="f504"/>
                </a:lnTo>
                <a:lnTo>
                  <a:pt x="f505" y="f506"/>
                </a:lnTo>
                <a:lnTo>
                  <a:pt x="f411" y="f507"/>
                </a:lnTo>
                <a:lnTo>
                  <a:pt x="f83" y="f507"/>
                </a:lnTo>
                <a:lnTo>
                  <a:pt x="f409" y="f8"/>
                </a:lnTo>
                <a:lnTo>
                  <a:pt x="f408" y="f8"/>
                </a:lnTo>
                <a:lnTo>
                  <a:pt x="f508" y="f8"/>
                </a:lnTo>
                <a:lnTo>
                  <a:pt x="f110" y="f507"/>
                </a:lnTo>
                <a:lnTo>
                  <a:pt x="f348" y="f506"/>
                </a:lnTo>
                <a:lnTo>
                  <a:pt x="f347" y="f504"/>
                </a:lnTo>
                <a:lnTo>
                  <a:pt x="f346" y="f503"/>
                </a:lnTo>
                <a:lnTo>
                  <a:pt x="f509" y="f465"/>
                </a:lnTo>
                <a:lnTo>
                  <a:pt x="f510" y="f501"/>
                </a:lnTo>
                <a:lnTo>
                  <a:pt x="f511" y="f499"/>
                </a:lnTo>
                <a:lnTo>
                  <a:pt x="f512" y="f498"/>
                </a:lnTo>
                <a:lnTo>
                  <a:pt x="f513" y="f496"/>
                </a:lnTo>
                <a:lnTo>
                  <a:pt x="f514" y="f515"/>
                </a:lnTo>
                <a:lnTo>
                  <a:pt x="f516" y="f492"/>
                </a:lnTo>
                <a:lnTo>
                  <a:pt x="f517" y="f518"/>
                </a:lnTo>
                <a:lnTo>
                  <a:pt x="f519" y="f520"/>
                </a:lnTo>
                <a:lnTo>
                  <a:pt x="f521" y="f522"/>
                </a:lnTo>
                <a:lnTo>
                  <a:pt x="f523" y="f95"/>
                </a:lnTo>
                <a:lnTo>
                  <a:pt x="f524" y="f485"/>
                </a:lnTo>
                <a:lnTo>
                  <a:pt x="f525" y="f482"/>
                </a:lnTo>
                <a:lnTo>
                  <a:pt x="f525" y="f480"/>
                </a:lnTo>
                <a:lnTo>
                  <a:pt x="f526" y="f479"/>
                </a:lnTo>
                <a:lnTo>
                  <a:pt x="f2" y="f477"/>
                </a:lnTo>
                <a:lnTo>
                  <a:pt x="f527" y="f475"/>
                </a:lnTo>
                <a:lnTo>
                  <a:pt x="f528" y="f473"/>
                </a:lnTo>
                <a:lnTo>
                  <a:pt x="f529" y="f105"/>
                </a:lnTo>
                <a:lnTo>
                  <a:pt x="f314" y="f470"/>
                </a:lnTo>
                <a:lnTo>
                  <a:pt x="f530" y="f468"/>
                </a:lnTo>
                <a:lnTo>
                  <a:pt x="f531" y="f466"/>
                </a:lnTo>
                <a:lnTo>
                  <a:pt x="f532" y="f464"/>
                </a:lnTo>
                <a:lnTo>
                  <a:pt x="f533" y="f462"/>
                </a:lnTo>
                <a:lnTo>
                  <a:pt x="f534" y="f460"/>
                </a:lnTo>
                <a:lnTo>
                  <a:pt x="f535" y="f458"/>
                </a:lnTo>
                <a:lnTo>
                  <a:pt x="f6" y="f457"/>
                </a:lnTo>
                <a:lnTo>
                  <a:pt x="f536" y="f456"/>
                </a:lnTo>
                <a:lnTo>
                  <a:pt x="f537" y="f454"/>
                </a:lnTo>
                <a:lnTo>
                  <a:pt x="f538" y="f452"/>
                </a:lnTo>
                <a:lnTo>
                  <a:pt x="f539" y="f450"/>
                </a:lnTo>
                <a:lnTo>
                  <a:pt x="f540" y="f448"/>
                </a:lnTo>
                <a:lnTo>
                  <a:pt x="f541" y="f80"/>
                </a:lnTo>
                <a:lnTo>
                  <a:pt x="f542" y="f445"/>
                </a:lnTo>
                <a:lnTo>
                  <a:pt x="f543" y="f443"/>
                </a:lnTo>
                <a:lnTo>
                  <a:pt x="f544" y="f306"/>
                </a:lnTo>
                <a:lnTo>
                  <a:pt x="f545" y="f440"/>
                </a:lnTo>
                <a:lnTo>
                  <a:pt x="f546" y="f438"/>
                </a:lnTo>
                <a:lnTo>
                  <a:pt x="f547" y="f368"/>
                </a:lnTo>
                <a:lnTo>
                  <a:pt x="f548" y="f435"/>
                </a:lnTo>
                <a:lnTo>
                  <a:pt x="f549" y="f435"/>
                </a:lnTo>
                <a:lnTo>
                  <a:pt x="f549" y="f434"/>
                </a:lnTo>
                <a:lnTo>
                  <a:pt x="f434" y="f432"/>
                </a:lnTo>
                <a:lnTo>
                  <a:pt x="f550" y="f430"/>
                </a:lnTo>
                <a:lnTo>
                  <a:pt x="f551" y="f428"/>
                </a:lnTo>
                <a:lnTo>
                  <a:pt x="f398" y="f426"/>
                </a:lnTo>
                <a:lnTo>
                  <a:pt x="f552" y="f336"/>
                </a:lnTo>
                <a:lnTo>
                  <a:pt x="f67" y="f424"/>
                </a:lnTo>
                <a:lnTo>
                  <a:pt x="f553" y="f423"/>
                </a:lnTo>
                <a:lnTo>
                  <a:pt x="f554" y="f421"/>
                </a:lnTo>
                <a:lnTo>
                  <a:pt x="f555" y="f419"/>
                </a:lnTo>
                <a:lnTo>
                  <a:pt x="f556" y="f417"/>
                </a:lnTo>
                <a:lnTo>
                  <a:pt x="f557" y="f415"/>
                </a:lnTo>
                <a:lnTo>
                  <a:pt x="f558" y="f413"/>
                </a:lnTo>
                <a:lnTo>
                  <a:pt x="f110" y="f412"/>
                </a:lnTo>
                <a:lnTo>
                  <a:pt x="f508" y="f410"/>
                </a:lnTo>
                <a:lnTo>
                  <a:pt x="f408" y="f6"/>
                </a:lnTo>
                <a:close/>
              </a:path>
            </a:pathLst>
          </a:custGeom>
          <a:solidFill>
            <a:schemeClr val="accent1"/>
          </a:solid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Times New Roman" pitchFamily="18" charset="0"/>
              <a:cs typeface="Times New Roman" pitchFamily="18" charset="0"/>
            </a:endParaRPr>
          </a:p>
        </p:txBody>
      </p:sp>
      <p:grpSp>
        <p:nvGrpSpPr>
          <p:cNvPr id="41" name="Group 988"/>
          <p:cNvGrpSpPr/>
          <p:nvPr/>
        </p:nvGrpSpPr>
        <p:grpSpPr>
          <a:xfrm>
            <a:off x="107504" y="836712"/>
            <a:ext cx="432044" cy="648071"/>
            <a:chOff x="323450" y="1817516"/>
            <a:chExt cx="432044" cy="648071"/>
          </a:xfrm>
          <a:solidFill>
            <a:schemeClr val="accent1"/>
          </a:solidFill>
        </p:grpSpPr>
        <p:sp>
          <p:nvSpPr>
            <p:cNvPr id="42" name="Freeform 1274"/>
            <p:cNvSpPr/>
            <p:nvPr/>
          </p:nvSpPr>
          <p:spPr>
            <a:xfrm>
              <a:off x="323450" y="1817516"/>
              <a:ext cx="432044" cy="648071"/>
            </a:xfrm>
            <a:custGeom>
              <a:avLst/>
              <a:gdLst>
                <a:gd name="f0" fmla="val 10800000"/>
                <a:gd name="f1" fmla="val 5400000"/>
                <a:gd name="f2" fmla="val 180"/>
                <a:gd name="f3" fmla="val w"/>
                <a:gd name="f4" fmla="val h"/>
                <a:gd name="f5" fmla="val 0"/>
                <a:gd name="f6" fmla="val 2019"/>
                <a:gd name="f7" fmla="val 3458"/>
                <a:gd name="f8" fmla="val 1010"/>
                <a:gd name="f9" fmla="val 289"/>
                <a:gd name="f10" fmla="val 940"/>
                <a:gd name="f11" fmla="val 292"/>
                <a:gd name="f12" fmla="val 873"/>
                <a:gd name="f13" fmla="val 301"/>
                <a:gd name="f14" fmla="val 808"/>
                <a:gd name="f15" fmla="val 317"/>
                <a:gd name="f16" fmla="val 744"/>
                <a:gd name="f17" fmla="val 339"/>
                <a:gd name="f18" fmla="val 684"/>
                <a:gd name="f19" fmla="val 365"/>
                <a:gd name="f20" fmla="val 627"/>
                <a:gd name="f21" fmla="val 398"/>
                <a:gd name="f22" fmla="val 574"/>
                <a:gd name="f23" fmla="val 435"/>
                <a:gd name="f24" fmla="val 523"/>
                <a:gd name="f25" fmla="val 476"/>
                <a:gd name="f26" fmla="val 478"/>
                <a:gd name="f27" fmla="val 522"/>
                <a:gd name="f28" fmla="val 572"/>
                <a:gd name="f29" fmla="val 626"/>
                <a:gd name="f30" fmla="val 366"/>
                <a:gd name="f31" fmla="val 806"/>
                <a:gd name="f32" fmla="val 302"/>
                <a:gd name="f33" fmla="val 872"/>
                <a:gd name="f34" fmla="val 939"/>
                <a:gd name="f35" fmla="val 288"/>
                <a:gd name="f36" fmla="val 1009"/>
                <a:gd name="f37" fmla="val 290"/>
                <a:gd name="f38" fmla="val 1039"/>
                <a:gd name="f39" fmla="val 294"/>
                <a:gd name="f40" fmla="val 1075"/>
                <a:gd name="f41" fmla="val 1115"/>
                <a:gd name="f42" fmla="val 311"/>
                <a:gd name="f43" fmla="val 1161"/>
                <a:gd name="f44" fmla="val 323"/>
                <a:gd name="f45" fmla="val 1212"/>
                <a:gd name="f46" fmla="val 1268"/>
                <a:gd name="f47" fmla="val 356"/>
                <a:gd name="f48" fmla="val 1329"/>
                <a:gd name="f49" fmla="val 377"/>
                <a:gd name="f50" fmla="val 1393"/>
                <a:gd name="f51" fmla="val 399"/>
                <a:gd name="f52" fmla="val 1463"/>
                <a:gd name="f53" fmla="val 424"/>
                <a:gd name="f54" fmla="val 1536"/>
                <a:gd name="f55" fmla="val 451"/>
                <a:gd name="f56" fmla="val 1614"/>
                <a:gd name="f57" fmla="val 482"/>
                <a:gd name="f58" fmla="val 1696"/>
                <a:gd name="f59" fmla="val 514"/>
                <a:gd name="f60" fmla="val 1781"/>
                <a:gd name="f61" fmla="val 547"/>
                <a:gd name="f62" fmla="val 1870"/>
                <a:gd name="f63" fmla="val 584"/>
                <a:gd name="f64" fmla="val 1963"/>
                <a:gd name="f65" fmla="val 622"/>
                <a:gd name="f66" fmla="val 2059"/>
                <a:gd name="f67" fmla="val 665"/>
                <a:gd name="f68" fmla="val 2165"/>
                <a:gd name="f69" fmla="val 710"/>
                <a:gd name="f70" fmla="val 2276"/>
                <a:gd name="f71" fmla="val 2503"/>
                <a:gd name="f72" fmla="val 906"/>
                <a:gd name="f73" fmla="val 2732"/>
                <a:gd name="f74" fmla="val 1006"/>
                <a:gd name="f75" fmla="val 2959"/>
                <a:gd name="f76" fmla="val 2967"/>
                <a:gd name="f77" fmla="val 1013"/>
                <a:gd name="f78" fmla="val 1113"/>
                <a:gd name="f79" fmla="val 2733"/>
                <a:gd name="f80" fmla="val 1213"/>
                <a:gd name="f81" fmla="val 2505"/>
                <a:gd name="f82" fmla="val 1309"/>
                <a:gd name="f83" fmla="val 2278"/>
                <a:gd name="f84" fmla="val 1355"/>
                <a:gd name="f85" fmla="val 2166"/>
                <a:gd name="f86" fmla="val 1400"/>
                <a:gd name="f87" fmla="val 2057"/>
                <a:gd name="f88" fmla="val 1437"/>
                <a:gd name="f89" fmla="val 1962"/>
                <a:gd name="f90" fmla="val 1473"/>
                <a:gd name="f91" fmla="val 1869"/>
                <a:gd name="f92" fmla="val 1507"/>
                <a:gd name="f93" fmla="val 1539"/>
                <a:gd name="f94" fmla="val 1568"/>
                <a:gd name="f95" fmla="val 1615"/>
                <a:gd name="f96" fmla="val 1595"/>
                <a:gd name="f97" fmla="val 1537"/>
                <a:gd name="f98" fmla="val 1621"/>
                <a:gd name="f99" fmla="val 1643"/>
                <a:gd name="f100" fmla="val 1394"/>
                <a:gd name="f101" fmla="val 1663"/>
                <a:gd name="f102" fmla="val 1330"/>
                <a:gd name="f103" fmla="val 1681"/>
                <a:gd name="f104" fmla="val 1269"/>
                <a:gd name="f105" fmla="val 1708"/>
                <a:gd name="f106" fmla="val 1162"/>
                <a:gd name="f107" fmla="val 1718"/>
                <a:gd name="f108" fmla="val 1116"/>
                <a:gd name="f109" fmla="val 1725"/>
                <a:gd name="f110" fmla="val 1730"/>
                <a:gd name="f111" fmla="val 1040"/>
                <a:gd name="f112" fmla="val 1731"/>
                <a:gd name="f113" fmla="val 1728"/>
                <a:gd name="f114" fmla="val 1702"/>
                <a:gd name="f115" fmla="val 1653"/>
                <a:gd name="f116" fmla="val 1622"/>
                <a:gd name="f117" fmla="val 1584"/>
                <a:gd name="f118" fmla="val 1542"/>
                <a:gd name="f119" fmla="val 1496"/>
                <a:gd name="f120" fmla="val 1446"/>
                <a:gd name="f121" fmla="val 1392"/>
                <a:gd name="f122" fmla="val 1335"/>
                <a:gd name="f123" fmla="val 1275"/>
                <a:gd name="f124" fmla="val 1146"/>
                <a:gd name="f125" fmla="val 1080"/>
                <a:gd name="f126" fmla="val 1093"/>
                <a:gd name="f127" fmla="val 4"/>
                <a:gd name="f128" fmla="val 1174"/>
                <a:gd name="f129" fmla="val 13"/>
                <a:gd name="f130" fmla="val 1252"/>
                <a:gd name="f131" fmla="val 29"/>
                <a:gd name="f132" fmla="val 52"/>
                <a:gd name="f133" fmla="val 1403"/>
                <a:gd name="f134" fmla="val 79"/>
                <a:gd name="f135" fmla="val 1474"/>
                <a:gd name="f136" fmla="val 113"/>
                <a:gd name="f137" fmla="val 151"/>
                <a:gd name="f138" fmla="val 1606"/>
                <a:gd name="f139" fmla="val 195"/>
                <a:gd name="f140" fmla="val 1666"/>
                <a:gd name="f141" fmla="val 243"/>
                <a:gd name="f142" fmla="val 1723"/>
                <a:gd name="f143" fmla="val 295"/>
                <a:gd name="f144" fmla="val 1777"/>
                <a:gd name="f145" fmla="val 352"/>
                <a:gd name="f146" fmla="val 1825"/>
                <a:gd name="f147" fmla="val 413"/>
                <a:gd name="f148" fmla="val 477"/>
                <a:gd name="f149" fmla="val 1907"/>
                <a:gd name="f150" fmla="val 545"/>
                <a:gd name="f151" fmla="val 1940"/>
                <a:gd name="f152" fmla="val 616"/>
                <a:gd name="f153" fmla="val 1968"/>
                <a:gd name="f154" fmla="val 689"/>
                <a:gd name="f155" fmla="val 1990"/>
                <a:gd name="f156" fmla="val 766"/>
                <a:gd name="f157" fmla="val 2006"/>
                <a:gd name="f158" fmla="val 845"/>
                <a:gd name="f159" fmla="val 2016"/>
                <a:gd name="f160" fmla="val 926"/>
                <a:gd name="f161" fmla="val 2017"/>
                <a:gd name="f162" fmla="val 1052"/>
                <a:gd name="f163" fmla="val 2013"/>
                <a:gd name="f164" fmla="val 1100"/>
                <a:gd name="f165" fmla="val 2004"/>
                <a:gd name="f166" fmla="val 1152"/>
                <a:gd name="f167" fmla="val 1993"/>
                <a:gd name="f168" fmla="val 1211"/>
                <a:gd name="f169" fmla="val 1978"/>
                <a:gd name="f170" fmla="val 1273"/>
                <a:gd name="f171" fmla="val 1960"/>
                <a:gd name="f172" fmla="val 1342"/>
                <a:gd name="f173" fmla="val 1414"/>
                <a:gd name="f174" fmla="val 1916"/>
                <a:gd name="f175" fmla="val 1492"/>
                <a:gd name="f176" fmla="val 1888"/>
                <a:gd name="f177" fmla="val 1575"/>
                <a:gd name="f178" fmla="val 1859"/>
                <a:gd name="f179" fmla="val 1661"/>
                <a:gd name="f180" fmla="val 1826"/>
                <a:gd name="f181" fmla="val 1753"/>
                <a:gd name="f182" fmla="val 1790"/>
                <a:gd name="f183" fmla="val 1849"/>
                <a:gd name="f184" fmla="val 1752"/>
                <a:gd name="f185" fmla="val 1950"/>
                <a:gd name="f186" fmla="val 1711"/>
                <a:gd name="f187" fmla="val 2055"/>
                <a:gd name="f188" fmla="val 1668"/>
                <a:gd name="f189" fmla="val 1623"/>
                <a:gd name="f190" fmla="val 1576"/>
                <a:gd name="f191" fmla="val 2388"/>
                <a:gd name="f192" fmla="val 1478"/>
                <a:gd name="f193" fmla="val 2618"/>
                <a:gd name="f194" fmla="val 1378"/>
                <a:gd name="f195" fmla="val 2849"/>
                <a:gd name="f196" fmla="val 1276"/>
                <a:gd name="f197" fmla="val 3077"/>
                <a:gd name="f198" fmla="val 1241"/>
                <a:gd name="f199" fmla="val 3154"/>
                <a:gd name="f200" fmla="val 1209"/>
                <a:gd name="f201" fmla="val 3226"/>
                <a:gd name="f202" fmla="val 1178"/>
                <a:gd name="f203" fmla="val 3294"/>
                <a:gd name="f204" fmla="val 1166"/>
                <a:gd name="f205" fmla="val 3321"/>
                <a:gd name="f206" fmla="val 1155"/>
                <a:gd name="f207" fmla="val 3344"/>
                <a:gd name="f208" fmla="val 3362"/>
                <a:gd name="f209" fmla="val 1141"/>
                <a:gd name="f210" fmla="val 3375"/>
                <a:gd name="f211" fmla="val 1127"/>
                <a:gd name="f212" fmla="val 3399"/>
                <a:gd name="f213" fmla="val 1109"/>
                <a:gd name="f214" fmla="val 3419"/>
                <a:gd name="f215" fmla="val 1091"/>
                <a:gd name="f216" fmla="val 3435"/>
                <a:gd name="f217" fmla="val 1069"/>
                <a:gd name="f218" fmla="val 3446"/>
                <a:gd name="f219" fmla="val 1046"/>
                <a:gd name="f220" fmla="val 3455"/>
                <a:gd name="f221" fmla="val 1022"/>
                <a:gd name="f222" fmla="val 998"/>
                <a:gd name="f223" fmla="val 974"/>
                <a:gd name="f224" fmla="val 3454"/>
                <a:gd name="f225" fmla="val 951"/>
                <a:gd name="f226" fmla="val 929"/>
                <a:gd name="f227" fmla="val 3434"/>
                <a:gd name="f228" fmla="val 909"/>
                <a:gd name="f229" fmla="val 893"/>
                <a:gd name="f230" fmla="val 879"/>
                <a:gd name="f231" fmla="val 864"/>
                <a:gd name="f232" fmla="val 3343"/>
                <a:gd name="f233" fmla="val 853"/>
                <a:gd name="f234" fmla="val 841"/>
                <a:gd name="f235" fmla="val 811"/>
                <a:gd name="f236" fmla="val 778"/>
                <a:gd name="f237" fmla="val 3153"/>
                <a:gd name="f238" fmla="val 743"/>
                <a:gd name="f239" fmla="val 641"/>
                <a:gd name="f240" fmla="val 2848"/>
                <a:gd name="f241" fmla="val 541"/>
                <a:gd name="f242" fmla="val 2616"/>
                <a:gd name="f243" fmla="val 444"/>
                <a:gd name="f244" fmla="val 2386"/>
                <a:gd name="f245" fmla="val 2274"/>
                <a:gd name="f246" fmla="val 354"/>
                <a:gd name="f247" fmla="val 310"/>
                <a:gd name="f248" fmla="val 2056"/>
                <a:gd name="f249" fmla="val 269"/>
                <a:gd name="f250" fmla="val 231"/>
                <a:gd name="f251" fmla="val 1850"/>
                <a:gd name="f252" fmla="val 162"/>
                <a:gd name="f253" fmla="val 132"/>
                <a:gd name="f254" fmla="val 1574"/>
                <a:gd name="f255" fmla="val 105"/>
                <a:gd name="f256" fmla="val 1491"/>
                <a:gd name="f257" fmla="val 81"/>
                <a:gd name="f258" fmla="val 1413"/>
                <a:gd name="f259" fmla="val 59"/>
                <a:gd name="f260" fmla="val 1341"/>
                <a:gd name="f261" fmla="val 42"/>
                <a:gd name="f262" fmla="val 1272"/>
                <a:gd name="f263" fmla="val 26"/>
                <a:gd name="f264" fmla="val 1210"/>
                <a:gd name="f265" fmla="val 15"/>
                <a:gd name="f266" fmla="val 7"/>
                <a:gd name="f267" fmla="val 1099"/>
                <a:gd name="f268" fmla="val 2"/>
                <a:gd name="f269" fmla="val 3"/>
                <a:gd name="f270" fmla="val 30"/>
                <a:gd name="f271" fmla="val 51"/>
                <a:gd name="f272" fmla="val 80"/>
                <a:gd name="f273" fmla="val 296"/>
                <a:gd name="f274" fmla="val 353"/>
                <a:gd name="f275" fmla="val 691"/>
                <a:gd name="f276" fmla="val 767"/>
                <a:gd name="f277" fmla="val 846"/>
                <a:gd name="f278" fmla="val 927"/>
                <a:gd name="f279" fmla="+- 0 0 -90"/>
                <a:gd name="f280" fmla="*/ f3 1 2019"/>
                <a:gd name="f281" fmla="*/ f4 1 3458"/>
                <a:gd name="f282" fmla="+- f7 0 f5"/>
                <a:gd name="f283" fmla="+- f6 0 f5"/>
                <a:gd name="f284" fmla="*/ f279 f0 1"/>
                <a:gd name="f285" fmla="*/ f283 1 2019"/>
                <a:gd name="f286" fmla="*/ f282 1 3458"/>
                <a:gd name="f287" fmla="*/ 873 f283 1"/>
                <a:gd name="f288" fmla="*/ 301 f282 1"/>
                <a:gd name="f289" fmla="*/ 684 f283 1"/>
                <a:gd name="f290" fmla="*/ 365 f282 1"/>
                <a:gd name="f291" fmla="*/ 523 f283 1"/>
                <a:gd name="f292" fmla="*/ 476 f282 1"/>
                <a:gd name="f293" fmla="*/ 398 f283 1"/>
                <a:gd name="f294" fmla="*/ 626 f282 1"/>
                <a:gd name="f295" fmla="*/ 317 f283 1"/>
                <a:gd name="f296" fmla="*/ 806 f282 1"/>
                <a:gd name="f297" fmla="*/ 288 f283 1"/>
                <a:gd name="f298" fmla="*/ 1009 f282 1"/>
                <a:gd name="f299" fmla="*/ 302 f283 1"/>
                <a:gd name="f300" fmla="*/ 1115 f282 1"/>
                <a:gd name="f301" fmla="*/ 339 f283 1"/>
                <a:gd name="f302" fmla="*/ 1268 f282 1"/>
                <a:gd name="f303" fmla="*/ 399 f283 1"/>
                <a:gd name="f304" fmla="*/ 1463 f282 1"/>
                <a:gd name="f305" fmla="*/ 482 f283 1"/>
                <a:gd name="f306" fmla="*/ 1696 f282 1"/>
                <a:gd name="f307" fmla="*/ 584 f283 1"/>
                <a:gd name="f308" fmla="*/ 1963 f282 1"/>
                <a:gd name="f309" fmla="*/ 710 f283 1"/>
                <a:gd name="f310" fmla="*/ 2276 f282 1"/>
                <a:gd name="f311" fmla="*/ 1006 f283 1"/>
                <a:gd name="f312" fmla="*/ 2959 f282 1"/>
                <a:gd name="f313" fmla="*/ 1113 f283 1"/>
                <a:gd name="f314" fmla="*/ 2733 f282 1"/>
                <a:gd name="f315" fmla="*/ 1355 f283 1"/>
                <a:gd name="f316" fmla="*/ 2166 f282 1"/>
                <a:gd name="f317" fmla="*/ 1473 f283 1"/>
                <a:gd name="f318" fmla="*/ 1869 f282 1"/>
                <a:gd name="f319" fmla="*/ 1568 f283 1"/>
                <a:gd name="f320" fmla="*/ 1615 f282 1"/>
                <a:gd name="f321" fmla="*/ 1643 f283 1"/>
                <a:gd name="f322" fmla="*/ 1394 f282 1"/>
                <a:gd name="f323" fmla="*/ 1696 f283 1"/>
                <a:gd name="f324" fmla="*/ 1213 f282 1"/>
                <a:gd name="f325" fmla="*/ 1725 f283 1"/>
                <a:gd name="f326" fmla="*/ 1075 f282 1"/>
                <a:gd name="f327" fmla="*/ 1728 f283 1"/>
                <a:gd name="f328" fmla="*/ 939 f282 1"/>
                <a:gd name="f329" fmla="*/ 1681 f283 1"/>
                <a:gd name="f330" fmla="*/ 744 f282 1"/>
                <a:gd name="f331" fmla="*/ 1584 f283 1"/>
                <a:gd name="f332" fmla="*/ 572 f282 1"/>
                <a:gd name="f333" fmla="*/ 1446 f283 1"/>
                <a:gd name="f334" fmla="*/ 435 f282 1"/>
                <a:gd name="f335" fmla="*/ 1275 f283 1"/>
                <a:gd name="f336" fmla="*/ 339 f282 1"/>
                <a:gd name="f337" fmla="*/ 1080 f283 1"/>
                <a:gd name="f338" fmla="*/ 292 f282 1"/>
                <a:gd name="f339" fmla="*/ 1093 f283 1"/>
                <a:gd name="f340" fmla="*/ 4 f282 1"/>
                <a:gd name="f341" fmla="*/ 1329 f283 1"/>
                <a:gd name="f342" fmla="*/ 52 f282 1"/>
                <a:gd name="f343" fmla="*/ 1542 f283 1"/>
                <a:gd name="f344" fmla="*/ 151 f282 1"/>
                <a:gd name="f345" fmla="*/ 1723 f283 1"/>
                <a:gd name="f346" fmla="*/ 295 f282 1"/>
                <a:gd name="f347" fmla="*/ 1869 f283 1"/>
                <a:gd name="f348" fmla="*/ 477 f282 1"/>
                <a:gd name="f349" fmla="*/ 1968 f283 1"/>
                <a:gd name="f350" fmla="*/ 689 f282 1"/>
                <a:gd name="f351" fmla="*/ 2016 f283 1"/>
                <a:gd name="f352" fmla="*/ 926 f282 1"/>
                <a:gd name="f353" fmla="*/ 2013 f283 1"/>
                <a:gd name="f354" fmla="*/ 1100 f282 1"/>
                <a:gd name="f355" fmla="*/ 1978 f283 1"/>
                <a:gd name="f356" fmla="*/ 1273 f282 1"/>
                <a:gd name="f357" fmla="*/ 1916 f283 1"/>
                <a:gd name="f358" fmla="*/ 1492 f282 1"/>
                <a:gd name="f359" fmla="*/ 1826 f283 1"/>
                <a:gd name="f360" fmla="*/ 1753 f282 1"/>
                <a:gd name="f361" fmla="*/ 1711 f283 1"/>
                <a:gd name="f362" fmla="*/ 2055 f282 1"/>
                <a:gd name="f363" fmla="*/ 1576 f283 1"/>
                <a:gd name="f364" fmla="*/ 2388 f282 1"/>
                <a:gd name="f365" fmla="*/ 1276 f283 1"/>
                <a:gd name="f366" fmla="*/ 3077 f282 1"/>
                <a:gd name="f367" fmla="*/ 1178 f283 1"/>
                <a:gd name="f368" fmla="*/ 3294 f282 1"/>
                <a:gd name="f369" fmla="*/ 1146 f283 1"/>
                <a:gd name="f370" fmla="*/ 3362 f282 1"/>
                <a:gd name="f371" fmla="*/ 1109 f283 1"/>
                <a:gd name="f372" fmla="*/ 3419 f282 1"/>
                <a:gd name="f373" fmla="*/ 1046 f283 1"/>
                <a:gd name="f374" fmla="*/ 3455 f282 1"/>
                <a:gd name="f375" fmla="*/ 974 f283 1"/>
                <a:gd name="f376" fmla="*/ 3454 f282 1"/>
                <a:gd name="f377" fmla="*/ 909 f283 1"/>
                <a:gd name="f378" fmla="*/ 841 f283 1"/>
                <a:gd name="f379" fmla="*/ 743 f283 1"/>
                <a:gd name="f380" fmla="*/ 444 f283 1"/>
                <a:gd name="f381" fmla="*/ 2386 f282 1"/>
                <a:gd name="f382" fmla="*/ 310 f283 1"/>
                <a:gd name="f383" fmla="*/ 2056 f282 1"/>
                <a:gd name="f384" fmla="*/ 195 f283 1"/>
                <a:gd name="f385" fmla="*/ 105 f283 1"/>
                <a:gd name="f386" fmla="*/ 1491 f282 1"/>
                <a:gd name="f387" fmla="*/ 42 f283 1"/>
                <a:gd name="f388" fmla="*/ 1272 f282 1"/>
                <a:gd name="f389" fmla="*/ 7 f283 1"/>
                <a:gd name="f390" fmla="*/ 1099 f282 1"/>
                <a:gd name="f391" fmla="*/ 3 f283 1"/>
                <a:gd name="f392" fmla="*/ 51 f283 1"/>
                <a:gd name="f393" fmla="*/ 151 f283 1"/>
                <a:gd name="f394" fmla="*/ 296 f283 1"/>
                <a:gd name="f395" fmla="*/ 478 f283 1"/>
                <a:gd name="f396" fmla="*/ 691 f283 1"/>
                <a:gd name="f397" fmla="*/ 927 f283 1"/>
                <a:gd name="f398" fmla="*/ f284 1 f2"/>
                <a:gd name="f399" fmla="*/ f287 1 2019"/>
                <a:gd name="f400" fmla="*/ f288 1 3458"/>
                <a:gd name="f401" fmla="*/ f289 1 2019"/>
                <a:gd name="f402" fmla="*/ f290 1 3458"/>
                <a:gd name="f403" fmla="*/ f291 1 2019"/>
                <a:gd name="f404" fmla="*/ f292 1 3458"/>
                <a:gd name="f405" fmla="*/ f293 1 2019"/>
                <a:gd name="f406" fmla="*/ f294 1 3458"/>
                <a:gd name="f407" fmla="*/ f295 1 2019"/>
                <a:gd name="f408" fmla="*/ f296 1 3458"/>
                <a:gd name="f409" fmla="*/ f297 1 2019"/>
                <a:gd name="f410" fmla="*/ f298 1 3458"/>
                <a:gd name="f411" fmla="*/ f299 1 2019"/>
                <a:gd name="f412" fmla="*/ f300 1 3458"/>
                <a:gd name="f413" fmla="*/ f301 1 2019"/>
                <a:gd name="f414" fmla="*/ f302 1 3458"/>
                <a:gd name="f415" fmla="*/ f303 1 2019"/>
                <a:gd name="f416" fmla="*/ f304 1 3458"/>
                <a:gd name="f417" fmla="*/ f305 1 2019"/>
                <a:gd name="f418" fmla="*/ f306 1 3458"/>
                <a:gd name="f419" fmla="*/ f307 1 2019"/>
                <a:gd name="f420" fmla="*/ f308 1 3458"/>
                <a:gd name="f421" fmla="*/ f309 1 2019"/>
                <a:gd name="f422" fmla="*/ f310 1 3458"/>
                <a:gd name="f423" fmla="*/ f311 1 2019"/>
                <a:gd name="f424" fmla="*/ f312 1 3458"/>
                <a:gd name="f425" fmla="*/ f313 1 2019"/>
                <a:gd name="f426" fmla="*/ f314 1 3458"/>
                <a:gd name="f427" fmla="*/ f315 1 2019"/>
                <a:gd name="f428" fmla="*/ f316 1 3458"/>
                <a:gd name="f429" fmla="*/ f317 1 2019"/>
                <a:gd name="f430" fmla="*/ f318 1 3458"/>
                <a:gd name="f431" fmla="*/ f319 1 2019"/>
                <a:gd name="f432" fmla="*/ f320 1 3458"/>
                <a:gd name="f433" fmla="*/ f321 1 2019"/>
                <a:gd name="f434" fmla="*/ f322 1 3458"/>
                <a:gd name="f435" fmla="*/ f323 1 2019"/>
                <a:gd name="f436" fmla="*/ f324 1 3458"/>
                <a:gd name="f437" fmla="*/ f325 1 2019"/>
                <a:gd name="f438" fmla="*/ f326 1 3458"/>
                <a:gd name="f439" fmla="*/ f327 1 2019"/>
                <a:gd name="f440" fmla="*/ f328 1 3458"/>
                <a:gd name="f441" fmla="*/ f329 1 2019"/>
                <a:gd name="f442" fmla="*/ f330 1 3458"/>
                <a:gd name="f443" fmla="*/ f331 1 2019"/>
                <a:gd name="f444" fmla="*/ f332 1 3458"/>
                <a:gd name="f445" fmla="*/ f333 1 2019"/>
                <a:gd name="f446" fmla="*/ f334 1 3458"/>
                <a:gd name="f447" fmla="*/ f335 1 2019"/>
                <a:gd name="f448" fmla="*/ f336 1 3458"/>
                <a:gd name="f449" fmla="*/ f337 1 2019"/>
                <a:gd name="f450" fmla="*/ f338 1 3458"/>
                <a:gd name="f451" fmla="*/ f339 1 2019"/>
                <a:gd name="f452" fmla="*/ f340 1 3458"/>
                <a:gd name="f453" fmla="*/ f341 1 2019"/>
                <a:gd name="f454" fmla="*/ f342 1 3458"/>
                <a:gd name="f455" fmla="*/ f343 1 2019"/>
                <a:gd name="f456" fmla="*/ f344 1 3458"/>
                <a:gd name="f457" fmla="*/ f345 1 2019"/>
                <a:gd name="f458" fmla="*/ f346 1 3458"/>
                <a:gd name="f459" fmla="*/ f347 1 2019"/>
                <a:gd name="f460" fmla="*/ f348 1 3458"/>
                <a:gd name="f461" fmla="*/ f349 1 2019"/>
                <a:gd name="f462" fmla="*/ f350 1 3458"/>
                <a:gd name="f463" fmla="*/ f351 1 2019"/>
                <a:gd name="f464" fmla="*/ f352 1 3458"/>
                <a:gd name="f465" fmla="*/ f353 1 2019"/>
                <a:gd name="f466" fmla="*/ f354 1 3458"/>
                <a:gd name="f467" fmla="*/ f355 1 2019"/>
                <a:gd name="f468" fmla="*/ f356 1 3458"/>
                <a:gd name="f469" fmla="*/ f357 1 2019"/>
                <a:gd name="f470" fmla="*/ f358 1 3458"/>
                <a:gd name="f471" fmla="*/ f359 1 2019"/>
                <a:gd name="f472" fmla="*/ f360 1 3458"/>
                <a:gd name="f473" fmla="*/ f361 1 2019"/>
                <a:gd name="f474" fmla="*/ f362 1 3458"/>
                <a:gd name="f475" fmla="*/ f363 1 2019"/>
                <a:gd name="f476" fmla="*/ f364 1 3458"/>
                <a:gd name="f477" fmla="*/ f365 1 2019"/>
                <a:gd name="f478" fmla="*/ f366 1 3458"/>
                <a:gd name="f479" fmla="*/ f367 1 2019"/>
                <a:gd name="f480" fmla="*/ f368 1 3458"/>
                <a:gd name="f481" fmla="*/ f369 1 2019"/>
                <a:gd name="f482" fmla="*/ f370 1 3458"/>
                <a:gd name="f483" fmla="*/ f371 1 2019"/>
                <a:gd name="f484" fmla="*/ f372 1 3458"/>
                <a:gd name="f485" fmla="*/ f373 1 2019"/>
                <a:gd name="f486" fmla="*/ f374 1 3458"/>
                <a:gd name="f487" fmla="*/ f375 1 2019"/>
                <a:gd name="f488" fmla="*/ f376 1 3458"/>
                <a:gd name="f489" fmla="*/ f377 1 2019"/>
                <a:gd name="f490" fmla="*/ f378 1 2019"/>
                <a:gd name="f491" fmla="*/ f379 1 2019"/>
                <a:gd name="f492" fmla="*/ f380 1 2019"/>
                <a:gd name="f493" fmla="*/ f381 1 3458"/>
                <a:gd name="f494" fmla="*/ f382 1 2019"/>
                <a:gd name="f495" fmla="*/ f383 1 3458"/>
                <a:gd name="f496" fmla="*/ f384 1 2019"/>
                <a:gd name="f497" fmla="*/ f385 1 2019"/>
                <a:gd name="f498" fmla="*/ f386 1 3458"/>
                <a:gd name="f499" fmla="*/ f387 1 2019"/>
                <a:gd name="f500" fmla="*/ f388 1 3458"/>
                <a:gd name="f501" fmla="*/ f389 1 2019"/>
                <a:gd name="f502" fmla="*/ f390 1 3458"/>
                <a:gd name="f503" fmla="*/ f391 1 2019"/>
                <a:gd name="f504" fmla="*/ f392 1 2019"/>
                <a:gd name="f505" fmla="*/ f393 1 2019"/>
                <a:gd name="f506" fmla="*/ f394 1 2019"/>
                <a:gd name="f507" fmla="*/ f395 1 2019"/>
                <a:gd name="f508" fmla="*/ f396 1 2019"/>
                <a:gd name="f509" fmla="*/ f397 1 2019"/>
                <a:gd name="f510" fmla="*/ 0 1 f285"/>
                <a:gd name="f511" fmla="*/ f6 1 f285"/>
                <a:gd name="f512" fmla="*/ 0 1 f286"/>
                <a:gd name="f513" fmla="*/ f7 1 f286"/>
                <a:gd name="f514" fmla="+- f398 0 f1"/>
                <a:gd name="f515" fmla="*/ f399 1 f285"/>
                <a:gd name="f516" fmla="*/ f400 1 f286"/>
                <a:gd name="f517" fmla="*/ f401 1 f285"/>
                <a:gd name="f518" fmla="*/ f402 1 f286"/>
                <a:gd name="f519" fmla="*/ f403 1 f285"/>
                <a:gd name="f520" fmla="*/ f404 1 f286"/>
                <a:gd name="f521" fmla="*/ f405 1 f285"/>
                <a:gd name="f522" fmla="*/ f406 1 f286"/>
                <a:gd name="f523" fmla="*/ f407 1 f285"/>
                <a:gd name="f524" fmla="*/ f408 1 f286"/>
                <a:gd name="f525" fmla="*/ f409 1 f285"/>
                <a:gd name="f526" fmla="*/ f410 1 f286"/>
                <a:gd name="f527" fmla="*/ f411 1 f285"/>
                <a:gd name="f528" fmla="*/ f412 1 f286"/>
                <a:gd name="f529" fmla="*/ f413 1 f285"/>
                <a:gd name="f530" fmla="*/ f414 1 f286"/>
                <a:gd name="f531" fmla="*/ f415 1 f285"/>
                <a:gd name="f532" fmla="*/ f416 1 f286"/>
                <a:gd name="f533" fmla="*/ f417 1 f285"/>
                <a:gd name="f534" fmla="*/ f418 1 f286"/>
                <a:gd name="f535" fmla="*/ f419 1 f285"/>
                <a:gd name="f536" fmla="*/ f420 1 f286"/>
                <a:gd name="f537" fmla="*/ f421 1 f285"/>
                <a:gd name="f538" fmla="*/ f422 1 f286"/>
                <a:gd name="f539" fmla="*/ f423 1 f285"/>
                <a:gd name="f540" fmla="*/ f424 1 f286"/>
                <a:gd name="f541" fmla="*/ f425 1 f285"/>
                <a:gd name="f542" fmla="*/ f426 1 f286"/>
                <a:gd name="f543" fmla="*/ f427 1 f285"/>
                <a:gd name="f544" fmla="*/ f428 1 f286"/>
                <a:gd name="f545" fmla="*/ f429 1 f285"/>
                <a:gd name="f546" fmla="*/ f430 1 f286"/>
                <a:gd name="f547" fmla="*/ f431 1 f285"/>
                <a:gd name="f548" fmla="*/ f432 1 f286"/>
                <a:gd name="f549" fmla="*/ f433 1 f285"/>
                <a:gd name="f550" fmla="*/ f434 1 f286"/>
                <a:gd name="f551" fmla="*/ f435 1 f285"/>
                <a:gd name="f552" fmla="*/ f436 1 f286"/>
                <a:gd name="f553" fmla="*/ f437 1 f285"/>
                <a:gd name="f554" fmla="*/ f438 1 f286"/>
                <a:gd name="f555" fmla="*/ f439 1 f285"/>
                <a:gd name="f556" fmla="*/ f440 1 f286"/>
                <a:gd name="f557" fmla="*/ f441 1 f285"/>
                <a:gd name="f558" fmla="*/ f442 1 f286"/>
                <a:gd name="f559" fmla="*/ f443 1 f285"/>
                <a:gd name="f560" fmla="*/ f444 1 f286"/>
                <a:gd name="f561" fmla="*/ f445 1 f285"/>
                <a:gd name="f562" fmla="*/ f446 1 f286"/>
                <a:gd name="f563" fmla="*/ f447 1 f285"/>
                <a:gd name="f564" fmla="*/ f448 1 f286"/>
                <a:gd name="f565" fmla="*/ f449 1 f285"/>
                <a:gd name="f566" fmla="*/ f450 1 f286"/>
                <a:gd name="f567" fmla="*/ f451 1 f285"/>
                <a:gd name="f568" fmla="*/ f452 1 f286"/>
                <a:gd name="f569" fmla="*/ f453 1 f285"/>
                <a:gd name="f570" fmla="*/ f454 1 f286"/>
                <a:gd name="f571" fmla="*/ f455 1 f285"/>
                <a:gd name="f572" fmla="*/ f456 1 f286"/>
                <a:gd name="f573" fmla="*/ f457 1 f285"/>
                <a:gd name="f574" fmla="*/ f458 1 f286"/>
                <a:gd name="f575" fmla="*/ f459 1 f285"/>
                <a:gd name="f576" fmla="*/ f460 1 f286"/>
                <a:gd name="f577" fmla="*/ f461 1 f285"/>
                <a:gd name="f578" fmla="*/ f462 1 f286"/>
                <a:gd name="f579" fmla="*/ f463 1 f285"/>
                <a:gd name="f580" fmla="*/ f464 1 f286"/>
                <a:gd name="f581" fmla="*/ f465 1 f285"/>
                <a:gd name="f582" fmla="*/ f466 1 f286"/>
                <a:gd name="f583" fmla="*/ f467 1 f285"/>
                <a:gd name="f584" fmla="*/ f468 1 f286"/>
                <a:gd name="f585" fmla="*/ f469 1 f285"/>
                <a:gd name="f586" fmla="*/ f470 1 f286"/>
                <a:gd name="f587" fmla="*/ f471 1 f285"/>
                <a:gd name="f588" fmla="*/ f472 1 f286"/>
                <a:gd name="f589" fmla="*/ f473 1 f285"/>
                <a:gd name="f590" fmla="*/ f474 1 f286"/>
                <a:gd name="f591" fmla="*/ f475 1 f285"/>
                <a:gd name="f592" fmla="*/ f476 1 f286"/>
                <a:gd name="f593" fmla="*/ f477 1 f285"/>
                <a:gd name="f594" fmla="*/ f478 1 f286"/>
                <a:gd name="f595" fmla="*/ f479 1 f285"/>
                <a:gd name="f596" fmla="*/ f480 1 f286"/>
                <a:gd name="f597" fmla="*/ f481 1 f285"/>
                <a:gd name="f598" fmla="*/ f482 1 f286"/>
                <a:gd name="f599" fmla="*/ f483 1 f285"/>
                <a:gd name="f600" fmla="*/ f484 1 f286"/>
                <a:gd name="f601" fmla="*/ f485 1 f285"/>
                <a:gd name="f602" fmla="*/ f486 1 f286"/>
                <a:gd name="f603" fmla="*/ f487 1 f285"/>
                <a:gd name="f604" fmla="*/ f488 1 f286"/>
                <a:gd name="f605" fmla="*/ f489 1 f285"/>
                <a:gd name="f606" fmla="*/ f490 1 f285"/>
                <a:gd name="f607" fmla="*/ f491 1 f285"/>
                <a:gd name="f608" fmla="*/ f492 1 f285"/>
                <a:gd name="f609" fmla="*/ f493 1 f286"/>
                <a:gd name="f610" fmla="*/ f494 1 f285"/>
                <a:gd name="f611" fmla="*/ f495 1 f286"/>
                <a:gd name="f612" fmla="*/ f496 1 f285"/>
                <a:gd name="f613" fmla="*/ f497 1 f285"/>
                <a:gd name="f614" fmla="*/ f498 1 f286"/>
                <a:gd name="f615" fmla="*/ f499 1 f285"/>
                <a:gd name="f616" fmla="*/ f500 1 f286"/>
                <a:gd name="f617" fmla="*/ f501 1 f285"/>
                <a:gd name="f618" fmla="*/ f502 1 f286"/>
                <a:gd name="f619" fmla="*/ f503 1 f285"/>
                <a:gd name="f620" fmla="*/ f504 1 f285"/>
                <a:gd name="f621" fmla="*/ f505 1 f285"/>
                <a:gd name="f622" fmla="*/ f506 1 f285"/>
                <a:gd name="f623" fmla="*/ f507 1 f285"/>
                <a:gd name="f624" fmla="*/ f508 1 f285"/>
                <a:gd name="f625" fmla="*/ f509 1 f285"/>
                <a:gd name="f626" fmla="*/ f510 f280 1"/>
                <a:gd name="f627" fmla="*/ f511 f280 1"/>
                <a:gd name="f628" fmla="*/ f513 f281 1"/>
                <a:gd name="f629" fmla="*/ f512 f281 1"/>
                <a:gd name="f630" fmla="*/ f515 f280 1"/>
                <a:gd name="f631" fmla="*/ f516 f281 1"/>
                <a:gd name="f632" fmla="*/ f517 f280 1"/>
                <a:gd name="f633" fmla="*/ f518 f281 1"/>
                <a:gd name="f634" fmla="*/ f519 f280 1"/>
                <a:gd name="f635" fmla="*/ f520 f281 1"/>
                <a:gd name="f636" fmla="*/ f521 f280 1"/>
                <a:gd name="f637" fmla="*/ f522 f281 1"/>
                <a:gd name="f638" fmla="*/ f523 f280 1"/>
                <a:gd name="f639" fmla="*/ f524 f281 1"/>
                <a:gd name="f640" fmla="*/ f525 f280 1"/>
                <a:gd name="f641" fmla="*/ f526 f281 1"/>
                <a:gd name="f642" fmla="*/ f527 f280 1"/>
                <a:gd name="f643" fmla="*/ f528 f281 1"/>
                <a:gd name="f644" fmla="*/ f529 f280 1"/>
                <a:gd name="f645" fmla="*/ f530 f281 1"/>
                <a:gd name="f646" fmla="*/ f531 f280 1"/>
                <a:gd name="f647" fmla="*/ f532 f281 1"/>
                <a:gd name="f648" fmla="*/ f533 f280 1"/>
                <a:gd name="f649" fmla="*/ f534 f281 1"/>
                <a:gd name="f650" fmla="*/ f535 f280 1"/>
                <a:gd name="f651" fmla="*/ f536 f281 1"/>
                <a:gd name="f652" fmla="*/ f537 f280 1"/>
                <a:gd name="f653" fmla="*/ f538 f281 1"/>
                <a:gd name="f654" fmla="*/ f539 f280 1"/>
                <a:gd name="f655" fmla="*/ f540 f281 1"/>
                <a:gd name="f656" fmla="*/ f541 f280 1"/>
                <a:gd name="f657" fmla="*/ f542 f281 1"/>
                <a:gd name="f658" fmla="*/ f543 f280 1"/>
                <a:gd name="f659" fmla="*/ f544 f281 1"/>
                <a:gd name="f660" fmla="*/ f545 f280 1"/>
                <a:gd name="f661" fmla="*/ f546 f281 1"/>
                <a:gd name="f662" fmla="*/ f547 f280 1"/>
                <a:gd name="f663" fmla="*/ f548 f281 1"/>
                <a:gd name="f664" fmla="*/ f549 f280 1"/>
                <a:gd name="f665" fmla="*/ f550 f281 1"/>
                <a:gd name="f666" fmla="*/ f551 f280 1"/>
                <a:gd name="f667" fmla="*/ f552 f281 1"/>
                <a:gd name="f668" fmla="*/ f553 f280 1"/>
                <a:gd name="f669" fmla="*/ f554 f281 1"/>
                <a:gd name="f670" fmla="*/ f555 f280 1"/>
                <a:gd name="f671" fmla="*/ f556 f281 1"/>
                <a:gd name="f672" fmla="*/ f557 f280 1"/>
                <a:gd name="f673" fmla="*/ f558 f281 1"/>
                <a:gd name="f674" fmla="*/ f559 f280 1"/>
                <a:gd name="f675" fmla="*/ f560 f281 1"/>
                <a:gd name="f676" fmla="*/ f561 f280 1"/>
                <a:gd name="f677" fmla="*/ f562 f281 1"/>
                <a:gd name="f678" fmla="*/ f563 f280 1"/>
                <a:gd name="f679" fmla="*/ f564 f281 1"/>
                <a:gd name="f680" fmla="*/ f565 f280 1"/>
                <a:gd name="f681" fmla="*/ f566 f281 1"/>
                <a:gd name="f682" fmla="*/ f567 f280 1"/>
                <a:gd name="f683" fmla="*/ f568 f281 1"/>
                <a:gd name="f684" fmla="*/ f569 f280 1"/>
                <a:gd name="f685" fmla="*/ f570 f281 1"/>
                <a:gd name="f686" fmla="*/ f571 f280 1"/>
                <a:gd name="f687" fmla="*/ f572 f281 1"/>
                <a:gd name="f688" fmla="*/ f573 f280 1"/>
                <a:gd name="f689" fmla="*/ f574 f281 1"/>
                <a:gd name="f690" fmla="*/ f575 f280 1"/>
                <a:gd name="f691" fmla="*/ f576 f281 1"/>
                <a:gd name="f692" fmla="*/ f577 f280 1"/>
                <a:gd name="f693" fmla="*/ f578 f281 1"/>
                <a:gd name="f694" fmla="*/ f579 f280 1"/>
                <a:gd name="f695" fmla="*/ f580 f281 1"/>
                <a:gd name="f696" fmla="*/ f581 f280 1"/>
                <a:gd name="f697" fmla="*/ f582 f281 1"/>
                <a:gd name="f698" fmla="*/ f583 f280 1"/>
                <a:gd name="f699" fmla="*/ f584 f281 1"/>
                <a:gd name="f700" fmla="*/ f585 f280 1"/>
                <a:gd name="f701" fmla="*/ f586 f281 1"/>
                <a:gd name="f702" fmla="*/ f587 f280 1"/>
                <a:gd name="f703" fmla="*/ f588 f281 1"/>
                <a:gd name="f704" fmla="*/ f589 f280 1"/>
                <a:gd name="f705" fmla="*/ f590 f281 1"/>
                <a:gd name="f706" fmla="*/ f591 f280 1"/>
                <a:gd name="f707" fmla="*/ f592 f281 1"/>
                <a:gd name="f708" fmla="*/ f593 f280 1"/>
                <a:gd name="f709" fmla="*/ f594 f281 1"/>
                <a:gd name="f710" fmla="*/ f595 f280 1"/>
                <a:gd name="f711" fmla="*/ f596 f281 1"/>
                <a:gd name="f712" fmla="*/ f597 f280 1"/>
                <a:gd name="f713" fmla="*/ f598 f281 1"/>
                <a:gd name="f714" fmla="*/ f599 f280 1"/>
                <a:gd name="f715" fmla="*/ f600 f281 1"/>
                <a:gd name="f716" fmla="*/ f601 f280 1"/>
                <a:gd name="f717" fmla="*/ f602 f281 1"/>
                <a:gd name="f718" fmla="*/ f603 f280 1"/>
                <a:gd name="f719" fmla="*/ f604 f281 1"/>
                <a:gd name="f720" fmla="*/ f605 f280 1"/>
                <a:gd name="f721" fmla="*/ f606 f280 1"/>
                <a:gd name="f722" fmla="*/ f607 f280 1"/>
                <a:gd name="f723" fmla="*/ f608 f280 1"/>
                <a:gd name="f724" fmla="*/ f609 f281 1"/>
                <a:gd name="f725" fmla="*/ f610 f280 1"/>
                <a:gd name="f726" fmla="*/ f611 f281 1"/>
                <a:gd name="f727" fmla="*/ f612 f280 1"/>
                <a:gd name="f728" fmla="*/ f613 f280 1"/>
                <a:gd name="f729" fmla="*/ f614 f281 1"/>
                <a:gd name="f730" fmla="*/ f615 f280 1"/>
                <a:gd name="f731" fmla="*/ f616 f281 1"/>
                <a:gd name="f732" fmla="*/ f617 f280 1"/>
                <a:gd name="f733" fmla="*/ f618 f281 1"/>
                <a:gd name="f734" fmla="*/ f619 f280 1"/>
                <a:gd name="f735" fmla="*/ f620 f280 1"/>
                <a:gd name="f736" fmla="*/ f621 f280 1"/>
                <a:gd name="f737" fmla="*/ f622 f280 1"/>
                <a:gd name="f738" fmla="*/ f623 f280 1"/>
                <a:gd name="f739" fmla="*/ f624 f280 1"/>
                <a:gd name="f740" fmla="*/ f625 f280 1"/>
              </a:gdLst>
              <a:ahLst/>
              <a:cxnLst>
                <a:cxn ang="3cd4">
                  <a:pos x="hc" y="t"/>
                </a:cxn>
                <a:cxn ang="0">
                  <a:pos x="r" y="vc"/>
                </a:cxn>
                <a:cxn ang="cd4">
                  <a:pos x="hc" y="b"/>
                </a:cxn>
                <a:cxn ang="cd2">
                  <a:pos x="l" y="vc"/>
                </a:cxn>
                <a:cxn ang="f514">
                  <a:pos x="f630" y="f631"/>
                </a:cxn>
                <a:cxn ang="f514">
                  <a:pos x="f632" y="f633"/>
                </a:cxn>
                <a:cxn ang="f514">
                  <a:pos x="f634" y="f635"/>
                </a:cxn>
                <a:cxn ang="f514">
                  <a:pos x="f636" y="f637"/>
                </a:cxn>
                <a:cxn ang="f514">
                  <a:pos x="f638" y="f639"/>
                </a:cxn>
                <a:cxn ang="f514">
                  <a:pos x="f640" y="f641"/>
                </a:cxn>
                <a:cxn ang="f514">
                  <a:pos x="f642" y="f643"/>
                </a:cxn>
                <a:cxn ang="f514">
                  <a:pos x="f644" y="f645"/>
                </a:cxn>
                <a:cxn ang="f514">
                  <a:pos x="f646" y="f647"/>
                </a:cxn>
                <a:cxn ang="f514">
                  <a:pos x="f648" y="f649"/>
                </a:cxn>
                <a:cxn ang="f514">
                  <a:pos x="f650" y="f651"/>
                </a:cxn>
                <a:cxn ang="f514">
                  <a:pos x="f652" y="f653"/>
                </a:cxn>
                <a:cxn ang="f514">
                  <a:pos x="f654" y="f655"/>
                </a:cxn>
                <a:cxn ang="f514">
                  <a:pos x="f656" y="f657"/>
                </a:cxn>
                <a:cxn ang="f514">
                  <a:pos x="f658" y="f659"/>
                </a:cxn>
                <a:cxn ang="f514">
                  <a:pos x="f660" y="f661"/>
                </a:cxn>
                <a:cxn ang="f514">
                  <a:pos x="f662" y="f663"/>
                </a:cxn>
                <a:cxn ang="f514">
                  <a:pos x="f664" y="f665"/>
                </a:cxn>
                <a:cxn ang="f514">
                  <a:pos x="f666" y="f667"/>
                </a:cxn>
                <a:cxn ang="f514">
                  <a:pos x="f668" y="f669"/>
                </a:cxn>
                <a:cxn ang="f514">
                  <a:pos x="f670" y="f671"/>
                </a:cxn>
                <a:cxn ang="f514">
                  <a:pos x="f672" y="f673"/>
                </a:cxn>
                <a:cxn ang="f514">
                  <a:pos x="f674" y="f675"/>
                </a:cxn>
                <a:cxn ang="f514">
                  <a:pos x="f676" y="f677"/>
                </a:cxn>
                <a:cxn ang="f514">
                  <a:pos x="f678" y="f679"/>
                </a:cxn>
                <a:cxn ang="f514">
                  <a:pos x="f680" y="f681"/>
                </a:cxn>
                <a:cxn ang="f514">
                  <a:pos x="f682" y="f683"/>
                </a:cxn>
                <a:cxn ang="f514">
                  <a:pos x="f684" y="f685"/>
                </a:cxn>
                <a:cxn ang="f514">
                  <a:pos x="f686" y="f687"/>
                </a:cxn>
                <a:cxn ang="f514">
                  <a:pos x="f688" y="f689"/>
                </a:cxn>
                <a:cxn ang="f514">
                  <a:pos x="f690" y="f691"/>
                </a:cxn>
                <a:cxn ang="f514">
                  <a:pos x="f692" y="f693"/>
                </a:cxn>
                <a:cxn ang="f514">
                  <a:pos x="f694" y="f695"/>
                </a:cxn>
                <a:cxn ang="f514">
                  <a:pos x="f696" y="f697"/>
                </a:cxn>
                <a:cxn ang="f514">
                  <a:pos x="f698" y="f699"/>
                </a:cxn>
                <a:cxn ang="f514">
                  <a:pos x="f700" y="f701"/>
                </a:cxn>
                <a:cxn ang="f514">
                  <a:pos x="f702" y="f703"/>
                </a:cxn>
                <a:cxn ang="f514">
                  <a:pos x="f704" y="f705"/>
                </a:cxn>
                <a:cxn ang="f514">
                  <a:pos x="f706" y="f707"/>
                </a:cxn>
                <a:cxn ang="f514">
                  <a:pos x="f708" y="f709"/>
                </a:cxn>
                <a:cxn ang="f514">
                  <a:pos x="f710" y="f711"/>
                </a:cxn>
                <a:cxn ang="f514">
                  <a:pos x="f712" y="f713"/>
                </a:cxn>
                <a:cxn ang="f514">
                  <a:pos x="f714" y="f715"/>
                </a:cxn>
                <a:cxn ang="f514">
                  <a:pos x="f716" y="f717"/>
                </a:cxn>
                <a:cxn ang="f514">
                  <a:pos x="f718" y="f719"/>
                </a:cxn>
                <a:cxn ang="f514">
                  <a:pos x="f720" y="f715"/>
                </a:cxn>
                <a:cxn ang="f514">
                  <a:pos x="f630" y="f713"/>
                </a:cxn>
                <a:cxn ang="f514">
                  <a:pos x="f721" y="f711"/>
                </a:cxn>
                <a:cxn ang="f514">
                  <a:pos x="f722" y="f709"/>
                </a:cxn>
                <a:cxn ang="f514">
                  <a:pos x="f723" y="f724"/>
                </a:cxn>
                <a:cxn ang="f514">
                  <a:pos x="f725" y="f726"/>
                </a:cxn>
                <a:cxn ang="f514">
                  <a:pos x="f727" y="f703"/>
                </a:cxn>
                <a:cxn ang="f514">
                  <a:pos x="f728" y="f729"/>
                </a:cxn>
                <a:cxn ang="f514">
                  <a:pos x="f730" y="f731"/>
                </a:cxn>
                <a:cxn ang="f514">
                  <a:pos x="f732" y="f733"/>
                </a:cxn>
                <a:cxn ang="f514">
                  <a:pos x="f734" y="f695"/>
                </a:cxn>
                <a:cxn ang="f514">
                  <a:pos x="f735" y="f693"/>
                </a:cxn>
                <a:cxn ang="f514">
                  <a:pos x="f736" y="f691"/>
                </a:cxn>
                <a:cxn ang="f514">
                  <a:pos x="f737" y="f689"/>
                </a:cxn>
                <a:cxn ang="f514">
                  <a:pos x="f738" y="f687"/>
                </a:cxn>
                <a:cxn ang="f514">
                  <a:pos x="f739" y="f685"/>
                </a:cxn>
                <a:cxn ang="f514">
                  <a:pos x="f740" y="f683"/>
                </a:cxn>
              </a:cxnLst>
              <a:rect l="f626" t="f629" r="f627" b="f628"/>
              <a:pathLst>
                <a:path w="2019" h="3458">
                  <a:moveTo>
                    <a:pt x="f8" y="f9"/>
                  </a:moveTo>
                  <a:lnTo>
                    <a:pt x="f10" y="f11"/>
                  </a:lnTo>
                  <a:lnTo>
                    <a:pt x="f12" y="f13"/>
                  </a:lnTo>
                  <a:lnTo>
                    <a:pt x="f14" y="f15"/>
                  </a:lnTo>
                  <a:lnTo>
                    <a:pt x="f16" y="f17"/>
                  </a:lnTo>
                  <a:lnTo>
                    <a:pt x="f18" y="f19"/>
                  </a:lnTo>
                  <a:lnTo>
                    <a:pt x="f20" y="f21"/>
                  </a:lnTo>
                  <a:lnTo>
                    <a:pt x="f22" y="f23"/>
                  </a:lnTo>
                  <a:lnTo>
                    <a:pt x="f24" y="f25"/>
                  </a:lnTo>
                  <a:lnTo>
                    <a:pt x="f26" y="f27"/>
                  </a:lnTo>
                  <a:lnTo>
                    <a:pt x="f23" y="f28"/>
                  </a:lnTo>
                  <a:lnTo>
                    <a:pt x="f21" y="f29"/>
                  </a:lnTo>
                  <a:lnTo>
                    <a:pt x="f30" y="f18"/>
                  </a:lnTo>
                  <a:lnTo>
                    <a:pt x="f17" y="f16"/>
                  </a:lnTo>
                  <a:lnTo>
                    <a:pt x="f15" y="f31"/>
                  </a:lnTo>
                  <a:lnTo>
                    <a:pt x="f32" y="f33"/>
                  </a:lnTo>
                  <a:lnTo>
                    <a:pt x="f11" y="f34"/>
                  </a:lnTo>
                  <a:lnTo>
                    <a:pt x="f35" y="f36"/>
                  </a:lnTo>
                  <a:lnTo>
                    <a:pt x="f37" y="f38"/>
                  </a:lnTo>
                  <a:lnTo>
                    <a:pt x="f39" y="f40"/>
                  </a:lnTo>
                  <a:lnTo>
                    <a:pt x="f32" y="f41"/>
                  </a:lnTo>
                  <a:lnTo>
                    <a:pt x="f42" y="f43"/>
                  </a:lnTo>
                  <a:lnTo>
                    <a:pt x="f44" y="f45"/>
                  </a:lnTo>
                  <a:lnTo>
                    <a:pt x="f17"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31" y="f71"/>
                  </a:lnTo>
                  <a:lnTo>
                    <a:pt x="f72" y="f73"/>
                  </a:lnTo>
                  <a:lnTo>
                    <a:pt x="f74" y="f75"/>
                  </a:lnTo>
                  <a:lnTo>
                    <a:pt x="f8" y="f76"/>
                  </a:lnTo>
                  <a:lnTo>
                    <a:pt x="f77" y="f75"/>
                  </a:lnTo>
                  <a:lnTo>
                    <a:pt x="f78" y="f79"/>
                  </a:lnTo>
                  <a:lnTo>
                    <a:pt x="f80" y="f81"/>
                  </a:lnTo>
                  <a:lnTo>
                    <a:pt x="f82" y="f83"/>
                  </a:lnTo>
                  <a:lnTo>
                    <a:pt x="f84" y="f85"/>
                  </a:lnTo>
                  <a:lnTo>
                    <a:pt x="f86" y="f87"/>
                  </a:lnTo>
                  <a:lnTo>
                    <a:pt x="f88" y="f89"/>
                  </a:lnTo>
                  <a:lnTo>
                    <a:pt x="f90" y="f91"/>
                  </a:lnTo>
                  <a:lnTo>
                    <a:pt x="f92" y="f60"/>
                  </a:lnTo>
                  <a:lnTo>
                    <a:pt x="f93" y="f58"/>
                  </a:lnTo>
                  <a:lnTo>
                    <a:pt x="f94" y="f95"/>
                  </a:lnTo>
                  <a:lnTo>
                    <a:pt x="f96" y="f97"/>
                  </a:lnTo>
                  <a:lnTo>
                    <a:pt x="f98" y="f52"/>
                  </a:lnTo>
                  <a:lnTo>
                    <a:pt x="f99" y="f100"/>
                  </a:lnTo>
                  <a:lnTo>
                    <a:pt x="f101" y="f102"/>
                  </a:lnTo>
                  <a:lnTo>
                    <a:pt x="f103" y="f104"/>
                  </a:lnTo>
                  <a:lnTo>
                    <a:pt x="f58" y="f80"/>
                  </a:lnTo>
                  <a:lnTo>
                    <a:pt x="f105" y="f106"/>
                  </a:lnTo>
                  <a:lnTo>
                    <a:pt x="f107" y="f108"/>
                  </a:lnTo>
                  <a:lnTo>
                    <a:pt x="f109" y="f40"/>
                  </a:lnTo>
                  <a:lnTo>
                    <a:pt x="f110" y="f111"/>
                  </a:lnTo>
                  <a:lnTo>
                    <a:pt x="f112" y="f36"/>
                  </a:lnTo>
                  <a:lnTo>
                    <a:pt x="f113" y="f34"/>
                  </a:lnTo>
                  <a:lnTo>
                    <a:pt x="f107" y="f33"/>
                  </a:lnTo>
                  <a:lnTo>
                    <a:pt x="f114" y="f31"/>
                  </a:lnTo>
                  <a:lnTo>
                    <a:pt x="f103" y="f16"/>
                  </a:lnTo>
                  <a:lnTo>
                    <a:pt x="f115" y="f18"/>
                  </a:lnTo>
                  <a:lnTo>
                    <a:pt x="f116" y="f29"/>
                  </a:lnTo>
                  <a:lnTo>
                    <a:pt x="f117" y="f28"/>
                  </a:lnTo>
                  <a:lnTo>
                    <a:pt x="f118" y="f27"/>
                  </a:lnTo>
                  <a:lnTo>
                    <a:pt x="f119" y="f25"/>
                  </a:lnTo>
                  <a:lnTo>
                    <a:pt x="f120" y="f23"/>
                  </a:lnTo>
                  <a:lnTo>
                    <a:pt x="f121" y="f21"/>
                  </a:lnTo>
                  <a:lnTo>
                    <a:pt x="f122" y="f19"/>
                  </a:lnTo>
                  <a:lnTo>
                    <a:pt x="f123" y="f17"/>
                  </a:lnTo>
                  <a:lnTo>
                    <a:pt x="f45" y="f15"/>
                  </a:lnTo>
                  <a:lnTo>
                    <a:pt x="f124" y="f13"/>
                  </a:lnTo>
                  <a:lnTo>
                    <a:pt x="f125" y="f11"/>
                  </a:lnTo>
                  <a:lnTo>
                    <a:pt x="f8" y="f9"/>
                  </a:lnTo>
                  <a:close/>
                  <a:moveTo>
                    <a:pt x="f8" y="f5"/>
                  </a:moveTo>
                  <a:lnTo>
                    <a:pt x="f126" y="f127"/>
                  </a:lnTo>
                  <a:lnTo>
                    <a:pt x="f128" y="f129"/>
                  </a:lnTo>
                  <a:lnTo>
                    <a:pt x="f130" y="f131"/>
                  </a:lnTo>
                  <a:lnTo>
                    <a:pt x="f48" y="f132"/>
                  </a:lnTo>
                  <a:lnTo>
                    <a:pt x="f133" y="f134"/>
                  </a:lnTo>
                  <a:lnTo>
                    <a:pt x="f135" y="f136"/>
                  </a:lnTo>
                  <a:lnTo>
                    <a:pt x="f118" y="f137"/>
                  </a:lnTo>
                  <a:lnTo>
                    <a:pt x="f138" y="f139"/>
                  </a:lnTo>
                  <a:lnTo>
                    <a:pt x="f140" y="f141"/>
                  </a:lnTo>
                  <a:lnTo>
                    <a:pt x="f142" y="f143"/>
                  </a:lnTo>
                  <a:lnTo>
                    <a:pt x="f144" y="f145"/>
                  </a:lnTo>
                  <a:lnTo>
                    <a:pt x="f146" y="f147"/>
                  </a:lnTo>
                  <a:lnTo>
                    <a:pt x="f91" y="f148"/>
                  </a:lnTo>
                  <a:lnTo>
                    <a:pt x="f149" y="f150"/>
                  </a:lnTo>
                  <a:lnTo>
                    <a:pt x="f151" y="f152"/>
                  </a:lnTo>
                  <a:lnTo>
                    <a:pt x="f153" y="f154"/>
                  </a:lnTo>
                  <a:lnTo>
                    <a:pt x="f155" y="f156"/>
                  </a:lnTo>
                  <a:lnTo>
                    <a:pt x="f157" y="f158"/>
                  </a:lnTo>
                  <a:lnTo>
                    <a:pt x="f159" y="f160"/>
                  </a:lnTo>
                  <a:lnTo>
                    <a:pt x="f6" y="f36"/>
                  </a:lnTo>
                  <a:lnTo>
                    <a:pt x="f161" y="f162"/>
                  </a:lnTo>
                  <a:lnTo>
                    <a:pt x="f163" y="f164"/>
                  </a:lnTo>
                  <a:lnTo>
                    <a:pt x="f165" y="f166"/>
                  </a:lnTo>
                  <a:lnTo>
                    <a:pt x="f167" y="f168"/>
                  </a:lnTo>
                  <a:lnTo>
                    <a:pt x="f169" y="f170"/>
                  </a:lnTo>
                  <a:lnTo>
                    <a:pt x="f171" y="f172"/>
                  </a:lnTo>
                  <a:lnTo>
                    <a:pt x="f151" y="f173"/>
                  </a:lnTo>
                  <a:lnTo>
                    <a:pt x="f174" y="f175"/>
                  </a:lnTo>
                  <a:lnTo>
                    <a:pt x="f176" y="f177"/>
                  </a:lnTo>
                  <a:lnTo>
                    <a:pt x="f178" y="f179"/>
                  </a:lnTo>
                  <a:lnTo>
                    <a:pt x="f180" y="f181"/>
                  </a:lnTo>
                  <a:lnTo>
                    <a:pt x="f182" y="f183"/>
                  </a:lnTo>
                  <a:lnTo>
                    <a:pt x="f184" y="f185"/>
                  </a:lnTo>
                  <a:lnTo>
                    <a:pt x="f186" y="f187"/>
                  </a:lnTo>
                  <a:lnTo>
                    <a:pt x="f188" y="f68"/>
                  </a:lnTo>
                  <a:lnTo>
                    <a:pt x="f189" y="f70"/>
                  </a:lnTo>
                  <a:lnTo>
                    <a:pt x="f190" y="f191"/>
                  </a:lnTo>
                  <a:lnTo>
                    <a:pt x="f192" y="f193"/>
                  </a:lnTo>
                  <a:lnTo>
                    <a:pt x="f194" y="f195"/>
                  </a:lnTo>
                  <a:lnTo>
                    <a:pt x="f196" y="f197"/>
                  </a:lnTo>
                  <a:lnTo>
                    <a:pt x="f198" y="f199"/>
                  </a:lnTo>
                  <a:lnTo>
                    <a:pt x="f200" y="f201"/>
                  </a:lnTo>
                  <a:lnTo>
                    <a:pt x="f202" y="f203"/>
                  </a:lnTo>
                  <a:lnTo>
                    <a:pt x="f204" y="f205"/>
                  </a:lnTo>
                  <a:lnTo>
                    <a:pt x="f206" y="f207"/>
                  </a:lnTo>
                  <a:lnTo>
                    <a:pt x="f124" y="f208"/>
                  </a:lnTo>
                  <a:lnTo>
                    <a:pt x="f209" y="f210"/>
                  </a:lnTo>
                  <a:lnTo>
                    <a:pt x="f211" y="f212"/>
                  </a:lnTo>
                  <a:lnTo>
                    <a:pt x="f213" y="f214"/>
                  </a:lnTo>
                  <a:lnTo>
                    <a:pt x="f215" y="f216"/>
                  </a:lnTo>
                  <a:lnTo>
                    <a:pt x="f217" y="f218"/>
                  </a:lnTo>
                  <a:lnTo>
                    <a:pt x="f219" y="f220"/>
                  </a:lnTo>
                  <a:lnTo>
                    <a:pt x="f221" y="f7"/>
                  </a:lnTo>
                  <a:lnTo>
                    <a:pt x="f222" y="f7"/>
                  </a:lnTo>
                  <a:lnTo>
                    <a:pt x="f223" y="f224"/>
                  </a:lnTo>
                  <a:lnTo>
                    <a:pt x="f225" y="f218"/>
                  </a:lnTo>
                  <a:lnTo>
                    <a:pt x="f226" y="f227"/>
                  </a:lnTo>
                  <a:lnTo>
                    <a:pt x="f228" y="f214"/>
                  </a:lnTo>
                  <a:lnTo>
                    <a:pt x="f229" y="f212"/>
                  </a:lnTo>
                  <a:lnTo>
                    <a:pt x="f230" y="f210"/>
                  </a:lnTo>
                  <a:lnTo>
                    <a:pt x="f12" y="f208"/>
                  </a:lnTo>
                  <a:lnTo>
                    <a:pt x="f231" y="f232"/>
                  </a:lnTo>
                  <a:lnTo>
                    <a:pt x="f233" y="f205"/>
                  </a:lnTo>
                  <a:lnTo>
                    <a:pt x="f234" y="f203"/>
                  </a:lnTo>
                  <a:lnTo>
                    <a:pt x="f235" y="f201"/>
                  </a:lnTo>
                  <a:lnTo>
                    <a:pt x="f236" y="f237"/>
                  </a:lnTo>
                  <a:lnTo>
                    <a:pt x="f238" y="f197"/>
                  </a:lnTo>
                  <a:lnTo>
                    <a:pt x="f239" y="f240"/>
                  </a:lnTo>
                  <a:lnTo>
                    <a:pt x="f241" y="f242"/>
                  </a:lnTo>
                  <a:lnTo>
                    <a:pt x="f243" y="f244"/>
                  </a:lnTo>
                  <a:lnTo>
                    <a:pt x="f21" y="f245"/>
                  </a:lnTo>
                  <a:lnTo>
                    <a:pt x="f246" y="f85"/>
                  </a:lnTo>
                  <a:lnTo>
                    <a:pt x="f247" y="f248"/>
                  </a:lnTo>
                  <a:lnTo>
                    <a:pt x="f249" y="f185"/>
                  </a:lnTo>
                  <a:lnTo>
                    <a:pt x="f250" y="f251"/>
                  </a:lnTo>
                  <a:lnTo>
                    <a:pt x="f139" y="f181"/>
                  </a:lnTo>
                  <a:lnTo>
                    <a:pt x="f252" y="f179"/>
                  </a:lnTo>
                  <a:lnTo>
                    <a:pt x="f253" y="f254"/>
                  </a:lnTo>
                  <a:lnTo>
                    <a:pt x="f255" y="f256"/>
                  </a:lnTo>
                  <a:lnTo>
                    <a:pt x="f257" y="f258"/>
                  </a:lnTo>
                  <a:lnTo>
                    <a:pt x="f259" y="f260"/>
                  </a:lnTo>
                  <a:lnTo>
                    <a:pt x="f261" y="f262"/>
                  </a:lnTo>
                  <a:lnTo>
                    <a:pt x="f263" y="f264"/>
                  </a:lnTo>
                  <a:lnTo>
                    <a:pt x="f265" y="f166"/>
                  </a:lnTo>
                  <a:lnTo>
                    <a:pt x="f266" y="f267"/>
                  </a:lnTo>
                  <a:lnTo>
                    <a:pt x="f268" y="f162"/>
                  </a:lnTo>
                  <a:lnTo>
                    <a:pt x="f5" y="f36"/>
                  </a:lnTo>
                  <a:lnTo>
                    <a:pt x="f269" y="f160"/>
                  </a:lnTo>
                  <a:lnTo>
                    <a:pt x="f129" y="f158"/>
                  </a:lnTo>
                  <a:lnTo>
                    <a:pt x="f270" y="f156"/>
                  </a:lnTo>
                  <a:lnTo>
                    <a:pt x="f271" y="f154"/>
                  </a:lnTo>
                  <a:lnTo>
                    <a:pt x="f272" y="f152"/>
                  </a:lnTo>
                  <a:lnTo>
                    <a:pt x="f136" y="f150"/>
                  </a:lnTo>
                  <a:lnTo>
                    <a:pt x="f137" y="f148"/>
                  </a:lnTo>
                  <a:lnTo>
                    <a:pt x="f139" y="f147"/>
                  </a:lnTo>
                  <a:lnTo>
                    <a:pt x="f141" y="f145"/>
                  </a:lnTo>
                  <a:lnTo>
                    <a:pt x="f273" y="f143"/>
                  </a:lnTo>
                  <a:lnTo>
                    <a:pt x="f274" y="f141"/>
                  </a:lnTo>
                  <a:lnTo>
                    <a:pt x="f147" y="f139"/>
                  </a:lnTo>
                  <a:lnTo>
                    <a:pt x="f26" y="f137"/>
                  </a:lnTo>
                  <a:lnTo>
                    <a:pt x="f150" y="f136"/>
                  </a:lnTo>
                  <a:lnTo>
                    <a:pt x="f152" y="f134"/>
                  </a:lnTo>
                  <a:lnTo>
                    <a:pt x="f275" y="f132"/>
                  </a:lnTo>
                  <a:lnTo>
                    <a:pt x="f276" y="f131"/>
                  </a:lnTo>
                  <a:lnTo>
                    <a:pt x="f277" y="f129"/>
                  </a:lnTo>
                  <a:lnTo>
                    <a:pt x="f278" y="f127"/>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sp>
          <p:nvSpPr>
            <p:cNvPr id="43" name="Freeform 1275"/>
            <p:cNvSpPr/>
            <p:nvPr/>
          </p:nvSpPr>
          <p:spPr>
            <a:xfrm>
              <a:off x="446647" y="1925525"/>
              <a:ext cx="185220" cy="162022"/>
            </a:xfrm>
            <a:custGeom>
              <a:avLst/>
              <a:gdLst>
                <a:gd name="f0" fmla="val 10800000"/>
                <a:gd name="f1" fmla="val 5400000"/>
                <a:gd name="f2" fmla="val 180"/>
                <a:gd name="f3" fmla="val w"/>
                <a:gd name="f4" fmla="val h"/>
                <a:gd name="f5" fmla="val 0"/>
                <a:gd name="f6" fmla="val 865"/>
                <a:gd name="f7" fmla="val 864"/>
                <a:gd name="f8" fmla="val 433"/>
                <a:gd name="f9" fmla="val 288"/>
                <a:gd name="f10" fmla="val 403"/>
                <a:gd name="f11" fmla="val 290"/>
                <a:gd name="f12" fmla="val 377"/>
                <a:gd name="f13" fmla="val 299"/>
                <a:gd name="f14" fmla="val 352"/>
                <a:gd name="f15" fmla="val 312"/>
                <a:gd name="f16" fmla="val 331"/>
                <a:gd name="f17" fmla="val 329"/>
                <a:gd name="f18" fmla="val 314"/>
                <a:gd name="f19" fmla="val 351"/>
                <a:gd name="f20" fmla="val 375"/>
                <a:gd name="f21" fmla="val 292"/>
                <a:gd name="f22" fmla="val 432"/>
                <a:gd name="f23" fmla="val 460"/>
                <a:gd name="f24" fmla="val 488"/>
                <a:gd name="f25" fmla="val 512"/>
                <a:gd name="f26" fmla="val 534"/>
                <a:gd name="f27" fmla="val 551"/>
                <a:gd name="f28" fmla="val 564"/>
                <a:gd name="f29" fmla="val 573"/>
                <a:gd name="f30" fmla="val 576"/>
                <a:gd name="f31" fmla="val 462"/>
                <a:gd name="f32" fmla="val 514"/>
                <a:gd name="f33" fmla="val 552"/>
                <a:gd name="f34" fmla="val 566"/>
                <a:gd name="f35" fmla="val 574"/>
                <a:gd name="f36" fmla="val 577"/>
                <a:gd name="f37" fmla="val 487"/>
                <a:gd name="f38" fmla="val 3"/>
                <a:gd name="f39" fmla="val 540"/>
                <a:gd name="f40" fmla="val 13"/>
                <a:gd name="f41" fmla="val 589"/>
                <a:gd name="f42" fmla="val 28"/>
                <a:gd name="f43" fmla="val 636"/>
                <a:gd name="f44" fmla="val 50"/>
                <a:gd name="f45" fmla="val 680"/>
                <a:gd name="f46" fmla="val 76"/>
                <a:gd name="f47" fmla="val 720"/>
                <a:gd name="f48" fmla="val 108"/>
                <a:gd name="f49" fmla="val 756"/>
                <a:gd name="f50" fmla="val 145"/>
                <a:gd name="f51" fmla="val 788"/>
                <a:gd name="f52" fmla="val 184"/>
                <a:gd name="f53" fmla="val 815"/>
                <a:gd name="f54" fmla="val 228"/>
                <a:gd name="f55" fmla="val 836"/>
                <a:gd name="f56" fmla="val 275"/>
                <a:gd name="f57" fmla="val 852"/>
                <a:gd name="f58" fmla="val 325"/>
                <a:gd name="f59" fmla="val 862"/>
                <a:gd name="f60" fmla="val 486"/>
                <a:gd name="f61" fmla="val 538"/>
                <a:gd name="f62" fmla="val 588"/>
                <a:gd name="f63" fmla="val 635"/>
                <a:gd name="f64" fmla="val 679"/>
                <a:gd name="f65" fmla="val 719"/>
                <a:gd name="f66" fmla="val 755"/>
                <a:gd name="f67" fmla="val 787"/>
                <a:gd name="f68" fmla="val 813"/>
                <a:gd name="f69" fmla="val 835"/>
                <a:gd name="f70" fmla="val 850"/>
                <a:gd name="f71" fmla="val 860"/>
                <a:gd name="f72" fmla="val 378"/>
                <a:gd name="f73" fmla="val 326"/>
                <a:gd name="f74" fmla="val 276"/>
                <a:gd name="f75" fmla="val 229"/>
                <a:gd name="f76" fmla="val 186"/>
                <a:gd name="f77" fmla="val 109"/>
                <a:gd name="f78" fmla="val 78"/>
                <a:gd name="f79" fmla="val 29"/>
                <a:gd name="f80" fmla="+- 0 0 -90"/>
                <a:gd name="f81" fmla="*/ f3 1 865"/>
                <a:gd name="f82" fmla="*/ f4 1 864"/>
                <a:gd name="f83" fmla="+- f7 0 f5"/>
                <a:gd name="f84" fmla="+- f6 0 f5"/>
                <a:gd name="f85" fmla="*/ f80 f0 1"/>
                <a:gd name="f86" fmla="*/ f84 1 865"/>
                <a:gd name="f87" fmla="*/ f83 1 864"/>
                <a:gd name="f88" fmla="*/ 403 f84 1"/>
                <a:gd name="f89" fmla="*/ 290 f83 1"/>
                <a:gd name="f90" fmla="*/ 352 f84 1"/>
                <a:gd name="f91" fmla="*/ 312 f83 1"/>
                <a:gd name="f92" fmla="*/ 314 f84 1"/>
                <a:gd name="f93" fmla="*/ 351 f83 1"/>
                <a:gd name="f94" fmla="*/ 292 f84 1"/>
                <a:gd name="f95" fmla="*/ 403 f83 1"/>
                <a:gd name="f96" fmla="*/ 460 f83 1"/>
                <a:gd name="f97" fmla="*/ 512 f83 1"/>
                <a:gd name="f98" fmla="*/ 551 f83 1"/>
                <a:gd name="f99" fmla="*/ 573 f83 1"/>
                <a:gd name="f100" fmla="*/ 462 f84 1"/>
                <a:gd name="f101" fmla="*/ 514 f84 1"/>
                <a:gd name="f102" fmla="*/ 552 f84 1"/>
                <a:gd name="f103" fmla="*/ 574 f84 1"/>
                <a:gd name="f104" fmla="*/ 433 f84 1"/>
                <a:gd name="f105" fmla="*/ 0 f83 1"/>
                <a:gd name="f106" fmla="*/ 540 f84 1"/>
                <a:gd name="f107" fmla="*/ 13 f83 1"/>
                <a:gd name="f108" fmla="*/ 636 f84 1"/>
                <a:gd name="f109" fmla="*/ 50 f83 1"/>
                <a:gd name="f110" fmla="*/ 720 f84 1"/>
                <a:gd name="f111" fmla="*/ 108 f83 1"/>
                <a:gd name="f112" fmla="*/ 788 f84 1"/>
                <a:gd name="f113" fmla="*/ 184 f83 1"/>
                <a:gd name="f114" fmla="*/ 836 f84 1"/>
                <a:gd name="f115" fmla="*/ 275 f83 1"/>
                <a:gd name="f116" fmla="*/ 862 f84 1"/>
                <a:gd name="f117" fmla="*/ 377 f83 1"/>
                <a:gd name="f118" fmla="*/ 486 f83 1"/>
                <a:gd name="f119" fmla="*/ 588 f83 1"/>
                <a:gd name="f120" fmla="*/ 679 f83 1"/>
                <a:gd name="f121" fmla="*/ 755 f83 1"/>
                <a:gd name="f122" fmla="*/ 813 f83 1"/>
                <a:gd name="f123" fmla="*/ 850 f83 1"/>
                <a:gd name="f124" fmla="*/ 864 f83 1"/>
                <a:gd name="f125" fmla="*/ 326 f84 1"/>
                <a:gd name="f126" fmla="*/ 229 f84 1"/>
                <a:gd name="f127" fmla="*/ 145 f84 1"/>
                <a:gd name="f128" fmla="*/ 78 f84 1"/>
                <a:gd name="f129" fmla="*/ 29 f84 1"/>
                <a:gd name="f130" fmla="*/ 3 f84 1"/>
                <a:gd name="f131" fmla="*/ f85 1 f2"/>
                <a:gd name="f132" fmla="*/ f88 1 865"/>
                <a:gd name="f133" fmla="*/ f89 1 864"/>
                <a:gd name="f134" fmla="*/ f90 1 865"/>
                <a:gd name="f135" fmla="*/ f91 1 864"/>
                <a:gd name="f136" fmla="*/ f92 1 865"/>
                <a:gd name="f137" fmla="*/ f93 1 864"/>
                <a:gd name="f138" fmla="*/ f94 1 865"/>
                <a:gd name="f139" fmla="*/ f95 1 864"/>
                <a:gd name="f140" fmla="*/ f96 1 864"/>
                <a:gd name="f141" fmla="*/ f97 1 864"/>
                <a:gd name="f142" fmla="*/ f98 1 864"/>
                <a:gd name="f143" fmla="*/ f99 1 864"/>
                <a:gd name="f144" fmla="*/ f100 1 865"/>
                <a:gd name="f145" fmla="*/ f101 1 865"/>
                <a:gd name="f146" fmla="*/ f102 1 865"/>
                <a:gd name="f147" fmla="*/ f103 1 865"/>
                <a:gd name="f148" fmla="*/ f104 1 865"/>
                <a:gd name="f149" fmla="*/ f105 1 864"/>
                <a:gd name="f150" fmla="*/ f106 1 865"/>
                <a:gd name="f151" fmla="*/ f107 1 864"/>
                <a:gd name="f152" fmla="*/ f108 1 865"/>
                <a:gd name="f153" fmla="*/ f109 1 864"/>
                <a:gd name="f154" fmla="*/ f110 1 865"/>
                <a:gd name="f155" fmla="*/ f111 1 864"/>
                <a:gd name="f156" fmla="*/ f112 1 865"/>
                <a:gd name="f157" fmla="*/ f113 1 864"/>
                <a:gd name="f158" fmla="*/ f114 1 865"/>
                <a:gd name="f159" fmla="*/ f115 1 864"/>
                <a:gd name="f160" fmla="*/ f116 1 865"/>
                <a:gd name="f161" fmla="*/ f117 1 864"/>
                <a:gd name="f162" fmla="*/ f118 1 864"/>
                <a:gd name="f163" fmla="*/ f119 1 864"/>
                <a:gd name="f164" fmla="*/ f120 1 864"/>
                <a:gd name="f165" fmla="*/ f121 1 864"/>
                <a:gd name="f166" fmla="*/ f122 1 864"/>
                <a:gd name="f167" fmla="*/ f123 1 864"/>
                <a:gd name="f168" fmla="*/ f124 1 864"/>
                <a:gd name="f169" fmla="*/ f125 1 865"/>
                <a:gd name="f170" fmla="*/ f126 1 865"/>
                <a:gd name="f171" fmla="*/ f127 1 865"/>
                <a:gd name="f172" fmla="*/ f128 1 865"/>
                <a:gd name="f173" fmla="*/ f129 1 865"/>
                <a:gd name="f174" fmla="*/ f130 1 865"/>
                <a:gd name="f175" fmla="*/ 0 1 f86"/>
                <a:gd name="f176" fmla="*/ f6 1 f86"/>
                <a:gd name="f177" fmla="*/ 0 1 f87"/>
                <a:gd name="f178" fmla="*/ f7 1 f87"/>
                <a:gd name="f179" fmla="+- f131 0 f1"/>
                <a:gd name="f180" fmla="*/ f132 1 f86"/>
                <a:gd name="f181" fmla="*/ f133 1 f87"/>
                <a:gd name="f182" fmla="*/ f134 1 f86"/>
                <a:gd name="f183" fmla="*/ f135 1 f87"/>
                <a:gd name="f184" fmla="*/ f136 1 f86"/>
                <a:gd name="f185" fmla="*/ f137 1 f87"/>
                <a:gd name="f186" fmla="*/ f138 1 f86"/>
                <a:gd name="f187" fmla="*/ f139 1 f87"/>
                <a:gd name="f188" fmla="*/ f140 1 f87"/>
                <a:gd name="f189" fmla="*/ f141 1 f87"/>
                <a:gd name="f190" fmla="*/ f142 1 f87"/>
                <a:gd name="f191" fmla="*/ f143 1 f87"/>
                <a:gd name="f192" fmla="*/ f144 1 f86"/>
                <a:gd name="f193" fmla="*/ f145 1 f86"/>
                <a:gd name="f194" fmla="*/ f146 1 f86"/>
                <a:gd name="f195" fmla="*/ f147 1 f86"/>
                <a:gd name="f196" fmla="*/ f148 1 f86"/>
                <a:gd name="f197" fmla="*/ f149 1 f87"/>
                <a:gd name="f198" fmla="*/ f150 1 f86"/>
                <a:gd name="f199" fmla="*/ f151 1 f87"/>
                <a:gd name="f200" fmla="*/ f152 1 f86"/>
                <a:gd name="f201" fmla="*/ f153 1 f87"/>
                <a:gd name="f202" fmla="*/ f154 1 f86"/>
                <a:gd name="f203" fmla="*/ f155 1 f87"/>
                <a:gd name="f204" fmla="*/ f156 1 f86"/>
                <a:gd name="f205" fmla="*/ f157 1 f87"/>
                <a:gd name="f206" fmla="*/ f158 1 f86"/>
                <a:gd name="f207" fmla="*/ f159 1 f87"/>
                <a:gd name="f208" fmla="*/ f160 1 f86"/>
                <a:gd name="f209" fmla="*/ f161 1 f87"/>
                <a:gd name="f210" fmla="*/ f162 1 f87"/>
                <a:gd name="f211" fmla="*/ f163 1 f87"/>
                <a:gd name="f212" fmla="*/ f164 1 f87"/>
                <a:gd name="f213" fmla="*/ f165 1 f87"/>
                <a:gd name="f214" fmla="*/ f166 1 f87"/>
                <a:gd name="f215" fmla="*/ f167 1 f87"/>
                <a:gd name="f216" fmla="*/ f168 1 f87"/>
                <a:gd name="f217" fmla="*/ f169 1 f86"/>
                <a:gd name="f218" fmla="*/ f170 1 f86"/>
                <a:gd name="f219" fmla="*/ f171 1 f86"/>
                <a:gd name="f220" fmla="*/ f172 1 f86"/>
                <a:gd name="f221" fmla="*/ f173 1 f86"/>
                <a:gd name="f222" fmla="*/ f174 1 f86"/>
                <a:gd name="f223" fmla="*/ f175 f81 1"/>
                <a:gd name="f224" fmla="*/ f176 f81 1"/>
                <a:gd name="f225" fmla="*/ f178 f82 1"/>
                <a:gd name="f226" fmla="*/ f177 f82 1"/>
                <a:gd name="f227" fmla="*/ f180 f81 1"/>
                <a:gd name="f228" fmla="*/ f181 f82 1"/>
                <a:gd name="f229" fmla="*/ f182 f81 1"/>
                <a:gd name="f230" fmla="*/ f183 f82 1"/>
                <a:gd name="f231" fmla="*/ f184 f81 1"/>
                <a:gd name="f232" fmla="*/ f185 f82 1"/>
                <a:gd name="f233" fmla="*/ f186 f81 1"/>
                <a:gd name="f234" fmla="*/ f187 f82 1"/>
                <a:gd name="f235" fmla="*/ f188 f82 1"/>
                <a:gd name="f236" fmla="*/ f189 f82 1"/>
                <a:gd name="f237" fmla="*/ f190 f82 1"/>
                <a:gd name="f238" fmla="*/ f191 f82 1"/>
                <a:gd name="f239" fmla="*/ f192 f81 1"/>
                <a:gd name="f240" fmla="*/ f193 f81 1"/>
                <a:gd name="f241" fmla="*/ f194 f81 1"/>
                <a:gd name="f242" fmla="*/ f195 f81 1"/>
                <a:gd name="f243" fmla="*/ f196 f81 1"/>
                <a:gd name="f244" fmla="*/ f197 f82 1"/>
                <a:gd name="f245" fmla="*/ f198 f81 1"/>
                <a:gd name="f246" fmla="*/ f199 f82 1"/>
                <a:gd name="f247" fmla="*/ f200 f81 1"/>
                <a:gd name="f248" fmla="*/ f201 f82 1"/>
                <a:gd name="f249" fmla="*/ f202 f81 1"/>
                <a:gd name="f250" fmla="*/ f203 f82 1"/>
                <a:gd name="f251" fmla="*/ f204 f81 1"/>
                <a:gd name="f252" fmla="*/ f205 f82 1"/>
                <a:gd name="f253" fmla="*/ f206 f81 1"/>
                <a:gd name="f254" fmla="*/ f207 f82 1"/>
                <a:gd name="f255" fmla="*/ f208 f81 1"/>
                <a:gd name="f256" fmla="*/ f209 f82 1"/>
                <a:gd name="f257" fmla="*/ f210 f82 1"/>
                <a:gd name="f258" fmla="*/ f211 f82 1"/>
                <a:gd name="f259" fmla="*/ f212 f82 1"/>
                <a:gd name="f260" fmla="*/ f213 f82 1"/>
                <a:gd name="f261" fmla="*/ f214 f82 1"/>
                <a:gd name="f262" fmla="*/ f215 f82 1"/>
                <a:gd name="f263" fmla="*/ f216 f82 1"/>
                <a:gd name="f264" fmla="*/ f217 f81 1"/>
                <a:gd name="f265" fmla="*/ f218 f81 1"/>
                <a:gd name="f266" fmla="*/ f219 f81 1"/>
                <a:gd name="f267" fmla="*/ f220 f81 1"/>
                <a:gd name="f268" fmla="*/ f221 f81 1"/>
                <a:gd name="f269" fmla="*/ f222 f81 1"/>
              </a:gdLst>
              <a:ahLst/>
              <a:cxnLst>
                <a:cxn ang="3cd4">
                  <a:pos x="hc" y="t"/>
                </a:cxn>
                <a:cxn ang="0">
                  <a:pos x="r" y="vc"/>
                </a:cxn>
                <a:cxn ang="cd4">
                  <a:pos x="hc" y="b"/>
                </a:cxn>
                <a:cxn ang="cd2">
                  <a:pos x="l" y="vc"/>
                </a:cxn>
                <a:cxn ang="f179">
                  <a:pos x="f227" y="f228"/>
                </a:cxn>
                <a:cxn ang="f179">
                  <a:pos x="f229" y="f230"/>
                </a:cxn>
                <a:cxn ang="f179">
                  <a:pos x="f231" y="f232"/>
                </a:cxn>
                <a:cxn ang="f179">
                  <a:pos x="f233" y="f234"/>
                </a:cxn>
                <a:cxn ang="f179">
                  <a:pos x="f233" y="f235"/>
                </a:cxn>
                <a:cxn ang="f179">
                  <a:pos x="f231" y="f236"/>
                </a:cxn>
                <a:cxn ang="f179">
                  <a:pos x="f229" y="f237"/>
                </a:cxn>
                <a:cxn ang="f179">
                  <a:pos x="f227" y="f238"/>
                </a:cxn>
                <a:cxn ang="f179">
                  <a:pos x="f239" y="f238"/>
                </a:cxn>
                <a:cxn ang="f179">
                  <a:pos x="f240" y="f237"/>
                </a:cxn>
                <a:cxn ang="f179">
                  <a:pos x="f241" y="f236"/>
                </a:cxn>
                <a:cxn ang="f179">
                  <a:pos x="f242" y="f235"/>
                </a:cxn>
                <a:cxn ang="f179">
                  <a:pos x="f242" y="f234"/>
                </a:cxn>
                <a:cxn ang="f179">
                  <a:pos x="f241" y="f232"/>
                </a:cxn>
                <a:cxn ang="f179">
                  <a:pos x="f240" y="f230"/>
                </a:cxn>
                <a:cxn ang="f179">
                  <a:pos x="f239" y="f228"/>
                </a:cxn>
                <a:cxn ang="f179">
                  <a:pos x="f243" y="f244"/>
                </a:cxn>
                <a:cxn ang="f179">
                  <a:pos x="f245" y="f246"/>
                </a:cxn>
                <a:cxn ang="f179">
                  <a:pos x="f247" y="f248"/>
                </a:cxn>
                <a:cxn ang="f179">
                  <a:pos x="f249" y="f250"/>
                </a:cxn>
                <a:cxn ang="f179">
                  <a:pos x="f251" y="f252"/>
                </a:cxn>
                <a:cxn ang="f179">
                  <a:pos x="f253" y="f254"/>
                </a:cxn>
                <a:cxn ang="f179">
                  <a:pos x="f255" y="f256"/>
                </a:cxn>
                <a:cxn ang="f179">
                  <a:pos x="f255" y="f257"/>
                </a:cxn>
                <a:cxn ang="f179">
                  <a:pos x="f253" y="f258"/>
                </a:cxn>
                <a:cxn ang="f179">
                  <a:pos x="f251" y="f259"/>
                </a:cxn>
                <a:cxn ang="f179">
                  <a:pos x="f249" y="f260"/>
                </a:cxn>
                <a:cxn ang="f179">
                  <a:pos x="f247" y="f261"/>
                </a:cxn>
                <a:cxn ang="f179">
                  <a:pos x="f245" y="f262"/>
                </a:cxn>
                <a:cxn ang="f179">
                  <a:pos x="f243" y="f263"/>
                </a:cxn>
                <a:cxn ang="f179">
                  <a:pos x="f264" y="f262"/>
                </a:cxn>
                <a:cxn ang="f179">
                  <a:pos x="f265" y="f261"/>
                </a:cxn>
                <a:cxn ang="f179">
                  <a:pos x="f266" y="f260"/>
                </a:cxn>
                <a:cxn ang="f179">
                  <a:pos x="f267" y="f259"/>
                </a:cxn>
                <a:cxn ang="f179">
                  <a:pos x="f268" y="f258"/>
                </a:cxn>
                <a:cxn ang="f179">
                  <a:pos x="f269" y="f257"/>
                </a:cxn>
                <a:cxn ang="f179">
                  <a:pos x="f269" y="f256"/>
                </a:cxn>
                <a:cxn ang="f179">
                  <a:pos x="f268" y="f254"/>
                </a:cxn>
                <a:cxn ang="f179">
                  <a:pos x="f267" y="f252"/>
                </a:cxn>
                <a:cxn ang="f179">
                  <a:pos x="f266" y="f250"/>
                </a:cxn>
                <a:cxn ang="f179">
                  <a:pos x="f265" y="f248"/>
                </a:cxn>
                <a:cxn ang="f179">
                  <a:pos x="f264" y="f246"/>
                </a:cxn>
                <a:cxn ang="f179">
                  <a:pos x="f243" y="f244"/>
                </a:cxn>
              </a:cxnLst>
              <a:rect l="f223" t="f226" r="f224" b="f225"/>
              <a:pathLst>
                <a:path w="865" h="864">
                  <a:moveTo>
                    <a:pt x="f8" y="f9"/>
                  </a:moveTo>
                  <a:lnTo>
                    <a:pt x="f10" y="f11"/>
                  </a:lnTo>
                  <a:lnTo>
                    <a:pt x="f12" y="f13"/>
                  </a:lnTo>
                  <a:lnTo>
                    <a:pt x="f14" y="f15"/>
                  </a:lnTo>
                  <a:lnTo>
                    <a:pt x="f16" y="f17"/>
                  </a:lnTo>
                  <a:lnTo>
                    <a:pt x="f18" y="f19"/>
                  </a:lnTo>
                  <a:lnTo>
                    <a:pt x="f13" y="f20"/>
                  </a:lnTo>
                  <a:lnTo>
                    <a:pt x="f21" y="f10"/>
                  </a:lnTo>
                  <a:lnTo>
                    <a:pt x="f9" y="f22"/>
                  </a:lnTo>
                  <a:lnTo>
                    <a:pt x="f21" y="f23"/>
                  </a:lnTo>
                  <a:lnTo>
                    <a:pt x="f13" y="f24"/>
                  </a:lnTo>
                  <a:lnTo>
                    <a:pt x="f18" y="f25"/>
                  </a:lnTo>
                  <a:lnTo>
                    <a:pt x="f16" y="f26"/>
                  </a:lnTo>
                  <a:lnTo>
                    <a:pt x="f14" y="f27"/>
                  </a:lnTo>
                  <a:lnTo>
                    <a:pt x="f12" y="f28"/>
                  </a:lnTo>
                  <a:lnTo>
                    <a:pt x="f10" y="f29"/>
                  </a:lnTo>
                  <a:lnTo>
                    <a:pt x="f8" y="f30"/>
                  </a:lnTo>
                  <a:lnTo>
                    <a:pt x="f31" y="f29"/>
                  </a:lnTo>
                  <a:lnTo>
                    <a:pt x="f24" y="f28"/>
                  </a:lnTo>
                  <a:lnTo>
                    <a:pt x="f32" y="f27"/>
                  </a:lnTo>
                  <a:lnTo>
                    <a:pt x="f26" y="f26"/>
                  </a:lnTo>
                  <a:lnTo>
                    <a:pt x="f33" y="f25"/>
                  </a:lnTo>
                  <a:lnTo>
                    <a:pt x="f34" y="f24"/>
                  </a:lnTo>
                  <a:lnTo>
                    <a:pt x="f35" y="f23"/>
                  </a:lnTo>
                  <a:lnTo>
                    <a:pt x="f36" y="f22"/>
                  </a:lnTo>
                  <a:lnTo>
                    <a:pt x="f35" y="f10"/>
                  </a:lnTo>
                  <a:lnTo>
                    <a:pt x="f34" y="f20"/>
                  </a:lnTo>
                  <a:lnTo>
                    <a:pt x="f33" y="f19"/>
                  </a:lnTo>
                  <a:lnTo>
                    <a:pt x="f26" y="f17"/>
                  </a:lnTo>
                  <a:lnTo>
                    <a:pt x="f32" y="f15"/>
                  </a:lnTo>
                  <a:lnTo>
                    <a:pt x="f24" y="f13"/>
                  </a:lnTo>
                  <a:lnTo>
                    <a:pt x="f31" y="f11"/>
                  </a:lnTo>
                  <a:lnTo>
                    <a:pt x="f8" y="f9"/>
                  </a:lnTo>
                  <a:close/>
                  <a:moveTo>
                    <a:pt x="f8" y="f5"/>
                  </a:move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12"/>
                  </a:lnTo>
                  <a:lnTo>
                    <a:pt x="f6" y="f22"/>
                  </a:lnTo>
                  <a:lnTo>
                    <a:pt x="f59" y="f60"/>
                  </a:lnTo>
                  <a:lnTo>
                    <a:pt x="f57" y="f61"/>
                  </a:lnTo>
                  <a:lnTo>
                    <a:pt x="f55" y="f62"/>
                  </a:lnTo>
                  <a:lnTo>
                    <a:pt x="f53" y="f63"/>
                  </a:lnTo>
                  <a:lnTo>
                    <a:pt x="f51" y="f64"/>
                  </a:lnTo>
                  <a:lnTo>
                    <a:pt x="f49" y="f65"/>
                  </a:lnTo>
                  <a:lnTo>
                    <a:pt x="f47" y="f66"/>
                  </a:lnTo>
                  <a:lnTo>
                    <a:pt x="f45" y="f67"/>
                  </a:lnTo>
                  <a:lnTo>
                    <a:pt x="f43" y="f68"/>
                  </a:lnTo>
                  <a:lnTo>
                    <a:pt x="f41" y="f69"/>
                  </a:lnTo>
                  <a:lnTo>
                    <a:pt x="f39" y="f70"/>
                  </a:lnTo>
                  <a:lnTo>
                    <a:pt x="f37" y="f71"/>
                  </a:lnTo>
                  <a:lnTo>
                    <a:pt x="f8" y="f7"/>
                  </a:lnTo>
                  <a:lnTo>
                    <a:pt x="f72" y="f71"/>
                  </a:lnTo>
                  <a:lnTo>
                    <a:pt x="f73" y="f70"/>
                  </a:lnTo>
                  <a:lnTo>
                    <a:pt x="f74" y="f69"/>
                  </a:lnTo>
                  <a:lnTo>
                    <a:pt x="f75" y="f68"/>
                  </a:lnTo>
                  <a:lnTo>
                    <a:pt x="f76" y="f67"/>
                  </a:lnTo>
                  <a:lnTo>
                    <a:pt x="f50" y="f66"/>
                  </a:lnTo>
                  <a:lnTo>
                    <a:pt x="f77" y="f65"/>
                  </a:lnTo>
                  <a:lnTo>
                    <a:pt x="f78" y="f64"/>
                  </a:lnTo>
                  <a:lnTo>
                    <a:pt x="f44" y="f63"/>
                  </a:lnTo>
                  <a:lnTo>
                    <a:pt x="f79" y="f62"/>
                  </a:lnTo>
                  <a:lnTo>
                    <a:pt x="f40" y="f61"/>
                  </a:lnTo>
                  <a:lnTo>
                    <a:pt x="f38" y="f60"/>
                  </a:lnTo>
                  <a:lnTo>
                    <a:pt x="f5" y="f22"/>
                  </a:lnTo>
                  <a:lnTo>
                    <a:pt x="f38" y="f12"/>
                  </a:lnTo>
                  <a:lnTo>
                    <a:pt x="f40" y="f58"/>
                  </a:lnTo>
                  <a:lnTo>
                    <a:pt x="f79" y="f56"/>
                  </a:lnTo>
                  <a:lnTo>
                    <a:pt x="f44" y="f54"/>
                  </a:lnTo>
                  <a:lnTo>
                    <a:pt x="f78" y="f52"/>
                  </a:lnTo>
                  <a:lnTo>
                    <a:pt x="f77" y="f50"/>
                  </a:lnTo>
                  <a:lnTo>
                    <a:pt x="f50" y="f48"/>
                  </a:lnTo>
                  <a:lnTo>
                    <a:pt x="f76" y="f46"/>
                  </a:lnTo>
                  <a:lnTo>
                    <a:pt x="f75" y="f44"/>
                  </a:lnTo>
                  <a:lnTo>
                    <a:pt x="f74" y="f42"/>
                  </a:lnTo>
                  <a:lnTo>
                    <a:pt x="f73" y="f40"/>
                  </a:lnTo>
                  <a:lnTo>
                    <a:pt x="f72" y="f38"/>
                  </a:lnTo>
                  <a:lnTo>
                    <a:pt x="f8" y="f5"/>
                  </a:lnTo>
                  <a:close/>
                </a:path>
              </a:pathLst>
            </a:custGeom>
            <a:grpFill/>
            <a:ln>
              <a:solidFill>
                <a:schemeClr val="accent1"/>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12" name="Picture 6" descr="Picture background"/>
          <p:cNvPicPr>
            <a:picLocks noChangeAspect="1" noChangeArrowheads="1"/>
          </p:cNvPicPr>
          <p:nvPr/>
        </p:nvPicPr>
        <p:blipFill>
          <a:blip r:embed="rId2" cstate="print"/>
          <a:srcRect b="87032"/>
          <a:stretch>
            <a:fillRect/>
          </a:stretch>
        </p:blipFill>
        <p:spPr bwMode="auto">
          <a:xfrm>
            <a:off x="0" y="0"/>
            <a:ext cx="9144000" cy="620688"/>
          </a:xfrm>
          <a:prstGeom prst="rect">
            <a:avLst/>
          </a:prstGeom>
          <a:noFill/>
        </p:spPr>
      </p:pic>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dirty="0"/>
          </a:p>
        </p:txBody>
      </p:sp>
      <p:sp>
        <p:nvSpPr>
          <p:cNvPr id="3" name="Заголовок 1"/>
          <p:cNvSpPr txBox="1">
            <a:spLocks/>
          </p:cNvSpPr>
          <p:nvPr/>
        </p:nvSpPr>
        <p:spPr>
          <a:xfrm>
            <a:off x="0" y="0"/>
            <a:ext cx="9144000" cy="712519"/>
          </a:xfrm>
          <a:prstGeom prst="rect">
            <a:avLst/>
          </a:prstGeom>
        </p:spPr>
        <p:txBody>
          <a:bodyPr anchor="ctr">
            <a:normAutofit/>
          </a:bodyPr>
          <a:lstStyle/>
          <a:p>
            <a:pPr lvl="0" algn="ctr">
              <a:lnSpc>
                <a:spcPct val="90000"/>
              </a:lnSpc>
              <a:spcBef>
                <a:spcPct val="0"/>
              </a:spcBef>
              <a:defRPr/>
            </a:pPr>
            <a:r>
              <a:rPr lang="ru-RU" b="1" cap="all" dirty="0" smtClean="0">
                <a:latin typeface="Times New Roman" pitchFamily="18" charset="0"/>
                <a:cs typeface="Times New Roman" pitchFamily="18" charset="0"/>
              </a:rPr>
              <a:t>Основные показатели социально-экономического развития </a:t>
            </a:r>
          </a:p>
          <a:p>
            <a:pPr lvl="0" algn="ctr">
              <a:lnSpc>
                <a:spcPct val="90000"/>
              </a:lnSpc>
              <a:spcBef>
                <a:spcPct val="0"/>
              </a:spcBef>
              <a:defRPr/>
            </a:pPr>
            <a:r>
              <a:rPr lang="ru-RU" b="1" cap="all" dirty="0" smtClean="0">
                <a:latin typeface="Times New Roman" pitchFamily="18" charset="0"/>
                <a:cs typeface="Times New Roman" pitchFamily="18" charset="0"/>
              </a:rPr>
              <a:t>Курской области</a:t>
            </a:r>
            <a:endParaRPr kumimoji="0" lang="ru-RU" b="1" i="0" u="none" strike="noStrike" kern="1200" cap="all" spc="0" normalizeH="0" noProof="0" dirty="0">
              <a:ln>
                <a:noFill/>
              </a:ln>
              <a:effectLst/>
              <a:uLnTx/>
              <a:uFillTx/>
              <a:latin typeface="Times New Roman" pitchFamily="18" charset="0"/>
              <a:ea typeface="+mj-ea"/>
              <a:cs typeface="Times New Roman" pitchFamily="18" charset="0"/>
            </a:endParaRPr>
          </a:p>
        </p:txBody>
      </p:sp>
      <p:pic>
        <p:nvPicPr>
          <p:cNvPr id="4" name="Picture 4" descr="https://sun9-6.userapi.com/impg/LDYEI1o7wqPasCQO33A3AQ8Ng8IIPdsy4bQw1w/a9St647P-U4.jpg?size=1000x1000&amp;quality=95&amp;sign=f6e977ee1ce3f3d82acc463eb9f2828e&amp;type=album"/>
          <p:cNvPicPr>
            <a:picLocks noChangeAspect="1" noChangeArrowheads="1"/>
          </p:cNvPicPr>
          <p:nvPr/>
        </p:nvPicPr>
        <p:blipFill>
          <a:blip r:embed="rId3" cstate="print"/>
          <a:srcRect/>
          <a:stretch>
            <a:fillRect/>
          </a:stretch>
        </p:blipFill>
        <p:spPr bwMode="auto">
          <a:xfrm>
            <a:off x="0" y="6390456"/>
            <a:ext cx="467544" cy="467544"/>
          </a:xfrm>
          <a:prstGeom prst="rect">
            <a:avLst/>
          </a:prstGeom>
          <a:noFill/>
        </p:spPr>
      </p:pic>
      <p:sp>
        <p:nvSpPr>
          <p:cNvPr id="5" name="TextBox 4"/>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6" name="Диаграмма 5"/>
          <p:cNvGraphicFramePr/>
          <p:nvPr/>
        </p:nvGraphicFramePr>
        <p:xfrm>
          <a:off x="3131840" y="692696"/>
          <a:ext cx="3024336" cy="2952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nvGraphicFramePr>
        <p:xfrm>
          <a:off x="6012160" y="692696"/>
          <a:ext cx="2862586" cy="3168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Содержимое 14"/>
          <p:cNvGraphicFramePr>
            <a:graphicFrameLocks/>
          </p:cNvGraphicFramePr>
          <p:nvPr/>
        </p:nvGraphicFramePr>
        <p:xfrm>
          <a:off x="323528" y="3789040"/>
          <a:ext cx="2941638" cy="27363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Содержимое 14"/>
          <p:cNvGraphicFramePr>
            <a:graphicFrameLocks/>
          </p:cNvGraphicFramePr>
          <p:nvPr/>
        </p:nvGraphicFramePr>
        <p:xfrm>
          <a:off x="3275856" y="3789040"/>
          <a:ext cx="2808312" cy="27363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Диаграмма 9"/>
          <p:cNvGraphicFramePr/>
          <p:nvPr/>
        </p:nvGraphicFramePr>
        <p:xfrm>
          <a:off x="251520" y="620688"/>
          <a:ext cx="3024336" cy="302433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Диаграмма 10"/>
          <p:cNvGraphicFramePr/>
          <p:nvPr/>
        </p:nvGraphicFramePr>
        <p:xfrm>
          <a:off x="6084168" y="3789040"/>
          <a:ext cx="2808312" cy="2664296"/>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712519"/>
          </a:xfrm>
          <a:prstGeom prst="rect">
            <a:avLst/>
          </a:prstGeom>
        </p:spPr>
        <p:txBody>
          <a:bodyPr anchor="ctr">
            <a:normAutofit/>
          </a:bodyPr>
          <a:lstStyle/>
          <a:p>
            <a:pPr lvl="0" algn="ctr">
              <a:lnSpc>
                <a:spcPct val="90000"/>
              </a:lnSpc>
              <a:spcBef>
                <a:spcPct val="0"/>
              </a:spcBef>
              <a:defRPr/>
            </a:pPr>
            <a:r>
              <a:rPr lang="ru-RU" b="1" cap="all" dirty="0" smtClean="0">
                <a:latin typeface="Times New Roman" pitchFamily="18" charset="0"/>
                <a:cs typeface="Times New Roman" pitchFamily="18" charset="0"/>
              </a:rPr>
              <a:t>Основные показатели социально-экономического развития </a:t>
            </a:r>
          </a:p>
          <a:p>
            <a:pPr lvl="0" algn="ctr">
              <a:lnSpc>
                <a:spcPct val="90000"/>
              </a:lnSpc>
              <a:spcBef>
                <a:spcPct val="0"/>
              </a:spcBef>
              <a:defRPr/>
            </a:pPr>
            <a:r>
              <a:rPr lang="ru-RU" b="1" cap="all" dirty="0" smtClean="0">
                <a:latin typeface="Times New Roman" pitchFamily="18" charset="0"/>
                <a:cs typeface="Times New Roman" pitchFamily="18" charset="0"/>
              </a:rPr>
              <a:t>Курской области</a:t>
            </a:r>
            <a:endParaRPr kumimoji="0" lang="ru-RU" b="1" i="0" u="none" strike="noStrike" kern="1200" cap="all" spc="0" normalizeH="0" noProof="0" dirty="0">
              <a:ln>
                <a:noFill/>
              </a:ln>
              <a:effectLst/>
              <a:uLnTx/>
              <a:uFillTx/>
              <a:latin typeface="Times New Roman" pitchFamily="18" charset="0"/>
              <a:ea typeface="+mj-ea"/>
              <a:cs typeface="Times New Roman" pitchFamily="18" charset="0"/>
            </a:endParaRPr>
          </a:p>
        </p:txBody>
      </p:sp>
      <p:pic>
        <p:nvPicPr>
          <p:cNvPr id="15" name="Picture 6" descr="Picture background"/>
          <p:cNvPicPr>
            <a:picLocks noChangeAspect="1" noChangeArrowheads="1"/>
          </p:cNvPicPr>
          <p:nvPr/>
        </p:nvPicPr>
        <p:blipFill>
          <a:blip r:embed="rId2" cstate="print"/>
          <a:srcRect t="15045" b="74996"/>
          <a:stretch>
            <a:fillRect/>
          </a:stretch>
        </p:blipFill>
        <p:spPr bwMode="auto">
          <a:xfrm>
            <a:off x="0" y="6381328"/>
            <a:ext cx="9144000" cy="476672"/>
          </a:xfrm>
          <a:prstGeom prst="rect">
            <a:avLst/>
          </a:prstGeom>
          <a:noFill/>
        </p:spPr>
      </p:pic>
      <p:pic>
        <p:nvPicPr>
          <p:cNvPr id="12" name="Picture 6" descr="Picture background"/>
          <p:cNvPicPr>
            <a:picLocks noChangeAspect="1" noChangeArrowheads="1"/>
          </p:cNvPicPr>
          <p:nvPr/>
        </p:nvPicPr>
        <p:blipFill>
          <a:blip r:embed="rId2" cstate="print"/>
          <a:srcRect b="85527"/>
          <a:stretch>
            <a:fillRect/>
          </a:stretch>
        </p:blipFill>
        <p:spPr bwMode="auto">
          <a:xfrm>
            <a:off x="0" y="0"/>
            <a:ext cx="9144000" cy="692696"/>
          </a:xfrm>
          <a:prstGeom prst="rect">
            <a:avLst/>
          </a:prstGeom>
          <a:noFill/>
        </p:spPr>
      </p:pic>
      <p:graphicFrame>
        <p:nvGraphicFramePr>
          <p:cNvPr id="8" name="Диаграмма 7"/>
          <p:cNvGraphicFramePr/>
          <p:nvPr/>
        </p:nvGraphicFramePr>
        <p:xfrm>
          <a:off x="6012160" y="620688"/>
          <a:ext cx="2932163" cy="30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nvGraphicFramePr>
        <p:xfrm>
          <a:off x="3131840" y="620688"/>
          <a:ext cx="2880320" cy="3024336"/>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dirty="0"/>
          </a:p>
        </p:txBody>
      </p:sp>
      <p:pic>
        <p:nvPicPr>
          <p:cNvPr id="5" name="Picture 4" descr="https://sun9-6.userapi.com/impg/LDYEI1o7wqPasCQO33A3AQ8Ng8IIPdsy4bQw1w/a9St647P-U4.jpg?size=1000x1000&amp;quality=95&amp;sign=f6e977ee1ce3f3d82acc463eb9f2828e&amp;type=album"/>
          <p:cNvPicPr>
            <a:picLocks noChangeAspect="1" noChangeArrowheads="1"/>
          </p:cNvPicPr>
          <p:nvPr/>
        </p:nvPicPr>
        <p:blipFill>
          <a:blip r:embed="rId5" cstate="print"/>
          <a:srcRect/>
          <a:stretch>
            <a:fillRect/>
          </a:stretch>
        </p:blipFill>
        <p:spPr bwMode="auto">
          <a:xfrm>
            <a:off x="0" y="6390456"/>
            <a:ext cx="467544" cy="467544"/>
          </a:xfrm>
          <a:prstGeom prst="rect">
            <a:avLst/>
          </a:prstGeom>
          <a:noFill/>
        </p:spPr>
      </p:pic>
      <p:sp>
        <p:nvSpPr>
          <p:cNvPr id="6" name="TextBox 5"/>
          <p:cNvSpPr txBox="1"/>
          <p:nvPr/>
        </p:nvSpPr>
        <p:spPr>
          <a:xfrm>
            <a:off x="395536" y="6427113"/>
            <a:ext cx="3744416" cy="430887"/>
          </a:xfrm>
          <a:prstGeom prst="rect">
            <a:avLst/>
          </a:prstGeom>
          <a:noFill/>
        </p:spPr>
        <p:txBody>
          <a:bodyPr wrap="square" rtlCol="0">
            <a:spAutoFit/>
          </a:bodyPr>
          <a:lstStyle/>
          <a:p>
            <a:r>
              <a:rPr lang="ru-RU" sz="1050" b="1" dirty="0" smtClean="0">
                <a:latin typeface="Times New Roman" pitchFamily="18" charset="0"/>
                <a:cs typeface="Times New Roman" pitchFamily="18" charset="0"/>
              </a:rPr>
              <a:t>Бюджет для граждан </a:t>
            </a:r>
          </a:p>
          <a:p>
            <a:r>
              <a:rPr lang="ru-RU" sz="1050" dirty="0" smtClean="0">
                <a:latin typeface="Times New Roman" pitchFamily="18" charset="0"/>
                <a:cs typeface="Times New Roman" pitchFamily="18" charset="0"/>
              </a:rPr>
              <a:t>на 2025 год и на плановый период 2026 и 2027 годов</a:t>
            </a:r>
            <a:endParaRPr lang="ru-RU" sz="1050" dirty="0">
              <a:latin typeface="Times New Roman" pitchFamily="18" charset="0"/>
              <a:cs typeface="Times New Roman" pitchFamily="18" charset="0"/>
            </a:endParaRPr>
          </a:p>
        </p:txBody>
      </p:sp>
      <p:graphicFrame>
        <p:nvGraphicFramePr>
          <p:cNvPr id="9" name="Диаграмма 8"/>
          <p:cNvGraphicFramePr/>
          <p:nvPr/>
        </p:nvGraphicFramePr>
        <p:xfrm>
          <a:off x="216024" y="3717032"/>
          <a:ext cx="2915816" cy="26711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Диаграмма 12"/>
          <p:cNvGraphicFramePr/>
          <p:nvPr/>
        </p:nvGraphicFramePr>
        <p:xfrm>
          <a:off x="3131840" y="3717032"/>
          <a:ext cx="2880319" cy="266429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Диаграмма 13"/>
          <p:cNvGraphicFramePr/>
          <p:nvPr/>
        </p:nvGraphicFramePr>
        <p:xfrm>
          <a:off x="6012160" y="3717032"/>
          <a:ext cx="2952328" cy="266429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Диаграмма 15"/>
          <p:cNvGraphicFramePr/>
          <p:nvPr/>
        </p:nvGraphicFramePr>
        <p:xfrm>
          <a:off x="251519" y="620688"/>
          <a:ext cx="2880321" cy="3031232"/>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ый треугольник 4"/>
          <p:cNvSpPr/>
          <p:nvPr/>
        </p:nvSpPr>
        <p:spPr>
          <a:xfrm>
            <a:off x="0" y="0"/>
            <a:ext cx="9144000" cy="68580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p:nvSpPr>
        <p:spPr>
          <a:xfrm>
            <a:off x="611560" y="4077072"/>
            <a:ext cx="4643252" cy="1077218"/>
          </a:xfrm>
          <a:prstGeom prst="rect">
            <a:avLst/>
          </a:prstGeom>
          <a:noFill/>
        </p:spPr>
        <p:txBody>
          <a:bodyPr wrap="square" rtlCol="0" anchor="ctr">
            <a:spAutoFit/>
          </a:bodyPr>
          <a:lstStyle/>
          <a:p>
            <a:pPr algn="ctr"/>
            <a:r>
              <a:rPr lang="ru-RU" sz="3200" b="1" cap="all" dirty="0" smtClean="0">
                <a:solidFill>
                  <a:schemeClr val="accent1">
                    <a:lumMod val="50000"/>
                  </a:schemeClr>
                </a:solidFill>
                <a:latin typeface="Times New Roman" pitchFamily="18" charset="0"/>
                <a:cs typeface="Times New Roman" pitchFamily="18" charset="0"/>
              </a:rPr>
              <a:t>бюджетный процесс</a:t>
            </a:r>
            <a:endParaRPr lang="ru-RU" sz="3200" b="1" cap="all" dirty="0">
              <a:solidFill>
                <a:schemeClr val="accent1">
                  <a:lumMod val="50000"/>
                </a:schemeClr>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725C68B6-61C2-468F-89AB-4B9F7531AA68}" type="slidenum">
              <a:rPr lang="ru-RU" smtClean="0"/>
              <a:pPr/>
              <a:t>9</a:t>
            </a:fld>
            <a:endParaRPr lang="ru-RU" dirty="0"/>
          </a:p>
        </p:txBody>
      </p:sp>
      <p:sp>
        <p:nvSpPr>
          <p:cNvPr id="4" name="Прямоугольник 3"/>
          <p:cNvSpPr/>
          <p:nvPr/>
        </p:nvSpPr>
        <p:spPr>
          <a:xfrm>
            <a:off x="6444208" y="404664"/>
            <a:ext cx="1468672" cy="2862322"/>
          </a:xfrm>
          <a:prstGeom prst="rect">
            <a:avLst/>
          </a:prstGeom>
          <a:noFill/>
        </p:spPr>
        <p:txBody>
          <a:bodyPr wrap="none" lIns="91440" tIns="45720" rIns="91440" bIns="45720">
            <a:spAutoFit/>
          </a:bodyPr>
          <a:lstStyle/>
          <a:p>
            <a:pPr algn="ctr"/>
            <a:r>
              <a:rPr lang="ru-RU" sz="18000" b="1" dirty="0" smtClean="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rPr>
              <a:t>2</a:t>
            </a:r>
            <a:endParaRPr lang="ru-RU" sz="18000" b="1" dirty="0">
              <a:ln w="1905"/>
              <a:solidFill>
                <a:schemeClr val="accent1">
                  <a:lumMod val="50000"/>
                </a:schemeClr>
              </a:solidFill>
              <a:effectLst>
                <a:innerShdw blurRad="69850" dist="43180" dir="5400000">
                  <a:srgbClr val="000000">
                    <a:alpha val="65000"/>
                  </a:srgbClr>
                </a:innerShdw>
              </a:effectLst>
              <a:latin typeface="Arial" pitchFamily="34" charset="0"/>
              <a:cs typeface="Arial" pitchFamily="34" charset="0"/>
            </a:endParaRPr>
          </a:p>
        </p:txBody>
      </p:sp>
      <p:pic>
        <p:nvPicPr>
          <p:cNvPr id="8" name="Picture 4" descr="https://sun9-6.userapi.com/impg/LDYEI1o7wqPasCQO33A3AQ8Ng8IIPdsy4bQw1w/a9St647P-U4.jpg?size=1000x1000&amp;quality=95&amp;sign=f6e977ee1ce3f3d82acc463eb9f2828e&amp;type=album"/>
          <p:cNvPicPr>
            <a:picLocks noChangeAspect="1" noChangeArrowheads="1"/>
          </p:cNvPicPr>
          <p:nvPr/>
        </p:nvPicPr>
        <p:blipFill>
          <a:blip r:embed="rId2" cstate="print"/>
          <a:srcRect/>
          <a:stretch>
            <a:fillRect/>
          </a:stretch>
        </p:blipFill>
        <p:spPr bwMode="auto">
          <a:xfrm>
            <a:off x="8379296" y="0"/>
            <a:ext cx="764704" cy="76470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5321</TotalTime>
  <Words>15033</Words>
  <Application>Microsoft Office PowerPoint</Application>
  <PresentationFormat>Экран (4:3)</PresentationFormat>
  <Paragraphs>2260</Paragraphs>
  <Slides>66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66</vt:i4>
      </vt:variant>
    </vt:vector>
  </HeadingPairs>
  <TitlesOfParts>
    <vt:vector size="6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Валерия А. Шурова</dc:creator>
  <cp:lastModifiedBy>Shurova_V</cp:lastModifiedBy>
  <cp:revision>494</cp:revision>
  <dcterms:created xsi:type="dcterms:W3CDTF">2025-01-14T08:13:23Z</dcterms:created>
  <dcterms:modified xsi:type="dcterms:W3CDTF">2025-02-27T07:05:57Z</dcterms:modified>
  <cp:contentStatus/>
</cp:coreProperties>
</file>